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21"/>
  </p:notesMasterIdLst>
  <p:handoutMasterIdLst>
    <p:handoutMasterId r:id="rId22"/>
  </p:handoutMasterIdLst>
  <p:sldIdLst>
    <p:sldId id="2147469121" r:id="rId2"/>
    <p:sldId id="2147470524" r:id="rId3"/>
    <p:sldId id="2147481343" r:id="rId4"/>
    <p:sldId id="275" r:id="rId5"/>
    <p:sldId id="2147375406" r:id="rId6"/>
    <p:sldId id="2147481349" r:id="rId7"/>
    <p:sldId id="421" r:id="rId8"/>
    <p:sldId id="3027" r:id="rId9"/>
    <p:sldId id="2147481346" r:id="rId10"/>
    <p:sldId id="2147481345" r:id="rId11"/>
    <p:sldId id="2147481348" r:id="rId12"/>
    <p:sldId id="257" r:id="rId13"/>
    <p:sldId id="2147481350" r:id="rId14"/>
    <p:sldId id="2147481351" r:id="rId15"/>
    <p:sldId id="2147481344" r:id="rId16"/>
    <p:sldId id="343" r:id="rId17"/>
    <p:sldId id="4287" r:id="rId18"/>
    <p:sldId id="4278" r:id="rId19"/>
    <p:sldId id="214748134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77D"/>
    <a:srgbClr val="30342E"/>
    <a:srgbClr val="ECECEC"/>
    <a:srgbClr val="1B4C67"/>
    <a:srgbClr val="1A6094"/>
    <a:srgbClr val="25B1A6"/>
    <a:srgbClr val="7EC297"/>
    <a:srgbClr val="6B6E6B"/>
    <a:srgbClr val="A2A6A3"/>
    <a:srgbClr val="79A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0BB47-B430-4CB1-8448-689E4D345B6E}" v="24" dt="2025-11-25T19:28:57.583"/>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85" autoAdjust="0"/>
    <p:restoredTop sz="86010"/>
  </p:normalViewPr>
  <p:slideViewPr>
    <p:cSldViewPr snapToGrid="0">
      <p:cViewPr>
        <p:scale>
          <a:sx n="150" d="100"/>
          <a:sy n="150" d="100"/>
        </p:scale>
        <p:origin x="616" y="144"/>
      </p:cViewPr>
      <p:guideLst/>
    </p:cSldViewPr>
  </p:slideViewPr>
  <p:notesTextViewPr>
    <p:cViewPr>
      <p:scale>
        <a:sx n="1" d="1"/>
        <a:sy n="1" d="1"/>
      </p:scale>
      <p:origin x="0" y="0"/>
    </p:cViewPr>
  </p:notesTextViewPr>
  <p:sorterViewPr>
    <p:cViewPr varScale="1">
      <p:scale>
        <a:sx n="1" d="1"/>
        <a:sy n="1" d="1"/>
      </p:scale>
      <p:origin x="0" y="-2988"/>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2/10/26</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0499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3856A-75D2-42A6-90A7-46D3019DB1E5}" type="slidenum">
              <a:rPr lang="en-US" smtClean="0"/>
              <a:t>17</a:t>
            </a:fld>
            <a:endParaRPr lang="en-US"/>
          </a:p>
        </p:txBody>
      </p:sp>
    </p:spTree>
    <p:extLst>
      <p:ext uri="{BB962C8B-B14F-4D97-AF65-F5344CB8AC3E}">
        <p14:creationId xmlns:p14="http://schemas.microsoft.com/office/powerpoint/2010/main" val="295739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19</a:t>
            </a:fld>
            <a:endParaRPr lang="en-US"/>
          </a:p>
        </p:txBody>
      </p:sp>
    </p:spTree>
    <p:extLst>
      <p:ext uri="{BB962C8B-B14F-4D97-AF65-F5344CB8AC3E}">
        <p14:creationId xmlns:p14="http://schemas.microsoft.com/office/powerpoint/2010/main" val="357685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a:t>
            </a:fld>
            <a:endParaRPr lang="en-US"/>
          </a:p>
        </p:txBody>
      </p:sp>
    </p:spTree>
    <p:extLst>
      <p:ext uri="{BB962C8B-B14F-4D97-AF65-F5344CB8AC3E}">
        <p14:creationId xmlns:p14="http://schemas.microsoft.com/office/powerpoint/2010/main" val="27615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1459818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N.B.: This slide includes a mix of operating facilities, approved facility projects (i.e., have at least CD-0), and </a:t>
            </a:r>
            <a:r>
              <a:rPr lang="en-US" b="1" dirty="0"/>
              <a:t>notional </a:t>
            </a:r>
            <a:r>
              <a:rPr lang="en-US" dirty="0"/>
              <a:t>facility projects (i.e., no CD approval). </a:t>
            </a:r>
          </a:p>
          <a:p>
            <a:endParaRPr lang="en-US" dirty="0"/>
          </a:p>
          <a:p>
            <a:r>
              <a:rPr lang="en-US" dirty="0"/>
              <a:t>Start of operation dates (i.e., vertical position of a facility on this slide) are </a:t>
            </a:r>
            <a:r>
              <a:rPr lang="en-US" b="1" dirty="0"/>
              <a:t>approximate </a:t>
            </a:r>
            <a:r>
              <a:rPr lang="en-US" b="0" dirty="0"/>
              <a:t>(last unofficial update December 2025)</a:t>
            </a:r>
          </a:p>
        </p:txBody>
      </p:sp>
      <p:sp>
        <p:nvSpPr>
          <p:cNvPr id="4" name="Slide Number Placeholder 3"/>
          <p:cNvSpPr>
            <a:spLocks noGrp="1"/>
          </p:cNvSpPr>
          <p:nvPr>
            <p:ph type="sldNum" sz="quarter" idx="5"/>
          </p:nvPr>
        </p:nvSpPr>
        <p:spPr/>
        <p:txBody>
          <a:bodyPr/>
          <a:lstStyle/>
          <a:p>
            <a:fld id="{50E1E558-C1A5-476F-95B5-0D0D4784BC99}" type="slidenum">
              <a:rPr lang="en-US" smtClean="0"/>
              <a:t>4</a:t>
            </a:fld>
            <a:endParaRPr lang="en-US" dirty="0"/>
          </a:p>
        </p:txBody>
      </p:sp>
    </p:spTree>
    <p:extLst>
      <p:ext uri="{BB962C8B-B14F-4D97-AF65-F5344CB8AC3E}">
        <p14:creationId xmlns:p14="http://schemas.microsoft.com/office/powerpoint/2010/main" val="417580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7</a:t>
            </a:fld>
            <a:endParaRPr lang="en-US"/>
          </a:p>
        </p:txBody>
      </p:sp>
    </p:spTree>
    <p:extLst>
      <p:ext uri="{BB962C8B-B14F-4D97-AF65-F5344CB8AC3E}">
        <p14:creationId xmlns:p14="http://schemas.microsoft.com/office/powerpoint/2010/main" val="63850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8</a:t>
            </a:fld>
            <a:endParaRPr lang="en-US"/>
          </a:p>
        </p:txBody>
      </p:sp>
    </p:spTree>
    <p:extLst>
      <p:ext uri="{BB962C8B-B14F-4D97-AF65-F5344CB8AC3E}">
        <p14:creationId xmlns:p14="http://schemas.microsoft.com/office/powerpoint/2010/main" val="176701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9</a:t>
            </a:fld>
            <a:endParaRPr lang="en-US"/>
          </a:p>
        </p:txBody>
      </p:sp>
    </p:spTree>
    <p:extLst>
      <p:ext uri="{BB962C8B-B14F-4D97-AF65-F5344CB8AC3E}">
        <p14:creationId xmlns:p14="http://schemas.microsoft.com/office/powerpoint/2010/main" val="300917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11</a:t>
            </a:fld>
            <a:endParaRPr lang="en-US"/>
          </a:p>
        </p:txBody>
      </p:sp>
    </p:spTree>
    <p:extLst>
      <p:ext uri="{BB962C8B-B14F-4D97-AF65-F5344CB8AC3E}">
        <p14:creationId xmlns:p14="http://schemas.microsoft.com/office/powerpoint/2010/main" val="102847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Please find training slides at the end of this template.</a:t>
            </a:r>
          </a:p>
          <a:p>
            <a:endParaRPr lang="en-US"/>
          </a:p>
        </p:txBody>
      </p:sp>
      <p:sp>
        <p:nvSpPr>
          <p:cNvPr id="4" name="Slide Number Placeholder 3"/>
          <p:cNvSpPr>
            <a:spLocks noGrp="1"/>
          </p:cNvSpPr>
          <p:nvPr>
            <p:ph type="sldNum" sz="quarter" idx="5"/>
          </p:nvPr>
        </p:nvSpPr>
        <p:spPr/>
        <p:txBody>
          <a:bodyPr/>
          <a:lstStyle/>
          <a:p>
            <a:fld id="{81E4B9A8-1E64-4069-ABCB-583B2A04B8DC}" type="slidenum">
              <a:rPr lang="en-US" smtClean="0"/>
              <a:t>12</a:t>
            </a:fld>
            <a:endParaRPr lang="en-US"/>
          </a:p>
        </p:txBody>
      </p:sp>
    </p:spTree>
    <p:extLst>
      <p:ext uri="{BB962C8B-B14F-4D97-AF65-F5344CB8AC3E}">
        <p14:creationId xmlns:p14="http://schemas.microsoft.com/office/powerpoint/2010/main" val="2477869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8.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3"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1100C7B5-670B-B19C-E660-BA4D146F4D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819AA943-F9C0-62F6-AD0F-1C796C343A84}"/>
              </a:ext>
            </a:extLst>
          </p:cNvPr>
          <p:cNvSpPr>
            <a:spLocks noGrp="1"/>
          </p:cNvSpPr>
          <p:nvPr>
            <p:ph type="body" sz="quarter" idx="20" hasCustomPrompt="1"/>
          </p:nvPr>
        </p:nvSpPr>
        <p:spPr>
          <a:xfrm>
            <a:off x="2236835"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C12024F7-BA41-30D2-A938-2201148CA3EF}"/>
              </a:ext>
            </a:extLst>
          </p:cNvPr>
          <p:cNvSpPr>
            <a:spLocks noGrp="1"/>
          </p:cNvSpPr>
          <p:nvPr>
            <p:ph type="body" sz="quarter" idx="21" hasCustomPrompt="1"/>
          </p:nvPr>
        </p:nvSpPr>
        <p:spPr>
          <a:xfrm>
            <a:off x="4978495"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FD026B5B-98A9-8710-531C-FA344F78CBBE}"/>
              </a:ext>
            </a:extLst>
          </p:cNvPr>
          <p:cNvSpPr>
            <a:spLocks noGrp="1"/>
          </p:cNvSpPr>
          <p:nvPr>
            <p:ph type="body" sz="quarter" idx="22" hasCustomPrompt="1"/>
          </p:nvPr>
        </p:nvSpPr>
        <p:spPr>
          <a:xfrm>
            <a:off x="7781709"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4" name="Text Placeholder 21">
            <a:extLst>
              <a:ext uri="{FF2B5EF4-FFF2-40B4-BE49-F238E27FC236}">
                <a16:creationId xmlns:a16="http://schemas.microsoft.com/office/drawing/2014/main" id="{7B8AD8E0-B5B6-0AAA-CA65-C316CF6FDCF5}"/>
              </a:ext>
            </a:extLst>
          </p:cNvPr>
          <p:cNvSpPr>
            <a:spLocks noGrp="1"/>
          </p:cNvSpPr>
          <p:nvPr>
            <p:ph type="body" sz="quarter" idx="24" hasCustomPrompt="1"/>
          </p:nvPr>
        </p:nvSpPr>
        <p:spPr>
          <a:xfrm>
            <a:off x="2236835"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5" name="Text Placeholder 21">
            <a:extLst>
              <a:ext uri="{FF2B5EF4-FFF2-40B4-BE49-F238E27FC236}">
                <a16:creationId xmlns:a16="http://schemas.microsoft.com/office/drawing/2014/main" id="{23864C2B-0584-AB93-B844-771C2C9B8A84}"/>
              </a:ext>
            </a:extLst>
          </p:cNvPr>
          <p:cNvSpPr>
            <a:spLocks noGrp="1"/>
          </p:cNvSpPr>
          <p:nvPr>
            <p:ph type="body" sz="quarter" idx="25" hasCustomPrompt="1"/>
          </p:nvPr>
        </p:nvSpPr>
        <p:spPr>
          <a:xfrm>
            <a:off x="4978495"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A576DEBE-70E8-51FB-0278-32F5D3BBBEBF}"/>
              </a:ext>
            </a:extLst>
          </p:cNvPr>
          <p:cNvSpPr>
            <a:spLocks noGrp="1"/>
          </p:cNvSpPr>
          <p:nvPr>
            <p:ph type="body" sz="quarter" idx="26" hasCustomPrompt="1"/>
          </p:nvPr>
        </p:nvSpPr>
        <p:spPr>
          <a:xfrm>
            <a:off x="7781709"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2" name="Picture 1" descr="White text on a black background&#10;&#10;Description automatically generated">
            <a:extLst>
              <a:ext uri="{FF2B5EF4-FFF2-40B4-BE49-F238E27FC236}">
                <a16:creationId xmlns:a16="http://schemas.microsoft.com/office/drawing/2014/main" id="{D78502B8-C539-99B3-7E73-45A32F4195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666119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7CBB80AF-E7F0-19C3-A1C2-581346E629FA}"/>
              </a:ext>
            </a:extLst>
          </p:cNvPr>
          <p:cNvSpPr>
            <a:spLocks noGrp="1"/>
          </p:cNvSpPr>
          <p:nvPr>
            <p:ph type="body" sz="quarter" idx="20" hasCustomPrompt="1"/>
          </p:nvPr>
        </p:nvSpPr>
        <p:spPr>
          <a:xfrm>
            <a:off x="831369"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54C80E78-2562-B8ED-171A-55592F6B54EB}"/>
              </a:ext>
            </a:extLst>
          </p:cNvPr>
          <p:cNvSpPr>
            <a:spLocks noGrp="1"/>
          </p:cNvSpPr>
          <p:nvPr>
            <p:ph type="body" sz="quarter" idx="21" hasCustomPrompt="1"/>
          </p:nvPr>
        </p:nvSpPr>
        <p:spPr>
          <a:xfrm>
            <a:off x="3573029"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34A84B6E-E447-9286-A517-CD3DFC474897}"/>
              </a:ext>
            </a:extLst>
          </p:cNvPr>
          <p:cNvSpPr>
            <a:spLocks noGrp="1"/>
          </p:cNvSpPr>
          <p:nvPr>
            <p:ph type="body" sz="quarter" idx="22" hasCustomPrompt="1"/>
          </p:nvPr>
        </p:nvSpPr>
        <p:spPr>
          <a:xfrm>
            <a:off x="6376243" y="1608129"/>
            <a:ext cx="2224560" cy="1937083"/>
          </a:xfrm>
          <a:solidFill>
            <a:schemeClr val="accent1"/>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F8BDDCA9-952A-F2A8-8772-1C0FCFEA8798}"/>
              </a:ext>
            </a:extLst>
          </p:cNvPr>
          <p:cNvSpPr>
            <a:spLocks noGrp="1"/>
          </p:cNvSpPr>
          <p:nvPr>
            <p:ph type="body" sz="quarter" idx="23" hasCustomPrompt="1"/>
          </p:nvPr>
        </p:nvSpPr>
        <p:spPr>
          <a:xfrm>
            <a:off x="9117903"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2" name="Text Placeholder 21">
            <a:extLst>
              <a:ext uri="{FF2B5EF4-FFF2-40B4-BE49-F238E27FC236}">
                <a16:creationId xmlns:a16="http://schemas.microsoft.com/office/drawing/2014/main" id="{636877D5-72C7-4D85-028F-092E70AE0E90}"/>
              </a:ext>
            </a:extLst>
          </p:cNvPr>
          <p:cNvSpPr>
            <a:spLocks noGrp="1"/>
          </p:cNvSpPr>
          <p:nvPr>
            <p:ph type="body" sz="quarter" idx="24" hasCustomPrompt="1"/>
          </p:nvPr>
        </p:nvSpPr>
        <p:spPr>
          <a:xfrm>
            <a:off x="831369"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2ADB2E29-7156-045C-5AF7-96DCA2797AA9}"/>
              </a:ext>
            </a:extLst>
          </p:cNvPr>
          <p:cNvSpPr>
            <a:spLocks noGrp="1"/>
          </p:cNvSpPr>
          <p:nvPr>
            <p:ph type="body" sz="quarter" idx="25" hasCustomPrompt="1"/>
          </p:nvPr>
        </p:nvSpPr>
        <p:spPr>
          <a:xfrm>
            <a:off x="3573029"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4444F986-C72B-21EC-6CCC-E370D9F24CE2}"/>
              </a:ext>
            </a:extLst>
          </p:cNvPr>
          <p:cNvSpPr>
            <a:spLocks noGrp="1"/>
          </p:cNvSpPr>
          <p:nvPr>
            <p:ph type="body" sz="quarter" idx="26" hasCustomPrompt="1"/>
          </p:nvPr>
        </p:nvSpPr>
        <p:spPr>
          <a:xfrm>
            <a:off x="6376243"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9" name="Text Placeholder 21">
            <a:extLst>
              <a:ext uri="{FF2B5EF4-FFF2-40B4-BE49-F238E27FC236}">
                <a16:creationId xmlns:a16="http://schemas.microsoft.com/office/drawing/2014/main" id="{80C5ECF3-1A9B-DC38-32B9-FB4AE1989447}"/>
              </a:ext>
            </a:extLst>
          </p:cNvPr>
          <p:cNvSpPr>
            <a:spLocks noGrp="1"/>
          </p:cNvSpPr>
          <p:nvPr>
            <p:ph type="body" sz="quarter" idx="27" hasCustomPrompt="1"/>
          </p:nvPr>
        </p:nvSpPr>
        <p:spPr>
          <a:xfrm>
            <a:off x="9117903" y="3893496"/>
            <a:ext cx="2224560" cy="1937083"/>
          </a:xfrm>
          <a:solidFill>
            <a:schemeClr val="accent6">
              <a:lumMod val="75000"/>
            </a:schemeClr>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2" name="Picture 1" descr="White text on a black background&#10;&#10;Description automatically generated">
            <a:extLst>
              <a:ext uri="{FF2B5EF4-FFF2-40B4-BE49-F238E27FC236}">
                <a16:creationId xmlns:a16="http://schemas.microsoft.com/office/drawing/2014/main" id="{B77C3CAD-99C9-C3B5-AB3E-0C30193EE5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048503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martArt">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1" name="SmartArt Placeholder 10">
            <a:extLst>
              <a:ext uri="{FF2B5EF4-FFF2-40B4-BE49-F238E27FC236}">
                <a16:creationId xmlns:a16="http://schemas.microsoft.com/office/drawing/2014/main" id="{DE9FF4CE-1AF4-3143-A6DB-00045458C34C}"/>
              </a:ext>
            </a:extLst>
          </p:cNvPr>
          <p:cNvSpPr>
            <a:spLocks noGrp="1"/>
          </p:cNvSpPr>
          <p:nvPr>
            <p:ph type="dgm" sz="quarter" idx="10"/>
          </p:nvPr>
        </p:nvSpPr>
        <p:spPr>
          <a:xfrm>
            <a:off x="314691" y="1735015"/>
            <a:ext cx="11492431" cy="4407877"/>
          </a:xfrm>
        </p:spPr>
        <p:txBody>
          <a:bodyPr/>
          <a:lstStyle/>
          <a:p>
            <a:r>
              <a:rPr lang="en-US"/>
              <a:t>Click icon to add SmartArt graphic</a:t>
            </a:r>
          </a:p>
        </p:txBody>
      </p:sp>
      <p:pic>
        <p:nvPicPr>
          <p:cNvPr id="2" name="Picture 1" descr="White text on a black background&#10;&#10;Description automatically generated">
            <a:extLst>
              <a:ext uri="{FF2B5EF4-FFF2-40B4-BE49-F238E27FC236}">
                <a16:creationId xmlns:a16="http://schemas.microsoft.com/office/drawing/2014/main" id="{F74288CC-E6E3-FDE5-7F25-ECB04570B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766132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BC75436C-1B70-7E6A-9589-C6FEFD6971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EC76B14E-5D30-3C22-9C03-8F894621CE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894757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26E143F3-F70B-A834-FFE7-7F173E76A8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pic>
        <p:nvPicPr>
          <p:cNvPr id="2" name="Picture 1" descr="White text on a black background&#10;&#10;Description automatically generated">
            <a:extLst>
              <a:ext uri="{FF2B5EF4-FFF2-40B4-BE49-F238E27FC236}">
                <a16:creationId xmlns:a16="http://schemas.microsoft.com/office/drawing/2014/main" id="{9DCCAB1C-8156-9F44-C0AE-36AF31152D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84188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494019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81640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367622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1631EDF7-6ED1-3EAC-B1A8-5CB4EF6CA2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718339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6778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019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6778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0190"/>
            <a:ext cx="2194560" cy="1855469"/>
          </a:xfrm>
          <a:solidFill>
            <a:schemeClr val="bg2"/>
          </a:solidFill>
        </p:spPr>
        <p:txBody>
          <a:bodyPr/>
          <a:lstStyle/>
          <a:p>
            <a:r>
              <a:rPr lang="en-US"/>
              <a:t>Click icon to add picture</a:t>
            </a:r>
            <a:endParaRPr lang="en-US" dirty="0"/>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05966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261670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14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1046717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rait-10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677016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4" name="SmartArt Placeholder 3">
            <a:extLst>
              <a:ext uri="{FF2B5EF4-FFF2-40B4-BE49-F238E27FC236}">
                <a16:creationId xmlns:a16="http://schemas.microsoft.com/office/drawing/2014/main" id="{41F9B8EB-EA8B-7B42-D70A-72CFAD42EB27}"/>
              </a:ext>
            </a:extLst>
          </p:cNvPr>
          <p:cNvSpPr>
            <a:spLocks noGrp="1"/>
          </p:cNvSpPr>
          <p:nvPr>
            <p:ph type="dgm" sz="quarter" idx="10"/>
          </p:nvPr>
        </p:nvSpPr>
        <p:spPr>
          <a:xfrm>
            <a:off x="314691" y="1430338"/>
            <a:ext cx="11493133" cy="4852987"/>
          </a:xfrm>
        </p:spPr>
        <p:txBody>
          <a:bodyPr/>
          <a:lstStyle/>
          <a:p>
            <a:r>
              <a:rPr lang="en-US"/>
              <a:t>Click icon to add SmartArt graphic</a:t>
            </a:r>
          </a:p>
        </p:txBody>
      </p:sp>
    </p:spTree>
    <p:extLst>
      <p:ext uri="{BB962C8B-B14F-4D97-AF65-F5344CB8AC3E}">
        <p14:creationId xmlns:p14="http://schemas.microsoft.com/office/powerpoint/2010/main" val="4043772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pic>
        <p:nvPicPr>
          <p:cNvPr id="3" name="Picture 2" descr="A green text on a black background&#10;&#10;Description automatically generated">
            <a:extLst>
              <a:ext uri="{FF2B5EF4-FFF2-40B4-BE49-F238E27FC236}">
                <a16:creationId xmlns:a16="http://schemas.microsoft.com/office/drawing/2014/main" id="{4031F79D-C646-6AC5-1D9C-6DA5C92672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1989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337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13901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White text on a black background&#10;&#10;Description automatically generated">
            <a:extLst>
              <a:ext uri="{FF2B5EF4-FFF2-40B4-BE49-F238E27FC236}">
                <a16:creationId xmlns:a16="http://schemas.microsoft.com/office/drawing/2014/main" id="{D3E960A0-30E5-7478-62D8-9069289A95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579250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402698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White text on a black background&#10;&#10;Description automatically generated">
            <a:extLst>
              <a:ext uri="{FF2B5EF4-FFF2-40B4-BE49-F238E27FC236}">
                <a16:creationId xmlns:a16="http://schemas.microsoft.com/office/drawing/2014/main" id="{473673D7-4DEA-C61E-0435-454F45ABA542}"/>
              </a:ext>
            </a:extLst>
          </p:cNvPr>
          <p:cNvPicPr>
            <a:picLocks noChangeAspect="1"/>
          </p:cNvPicPr>
          <p:nvPr userDrawn="1"/>
        </p:nvPicPr>
        <p:blipFill>
          <a:blip r:embed="rId5"/>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184639" y="6492875"/>
            <a:ext cx="2743200" cy="365125"/>
          </a:xfrm>
        </p:spPr>
        <p:txBody>
          <a:bodyPr/>
          <a:lstStyle>
            <a:lvl1pPr algn="ctr">
              <a:defRPr/>
            </a:lvl1pPr>
          </a:lstStyle>
          <a:p>
            <a:fld id="{893C5830-40F3-F04E-B2E3-10E6672BA8FF}" type="slidenum">
              <a:rPr lang="en-US" smtClean="0"/>
              <a:pPr/>
              <a:t>‹#›</a:t>
            </a:fld>
            <a:endParaRPr lang="en-US"/>
          </a:p>
        </p:txBody>
      </p:sp>
      <p:sp>
        <p:nvSpPr>
          <p:cNvPr id="7" name="Title 6">
            <a:extLst>
              <a:ext uri="{FF2B5EF4-FFF2-40B4-BE49-F238E27FC236}">
                <a16:creationId xmlns:a16="http://schemas.microsoft.com/office/drawing/2014/main" id="{83C26E3D-943D-5D33-8717-6595676902C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708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322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le Slide - Dark Teal">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12192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2" y="1563078"/>
            <a:ext cx="7737229" cy="5294921"/>
          </a:xfrm>
          <a:solidFill>
            <a:srgbClr val="315470"/>
          </a:solidFill>
        </p:spPr>
        <p:txBody>
          <a:bodyPr lIns="502920" tIns="274320" rIns="457200" bIns="457200"/>
          <a:lstStyle>
            <a:lvl1pPr marL="0" indent="0">
              <a:lnSpc>
                <a:spcPct val="100000"/>
              </a:lnSpc>
              <a:buNone/>
              <a:defRPr sz="4000">
                <a:solidFill>
                  <a:schemeClr val="bg1"/>
                </a:solidFill>
                <a:latin typeface="+mj-lt"/>
              </a:defRPr>
            </a:lvl1pPr>
            <a:lvl2pPr marL="0" indent="0">
              <a:spcBef>
                <a:spcPts val="1200"/>
              </a:spcBef>
              <a:buNone/>
              <a:defRPr sz="2000">
                <a:solidFill>
                  <a:schemeClr val="bg1"/>
                </a:solidFill>
                <a:latin typeface="+mj-lt"/>
              </a:defRPr>
            </a:lvl2pPr>
            <a:lvl3pPr marL="609585" indent="0">
              <a:buNone/>
              <a:defRPr>
                <a:solidFill>
                  <a:schemeClr val="bg1"/>
                </a:solidFill>
                <a:latin typeface="+mj-lt"/>
              </a:defRPr>
            </a:lvl3pPr>
            <a:lvl4pPr marL="922844" indent="0">
              <a:buNone/>
              <a:defRPr>
                <a:solidFill>
                  <a:schemeClr val="bg1"/>
                </a:solidFill>
                <a:latin typeface="+mj-lt"/>
              </a:defRPr>
            </a:lvl4pPr>
            <a:lvl5pPr marL="121917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701040" y="4686806"/>
            <a:ext cx="6461760" cy="276935"/>
          </a:xfrm>
        </p:spPr>
        <p:txBody>
          <a:bodyPr anchor="b" anchorCtr="0">
            <a:spAutoFit/>
          </a:bodyPr>
          <a:lstStyle>
            <a:lvl1pPr marL="0" indent="0" algn="l">
              <a:buNone/>
              <a:defRPr sz="1333" i="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7995920" y="6515586"/>
            <a:ext cx="3222413" cy="230832"/>
          </a:xfrm>
        </p:spPr>
        <p:txBody>
          <a:bodyPr wrap="square">
            <a:spAutoFit/>
          </a:bodyPr>
          <a:lstStyle>
            <a:lvl1pPr marL="0" indent="0">
              <a:buNone/>
              <a:defRPr sz="1000" cap="all" spc="147" baseline="0">
                <a:solidFill>
                  <a:schemeClr val="tx2"/>
                </a:solidFill>
              </a:defRPr>
            </a:lvl1pPr>
          </a:lstStyle>
          <a:p>
            <a:pPr lvl="0"/>
            <a:r>
              <a:rPr lang="en-US"/>
              <a:t>CLICK TO EDIT MASTER TEXT</a:t>
            </a:r>
          </a:p>
        </p:txBody>
      </p:sp>
    </p:spTree>
    <p:extLst>
      <p:ext uri="{BB962C8B-B14F-4D97-AF65-F5344CB8AC3E}">
        <p14:creationId xmlns:p14="http://schemas.microsoft.com/office/powerpoint/2010/main" val="3876812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914399" y="1700784"/>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F528FF9F-A7C8-348A-D84B-6A3C28FC9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D67232FB-15EA-1643-9842-4C2AA8FD0F5D}" type="datetime1">
              <a:rPr lang="en-US" smtClean="0"/>
              <a:t>2/10/26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Presenter Name | Presentation Title or Meeting Title</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37687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3B924F-2A3A-4B10-9995-2A56A21CB9F9}"/>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2/10/26</a:t>
            </a:fld>
            <a:endParaRPr lang="en-US" dirty="0"/>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dirty="0"/>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534240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5" name="Picture 4" descr="White text on a black background&#10;&#10;Description automatically generated">
            <a:extLst>
              <a:ext uri="{FF2B5EF4-FFF2-40B4-BE49-F238E27FC236}">
                <a16:creationId xmlns:a16="http://schemas.microsoft.com/office/drawing/2014/main" id="{0E6F98F4-D0CF-5C74-0114-ECF1D8D8A40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161986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LCLS-II-HE One Column_Bullets ">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Sample One-</a:t>
            </a:r>
            <a:r>
              <a:rPr lang="en-US" err="1"/>
              <a:t>Column_Bullets_Text</a:t>
            </a:r>
            <a:r>
              <a:rPr lang="en-US"/>
              <a:t> Slide-Title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609600" y="1066799"/>
            <a:ext cx="10972800" cy="5371569"/>
          </a:xfrm>
          <a:prstGeom prst="rect">
            <a:avLst/>
          </a:prstGeom>
        </p:spPr>
        <p:txBody>
          <a:bodyPr/>
          <a:lstStyle>
            <a:lvl1pPr>
              <a:defRPr sz="2400">
                <a:solidFill>
                  <a:srgbClr val="8C1515"/>
                </a:solidFill>
              </a:defRPr>
            </a:lvl1pPr>
            <a:lvl2pPr marL="571486" indent="-228594">
              <a:buClr>
                <a:srgbClr val="8C1515"/>
              </a:buClr>
              <a:buSzPct val="120000"/>
              <a:defRPr sz="2000">
                <a:solidFill>
                  <a:schemeClr val="tx1">
                    <a:lumMod val="75000"/>
                    <a:lumOff val="25000"/>
                  </a:schemeClr>
                </a:solidFill>
              </a:defRPr>
            </a:lvl2pPr>
            <a:lvl3pPr marL="800080" indent="-228594">
              <a:buClr>
                <a:srgbClr val="8C1515"/>
              </a:buClr>
              <a:buSzPct val="120000"/>
              <a:buFont typeface="Lato" panose="020F0502020204030203" pitchFamily="34" charset="0"/>
              <a:buChar char="-"/>
              <a:tabLst>
                <a:tab pos="800080" algn="l"/>
              </a:tabLst>
              <a:defRPr sz="1800">
                <a:solidFill>
                  <a:schemeClr val="tx1">
                    <a:lumMod val="75000"/>
                    <a:lumOff val="25000"/>
                  </a:schemeClr>
                </a:solidFill>
              </a:defRPr>
            </a:lvl3pPr>
            <a:lvl4pPr marL="1028674" indent="-228594">
              <a:buClr>
                <a:srgbClr val="8C1515"/>
              </a:buClr>
              <a:buSzPct val="120000"/>
              <a:defRPr sz="1600">
                <a:solidFill>
                  <a:schemeClr val="tx1">
                    <a:lumMod val="75000"/>
                    <a:lumOff val="25000"/>
                  </a:schemeClr>
                </a:solidFill>
              </a:defRPr>
            </a:lvl4pPr>
            <a:lvl5pPr marL="1203295" indent="-168270">
              <a:buClr>
                <a:srgbClr val="8C1515"/>
              </a:buClr>
              <a:buSzPct val="12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Tree>
    <p:extLst>
      <p:ext uri="{BB962C8B-B14F-4D97-AF65-F5344CB8AC3E}">
        <p14:creationId xmlns:p14="http://schemas.microsoft.com/office/powerpoint/2010/main" val="2245256741"/>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24 Apr 2023</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it-IT"/>
              <a:t>PIP-II</a:t>
            </a:r>
            <a:endParaRPr lang="en-US" b="1"/>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517423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dirty="0"/>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07D5798C-8E10-C74E-AF93-6DB41CB88422}"/>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Tree>
    <p:extLst>
      <p:ext uri="{BB962C8B-B14F-4D97-AF65-F5344CB8AC3E}">
        <p14:creationId xmlns:p14="http://schemas.microsoft.com/office/powerpoint/2010/main" val="2723777783"/>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5" name="Picture 4" descr="White text on a black background&#10;&#10;Description automatically generated">
            <a:extLst>
              <a:ext uri="{FF2B5EF4-FFF2-40B4-BE49-F238E27FC236}">
                <a16:creationId xmlns:a16="http://schemas.microsoft.com/office/drawing/2014/main" id="{42080C03-FAEA-CBB5-30A0-8F45CBF3C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458822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7" name="Picture 6" descr="White text on a black background&#10;&#10;Description automatically generated">
            <a:extLst>
              <a:ext uri="{FF2B5EF4-FFF2-40B4-BE49-F238E27FC236}">
                <a16:creationId xmlns:a16="http://schemas.microsoft.com/office/drawing/2014/main" id="{A890941D-BA0E-B3BB-C4DB-789284FD5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148141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pic>
        <p:nvPicPr>
          <p:cNvPr id="4" name="Picture 3" descr="White text on a black background&#10;&#10;Description automatically generated">
            <a:extLst>
              <a:ext uri="{FF2B5EF4-FFF2-40B4-BE49-F238E27FC236}">
                <a16:creationId xmlns:a16="http://schemas.microsoft.com/office/drawing/2014/main" id="{967D1451-C6E1-BB5E-F3C6-7FCAE68622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Agenda-SmartAr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SmartArt Placeholder 4">
            <a:extLst>
              <a:ext uri="{FF2B5EF4-FFF2-40B4-BE49-F238E27FC236}">
                <a16:creationId xmlns:a16="http://schemas.microsoft.com/office/drawing/2014/main" id="{6B6A6669-2B8D-5075-F3AA-557D6B4A0025}"/>
              </a:ext>
            </a:extLst>
          </p:cNvPr>
          <p:cNvSpPr>
            <a:spLocks noGrp="1"/>
          </p:cNvSpPr>
          <p:nvPr>
            <p:ph type="dgm" sz="quarter" idx="10"/>
          </p:nvPr>
        </p:nvSpPr>
        <p:spPr>
          <a:xfrm>
            <a:off x="314325" y="1444752"/>
            <a:ext cx="11493500" cy="3465386"/>
          </a:xfrm>
        </p:spPr>
        <p:txBody>
          <a:bodyPr/>
          <a:lstStyle/>
          <a:p>
            <a:r>
              <a:rPr lang="en-US"/>
              <a:t>Click icon to add SmartArt graphic</a:t>
            </a:r>
          </a:p>
        </p:txBody>
      </p:sp>
      <p:pic>
        <p:nvPicPr>
          <p:cNvPr id="4" name="Picture 3" descr="White text on a black background&#10;&#10;Description automatically generated">
            <a:extLst>
              <a:ext uri="{FF2B5EF4-FFF2-40B4-BE49-F238E27FC236}">
                <a16:creationId xmlns:a16="http://schemas.microsoft.com/office/drawing/2014/main" id="{EB98C29D-A5A3-F0CC-B3CF-A191E8E2A3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22775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pic>
        <p:nvPicPr>
          <p:cNvPr id="2" name="Picture 1" descr="White text on a black background&#10;&#10;Description automatically generated">
            <a:extLst>
              <a:ext uri="{FF2B5EF4-FFF2-40B4-BE49-F238E27FC236}">
                <a16:creationId xmlns:a16="http://schemas.microsoft.com/office/drawing/2014/main" id="{A4809F1C-6FAF-A1CB-809F-5AC23C8A5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
        <p:nvSpPr>
          <p:cNvPr id="3" name="Text Placeholder 21">
            <a:extLst>
              <a:ext uri="{FF2B5EF4-FFF2-40B4-BE49-F238E27FC236}">
                <a16:creationId xmlns:a16="http://schemas.microsoft.com/office/drawing/2014/main" id="{DE63CE49-5988-C76E-930D-0BD1C7B257C8}"/>
              </a:ext>
            </a:extLst>
          </p:cNvPr>
          <p:cNvSpPr>
            <a:spLocks noGrp="1"/>
          </p:cNvSpPr>
          <p:nvPr>
            <p:ph type="body" sz="quarter" idx="20" hasCustomPrompt="1"/>
          </p:nvPr>
        </p:nvSpPr>
        <p:spPr>
          <a:xfrm>
            <a:off x="1962830" y="1371005"/>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6" name="Text Placeholder 21">
            <a:extLst>
              <a:ext uri="{FF2B5EF4-FFF2-40B4-BE49-F238E27FC236}">
                <a16:creationId xmlns:a16="http://schemas.microsoft.com/office/drawing/2014/main" id="{8469B899-507E-85C9-7B84-CF5960DA23B1}"/>
              </a:ext>
            </a:extLst>
          </p:cNvPr>
          <p:cNvSpPr>
            <a:spLocks noGrp="1"/>
          </p:cNvSpPr>
          <p:nvPr>
            <p:ph type="body" sz="quarter" idx="21" hasCustomPrompt="1"/>
          </p:nvPr>
        </p:nvSpPr>
        <p:spPr>
          <a:xfrm>
            <a:off x="3707492" y="3038912"/>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8" name="Text Placeholder 21">
            <a:extLst>
              <a:ext uri="{FF2B5EF4-FFF2-40B4-BE49-F238E27FC236}">
                <a16:creationId xmlns:a16="http://schemas.microsoft.com/office/drawing/2014/main" id="{12A4F4E5-F68D-1FDE-32EC-BA3B4141932F}"/>
              </a:ext>
            </a:extLst>
          </p:cNvPr>
          <p:cNvSpPr>
            <a:spLocks noGrp="1"/>
          </p:cNvSpPr>
          <p:nvPr>
            <p:ph type="body" sz="quarter" idx="22" hasCustomPrompt="1"/>
          </p:nvPr>
        </p:nvSpPr>
        <p:spPr>
          <a:xfrm>
            <a:off x="5451474" y="4708229"/>
            <a:ext cx="1744662" cy="1485900"/>
          </a:xfrm>
          <a:solidFill>
            <a:schemeClr val="bg2"/>
          </a:solidFill>
        </p:spPr>
        <p:txBody>
          <a:bodyPr lIns="91440" tIns="182880" rIns="91440" bIns="182880">
            <a:noAutofit/>
          </a:bodyPr>
          <a:lstStyle>
            <a:lvl1pPr marL="0" indent="0" algn="l">
              <a:buNone/>
              <a:defRPr sz="1800" b="1">
                <a:solidFill>
                  <a:schemeClr val="tx1"/>
                </a:solidFill>
                <a:latin typeface="Roboto" panose="02000000000000000000" pitchFamily="2" charset="0"/>
                <a:ea typeface="Roboto"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7830676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7" name="Picture 6" descr="A green text on a black background&#10;&#10;Description automatically generated">
            <a:extLst>
              <a:ext uri="{FF2B5EF4-FFF2-40B4-BE49-F238E27FC236}">
                <a16:creationId xmlns:a16="http://schemas.microsoft.com/office/drawing/2014/main" id="{CC54E548-2186-61C6-38D6-3A8668F5CC75}"/>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300029" y="6395036"/>
            <a:ext cx="1825868" cy="331977"/>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41" r:id="rId2"/>
    <p:sldLayoutId id="2147483939" r:id="rId3"/>
    <p:sldLayoutId id="2147483944" r:id="rId4"/>
    <p:sldLayoutId id="2147483945" r:id="rId5"/>
    <p:sldLayoutId id="2147483942" r:id="rId6"/>
    <p:sldLayoutId id="2147483928" r:id="rId7"/>
    <p:sldLayoutId id="2147483943" r:id="rId8"/>
    <p:sldLayoutId id="2147483937" r:id="rId9"/>
    <p:sldLayoutId id="2147483946" r:id="rId10"/>
    <p:sldLayoutId id="2147483947" r:id="rId11"/>
    <p:sldLayoutId id="2147483948" r:id="rId12"/>
    <p:sldLayoutId id="2147483897" r:id="rId13"/>
    <p:sldLayoutId id="2147483894" r:id="rId14"/>
    <p:sldLayoutId id="2147483827" r:id="rId15"/>
    <p:sldLayoutId id="2147483861" r:id="rId16"/>
    <p:sldLayoutId id="2147483934" r:id="rId17"/>
    <p:sldLayoutId id="2147483831" r:id="rId18"/>
    <p:sldLayoutId id="2147483832" r:id="rId19"/>
    <p:sldLayoutId id="2147483833" r:id="rId20"/>
    <p:sldLayoutId id="2147483949" r:id="rId21"/>
    <p:sldLayoutId id="2147483950" r:id="rId22"/>
    <p:sldLayoutId id="2147483905" r:id="rId23"/>
    <p:sldLayoutId id="2147483951" r:id="rId24"/>
    <p:sldLayoutId id="2147483952" r:id="rId25"/>
    <p:sldLayoutId id="2147483953" r:id="rId26"/>
    <p:sldLayoutId id="2147483954" r:id="rId27"/>
    <p:sldLayoutId id="2147483955" r:id="rId28"/>
    <p:sldLayoutId id="2147483956" r:id="rId29"/>
    <p:sldLayoutId id="2147483957" r:id="rId30"/>
    <p:sldLayoutId id="2147483958" r:id="rId31"/>
    <p:sldLayoutId id="2147483959" r:id="rId32"/>
    <p:sldLayoutId id="2147483960" r:id="rId33"/>
    <p:sldLayoutId id="2147483849" r:id="rId34"/>
    <p:sldLayoutId id="2147483961" r:id="rId35"/>
    <p:sldLayoutId id="2147483962" r:id="rId36"/>
    <p:sldLayoutId id="2147483965" r:id="rId37"/>
    <p:sldLayoutId id="2147483968" r:id="rId38"/>
    <p:sldLayoutId id="2147483970" r:id="rId39"/>
    <p:sldLayoutId id="2147483971" r:id="rId40"/>
    <p:sldLayoutId id="2147483973" r:id="rId41"/>
    <p:sldLayoutId id="2147483974" r:id="rId42"/>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science.osti.gov/-/media/bes/pdf/reports/2022/SC_Supply_Chain_rpt.pdf"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hyperlink" Target="https://www.osti.gov/biblio/243454" TargetMode="Externa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41" Type="http://schemas.openxmlformats.org/officeDocument/2006/relationships/image" Target="../media/image56.png"/><Relationship Id="rId1" Type="http://schemas.openxmlformats.org/officeDocument/2006/relationships/slideLayout" Target="../slideLayouts/slideLayout39.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tmp"/><Relationship Id="rId8" Type="http://schemas.openxmlformats.org/officeDocument/2006/relationships/image" Target="../media/image23.png"/><Relationship Id="rId3" Type="http://schemas.openxmlformats.org/officeDocument/2006/relationships/image" Target="../media/image18.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emf"/><Relationship Id="rId38"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93EC43-24D1-3BF7-1252-B416234F1CF7}"/>
              </a:ext>
            </a:extLst>
          </p:cNvPr>
          <p:cNvSpPr>
            <a:spLocks noGrp="1"/>
          </p:cNvSpPr>
          <p:nvPr>
            <p:ph type="ctrTitle"/>
          </p:nvPr>
        </p:nvSpPr>
        <p:spPr>
          <a:xfrm>
            <a:off x="1132322" y="2761979"/>
            <a:ext cx="4789350" cy="667021"/>
          </a:xfrm>
        </p:spPr>
        <p:txBody>
          <a:bodyPr/>
          <a:lstStyle/>
          <a:p>
            <a:r>
              <a:rPr lang="en-US" dirty="0"/>
              <a:t>Large Science Projects</a:t>
            </a:r>
          </a:p>
        </p:txBody>
      </p:sp>
      <p:sp>
        <p:nvSpPr>
          <p:cNvPr id="8" name="Subtitle 7">
            <a:extLst>
              <a:ext uri="{FF2B5EF4-FFF2-40B4-BE49-F238E27FC236}">
                <a16:creationId xmlns:a16="http://schemas.microsoft.com/office/drawing/2014/main" id="{79E51750-ADDA-1F22-E2FA-89A5EFB57D2D}"/>
              </a:ext>
            </a:extLst>
          </p:cNvPr>
          <p:cNvSpPr>
            <a:spLocks noGrp="1"/>
          </p:cNvSpPr>
          <p:nvPr>
            <p:ph type="subTitle" idx="1"/>
          </p:nvPr>
        </p:nvSpPr>
        <p:spPr/>
        <p:txBody>
          <a:bodyPr/>
          <a:lstStyle/>
          <a:p>
            <a:endParaRPr lang="en-US"/>
          </a:p>
        </p:txBody>
      </p:sp>
      <p:sp>
        <p:nvSpPr>
          <p:cNvPr id="9" name="Text Placeholder 8">
            <a:extLst>
              <a:ext uri="{FF2B5EF4-FFF2-40B4-BE49-F238E27FC236}">
                <a16:creationId xmlns:a16="http://schemas.microsoft.com/office/drawing/2014/main" id="{5B536160-665F-F6B2-6B61-F9AD2A72724F}"/>
              </a:ext>
            </a:extLst>
          </p:cNvPr>
          <p:cNvSpPr>
            <a:spLocks noGrp="1"/>
          </p:cNvSpPr>
          <p:nvPr>
            <p:ph type="body" sz="quarter" idx="14"/>
          </p:nvPr>
        </p:nvSpPr>
        <p:spPr>
          <a:xfrm>
            <a:off x="1215450" y="1807784"/>
            <a:ext cx="4517136" cy="193899"/>
          </a:xfrm>
        </p:spPr>
        <p:txBody>
          <a:bodyPr/>
          <a:lstStyle/>
          <a:p>
            <a:r>
              <a:rPr lang="en-US" sz="1600" dirty="0"/>
              <a:t>GARD RF Roadmap Update - RF Sources</a:t>
            </a:r>
          </a:p>
          <a:p>
            <a:r>
              <a:rPr lang="en-US" sz="1600" dirty="0"/>
              <a:t>February 11 2026</a:t>
            </a:r>
          </a:p>
          <a:p>
            <a:endParaRPr lang="en-US" dirty="0"/>
          </a:p>
          <a:p>
            <a:endParaRPr lang="en-US" dirty="0"/>
          </a:p>
        </p:txBody>
      </p:sp>
      <p:sp>
        <p:nvSpPr>
          <p:cNvPr id="10" name="Text Placeholder 9">
            <a:extLst>
              <a:ext uri="{FF2B5EF4-FFF2-40B4-BE49-F238E27FC236}">
                <a16:creationId xmlns:a16="http://schemas.microsoft.com/office/drawing/2014/main" id="{78AE7150-6293-5557-1AD5-A87BCF3B7414}"/>
              </a:ext>
            </a:extLst>
          </p:cNvPr>
          <p:cNvSpPr>
            <a:spLocks noGrp="1"/>
          </p:cNvSpPr>
          <p:nvPr>
            <p:ph type="body" sz="quarter" idx="15"/>
          </p:nvPr>
        </p:nvSpPr>
        <p:spPr/>
        <p:txBody>
          <a:bodyPr/>
          <a:lstStyle/>
          <a:p>
            <a:r>
              <a:rPr lang="en-US" dirty="0"/>
              <a:t>Fulvia Pilat</a:t>
            </a:r>
          </a:p>
        </p:txBody>
      </p:sp>
      <p:sp>
        <p:nvSpPr>
          <p:cNvPr id="11" name="Text Placeholder 10">
            <a:extLst>
              <a:ext uri="{FF2B5EF4-FFF2-40B4-BE49-F238E27FC236}">
                <a16:creationId xmlns:a16="http://schemas.microsoft.com/office/drawing/2014/main" id="{98F6F060-5EBD-852E-4091-3B8E8AB9C3D9}"/>
              </a:ext>
            </a:extLst>
          </p:cNvPr>
          <p:cNvSpPr>
            <a:spLocks noGrp="1"/>
          </p:cNvSpPr>
          <p:nvPr>
            <p:ph type="body" sz="quarter" idx="17"/>
          </p:nvPr>
        </p:nvSpPr>
        <p:spPr/>
        <p:txBody>
          <a:bodyPr/>
          <a:lstStyle/>
          <a:p>
            <a:r>
              <a:rPr lang="en-US" dirty="0"/>
              <a:t>Director, Oak Ridge Accelerator Institute</a:t>
            </a:r>
          </a:p>
        </p:txBody>
      </p:sp>
    </p:spTree>
    <p:extLst>
      <p:ext uri="{BB962C8B-B14F-4D97-AF65-F5344CB8AC3E}">
        <p14:creationId xmlns:p14="http://schemas.microsoft.com/office/powerpoint/2010/main" val="279803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ED0C-CC40-2DC6-C056-F06B704A8921}"/>
              </a:ext>
            </a:extLst>
          </p:cNvPr>
          <p:cNvSpPr>
            <a:spLocks noGrp="1"/>
          </p:cNvSpPr>
          <p:nvPr>
            <p:ph type="title"/>
          </p:nvPr>
        </p:nvSpPr>
        <p:spPr>
          <a:xfrm>
            <a:off x="285892" y="141925"/>
            <a:ext cx="3699086" cy="919662"/>
          </a:xfrm>
        </p:spPr>
        <p:txBody>
          <a:bodyPr/>
          <a:lstStyle/>
          <a:p>
            <a:r>
              <a:rPr lang="en-US" dirty="0"/>
              <a:t>Multi-MW FELs</a:t>
            </a:r>
            <a:br>
              <a:rPr lang="en-US" dirty="0"/>
            </a:br>
            <a:r>
              <a:rPr lang="en-US" dirty="0"/>
              <a:t>for EUV Lithography</a:t>
            </a:r>
          </a:p>
        </p:txBody>
      </p:sp>
      <p:pic>
        <p:nvPicPr>
          <p:cNvPr id="6" name="Picture 5" descr="Graphical user interface&#10;&#10;AI-generated content may be incorrect.">
            <a:extLst>
              <a:ext uri="{FF2B5EF4-FFF2-40B4-BE49-F238E27FC236}">
                <a16:creationId xmlns:a16="http://schemas.microsoft.com/office/drawing/2014/main" id="{0098B3EB-40ED-3C82-F043-99E9268C6076}"/>
              </a:ext>
            </a:extLst>
          </p:cNvPr>
          <p:cNvPicPr>
            <a:picLocks noChangeAspect="1"/>
          </p:cNvPicPr>
          <p:nvPr/>
        </p:nvPicPr>
        <p:blipFill>
          <a:blip r:embed="rId2"/>
          <a:stretch>
            <a:fillRect/>
          </a:stretch>
        </p:blipFill>
        <p:spPr>
          <a:xfrm>
            <a:off x="0" y="3424572"/>
            <a:ext cx="6856895" cy="3433428"/>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091A2FC1-39E6-F501-03DB-E794BDA6CF6F}"/>
              </a:ext>
            </a:extLst>
          </p:cNvPr>
          <p:cNvPicPr>
            <a:picLocks noChangeAspect="1"/>
          </p:cNvPicPr>
          <p:nvPr/>
        </p:nvPicPr>
        <p:blipFill>
          <a:blip r:embed="rId3"/>
          <a:stretch>
            <a:fillRect/>
          </a:stretch>
        </p:blipFill>
        <p:spPr>
          <a:xfrm>
            <a:off x="4437259" y="0"/>
            <a:ext cx="7754741" cy="3945035"/>
          </a:xfrm>
          <a:prstGeom prst="rect">
            <a:avLst/>
          </a:prstGeom>
        </p:spPr>
      </p:pic>
      <p:sp>
        <p:nvSpPr>
          <p:cNvPr id="3" name="TextBox 2">
            <a:extLst>
              <a:ext uri="{FF2B5EF4-FFF2-40B4-BE49-F238E27FC236}">
                <a16:creationId xmlns:a16="http://schemas.microsoft.com/office/drawing/2014/main" id="{69282CF3-EBD2-9F7F-93DA-012EE8608D7E}"/>
              </a:ext>
            </a:extLst>
          </p:cNvPr>
          <p:cNvSpPr txBox="1"/>
          <p:nvPr/>
        </p:nvSpPr>
        <p:spPr>
          <a:xfrm>
            <a:off x="46313" y="1177290"/>
            <a:ext cx="4390946" cy="1754326"/>
          </a:xfrm>
          <a:prstGeom prst="rect">
            <a:avLst/>
          </a:prstGeom>
          <a:noFill/>
        </p:spPr>
        <p:txBody>
          <a:bodyPr wrap="none" rtlCol="0">
            <a:spAutoFit/>
          </a:bodyPr>
          <a:lstStyle/>
          <a:p>
            <a:r>
              <a:rPr lang="en-US" dirty="0"/>
              <a:t>A leap is required to develop the new</a:t>
            </a:r>
          </a:p>
          <a:p>
            <a:r>
              <a:rPr lang="en-US" dirty="0"/>
              <a:t>generation of light source that will serve</a:t>
            </a:r>
          </a:p>
          <a:p>
            <a:r>
              <a:rPr lang="en-US" dirty="0"/>
              <a:t>the semiconductor industry indefinitely,</a:t>
            </a:r>
          </a:p>
          <a:p>
            <a:r>
              <a:rPr lang="en-US" dirty="0"/>
              <a:t>providing low-cost EUV as well as any</a:t>
            </a:r>
          </a:p>
          <a:p>
            <a:r>
              <a:rPr lang="en-US" dirty="0"/>
              <a:t>wavelength required for manufacturing or</a:t>
            </a:r>
          </a:p>
          <a:p>
            <a:r>
              <a:rPr lang="en-US" dirty="0"/>
              <a:t>R&amp;D applications</a:t>
            </a:r>
          </a:p>
        </p:txBody>
      </p:sp>
      <p:sp>
        <p:nvSpPr>
          <p:cNvPr id="5" name="TextBox 4">
            <a:extLst>
              <a:ext uri="{FF2B5EF4-FFF2-40B4-BE49-F238E27FC236}">
                <a16:creationId xmlns:a16="http://schemas.microsoft.com/office/drawing/2014/main" id="{C87BFC72-814C-B099-3838-CC78E8606DE3}"/>
              </a:ext>
            </a:extLst>
          </p:cNvPr>
          <p:cNvSpPr txBox="1"/>
          <p:nvPr/>
        </p:nvSpPr>
        <p:spPr>
          <a:xfrm>
            <a:off x="6972300" y="4437991"/>
            <a:ext cx="5219700" cy="1631216"/>
          </a:xfrm>
          <a:prstGeom prst="rect">
            <a:avLst/>
          </a:prstGeom>
          <a:noFill/>
        </p:spPr>
        <p:txBody>
          <a:bodyPr wrap="square" rtlCol="0">
            <a:spAutoFit/>
          </a:bodyPr>
          <a:lstStyle/>
          <a:p>
            <a:r>
              <a:rPr lang="en-US" sz="2000" dirty="0" err="1"/>
              <a:t>xLight</a:t>
            </a:r>
            <a:r>
              <a:rPr lang="en-US" sz="2000" dirty="0"/>
              <a:t> is building an accelerator-based light</a:t>
            </a:r>
          </a:p>
          <a:p>
            <a:r>
              <a:rPr lang="en-US" sz="2000" dirty="0"/>
              <a:t>source to drive the semiconductor industry into the next decade and beyond, providing high power, quality light to any application and delivering light as a utility.</a:t>
            </a:r>
          </a:p>
        </p:txBody>
      </p:sp>
    </p:spTree>
    <p:extLst>
      <p:ext uri="{BB962C8B-B14F-4D97-AF65-F5344CB8AC3E}">
        <p14:creationId xmlns:p14="http://schemas.microsoft.com/office/powerpoint/2010/main" val="43896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231E1-A1EE-70FC-E036-1F6016B714EB}"/>
              </a:ext>
            </a:extLst>
          </p:cNvPr>
          <p:cNvSpPr>
            <a:spLocks noGrp="1"/>
          </p:cNvSpPr>
          <p:nvPr>
            <p:ph type="title"/>
          </p:nvPr>
        </p:nvSpPr>
        <p:spPr>
          <a:xfrm>
            <a:off x="179225" y="94191"/>
            <a:ext cx="11492432" cy="470253"/>
          </a:xfrm>
        </p:spPr>
        <p:txBody>
          <a:bodyPr/>
          <a:lstStyle/>
          <a:p>
            <a:r>
              <a:rPr lang="en-US" dirty="0"/>
              <a:t>Accelerators for nuclear fusion</a:t>
            </a:r>
          </a:p>
        </p:txBody>
      </p:sp>
      <p:pic>
        <p:nvPicPr>
          <p:cNvPr id="4" name="Picture 3" descr="Table&#10;&#10;AI-generated content may be incorrect.">
            <a:extLst>
              <a:ext uri="{FF2B5EF4-FFF2-40B4-BE49-F238E27FC236}">
                <a16:creationId xmlns:a16="http://schemas.microsoft.com/office/drawing/2014/main" id="{C62C648A-373F-95BF-F951-917E5056471C}"/>
              </a:ext>
            </a:extLst>
          </p:cNvPr>
          <p:cNvPicPr>
            <a:picLocks noChangeAspect="1"/>
          </p:cNvPicPr>
          <p:nvPr/>
        </p:nvPicPr>
        <p:blipFill>
          <a:blip r:embed="rId3"/>
          <a:stretch>
            <a:fillRect/>
          </a:stretch>
        </p:blipFill>
        <p:spPr>
          <a:xfrm>
            <a:off x="0" y="2290899"/>
            <a:ext cx="8613422" cy="3932666"/>
          </a:xfrm>
          <a:prstGeom prst="rect">
            <a:avLst/>
          </a:prstGeom>
        </p:spPr>
      </p:pic>
      <p:pic>
        <p:nvPicPr>
          <p:cNvPr id="6" name="Picture 5" descr="Graphical user interface, text&#10;&#10;AI-generated content may be incorrect.">
            <a:extLst>
              <a:ext uri="{FF2B5EF4-FFF2-40B4-BE49-F238E27FC236}">
                <a16:creationId xmlns:a16="http://schemas.microsoft.com/office/drawing/2014/main" id="{897E67D2-FAE6-E078-8C9D-471EBDEDEA69}"/>
              </a:ext>
            </a:extLst>
          </p:cNvPr>
          <p:cNvPicPr>
            <a:picLocks noChangeAspect="1"/>
          </p:cNvPicPr>
          <p:nvPr/>
        </p:nvPicPr>
        <p:blipFill>
          <a:blip r:embed="rId4"/>
          <a:stretch>
            <a:fillRect/>
          </a:stretch>
        </p:blipFill>
        <p:spPr>
          <a:xfrm>
            <a:off x="8607629" y="1177572"/>
            <a:ext cx="3584371" cy="5529791"/>
          </a:xfrm>
          <a:prstGeom prst="rect">
            <a:avLst/>
          </a:prstGeom>
        </p:spPr>
      </p:pic>
      <p:sp>
        <p:nvSpPr>
          <p:cNvPr id="8" name="TextBox 7">
            <a:extLst>
              <a:ext uri="{FF2B5EF4-FFF2-40B4-BE49-F238E27FC236}">
                <a16:creationId xmlns:a16="http://schemas.microsoft.com/office/drawing/2014/main" id="{07B17481-E285-0BDB-81DC-CF94B26388E5}"/>
              </a:ext>
            </a:extLst>
          </p:cNvPr>
          <p:cNvSpPr txBox="1"/>
          <p:nvPr/>
        </p:nvSpPr>
        <p:spPr>
          <a:xfrm>
            <a:off x="347133" y="723663"/>
            <a:ext cx="7906332" cy="1908215"/>
          </a:xfrm>
          <a:prstGeom prst="rect">
            <a:avLst/>
          </a:prstGeom>
          <a:noFill/>
        </p:spPr>
        <p:txBody>
          <a:bodyPr wrap="none" rtlCol="0">
            <a:spAutoFit/>
          </a:bodyPr>
          <a:lstStyle/>
          <a:p>
            <a:r>
              <a:rPr lang="en-US" sz="2000" b="1" dirty="0">
                <a:solidFill>
                  <a:srgbClr val="00B050"/>
                </a:solidFill>
              </a:rPr>
              <a:t>Fusion Science &amp;Technology roadmap (2025)</a:t>
            </a:r>
          </a:p>
          <a:p>
            <a:r>
              <a:rPr lang="en-US" sz="2000" dirty="0"/>
              <a:t>Aggressive 10-year timeframe</a:t>
            </a:r>
          </a:p>
          <a:p>
            <a:r>
              <a:rPr lang="en-US" sz="2000" b="1" dirty="0"/>
              <a:t>Public-private partnership</a:t>
            </a:r>
          </a:p>
          <a:p>
            <a:endParaRPr lang="en-US" sz="2000" dirty="0"/>
          </a:p>
          <a:p>
            <a:r>
              <a:rPr lang="en-US" sz="2000" dirty="0"/>
              <a:t>Accelerator based facilities for the generation  of 14.1 MeV neutrons</a:t>
            </a:r>
          </a:p>
          <a:p>
            <a:endParaRPr lang="en-US" dirty="0"/>
          </a:p>
        </p:txBody>
      </p:sp>
      <p:cxnSp>
        <p:nvCxnSpPr>
          <p:cNvPr id="10" name="Straight Arrow Connector 9">
            <a:extLst>
              <a:ext uri="{FF2B5EF4-FFF2-40B4-BE49-F238E27FC236}">
                <a16:creationId xmlns:a16="http://schemas.microsoft.com/office/drawing/2014/main" id="{FAD865D8-7AF4-45F4-02B2-ABB984839C9B}"/>
              </a:ext>
            </a:extLst>
          </p:cNvPr>
          <p:cNvCxnSpPr/>
          <p:nvPr/>
        </p:nvCxnSpPr>
        <p:spPr>
          <a:xfrm>
            <a:off x="8215200" y="2167200"/>
            <a:ext cx="1108800" cy="136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661180B-1972-D69F-349D-F073F2132788}"/>
              </a:ext>
            </a:extLst>
          </p:cNvPr>
          <p:cNvCxnSpPr>
            <a:cxnSpLocks/>
          </p:cNvCxnSpPr>
          <p:nvPr/>
        </p:nvCxnSpPr>
        <p:spPr>
          <a:xfrm>
            <a:off x="8215200" y="2167200"/>
            <a:ext cx="1540800" cy="2210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61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5493A86-FF7B-464F-8C1E-FA0692FC172C}"/>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p:blipFill>
        <p:spPr>
          <a:xfrm rot="16200000" flipH="1">
            <a:off x="2944906" y="-2944906"/>
            <a:ext cx="6329081" cy="12218895"/>
          </a:xfrm>
          <a:prstGeom prst="rect">
            <a:avLst/>
          </a:prstGeom>
        </p:spPr>
      </p:pic>
      <p:sp>
        <p:nvSpPr>
          <p:cNvPr id="2" name="Rectangle 1">
            <a:extLst>
              <a:ext uri="{FF2B5EF4-FFF2-40B4-BE49-F238E27FC236}">
                <a16:creationId xmlns:a16="http://schemas.microsoft.com/office/drawing/2014/main" id="{27409F60-BFEF-77FA-CE44-7076572E97CA}"/>
              </a:ext>
            </a:extLst>
          </p:cNvPr>
          <p:cNvSpPr/>
          <p:nvPr/>
        </p:nvSpPr>
        <p:spPr>
          <a:xfrm>
            <a:off x="0" y="-1"/>
            <a:ext cx="8282354" cy="6329082"/>
          </a:xfrm>
          <a:prstGeom prst="rect">
            <a:avLst/>
          </a:prstGeom>
          <a:gradFill flip="none" rotWithShape="1">
            <a:gsLst>
              <a:gs pos="59000">
                <a:srgbClr val="000000">
                  <a:alpha val="0"/>
                </a:srgbClr>
              </a:gs>
              <a:gs pos="100000">
                <a:srgbClr val="000000">
                  <a:alpha val="79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FF663640-3311-4166-9943-2F558EF77AD5}"/>
              </a:ext>
            </a:extLst>
          </p:cNvPr>
          <p:cNvSpPr>
            <a:spLocks noGrp="1"/>
          </p:cNvSpPr>
          <p:nvPr>
            <p:ph type="body" sz="quarter" idx="10"/>
          </p:nvPr>
        </p:nvSpPr>
        <p:spPr/>
        <p:txBody>
          <a:bodyPr/>
          <a:lstStyle/>
          <a:p>
            <a:r>
              <a:rPr lang="en-US" sz="3200" b="1">
                <a:latin typeface="Georgia" panose="02040502050405020303" pitchFamily="18" charset="0"/>
              </a:rPr>
              <a:t>Elementary Particle Physics:</a:t>
            </a:r>
            <a:br>
              <a:rPr lang="en-US" sz="3200" b="1">
                <a:latin typeface="Georgia" panose="02040502050405020303" pitchFamily="18" charset="0"/>
              </a:rPr>
            </a:br>
            <a:r>
              <a:rPr lang="en-US" sz="3200" b="1">
                <a:latin typeface="Georgia" panose="02040502050405020303" pitchFamily="18" charset="0"/>
              </a:rPr>
              <a:t>The Higgs and Beyond</a:t>
            </a:r>
            <a:endParaRPr lang="en-US">
              <a:latin typeface="Georgia" panose="02040502050405020303" pitchFamily="18" charset="0"/>
            </a:endParaRPr>
          </a:p>
          <a:p>
            <a:pPr lvl="1"/>
            <a:endParaRPr lang="en-US" sz="1800">
              <a:latin typeface="Arial" panose="020B0604020202020204" pitchFamily="34" charset="0"/>
              <a:cs typeface="Arial" panose="020B0604020202020204" pitchFamily="34" charset="0"/>
            </a:endParaRPr>
          </a:p>
          <a:p>
            <a:pPr lvl="1"/>
            <a:r>
              <a:rPr lang="en-US" sz="1800">
                <a:latin typeface="Arial" panose="020B0604020202020204" pitchFamily="34" charset="0"/>
                <a:cs typeface="Arial" panose="020B0604020202020204" pitchFamily="34" charset="0"/>
              </a:rPr>
              <a:t>Committee on Elementary Particle Physics </a:t>
            </a:r>
          </a:p>
          <a:p>
            <a:pPr lvl="1"/>
            <a:r>
              <a:rPr lang="en-US" sz="1800">
                <a:latin typeface="Arial" panose="020B0604020202020204" pitchFamily="34" charset="0"/>
                <a:cs typeface="Arial" panose="020B0604020202020204" pitchFamily="34" charset="0"/>
              </a:rPr>
              <a:t>Board on Physics and Astronomy</a:t>
            </a:r>
          </a:p>
          <a:p>
            <a:pPr lvl="1"/>
            <a:endParaRPr lang="en-US"/>
          </a:p>
        </p:txBody>
      </p:sp>
      <p:sp>
        <p:nvSpPr>
          <p:cNvPr id="11" name="Subtitle 10">
            <a:extLst>
              <a:ext uri="{FF2B5EF4-FFF2-40B4-BE49-F238E27FC236}">
                <a16:creationId xmlns:a16="http://schemas.microsoft.com/office/drawing/2014/main" id="{7D23A860-2CA3-437F-8ACD-FADB1B514578}"/>
              </a:ext>
            </a:extLst>
          </p:cNvPr>
          <p:cNvSpPr>
            <a:spLocks noGrp="1"/>
          </p:cNvSpPr>
          <p:nvPr>
            <p:ph type="subTitle" idx="1"/>
          </p:nvPr>
        </p:nvSpPr>
        <p:spPr>
          <a:xfrm>
            <a:off x="454033" y="4274848"/>
            <a:ext cx="9618618" cy="276935"/>
          </a:xfrm>
        </p:spPr>
        <p:txBody>
          <a:bodyPr/>
          <a:lstStyle/>
          <a:p>
            <a:r>
              <a:rPr lang="en-US"/>
              <a:t>Dr. Maria Spiropulu and Dr. Michael Turner, EPP2024 Co-Chairs</a:t>
            </a:r>
          </a:p>
        </p:txBody>
      </p:sp>
      <p:sp>
        <p:nvSpPr>
          <p:cNvPr id="18" name="Freeform 5">
            <a:extLst>
              <a:ext uri="{FF2B5EF4-FFF2-40B4-BE49-F238E27FC236}">
                <a16:creationId xmlns:a16="http://schemas.microsoft.com/office/drawing/2014/main" id="{E7AEF65A-CF08-4144-85A8-CD860AC5811E}"/>
              </a:ext>
            </a:extLst>
          </p:cNvPr>
          <p:cNvSpPr>
            <a:spLocks noEditPoints="1"/>
          </p:cNvSpPr>
          <p:nvPr/>
        </p:nvSpPr>
        <p:spPr bwMode="auto">
          <a:xfrm>
            <a:off x="643609" y="578451"/>
            <a:ext cx="2922943"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 name="Text Placeholder 3"/>
          <p:cNvSpPr>
            <a:spLocks noGrp="1"/>
          </p:cNvSpPr>
          <p:nvPr>
            <p:ph type="body" sz="quarter" idx="12"/>
          </p:nvPr>
        </p:nvSpPr>
        <p:spPr>
          <a:xfrm>
            <a:off x="7995920" y="6515586"/>
            <a:ext cx="3564709" cy="230832"/>
          </a:xfrm>
        </p:spPr>
        <p:txBody>
          <a:bodyPr/>
          <a:lstStyle/>
          <a:p>
            <a:pPr algn="r"/>
            <a:r>
              <a:rPr lang="en-US" dirty="0"/>
              <a:t>SLAC Town Hall 28 July 2025</a:t>
            </a:r>
          </a:p>
        </p:txBody>
      </p:sp>
      <p:sp>
        <p:nvSpPr>
          <p:cNvPr id="5" name="Subtitle 10">
            <a:extLst>
              <a:ext uri="{FF2B5EF4-FFF2-40B4-BE49-F238E27FC236}">
                <a16:creationId xmlns:a16="http://schemas.microsoft.com/office/drawing/2014/main" id="{9F876322-619A-F802-670F-A4BF0540D9E9}"/>
              </a:ext>
            </a:extLst>
          </p:cNvPr>
          <p:cNvSpPr txBox="1">
            <a:spLocks/>
          </p:cNvSpPr>
          <p:nvPr/>
        </p:nvSpPr>
        <p:spPr>
          <a:xfrm>
            <a:off x="2556066" y="5400656"/>
            <a:ext cx="3782021" cy="526426"/>
          </a:xfrm>
          <a:prstGeom prst="rect">
            <a:avLst/>
          </a:prstGeom>
        </p:spPr>
        <p:txBody>
          <a:bodyPr vert="horz" wrap="square" lIns="0" tIns="0" rIns="0" bIns="0" rtlCol="0" anchor="b" anchorCtr="0">
            <a:spAutoFit/>
          </a:bodyPr>
          <a:lstStyle>
            <a:lvl1pPr marL="0" indent="0" algn="l" defTabSz="914377" rtl="0" eaLnBrk="1" latinLnBrk="0" hangingPunct="1">
              <a:lnSpc>
                <a:spcPct val="110000"/>
              </a:lnSpc>
              <a:spcBef>
                <a:spcPts val="800"/>
              </a:spcBef>
              <a:buFont typeface="Arial" panose="020B0604020202020204" pitchFamily="34" charset="0"/>
              <a:buNone/>
              <a:defRPr sz="1333" i="1" kern="1200">
                <a:solidFill>
                  <a:schemeClr val="bg1"/>
                </a:solidFill>
                <a:latin typeface="+mj-lt"/>
                <a:ea typeface="+mn-ea"/>
                <a:cs typeface="+mn-cs"/>
              </a:defRPr>
            </a:lvl1pPr>
            <a:lvl2pPr marL="457189" indent="0" algn="ctr" defTabSz="914377" rtl="0" eaLnBrk="1" latinLnBrk="0" hangingPunct="1">
              <a:lnSpc>
                <a:spcPct val="110000"/>
              </a:lnSpc>
              <a:spcBef>
                <a:spcPts val="800"/>
              </a:spcBef>
              <a:buClrTx/>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110000"/>
              </a:lnSpc>
              <a:spcBef>
                <a:spcPts val="8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110000"/>
              </a:lnSpc>
              <a:spcBef>
                <a:spcPts val="8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110000"/>
              </a:lnSpc>
              <a:spcBef>
                <a:spcPts val="8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i="0">
                <a:latin typeface="+mn-lt"/>
              </a:rPr>
              <a:t>Download the report and report resources:</a:t>
            </a:r>
            <a:br>
              <a:rPr lang="en-US" sz="1400" i="0">
                <a:latin typeface="+mn-lt"/>
              </a:rPr>
            </a:br>
            <a:r>
              <a:rPr lang="en-US" sz="1800" b="1" i="0">
                <a:latin typeface="+mn-lt"/>
              </a:rPr>
              <a:t>nationalacademies.org/</a:t>
            </a:r>
            <a:r>
              <a:rPr lang="en-US" sz="1800" b="1" i="0" err="1">
                <a:latin typeface="+mn-lt"/>
              </a:rPr>
              <a:t>epp</a:t>
            </a:r>
            <a:endParaRPr lang="en-US" sz="1400" b="1" i="0">
              <a:latin typeface="+mn-lt"/>
            </a:endParaRPr>
          </a:p>
        </p:txBody>
      </p:sp>
      <p:pic>
        <p:nvPicPr>
          <p:cNvPr id="1026" name="Picture 2" descr="QR Code Image">
            <a:extLst>
              <a:ext uri="{FF2B5EF4-FFF2-40B4-BE49-F238E27FC236}">
                <a16:creationId xmlns:a16="http://schemas.microsoft.com/office/drawing/2014/main" id="{BE82520C-BCC8-4AC7-B589-06691162C38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2979" y="4892223"/>
            <a:ext cx="1530110" cy="153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9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7E9E-C626-24DA-2AF0-5B49AB5A6E31}"/>
              </a:ext>
            </a:extLst>
          </p:cNvPr>
          <p:cNvSpPr>
            <a:spLocks noGrp="1"/>
          </p:cNvSpPr>
          <p:nvPr>
            <p:ph type="title"/>
          </p:nvPr>
        </p:nvSpPr>
        <p:spPr/>
        <p:txBody>
          <a:bodyPr/>
          <a:lstStyle/>
          <a:p>
            <a:r>
              <a:rPr lang="en-US" dirty="0"/>
              <a:t>Host the World’s Highest Energy Particle Collider</a:t>
            </a:r>
          </a:p>
        </p:txBody>
      </p:sp>
      <p:sp>
        <p:nvSpPr>
          <p:cNvPr id="4" name="Content Placeholder 4">
            <a:extLst>
              <a:ext uri="{FF2B5EF4-FFF2-40B4-BE49-F238E27FC236}">
                <a16:creationId xmlns:a16="http://schemas.microsoft.com/office/drawing/2014/main" id="{3D8E44AE-2B3C-42DA-3FC0-8751EE9FF50E}"/>
              </a:ext>
            </a:extLst>
          </p:cNvPr>
          <p:cNvSpPr txBox="1">
            <a:spLocks/>
          </p:cNvSpPr>
          <p:nvPr/>
        </p:nvSpPr>
        <p:spPr>
          <a:xfrm>
            <a:off x="660401" y="1391944"/>
            <a:ext cx="10556239" cy="4643096"/>
          </a:xfrm>
          <a:prstGeom prst="rect">
            <a:avLst/>
          </a:prstGeom>
        </p:spPr>
        <p:txBody>
          <a:bodyPr numCol="1"/>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bg1"/>
              </a:solidFill>
            </a:endParaRPr>
          </a:p>
          <a:p>
            <a:pPr marL="0" indent="0">
              <a:buFont typeface="Arial" panose="020B0604020202020204" pitchFamily="34" charset="0"/>
              <a:buNone/>
            </a:pPr>
            <a:r>
              <a:rPr lang="en-US" sz="2000" b="1" dirty="0">
                <a:solidFill>
                  <a:schemeClr val="bg1"/>
                </a:solidFill>
              </a:rPr>
              <a:t>Recommendation 1: The United States should host the world’s highest-energy elementary particle collider around the middle of the century. This requires the immediate creation of a national muon collider research and development program to enable the construction of a demonstrator of the key new technologies and their integration.</a:t>
            </a:r>
          </a:p>
          <a:p>
            <a:pPr marL="0" indent="0">
              <a:buFont typeface="Arial" panose="020B0604020202020204" pitchFamily="34" charset="0"/>
              <a:buNone/>
            </a:pPr>
            <a:endParaRPr lang="en-US" sz="1800" b="1" dirty="0">
              <a:solidFill>
                <a:schemeClr val="bg1"/>
              </a:solidFill>
            </a:endParaRPr>
          </a:p>
          <a:p>
            <a:r>
              <a:rPr lang="en-US" sz="1800" dirty="0">
                <a:solidFill>
                  <a:schemeClr val="bg1"/>
                </a:solidFill>
                <a:ea typeface="Times New Roman" panose="02020603050405020304" pitchFamily="18" charset="0"/>
              </a:rPr>
              <a:t>A collider with approximately 10 times the energy of the Large Hadron Collider is crucial to address the big questions of particle physics.</a:t>
            </a:r>
          </a:p>
          <a:p>
            <a:r>
              <a:rPr lang="en-US" sz="1800" dirty="0">
                <a:solidFill>
                  <a:schemeClr val="bg1"/>
                </a:solidFill>
                <a:ea typeface="Times New Roman" panose="02020603050405020304" pitchFamily="18" charset="0"/>
              </a:rPr>
              <a:t>A muon collider combines the physics advantages of an electron-positron and a proton-proton collider, with a much smaller size.  </a:t>
            </a:r>
          </a:p>
          <a:p>
            <a:r>
              <a:rPr lang="en-US" sz="1800" dirty="0">
                <a:solidFill>
                  <a:schemeClr val="bg1"/>
                </a:solidFill>
                <a:ea typeface="Times New Roman" panose="02020603050405020304" pitchFamily="18" charset="0"/>
              </a:rPr>
              <a:t>Developing a US-hosted muon collider—an unprecedented machine requiring dedicated research, development, and a technology demonstrator followed by a feasibility study—would require coordinated efforts among all national labs and drive particle accelerator innovation.</a:t>
            </a:r>
          </a:p>
          <a:p>
            <a:endParaRPr lang="en-US" sz="1800" b="1" dirty="0"/>
          </a:p>
        </p:txBody>
      </p:sp>
    </p:spTree>
    <p:extLst>
      <p:ext uri="{BB962C8B-B14F-4D97-AF65-F5344CB8AC3E}">
        <p14:creationId xmlns:p14="http://schemas.microsoft.com/office/powerpoint/2010/main" val="3851315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0F7E-71D3-614B-4B95-1730D65BECC4}"/>
              </a:ext>
            </a:extLst>
          </p:cNvPr>
          <p:cNvSpPr>
            <a:spLocks noGrp="1"/>
          </p:cNvSpPr>
          <p:nvPr>
            <p:ph type="title"/>
          </p:nvPr>
        </p:nvSpPr>
        <p:spPr/>
        <p:txBody>
          <a:bodyPr/>
          <a:lstStyle/>
          <a:p>
            <a:r>
              <a:rPr lang="en-US" dirty="0"/>
              <a:t>Participate in the Future Circular Collider Higgs Factory</a:t>
            </a:r>
          </a:p>
        </p:txBody>
      </p:sp>
      <p:pic>
        <p:nvPicPr>
          <p:cNvPr id="3" name="Shape 14" descr="A map of land with a circle&#10;&#10;Description automatically generated">
            <a:extLst>
              <a:ext uri="{FF2B5EF4-FFF2-40B4-BE49-F238E27FC236}">
                <a16:creationId xmlns:a16="http://schemas.microsoft.com/office/drawing/2014/main" id="{696F4C4F-6355-51C5-499C-FBDDF75481BF}"/>
              </a:ext>
            </a:extLst>
          </p:cNvPr>
          <p:cNvPicPr/>
          <p:nvPr/>
        </p:nvPicPr>
        <p:blipFill rotWithShape="1">
          <a:blip r:embed="rId2" cstate="print">
            <a:alphaModFix/>
            <a:extLst>
              <a:ext uri="{28A0092B-C50C-407E-A947-70E740481C1C}">
                <a14:useLocalDpi xmlns:a14="http://schemas.microsoft.com/office/drawing/2010/main"/>
              </a:ext>
            </a:extLst>
          </a:blip>
          <a:srcRect/>
          <a:stretch/>
        </p:blipFill>
        <p:spPr>
          <a:xfrm>
            <a:off x="175365" y="1595143"/>
            <a:ext cx="5593872" cy="4041569"/>
          </a:xfrm>
          <a:prstGeom prst="rect">
            <a:avLst/>
          </a:prstGeom>
          <a:noFill/>
          <a:ln>
            <a:noFill/>
          </a:ln>
        </p:spPr>
      </p:pic>
      <p:sp>
        <p:nvSpPr>
          <p:cNvPr id="4" name="Content Placeholder 4">
            <a:extLst>
              <a:ext uri="{FF2B5EF4-FFF2-40B4-BE49-F238E27FC236}">
                <a16:creationId xmlns:a16="http://schemas.microsoft.com/office/drawing/2014/main" id="{8DAF0A0D-C201-9287-0926-274436E83EE8}"/>
              </a:ext>
            </a:extLst>
          </p:cNvPr>
          <p:cNvSpPr txBox="1">
            <a:spLocks/>
          </p:cNvSpPr>
          <p:nvPr/>
        </p:nvSpPr>
        <p:spPr>
          <a:xfrm>
            <a:off x="6096000" y="1115274"/>
            <a:ext cx="5309616" cy="522180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pPr marL="0" indent="0">
              <a:buFont typeface="Arial" panose="020B0604020202020204" pitchFamily="34" charset="0"/>
              <a:buNone/>
            </a:pPr>
            <a:r>
              <a:rPr lang="en-US" sz="2000" b="1" dirty="0">
                <a:solidFill>
                  <a:schemeClr val="bg1"/>
                </a:solidFill>
              </a:rPr>
              <a:t>Recommendation 2: The United States should participate in the international Future Circular Collider Higgs factory currently under study at CERN to unravel the physics of the Higgs boson.</a:t>
            </a:r>
          </a:p>
          <a:p>
            <a:pPr marL="0" indent="0">
              <a:buFont typeface="Arial" panose="020B0604020202020204" pitchFamily="34" charset="0"/>
              <a:buNone/>
            </a:pPr>
            <a:endParaRPr lang="en-US" sz="1800" b="1" dirty="0">
              <a:solidFill>
                <a:schemeClr val="bg1"/>
              </a:solidFill>
            </a:endParaRPr>
          </a:p>
          <a:p>
            <a:r>
              <a:rPr lang="en-US" sz="1800" dirty="0">
                <a:solidFill>
                  <a:schemeClr val="bg1"/>
                </a:solidFill>
                <a:ea typeface="Times New Roman" panose="02020603050405020304" pitchFamily="18" charset="0"/>
              </a:rPr>
              <a:t>Determining whether the Higgs is elementary or has substructure has huge ramifications for the future of particle physics.</a:t>
            </a:r>
          </a:p>
          <a:p>
            <a:r>
              <a:rPr lang="en-US" sz="1800" dirty="0">
                <a:solidFill>
                  <a:schemeClr val="bg1"/>
                </a:solidFill>
                <a:ea typeface="Times New Roman" panose="02020603050405020304" pitchFamily="18" charset="0"/>
              </a:rPr>
              <a:t>Active participation in a Higgs factory is crucial for the U.S. particle physics community.</a:t>
            </a:r>
          </a:p>
          <a:p>
            <a:r>
              <a:rPr lang="en-US" sz="1800" dirty="0">
                <a:solidFill>
                  <a:schemeClr val="bg1"/>
                </a:solidFill>
                <a:ea typeface="Times New Roman" panose="02020603050405020304" pitchFamily="18" charset="0"/>
              </a:rPr>
              <a:t>U.S. involvement would ensure a leading role in cutting-edge technology and provide valuable training for the next generation of physicists.</a:t>
            </a:r>
          </a:p>
          <a:p>
            <a:endParaRPr lang="en-US" sz="1800" b="1" dirty="0"/>
          </a:p>
        </p:txBody>
      </p:sp>
    </p:spTree>
    <p:extLst>
      <p:ext uri="{BB962C8B-B14F-4D97-AF65-F5344CB8AC3E}">
        <p14:creationId xmlns:p14="http://schemas.microsoft.com/office/powerpoint/2010/main" val="2862689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305C-B22B-87E4-A576-B71646E14A87}"/>
              </a:ext>
            </a:extLst>
          </p:cNvPr>
          <p:cNvSpPr>
            <a:spLocks noGrp="1"/>
          </p:cNvSpPr>
          <p:nvPr>
            <p:ph type="title"/>
          </p:nvPr>
        </p:nvSpPr>
        <p:spPr/>
        <p:txBody>
          <a:bodyPr/>
          <a:lstStyle/>
          <a:p>
            <a:r>
              <a:rPr lang="en-US" dirty="0"/>
              <a:t>Challenges for large projects execution in the US</a:t>
            </a:r>
          </a:p>
        </p:txBody>
      </p:sp>
      <p:sp>
        <p:nvSpPr>
          <p:cNvPr id="3" name="Content Placeholder 2">
            <a:extLst>
              <a:ext uri="{FF2B5EF4-FFF2-40B4-BE49-F238E27FC236}">
                <a16:creationId xmlns:a16="http://schemas.microsoft.com/office/drawing/2014/main" id="{3A2F9DB1-0548-8B82-AEF7-8A7CAA9BB57D}"/>
              </a:ext>
            </a:extLst>
          </p:cNvPr>
          <p:cNvSpPr>
            <a:spLocks noGrp="1"/>
          </p:cNvSpPr>
          <p:nvPr>
            <p:ph sz="half" idx="1"/>
          </p:nvPr>
        </p:nvSpPr>
        <p:spPr>
          <a:xfrm>
            <a:off x="314692" y="3882325"/>
            <a:ext cx="3650690" cy="2363492"/>
          </a:xfrm>
        </p:spPr>
        <p:txBody>
          <a:bodyPr/>
          <a:lstStyle/>
          <a:p>
            <a:r>
              <a:rPr lang="en-US" dirty="0"/>
              <a:t>Task force commissioned by DoE in 2021, report issued in 2022</a:t>
            </a:r>
          </a:p>
          <a:p>
            <a:r>
              <a:rPr lang="en-US" dirty="0">
                <a:hlinkClick r:id="rId2"/>
              </a:rPr>
              <a:t>https://science.osti.gov/-/media/bes/pdf/reports/2022/SC_Supply_Chain_rpt.pdf</a:t>
            </a:r>
            <a:endParaRPr lang="en-US" dirty="0"/>
          </a:p>
          <a:p>
            <a:r>
              <a:rPr lang="en-US" dirty="0"/>
              <a:t>Industry ecosystem (SRF technology)</a:t>
            </a:r>
          </a:p>
          <a:p>
            <a:endParaRPr lang="en-US" dirty="0"/>
          </a:p>
        </p:txBody>
      </p:sp>
      <p:sp>
        <p:nvSpPr>
          <p:cNvPr id="4" name="Content Placeholder 3">
            <a:extLst>
              <a:ext uri="{FF2B5EF4-FFF2-40B4-BE49-F238E27FC236}">
                <a16:creationId xmlns:a16="http://schemas.microsoft.com/office/drawing/2014/main" id="{B6D0921A-81E3-C804-6021-4C4188B8504C}"/>
              </a:ext>
            </a:extLst>
          </p:cNvPr>
          <p:cNvSpPr>
            <a:spLocks noGrp="1"/>
          </p:cNvSpPr>
          <p:nvPr>
            <p:ph sz="half" idx="14"/>
          </p:nvPr>
        </p:nvSpPr>
        <p:spPr>
          <a:xfrm>
            <a:off x="4272789" y="1475112"/>
            <a:ext cx="3646421" cy="4695287"/>
          </a:xfrm>
        </p:spPr>
        <p:txBody>
          <a:bodyPr/>
          <a:lstStyle/>
          <a:p>
            <a:r>
              <a:rPr lang="en-US" dirty="0">
                <a:solidFill>
                  <a:srgbClr val="28A351"/>
                </a:solidFill>
              </a:rPr>
              <a:t>Adverse secular trends</a:t>
            </a:r>
            <a:r>
              <a:rPr lang="en-US" dirty="0"/>
              <a:t>:</a:t>
            </a:r>
          </a:p>
          <a:p>
            <a:pPr>
              <a:spcBef>
                <a:spcPts val="0"/>
              </a:spcBef>
              <a:spcAft>
                <a:spcPts val="0"/>
              </a:spcAft>
            </a:pPr>
            <a:r>
              <a:rPr lang="en-US" dirty="0"/>
              <a:t>Decrease in US school-age population, international scholars, education funding, general stem preparation</a:t>
            </a:r>
          </a:p>
          <a:p>
            <a:pPr>
              <a:spcBef>
                <a:spcPts val="0"/>
              </a:spcBef>
              <a:spcAft>
                <a:spcPts val="0"/>
              </a:spcAft>
            </a:pPr>
            <a:endParaRPr lang="en-US" dirty="0"/>
          </a:p>
          <a:p>
            <a:pPr>
              <a:spcBef>
                <a:spcPts val="0"/>
              </a:spcBef>
              <a:spcAft>
                <a:spcPts val="0"/>
              </a:spcAft>
            </a:pPr>
            <a:r>
              <a:rPr lang="en-US" dirty="0"/>
              <a:t>Accelerator science is </a:t>
            </a:r>
            <a:r>
              <a:rPr lang="en-US" dirty="0">
                <a:solidFill>
                  <a:srgbClr val="28A351"/>
                </a:solidFill>
              </a:rPr>
              <a:t>competing with other scientific fields for resources</a:t>
            </a:r>
            <a:r>
              <a:rPr lang="en-US" dirty="0"/>
              <a:t>, and with industry for talent. (i.e. </a:t>
            </a:r>
            <a:r>
              <a:rPr lang="en-US" b="1" dirty="0"/>
              <a:t>AI</a:t>
            </a:r>
            <a:r>
              <a:rPr lang="en-US" dirty="0"/>
              <a:t>, </a:t>
            </a:r>
            <a:r>
              <a:rPr lang="en-US" b="1" dirty="0"/>
              <a:t>quantum</a:t>
            </a:r>
            <a:r>
              <a:rPr lang="en-US" dirty="0"/>
              <a:t> technologies)</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solidFill>
                  <a:srgbClr val="28A351"/>
                </a:solidFill>
              </a:rPr>
              <a:t>Accelerator Science and Engineering Workforce Steering Group</a:t>
            </a:r>
          </a:p>
          <a:p>
            <a:pPr>
              <a:spcBef>
                <a:spcPts val="0"/>
              </a:spcBef>
              <a:spcAft>
                <a:spcPts val="0"/>
              </a:spcAft>
            </a:pPr>
            <a:r>
              <a:rPr lang="en-US" dirty="0"/>
              <a:t>(National Labs, Industry, Universities)</a:t>
            </a:r>
          </a:p>
          <a:p>
            <a:pPr marL="285750" indent="-285750">
              <a:spcBef>
                <a:spcPts val="0"/>
              </a:spcBef>
              <a:spcAft>
                <a:spcPts val="0"/>
              </a:spcAft>
              <a:buFont typeface="Arial" panose="020B0604020202020204" pitchFamily="34" charset="0"/>
              <a:buChar char="•"/>
            </a:pPr>
            <a:r>
              <a:rPr lang="en-US" dirty="0"/>
              <a:t>Forecast workforce needs</a:t>
            </a:r>
          </a:p>
          <a:p>
            <a:pPr marL="285750" indent="-285750">
              <a:spcBef>
                <a:spcPts val="0"/>
              </a:spcBef>
              <a:spcAft>
                <a:spcPts val="0"/>
              </a:spcAft>
              <a:buFont typeface="Arial" panose="020B0604020202020204" pitchFamily="34" charset="0"/>
              <a:buChar char="•"/>
            </a:pPr>
            <a:r>
              <a:rPr lang="en-US" dirty="0"/>
              <a:t>Recruitment and retention strategies</a:t>
            </a:r>
          </a:p>
          <a:p>
            <a:pPr marL="285750" indent="-285750">
              <a:spcBef>
                <a:spcPts val="0"/>
              </a:spcBef>
              <a:spcAft>
                <a:spcPts val="0"/>
              </a:spcAft>
              <a:buFont typeface="Arial" panose="020B0604020202020204" pitchFamily="34" charset="0"/>
              <a:buChar char="•"/>
            </a:pPr>
            <a:endParaRPr lang="en-US" dirty="0"/>
          </a:p>
          <a:p>
            <a:pPr>
              <a:spcBef>
                <a:spcPts val="0"/>
              </a:spcBef>
              <a:spcAft>
                <a:spcPts val="0"/>
              </a:spcAft>
            </a:pPr>
            <a:endParaRPr lang="en-US" dirty="0"/>
          </a:p>
          <a:p>
            <a:r>
              <a:rPr lang="en-US" dirty="0"/>
              <a:t> </a:t>
            </a:r>
          </a:p>
        </p:txBody>
      </p:sp>
      <p:sp>
        <p:nvSpPr>
          <p:cNvPr id="5" name="Content Placeholder 4">
            <a:extLst>
              <a:ext uri="{FF2B5EF4-FFF2-40B4-BE49-F238E27FC236}">
                <a16:creationId xmlns:a16="http://schemas.microsoft.com/office/drawing/2014/main" id="{EB0F6006-F351-43B1-F92A-985437E73F50}"/>
              </a:ext>
            </a:extLst>
          </p:cNvPr>
          <p:cNvSpPr>
            <a:spLocks noGrp="1"/>
          </p:cNvSpPr>
          <p:nvPr>
            <p:ph sz="half" idx="16"/>
          </p:nvPr>
        </p:nvSpPr>
        <p:spPr>
          <a:xfrm>
            <a:off x="8157030" y="1620370"/>
            <a:ext cx="3647391" cy="3617259"/>
          </a:xfrm>
        </p:spPr>
        <p:txBody>
          <a:bodyPr/>
          <a:lstStyle/>
          <a:p>
            <a:pPr marL="285750" indent="-285750">
              <a:buFont typeface="Arial" panose="020B0604020202020204" pitchFamily="34" charset="0"/>
              <a:buChar char="•"/>
            </a:pPr>
            <a:r>
              <a:rPr lang="en-US" dirty="0"/>
              <a:t>Growing barriers to international exchange</a:t>
            </a:r>
          </a:p>
          <a:p>
            <a:pPr marL="285750" indent="-285750">
              <a:buFont typeface="Arial" panose="020B0604020202020204" pitchFamily="34" charset="0"/>
              <a:buChar char="•"/>
            </a:pPr>
            <a:r>
              <a:rPr lang="en-US" dirty="0"/>
              <a:t>Limits to international students and scholars</a:t>
            </a:r>
          </a:p>
          <a:p>
            <a:pPr marL="285750" indent="-285750">
              <a:buFont typeface="Arial" panose="020B0604020202020204" pitchFamily="34" charset="0"/>
              <a:buChar char="•"/>
            </a:pPr>
            <a:r>
              <a:rPr lang="en-US" dirty="0"/>
              <a:t>Visa limitations</a:t>
            </a:r>
          </a:p>
          <a:p>
            <a:pPr marL="285750" indent="-285750">
              <a:buFont typeface="Arial" panose="020B0604020202020204" pitchFamily="34" charset="0"/>
              <a:buChar char="•"/>
            </a:pPr>
            <a:r>
              <a:rPr lang="en-US" dirty="0"/>
              <a:t>Increased National Security oversight</a:t>
            </a:r>
          </a:p>
          <a:p>
            <a:pPr marL="285750" indent="-285750">
              <a:buFont typeface="Arial" panose="020B0604020202020204" pitchFamily="34" charset="0"/>
              <a:buChar char="•"/>
            </a:pPr>
            <a:r>
              <a:rPr lang="en-US" dirty="0"/>
              <a:t>Increased Export Control oversight</a:t>
            </a:r>
          </a:p>
          <a:p>
            <a:pPr marL="285750" indent="-285750">
              <a:buFont typeface="Arial" panose="020B0604020202020204" pitchFamily="34" charset="0"/>
              <a:buChar char="•"/>
            </a:pPr>
            <a:r>
              <a:rPr lang="en-US" dirty="0"/>
              <a:t>Tariffs </a:t>
            </a:r>
          </a:p>
        </p:txBody>
      </p:sp>
      <p:sp>
        <p:nvSpPr>
          <p:cNvPr id="6" name="Text Placeholder 5">
            <a:extLst>
              <a:ext uri="{FF2B5EF4-FFF2-40B4-BE49-F238E27FC236}">
                <a16:creationId xmlns:a16="http://schemas.microsoft.com/office/drawing/2014/main" id="{F6955B81-D2F5-A04A-D0D8-D551CEDC723F}"/>
              </a:ext>
            </a:extLst>
          </p:cNvPr>
          <p:cNvSpPr>
            <a:spLocks noGrp="1"/>
          </p:cNvSpPr>
          <p:nvPr>
            <p:ph type="body" sz="quarter" idx="13"/>
          </p:nvPr>
        </p:nvSpPr>
        <p:spPr>
          <a:xfrm>
            <a:off x="314692" y="1010152"/>
            <a:ext cx="3646421" cy="433965"/>
          </a:xfrm>
        </p:spPr>
        <p:txBody>
          <a:bodyPr/>
          <a:lstStyle/>
          <a:p>
            <a:r>
              <a:rPr lang="en-US" dirty="0"/>
              <a:t>Supply chain and industry base</a:t>
            </a:r>
          </a:p>
        </p:txBody>
      </p:sp>
      <p:sp>
        <p:nvSpPr>
          <p:cNvPr id="7" name="Text Placeholder 6">
            <a:extLst>
              <a:ext uri="{FF2B5EF4-FFF2-40B4-BE49-F238E27FC236}">
                <a16:creationId xmlns:a16="http://schemas.microsoft.com/office/drawing/2014/main" id="{B4960A2D-CF9C-8139-DCF0-AE11BA395BF7}"/>
              </a:ext>
            </a:extLst>
          </p:cNvPr>
          <p:cNvSpPr>
            <a:spLocks noGrp="1"/>
          </p:cNvSpPr>
          <p:nvPr>
            <p:ph type="body" sz="quarter" idx="15"/>
          </p:nvPr>
        </p:nvSpPr>
        <p:spPr>
          <a:xfrm>
            <a:off x="4258474" y="1034539"/>
            <a:ext cx="3646421" cy="433965"/>
          </a:xfrm>
        </p:spPr>
        <p:txBody>
          <a:bodyPr/>
          <a:lstStyle/>
          <a:p>
            <a:r>
              <a:rPr lang="en-US" dirty="0"/>
              <a:t>Workforce development</a:t>
            </a:r>
          </a:p>
        </p:txBody>
      </p:sp>
      <p:sp>
        <p:nvSpPr>
          <p:cNvPr id="8" name="Text Placeholder 7">
            <a:extLst>
              <a:ext uri="{FF2B5EF4-FFF2-40B4-BE49-F238E27FC236}">
                <a16:creationId xmlns:a16="http://schemas.microsoft.com/office/drawing/2014/main" id="{20C0CF3A-20F2-FE22-FAE2-9B5A4EA8B374}"/>
              </a:ext>
            </a:extLst>
          </p:cNvPr>
          <p:cNvSpPr>
            <a:spLocks noGrp="1"/>
          </p:cNvSpPr>
          <p:nvPr>
            <p:ph type="body" sz="quarter" idx="17"/>
          </p:nvPr>
        </p:nvSpPr>
        <p:spPr>
          <a:xfrm>
            <a:off x="8157030" y="1048871"/>
            <a:ext cx="3646421" cy="433965"/>
          </a:xfrm>
        </p:spPr>
        <p:txBody>
          <a:bodyPr/>
          <a:lstStyle/>
          <a:p>
            <a:r>
              <a:rPr lang="en-US" dirty="0"/>
              <a:t>International trends</a:t>
            </a:r>
          </a:p>
        </p:txBody>
      </p:sp>
      <p:pic>
        <p:nvPicPr>
          <p:cNvPr id="9" name="Picture Placeholder 9" descr="A picture containing map&#10;&#10;AI-generated content may be incorrect.">
            <a:extLst>
              <a:ext uri="{FF2B5EF4-FFF2-40B4-BE49-F238E27FC236}">
                <a16:creationId xmlns:a16="http://schemas.microsoft.com/office/drawing/2014/main" id="{942A19A3-5750-817B-1E7B-2767EF033E4B}"/>
              </a:ext>
            </a:extLst>
          </p:cNvPr>
          <p:cNvPicPr>
            <a:picLocks noChangeAspect="1"/>
          </p:cNvPicPr>
          <p:nvPr/>
        </p:nvPicPr>
        <p:blipFill>
          <a:blip r:embed="rId3"/>
          <a:srcRect t="3021" b="3021"/>
          <a:stretch>
            <a:fillRect/>
          </a:stretch>
        </p:blipFill>
        <p:spPr>
          <a:xfrm>
            <a:off x="1089608" y="1444117"/>
            <a:ext cx="2393950" cy="2438208"/>
          </a:xfrm>
          <a:prstGeom prst="rect">
            <a:avLst/>
          </a:prstGeom>
        </p:spPr>
      </p:pic>
      <p:cxnSp>
        <p:nvCxnSpPr>
          <p:cNvPr id="11" name="Straight Arrow Connector 10">
            <a:extLst>
              <a:ext uri="{FF2B5EF4-FFF2-40B4-BE49-F238E27FC236}">
                <a16:creationId xmlns:a16="http://schemas.microsoft.com/office/drawing/2014/main" id="{10A8AA71-9A29-41E4-0486-35D62693595C}"/>
              </a:ext>
            </a:extLst>
          </p:cNvPr>
          <p:cNvCxnSpPr/>
          <p:nvPr/>
        </p:nvCxnSpPr>
        <p:spPr>
          <a:xfrm>
            <a:off x="5997600" y="4060800"/>
            <a:ext cx="0" cy="51120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0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normAutofit/>
          </a:bodyPr>
          <a:lstStyle/>
          <a:p>
            <a:r>
              <a:rPr lang="en-US" sz="3000" dirty="0"/>
              <a:t>Accelerator Science and Engineering Workforce Roundtable</a:t>
            </a:r>
          </a:p>
        </p:txBody>
      </p:sp>
      <p:sp>
        <p:nvSpPr>
          <p:cNvPr id="4" name="Text Placeholder 3">
            <a:extLst>
              <a:ext uri="{FF2B5EF4-FFF2-40B4-BE49-F238E27FC236}">
                <a16:creationId xmlns:a16="http://schemas.microsoft.com/office/drawing/2014/main" id="{519F9875-E972-1A4E-8A35-59CD747A57B4}"/>
              </a:ext>
            </a:extLst>
          </p:cNvPr>
          <p:cNvSpPr>
            <a:spLocks noGrp="1"/>
          </p:cNvSpPr>
          <p:nvPr>
            <p:ph type="body" sz="quarter" idx="16"/>
          </p:nvPr>
        </p:nvSpPr>
        <p:spPr>
          <a:xfrm>
            <a:off x="679330" y="1137795"/>
            <a:ext cx="4376767" cy="4926673"/>
          </a:xfrm>
        </p:spPr>
        <p:txBody>
          <a:bodyPr/>
          <a:lstStyle/>
          <a:p>
            <a:pPr lvl="0"/>
            <a:r>
              <a:rPr lang="en-US" sz="1800" b="1" dirty="0">
                <a:solidFill>
                  <a:srgbClr val="212121"/>
                </a:solidFill>
                <a:effectLst/>
                <a:latin typeface="+mn-lt"/>
                <a:ea typeface="Aptos" panose="020B0004020202020204" pitchFamily="34" charset="0"/>
                <a:cs typeface="Aptos" panose="020B0004020202020204" pitchFamily="34" charset="0"/>
              </a:rPr>
              <a:t>9</a:t>
            </a:r>
            <a:r>
              <a:rPr lang="en-US" sz="1800" dirty="0">
                <a:solidFill>
                  <a:srgbClr val="212121"/>
                </a:solidFill>
                <a:effectLst/>
                <a:latin typeface="+mn-lt"/>
                <a:ea typeface="Aptos" panose="020B0004020202020204" pitchFamily="34" charset="0"/>
                <a:cs typeface="Aptos" panose="020B0004020202020204" pitchFamily="34" charset="0"/>
              </a:rPr>
              <a:t> DOE Labs + </a:t>
            </a:r>
            <a:r>
              <a:rPr lang="en-US" sz="1800" b="1" dirty="0">
                <a:solidFill>
                  <a:srgbClr val="212121"/>
                </a:solidFill>
                <a:effectLst/>
                <a:latin typeface="+mn-lt"/>
                <a:ea typeface="Aptos" panose="020B0004020202020204" pitchFamily="34" charset="0"/>
                <a:cs typeface="Aptos" panose="020B0004020202020204" pitchFamily="34" charset="0"/>
              </a:rPr>
              <a:t>1</a:t>
            </a:r>
            <a:r>
              <a:rPr lang="en-US" sz="1800" dirty="0">
                <a:solidFill>
                  <a:srgbClr val="212121"/>
                </a:solidFill>
                <a:effectLst/>
                <a:latin typeface="+mn-lt"/>
                <a:ea typeface="Aptos" panose="020B0004020202020204" pitchFamily="34" charset="0"/>
                <a:cs typeface="Aptos" panose="020B0004020202020204" pitchFamily="34" charset="0"/>
              </a:rPr>
              <a:t> DOE User Facility met in </a:t>
            </a:r>
            <a:r>
              <a:rPr lang="en-US" sz="1800" dirty="0">
                <a:solidFill>
                  <a:schemeClr val="tx1"/>
                </a:solidFill>
                <a:effectLst/>
                <a:latin typeface="+mn-lt"/>
                <a:ea typeface="Aptos" panose="020B0004020202020204" pitchFamily="34" charset="0"/>
                <a:cs typeface="Aptos" panose="020B0004020202020204" pitchFamily="34" charset="0"/>
              </a:rPr>
              <a:t>January 2025 </a:t>
            </a:r>
            <a:r>
              <a:rPr lang="en-US" sz="1800" dirty="0">
                <a:solidFill>
                  <a:srgbClr val="212121"/>
                </a:solidFill>
                <a:effectLst/>
                <a:latin typeface="+mn-lt"/>
                <a:ea typeface="Aptos" panose="020B0004020202020204" pitchFamily="34" charset="0"/>
                <a:cs typeface="Aptos" panose="020B0004020202020204" pitchFamily="34" charset="0"/>
              </a:rPr>
              <a:t>at FRIB (MSU)</a:t>
            </a:r>
          </a:p>
          <a:p>
            <a:pPr marL="285750" lvl="0" indent="-285750">
              <a:buFont typeface="Arial" panose="020B0604020202020204" pitchFamily="34" charset="0"/>
              <a:buChar char="•"/>
            </a:pPr>
            <a:r>
              <a:rPr lang="en-US" sz="1800" dirty="0">
                <a:solidFill>
                  <a:srgbClr val="212121"/>
                </a:solidFill>
                <a:effectLst/>
                <a:latin typeface="+mn-lt"/>
                <a:ea typeface="Aptos" panose="020B0004020202020204" pitchFamily="34" charset="0"/>
                <a:cs typeface="Aptos" panose="020B0004020202020204" pitchFamily="34" charset="0"/>
              </a:rPr>
              <a:t>Produced a </a:t>
            </a:r>
            <a:r>
              <a:rPr lang="en-US" sz="1800" b="1" dirty="0">
                <a:solidFill>
                  <a:srgbClr val="00B050"/>
                </a:solidFill>
                <a:effectLst/>
                <a:latin typeface="+mn-lt"/>
                <a:ea typeface="Aptos" panose="020B0004020202020204" pitchFamily="34" charset="0"/>
                <a:cs typeface="Aptos" panose="020B0004020202020204" pitchFamily="34" charset="0"/>
              </a:rPr>
              <a:t>census</a:t>
            </a:r>
            <a:r>
              <a:rPr lang="en-US" sz="1800" dirty="0">
                <a:solidFill>
                  <a:srgbClr val="212121"/>
                </a:solidFill>
                <a:effectLst/>
                <a:latin typeface="+mn-lt"/>
                <a:ea typeface="Aptos" panose="020B0004020202020204" pitchFamily="34" charset="0"/>
                <a:cs typeface="Aptos" panose="020B0004020202020204" pitchFamily="34" charset="0"/>
              </a:rPr>
              <a:t> of the current Accelerator Workforce at the labs</a:t>
            </a:r>
          </a:p>
          <a:p>
            <a:pPr marL="285750" lvl="0" indent="-285750">
              <a:buFont typeface="Arial" panose="020B0604020202020204" pitchFamily="34" charset="0"/>
              <a:buChar char="•"/>
            </a:pPr>
            <a:r>
              <a:rPr lang="en-US" sz="1800" dirty="0">
                <a:solidFill>
                  <a:srgbClr val="212121"/>
                </a:solidFill>
                <a:latin typeface="+mn-lt"/>
                <a:ea typeface="Aptos" panose="020B0004020202020204" pitchFamily="34" charset="0"/>
                <a:cs typeface="Aptos" panose="020B0004020202020204" pitchFamily="34" charset="0"/>
              </a:rPr>
              <a:t>Exchanged </a:t>
            </a:r>
            <a:r>
              <a:rPr lang="en-US" sz="1800" b="1" dirty="0">
                <a:solidFill>
                  <a:srgbClr val="00B050"/>
                </a:solidFill>
                <a:latin typeface="+mn-lt"/>
                <a:ea typeface="Aptos" panose="020B0004020202020204" pitchFamily="34" charset="0"/>
                <a:cs typeface="Aptos" panose="020B0004020202020204" pitchFamily="34" charset="0"/>
              </a:rPr>
              <a:t>projections</a:t>
            </a:r>
            <a:r>
              <a:rPr lang="en-US" sz="1800" dirty="0">
                <a:solidFill>
                  <a:srgbClr val="212121"/>
                </a:solidFill>
                <a:latin typeface="+mn-lt"/>
                <a:ea typeface="Aptos" panose="020B0004020202020204" pitchFamily="34" charset="0"/>
                <a:cs typeface="Aptos" panose="020B0004020202020204" pitchFamily="34" charset="0"/>
              </a:rPr>
              <a:t> for lab future needs</a:t>
            </a:r>
          </a:p>
          <a:p>
            <a:pPr marL="285750" lvl="0" indent="-285750">
              <a:buFont typeface="Arial" panose="020B0604020202020204" pitchFamily="34" charset="0"/>
              <a:buChar char="•"/>
            </a:pPr>
            <a:r>
              <a:rPr lang="en-US" sz="1800" dirty="0">
                <a:solidFill>
                  <a:srgbClr val="212121"/>
                </a:solidFill>
                <a:effectLst/>
                <a:latin typeface="+mn-lt"/>
                <a:ea typeface="Aptos" panose="020B0004020202020204" pitchFamily="34" charset="0"/>
                <a:cs typeface="Aptos" panose="020B0004020202020204" pitchFamily="34" charset="0"/>
              </a:rPr>
              <a:t>Discussed </a:t>
            </a:r>
            <a:r>
              <a:rPr lang="en-US" sz="1800" b="1" dirty="0">
                <a:solidFill>
                  <a:srgbClr val="00B050"/>
                </a:solidFill>
                <a:effectLst/>
                <a:latin typeface="+mn-lt"/>
                <a:ea typeface="Aptos" panose="020B0004020202020204" pitchFamily="34" charset="0"/>
                <a:cs typeface="Aptos" panose="020B0004020202020204" pitchFamily="34" charset="0"/>
              </a:rPr>
              <a:t>best practices </a:t>
            </a:r>
            <a:r>
              <a:rPr lang="en-US" sz="1800" dirty="0">
                <a:solidFill>
                  <a:srgbClr val="212121"/>
                </a:solidFill>
                <a:effectLst/>
                <a:latin typeface="+mn-lt"/>
                <a:ea typeface="Aptos" panose="020B0004020202020204" pitchFamily="34" charset="0"/>
                <a:cs typeface="Aptos" panose="020B0004020202020204" pitchFamily="34" charset="0"/>
              </a:rPr>
              <a:t>in</a:t>
            </a:r>
          </a:p>
          <a:p>
            <a:pPr marL="752475" lvl="1" indent="-285750">
              <a:spcBef>
                <a:spcPts val="0"/>
              </a:spcBef>
            </a:pPr>
            <a:r>
              <a:rPr lang="en-US" sz="1800" dirty="0">
                <a:solidFill>
                  <a:srgbClr val="212121"/>
                </a:solidFill>
                <a:effectLst/>
                <a:latin typeface="+mn-lt"/>
                <a:ea typeface="Aptos" panose="020B0004020202020204" pitchFamily="34" charset="0"/>
                <a:cs typeface="Aptos" panose="020B0004020202020204" pitchFamily="34" charset="0"/>
              </a:rPr>
              <a:t>Training</a:t>
            </a:r>
          </a:p>
          <a:p>
            <a:pPr marL="752475" lvl="1" indent="-285750">
              <a:spcBef>
                <a:spcPts val="0"/>
              </a:spcBef>
            </a:pPr>
            <a:r>
              <a:rPr lang="en-US" sz="1800" dirty="0">
                <a:solidFill>
                  <a:srgbClr val="212121"/>
                </a:solidFill>
                <a:latin typeface="+mn-lt"/>
                <a:ea typeface="Aptos" panose="020B0004020202020204" pitchFamily="34" charset="0"/>
                <a:cs typeface="Aptos" panose="020B0004020202020204" pitchFamily="34" charset="0"/>
              </a:rPr>
              <a:t>Recruitment</a:t>
            </a:r>
          </a:p>
          <a:p>
            <a:pPr marL="752475" lvl="1" indent="-285750">
              <a:spcBef>
                <a:spcPts val="0"/>
              </a:spcBef>
            </a:pPr>
            <a:r>
              <a:rPr lang="en-US" sz="1800" dirty="0">
                <a:solidFill>
                  <a:srgbClr val="212121"/>
                </a:solidFill>
                <a:effectLst/>
                <a:latin typeface="+mn-lt"/>
                <a:ea typeface="Aptos" panose="020B0004020202020204" pitchFamily="34" charset="0"/>
                <a:cs typeface="Aptos" panose="020B0004020202020204" pitchFamily="34" charset="0"/>
              </a:rPr>
              <a:t>Retention</a:t>
            </a:r>
          </a:p>
          <a:p>
            <a:pPr marL="285750" lvl="0" indent="-285750">
              <a:buFont typeface="Arial" panose="020B0604020202020204" pitchFamily="34" charset="0"/>
              <a:buChar char="•"/>
            </a:pPr>
            <a:r>
              <a:rPr lang="en-US" sz="1800" dirty="0">
                <a:solidFill>
                  <a:srgbClr val="212121"/>
                </a:solidFill>
                <a:effectLst/>
                <a:latin typeface="+mn-lt"/>
                <a:ea typeface="Aptos" panose="020B0004020202020204" pitchFamily="34" charset="0"/>
                <a:cs typeface="Aptos" panose="020B0004020202020204" pitchFamily="34" charset="0"/>
              </a:rPr>
              <a:t>Planned </a:t>
            </a:r>
            <a:r>
              <a:rPr lang="en-US" sz="1800" b="1" dirty="0">
                <a:solidFill>
                  <a:srgbClr val="00B050"/>
                </a:solidFill>
                <a:effectLst/>
                <a:latin typeface="+mn-lt"/>
                <a:ea typeface="Aptos" panose="020B0004020202020204" pitchFamily="34" charset="0"/>
                <a:cs typeface="Aptos" panose="020B0004020202020204" pitchFamily="34" charset="0"/>
              </a:rPr>
              <a:t>next steps</a:t>
            </a:r>
            <a:endParaRPr lang="en-US" sz="1800" dirty="0">
              <a:solidFill>
                <a:srgbClr val="212121"/>
              </a:solidFill>
              <a:effectLst/>
              <a:latin typeface="+mn-lt"/>
              <a:ea typeface="Aptos" panose="020B0004020202020204" pitchFamily="34" charset="0"/>
              <a:cs typeface="Aptos" panose="020B0004020202020204" pitchFamily="34" charset="0"/>
            </a:endParaRPr>
          </a:p>
          <a:p>
            <a:pPr marL="752475" lvl="1" indent="-285750"/>
            <a:r>
              <a:rPr lang="en-US" sz="1800" dirty="0">
                <a:solidFill>
                  <a:srgbClr val="212121"/>
                </a:solidFill>
                <a:latin typeface="+mn-lt"/>
                <a:ea typeface="Aptos" panose="020B0004020202020204" pitchFamily="34" charset="0"/>
                <a:cs typeface="Aptos" panose="020B0004020202020204" pitchFamily="34" charset="0"/>
              </a:rPr>
              <a:t>Engaging industry and universities</a:t>
            </a:r>
            <a:endParaRPr lang="en-US" sz="1800" dirty="0">
              <a:solidFill>
                <a:srgbClr val="212121"/>
              </a:solidFill>
              <a:effectLst/>
              <a:latin typeface="+mn-lt"/>
              <a:ea typeface="Aptos" panose="020B0004020202020204" pitchFamily="34" charset="0"/>
              <a:cs typeface="Aptos" panose="020B0004020202020204" pitchFamily="34" charset="0"/>
            </a:endParaRP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16</a:t>
            </a:fld>
            <a:endParaRPr lang="en-US" dirty="0"/>
          </a:p>
        </p:txBody>
      </p:sp>
      <p:pic>
        <p:nvPicPr>
          <p:cNvPr id="9" name="Picture 8">
            <a:extLst>
              <a:ext uri="{FF2B5EF4-FFF2-40B4-BE49-F238E27FC236}">
                <a16:creationId xmlns:a16="http://schemas.microsoft.com/office/drawing/2014/main" id="{982D12BA-0E78-80AE-0C34-9211E7774E45}"/>
              </a:ext>
            </a:extLst>
          </p:cNvPr>
          <p:cNvPicPr>
            <a:picLocks noChangeAspect="1"/>
          </p:cNvPicPr>
          <p:nvPr/>
        </p:nvPicPr>
        <p:blipFill>
          <a:blip r:embed="rId2"/>
          <a:stretch>
            <a:fillRect/>
          </a:stretch>
        </p:blipFill>
        <p:spPr>
          <a:xfrm>
            <a:off x="5819499" y="955310"/>
            <a:ext cx="6023557" cy="3531052"/>
          </a:xfrm>
          <a:prstGeom prst="rect">
            <a:avLst/>
          </a:prstGeom>
          <a:solidFill>
            <a:schemeClr val="bg1"/>
          </a:solidFill>
        </p:spPr>
      </p:pic>
      <p:sp>
        <p:nvSpPr>
          <p:cNvPr id="10" name="Content Placeholder 2">
            <a:extLst>
              <a:ext uri="{FF2B5EF4-FFF2-40B4-BE49-F238E27FC236}">
                <a16:creationId xmlns:a16="http://schemas.microsoft.com/office/drawing/2014/main" id="{710BAA05-AA04-1FAA-D555-883D78501453}"/>
              </a:ext>
            </a:extLst>
          </p:cNvPr>
          <p:cNvSpPr txBox="1">
            <a:spLocks/>
          </p:cNvSpPr>
          <p:nvPr/>
        </p:nvSpPr>
        <p:spPr>
          <a:xfrm>
            <a:off x="6390141" y="4450347"/>
            <a:ext cx="5264422" cy="1868492"/>
          </a:xfrm>
          <a:prstGeom prst="rect">
            <a:avLst/>
          </a:prstGeom>
        </p:spPr>
        <p:txBody>
          <a:bodyPr>
            <a:normAutofit/>
          </a:bodyPr>
          <a:lstStyle>
            <a:lvl1pPr marL="0" indent="0" algn="l" defTabSz="914400" rtl="0" eaLnBrk="1" latinLnBrk="0" hangingPunct="1">
              <a:lnSpc>
                <a:spcPct val="120000"/>
              </a:lnSpc>
              <a:spcBef>
                <a:spcPts val="1000"/>
              </a:spcBef>
              <a:buClr>
                <a:srgbClr val="B83A4B"/>
              </a:buClr>
              <a:buFontTx/>
              <a:buNone/>
              <a:defRPr sz="16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28A351"/>
                </a:solidFill>
                <a:latin typeface="Roboto" panose="02000000000000000000" pitchFamily="2" charset="0"/>
                <a:ea typeface="Roboto" panose="02000000000000000000" pitchFamily="2" charset="0"/>
              </a:rPr>
              <a:t>Engineers and Technicians combined are 69% of the accelerator workforce</a:t>
            </a:r>
          </a:p>
          <a:p>
            <a:pPr>
              <a:spcBef>
                <a:spcPts val="0"/>
              </a:spcBef>
            </a:pPr>
            <a:r>
              <a:rPr lang="en-US" dirty="0">
                <a:latin typeface="Roboto" panose="02000000000000000000" pitchFamily="2" charset="0"/>
                <a:ea typeface="Roboto" panose="02000000000000000000" pitchFamily="2" charset="0"/>
              </a:rPr>
              <a:t>Electrical engineers: 14%</a:t>
            </a:r>
          </a:p>
          <a:p>
            <a:pPr>
              <a:spcBef>
                <a:spcPts val="0"/>
              </a:spcBef>
            </a:pPr>
            <a:r>
              <a:rPr lang="en-US" dirty="0">
                <a:latin typeface="Roboto" panose="02000000000000000000" pitchFamily="2" charset="0"/>
                <a:ea typeface="Roboto" panose="02000000000000000000" pitchFamily="2" charset="0"/>
              </a:rPr>
              <a:t>Engineering Technicians: 17%</a:t>
            </a:r>
          </a:p>
          <a:p>
            <a:pPr>
              <a:spcBef>
                <a:spcPts val="0"/>
              </a:spcBef>
            </a:pPr>
            <a:r>
              <a:rPr lang="en-US" dirty="0">
                <a:latin typeface="Roboto" panose="02000000000000000000" pitchFamily="2" charset="0"/>
                <a:ea typeface="Roboto" panose="02000000000000000000" pitchFamily="2" charset="0"/>
              </a:rPr>
              <a:t>Physicists: 11%</a:t>
            </a:r>
          </a:p>
          <a:p>
            <a:pPr>
              <a:spcBef>
                <a:spcPts val="0"/>
              </a:spcBef>
            </a:pPr>
            <a:r>
              <a:rPr lang="en-US" dirty="0">
                <a:latin typeface="Roboto" panose="02000000000000000000" pitchFamily="2" charset="0"/>
                <a:ea typeface="Roboto" panose="02000000000000000000" pitchFamily="2" charset="0"/>
              </a:rPr>
              <a:t>Mechanical engineers: 9%</a:t>
            </a:r>
          </a:p>
          <a:p>
            <a:endParaRPr lang="en-US" dirty="0"/>
          </a:p>
        </p:txBody>
      </p:sp>
    </p:spTree>
    <p:extLst>
      <p:ext uri="{BB962C8B-B14F-4D97-AF65-F5344CB8AC3E}">
        <p14:creationId xmlns:p14="http://schemas.microsoft.com/office/powerpoint/2010/main" val="173010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360A-F169-F010-3346-8F4AE6503AEE}"/>
              </a:ext>
            </a:extLst>
          </p:cNvPr>
          <p:cNvSpPr>
            <a:spLocks noGrp="1"/>
          </p:cNvSpPr>
          <p:nvPr>
            <p:ph type="title"/>
          </p:nvPr>
        </p:nvSpPr>
        <p:spPr/>
        <p:txBody>
          <a:bodyPr/>
          <a:lstStyle/>
          <a:p>
            <a:r>
              <a:rPr lang="en-US" dirty="0"/>
              <a:t>10-year projection of accelerator workforce demand</a:t>
            </a:r>
          </a:p>
        </p:txBody>
      </p:sp>
      <p:sp>
        <p:nvSpPr>
          <p:cNvPr id="5" name="Text Placeholder 4">
            <a:extLst>
              <a:ext uri="{FF2B5EF4-FFF2-40B4-BE49-F238E27FC236}">
                <a16:creationId xmlns:a16="http://schemas.microsoft.com/office/drawing/2014/main" id="{5B3DCCDF-8B4A-5404-FA64-6496D2CFA7FE}"/>
              </a:ext>
            </a:extLst>
          </p:cNvPr>
          <p:cNvSpPr>
            <a:spLocks noGrp="1"/>
          </p:cNvSpPr>
          <p:nvPr>
            <p:ph type="body" sz="quarter" idx="16"/>
          </p:nvPr>
        </p:nvSpPr>
        <p:spPr>
          <a:xfrm>
            <a:off x="800100" y="1084749"/>
            <a:ext cx="4051300" cy="4973151"/>
          </a:xfrm>
        </p:spPr>
        <p:txBody>
          <a:bodyPr/>
          <a:lstStyle/>
          <a:p>
            <a:r>
              <a:rPr lang="en-US" sz="1800" dirty="0">
                <a:solidFill>
                  <a:schemeClr val="tx1"/>
                </a:solidFill>
              </a:rPr>
              <a:t>Each Lab produced a </a:t>
            </a:r>
            <a:r>
              <a:rPr lang="en-US" sz="1800" dirty="0">
                <a:solidFill>
                  <a:srgbClr val="00A77D"/>
                </a:solidFill>
              </a:rPr>
              <a:t>10-year projection</a:t>
            </a:r>
            <a:r>
              <a:rPr lang="en-US" sz="1800" dirty="0">
                <a:solidFill>
                  <a:schemeClr val="tx1"/>
                </a:solidFill>
              </a:rPr>
              <a:t> of the workforce demand using a common taxonomy</a:t>
            </a:r>
          </a:p>
          <a:p>
            <a:r>
              <a:rPr lang="en-US" sz="1800" dirty="0">
                <a:solidFill>
                  <a:schemeClr val="tx1"/>
                </a:solidFill>
              </a:rPr>
              <a:t>We modified an existing </a:t>
            </a:r>
            <a:r>
              <a:rPr lang="en-US" sz="1800" dirty="0">
                <a:solidFill>
                  <a:srgbClr val="00A77D"/>
                </a:solidFill>
              </a:rPr>
              <a:t>taxonomy</a:t>
            </a:r>
            <a:r>
              <a:rPr lang="en-US" sz="1800" dirty="0">
                <a:solidFill>
                  <a:schemeClr val="tx1"/>
                </a:solidFill>
              </a:rPr>
              <a:t> to add accelerator-specific occupations and specialisms</a:t>
            </a:r>
          </a:p>
          <a:p>
            <a:r>
              <a:rPr lang="en-US" sz="1800" dirty="0">
                <a:solidFill>
                  <a:schemeClr val="tx1"/>
                </a:solidFill>
              </a:rPr>
              <a:t>Data allows plots of </a:t>
            </a:r>
            <a:r>
              <a:rPr lang="en-US" sz="1800" dirty="0">
                <a:solidFill>
                  <a:srgbClr val="00A77D"/>
                </a:solidFill>
              </a:rPr>
              <a:t>workforce FTEs</a:t>
            </a:r>
            <a:r>
              <a:rPr lang="en-US" sz="1800" dirty="0">
                <a:solidFill>
                  <a:schemeClr val="tx1"/>
                </a:solidFill>
              </a:rPr>
              <a:t>, by Lab, occupation, and expertise</a:t>
            </a:r>
          </a:p>
          <a:p>
            <a:r>
              <a:rPr lang="en-US" sz="1800" dirty="0">
                <a:solidFill>
                  <a:schemeClr val="tx1"/>
                </a:solidFill>
              </a:rPr>
              <a:t>Combined data set from all 10 labs was shared with labs and DOE</a:t>
            </a:r>
          </a:p>
          <a:p>
            <a:endParaRPr lang="en-US" sz="1800" dirty="0"/>
          </a:p>
          <a:p>
            <a:endParaRPr lang="en-US" sz="1800" dirty="0"/>
          </a:p>
          <a:p>
            <a:endParaRPr lang="en-US" sz="1800" dirty="0"/>
          </a:p>
        </p:txBody>
      </p:sp>
      <p:sp>
        <p:nvSpPr>
          <p:cNvPr id="4" name="Slide Number Placeholder 3">
            <a:extLst>
              <a:ext uri="{FF2B5EF4-FFF2-40B4-BE49-F238E27FC236}">
                <a16:creationId xmlns:a16="http://schemas.microsoft.com/office/drawing/2014/main" id="{C6CB268D-06B8-D998-1EA2-B2B783847EF6}"/>
              </a:ext>
            </a:extLst>
          </p:cNvPr>
          <p:cNvSpPr>
            <a:spLocks noGrp="1"/>
          </p:cNvSpPr>
          <p:nvPr>
            <p:ph type="sldNum" sz="quarter" idx="4"/>
          </p:nvPr>
        </p:nvSpPr>
        <p:spPr/>
        <p:txBody>
          <a:bodyPr/>
          <a:lstStyle/>
          <a:p>
            <a:fld id="{835B6AD7-18B8-4C9C-AA70-ABD830A869AC}" type="slidenum">
              <a:rPr lang="en-US" smtClean="0"/>
              <a:pPr/>
              <a:t>17</a:t>
            </a:fld>
            <a:endParaRPr lang="en-US"/>
          </a:p>
        </p:txBody>
      </p:sp>
      <p:pic>
        <p:nvPicPr>
          <p:cNvPr id="7" name="Picture 6">
            <a:extLst>
              <a:ext uri="{FF2B5EF4-FFF2-40B4-BE49-F238E27FC236}">
                <a16:creationId xmlns:a16="http://schemas.microsoft.com/office/drawing/2014/main" id="{4123A9AA-CB93-1026-A531-ED67EDFEF4B6}"/>
              </a:ext>
            </a:extLst>
          </p:cNvPr>
          <p:cNvPicPr>
            <a:picLocks noChangeAspect="1"/>
          </p:cNvPicPr>
          <p:nvPr/>
        </p:nvPicPr>
        <p:blipFill>
          <a:blip r:embed="rId3"/>
          <a:stretch>
            <a:fillRect/>
          </a:stretch>
        </p:blipFill>
        <p:spPr>
          <a:xfrm>
            <a:off x="5630143" y="2844826"/>
            <a:ext cx="5429630" cy="3334109"/>
          </a:xfrm>
          <a:prstGeom prst="rect">
            <a:avLst/>
          </a:prstGeom>
        </p:spPr>
      </p:pic>
      <p:pic>
        <p:nvPicPr>
          <p:cNvPr id="8" name="Picture 7">
            <a:extLst>
              <a:ext uri="{FF2B5EF4-FFF2-40B4-BE49-F238E27FC236}">
                <a16:creationId xmlns:a16="http://schemas.microsoft.com/office/drawing/2014/main" id="{40ADA1CD-DD23-C7AB-97F2-9665D69846A6}"/>
              </a:ext>
            </a:extLst>
          </p:cNvPr>
          <p:cNvPicPr>
            <a:picLocks noChangeAspect="1"/>
          </p:cNvPicPr>
          <p:nvPr/>
        </p:nvPicPr>
        <p:blipFill>
          <a:blip r:embed="rId4"/>
          <a:srcRect l="53026" t="17411" b="5397"/>
          <a:stretch/>
        </p:blipFill>
        <p:spPr>
          <a:xfrm>
            <a:off x="5715000" y="925110"/>
            <a:ext cx="1625602" cy="1958986"/>
          </a:xfrm>
          <a:prstGeom prst="rect">
            <a:avLst/>
          </a:prstGeom>
        </p:spPr>
      </p:pic>
      <p:sp>
        <p:nvSpPr>
          <p:cNvPr id="11" name="TextBox 10">
            <a:extLst>
              <a:ext uri="{FF2B5EF4-FFF2-40B4-BE49-F238E27FC236}">
                <a16:creationId xmlns:a16="http://schemas.microsoft.com/office/drawing/2014/main" id="{AFA5AA3D-B2A6-E02F-24F7-FA0285D763E8}"/>
              </a:ext>
            </a:extLst>
          </p:cNvPr>
          <p:cNvSpPr txBox="1"/>
          <p:nvPr/>
        </p:nvSpPr>
        <p:spPr>
          <a:xfrm>
            <a:off x="7260414" y="1084749"/>
            <a:ext cx="4321985" cy="1600438"/>
          </a:xfrm>
          <a:prstGeom prst="rect">
            <a:avLst/>
          </a:prstGeom>
          <a:noFill/>
        </p:spPr>
        <p:txBody>
          <a:bodyPr wrap="square">
            <a:spAutoFit/>
          </a:bodyPr>
          <a:lstStyle/>
          <a:p>
            <a:r>
              <a:rPr lang="en-US" sz="1600" dirty="0"/>
              <a:t>“Common Occupational Classification System”1996 </a:t>
            </a:r>
          </a:p>
          <a:p>
            <a:pPr lvl="1"/>
            <a:r>
              <a:rPr lang="en-US" sz="1600" dirty="0"/>
              <a:t>	DOE Office of Environmental 	Restoration and Waste 	Management</a:t>
            </a:r>
          </a:p>
          <a:p>
            <a:pPr lvl="1"/>
            <a:r>
              <a:rPr lang="en-US" sz="1600" dirty="0">
                <a:hlinkClick r:id="rId5"/>
              </a:rPr>
              <a:t>https://www.osti.gov/biblio/243454</a:t>
            </a:r>
            <a:endParaRPr lang="en-US" sz="1400" dirty="0"/>
          </a:p>
        </p:txBody>
      </p:sp>
    </p:spTree>
    <p:extLst>
      <p:ext uri="{BB962C8B-B14F-4D97-AF65-F5344CB8AC3E}">
        <p14:creationId xmlns:p14="http://schemas.microsoft.com/office/powerpoint/2010/main" val="131174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F84-1F0B-1098-0B7B-29554FDC0C6C}"/>
              </a:ext>
            </a:extLst>
          </p:cNvPr>
          <p:cNvSpPr>
            <a:spLocks noGrp="1"/>
          </p:cNvSpPr>
          <p:nvPr>
            <p:ph type="title"/>
          </p:nvPr>
        </p:nvSpPr>
        <p:spPr/>
        <p:txBody>
          <a:bodyPr/>
          <a:lstStyle/>
          <a:p>
            <a:r>
              <a:rPr lang="en-US" dirty="0"/>
              <a:t>Next Steps</a:t>
            </a:r>
          </a:p>
        </p:txBody>
      </p:sp>
      <p:sp>
        <p:nvSpPr>
          <p:cNvPr id="5" name="Text Placeholder 4">
            <a:extLst>
              <a:ext uri="{FF2B5EF4-FFF2-40B4-BE49-F238E27FC236}">
                <a16:creationId xmlns:a16="http://schemas.microsoft.com/office/drawing/2014/main" id="{23931732-A295-E9B1-7251-187FAE4D3657}"/>
              </a:ext>
            </a:extLst>
          </p:cNvPr>
          <p:cNvSpPr>
            <a:spLocks noGrp="1"/>
          </p:cNvSpPr>
          <p:nvPr>
            <p:ph type="body" sz="quarter" idx="16"/>
          </p:nvPr>
        </p:nvSpPr>
        <p:spPr>
          <a:xfrm>
            <a:off x="800100" y="1009844"/>
            <a:ext cx="10553700" cy="4728803"/>
          </a:xfrm>
        </p:spPr>
        <p:txBody>
          <a:bodyPr/>
          <a:lstStyle/>
          <a:p>
            <a:r>
              <a:rPr lang="en-US" sz="2000" dirty="0">
                <a:solidFill>
                  <a:schemeClr val="tx1"/>
                </a:solidFill>
              </a:rPr>
              <a:t>The roundtable continues now as a standing  </a:t>
            </a:r>
            <a:r>
              <a:rPr lang="en-US" sz="2000" dirty="0">
                <a:solidFill>
                  <a:srgbClr val="00B050"/>
                </a:solidFill>
              </a:rPr>
              <a:t>Integrated Planning Group </a:t>
            </a:r>
            <a:r>
              <a:rPr lang="en-US" sz="2000" dirty="0">
                <a:solidFill>
                  <a:schemeClr val="tx1"/>
                </a:solidFill>
              </a:rPr>
              <a:t>(representation from all Accelerator Labs, co-chaired by John Schmerge, SLAC and Fulvia Pilat, ORNL)</a:t>
            </a:r>
          </a:p>
          <a:p>
            <a:r>
              <a:rPr lang="en-US" sz="2000" dirty="0">
                <a:solidFill>
                  <a:schemeClr val="tx1"/>
                </a:solidFill>
              </a:rPr>
              <a:t>The top priority is to maintain a </a:t>
            </a:r>
            <a:r>
              <a:rPr lang="en-US" sz="2100" dirty="0">
                <a:solidFill>
                  <a:schemeClr val="tx1"/>
                </a:solidFill>
              </a:rPr>
              <a:t>sustainable organizational structure and mechanism that will enable and strengthen the sharing of resources and tools between the Labs</a:t>
            </a:r>
          </a:p>
          <a:p>
            <a:r>
              <a:rPr lang="en-US" sz="2000" u="sng" dirty="0">
                <a:solidFill>
                  <a:schemeClr val="tx1"/>
                </a:solidFill>
              </a:rPr>
              <a:t>Goals for this year (in person Meeting on April 22-23 at ORNL</a:t>
            </a:r>
            <a:r>
              <a:rPr lang="en-US" sz="2000" dirty="0">
                <a:solidFill>
                  <a:schemeClr val="tx1"/>
                </a:solidFill>
              </a:rPr>
              <a:t>):</a:t>
            </a:r>
          </a:p>
          <a:p>
            <a:pPr lvl="1"/>
            <a:r>
              <a:rPr lang="en-US" dirty="0">
                <a:solidFill>
                  <a:schemeClr val="tx1"/>
                </a:solidFill>
              </a:rPr>
              <a:t>Updates of </a:t>
            </a:r>
            <a:r>
              <a:rPr lang="en-US" b="1" dirty="0">
                <a:solidFill>
                  <a:srgbClr val="00A77D"/>
                </a:solidFill>
              </a:rPr>
              <a:t>census</a:t>
            </a:r>
            <a:r>
              <a:rPr lang="en-US" dirty="0">
                <a:solidFill>
                  <a:schemeClr val="tx1"/>
                </a:solidFill>
              </a:rPr>
              <a:t> including future projects </a:t>
            </a:r>
            <a:endParaRPr lang="en-US" sz="1800" dirty="0">
              <a:solidFill>
                <a:schemeClr val="tx1"/>
              </a:solidFill>
            </a:endParaRPr>
          </a:p>
          <a:p>
            <a:pPr lvl="1"/>
            <a:r>
              <a:rPr lang="en-US" sz="1800" dirty="0">
                <a:solidFill>
                  <a:schemeClr val="tx1"/>
                </a:solidFill>
              </a:rPr>
              <a:t>Strengthen ties between </a:t>
            </a:r>
            <a:r>
              <a:rPr lang="en-US" sz="1800" b="1" dirty="0">
                <a:solidFill>
                  <a:srgbClr val="00A77D"/>
                </a:solidFill>
              </a:rPr>
              <a:t>university programs </a:t>
            </a:r>
            <a:r>
              <a:rPr lang="en-US" sz="1800" dirty="0">
                <a:solidFill>
                  <a:schemeClr val="tx1"/>
                </a:solidFill>
              </a:rPr>
              <a:t>and National Laboratories/User Facilities to develop an accelerator workforce that is well-matched to laboratory hiring needs</a:t>
            </a:r>
          </a:p>
          <a:p>
            <a:pPr lvl="1"/>
            <a:r>
              <a:rPr lang="en-US" sz="1800" dirty="0">
                <a:solidFill>
                  <a:schemeClr val="tx1"/>
                </a:solidFill>
              </a:rPr>
              <a:t>Understand and help </a:t>
            </a:r>
            <a:r>
              <a:rPr lang="en-US" sz="1800" b="1" dirty="0">
                <a:solidFill>
                  <a:srgbClr val="00A77D"/>
                </a:solidFill>
              </a:rPr>
              <a:t>industry</a:t>
            </a:r>
            <a:r>
              <a:rPr lang="en-US" sz="1800" dirty="0">
                <a:solidFill>
                  <a:schemeClr val="tx1"/>
                </a:solidFill>
              </a:rPr>
              <a:t> develop and retain </a:t>
            </a:r>
            <a:r>
              <a:rPr lang="en-US" sz="1800" b="1" dirty="0">
                <a:solidFill>
                  <a:srgbClr val="00A77D"/>
                </a:solidFill>
              </a:rPr>
              <a:t>capabilities</a:t>
            </a:r>
            <a:r>
              <a:rPr lang="en-US" sz="1800" dirty="0">
                <a:solidFill>
                  <a:schemeClr val="tx1"/>
                </a:solidFill>
              </a:rPr>
              <a:t> for accelerator components</a:t>
            </a:r>
          </a:p>
          <a:p>
            <a:pPr lvl="1"/>
            <a:r>
              <a:rPr lang="en-US" sz="1800" dirty="0">
                <a:solidFill>
                  <a:schemeClr val="tx1"/>
                </a:solidFill>
              </a:rPr>
              <a:t>Predict the </a:t>
            </a:r>
            <a:r>
              <a:rPr lang="en-US" sz="1800" b="1" dirty="0">
                <a:solidFill>
                  <a:srgbClr val="00A77D"/>
                </a:solidFill>
              </a:rPr>
              <a:t>workforce demands of industry </a:t>
            </a:r>
            <a:r>
              <a:rPr lang="en-US" sz="1800" dirty="0">
                <a:solidFill>
                  <a:schemeClr val="tx1"/>
                </a:solidFill>
              </a:rPr>
              <a:t>that has implications for laboratory workforce and university programs</a:t>
            </a:r>
          </a:p>
          <a:p>
            <a:pPr marL="0" indent="0">
              <a:buNone/>
            </a:pPr>
            <a:endParaRPr lang="en-US" sz="2000" b="1" dirty="0">
              <a:solidFill>
                <a:schemeClr val="tx1"/>
              </a:solidFill>
            </a:endParaRPr>
          </a:p>
        </p:txBody>
      </p:sp>
      <p:sp>
        <p:nvSpPr>
          <p:cNvPr id="4" name="Slide Number Placeholder 3">
            <a:extLst>
              <a:ext uri="{FF2B5EF4-FFF2-40B4-BE49-F238E27FC236}">
                <a16:creationId xmlns:a16="http://schemas.microsoft.com/office/drawing/2014/main" id="{F7ADB7E4-BE1F-DCAE-4808-7E70378FF956}"/>
              </a:ext>
            </a:extLst>
          </p:cNvPr>
          <p:cNvSpPr>
            <a:spLocks noGrp="1"/>
          </p:cNvSpPr>
          <p:nvPr>
            <p:ph type="sldNum" sz="quarter" idx="4"/>
          </p:nvPr>
        </p:nvSpPr>
        <p:spPr/>
        <p:txBody>
          <a:bodyPr/>
          <a:lstStyle/>
          <a:p>
            <a:fld id="{835B6AD7-18B8-4C9C-AA70-ABD830A869AC}" type="slidenum">
              <a:rPr lang="en-US" smtClean="0"/>
              <a:pPr/>
              <a:t>18</a:t>
            </a:fld>
            <a:endParaRPr lang="en-US"/>
          </a:p>
        </p:txBody>
      </p:sp>
    </p:spTree>
    <p:extLst>
      <p:ext uri="{BB962C8B-B14F-4D97-AF65-F5344CB8AC3E}">
        <p14:creationId xmlns:p14="http://schemas.microsoft.com/office/powerpoint/2010/main" val="182929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5B4F-6A70-F443-80DF-CFA4C89D9584}"/>
              </a:ext>
            </a:extLst>
          </p:cNvPr>
          <p:cNvSpPr>
            <a:spLocks noGrp="1"/>
          </p:cNvSpPr>
          <p:nvPr>
            <p:ph type="title"/>
          </p:nvPr>
        </p:nvSpPr>
        <p:spPr>
          <a:xfrm>
            <a:off x="635423" y="2252133"/>
            <a:ext cx="11045686" cy="3784600"/>
          </a:xfrm>
        </p:spPr>
        <p:txBody>
          <a:bodyPr/>
          <a:lstStyle/>
          <a:p>
            <a:r>
              <a:rPr lang="en-US" dirty="0"/>
              <a:t>Main takeaways</a:t>
            </a:r>
            <a:br>
              <a:rPr lang="en-US" dirty="0"/>
            </a:br>
            <a:br>
              <a:rPr lang="en-US" dirty="0"/>
            </a:br>
            <a:br>
              <a:rPr lang="en-US" dirty="0"/>
            </a:br>
            <a:br>
              <a:rPr lang="en-US" dirty="0"/>
            </a:br>
            <a:r>
              <a:rPr lang="en-US" b="0" dirty="0"/>
              <a:t>Rich</a:t>
            </a:r>
            <a:r>
              <a:rPr lang="en-US" dirty="0"/>
              <a:t> </a:t>
            </a:r>
            <a:r>
              <a:rPr lang="en-US" b="0" dirty="0"/>
              <a:t>portfolio of large accelerator projects</a:t>
            </a:r>
            <a:br>
              <a:rPr lang="en-US" b="0" dirty="0"/>
            </a:br>
            <a:r>
              <a:rPr lang="en-US" b="0" dirty="0"/>
              <a:t>Challenges: supply chain, workforce, international</a:t>
            </a:r>
            <a:br>
              <a:rPr lang="en-US" b="0" dirty="0"/>
            </a:br>
            <a:r>
              <a:rPr lang="en-US" b="0" dirty="0"/>
              <a:t>Program coordination is critical</a:t>
            </a:r>
            <a:br>
              <a:rPr lang="en-US" b="0" dirty="0"/>
            </a:br>
            <a:br>
              <a:rPr lang="en-US" b="0" dirty="0"/>
            </a:br>
            <a:endParaRPr lang="en-US" b="0" dirty="0"/>
          </a:p>
        </p:txBody>
      </p:sp>
      <p:sp>
        <p:nvSpPr>
          <p:cNvPr id="3" name="Text Placeholder 2">
            <a:extLst>
              <a:ext uri="{FF2B5EF4-FFF2-40B4-BE49-F238E27FC236}">
                <a16:creationId xmlns:a16="http://schemas.microsoft.com/office/drawing/2014/main" id="{1ADFD23E-796E-BEFA-835E-186586566067}"/>
              </a:ext>
            </a:extLst>
          </p:cNvPr>
          <p:cNvSpPr>
            <a:spLocks noGrp="1"/>
          </p:cNvSpPr>
          <p:nvPr>
            <p:ph type="body" sz="quarter" idx="18"/>
          </p:nvPr>
        </p:nvSpPr>
        <p:spPr/>
        <p:txBody>
          <a:bodyPr/>
          <a:lstStyle/>
          <a:p>
            <a:endParaRPr lang="en-US" sz="2400" dirty="0"/>
          </a:p>
          <a:p>
            <a:endParaRPr lang="en-US" dirty="0"/>
          </a:p>
        </p:txBody>
      </p:sp>
    </p:spTree>
    <p:extLst>
      <p:ext uri="{BB962C8B-B14F-4D97-AF65-F5344CB8AC3E}">
        <p14:creationId xmlns:p14="http://schemas.microsoft.com/office/powerpoint/2010/main" val="901979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2CEF-2C3E-4803-6D98-E26F2E724202}"/>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C72B17C-C066-7B14-6C0E-A85467360321}"/>
              </a:ext>
            </a:extLst>
          </p:cNvPr>
          <p:cNvSpPr>
            <a:spLocks noGrp="1"/>
          </p:cNvSpPr>
          <p:nvPr>
            <p:ph type="body" sz="quarter" idx="20"/>
          </p:nvPr>
        </p:nvSpPr>
        <p:spPr/>
        <p:txBody>
          <a:bodyPr/>
          <a:lstStyle/>
          <a:p>
            <a:r>
              <a:rPr lang="en-US" dirty="0">
                <a:solidFill>
                  <a:schemeClr val="bg1"/>
                </a:solidFill>
              </a:rPr>
              <a:t>Overview:</a:t>
            </a:r>
          </a:p>
          <a:p>
            <a:pPr marL="285750" indent="-285750">
              <a:buFont typeface="Arial" panose="020B0604020202020204" pitchFamily="34" charset="0"/>
              <a:buChar char="•"/>
            </a:pPr>
            <a:r>
              <a:rPr lang="en-US" b="0" dirty="0">
                <a:solidFill>
                  <a:schemeClr val="bg1"/>
                </a:solidFill>
              </a:rPr>
              <a:t>National Labs</a:t>
            </a:r>
          </a:p>
          <a:p>
            <a:pPr marL="285750" indent="-285750">
              <a:buFont typeface="Arial" panose="020B0604020202020204" pitchFamily="34" charset="0"/>
              <a:buChar char="•"/>
            </a:pPr>
            <a:r>
              <a:rPr lang="en-US" b="0" dirty="0">
                <a:solidFill>
                  <a:schemeClr val="bg1"/>
                </a:solidFill>
              </a:rPr>
              <a:t>Universities</a:t>
            </a:r>
          </a:p>
          <a:p>
            <a:pPr marL="285750" indent="-285750">
              <a:buFont typeface="Arial" panose="020B0604020202020204" pitchFamily="34" charset="0"/>
              <a:buChar char="•"/>
            </a:pPr>
            <a:r>
              <a:rPr lang="en-US" b="0" dirty="0">
                <a:solidFill>
                  <a:schemeClr val="bg1"/>
                </a:solidFill>
              </a:rPr>
              <a:t>Industry (new areas)</a:t>
            </a:r>
          </a:p>
          <a:p>
            <a:endParaRPr lang="en-US" dirty="0"/>
          </a:p>
        </p:txBody>
      </p:sp>
      <p:sp>
        <p:nvSpPr>
          <p:cNvPr id="6" name="Text Placeholder 5">
            <a:extLst>
              <a:ext uri="{FF2B5EF4-FFF2-40B4-BE49-F238E27FC236}">
                <a16:creationId xmlns:a16="http://schemas.microsoft.com/office/drawing/2014/main" id="{9162173F-8CD6-DA45-3E12-8AB3990EA26D}"/>
              </a:ext>
            </a:extLst>
          </p:cNvPr>
          <p:cNvSpPr>
            <a:spLocks noGrp="1"/>
          </p:cNvSpPr>
          <p:nvPr>
            <p:ph type="body" sz="quarter" idx="23"/>
          </p:nvPr>
        </p:nvSpPr>
        <p:spPr>
          <a:xfrm>
            <a:off x="6264238" y="3888330"/>
            <a:ext cx="3057891" cy="1937083"/>
          </a:xfrm>
        </p:spPr>
        <p:txBody>
          <a:bodyPr/>
          <a:lstStyle/>
          <a:p>
            <a:r>
              <a:rPr lang="en-US" dirty="0"/>
              <a:t>Challenges:</a:t>
            </a:r>
          </a:p>
          <a:p>
            <a:pPr marL="285750" indent="-285750">
              <a:buFont typeface="Arial" panose="020B0604020202020204" pitchFamily="34" charset="0"/>
              <a:buChar char="•"/>
            </a:pPr>
            <a:r>
              <a:rPr lang="en-US" b="0" dirty="0"/>
              <a:t>Supply chain</a:t>
            </a:r>
          </a:p>
          <a:p>
            <a:pPr marL="285750" indent="-285750">
              <a:buFont typeface="Arial" panose="020B0604020202020204" pitchFamily="34" charset="0"/>
              <a:buChar char="•"/>
            </a:pPr>
            <a:r>
              <a:rPr lang="en-US" b="0" dirty="0"/>
              <a:t>Workforce</a:t>
            </a:r>
          </a:p>
          <a:p>
            <a:pPr marL="285750" indent="-285750">
              <a:buFont typeface="Arial" panose="020B0604020202020204" pitchFamily="34" charset="0"/>
              <a:buChar char="•"/>
            </a:pPr>
            <a:r>
              <a:rPr lang="en-US" b="0" dirty="0"/>
              <a:t>International landscape </a:t>
            </a:r>
          </a:p>
        </p:txBody>
      </p:sp>
      <p:sp>
        <p:nvSpPr>
          <p:cNvPr id="7" name="Text Placeholder 6">
            <a:extLst>
              <a:ext uri="{FF2B5EF4-FFF2-40B4-BE49-F238E27FC236}">
                <a16:creationId xmlns:a16="http://schemas.microsoft.com/office/drawing/2014/main" id="{035B83A5-6633-B4FF-8FD8-85FD820614D2}"/>
              </a:ext>
            </a:extLst>
          </p:cNvPr>
          <p:cNvSpPr>
            <a:spLocks noGrp="1"/>
          </p:cNvSpPr>
          <p:nvPr>
            <p:ph type="body" sz="quarter" idx="24"/>
          </p:nvPr>
        </p:nvSpPr>
        <p:spPr>
          <a:xfrm>
            <a:off x="8811783" y="1620870"/>
            <a:ext cx="2739086" cy="1937083"/>
          </a:xfrm>
        </p:spPr>
        <p:txBody>
          <a:bodyPr/>
          <a:lstStyle/>
          <a:p>
            <a:r>
              <a:rPr lang="en-US" dirty="0"/>
              <a:t>Fast growing</a:t>
            </a:r>
            <a:r>
              <a:rPr lang="en-US" b="0" dirty="0"/>
              <a:t>:</a:t>
            </a:r>
          </a:p>
          <a:p>
            <a:pPr marL="285750" indent="-285750">
              <a:buFont typeface="Arial" panose="020B0604020202020204" pitchFamily="34" charset="0"/>
              <a:buChar char="•"/>
            </a:pPr>
            <a:r>
              <a:rPr lang="en-US" b="0" dirty="0"/>
              <a:t>FELs for lithography</a:t>
            </a:r>
          </a:p>
          <a:p>
            <a:pPr marL="285750" indent="-285750">
              <a:buFont typeface="Arial" panose="020B0604020202020204" pitchFamily="34" charset="0"/>
              <a:buChar char="•"/>
            </a:pPr>
            <a:r>
              <a:rPr lang="en-US" b="0" dirty="0"/>
              <a:t>Accelerator facilities for fusion material testing</a:t>
            </a:r>
          </a:p>
        </p:txBody>
      </p:sp>
      <p:sp>
        <p:nvSpPr>
          <p:cNvPr id="8" name="Text Placeholder 7">
            <a:extLst>
              <a:ext uri="{FF2B5EF4-FFF2-40B4-BE49-F238E27FC236}">
                <a16:creationId xmlns:a16="http://schemas.microsoft.com/office/drawing/2014/main" id="{2AF122A5-C8BE-94FF-C900-0C1238716C21}"/>
              </a:ext>
            </a:extLst>
          </p:cNvPr>
          <p:cNvSpPr>
            <a:spLocks noGrp="1"/>
          </p:cNvSpPr>
          <p:nvPr>
            <p:ph type="body" sz="quarter" idx="25"/>
          </p:nvPr>
        </p:nvSpPr>
        <p:spPr>
          <a:xfrm>
            <a:off x="2070806" y="3901819"/>
            <a:ext cx="3522471" cy="1937083"/>
          </a:xfrm>
        </p:spPr>
        <p:txBody>
          <a:bodyPr/>
          <a:lstStyle/>
          <a:p>
            <a:r>
              <a:rPr lang="en-US" dirty="0">
                <a:solidFill>
                  <a:schemeClr val="bg1"/>
                </a:solidFill>
              </a:rPr>
              <a:t>Future large US-HEP Projects</a:t>
            </a:r>
          </a:p>
          <a:p>
            <a:pPr marL="285750" indent="-285750">
              <a:buFont typeface="Arial" panose="020B0604020202020204" pitchFamily="34" charset="0"/>
              <a:buChar char="•"/>
            </a:pPr>
            <a:r>
              <a:rPr lang="en-US" b="0" dirty="0">
                <a:solidFill>
                  <a:schemeClr val="bg1"/>
                </a:solidFill>
              </a:rPr>
              <a:t>EPP 2020 vision</a:t>
            </a:r>
          </a:p>
          <a:p>
            <a:pPr marL="285750" indent="-285750">
              <a:buFont typeface="Arial" panose="020B0604020202020204" pitchFamily="34" charset="0"/>
              <a:buChar char="•"/>
            </a:pPr>
            <a:r>
              <a:rPr lang="en-US" b="0" dirty="0">
                <a:solidFill>
                  <a:schemeClr val="bg1"/>
                </a:solidFill>
              </a:rPr>
              <a:t>The accelerators needed to support the vision</a:t>
            </a:r>
          </a:p>
        </p:txBody>
      </p:sp>
      <p:sp>
        <p:nvSpPr>
          <p:cNvPr id="9" name="Text Placeholder 8">
            <a:extLst>
              <a:ext uri="{FF2B5EF4-FFF2-40B4-BE49-F238E27FC236}">
                <a16:creationId xmlns:a16="http://schemas.microsoft.com/office/drawing/2014/main" id="{652EA82A-2665-C68D-A282-6105A31400FA}"/>
              </a:ext>
            </a:extLst>
          </p:cNvPr>
          <p:cNvSpPr>
            <a:spLocks noGrp="1"/>
          </p:cNvSpPr>
          <p:nvPr>
            <p:ph type="body" sz="quarter" idx="26"/>
          </p:nvPr>
        </p:nvSpPr>
        <p:spPr>
          <a:xfrm>
            <a:off x="3573028" y="1603966"/>
            <a:ext cx="4915771" cy="1937083"/>
          </a:xfrm>
        </p:spPr>
        <p:txBody>
          <a:bodyPr/>
          <a:lstStyle/>
          <a:p>
            <a:r>
              <a:rPr lang="en-US" dirty="0">
                <a:solidFill>
                  <a:schemeClr val="bg1"/>
                </a:solidFill>
              </a:rPr>
              <a:t>Large Accelerator Projects:</a:t>
            </a:r>
          </a:p>
          <a:p>
            <a:pPr marL="285750" indent="-285750">
              <a:buFont typeface="Arial" panose="020B0604020202020204" pitchFamily="34" charset="0"/>
              <a:buChar char="•"/>
            </a:pPr>
            <a:r>
              <a:rPr lang="en-US" b="0" dirty="0">
                <a:solidFill>
                  <a:schemeClr val="bg1"/>
                </a:solidFill>
              </a:rPr>
              <a:t>Electron-Ion Collider (BNL)</a:t>
            </a:r>
          </a:p>
          <a:p>
            <a:pPr marL="285750" indent="-285750">
              <a:buFont typeface="Arial" panose="020B0604020202020204" pitchFamily="34" charset="0"/>
              <a:buChar char="•"/>
            </a:pPr>
            <a:r>
              <a:rPr lang="en-US" b="0" dirty="0">
                <a:solidFill>
                  <a:schemeClr val="bg1"/>
                </a:solidFill>
              </a:rPr>
              <a:t>LBNF-Dune, PIP-II (FNAL)</a:t>
            </a:r>
          </a:p>
          <a:p>
            <a:pPr marL="285750" indent="-285750">
              <a:buFont typeface="Arial" panose="020B0604020202020204" pitchFamily="34" charset="0"/>
              <a:buChar char="•"/>
            </a:pPr>
            <a:r>
              <a:rPr lang="en-US" b="0" dirty="0">
                <a:solidFill>
                  <a:schemeClr val="bg1"/>
                </a:solidFill>
              </a:rPr>
              <a:t>NSLS-II-HE (SLAC)</a:t>
            </a:r>
          </a:p>
          <a:p>
            <a:pPr marL="285750" indent="-285750">
              <a:buFont typeface="Arial" panose="020B0604020202020204" pitchFamily="34" charset="0"/>
              <a:buChar char="•"/>
            </a:pPr>
            <a:r>
              <a:rPr lang="en-US" b="0" dirty="0">
                <a:solidFill>
                  <a:schemeClr val="bg1"/>
                </a:solidFill>
              </a:rPr>
              <a:t>…..</a:t>
            </a:r>
          </a:p>
          <a:p>
            <a:endParaRPr lang="en-US" dirty="0"/>
          </a:p>
        </p:txBody>
      </p:sp>
    </p:spTree>
    <p:extLst>
      <p:ext uri="{BB962C8B-B14F-4D97-AF65-F5344CB8AC3E}">
        <p14:creationId xmlns:p14="http://schemas.microsoft.com/office/powerpoint/2010/main" val="155366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6892-0F8A-9CF0-3F3D-0604F0A427FD}"/>
              </a:ext>
            </a:extLst>
          </p:cNvPr>
          <p:cNvSpPr>
            <a:spLocks noGrp="1"/>
          </p:cNvSpPr>
          <p:nvPr>
            <p:ph type="title"/>
          </p:nvPr>
        </p:nvSpPr>
        <p:spPr/>
        <p:txBody>
          <a:bodyPr/>
          <a:lstStyle/>
          <a:p>
            <a:r>
              <a:rPr lang="en-US" dirty="0"/>
              <a:t>Accelerator Landscape in the US</a:t>
            </a:r>
          </a:p>
        </p:txBody>
      </p:sp>
      <p:sp>
        <p:nvSpPr>
          <p:cNvPr id="3" name="Picture Placeholder 2">
            <a:extLst>
              <a:ext uri="{FF2B5EF4-FFF2-40B4-BE49-F238E27FC236}">
                <a16:creationId xmlns:a16="http://schemas.microsoft.com/office/drawing/2014/main" id="{801BBBC3-4D07-DC34-E7B9-6E9859BD2FBF}"/>
              </a:ext>
            </a:extLst>
          </p:cNvPr>
          <p:cNvSpPr>
            <a:spLocks noGrp="1"/>
          </p:cNvSpPr>
          <p:nvPr>
            <p:ph type="pic" sz="quarter" idx="15"/>
          </p:nvPr>
        </p:nvSpPr>
        <p:spPr>
          <a:xfrm>
            <a:off x="3707492" y="1371290"/>
            <a:ext cx="3731689" cy="1485329"/>
          </a:xfrm>
        </p:spPr>
        <p:txBody>
          <a:bodyPr/>
          <a:lstStyle/>
          <a:p>
            <a:pPr marL="0" indent="0">
              <a:buNone/>
            </a:pPr>
            <a:r>
              <a:rPr lang="en-US" sz="1800" dirty="0"/>
              <a:t> Large facilities at 9 Accelerator     laboratories:</a:t>
            </a:r>
          </a:p>
          <a:p>
            <a:pPr marL="0" indent="0">
              <a:buNone/>
            </a:pPr>
            <a:r>
              <a:rPr lang="en-US" sz="1800" dirty="0"/>
              <a:t>ANL, BNL, FRIB, FNAL, JLAB, LBL, LANL, ORNL, SLAC</a:t>
            </a:r>
          </a:p>
          <a:p>
            <a:pPr marL="0" indent="0">
              <a:buNone/>
            </a:pPr>
            <a:endParaRPr lang="en-US" dirty="0"/>
          </a:p>
          <a:p>
            <a:pPr marL="0" indent="0">
              <a:buNone/>
            </a:pPr>
            <a:endParaRPr lang="en-US" dirty="0"/>
          </a:p>
        </p:txBody>
      </p:sp>
      <p:sp>
        <p:nvSpPr>
          <p:cNvPr id="5" name="Picture Placeholder 4">
            <a:extLst>
              <a:ext uri="{FF2B5EF4-FFF2-40B4-BE49-F238E27FC236}">
                <a16:creationId xmlns:a16="http://schemas.microsoft.com/office/drawing/2014/main" id="{52D0AA54-F01A-ACB5-387D-6D631D3E836A}"/>
              </a:ext>
            </a:extLst>
          </p:cNvPr>
          <p:cNvSpPr>
            <a:spLocks noGrp="1"/>
          </p:cNvSpPr>
          <p:nvPr>
            <p:ph type="pic" sz="quarter" idx="24"/>
          </p:nvPr>
        </p:nvSpPr>
        <p:spPr>
          <a:xfrm>
            <a:off x="7196136" y="4707799"/>
            <a:ext cx="3805464" cy="1485329"/>
          </a:xfrm>
        </p:spPr>
        <p:txBody>
          <a:bodyPr/>
          <a:lstStyle/>
          <a:p>
            <a:pPr marL="0" indent="0">
              <a:buNone/>
            </a:pPr>
            <a:endParaRPr lang="en-US" sz="1800" dirty="0"/>
          </a:p>
          <a:p>
            <a:pPr marL="0" indent="0">
              <a:buNone/>
            </a:pPr>
            <a:r>
              <a:rPr lang="en-US" sz="1800" dirty="0"/>
              <a:t>Small to medium size facilities to support research</a:t>
            </a:r>
          </a:p>
        </p:txBody>
      </p:sp>
      <p:sp>
        <p:nvSpPr>
          <p:cNvPr id="6" name="Text Placeholder 5">
            <a:extLst>
              <a:ext uri="{FF2B5EF4-FFF2-40B4-BE49-F238E27FC236}">
                <a16:creationId xmlns:a16="http://schemas.microsoft.com/office/drawing/2014/main" id="{A14CAF9E-A584-403A-2400-1F474BFEAC5B}"/>
              </a:ext>
            </a:extLst>
          </p:cNvPr>
          <p:cNvSpPr>
            <a:spLocks noGrp="1"/>
          </p:cNvSpPr>
          <p:nvPr>
            <p:ph type="body" sz="quarter" idx="20"/>
          </p:nvPr>
        </p:nvSpPr>
        <p:spPr/>
        <p:txBody>
          <a:bodyPr/>
          <a:lstStyle/>
          <a:p>
            <a:r>
              <a:rPr lang="en-US" dirty="0"/>
              <a:t>National Labs</a:t>
            </a:r>
          </a:p>
          <a:p>
            <a:r>
              <a:rPr lang="en-US" dirty="0"/>
              <a:t>17 National Labs system</a:t>
            </a:r>
          </a:p>
        </p:txBody>
      </p:sp>
      <p:sp>
        <p:nvSpPr>
          <p:cNvPr id="7" name="Text Placeholder 6">
            <a:extLst>
              <a:ext uri="{FF2B5EF4-FFF2-40B4-BE49-F238E27FC236}">
                <a16:creationId xmlns:a16="http://schemas.microsoft.com/office/drawing/2014/main" id="{9CFCAEEF-4BA7-8445-AC64-E7455FFF97FC}"/>
              </a:ext>
            </a:extLst>
          </p:cNvPr>
          <p:cNvSpPr>
            <a:spLocks noGrp="1"/>
          </p:cNvSpPr>
          <p:nvPr>
            <p:ph type="body" sz="quarter" idx="21"/>
          </p:nvPr>
        </p:nvSpPr>
        <p:spPr/>
        <p:txBody>
          <a:bodyPr/>
          <a:lstStyle/>
          <a:p>
            <a:r>
              <a:rPr lang="en-US" dirty="0"/>
              <a:t>Industry</a:t>
            </a:r>
          </a:p>
        </p:txBody>
      </p:sp>
      <p:sp>
        <p:nvSpPr>
          <p:cNvPr id="8" name="Text Placeholder 7">
            <a:extLst>
              <a:ext uri="{FF2B5EF4-FFF2-40B4-BE49-F238E27FC236}">
                <a16:creationId xmlns:a16="http://schemas.microsoft.com/office/drawing/2014/main" id="{2E005E40-B045-A5D7-8ECB-A2201FDC966B}"/>
              </a:ext>
            </a:extLst>
          </p:cNvPr>
          <p:cNvSpPr>
            <a:spLocks noGrp="1"/>
          </p:cNvSpPr>
          <p:nvPr>
            <p:ph type="body" sz="quarter" idx="22"/>
          </p:nvPr>
        </p:nvSpPr>
        <p:spPr>
          <a:solidFill>
            <a:schemeClr val="accent3">
              <a:lumMod val="60000"/>
              <a:lumOff val="40000"/>
            </a:schemeClr>
          </a:solidFill>
        </p:spPr>
        <p:txBody>
          <a:bodyPr/>
          <a:lstStyle/>
          <a:p>
            <a:r>
              <a:rPr lang="en-US" dirty="0"/>
              <a:t>Universities</a:t>
            </a:r>
          </a:p>
        </p:txBody>
      </p:sp>
      <p:sp>
        <p:nvSpPr>
          <p:cNvPr id="11" name="Text Placeholder 6">
            <a:extLst>
              <a:ext uri="{FF2B5EF4-FFF2-40B4-BE49-F238E27FC236}">
                <a16:creationId xmlns:a16="http://schemas.microsoft.com/office/drawing/2014/main" id="{EAFA8FD3-4D82-72EE-413B-87D6AB017318}"/>
              </a:ext>
            </a:extLst>
          </p:cNvPr>
          <p:cNvSpPr txBox="1">
            <a:spLocks/>
          </p:cNvSpPr>
          <p:nvPr/>
        </p:nvSpPr>
        <p:spPr>
          <a:xfrm>
            <a:off x="5451474" y="3037911"/>
            <a:ext cx="4412526" cy="1485900"/>
          </a:xfrm>
          <a:prstGeom prst="rect">
            <a:avLst/>
          </a:prstGeom>
          <a:solidFill>
            <a:schemeClr val="bg1"/>
          </a:solidFill>
        </p:spPr>
        <p:txBody>
          <a:bodyPr vert="horz" lIns="91440" tIns="182880" rIns="91440" bIns="182880" rtlCol="0">
            <a:noAutofit/>
          </a:bodyPr>
          <a:lstStyle>
            <a:lvl1pPr marL="0" indent="0" algn="l" defTabSz="914400" rtl="0" eaLnBrk="1" latinLnBrk="0" hangingPunct="1">
              <a:lnSpc>
                <a:spcPct val="90000"/>
              </a:lnSpc>
              <a:spcBef>
                <a:spcPts val="1000"/>
              </a:spcBef>
              <a:spcAft>
                <a:spcPts val="60"/>
              </a:spcAft>
              <a:buFont typeface="Arial" panose="020B0604020202020204" pitchFamily="34" charset="0"/>
              <a:buNone/>
              <a:defRPr sz="18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1000"/>
              </a:spcBef>
              <a:spcAft>
                <a:spcPts val="60"/>
              </a:spcAft>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1000"/>
              </a:spcBef>
              <a:spcAft>
                <a:spcPts val="60"/>
              </a:spcAft>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1000"/>
              </a:spcBef>
              <a:spcAft>
                <a:spcPts val="60"/>
              </a:spcAft>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1000"/>
              </a:spcBef>
              <a:spcAft>
                <a:spcPts val="60"/>
              </a:spcAft>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Medical accelerators, radio-isotopes</a:t>
            </a:r>
          </a:p>
          <a:p>
            <a:r>
              <a:rPr lang="en-US" b="0" dirty="0"/>
              <a:t>Typically, small to medium size facilities</a:t>
            </a:r>
          </a:p>
          <a:p>
            <a:r>
              <a:rPr lang="en-US" b="0" dirty="0"/>
              <a:t>New: FELs for lithography (microchips)</a:t>
            </a:r>
          </a:p>
        </p:txBody>
      </p:sp>
    </p:spTree>
    <p:extLst>
      <p:ext uri="{BB962C8B-B14F-4D97-AF65-F5344CB8AC3E}">
        <p14:creationId xmlns:p14="http://schemas.microsoft.com/office/powerpoint/2010/main" val="1935548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BEDC25BA-5E54-4C36-AB90-74808C7D8C97}"/>
              </a:ext>
            </a:extLst>
          </p:cNvPr>
          <p:cNvSpPr txBox="1"/>
          <p:nvPr/>
        </p:nvSpPr>
        <p:spPr>
          <a:xfrm rot="5400000">
            <a:off x="1129732" y="560607"/>
            <a:ext cx="430887" cy="2638190"/>
          </a:xfrm>
          <a:prstGeom prst="rect">
            <a:avLst/>
          </a:prstGeom>
          <a:solidFill>
            <a:schemeClr val="bg1"/>
          </a:solidFill>
        </p:spPr>
        <p:txBody>
          <a:bodyPr vert="vert270" wrap="square" rtlCol="0">
            <a:spAutoFit/>
          </a:bodyPr>
          <a:lstStyle/>
          <a:p>
            <a:r>
              <a:rPr lang="en-US" sz="1600" b="1" dirty="0">
                <a:solidFill>
                  <a:srgbClr val="0F6636"/>
                </a:solidFill>
              </a:rPr>
              <a:t>OPERATING NOW</a:t>
            </a:r>
          </a:p>
        </p:txBody>
      </p:sp>
      <p:sp>
        <p:nvSpPr>
          <p:cNvPr id="78" name="Rectangle 77">
            <a:extLst>
              <a:ext uri="{FF2B5EF4-FFF2-40B4-BE49-F238E27FC236}">
                <a16:creationId xmlns:a16="http://schemas.microsoft.com/office/drawing/2014/main" id="{B0DEE5A7-DC14-4CB9-5774-A6DD59254355}"/>
              </a:ext>
            </a:extLst>
          </p:cNvPr>
          <p:cNvSpPr/>
          <p:nvPr/>
        </p:nvSpPr>
        <p:spPr>
          <a:xfrm>
            <a:off x="11615065" y="1240633"/>
            <a:ext cx="523519" cy="1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F3A26-4DAE-4194-A3F0-3D6D8098B7CD}"/>
              </a:ext>
            </a:extLst>
          </p:cNvPr>
          <p:cNvSpPr>
            <a:spLocks noGrp="1"/>
          </p:cNvSpPr>
          <p:nvPr>
            <p:ph type="title"/>
          </p:nvPr>
        </p:nvSpPr>
        <p:spPr>
          <a:xfrm>
            <a:off x="527196" y="380086"/>
            <a:ext cx="11125199" cy="925878"/>
          </a:xfrm>
        </p:spPr>
        <p:txBody>
          <a:bodyPr>
            <a:normAutofit/>
          </a:bodyPr>
          <a:lstStyle/>
          <a:p>
            <a:r>
              <a:rPr lang="en-US" dirty="0"/>
              <a:t>Current and planned accelerator User Facilities</a:t>
            </a:r>
          </a:p>
        </p:txBody>
      </p:sp>
      <p:sp>
        <p:nvSpPr>
          <p:cNvPr id="7" name="TextBox 6">
            <a:extLst>
              <a:ext uri="{FF2B5EF4-FFF2-40B4-BE49-F238E27FC236}">
                <a16:creationId xmlns:a16="http://schemas.microsoft.com/office/drawing/2014/main" id="{B5A9FB22-C868-42EF-BC9C-FD2413207900}"/>
              </a:ext>
            </a:extLst>
          </p:cNvPr>
          <p:cNvSpPr txBox="1"/>
          <p:nvPr/>
        </p:nvSpPr>
        <p:spPr>
          <a:xfrm>
            <a:off x="591983" y="1235857"/>
            <a:ext cx="9606366" cy="369332"/>
          </a:xfrm>
          <a:prstGeom prst="rect">
            <a:avLst/>
          </a:prstGeom>
          <a:solidFill>
            <a:schemeClr val="accent5">
              <a:lumMod val="20000"/>
              <a:lumOff val="80000"/>
            </a:schemeClr>
          </a:solidFill>
          <a:ln w="28575">
            <a:solidFill>
              <a:srgbClr val="0F6636"/>
            </a:solidFill>
          </a:ln>
        </p:spPr>
        <p:txBody>
          <a:bodyPr wrap="square" rtlCol="0">
            <a:spAutoFit/>
          </a:bodyPr>
          <a:lstStyle/>
          <a:p>
            <a:pPr algn="ctr"/>
            <a:r>
              <a:rPr lang="en-US" b="1" dirty="0">
                <a:solidFill>
                  <a:srgbClr val="0F6636"/>
                </a:solidFill>
              </a:rPr>
              <a:t>Office of Science</a:t>
            </a:r>
          </a:p>
        </p:txBody>
      </p:sp>
      <p:sp>
        <p:nvSpPr>
          <p:cNvPr id="11" name="TextBox 10">
            <a:extLst>
              <a:ext uri="{FF2B5EF4-FFF2-40B4-BE49-F238E27FC236}">
                <a16:creationId xmlns:a16="http://schemas.microsoft.com/office/drawing/2014/main" id="{920232F8-FAE2-428D-831D-A5BCEDBBC539}"/>
              </a:ext>
            </a:extLst>
          </p:cNvPr>
          <p:cNvSpPr txBox="1"/>
          <p:nvPr/>
        </p:nvSpPr>
        <p:spPr>
          <a:xfrm>
            <a:off x="10347551" y="1238265"/>
            <a:ext cx="1747004" cy="369332"/>
          </a:xfrm>
          <a:prstGeom prst="rect">
            <a:avLst/>
          </a:prstGeom>
          <a:noFill/>
          <a:ln w="28575">
            <a:solidFill>
              <a:srgbClr val="7030A0"/>
            </a:solidFill>
          </a:ln>
        </p:spPr>
        <p:txBody>
          <a:bodyPr wrap="square" rtlCol="0">
            <a:spAutoFit/>
          </a:bodyPr>
          <a:lstStyle/>
          <a:p>
            <a:pPr algn="ctr"/>
            <a:endParaRPr lang="en-US" dirty="0">
              <a:solidFill>
                <a:prstClr val="black"/>
              </a:solidFill>
            </a:endParaRPr>
          </a:p>
        </p:txBody>
      </p:sp>
      <p:grpSp>
        <p:nvGrpSpPr>
          <p:cNvPr id="12" name="Group 11">
            <a:extLst>
              <a:ext uri="{FF2B5EF4-FFF2-40B4-BE49-F238E27FC236}">
                <a16:creationId xmlns:a16="http://schemas.microsoft.com/office/drawing/2014/main" id="{473FB52E-5681-42F5-ABBD-4327833F9E5D}"/>
              </a:ext>
            </a:extLst>
          </p:cNvPr>
          <p:cNvGrpSpPr/>
          <p:nvPr/>
        </p:nvGrpSpPr>
        <p:grpSpPr>
          <a:xfrm>
            <a:off x="3796057" y="5352432"/>
            <a:ext cx="1133064" cy="636111"/>
            <a:chOff x="100592" y="2797233"/>
            <a:chExt cx="1704508" cy="913892"/>
          </a:xfrm>
        </p:grpSpPr>
        <p:sp>
          <p:nvSpPr>
            <p:cNvPr id="13" name="TextBox 12">
              <a:extLst>
                <a:ext uri="{FF2B5EF4-FFF2-40B4-BE49-F238E27FC236}">
                  <a16:creationId xmlns:a16="http://schemas.microsoft.com/office/drawing/2014/main" id="{7582C5AD-8C09-4B9A-8C8C-977E496008B9}"/>
                </a:ext>
              </a:extLst>
            </p:cNvPr>
            <p:cNvSpPr txBox="1"/>
            <p:nvPr/>
          </p:nvSpPr>
          <p:spPr>
            <a:xfrm>
              <a:off x="100592" y="3312335"/>
              <a:ext cx="1704508" cy="398790"/>
            </a:xfrm>
            <a:prstGeom prst="rect">
              <a:avLst/>
            </a:prstGeom>
            <a:noFill/>
          </p:spPr>
          <p:txBody>
            <a:bodyPr wrap="square" rtlCol="0">
              <a:spAutoFit/>
            </a:bodyPr>
            <a:lstStyle/>
            <a:p>
              <a:pPr algn="ctr"/>
              <a:r>
                <a:rPr lang="en-US" sz="600" dirty="0">
                  <a:solidFill>
                    <a:prstClr val="black"/>
                  </a:solidFill>
                </a:rPr>
                <a:t>SNS-STS</a:t>
              </a:r>
            </a:p>
          </p:txBody>
        </p:sp>
        <p:pic>
          <p:nvPicPr>
            <p:cNvPr id="14" name="Picture 13" descr="Screen Clipping">
              <a:extLst>
                <a:ext uri="{FF2B5EF4-FFF2-40B4-BE49-F238E27FC236}">
                  <a16:creationId xmlns:a16="http://schemas.microsoft.com/office/drawing/2014/main" id="{280101DE-C140-41FF-A82D-03E2EF65B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78" y="2797233"/>
              <a:ext cx="833542" cy="559232"/>
            </a:xfrm>
            <a:prstGeom prst="rect">
              <a:avLst/>
            </a:prstGeom>
            <a:ln>
              <a:noFill/>
            </a:ln>
            <a:effectLst>
              <a:outerShdw blurRad="292100" dist="139700" dir="2700000" algn="tl" rotWithShape="0">
                <a:srgbClr val="333333">
                  <a:alpha val="65000"/>
                </a:srgbClr>
              </a:outerShdw>
            </a:effectLst>
          </p:spPr>
        </p:pic>
      </p:grpSp>
      <p:grpSp>
        <p:nvGrpSpPr>
          <p:cNvPr id="48" name="Group 47">
            <a:extLst>
              <a:ext uri="{FF2B5EF4-FFF2-40B4-BE49-F238E27FC236}">
                <a16:creationId xmlns:a16="http://schemas.microsoft.com/office/drawing/2014/main" id="{3A9C60A8-32CC-4026-AC24-A534DF8D917C}"/>
              </a:ext>
            </a:extLst>
          </p:cNvPr>
          <p:cNvGrpSpPr/>
          <p:nvPr/>
        </p:nvGrpSpPr>
        <p:grpSpPr>
          <a:xfrm>
            <a:off x="4650521" y="2520325"/>
            <a:ext cx="876528" cy="592889"/>
            <a:chOff x="9933484" y="432428"/>
            <a:chExt cx="1663410" cy="1173390"/>
          </a:xfrm>
        </p:grpSpPr>
        <p:pic>
          <p:nvPicPr>
            <p:cNvPr id="49" name="Picture 48" descr="Screen Clipping">
              <a:extLst>
                <a:ext uri="{FF2B5EF4-FFF2-40B4-BE49-F238E27FC236}">
                  <a16:creationId xmlns:a16="http://schemas.microsoft.com/office/drawing/2014/main" id="{260DCBB5-5595-448D-8BB4-F8AEF76FA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247" y="432428"/>
              <a:ext cx="1201304" cy="677357"/>
            </a:xfrm>
            <a:prstGeom prst="rect">
              <a:avLst/>
            </a:prstGeom>
            <a:ln>
              <a:noFill/>
            </a:ln>
            <a:effectLst>
              <a:outerShdw blurRad="292100" dist="139700" dir="2700000" algn="tl" rotWithShape="0">
                <a:srgbClr val="333333">
                  <a:alpha val="65000"/>
                </a:srgbClr>
              </a:outerShdw>
            </a:effectLst>
          </p:spPr>
        </p:pic>
        <p:sp>
          <p:nvSpPr>
            <p:cNvPr id="50" name="TextBox 49">
              <a:extLst>
                <a:ext uri="{FF2B5EF4-FFF2-40B4-BE49-F238E27FC236}">
                  <a16:creationId xmlns:a16="http://schemas.microsoft.com/office/drawing/2014/main" id="{A26FC2FA-BA8C-4E6E-A6C9-3A441F8B887A}"/>
                </a:ext>
              </a:extLst>
            </p:cNvPr>
            <p:cNvSpPr txBox="1"/>
            <p:nvPr/>
          </p:nvSpPr>
          <p:spPr>
            <a:xfrm>
              <a:off x="9933484" y="1061352"/>
              <a:ext cx="1663410" cy="544466"/>
            </a:xfrm>
            <a:prstGeom prst="rect">
              <a:avLst/>
            </a:prstGeom>
            <a:noFill/>
          </p:spPr>
          <p:txBody>
            <a:bodyPr wrap="square" rtlCol="0">
              <a:spAutoFit/>
            </a:bodyPr>
            <a:lstStyle/>
            <a:p>
              <a:pPr algn="ctr"/>
              <a:r>
                <a:rPr lang="en-US" sz="600" dirty="0">
                  <a:solidFill>
                    <a:prstClr val="black"/>
                  </a:solidFill>
                </a:rPr>
                <a:t>NSTX-U</a:t>
              </a:r>
            </a:p>
          </p:txBody>
        </p:sp>
      </p:grpSp>
      <p:grpSp>
        <p:nvGrpSpPr>
          <p:cNvPr id="57" name="Group 56">
            <a:extLst>
              <a:ext uri="{FF2B5EF4-FFF2-40B4-BE49-F238E27FC236}">
                <a16:creationId xmlns:a16="http://schemas.microsoft.com/office/drawing/2014/main" id="{1CC73B8C-5010-4B0C-A8A0-621C5461C824}"/>
              </a:ext>
            </a:extLst>
          </p:cNvPr>
          <p:cNvGrpSpPr/>
          <p:nvPr/>
        </p:nvGrpSpPr>
        <p:grpSpPr>
          <a:xfrm>
            <a:off x="10209970" y="2060578"/>
            <a:ext cx="528288" cy="572207"/>
            <a:chOff x="-433544" y="4172511"/>
            <a:chExt cx="2404682" cy="2276301"/>
          </a:xfrm>
        </p:grpSpPr>
        <p:pic>
          <p:nvPicPr>
            <p:cNvPr id="58" name="Picture 57" descr="Screen Clipping">
              <a:extLst>
                <a:ext uri="{FF2B5EF4-FFF2-40B4-BE49-F238E27FC236}">
                  <a16:creationId xmlns:a16="http://schemas.microsoft.com/office/drawing/2014/main" id="{D9E93877-AD58-422E-8F33-CD23A1350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05" y="4172511"/>
              <a:ext cx="1193390" cy="1653139"/>
            </a:xfrm>
            <a:prstGeom prst="rect">
              <a:avLst/>
            </a:prstGeom>
            <a:ln>
              <a:solidFill>
                <a:srgbClr val="FF0000"/>
              </a:solidFill>
            </a:ln>
            <a:effectLst>
              <a:outerShdw blurRad="292100" dist="139700" dir="2700000" algn="tl" rotWithShape="0">
                <a:srgbClr val="333333">
                  <a:alpha val="65000"/>
                </a:srgbClr>
              </a:outerShdw>
            </a:effectLst>
          </p:spPr>
        </p:pic>
        <p:sp>
          <p:nvSpPr>
            <p:cNvPr id="59" name="TextBox 58">
              <a:extLst>
                <a:ext uri="{FF2B5EF4-FFF2-40B4-BE49-F238E27FC236}">
                  <a16:creationId xmlns:a16="http://schemas.microsoft.com/office/drawing/2014/main" id="{2AE0DBFA-0D6C-4CF6-BA91-5D58A226EF52}"/>
                </a:ext>
              </a:extLst>
            </p:cNvPr>
            <p:cNvSpPr txBox="1"/>
            <p:nvPr/>
          </p:nvSpPr>
          <p:spPr>
            <a:xfrm>
              <a:off x="-433544" y="5760106"/>
              <a:ext cx="2404682" cy="688706"/>
            </a:xfrm>
            <a:prstGeom prst="rect">
              <a:avLst/>
            </a:prstGeom>
            <a:noFill/>
          </p:spPr>
          <p:txBody>
            <a:bodyPr wrap="square" rtlCol="0">
              <a:spAutoFit/>
            </a:bodyPr>
            <a:lstStyle/>
            <a:p>
              <a:pPr algn="ctr"/>
              <a:r>
                <a:rPr lang="en-US" sz="525" dirty="0">
                  <a:solidFill>
                    <a:prstClr val="black"/>
                  </a:solidFill>
                </a:rPr>
                <a:t>LANSCE</a:t>
              </a:r>
            </a:p>
          </p:txBody>
        </p:sp>
      </p:grpSp>
      <p:grpSp>
        <p:nvGrpSpPr>
          <p:cNvPr id="63" name="Group 62">
            <a:extLst>
              <a:ext uri="{FF2B5EF4-FFF2-40B4-BE49-F238E27FC236}">
                <a16:creationId xmlns:a16="http://schemas.microsoft.com/office/drawing/2014/main" id="{ACED3BEB-D0A0-485D-BC96-626D1C639E17}"/>
              </a:ext>
            </a:extLst>
          </p:cNvPr>
          <p:cNvGrpSpPr/>
          <p:nvPr/>
        </p:nvGrpSpPr>
        <p:grpSpPr>
          <a:xfrm>
            <a:off x="11167501" y="2049029"/>
            <a:ext cx="400569" cy="444388"/>
            <a:chOff x="2541481" y="4899993"/>
            <a:chExt cx="1309120" cy="1534286"/>
          </a:xfrm>
        </p:grpSpPr>
        <p:pic>
          <p:nvPicPr>
            <p:cNvPr id="64" name="Picture 63" descr="Screen Clipping">
              <a:extLst>
                <a:ext uri="{FF2B5EF4-FFF2-40B4-BE49-F238E27FC236}">
                  <a16:creationId xmlns:a16="http://schemas.microsoft.com/office/drawing/2014/main" id="{F2875D93-9F69-4F92-80C4-FA2B004BA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1481" y="4899993"/>
              <a:ext cx="1309120" cy="1008706"/>
            </a:xfrm>
            <a:prstGeom prst="rect">
              <a:avLst/>
            </a:prstGeom>
            <a:ln>
              <a:solidFill>
                <a:srgbClr val="FF0000"/>
              </a:solidFill>
            </a:ln>
            <a:effectLst>
              <a:outerShdw blurRad="292100" dist="139700" dir="2700000" algn="tl" rotWithShape="0">
                <a:srgbClr val="333333">
                  <a:alpha val="65000"/>
                </a:srgbClr>
              </a:outerShdw>
            </a:effectLst>
          </p:spPr>
        </p:pic>
        <p:sp>
          <p:nvSpPr>
            <p:cNvPr id="65" name="TextBox 64">
              <a:extLst>
                <a:ext uri="{FF2B5EF4-FFF2-40B4-BE49-F238E27FC236}">
                  <a16:creationId xmlns:a16="http://schemas.microsoft.com/office/drawing/2014/main" id="{C7CDB8F8-7BE6-4455-87C2-ED94491DFDF7}"/>
                </a:ext>
              </a:extLst>
            </p:cNvPr>
            <p:cNvSpPr txBox="1"/>
            <p:nvPr/>
          </p:nvSpPr>
          <p:spPr>
            <a:xfrm>
              <a:off x="2570924" y="5836554"/>
              <a:ext cx="1250231" cy="597725"/>
            </a:xfrm>
            <a:prstGeom prst="rect">
              <a:avLst/>
            </a:prstGeom>
            <a:noFill/>
          </p:spPr>
          <p:txBody>
            <a:bodyPr wrap="square" rtlCol="0">
              <a:spAutoFit/>
            </a:bodyPr>
            <a:lstStyle/>
            <a:p>
              <a:pPr algn="ctr"/>
              <a:r>
                <a:rPr lang="en-US" sz="525" dirty="0">
                  <a:solidFill>
                    <a:prstClr val="black"/>
                  </a:solidFill>
                </a:rPr>
                <a:t>NIF</a:t>
              </a:r>
            </a:p>
          </p:txBody>
        </p:sp>
      </p:grpSp>
      <p:grpSp>
        <p:nvGrpSpPr>
          <p:cNvPr id="69" name="Group 68">
            <a:extLst>
              <a:ext uri="{FF2B5EF4-FFF2-40B4-BE49-F238E27FC236}">
                <a16:creationId xmlns:a16="http://schemas.microsoft.com/office/drawing/2014/main" id="{5ADFF31B-3F8A-4C8D-AA43-419B4C620ED5}"/>
              </a:ext>
            </a:extLst>
          </p:cNvPr>
          <p:cNvGrpSpPr/>
          <p:nvPr/>
        </p:nvGrpSpPr>
        <p:grpSpPr>
          <a:xfrm>
            <a:off x="10582827" y="2049029"/>
            <a:ext cx="589700" cy="448731"/>
            <a:chOff x="7098788" y="1667714"/>
            <a:chExt cx="1849167" cy="1644361"/>
          </a:xfrm>
        </p:grpSpPr>
        <p:pic>
          <p:nvPicPr>
            <p:cNvPr id="70" name="Picture 69" descr="Screen Clipping">
              <a:extLst>
                <a:ext uri="{FF2B5EF4-FFF2-40B4-BE49-F238E27FC236}">
                  <a16:creationId xmlns:a16="http://schemas.microsoft.com/office/drawing/2014/main" id="{3F785F3B-1238-4F3B-86F1-97192DC99B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3747" y="1667714"/>
              <a:ext cx="1431080" cy="1070945"/>
            </a:xfrm>
            <a:prstGeom prst="rect">
              <a:avLst/>
            </a:prstGeom>
            <a:ln>
              <a:solidFill>
                <a:srgbClr val="FF0000"/>
              </a:solidFill>
            </a:ln>
            <a:effectLst>
              <a:outerShdw blurRad="292100" dist="139700" dir="2700000" algn="tl" rotWithShape="0">
                <a:srgbClr val="333333">
                  <a:alpha val="65000"/>
                </a:srgbClr>
              </a:outerShdw>
            </a:effectLst>
          </p:spPr>
        </p:pic>
        <p:sp>
          <p:nvSpPr>
            <p:cNvPr id="71" name="TextBox 70">
              <a:extLst>
                <a:ext uri="{FF2B5EF4-FFF2-40B4-BE49-F238E27FC236}">
                  <a16:creationId xmlns:a16="http://schemas.microsoft.com/office/drawing/2014/main" id="{8E81D93B-4D86-417F-AD87-2F047D7DD121}"/>
                </a:ext>
              </a:extLst>
            </p:cNvPr>
            <p:cNvSpPr txBox="1"/>
            <p:nvPr/>
          </p:nvSpPr>
          <p:spPr>
            <a:xfrm>
              <a:off x="7098788" y="2635372"/>
              <a:ext cx="1849167" cy="676703"/>
            </a:xfrm>
            <a:prstGeom prst="rect">
              <a:avLst/>
            </a:prstGeom>
            <a:noFill/>
          </p:spPr>
          <p:txBody>
            <a:bodyPr wrap="square" rtlCol="0">
              <a:spAutoFit/>
            </a:bodyPr>
            <a:lstStyle/>
            <a:p>
              <a:pPr algn="ctr"/>
              <a:r>
                <a:rPr lang="en-US" sz="600" dirty="0">
                  <a:solidFill>
                    <a:prstClr val="black"/>
                  </a:solidFill>
                </a:rPr>
                <a:t>Z Machine</a:t>
              </a:r>
            </a:p>
          </p:txBody>
        </p:sp>
      </p:grpSp>
      <p:grpSp>
        <p:nvGrpSpPr>
          <p:cNvPr id="72" name="Group 71">
            <a:extLst>
              <a:ext uri="{FF2B5EF4-FFF2-40B4-BE49-F238E27FC236}">
                <a16:creationId xmlns:a16="http://schemas.microsoft.com/office/drawing/2014/main" id="{23A082EF-7E64-426C-91D3-0354FC4EA855}"/>
              </a:ext>
            </a:extLst>
          </p:cNvPr>
          <p:cNvGrpSpPr/>
          <p:nvPr/>
        </p:nvGrpSpPr>
        <p:grpSpPr>
          <a:xfrm>
            <a:off x="3024307" y="2609694"/>
            <a:ext cx="950120" cy="596277"/>
            <a:chOff x="719118" y="2363360"/>
            <a:chExt cx="1566301" cy="676097"/>
          </a:xfrm>
        </p:grpSpPr>
        <p:pic>
          <p:nvPicPr>
            <p:cNvPr id="73" name="Picture 72" descr="Screen Clipping">
              <a:extLst>
                <a:ext uri="{FF2B5EF4-FFF2-40B4-BE49-F238E27FC236}">
                  <a16:creationId xmlns:a16="http://schemas.microsoft.com/office/drawing/2014/main" id="{C58C4B8E-55DF-4E57-8A9A-64E4A48508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18" y="2363360"/>
              <a:ext cx="1566301" cy="354934"/>
            </a:xfrm>
            <a:prstGeom prst="rect">
              <a:avLst/>
            </a:prstGeom>
            <a:ln>
              <a:noFill/>
            </a:ln>
            <a:effectLst>
              <a:outerShdw blurRad="292100" dist="139700" dir="2700000" algn="tl" rotWithShape="0">
                <a:srgbClr val="333333">
                  <a:alpha val="65000"/>
                </a:srgbClr>
              </a:outerShdw>
            </a:effectLst>
          </p:spPr>
        </p:pic>
        <p:sp>
          <p:nvSpPr>
            <p:cNvPr id="74" name="TextBox 73">
              <a:extLst>
                <a:ext uri="{FF2B5EF4-FFF2-40B4-BE49-F238E27FC236}">
                  <a16:creationId xmlns:a16="http://schemas.microsoft.com/office/drawing/2014/main" id="{C822B820-0FD8-4734-B06D-99161A68D4FD}"/>
                </a:ext>
              </a:extLst>
            </p:cNvPr>
            <p:cNvSpPr txBox="1"/>
            <p:nvPr/>
          </p:nvSpPr>
          <p:spPr>
            <a:xfrm>
              <a:off x="776180" y="2710446"/>
              <a:ext cx="1481232" cy="329011"/>
            </a:xfrm>
            <a:prstGeom prst="rect">
              <a:avLst/>
            </a:prstGeom>
            <a:noFill/>
          </p:spPr>
          <p:txBody>
            <a:bodyPr wrap="square" rtlCol="0">
              <a:spAutoFit/>
            </a:bodyPr>
            <a:lstStyle/>
            <a:p>
              <a:pPr algn="ctr"/>
              <a:r>
                <a:rPr lang="en-US" sz="600" dirty="0">
                  <a:solidFill>
                    <a:prstClr val="black"/>
                  </a:solidFill>
                </a:rPr>
                <a:t>LCLS-II</a:t>
              </a:r>
            </a:p>
          </p:txBody>
        </p:sp>
      </p:grpSp>
      <p:grpSp>
        <p:nvGrpSpPr>
          <p:cNvPr id="75" name="Group 74">
            <a:extLst>
              <a:ext uri="{FF2B5EF4-FFF2-40B4-BE49-F238E27FC236}">
                <a16:creationId xmlns:a16="http://schemas.microsoft.com/office/drawing/2014/main" id="{4D2F61E9-1791-4302-A79F-C46C5DDE8EB7}"/>
              </a:ext>
            </a:extLst>
          </p:cNvPr>
          <p:cNvGrpSpPr/>
          <p:nvPr/>
        </p:nvGrpSpPr>
        <p:grpSpPr>
          <a:xfrm>
            <a:off x="8270171" y="2639819"/>
            <a:ext cx="698184" cy="511017"/>
            <a:chOff x="9352549" y="183012"/>
            <a:chExt cx="1372959" cy="870187"/>
          </a:xfrm>
        </p:grpSpPr>
        <p:pic>
          <p:nvPicPr>
            <p:cNvPr id="76" name="Picture 75" descr="Screen Clipping">
              <a:extLst>
                <a:ext uri="{FF2B5EF4-FFF2-40B4-BE49-F238E27FC236}">
                  <a16:creationId xmlns:a16="http://schemas.microsoft.com/office/drawing/2014/main" id="{D33D4846-C8BB-4A97-9B23-256E4B0A4D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0058" y="183012"/>
              <a:ext cx="1257940" cy="540914"/>
            </a:xfrm>
            <a:prstGeom prst="rect">
              <a:avLst/>
            </a:prstGeom>
            <a:ln>
              <a:noFill/>
            </a:ln>
            <a:effectLst>
              <a:outerShdw blurRad="292100" dist="139700" dir="2700000" algn="tl" rotWithShape="0">
                <a:srgbClr val="333333">
                  <a:alpha val="65000"/>
                </a:srgbClr>
              </a:outerShdw>
            </a:effectLst>
          </p:spPr>
        </p:pic>
        <p:sp>
          <p:nvSpPr>
            <p:cNvPr id="77" name="TextBox 76">
              <a:extLst>
                <a:ext uri="{FF2B5EF4-FFF2-40B4-BE49-F238E27FC236}">
                  <a16:creationId xmlns:a16="http://schemas.microsoft.com/office/drawing/2014/main" id="{11A3DFA0-93B3-41A3-9222-5219199B1D1C}"/>
                </a:ext>
              </a:extLst>
            </p:cNvPr>
            <p:cNvSpPr txBox="1"/>
            <p:nvPr/>
          </p:nvSpPr>
          <p:spPr>
            <a:xfrm>
              <a:off x="9352549" y="673636"/>
              <a:ext cx="1372959" cy="379563"/>
            </a:xfrm>
            <a:prstGeom prst="rect">
              <a:avLst/>
            </a:prstGeom>
            <a:noFill/>
          </p:spPr>
          <p:txBody>
            <a:bodyPr wrap="square" rtlCol="0">
              <a:spAutoFit/>
            </a:bodyPr>
            <a:lstStyle/>
            <a:p>
              <a:pPr algn="ctr"/>
              <a:r>
                <a:rPr lang="en-US" sz="600" dirty="0">
                  <a:solidFill>
                    <a:prstClr val="black"/>
                  </a:solidFill>
                </a:rPr>
                <a:t>FRIB</a:t>
              </a:r>
            </a:p>
          </p:txBody>
        </p:sp>
      </p:grpSp>
      <p:grpSp>
        <p:nvGrpSpPr>
          <p:cNvPr id="81" name="Group 80">
            <a:extLst>
              <a:ext uri="{FF2B5EF4-FFF2-40B4-BE49-F238E27FC236}">
                <a16:creationId xmlns:a16="http://schemas.microsoft.com/office/drawing/2014/main" id="{8A078F9C-CD1D-4E77-9D96-3868B0DAC07D}"/>
              </a:ext>
            </a:extLst>
          </p:cNvPr>
          <p:cNvGrpSpPr/>
          <p:nvPr/>
        </p:nvGrpSpPr>
        <p:grpSpPr>
          <a:xfrm>
            <a:off x="3042300" y="4302630"/>
            <a:ext cx="1204397" cy="596176"/>
            <a:chOff x="-146996" y="3542376"/>
            <a:chExt cx="2173935" cy="648848"/>
          </a:xfrm>
        </p:grpSpPr>
        <p:pic>
          <p:nvPicPr>
            <p:cNvPr id="82" name="Picture 81" descr="Screen Clipping">
              <a:extLst>
                <a:ext uri="{FF2B5EF4-FFF2-40B4-BE49-F238E27FC236}">
                  <a16:creationId xmlns:a16="http://schemas.microsoft.com/office/drawing/2014/main" id="{D10734A5-BBE7-4AF7-8850-A20EABFD6A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808" y="3542376"/>
              <a:ext cx="1566301" cy="354934"/>
            </a:xfrm>
            <a:prstGeom prst="rect">
              <a:avLst/>
            </a:prstGeom>
            <a:ln>
              <a:noFill/>
            </a:ln>
            <a:effectLst>
              <a:outerShdw blurRad="292100" dist="139700" dir="2700000" algn="tl" rotWithShape="0">
                <a:srgbClr val="333333">
                  <a:alpha val="65000"/>
                </a:srgbClr>
              </a:outerShdw>
            </a:effectLst>
          </p:spPr>
        </p:pic>
        <p:sp>
          <p:nvSpPr>
            <p:cNvPr id="83" name="TextBox 82">
              <a:extLst>
                <a:ext uri="{FF2B5EF4-FFF2-40B4-BE49-F238E27FC236}">
                  <a16:creationId xmlns:a16="http://schemas.microsoft.com/office/drawing/2014/main" id="{BED149B7-2126-4429-8D2E-F1BD9EB56E1C}"/>
                </a:ext>
              </a:extLst>
            </p:cNvPr>
            <p:cNvSpPr txBox="1"/>
            <p:nvPr/>
          </p:nvSpPr>
          <p:spPr>
            <a:xfrm>
              <a:off x="-146996" y="3862214"/>
              <a:ext cx="2173935" cy="329010"/>
            </a:xfrm>
            <a:prstGeom prst="rect">
              <a:avLst/>
            </a:prstGeom>
            <a:noFill/>
          </p:spPr>
          <p:txBody>
            <a:bodyPr wrap="square" rtlCol="0">
              <a:spAutoFit/>
            </a:bodyPr>
            <a:lstStyle/>
            <a:p>
              <a:pPr algn="ctr"/>
              <a:r>
                <a:rPr lang="en-US" sz="600" dirty="0">
                  <a:solidFill>
                    <a:prstClr val="black"/>
                  </a:solidFill>
                </a:rPr>
                <a:t>LCLS-II-HE</a:t>
              </a:r>
            </a:p>
          </p:txBody>
        </p:sp>
      </p:grpSp>
      <p:grpSp>
        <p:nvGrpSpPr>
          <p:cNvPr id="87" name="Group 86">
            <a:extLst>
              <a:ext uri="{FF2B5EF4-FFF2-40B4-BE49-F238E27FC236}">
                <a16:creationId xmlns:a16="http://schemas.microsoft.com/office/drawing/2014/main" id="{6237A2FD-C1EC-4945-8F26-ECC5AA2B17AB}"/>
              </a:ext>
            </a:extLst>
          </p:cNvPr>
          <p:cNvGrpSpPr/>
          <p:nvPr/>
        </p:nvGrpSpPr>
        <p:grpSpPr>
          <a:xfrm>
            <a:off x="5496216" y="3505409"/>
            <a:ext cx="582965" cy="548030"/>
            <a:chOff x="2775536" y="133048"/>
            <a:chExt cx="1406276" cy="1109549"/>
          </a:xfrm>
        </p:grpSpPr>
        <p:pic>
          <p:nvPicPr>
            <p:cNvPr id="88" name="Picture 87" descr="Screen Clipping">
              <a:extLst>
                <a:ext uri="{FF2B5EF4-FFF2-40B4-BE49-F238E27FC236}">
                  <a16:creationId xmlns:a16="http://schemas.microsoft.com/office/drawing/2014/main" id="{9168D106-BB0F-455D-8370-56ECDAA071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5536" y="133048"/>
              <a:ext cx="1406276" cy="755943"/>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A118224B-77A5-4A39-A12A-E41B31789E94}"/>
                </a:ext>
              </a:extLst>
            </p:cNvPr>
            <p:cNvSpPr txBox="1"/>
            <p:nvPr/>
          </p:nvSpPr>
          <p:spPr>
            <a:xfrm>
              <a:off x="2808852" y="868720"/>
              <a:ext cx="1372960" cy="373877"/>
            </a:xfrm>
            <a:prstGeom prst="rect">
              <a:avLst/>
            </a:prstGeom>
            <a:noFill/>
          </p:spPr>
          <p:txBody>
            <a:bodyPr wrap="square" rtlCol="0">
              <a:spAutoFit/>
            </a:bodyPr>
            <a:lstStyle/>
            <a:p>
              <a:pPr algn="ctr"/>
              <a:r>
                <a:rPr lang="en-US" sz="600" dirty="0">
                  <a:solidFill>
                    <a:prstClr val="black"/>
                  </a:solidFill>
                </a:rPr>
                <a:t>PIP-II</a:t>
              </a:r>
            </a:p>
          </p:txBody>
        </p:sp>
      </p:grpSp>
      <p:grpSp>
        <p:nvGrpSpPr>
          <p:cNvPr id="90" name="Group 89">
            <a:extLst>
              <a:ext uri="{FF2B5EF4-FFF2-40B4-BE49-F238E27FC236}">
                <a16:creationId xmlns:a16="http://schemas.microsoft.com/office/drawing/2014/main" id="{83766D64-D9F0-438B-B28B-77984D5CECB0}"/>
              </a:ext>
            </a:extLst>
          </p:cNvPr>
          <p:cNvGrpSpPr/>
          <p:nvPr/>
        </p:nvGrpSpPr>
        <p:grpSpPr>
          <a:xfrm>
            <a:off x="5485989" y="5496120"/>
            <a:ext cx="704721" cy="388198"/>
            <a:chOff x="676122" y="361005"/>
            <a:chExt cx="1801421" cy="869852"/>
          </a:xfrm>
        </p:grpSpPr>
        <p:pic>
          <p:nvPicPr>
            <p:cNvPr id="91" name="Picture 90" descr="Screen Clipping">
              <a:extLst>
                <a:ext uri="{FF2B5EF4-FFF2-40B4-BE49-F238E27FC236}">
                  <a16:creationId xmlns:a16="http://schemas.microsoft.com/office/drawing/2014/main" id="{37DB9404-B794-4D2B-8FBA-E8A4927C77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122" y="361005"/>
              <a:ext cx="1801421" cy="560707"/>
            </a:xfrm>
            <a:prstGeom prst="rect">
              <a:avLst/>
            </a:prstGeom>
            <a:ln>
              <a:noFill/>
            </a:ln>
            <a:effectLst>
              <a:outerShdw blurRad="292100" dist="139700" dir="2700000" algn="tl" rotWithShape="0">
                <a:srgbClr val="333333">
                  <a:alpha val="65000"/>
                </a:srgbClr>
              </a:outerShdw>
            </a:effectLst>
          </p:spPr>
        </p:pic>
        <p:sp>
          <p:nvSpPr>
            <p:cNvPr id="92" name="TextBox 91">
              <a:extLst>
                <a:ext uri="{FF2B5EF4-FFF2-40B4-BE49-F238E27FC236}">
                  <a16:creationId xmlns:a16="http://schemas.microsoft.com/office/drawing/2014/main" id="{C0697D0E-540E-496C-BD81-E688A32FDD90}"/>
                </a:ext>
              </a:extLst>
            </p:cNvPr>
            <p:cNvSpPr txBox="1"/>
            <p:nvPr/>
          </p:nvSpPr>
          <p:spPr>
            <a:xfrm>
              <a:off x="850806" y="901846"/>
              <a:ext cx="1372959" cy="329011"/>
            </a:xfrm>
            <a:prstGeom prst="rect">
              <a:avLst/>
            </a:prstGeom>
            <a:noFill/>
          </p:spPr>
          <p:txBody>
            <a:bodyPr wrap="square" rtlCol="0">
              <a:spAutoFit/>
            </a:bodyPr>
            <a:lstStyle/>
            <a:p>
              <a:pPr algn="ctr"/>
              <a:r>
                <a:rPr lang="en-US" sz="600" dirty="0">
                  <a:solidFill>
                    <a:prstClr val="black"/>
                  </a:solidFill>
                </a:rPr>
                <a:t>PIP-III</a:t>
              </a:r>
            </a:p>
          </p:txBody>
        </p:sp>
      </p:grpSp>
      <p:grpSp>
        <p:nvGrpSpPr>
          <p:cNvPr id="96" name="Group 95">
            <a:extLst>
              <a:ext uri="{FF2B5EF4-FFF2-40B4-BE49-F238E27FC236}">
                <a16:creationId xmlns:a16="http://schemas.microsoft.com/office/drawing/2014/main" id="{24E57BF8-DB70-4D92-9BF8-4725FFB11FBB}"/>
              </a:ext>
            </a:extLst>
          </p:cNvPr>
          <p:cNvGrpSpPr/>
          <p:nvPr/>
        </p:nvGrpSpPr>
        <p:grpSpPr>
          <a:xfrm>
            <a:off x="8196085" y="5356437"/>
            <a:ext cx="785914" cy="547094"/>
            <a:chOff x="10543033" y="2615706"/>
            <a:chExt cx="1679520" cy="850932"/>
          </a:xfrm>
        </p:grpSpPr>
        <p:sp>
          <p:nvSpPr>
            <p:cNvPr id="97" name="TextBox 96">
              <a:extLst>
                <a:ext uri="{FF2B5EF4-FFF2-40B4-BE49-F238E27FC236}">
                  <a16:creationId xmlns:a16="http://schemas.microsoft.com/office/drawing/2014/main" id="{FD7ECF2E-7236-48D4-8F48-6F34091730E8}"/>
                </a:ext>
              </a:extLst>
            </p:cNvPr>
            <p:cNvSpPr txBox="1"/>
            <p:nvPr/>
          </p:nvSpPr>
          <p:spPr>
            <a:xfrm>
              <a:off x="10543033" y="2973123"/>
              <a:ext cx="1679520" cy="493515"/>
            </a:xfrm>
            <a:prstGeom prst="rect">
              <a:avLst/>
            </a:prstGeom>
            <a:noFill/>
          </p:spPr>
          <p:txBody>
            <a:bodyPr wrap="square" rtlCol="0">
              <a:spAutoFit/>
            </a:bodyPr>
            <a:lstStyle/>
            <a:p>
              <a:pPr algn="ctr"/>
              <a:r>
                <a:rPr lang="en-US" sz="600" dirty="0">
                  <a:solidFill>
                    <a:prstClr val="black"/>
                  </a:solidFill>
                </a:rPr>
                <a:t>FRIB 400 MeV/u Upgrade</a:t>
              </a:r>
            </a:p>
          </p:txBody>
        </p:sp>
        <p:pic>
          <p:nvPicPr>
            <p:cNvPr id="98" name="Picture 97" descr="Screen Clipping">
              <a:extLst>
                <a:ext uri="{FF2B5EF4-FFF2-40B4-BE49-F238E27FC236}">
                  <a16:creationId xmlns:a16="http://schemas.microsoft.com/office/drawing/2014/main" id="{B6669281-6CA6-4301-8418-AC3A52CE62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3923" y="2615706"/>
              <a:ext cx="1628077" cy="352775"/>
            </a:xfrm>
            <a:prstGeom prst="rect">
              <a:avLst/>
            </a:prstGeom>
            <a:ln>
              <a:noFill/>
            </a:ln>
            <a:effectLst>
              <a:outerShdw blurRad="292100" dist="139700" dir="2700000" algn="tl" rotWithShape="0">
                <a:srgbClr val="333333">
                  <a:alpha val="65000"/>
                </a:srgbClr>
              </a:outerShdw>
            </a:effectLst>
          </p:spPr>
        </p:pic>
      </p:grpSp>
      <p:grpSp>
        <p:nvGrpSpPr>
          <p:cNvPr id="3" name="Group 2">
            <a:extLst>
              <a:ext uri="{FF2B5EF4-FFF2-40B4-BE49-F238E27FC236}">
                <a16:creationId xmlns:a16="http://schemas.microsoft.com/office/drawing/2014/main" id="{1E635C65-1B91-47EA-BB0F-21B20810D37D}"/>
              </a:ext>
            </a:extLst>
          </p:cNvPr>
          <p:cNvGrpSpPr/>
          <p:nvPr/>
        </p:nvGrpSpPr>
        <p:grpSpPr>
          <a:xfrm>
            <a:off x="608395" y="2067440"/>
            <a:ext cx="9589954" cy="843388"/>
            <a:chOff x="-655652" y="2152065"/>
            <a:chExt cx="10824538" cy="1084471"/>
          </a:xfrm>
        </p:grpSpPr>
        <p:grpSp>
          <p:nvGrpSpPr>
            <p:cNvPr id="15" name="Group 14">
              <a:extLst>
                <a:ext uri="{FF2B5EF4-FFF2-40B4-BE49-F238E27FC236}">
                  <a16:creationId xmlns:a16="http://schemas.microsoft.com/office/drawing/2014/main" id="{6EEAB409-B4BC-4B72-87A2-DA73C2660E86}"/>
                </a:ext>
              </a:extLst>
            </p:cNvPr>
            <p:cNvGrpSpPr/>
            <p:nvPr/>
          </p:nvGrpSpPr>
          <p:grpSpPr>
            <a:xfrm>
              <a:off x="-655652" y="2152065"/>
              <a:ext cx="834026" cy="850428"/>
              <a:chOff x="-95046" y="762000"/>
              <a:chExt cx="2208002" cy="2101225"/>
            </a:xfrm>
          </p:grpSpPr>
          <p:pic>
            <p:nvPicPr>
              <p:cNvPr id="16" name="Picture 15" descr="Screen Clipping">
                <a:extLst>
                  <a:ext uri="{FF2B5EF4-FFF2-40B4-BE49-F238E27FC236}">
                    <a16:creationId xmlns:a16="http://schemas.microsoft.com/office/drawing/2014/main" id="{0F359249-FEF6-4F14-955E-83A41D2D5C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996" y="762000"/>
                <a:ext cx="1886213" cy="103837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0ADDB57-ECB9-4DFE-9699-743CC6F420CB}"/>
                  </a:ext>
                </a:extLst>
              </p:cNvPr>
              <p:cNvSpPr txBox="1"/>
              <p:nvPr/>
            </p:nvSpPr>
            <p:spPr>
              <a:xfrm>
                <a:off x="-95046" y="1795788"/>
                <a:ext cx="2208002" cy="1067437"/>
              </a:xfrm>
              <a:prstGeom prst="rect">
                <a:avLst/>
              </a:prstGeom>
              <a:noFill/>
            </p:spPr>
            <p:txBody>
              <a:bodyPr wrap="square" rtlCol="0">
                <a:spAutoFit/>
              </a:bodyPr>
              <a:lstStyle/>
              <a:p>
                <a:pPr algn="ctr"/>
                <a:r>
                  <a:rPr lang="en-US" sz="525" dirty="0">
                    <a:solidFill>
                      <a:prstClr val="black"/>
                    </a:solidFill>
                  </a:rPr>
                  <a:t>Advanced Light Source</a:t>
                </a:r>
              </a:p>
            </p:txBody>
          </p:sp>
        </p:grpSp>
        <p:grpSp>
          <p:nvGrpSpPr>
            <p:cNvPr id="18" name="Group 17">
              <a:extLst>
                <a:ext uri="{FF2B5EF4-FFF2-40B4-BE49-F238E27FC236}">
                  <a16:creationId xmlns:a16="http://schemas.microsoft.com/office/drawing/2014/main" id="{11AB0356-5BAB-4A95-98F0-B9019C076BDB}"/>
                </a:ext>
              </a:extLst>
            </p:cNvPr>
            <p:cNvGrpSpPr/>
            <p:nvPr/>
          </p:nvGrpSpPr>
          <p:grpSpPr>
            <a:xfrm>
              <a:off x="4722732" y="2152065"/>
              <a:ext cx="958379" cy="888932"/>
              <a:chOff x="2258191" y="762000"/>
              <a:chExt cx="2316565" cy="2046285"/>
            </a:xfrm>
          </p:grpSpPr>
          <p:pic>
            <p:nvPicPr>
              <p:cNvPr id="19" name="Picture 18" descr="Screen Clipping">
                <a:extLst>
                  <a:ext uri="{FF2B5EF4-FFF2-40B4-BE49-F238E27FC236}">
                    <a16:creationId xmlns:a16="http://schemas.microsoft.com/office/drawing/2014/main" id="{B61C8583-2BCC-4AB0-87B6-02DBE81FD7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55648" y="762000"/>
                <a:ext cx="1924319" cy="107647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6AB7EF4-ABE6-493A-9174-18FC23C16DEF}"/>
                  </a:ext>
                </a:extLst>
              </p:cNvPr>
              <p:cNvSpPr txBox="1"/>
              <p:nvPr/>
            </p:nvSpPr>
            <p:spPr>
              <a:xfrm>
                <a:off x="2258191" y="1795789"/>
                <a:ext cx="2316565" cy="1012496"/>
              </a:xfrm>
              <a:prstGeom prst="rect">
                <a:avLst/>
              </a:prstGeom>
              <a:noFill/>
            </p:spPr>
            <p:txBody>
              <a:bodyPr wrap="square" rtlCol="0">
                <a:spAutoFit/>
              </a:bodyPr>
              <a:lstStyle/>
              <a:p>
                <a:pPr algn="ctr"/>
                <a:r>
                  <a:rPr lang="en-US" sz="525" dirty="0">
                    <a:solidFill>
                      <a:prstClr val="black"/>
                    </a:solidFill>
                  </a:rPr>
                  <a:t>Fermilab Accelerator Complex</a:t>
                </a:r>
              </a:p>
            </p:txBody>
          </p:sp>
        </p:grpSp>
        <p:grpSp>
          <p:nvGrpSpPr>
            <p:cNvPr id="21" name="Group 20">
              <a:extLst>
                <a:ext uri="{FF2B5EF4-FFF2-40B4-BE49-F238E27FC236}">
                  <a16:creationId xmlns:a16="http://schemas.microsoft.com/office/drawing/2014/main" id="{C58F76EB-DE3B-4071-B7FE-00D817CDB679}"/>
                </a:ext>
              </a:extLst>
            </p:cNvPr>
            <p:cNvGrpSpPr/>
            <p:nvPr/>
          </p:nvGrpSpPr>
          <p:grpSpPr>
            <a:xfrm>
              <a:off x="110212" y="2152065"/>
              <a:ext cx="839180" cy="873131"/>
              <a:chOff x="4648090" y="762000"/>
              <a:chExt cx="2047988" cy="2046287"/>
            </a:xfrm>
          </p:grpSpPr>
          <p:pic>
            <p:nvPicPr>
              <p:cNvPr id="22" name="Picture 21" descr="Screen Clipping">
                <a:extLst>
                  <a:ext uri="{FF2B5EF4-FFF2-40B4-BE49-F238E27FC236}">
                    <a16:creationId xmlns:a16="http://schemas.microsoft.com/office/drawing/2014/main" id="{FF32525E-EC39-4DC3-8191-86FF064DA7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87608" y="762000"/>
                <a:ext cx="1905266" cy="1047896"/>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9241FB14-7C53-431D-908D-0479452167F6}"/>
                  </a:ext>
                </a:extLst>
              </p:cNvPr>
              <p:cNvSpPr txBox="1"/>
              <p:nvPr/>
            </p:nvSpPr>
            <p:spPr>
              <a:xfrm>
                <a:off x="4648090" y="1795790"/>
                <a:ext cx="2047988" cy="1012497"/>
              </a:xfrm>
              <a:prstGeom prst="rect">
                <a:avLst/>
              </a:prstGeom>
              <a:noFill/>
            </p:spPr>
            <p:txBody>
              <a:bodyPr wrap="square" rtlCol="0">
                <a:spAutoFit/>
              </a:bodyPr>
              <a:lstStyle/>
              <a:p>
                <a:pPr algn="ctr"/>
                <a:r>
                  <a:rPr lang="en-US" sz="525" dirty="0">
                    <a:solidFill>
                      <a:prstClr val="black"/>
                    </a:solidFill>
                  </a:rPr>
                  <a:t>Advanced Photon Source</a:t>
                </a:r>
              </a:p>
            </p:txBody>
          </p:sp>
        </p:grpSp>
        <p:grpSp>
          <p:nvGrpSpPr>
            <p:cNvPr id="24" name="Group 23">
              <a:extLst>
                <a:ext uri="{FF2B5EF4-FFF2-40B4-BE49-F238E27FC236}">
                  <a16:creationId xmlns:a16="http://schemas.microsoft.com/office/drawing/2014/main" id="{BF56FF94-18EE-41BD-B10D-0164AB58C2FC}"/>
                </a:ext>
              </a:extLst>
            </p:cNvPr>
            <p:cNvGrpSpPr/>
            <p:nvPr/>
          </p:nvGrpSpPr>
          <p:grpSpPr>
            <a:xfrm>
              <a:off x="2357660" y="2152065"/>
              <a:ext cx="930696" cy="976299"/>
              <a:chOff x="-31111" y="2079625"/>
              <a:chExt cx="2074390" cy="2425280"/>
            </a:xfrm>
          </p:grpSpPr>
          <p:pic>
            <p:nvPicPr>
              <p:cNvPr id="25" name="Picture 24" descr="Screen Clipping">
                <a:extLst>
                  <a:ext uri="{FF2B5EF4-FFF2-40B4-BE49-F238E27FC236}">
                    <a16:creationId xmlns:a16="http://schemas.microsoft.com/office/drawing/2014/main" id="{0C8E8A11-37C6-4633-9BCC-1160598202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8997" y="2079625"/>
                <a:ext cx="1886213" cy="1047896"/>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79B47D75-2898-45C8-AD6A-9FBA66D26CB1}"/>
                  </a:ext>
                </a:extLst>
              </p:cNvPr>
              <p:cNvSpPr txBox="1"/>
              <p:nvPr/>
            </p:nvSpPr>
            <p:spPr>
              <a:xfrm>
                <a:off x="-31111" y="3179813"/>
                <a:ext cx="2074390" cy="1325092"/>
              </a:xfrm>
              <a:prstGeom prst="rect">
                <a:avLst/>
              </a:prstGeom>
              <a:noFill/>
            </p:spPr>
            <p:txBody>
              <a:bodyPr wrap="square" rtlCol="0">
                <a:spAutoFit/>
              </a:bodyPr>
              <a:lstStyle/>
              <a:p>
                <a:pPr algn="ctr"/>
                <a:r>
                  <a:rPr lang="en-US" sz="525" dirty="0">
                    <a:solidFill>
                      <a:prstClr val="black"/>
                    </a:solidFill>
                  </a:rPr>
                  <a:t>Linac Coherent Light Source</a:t>
                </a:r>
              </a:p>
            </p:txBody>
          </p:sp>
        </p:grpSp>
        <p:grpSp>
          <p:nvGrpSpPr>
            <p:cNvPr id="27" name="Group 26">
              <a:extLst>
                <a:ext uri="{FF2B5EF4-FFF2-40B4-BE49-F238E27FC236}">
                  <a16:creationId xmlns:a16="http://schemas.microsoft.com/office/drawing/2014/main" id="{4752759D-1B4A-4C41-9249-5A811298687E}"/>
                </a:ext>
              </a:extLst>
            </p:cNvPr>
            <p:cNvGrpSpPr/>
            <p:nvPr/>
          </p:nvGrpSpPr>
          <p:grpSpPr>
            <a:xfrm>
              <a:off x="5618439" y="2152065"/>
              <a:ext cx="719343" cy="981143"/>
              <a:chOff x="118997" y="3406776"/>
              <a:chExt cx="1886213" cy="2381108"/>
            </a:xfrm>
          </p:grpSpPr>
          <p:pic>
            <p:nvPicPr>
              <p:cNvPr id="28" name="Picture 27" descr="Screen Clipping">
                <a:extLst>
                  <a:ext uri="{FF2B5EF4-FFF2-40B4-BE49-F238E27FC236}">
                    <a16:creationId xmlns:a16="http://schemas.microsoft.com/office/drawing/2014/main" id="{B0A254CB-A1EA-4423-B158-FBA9B7F97F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8997" y="3406776"/>
                <a:ext cx="1886213" cy="1038370"/>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A596CB00-EAED-4BB2-94D8-7E70F6E88FA1}"/>
                  </a:ext>
                </a:extLst>
              </p:cNvPr>
              <p:cNvSpPr txBox="1"/>
              <p:nvPr/>
            </p:nvSpPr>
            <p:spPr>
              <a:xfrm>
                <a:off x="118997" y="4462790"/>
                <a:ext cx="1886213" cy="1325094"/>
              </a:xfrm>
              <a:prstGeom prst="rect">
                <a:avLst/>
              </a:prstGeom>
              <a:noFill/>
            </p:spPr>
            <p:txBody>
              <a:bodyPr wrap="square" rtlCol="0">
                <a:spAutoFit/>
              </a:bodyPr>
              <a:lstStyle/>
              <a:p>
                <a:pPr algn="ctr"/>
                <a:r>
                  <a:rPr lang="en-US" sz="525" dirty="0">
                    <a:solidFill>
                      <a:prstClr val="black"/>
                    </a:solidFill>
                  </a:rPr>
                  <a:t>FACET Beam Test Facility</a:t>
                </a:r>
              </a:p>
            </p:txBody>
          </p:sp>
        </p:grpSp>
        <p:grpSp>
          <p:nvGrpSpPr>
            <p:cNvPr id="30" name="Group 29">
              <a:extLst>
                <a:ext uri="{FF2B5EF4-FFF2-40B4-BE49-F238E27FC236}">
                  <a16:creationId xmlns:a16="http://schemas.microsoft.com/office/drawing/2014/main" id="{B59B5BC4-4B73-4348-92CE-A9E62D96FD8A}"/>
                </a:ext>
              </a:extLst>
            </p:cNvPr>
            <p:cNvGrpSpPr/>
            <p:nvPr/>
          </p:nvGrpSpPr>
          <p:grpSpPr>
            <a:xfrm>
              <a:off x="1585527" y="2152065"/>
              <a:ext cx="942013" cy="967903"/>
              <a:chOff x="-271409" y="4761314"/>
              <a:chExt cx="2727421" cy="2288362"/>
            </a:xfrm>
          </p:grpSpPr>
          <p:pic>
            <p:nvPicPr>
              <p:cNvPr id="31" name="Picture 30" descr="Screen Clipping">
                <a:extLst>
                  <a:ext uri="{FF2B5EF4-FFF2-40B4-BE49-F238E27FC236}">
                    <a16:creationId xmlns:a16="http://schemas.microsoft.com/office/drawing/2014/main" id="{0FADC9F2-5E73-46B9-AFC9-4E2DBF20FCD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707" y="4761314"/>
                <a:ext cx="1914792" cy="1047896"/>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E2799230-7F6E-4D36-AECD-59F8C2FAAC3E}"/>
                  </a:ext>
                </a:extLst>
              </p:cNvPr>
              <p:cNvSpPr txBox="1"/>
              <p:nvPr/>
            </p:nvSpPr>
            <p:spPr>
              <a:xfrm>
                <a:off x="-271409" y="5781720"/>
                <a:ext cx="2727421" cy="1267956"/>
              </a:xfrm>
              <a:prstGeom prst="rect">
                <a:avLst/>
              </a:prstGeom>
              <a:noFill/>
            </p:spPr>
            <p:txBody>
              <a:bodyPr wrap="square" rtlCol="0">
                <a:spAutoFit/>
              </a:bodyPr>
              <a:lstStyle/>
              <a:p>
                <a:pPr algn="ctr"/>
                <a:r>
                  <a:rPr lang="en-US" sz="525" dirty="0">
                    <a:solidFill>
                      <a:prstClr val="black"/>
                    </a:solidFill>
                  </a:rPr>
                  <a:t>Stanford Synchrotron Radiation Light Source</a:t>
                </a:r>
              </a:p>
            </p:txBody>
          </p:sp>
        </p:grpSp>
        <p:grpSp>
          <p:nvGrpSpPr>
            <p:cNvPr id="33" name="Group 32">
              <a:extLst>
                <a:ext uri="{FF2B5EF4-FFF2-40B4-BE49-F238E27FC236}">
                  <a16:creationId xmlns:a16="http://schemas.microsoft.com/office/drawing/2014/main" id="{53A82143-32D7-45B5-8D8E-9FBD3C7A0C77}"/>
                </a:ext>
              </a:extLst>
            </p:cNvPr>
            <p:cNvGrpSpPr/>
            <p:nvPr/>
          </p:nvGrpSpPr>
          <p:grpSpPr>
            <a:xfrm>
              <a:off x="3199300" y="2152065"/>
              <a:ext cx="807816" cy="840816"/>
              <a:chOff x="3351918" y="4751788"/>
              <a:chExt cx="2242412" cy="2138197"/>
            </a:xfrm>
          </p:grpSpPr>
          <p:pic>
            <p:nvPicPr>
              <p:cNvPr id="34" name="Picture 33" descr="Screen Clipping">
                <a:extLst>
                  <a:ext uri="{FF2B5EF4-FFF2-40B4-BE49-F238E27FC236}">
                    <a16:creationId xmlns:a16="http://schemas.microsoft.com/office/drawing/2014/main" id="{66C99710-9881-44B7-A731-13E8FDD165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7428" y="4751788"/>
                <a:ext cx="1895740" cy="1066949"/>
              </a:xfrm>
              <a:prstGeom prst="rect">
                <a:avLst/>
              </a:prstGeom>
              <a:ln>
                <a:noFill/>
              </a:ln>
              <a:effectLst>
                <a:outerShdw blurRad="292100" dist="139700" dir="2700000" algn="tl" rotWithShape="0">
                  <a:srgbClr val="333333">
                    <a:alpha val="65000"/>
                  </a:srgbClr>
                </a:outerShdw>
              </a:effectLst>
            </p:spPr>
          </p:pic>
          <p:sp>
            <p:nvSpPr>
              <p:cNvPr id="35" name="TextBox 34">
                <a:extLst>
                  <a:ext uri="{FF2B5EF4-FFF2-40B4-BE49-F238E27FC236}">
                    <a16:creationId xmlns:a16="http://schemas.microsoft.com/office/drawing/2014/main" id="{2DC0DA87-646B-48A4-826D-5994D528E3D7}"/>
                  </a:ext>
                </a:extLst>
              </p:cNvPr>
              <p:cNvSpPr txBox="1"/>
              <p:nvPr/>
            </p:nvSpPr>
            <p:spPr>
              <a:xfrm>
                <a:off x="3351918" y="5791348"/>
                <a:ext cx="2242412" cy="1098637"/>
              </a:xfrm>
              <a:prstGeom prst="rect">
                <a:avLst/>
              </a:prstGeom>
              <a:noFill/>
            </p:spPr>
            <p:txBody>
              <a:bodyPr wrap="square" rtlCol="0">
                <a:spAutoFit/>
              </a:bodyPr>
              <a:lstStyle/>
              <a:p>
                <a:pPr algn="ctr"/>
                <a:r>
                  <a:rPr lang="en-US" sz="525" dirty="0">
                    <a:solidFill>
                      <a:prstClr val="black"/>
                    </a:solidFill>
                  </a:rPr>
                  <a:t>Spallation Neutron Source</a:t>
                </a:r>
              </a:p>
            </p:txBody>
          </p:sp>
        </p:grpSp>
        <p:grpSp>
          <p:nvGrpSpPr>
            <p:cNvPr id="36" name="Group 35">
              <a:extLst>
                <a:ext uri="{FF2B5EF4-FFF2-40B4-BE49-F238E27FC236}">
                  <a16:creationId xmlns:a16="http://schemas.microsoft.com/office/drawing/2014/main" id="{5D12068E-B301-4D83-AD6F-66EE8E97751F}"/>
                </a:ext>
              </a:extLst>
            </p:cNvPr>
            <p:cNvGrpSpPr/>
            <p:nvPr/>
          </p:nvGrpSpPr>
          <p:grpSpPr>
            <a:xfrm>
              <a:off x="9241729" y="2152065"/>
              <a:ext cx="927157" cy="1084471"/>
              <a:chOff x="6817253" y="4751788"/>
              <a:chExt cx="2391141" cy="2673541"/>
            </a:xfrm>
          </p:grpSpPr>
          <p:pic>
            <p:nvPicPr>
              <p:cNvPr id="37" name="Picture 36" descr="Screen Clipping">
                <a:extLst>
                  <a:ext uri="{FF2B5EF4-FFF2-40B4-BE49-F238E27FC236}">
                    <a16:creationId xmlns:a16="http://schemas.microsoft.com/office/drawing/2014/main" id="{3DBDC91C-5778-46F5-A8E7-C47E4FD58AD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86600" y="4751788"/>
                <a:ext cx="1867161" cy="1066949"/>
              </a:xfrm>
              <a:prstGeom prst="rect">
                <a:avLst/>
              </a:prstGeom>
              <a:ln>
                <a:noFill/>
              </a:ln>
              <a:effectLst>
                <a:outerShdw blurRad="292100" dist="139700" dir="2700000" algn="tl" rotWithShape="0">
                  <a:srgbClr val="333333">
                    <a:alpha val="65000"/>
                  </a:srgbClr>
                </a:outerShdw>
              </a:effectLst>
            </p:spPr>
          </p:pic>
          <p:sp>
            <p:nvSpPr>
              <p:cNvPr id="38" name="TextBox 37">
                <a:extLst>
                  <a:ext uri="{FF2B5EF4-FFF2-40B4-BE49-F238E27FC236}">
                    <a16:creationId xmlns:a16="http://schemas.microsoft.com/office/drawing/2014/main" id="{9355441B-954A-44D0-BEB7-7863B2ABA2C1}"/>
                  </a:ext>
                </a:extLst>
              </p:cNvPr>
              <p:cNvSpPr txBox="1"/>
              <p:nvPr/>
            </p:nvSpPr>
            <p:spPr>
              <a:xfrm>
                <a:off x="6817253" y="5817515"/>
                <a:ext cx="2391141" cy="1607814"/>
              </a:xfrm>
              <a:prstGeom prst="rect">
                <a:avLst/>
              </a:prstGeom>
              <a:noFill/>
            </p:spPr>
            <p:txBody>
              <a:bodyPr wrap="square" rtlCol="0">
                <a:spAutoFit/>
              </a:bodyPr>
              <a:lstStyle/>
              <a:p>
                <a:pPr algn="ctr"/>
                <a:r>
                  <a:rPr lang="en-US" sz="525" dirty="0">
                    <a:solidFill>
                      <a:prstClr val="black"/>
                    </a:solidFill>
                  </a:rPr>
                  <a:t>Continuous Electron Beam Accelerator Facility</a:t>
                </a:r>
              </a:p>
            </p:txBody>
          </p:sp>
        </p:grpSp>
        <p:grpSp>
          <p:nvGrpSpPr>
            <p:cNvPr id="39" name="Group 38">
              <a:extLst>
                <a:ext uri="{FF2B5EF4-FFF2-40B4-BE49-F238E27FC236}">
                  <a16:creationId xmlns:a16="http://schemas.microsoft.com/office/drawing/2014/main" id="{BB8FA776-46B6-4E32-B91F-3D37CF264326}"/>
                </a:ext>
              </a:extLst>
            </p:cNvPr>
            <p:cNvGrpSpPr/>
            <p:nvPr/>
          </p:nvGrpSpPr>
          <p:grpSpPr>
            <a:xfrm>
              <a:off x="8478583" y="2152065"/>
              <a:ext cx="943317" cy="861077"/>
              <a:chOff x="6686259" y="762000"/>
              <a:chExt cx="2542106" cy="2113234"/>
            </a:xfrm>
          </p:grpSpPr>
          <p:pic>
            <p:nvPicPr>
              <p:cNvPr id="40" name="Picture 39" descr="Screen Clipping">
                <a:extLst>
                  <a:ext uri="{FF2B5EF4-FFF2-40B4-BE49-F238E27FC236}">
                    <a16:creationId xmlns:a16="http://schemas.microsoft.com/office/drawing/2014/main" id="{D404B757-C616-42E1-BEF4-A1D4EFD7D92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00516" y="762000"/>
                <a:ext cx="1867161" cy="1047896"/>
              </a:xfrm>
              <a:prstGeom prst="rect">
                <a:avLst/>
              </a:prstGeom>
              <a:ln>
                <a:noFill/>
              </a:ln>
              <a:effectLst>
                <a:outerShdw blurRad="292100" dist="139700" dir="2700000" algn="tl" rotWithShape="0">
                  <a:srgbClr val="333333">
                    <a:alpha val="65000"/>
                  </a:srgbClr>
                </a:outerShdw>
              </a:effectLst>
            </p:spPr>
          </p:pic>
          <p:sp>
            <p:nvSpPr>
              <p:cNvPr id="41" name="TextBox 40">
                <a:extLst>
                  <a:ext uri="{FF2B5EF4-FFF2-40B4-BE49-F238E27FC236}">
                    <a16:creationId xmlns:a16="http://schemas.microsoft.com/office/drawing/2014/main" id="{0C95501D-BCAE-40F3-A195-FB76182721AA}"/>
                  </a:ext>
                </a:extLst>
              </p:cNvPr>
              <p:cNvSpPr txBox="1"/>
              <p:nvPr/>
            </p:nvSpPr>
            <p:spPr>
              <a:xfrm>
                <a:off x="6686259" y="1795787"/>
                <a:ext cx="2542106" cy="1079447"/>
              </a:xfrm>
              <a:prstGeom prst="rect">
                <a:avLst/>
              </a:prstGeom>
              <a:noFill/>
            </p:spPr>
            <p:txBody>
              <a:bodyPr wrap="square" rtlCol="0">
                <a:spAutoFit/>
              </a:bodyPr>
              <a:lstStyle/>
              <a:p>
                <a:pPr algn="ctr"/>
                <a:r>
                  <a:rPr lang="en-US" sz="525" dirty="0">
                    <a:solidFill>
                      <a:prstClr val="black"/>
                    </a:solidFill>
                  </a:rPr>
                  <a:t>Relativistic Heavy Ion Collider</a:t>
                </a:r>
              </a:p>
            </p:txBody>
          </p:sp>
        </p:grpSp>
        <p:grpSp>
          <p:nvGrpSpPr>
            <p:cNvPr id="42" name="Group 41">
              <a:extLst>
                <a:ext uri="{FF2B5EF4-FFF2-40B4-BE49-F238E27FC236}">
                  <a16:creationId xmlns:a16="http://schemas.microsoft.com/office/drawing/2014/main" id="{81F941DB-A82A-4DCC-BEAE-1B1A8D10CBF5}"/>
                </a:ext>
              </a:extLst>
            </p:cNvPr>
            <p:cNvGrpSpPr/>
            <p:nvPr/>
          </p:nvGrpSpPr>
          <p:grpSpPr>
            <a:xfrm>
              <a:off x="7129151" y="2152065"/>
              <a:ext cx="730230" cy="769606"/>
              <a:chOff x="7009809" y="2057396"/>
              <a:chExt cx="2355514" cy="2373364"/>
            </a:xfrm>
          </p:grpSpPr>
          <p:pic>
            <p:nvPicPr>
              <p:cNvPr id="43" name="Picture 42" descr="Screen Clipping">
                <a:extLst>
                  <a:ext uri="{FF2B5EF4-FFF2-40B4-BE49-F238E27FC236}">
                    <a16:creationId xmlns:a16="http://schemas.microsoft.com/office/drawing/2014/main" id="{B1148244-454C-4A69-B622-B78DFC57D58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09809" y="2057396"/>
                <a:ext cx="2355514" cy="1319089"/>
              </a:xfrm>
              <a:prstGeom prst="rect">
                <a:avLst/>
              </a:prstGeom>
              <a:ln>
                <a:noFill/>
              </a:ln>
              <a:effectLst>
                <a:outerShdw blurRad="292100" dist="139700" dir="2700000" algn="tl" rotWithShape="0">
                  <a:srgbClr val="333333">
                    <a:alpha val="65000"/>
                  </a:srgbClr>
                </a:outerShdw>
              </a:effectLst>
            </p:spPr>
          </p:pic>
          <p:sp>
            <p:nvSpPr>
              <p:cNvPr id="44" name="TextBox 43">
                <a:extLst>
                  <a:ext uri="{FF2B5EF4-FFF2-40B4-BE49-F238E27FC236}">
                    <a16:creationId xmlns:a16="http://schemas.microsoft.com/office/drawing/2014/main" id="{6324821F-44ED-46FE-8EA8-D1FE329B01F5}"/>
                  </a:ext>
                </a:extLst>
              </p:cNvPr>
              <p:cNvSpPr txBox="1"/>
              <p:nvPr/>
            </p:nvSpPr>
            <p:spPr>
              <a:xfrm>
                <a:off x="7088485" y="3401756"/>
                <a:ext cx="2098274" cy="1029004"/>
              </a:xfrm>
              <a:prstGeom prst="rect">
                <a:avLst/>
              </a:prstGeom>
              <a:noFill/>
            </p:spPr>
            <p:txBody>
              <a:bodyPr wrap="square" rtlCol="0">
                <a:spAutoFit/>
              </a:bodyPr>
              <a:lstStyle/>
              <a:p>
                <a:pPr algn="ctr"/>
                <a:r>
                  <a:rPr lang="en-US" sz="525" dirty="0">
                    <a:solidFill>
                      <a:prstClr val="black"/>
                    </a:solidFill>
                  </a:rPr>
                  <a:t>BNL -ATF</a:t>
                </a:r>
              </a:p>
            </p:txBody>
          </p:sp>
        </p:grpSp>
        <p:grpSp>
          <p:nvGrpSpPr>
            <p:cNvPr id="45" name="Group 44">
              <a:extLst>
                <a:ext uri="{FF2B5EF4-FFF2-40B4-BE49-F238E27FC236}">
                  <a16:creationId xmlns:a16="http://schemas.microsoft.com/office/drawing/2014/main" id="{C6D9CDC4-76F1-41DD-B775-EDA5A748E9AE}"/>
                </a:ext>
              </a:extLst>
            </p:cNvPr>
            <p:cNvGrpSpPr/>
            <p:nvPr/>
          </p:nvGrpSpPr>
          <p:grpSpPr>
            <a:xfrm>
              <a:off x="852401" y="2152065"/>
              <a:ext cx="940203" cy="946168"/>
              <a:chOff x="6753872" y="3421830"/>
              <a:chExt cx="2558124" cy="2364084"/>
            </a:xfrm>
          </p:grpSpPr>
          <p:pic>
            <p:nvPicPr>
              <p:cNvPr id="46" name="Picture 45" descr="Screen Clipping">
                <a:extLst>
                  <a:ext uri="{FF2B5EF4-FFF2-40B4-BE49-F238E27FC236}">
                    <a16:creationId xmlns:a16="http://schemas.microsoft.com/office/drawing/2014/main" id="{1741E478-563D-4D38-AD97-A92A9EC8115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05387" y="3421830"/>
                <a:ext cx="1886213" cy="1057423"/>
              </a:xfrm>
              <a:prstGeom prst="rect">
                <a:avLst/>
              </a:prstGeom>
              <a:ln>
                <a:noFill/>
              </a:ln>
              <a:effectLst>
                <a:outerShdw blurRad="292100" dist="139700" dir="2700000" algn="tl" rotWithShape="0">
                  <a:srgbClr val="333333">
                    <a:alpha val="65000"/>
                  </a:srgbClr>
                </a:outerShdw>
              </a:effectLst>
            </p:spPr>
          </p:pic>
          <p:sp>
            <p:nvSpPr>
              <p:cNvPr id="47" name="TextBox 46">
                <a:extLst>
                  <a:ext uri="{FF2B5EF4-FFF2-40B4-BE49-F238E27FC236}">
                    <a16:creationId xmlns:a16="http://schemas.microsoft.com/office/drawing/2014/main" id="{6DA85A3E-7955-4E4E-84FA-402F37ADD62F}"/>
                  </a:ext>
                </a:extLst>
              </p:cNvPr>
              <p:cNvSpPr txBox="1"/>
              <p:nvPr/>
            </p:nvSpPr>
            <p:spPr>
              <a:xfrm>
                <a:off x="6753872" y="4445912"/>
                <a:ext cx="2558124" cy="1340002"/>
              </a:xfrm>
              <a:prstGeom prst="rect">
                <a:avLst/>
              </a:prstGeom>
              <a:noFill/>
            </p:spPr>
            <p:txBody>
              <a:bodyPr wrap="square" rtlCol="0">
                <a:spAutoFit/>
              </a:bodyPr>
              <a:lstStyle/>
              <a:p>
                <a:pPr algn="ctr"/>
                <a:r>
                  <a:rPr lang="en-US" sz="525" dirty="0">
                    <a:solidFill>
                      <a:prstClr val="black"/>
                    </a:solidFill>
                  </a:rPr>
                  <a:t>National Synchrotron Light Source II</a:t>
                </a:r>
              </a:p>
            </p:txBody>
          </p:sp>
        </p:grpSp>
        <p:grpSp>
          <p:nvGrpSpPr>
            <p:cNvPr id="51" name="Group 50">
              <a:extLst>
                <a:ext uri="{FF2B5EF4-FFF2-40B4-BE49-F238E27FC236}">
                  <a16:creationId xmlns:a16="http://schemas.microsoft.com/office/drawing/2014/main" id="{E35107DF-F901-4433-84C2-7A2843AB3667}"/>
                </a:ext>
              </a:extLst>
            </p:cNvPr>
            <p:cNvGrpSpPr/>
            <p:nvPr/>
          </p:nvGrpSpPr>
          <p:grpSpPr>
            <a:xfrm>
              <a:off x="7849304" y="2152065"/>
              <a:ext cx="779483" cy="663331"/>
              <a:chOff x="10329742" y="-8338"/>
              <a:chExt cx="1886213" cy="1481215"/>
            </a:xfrm>
          </p:grpSpPr>
          <p:pic>
            <p:nvPicPr>
              <p:cNvPr id="52" name="Picture 51" descr="Screen Clipping">
                <a:extLst>
                  <a:ext uri="{FF2B5EF4-FFF2-40B4-BE49-F238E27FC236}">
                    <a16:creationId xmlns:a16="http://schemas.microsoft.com/office/drawing/2014/main" id="{AA2F3EE9-20B8-4178-BF19-1FA5208033C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13268" y="-8338"/>
                <a:ext cx="1778764" cy="991875"/>
              </a:xfrm>
              <a:prstGeom prst="rect">
                <a:avLst/>
              </a:prstGeom>
              <a:ln>
                <a:noFill/>
              </a:ln>
              <a:effectLst>
                <a:outerShdw blurRad="292100" dist="139700" dir="2700000" algn="tl" rotWithShape="0">
                  <a:srgbClr val="333333">
                    <a:alpha val="65000"/>
                  </a:srgbClr>
                </a:outerShdw>
              </a:effectLst>
            </p:spPr>
          </p:pic>
          <p:sp>
            <p:nvSpPr>
              <p:cNvPr id="53" name="TextBox 52">
                <a:extLst>
                  <a:ext uri="{FF2B5EF4-FFF2-40B4-BE49-F238E27FC236}">
                    <a16:creationId xmlns:a16="http://schemas.microsoft.com/office/drawing/2014/main" id="{39E929FB-AF13-40E7-996A-9AC90EFA0848}"/>
                  </a:ext>
                </a:extLst>
              </p:cNvPr>
              <p:cNvSpPr txBox="1"/>
              <p:nvPr/>
            </p:nvSpPr>
            <p:spPr>
              <a:xfrm>
                <a:off x="10329742" y="964862"/>
                <a:ext cx="1886213" cy="508015"/>
              </a:xfrm>
              <a:prstGeom prst="rect">
                <a:avLst/>
              </a:prstGeom>
              <a:noFill/>
            </p:spPr>
            <p:txBody>
              <a:bodyPr wrap="square" rtlCol="0">
                <a:spAutoFit/>
              </a:bodyPr>
              <a:lstStyle/>
              <a:p>
                <a:pPr algn="ctr"/>
                <a:r>
                  <a:rPr lang="en-US" sz="525" dirty="0">
                    <a:solidFill>
                      <a:prstClr val="black"/>
                    </a:solidFill>
                  </a:rPr>
                  <a:t>ATLAS</a:t>
                </a:r>
              </a:p>
            </p:txBody>
          </p:sp>
        </p:grpSp>
        <p:grpSp>
          <p:nvGrpSpPr>
            <p:cNvPr id="54" name="Group 53">
              <a:extLst>
                <a:ext uri="{FF2B5EF4-FFF2-40B4-BE49-F238E27FC236}">
                  <a16:creationId xmlns:a16="http://schemas.microsoft.com/office/drawing/2014/main" id="{A6D0DD83-8FE6-48E3-BBB9-4B47AB9F4B38}"/>
                </a:ext>
              </a:extLst>
            </p:cNvPr>
            <p:cNvGrpSpPr/>
            <p:nvPr/>
          </p:nvGrpSpPr>
          <p:grpSpPr>
            <a:xfrm>
              <a:off x="3900428" y="2152065"/>
              <a:ext cx="985435" cy="660907"/>
              <a:chOff x="-184081" y="75824"/>
              <a:chExt cx="1677705" cy="1482833"/>
            </a:xfrm>
          </p:grpSpPr>
          <p:pic>
            <p:nvPicPr>
              <p:cNvPr id="55" name="Picture 54" descr="Screen Clipping">
                <a:extLst>
                  <a:ext uri="{FF2B5EF4-FFF2-40B4-BE49-F238E27FC236}">
                    <a16:creationId xmlns:a16="http://schemas.microsoft.com/office/drawing/2014/main" id="{C7607CBF-DE2D-4054-9A24-E777AB02038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2851" y="75824"/>
                <a:ext cx="1271806" cy="1014358"/>
              </a:xfrm>
              <a:prstGeom prst="rect">
                <a:avLst/>
              </a:prstGeom>
              <a:ln>
                <a:noFill/>
              </a:ln>
              <a:effectLst>
                <a:outerShdw blurRad="292100" dist="139700" dir="2700000" algn="tl" rotWithShape="0">
                  <a:srgbClr val="333333">
                    <a:alpha val="65000"/>
                  </a:srgbClr>
                </a:outerShdw>
              </a:effectLst>
            </p:spPr>
          </p:pic>
          <p:sp>
            <p:nvSpPr>
              <p:cNvPr id="56" name="TextBox 55">
                <a:extLst>
                  <a:ext uri="{FF2B5EF4-FFF2-40B4-BE49-F238E27FC236}">
                    <a16:creationId xmlns:a16="http://schemas.microsoft.com/office/drawing/2014/main" id="{4C5AB064-8234-44A3-9CF7-DAF997CF3EBF}"/>
                  </a:ext>
                </a:extLst>
              </p:cNvPr>
              <p:cNvSpPr txBox="1"/>
              <p:nvPr/>
            </p:nvSpPr>
            <p:spPr>
              <a:xfrm>
                <a:off x="-184081" y="1048221"/>
                <a:ext cx="1677705" cy="510436"/>
              </a:xfrm>
              <a:prstGeom prst="rect">
                <a:avLst/>
              </a:prstGeom>
              <a:noFill/>
            </p:spPr>
            <p:txBody>
              <a:bodyPr wrap="square" rtlCol="0">
                <a:spAutoFit/>
              </a:bodyPr>
              <a:lstStyle/>
              <a:p>
                <a:pPr algn="ctr"/>
                <a:r>
                  <a:rPr lang="en-US" sz="525" dirty="0">
                    <a:solidFill>
                      <a:prstClr val="black"/>
                    </a:solidFill>
                  </a:rPr>
                  <a:t>DIII-D</a:t>
                </a:r>
              </a:p>
            </p:txBody>
          </p:sp>
        </p:grpSp>
        <p:grpSp>
          <p:nvGrpSpPr>
            <p:cNvPr id="108" name="Group 107">
              <a:extLst>
                <a:ext uri="{FF2B5EF4-FFF2-40B4-BE49-F238E27FC236}">
                  <a16:creationId xmlns:a16="http://schemas.microsoft.com/office/drawing/2014/main" id="{49A099E7-222D-4FC9-981F-D420758D0603}"/>
                </a:ext>
              </a:extLst>
            </p:cNvPr>
            <p:cNvGrpSpPr/>
            <p:nvPr/>
          </p:nvGrpSpPr>
          <p:grpSpPr>
            <a:xfrm>
              <a:off x="6368707" y="2152065"/>
              <a:ext cx="772375" cy="675722"/>
              <a:chOff x="10836246" y="507041"/>
              <a:chExt cx="810407" cy="645577"/>
            </a:xfrm>
          </p:grpSpPr>
          <p:pic>
            <p:nvPicPr>
              <p:cNvPr id="109" name="Picture 108" descr="Screen Clipping">
                <a:extLst>
                  <a:ext uri="{FF2B5EF4-FFF2-40B4-BE49-F238E27FC236}">
                    <a16:creationId xmlns:a16="http://schemas.microsoft.com/office/drawing/2014/main" id="{E57A1034-D812-4F67-887D-02243941CE9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836246" y="507041"/>
                <a:ext cx="783530" cy="408745"/>
              </a:xfrm>
              <a:prstGeom prst="rect">
                <a:avLst/>
              </a:prstGeom>
            </p:spPr>
          </p:pic>
          <p:sp>
            <p:nvSpPr>
              <p:cNvPr id="110" name="TextBox 109">
                <a:extLst>
                  <a:ext uri="{FF2B5EF4-FFF2-40B4-BE49-F238E27FC236}">
                    <a16:creationId xmlns:a16="http://schemas.microsoft.com/office/drawing/2014/main" id="{6822037A-4D11-4023-ACD0-CB034AB44C1A}"/>
                  </a:ext>
                </a:extLst>
              </p:cNvPr>
              <p:cNvSpPr txBox="1"/>
              <p:nvPr/>
            </p:nvSpPr>
            <p:spPr>
              <a:xfrm>
                <a:off x="10840538" y="915785"/>
                <a:ext cx="806115" cy="236833"/>
              </a:xfrm>
              <a:prstGeom prst="rect">
                <a:avLst/>
              </a:prstGeom>
              <a:noFill/>
            </p:spPr>
            <p:txBody>
              <a:bodyPr wrap="square" rtlCol="0">
                <a:spAutoFit/>
              </a:bodyPr>
              <a:lstStyle/>
              <a:p>
                <a:pPr algn="ctr"/>
                <a:r>
                  <a:rPr lang="en-US" sz="525" dirty="0">
                    <a:solidFill>
                      <a:prstClr val="black"/>
                    </a:solidFill>
                  </a:rPr>
                  <a:t>BELLA</a:t>
                </a:r>
              </a:p>
            </p:txBody>
          </p:sp>
        </p:grpSp>
      </p:grpSp>
      <p:grpSp>
        <p:nvGrpSpPr>
          <p:cNvPr id="111" name="Group 110">
            <a:extLst>
              <a:ext uri="{FF2B5EF4-FFF2-40B4-BE49-F238E27FC236}">
                <a16:creationId xmlns:a16="http://schemas.microsoft.com/office/drawing/2014/main" id="{4BE07D2F-D7D6-445D-8A29-F01F04968AA7}"/>
              </a:ext>
            </a:extLst>
          </p:cNvPr>
          <p:cNvGrpSpPr/>
          <p:nvPr/>
        </p:nvGrpSpPr>
        <p:grpSpPr>
          <a:xfrm>
            <a:off x="6655854" y="3478274"/>
            <a:ext cx="1059299" cy="954844"/>
            <a:chOff x="7773588" y="4214196"/>
            <a:chExt cx="1116365" cy="828442"/>
          </a:xfrm>
        </p:grpSpPr>
        <p:pic>
          <p:nvPicPr>
            <p:cNvPr id="112" name="Picture 111" descr="Screen Clipping">
              <a:extLst>
                <a:ext uri="{FF2B5EF4-FFF2-40B4-BE49-F238E27FC236}">
                  <a16:creationId xmlns:a16="http://schemas.microsoft.com/office/drawing/2014/main" id="{158114D3-A8AE-423D-90D2-AEFC5F3ACDE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24789" y="4214196"/>
              <a:ext cx="746524" cy="356784"/>
            </a:xfrm>
            <a:prstGeom prst="rect">
              <a:avLst/>
            </a:prstGeom>
            <a:ln>
              <a:noFill/>
            </a:ln>
            <a:effectLst>
              <a:outerShdw blurRad="292100" dist="139700" dir="2700000" algn="tl" rotWithShape="0">
                <a:srgbClr val="333333">
                  <a:alpha val="65000"/>
                </a:srgbClr>
              </a:outerShdw>
            </a:effectLst>
          </p:spPr>
        </p:pic>
        <p:sp>
          <p:nvSpPr>
            <p:cNvPr id="113" name="TextBox 112">
              <a:extLst>
                <a:ext uri="{FF2B5EF4-FFF2-40B4-BE49-F238E27FC236}">
                  <a16:creationId xmlns:a16="http://schemas.microsoft.com/office/drawing/2014/main" id="{60822569-7F97-4068-BFF5-1248B6AE7631}"/>
                </a:ext>
              </a:extLst>
            </p:cNvPr>
            <p:cNvSpPr txBox="1"/>
            <p:nvPr/>
          </p:nvSpPr>
          <p:spPr>
            <a:xfrm>
              <a:off x="7773588" y="4549123"/>
              <a:ext cx="1116365" cy="493515"/>
            </a:xfrm>
            <a:prstGeom prst="rect">
              <a:avLst/>
            </a:prstGeom>
            <a:noFill/>
          </p:spPr>
          <p:txBody>
            <a:bodyPr wrap="square" rtlCol="0">
              <a:spAutoFit/>
            </a:bodyPr>
            <a:lstStyle/>
            <a:p>
              <a:pPr algn="ctr"/>
              <a:r>
                <a:rPr lang="en-US" sz="600" dirty="0">
                  <a:solidFill>
                    <a:prstClr val="black"/>
                  </a:solidFill>
                </a:rPr>
                <a:t>BELLA-Staging</a:t>
              </a:r>
            </a:p>
          </p:txBody>
        </p:sp>
      </p:grpSp>
      <p:grpSp>
        <p:nvGrpSpPr>
          <p:cNvPr id="114" name="Group 113">
            <a:extLst>
              <a:ext uri="{FF2B5EF4-FFF2-40B4-BE49-F238E27FC236}">
                <a16:creationId xmlns:a16="http://schemas.microsoft.com/office/drawing/2014/main" id="{D726BAA9-60DE-46DC-9202-C08FF830C2F7}"/>
              </a:ext>
            </a:extLst>
          </p:cNvPr>
          <p:cNvGrpSpPr/>
          <p:nvPr/>
        </p:nvGrpSpPr>
        <p:grpSpPr>
          <a:xfrm>
            <a:off x="6728178" y="4513274"/>
            <a:ext cx="1059298" cy="957579"/>
            <a:chOff x="8836568" y="4372140"/>
            <a:chExt cx="1073426" cy="675203"/>
          </a:xfrm>
        </p:grpSpPr>
        <p:pic>
          <p:nvPicPr>
            <p:cNvPr id="115" name="Picture 114" descr="Screen Clipping">
              <a:extLst>
                <a:ext uri="{FF2B5EF4-FFF2-40B4-BE49-F238E27FC236}">
                  <a16:creationId xmlns:a16="http://schemas.microsoft.com/office/drawing/2014/main" id="{7BC7453F-6B50-414E-91CF-41B796EC518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91990" y="4372140"/>
              <a:ext cx="708545" cy="307036"/>
            </a:xfrm>
            <a:prstGeom prst="rect">
              <a:avLst/>
            </a:prstGeom>
            <a:ln>
              <a:noFill/>
            </a:ln>
            <a:effectLst>
              <a:outerShdw blurRad="292100" dist="139700" dir="2700000" algn="tl" rotWithShape="0">
                <a:srgbClr val="333333">
                  <a:alpha val="65000"/>
                </a:srgbClr>
              </a:outerShdw>
            </a:effectLst>
          </p:spPr>
        </p:pic>
        <p:sp>
          <p:nvSpPr>
            <p:cNvPr id="116" name="TextBox 115">
              <a:extLst>
                <a:ext uri="{FF2B5EF4-FFF2-40B4-BE49-F238E27FC236}">
                  <a16:creationId xmlns:a16="http://schemas.microsoft.com/office/drawing/2014/main" id="{5D0FA548-6FA3-4776-A705-2178727C44D7}"/>
                </a:ext>
              </a:extLst>
            </p:cNvPr>
            <p:cNvSpPr txBox="1"/>
            <p:nvPr/>
          </p:nvSpPr>
          <p:spPr>
            <a:xfrm>
              <a:off x="8836568" y="4668410"/>
              <a:ext cx="1073426" cy="378933"/>
            </a:xfrm>
            <a:prstGeom prst="rect">
              <a:avLst/>
            </a:prstGeom>
            <a:noFill/>
          </p:spPr>
          <p:txBody>
            <a:bodyPr wrap="square" rtlCol="0">
              <a:spAutoFit/>
            </a:bodyPr>
            <a:lstStyle/>
            <a:p>
              <a:pPr algn="ctr"/>
              <a:r>
                <a:rPr lang="en-US" sz="600" dirty="0">
                  <a:solidFill>
                    <a:prstClr val="black"/>
                  </a:solidFill>
                </a:rPr>
                <a:t>K-BELLA-Power</a:t>
              </a:r>
            </a:p>
          </p:txBody>
        </p:sp>
      </p:grpSp>
      <p:sp>
        <p:nvSpPr>
          <p:cNvPr id="118" name="TextBox 117">
            <a:extLst>
              <a:ext uri="{FF2B5EF4-FFF2-40B4-BE49-F238E27FC236}">
                <a16:creationId xmlns:a16="http://schemas.microsoft.com/office/drawing/2014/main" id="{CD01D255-6408-4484-80AE-D7CD48CC3312}"/>
              </a:ext>
            </a:extLst>
          </p:cNvPr>
          <p:cNvSpPr txBox="1"/>
          <p:nvPr/>
        </p:nvSpPr>
        <p:spPr>
          <a:xfrm rot="5400000">
            <a:off x="428721" y="2407567"/>
            <a:ext cx="538609" cy="1318536"/>
          </a:xfrm>
          <a:prstGeom prst="rect">
            <a:avLst/>
          </a:prstGeom>
          <a:solidFill>
            <a:schemeClr val="bg1"/>
          </a:solidFill>
        </p:spPr>
        <p:txBody>
          <a:bodyPr vert="vert270" wrap="square" rtlCol="0">
            <a:spAutoFit/>
          </a:bodyPr>
          <a:lstStyle/>
          <a:p>
            <a:r>
              <a:rPr lang="en-US" sz="900" b="1" dirty="0">
                <a:solidFill>
                  <a:srgbClr val="CC6600"/>
                </a:solidFill>
              </a:rPr>
              <a:t>New or upgraded in </a:t>
            </a:r>
          </a:p>
          <a:p>
            <a:r>
              <a:rPr lang="en-US" sz="1400" b="1" dirty="0">
                <a:solidFill>
                  <a:srgbClr val="CC6600"/>
                </a:solidFill>
              </a:rPr>
              <a:t>2-5 years</a:t>
            </a:r>
          </a:p>
        </p:txBody>
      </p:sp>
      <p:sp>
        <p:nvSpPr>
          <p:cNvPr id="119" name="TextBox 118">
            <a:extLst>
              <a:ext uri="{FF2B5EF4-FFF2-40B4-BE49-F238E27FC236}">
                <a16:creationId xmlns:a16="http://schemas.microsoft.com/office/drawing/2014/main" id="{D2EE68D7-5FA2-48F8-BFD3-531B5F9AD7D4}"/>
              </a:ext>
            </a:extLst>
          </p:cNvPr>
          <p:cNvSpPr txBox="1"/>
          <p:nvPr/>
        </p:nvSpPr>
        <p:spPr>
          <a:xfrm rot="5400000">
            <a:off x="908634" y="3484690"/>
            <a:ext cx="538609" cy="1301486"/>
          </a:xfrm>
          <a:prstGeom prst="rect">
            <a:avLst/>
          </a:prstGeom>
          <a:solidFill>
            <a:schemeClr val="bg1"/>
          </a:solidFill>
        </p:spPr>
        <p:txBody>
          <a:bodyPr vert="vert270" wrap="square" rtlCol="0">
            <a:spAutoFit/>
          </a:bodyPr>
          <a:lstStyle/>
          <a:p>
            <a:r>
              <a:rPr lang="en-US" sz="900" b="1" dirty="0">
                <a:solidFill>
                  <a:srgbClr val="C00000"/>
                </a:solidFill>
              </a:rPr>
              <a:t>New or upgraded in</a:t>
            </a:r>
          </a:p>
          <a:p>
            <a:r>
              <a:rPr lang="en-US" sz="1400" b="1" dirty="0">
                <a:solidFill>
                  <a:srgbClr val="C00000"/>
                </a:solidFill>
              </a:rPr>
              <a:t>5-10 years</a:t>
            </a:r>
          </a:p>
        </p:txBody>
      </p:sp>
      <p:sp>
        <p:nvSpPr>
          <p:cNvPr id="120" name="TextBox 119">
            <a:extLst>
              <a:ext uri="{FF2B5EF4-FFF2-40B4-BE49-F238E27FC236}">
                <a16:creationId xmlns:a16="http://schemas.microsoft.com/office/drawing/2014/main" id="{3C2CF2D5-021A-4674-A8C4-4035C5CB5EAF}"/>
              </a:ext>
            </a:extLst>
          </p:cNvPr>
          <p:cNvSpPr txBox="1"/>
          <p:nvPr/>
        </p:nvSpPr>
        <p:spPr>
          <a:xfrm rot="5400000">
            <a:off x="878686" y="4662940"/>
            <a:ext cx="615553" cy="1318535"/>
          </a:xfrm>
          <a:prstGeom prst="rect">
            <a:avLst/>
          </a:prstGeom>
          <a:solidFill>
            <a:schemeClr val="bg1"/>
          </a:solidFill>
        </p:spPr>
        <p:txBody>
          <a:bodyPr vert="vert270" wrap="square" rtlCol="0">
            <a:spAutoFit/>
          </a:bodyPr>
          <a:lstStyle/>
          <a:p>
            <a:r>
              <a:rPr lang="en-US" sz="900" b="1" dirty="0">
                <a:solidFill>
                  <a:srgbClr val="0070C0"/>
                </a:solidFill>
              </a:rPr>
              <a:t>New or upgraded in</a:t>
            </a:r>
            <a:r>
              <a:rPr lang="en-US" sz="1400" b="1" dirty="0">
                <a:solidFill>
                  <a:srgbClr val="0070C0"/>
                </a:solidFill>
              </a:rPr>
              <a:t> &gt;10 years</a:t>
            </a:r>
          </a:p>
        </p:txBody>
      </p:sp>
      <p:grpSp>
        <p:nvGrpSpPr>
          <p:cNvPr id="121" name="Group 120">
            <a:extLst>
              <a:ext uri="{FF2B5EF4-FFF2-40B4-BE49-F238E27FC236}">
                <a16:creationId xmlns:a16="http://schemas.microsoft.com/office/drawing/2014/main" id="{4EB2A02C-4074-4A4D-8F38-C1435951E184}"/>
              </a:ext>
            </a:extLst>
          </p:cNvPr>
          <p:cNvGrpSpPr/>
          <p:nvPr/>
        </p:nvGrpSpPr>
        <p:grpSpPr>
          <a:xfrm>
            <a:off x="4673583" y="3215938"/>
            <a:ext cx="824424" cy="618364"/>
            <a:chOff x="3361342" y="2272306"/>
            <a:chExt cx="464038" cy="500584"/>
          </a:xfrm>
        </p:grpSpPr>
        <p:pic>
          <p:nvPicPr>
            <p:cNvPr id="122" name="Picture 121" descr="Screen Clipping">
              <a:extLst>
                <a:ext uri="{FF2B5EF4-FFF2-40B4-BE49-F238E27FC236}">
                  <a16:creationId xmlns:a16="http://schemas.microsoft.com/office/drawing/2014/main" id="{8315CBF7-D180-4CB9-BD00-5D2CD941F7B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405520" y="2272306"/>
              <a:ext cx="406558" cy="315918"/>
            </a:xfrm>
            <a:prstGeom prst="rect">
              <a:avLst/>
            </a:prstGeom>
            <a:ln>
              <a:noFill/>
            </a:ln>
            <a:effectLst>
              <a:outerShdw blurRad="292100" dist="139700" dir="2700000" algn="tl" rotWithShape="0">
                <a:srgbClr val="333333">
                  <a:alpha val="65000"/>
                </a:srgbClr>
              </a:outerShdw>
            </a:effectLst>
          </p:spPr>
        </p:pic>
        <p:sp>
          <p:nvSpPr>
            <p:cNvPr id="123" name="TextBox 122">
              <a:extLst>
                <a:ext uri="{FF2B5EF4-FFF2-40B4-BE49-F238E27FC236}">
                  <a16:creationId xmlns:a16="http://schemas.microsoft.com/office/drawing/2014/main" id="{FDD630EF-EDFF-418F-8745-4FBEF82063C9}"/>
                </a:ext>
              </a:extLst>
            </p:cNvPr>
            <p:cNvSpPr txBox="1"/>
            <p:nvPr/>
          </p:nvSpPr>
          <p:spPr>
            <a:xfrm>
              <a:off x="3361342" y="2588224"/>
              <a:ext cx="464038" cy="184666"/>
            </a:xfrm>
            <a:prstGeom prst="rect">
              <a:avLst/>
            </a:prstGeom>
            <a:noFill/>
          </p:spPr>
          <p:txBody>
            <a:bodyPr wrap="square" rtlCol="0">
              <a:spAutoFit/>
            </a:bodyPr>
            <a:lstStyle/>
            <a:p>
              <a:pPr algn="ctr"/>
              <a:r>
                <a:rPr lang="en-US" sz="600" dirty="0">
                  <a:solidFill>
                    <a:prstClr val="black"/>
                  </a:solidFill>
                </a:rPr>
                <a:t>MPEX</a:t>
              </a:r>
            </a:p>
          </p:txBody>
        </p:sp>
      </p:grpSp>
      <p:grpSp>
        <p:nvGrpSpPr>
          <p:cNvPr id="124" name="Group 123">
            <a:extLst>
              <a:ext uri="{FF2B5EF4-FFF2-40B4-BE49-F238E27FC236}">
                <a16:creationId xmlns:a16="http://schemas.microsoft.com/office/drawing/2014/main" id="{77D304AF-5BE0-4786-BDFB-335C81AB038D}"/>
              </a:ext>
            </a:extLst>
          </p:cNvPr>
          <p:cNvGrpSpPr/>
          <p:nvPr/>
        </p:nvGrpSpPr>
        <p:grpSpPr>
          <a:xfrm>
            <a:off x="6074295" y="4515976"/>
            <a:ext cx="850563" cy="574850"/>
            <a:chOff x="5022720" y="2606566"/>
            <a:chExt cx="758872" cy="478721"/>
          </a:xfrm>
        </p:grpSpPr>
        <p:pic>
          <p:nvPicPr>
            <p:cNvPr id="125" name="Picture 124" descr="Screen Clipping">
              <a:extLst>
                <a:ext uri="{FF2B5EF4-FFF2-40B4-BE49-F238E27FC236}">
                  <a16:creationId xmlns:a16="http://schemas.microsoft.com/office/drawing/2014/main" id="{8AA77AF1-6CE4-44A0-A560-CF198354EDE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00007" y="2606566"/>
              <a:ext cx="404298" cy="382814"/>
            </a:xfrm>
            <a:prstGeom prst="rect">
              <a:avLst/>
            </a:prstGeom>
            <a:ln>
              <a:solidFill>
                <a:srgbClr val="0070C0"/>
              </a:solidFill>
            </a:ln>
            <a:effectLst>
              <a:outerShdw blurRad="292100" dist="139700" dir="2700000" algn="tl" rotWithShape="0">
                <a:srgbClr val="333333">
                  <a:alpha val="65000"/>
                </a:srgbClr>
              </a:outerShdw>
            </a:effectLst>
          </p:spPr>
        </p:pic>
        <p:sp>
          <p:nvSpPr>
            <p:cNvPr id="126" name="TextBox 125">
              <a:extLst>
                <a:ext uri="{FF2B5EF4-FFF2-40B4-BE49-F238E27FC236}">
                  <a16:creationId xmlns:a16="http://schemas.microsoft.com/office/drawing/2014/main" id="{273A2D42-56E4-4EF0-ADD6-03595DB00021}"/>
                </a:ext>
              </a:extLst>
            </p:cNvPr>
            <p:cNvSpPr txBox="1"/>
            <p:nvPr/>
          </p:nvSpPr>
          <p:spPr>
            <a:xfrm>
              <a:off x="5022720" y="2931502"/>
              <a:ext cx="758872" cy="153785"/>
            </a:xfrm>
            <a:prstGeom prst="rect">
              <a:avLst/>
            </a:prstGeom>
            <a:noFill/>
            <a:ln>
              <a:noFill/>
            </a:ln>
          </p:spPr>
          <p:txBody>
            <a:bodyPr wrap="square" rtlCol="0">
              <a:spAutoFit/>
            </a:bodyPr>
            <a:lstStyle/>
            <a:p>
              <a:pPr algn="ctr"/>
              <a:r>
                <a:rPr lang="en-US" sz="600" dirty="0"/>
                <a:t>HL-LHC</a:t>
              </a:r>
            </a:p>
          </p:txBody>
        </p:sp>
      </p:grpSp>
      <p:grpSp>
        <p:nvGrpSpPr>
          <p:cNvPr id="127" name="Group 126">
            <a:extLst>
              <a:ext uri="{FF2B5EF4-FFF2-40B4-BE49-F238E27FC236}">
                <a16:creationId xmlns:a16="http://schemas.microsoft.com/office/drawing/2014/main" id="{9878B7E1-412F-4BFD-A1D3-E119E38099FF}"/>
              </a:ext>
            </a:extLst>
          </p:cNvPr>
          <p:cNvGrpSpPr/>
          <p:nvPr/>
        </p:nvGrpSpPr>
        <p:grpSpPr>
          <a:xfrm>
            <a:off x="2863889" y="5322207"/>
            <a:ext cx="1144350" cy="616878"/>
            <a:chOff x="2975926" y="5239345"/>
            <a:chExt cx="1060214" cy="434842"/>
          </a:xfrm>
        </p:grpSpPr>
        <p:pic>
          <p:nvPicPr>
            <p:cNvPr id="128" name="Picture 127" descr="Screen Clipping">
              <a:extLst>
                <a:ext uri="{FF2B5EF4-FFF2-40B4-BE49-F238E27FC236}">
                  <a16:creationId xmlns:a16="http://schemas.microsoft.com/office/drawing/2014/main" id="{F1729D4F-4209-4BB5-B36B-96C582AA56C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09401" y="5239345"/>
              <a:ext cx="1022459" cy="223082"/>
            </a:xfrm>
            <a:prstGeom prst="rect">
              <a:avLst/>
            </a:prstGeom>
            <a:ln>
              <a:noFill/>
            </a:ln>
            <a:effectLst>
              <a:outerShdw blurRad="292100" dist="139700" dir="2700000" algn="tl" rotWithShape="0">
                <a:srgbClr val="333333">
                  <a:alpha val="65000"/>
                </a:srgbClr>
              </a:outerShdw>
            </a:effectLst>
          </p:spPr>
        </p:pic>
        <p:sp>
          <p:nvSpPr>
            <p:cNvPr id="129" name="TextBox 128">
              <a:extLst>
                <a:ext uri="{FF2B5EF4-FFF2-40B4-BE49-F238E27FC236}">
                  <a16:creationId xmlns:a16="http://schemas.microsoft.com/office/drawing/2014/main" id="{16AE5839-D0EE-4D62-BEAD-98C65F8A9962}"/>
                </a:ext>
              </a:extLst>
            </p:cNvPr>
            <p:cNvSpPr txBox="1"/>
            <p:nvPr/>
          </p:nvSpPr>
          <p:spPr>
            <a:xfrm>
              <a:off x="2975926" y="5423649"/>
              <a:ext cx="1060214" cy="250538"/>
            </a:xfrm>
            <a:prstGeom prst="rect">
              <a:avLst/>
            </a:prstGeom>
            <a:noFill/>
          </p:spPr>
          <p:txBody>
            <a:bodyPr wrap="square" rtlCol="0">
              <a:spAutoFit/>
            </a:bodyPr>
            <a:lstStyle/>
            <a:p>
              <a:pPr algn="ctr"/>
              <a:r>
                <a:rPr lang="en-US" sz="600" dirty="0">
                  <a:solidFill>
                    <a:prstClr val="black"/>
                  </a:solidFill>
                </a:rPr>
                <a:t>Terawatt XFEL</a:t>
              </a:r>
            </a:p>
          </p:txBody>
        </p:sp>
      </p:grpSp>
      <p:grpSp>
        <p:nvGrpSpPr>
          <p:cNvPr id="153" name="Group 152">
            <a:extLst>
              <a:ext uri="{FF2B5EF4-FFF2-40B4-BE49-F238E27FC236}">
                <a16:creationId xmlns:a16="http://schemas.microsoft.com/office/drawing/2014/main" id="{9CEACACF-050A-4B38-833C-57010F7FE788}"/>
              </a:ext>
            </a:extLst>
          </p:cNvPr>
          <p:cNvGrpSpPr/>
          <p:nvPr/>
        </p:nvGrpSpPr>
        <p:grpSpPr>
          <a:xfrm>
            <a:off x="3001160" y="5791969"/>
            <a:ext cx="994115" cy="617103"/>
            <a:chOff x="2823039" y="5694033"/>
            <a:chExt cx="994115" cy="617103"/>
          </a:xfrm>
        </p:grpSpPr>
        <p:pic>
          <p:nvPicPr>
            <p:cNvPr id="130" name="Picture 129" descr="Screen Clipping">
              <a:extLst>
                <a:ext uri="{FF2B5EF4-FFF2-40B4-BE49-F238E27FC236}">
                  <a16:creationId xmlns:a16="http://schemas.microsoft.com/office/drawing/2014/main" id="{E0170BE0-078D-438C-8BD7-3B93C5B225E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95705" y="5694033"/>
              <a:ext cx="865682" cy="465192"/>
            </a:xfrm>
            <a:prstGeom prst="rect">
              <a:avLst/>
            </a:prstGeom>
            <a:ln>
              <a:noFill/>
            </a:ln>
            <a:effectLst>
              <a:outerShdw blurRad="292100" dist="139700" dir="2700000" algn="tl" rotWithShape="0">
                <a:srgbClr val="333333">
                  <a:alpha val="65000"/>
                </a:srgbClr>
              </a:outerShdw>
            </a:effectLst>
          </p:spPr>
        </p:pic>
        <p:sp>
          <p:nvSpPr>
            <p:cNvPr id="131" name="TextBox 130">
              <a:extLst>
                <a:ext uri="{FF2B5EF4-FFF2-40B4-BE49-F238E27FC236}">
                  <a16:creationId xmlns:a16="http://schemas.microsoft.com/office/drawing/2014/main" id="{493763AE-62ED-46D5-A0BE-0645378A2A6A}"/>
                </a:ext>
              </a:extLst>
            </p:cNvPr>
            <p:cNvSpPr txBox="1"/>
            <p:nvPr/>
          </p:nvSpPr>
          <p:spPr>
            <a:xfrm>
              <a:off x="2823039" y="6126470"/>
              <a:ext cx="994115" cy="184666"/>
            </a:xfrm>
            <a:prstGeom prst="rect">
              <a:avLst/>
            </a:prstGeom>
            <a:noFill/>
          </p:spPr>
          <p:txBody>
            <a:bodyPr wrap="square" rtlCol="0">
              <a:spAutoFit/>
            </a:bodyPr>
            <a:lstStyle/>
            <a:p>
              <a:pPr algn="ctr"/>
              <a:r>
                <a:rPr lang="en-US" sz="600" dirty="0">
                  <a:solidFill>
                    <a:prstClr val="black"/>
                  </a:solidFill>
                </a:rPr>
                <a:t>XFEL Oscillator</a:t>
              </a:r>
            </a:p>
          </p:txBody>
        </p:sp>
      </p:grpSp>
      <p:cxnSp>
        <p:nvCxnSpPr>
          <p:cNvPr id="135" name="Straight Connector 134">
            <a:extLst>
              <a:ext uri="{FF2B5EF4-FFF2-40B4-BE49-F238E27FC236}">
                <a16:creationId xmlns:a16="http://schemas.microsoft.com/office/drawing/2014/main" id="{5F3AEC4A-801F-4623-96B4-3D65404FBCC4}"/>
              </a:ext>
            </a:extLst>
          </p:cNvPr>
          <p:cNvCxnSpPr>
            <a:cxnSpLocks/>
          </p:cNvCxnSpPr>
          <p:nvPr/>
        </p:nvCxnSpPr>
        <p:spPr>
          <a:xfrm>
            <a:off x="0" y="1988857"/>
            <a:ext cx="12055798"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A1ED2986-14A1-40D0-8F32-D54142005B1C}"/>
              </a:ext>
            </a:extLst>
          </p:cNvPr>
          <p:cNvGrpSpPr/>
          <p:nvPr/>
        </p:nvGrpSpPr>
        <p:grpSpPr>
          <a:xfrm>
            <a:off x="4668394" y="4288161"/>
            <a:ext cx="795748" cy="869853"/>
            <a:chOff x="3464153" y="3117042"/>
            <a:chExt cx="563762" cy="591894"/>
          </a:xfrm>
        </p:grpSpPr>
        <p:pic>
          <p:nvPicPr>
            <p:cNvPr id="137" name="Picture 136">
              <a:extLst>
                <a:ext uri="{FF2B5EF4-FFF2-40B4-BE49-F238E27FC236}">
                  <a16:creationId xmlns:a16="http://schemas.microsoft.com/office/drawing/2014/main" id="{6BA4B101-6BEC-42E2-BDCA-2BB4298B3EF1}"/>
                </a:ext>
              </a:extLst>
            </p:cNvPr>
            <p:cNvPicPr>
              <a:picLocks noChangeAspect="1"/>
            </p:cNvPicPr>
            <p:nvPr/>
          </p:nvPicPr>
          <p:blipFill>
            <a:blip r:embed="rId33"/>
            <a:stretch>
              <a:fillRect/>
            </a:stretch>
          </p:blipFill>
          <p:spPr>
            <a:xfrm>
              <a:off x="3488893" y="3117042"/>
              <a:ext cx="539022" cy="339821"/>
            </a:xfrm>
            <a:prstGeom prst="rect">
              <a:avLst/>
            </a:prstGeom>
            <a:ln>
              <a:noFill/>
            </a:ln>
            <a:effectLst>
              <a:outerShdw blurRad="292100" dist="139700" dir="2700000" algn="tl" rotWithShape="0">
                <a:srgbClr val="333333">
                  <a:alpha val="65000"/>
                </a:srgbClr>
              </a:outerShdw>
            </a:effectLst>
          </p:spPr>
        </p:pic>
        <p:sp>
          <p:nvSpPr>
            <p:cNvPr id="138" name="TextBox 137">
              <a:extLst>
                <a:ext uri="{FF2B5EF4-FFF2-40B4-BE49-F238E27FC236}">
                  <a16:creationId xmlns:a16="http://schemas.microsoft.com/office/drawing/2014/main" id="{3EB8D25E-4F28-40CA-BC66-8F79E3160675}"/>
                </a:ext>
              </a:extLst>
            </p:cNvPr>
            <p:cNvSpPr txBox="1"/>
            <p:nvPr/>
          </p:nvSpPr>
          <p:spPr>
            <a:xfrm>
              <a:off x="3464153" y="3431937"/>
              <a:ext cx="563761" cy="276999"/>
            </a:xfrm>
            <a:prstGeom prst="rect">
              <a:avLst/>
            </a:prstGeom>
            <a:noFill/>
          </p:spPr>
          <p:txBody>
            <a:bodyPr wrap="square" rtlCol="0">
              <a:spAutoFit/>
            </a:bodyPr>
            <a:lstStyle/>
            <a:p>
              <a:pPr algn="ctr"/>
              <a:r>
                <a:rPr lang="en-US" sz="600" dirty="0">
                  <a:solidFill>
                    <a:prstClr val="black"/>
                  </a:solidFill>
                </a:rPr>
                <a:t>MEC Upgrade</a:t>
              </a:r>
            </a:p>
          </p:txBody>
        </p:sp>
      </p:grpSp>
      <p:cxnSp>
        <p:nvCxnSpPr>
          <p:cNvPr id="142" name="Straight Connector 141">
            <a:extLst>
              <a:ext uri="{FF2B5EF4-FFF2-40B4-BE49-F238E27FC236}">
                <a16:creationId xmlns:a16="http://schemas.microsoft.com/office/drawing/2014/main" id="{3623164E-505C-4853-8D86-5774B9930829}"/>
              </a:ext>
            </a:extLst>
          </p:cNvPr>
          <p:cNvCxnSpPr>
            <a:cxnSpLocks/>
          </p:cNvCxnSpPr>
          <p:nvPr/>
        </p:nvCxnSpPr>
        <p:spPr>
          <a:xfrm>
            <a:off x="10299855" y="1305964"/>
            <a:ext cx="0" cy="505667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EC83806F-E014-47A0-AD95-7312FFA83037}"/>
              </a:ext>
            </a:extLst>
          </p:cNvPr>
          <p:cNvGrpSpPr/>
          <p:nvPr/>
        </p:nvGrpSpPr>
        <p:grpSpPr>
          <a:xfrm>
            <a:off x="5871421" y="5753489"/>
            <a:ext cx="1314070" cy="694064"/>
            <a:chOff x="4873515" y="2606566"/>
            <a:chExt cx="1098995" cy="571157"/>
          </a:xfrm>
        </p:grpSpPr>
        <p:pic>
          <p:nvPicPr>
            <p:cNvPr id="148" name="Picture 147" descr="Screen Clipping">
              <a:extLst>
                <a:ext uri="{FF2B5EF4-FFF2-40B4-BE49-F238E27FC236}">
                  <a16:creationId xmlns:a16="http://schemas.microsoft.com/office/drawing/2014/main" id="{BCE4E140-7DA9-4640-8798-38F4845F3E0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00007" y="2606566"/>
              <a:ext cx="404298" cy="382814"/>
            </a:xfrm>
            <a:prstGeom prst="rect">
              <a:avLst/>
            </a:prstGeom>
            <a:ln>
              <a:solidFill>
                <a:srgbClr val="0000FF"/>
              </a:solidFill>
            </a:ln>
          </p:spPr>
        </p:pic>
        <p:sp>
          <p:nvSpPr>
            <p:cNvPr id="149" name="TextBox 148">
              <a:extLst>
                <a:ext uri="{FF2B5EF4-FFF2-40B4-BE49-F238E27FC236}">
                  <a16:creationId xmlns:a16="http://schemas.microsoft.com/office/drawing/2014/main" id="{E3D54E3B-22DC-4A2F-BB6D-E8EDABDB8920}"/>
                </a:ext>
              </a:extLst>
            </p:cNvPr>
            <p:cNvSpPr txBox="1"/>
            <p:nvPr/>
          </p:nvSpPr>
          <p:spPr>
            <a:xfrm>
              <a:off x="4873515" y="2931502"/>
              <a:ext cx="1098995" cy="246221"/>
            </a:xfrm>
            <a:prstGeom prst="rect">
              <a:avLst/>
            </a:prstGeom>
            <a:noFill/>
            <a:ln>
              <a:noFill/>
            </a:ln>
          </p:spPr>
          <p:txBody>
            <a:bodyPr wrap="square" rtlCol="0">
              <a:spAutoFit/>
            </a:bodyPr>
            <a:lstStyle/>
            <a:p>
              <a:pPr algn="ctr"/>
              <a:r>
                <a:rPr lang="en-US" sz="600" dirty="0">
                  <a:solidFill>
                    <a:srgbClr val="0989B1">
                      <a:lumMod val="60000"/>
                      <a:lumOff val="40000"/>
                    </a:srgbClr>
                  </a:solidFill>
                </a:rPr>
                <a:t>FCC-ee/FCC-hh</a:t>
              </a:r>
            </a:p>
          </p:txBody>
        </p:sp>
      </p:grpSp>
      <p:grpSp>
        <p:nvGrpSpPr>
          <p:cNvPr id="166" name="Group 165">
            <a:extLst>
              <a:ext uri="{FF2B5EF4-FFF2-40B4-BE49-F238E27FC236}">
                <a16:creationId xmlns:a16="http://schemas.microsoft.com/office/drawing/2014/main" id="{42C8264C-1BF8-41BE-AC60-26112EB65D5A}"/>
              </a:ext>
            </a:extLst>
          </p:cNvPr>
          <p:cNvGrpSpPr/>
          <p:nvPr/>
        </p:nvGrpSpPr>
        <p:grpSpPr>
          <a:xfrm>
            <a:off x="4606174" y="5375525"/>
            <a:ext cx="994115" cy="624793"/>
            <a:chOff x="4411026" y="5385158"/>
            <a:chExt cx="994115" cy="624793"/>
          </a:xfrm>
        </p:grpSpPr>
        <p:pic>
          <p:nvPicPr>
            <p:cNvPr id="143" name="Picture 142">
              <a:extLst>
                <a:ext uri="{FF2B5EF4-FFF2-40B4-BE49-F238E27FC236}">
                  <a16:creationId xmlns:a16="http://schemas.microsoft.com/office/drawing/2014/main" id="{13BBE408-C865-440C-B724-25709629E034}"/>
                </a:ext>
              </a:extLst>
            </p:cNvPr>
            <p:cNvPicPr>
              <a:picLocks noChangeAspect="1"/>
            </p:cNvPicPr>
            <p:nvPr/>
          </p:nvPicPr>
          <p:blipFill>
            <a:blip r:embed="rId34"/>
            <a:stretch>
              <a:fillRect/>
            </a:stretch>
          </p:blipFill>
          <p:spPr>
            <a:xfrm>
              <a:off x="4535009" y="5385158"/>
              <a:ext cx="746148" cy="332607"/>
            </a:xfrm>
            <a:prstGeom prst="rect">
              <a:avLst/>
            </a:prstGeom>
            <a:ln>
              <a:noFill/>
            </a:ln>
            <a:effectLst>
              <a:outerShdw blurRad="292100" dist="139700" dir="2700000" algn="tl" rotWithShape="0">
                <a:srgbClr val="333333">
                  <a:alpha val="65000"/>
                </a:srgbClr>
              </a:outerShdw>
            </a:effectLst>
          </p:spPr>
        </p:pic>
        <p:sp>
          <p:nvSpPr>
            <p:cNvPr id="144" name="TextBox 143">
              <a:extLst>
                <a:ext uri="{FF2B5EF4-FFF2-40B4-BE49-F238E27FC236}">
                  <a16:creationId xmlns:a16="http://schemas.microsoft.com/office/drawing/2014/main" id="{E5F0DA50-BBD3-4BB8-B55F-5174CCCAB08B}"/>
                </a:ext>
              </a:extLst>
            </p:cNvPr>
            <p:cNvSpPr txBox="1"/>
            <p:nvPr/>
          </p:nvSpPr>
          <p:spPr>
            <a:xfrm>
              <a:off x="4411026" y="5732952"/>
              <a:ext cx="994115" cy="276999"/>
            </a:xfrm>
            <a:prstGeom prst="rect">
              <a:avLst/>
            </a:prstGeom>
            <a:noFill/>
          </p:spPr>
          <p:txBody>
            <a:bodyPr wrap="square" rtlCol="0">
              <a:spAutoFit/>
            </a:bodyPr>
            <a:lstStyle/>
            <a:p>
              <a:pPr algn="ctr"/>
              <a:r>
                <a:rPr lang="en-US" sz="600" dirty="0">
                  <a:solidFill>
                    <a:prstClr val="black"/>
                  </a:solidFill>
                </a:rPr>
                <a:t>Fusion Prototypic Neutron Source</a:t>
              </a:r>
            </a:p>
          </p:txBody>
        </p:sp>
      </p:grpSp>
      <p:sp>
        <p:nvSpPr>
          <p:cNvPr id="145" name="TextBox 144">
            <a:extLst>
              <a:ext uri="{FF2B5EF4-FFF2-40B4-BE49-F238E27FC236}">
                <a16:creationId xmlns:a16="http://schemas.microsoft.com/office/drawing/2014/main" id="{BEDC25BA-5E54-4C36-AB90-74808C7D8C97}"/>
              </a:ext>
            </a:extLst>
          </p:cNvPr>
          <p:cNvSpPr txBox="1"/>
          <p:nvPr/>
        </p:nvSpPr>
        <p:spPr>
          <a:xfrm rot="5400000">
            <a:off x="11172712" y="797884"/>
            <a:ext cx="430887" cy="2176603"/>
          </a:xfrm>
          <a:prstGeom prst="rect">
            <a:avLst/>
          </a:prstGeom>
          <a:noFill/>
        </p:spPr>
        <p:txBody>
          <a:bodyPr vert="vert270" wrap="square" rtlCol="0">
            <a:spAutoFit/>
          </a:bodyPr>
          <a:lstStyle/>
          <a:p>
            <a:r>
              <a:rPr lang="en-US" sz="1600" b="1" dirty="0">
                <a:solidFill>
                  <a:srgbClr val="0F6636"/>
                </a:solidFill>
              </a:rPr>
              <a:t>OPERATING NOW</a:t>
            </a:r>
          </a:p>
        </p:txBody>
      </p:sp>
      <p:grpSp>
        <p:nvGrpSpPr>
          <p:cNvPr id="160" name="Group 159">
            <a:extLst>
              <a:ext uri="{FF2B5EF4-FFF2-40B4-BE49-F238E27FC236}">
                <a16:creationId xmlns:a16="http://schemas.microsoft.com/office/drawing/2014/main" id="{1514628B-B09D-4219-89C8-75325212F66A}"/>
              </a:ext>
            </a:extLst>
          </p:cNvPr>
          <p:cNvGrpSpPr/>
          <p:nvPr/>
        </p:nvGrpSpPr>
        <p:grpSpPr>
          <a:xfrm>
            <a:off x="3949913" y="2590482"/>
            <a:ext cx="853630" cy="667341"/>
            <a:chOff x="627296" y="3443454"/>
            <a:chExt cx="1557753" cy="867265"/>
          </a:xfrm>
        </p:grpSpPr>
        <p:pic>
          <p:nvPicPr>
            <p:cNvPr id="161" name="Picture 160" descr="Screen Clipping">
              <a:extLst>
                <a:ext uri="{FF2B5EF4-FFF2-40B4-BE49-F238E27FC236}">
                  <a16:creationId xmlns:a16="http://schemas.microsoft.com/office/drawing/2014/main" id="{F24C192C-814A-4D16-A3A3-BDDAD2DB41A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72305" y="3443454"/>
              <a:ext cx="1232262" cy="427161"/>
            </a:xfrm>
            <a:prstGeom prst="rect">
              <a:avLst/>
            </a:prstGeom>
            <a:ln>
              <a:noFill/>
            </a:ln>
            <a:effectLst>
              <a:outerShdw blurRad="292100" dist="139700" dir="2700000" algn="tl" rotWithShape="0">
                <a:srgbClr val="333333">
                  <a:alpha val="65000"/>
                </a:srgbClr>
              </a:outerShdw>
            </a:effectLst>
          </p:spPr>
        </p:pic>
        <p:sp>
          <p:nvSpPr>
            <p:cNvPr id="162" name="TextBox 161">
              <a:extLst>
                <a:ext uri="{FF2B5EF4-FFF2-40B4-BE49-F238E27FC236}">
                  <a16:creationId xmlns:a16="http://schemas.microsoft.com/office/drawing/2014/main" id="{73048311-2080-4C66-95A6-A39205B7A14B}"/>
                </a:ext>
              </a:extLst>
            </p:cNvPr>
            <p:cNvSpPr txBox="1"/>
            <p:nvPr/>
          </p:nvSpPr>
          <p:spPr>
            <a:xfrm>
              <a:off x="627296" y="3920323"/>
              <a:ext cx="1557753" cy="390396"/>
            </a:xfrm>
            <a:prstGeom prst="rect">
              <a:avLst/>
            </a:prstGeom>
            <a:noFill/>
          </p:spPr>
          <p:txBody>
            <a:bodyPr wrap="square" rtlCol="0">
              <a:spAutoFit/>
            </a:bodyPr>
            <a:lstStyle/>
            <a:p>
              <a:pPr algn="ctr"/>
              <a:r>
                <a:rPr lang="en-US" sz="600" dirty="0">
                  <a:solidFill>
                    <a:prstClr val="black"/>
                  </a:solidFill>
                </a:rPr>
                <a:t>SNS-PPU</a:t>
              </a:r>
            </a:p>
          </p:txBody>
        </p:sp>
      </p:grpSp>
      <p:pic>
        <p:nvPicPr>
          <p:cNvPr id="171" name="Picture 170">
            <a:extLst>
              <a:ext uri="{FF2B5EF4-FFF2-40B4-BE49-F238E27FC236}">
                <a16:creationId xmlns:a16="http://schemas.microsoft.com/office/drawing/2014/main" id="{B4BA0841-DFC4-4226-8972-AE6FE029E5B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729726" y="1309929"/>
            <a:ext cx="1038949" cy="244810"/>
          </a:xfrm>
          <a:prstGeom prst="rect">
            <a:avLst/>
          </a:prstGeom>
        </p:spPr>
      </p:pic>
      <p:grpSp>
        <p:nvGrpSpPr>
          <p:cNvPr id="4" name="Group 3">
            <a:extLst>
              <a:ext uri="{FF2B5EF4-FFF2-40B4-BE49-F238E27FC236}">
                <a16:creationId xmlns:a16="http://schemas.microsoft.com/office/drawing/2014/main" id="{5DF07F81-FA3E-4CE1-8BB7-4457B44C0AB2}"/>
              </a:ext>
            </a:extLst>
          </p:cNvPr>
          <p:cNvGrpSpPr/>
          <p:nvPr/>
        </p:nvGrpSpPr>
        <p:grpSpPr>
          <a:xfrm>
            <a:off x="8936616" y="4569600"/>
            <a:ext cx="874991" cy="1003814"/>
            <a:chOff x="8964130" y="5304253"/>
            <a:chExt cx="874991" cy="1003814"/>
          </a:xfrm>
        </p:grpSpPr>
        <p:pic>
          <p:nvPicPr>
            <p:cNvPr id="165" name="Picture 164" descr="Diagram, schematic&#10;&#10;Description automatically generated">
              <a:extLst>
                <a:ext uri="{FF2B5EF4-FFF2-40B4-BE49-F238E27FC236}">
                  <a16:creationId xmlns:a16="http://schemas.microsoft.com/office/drawing/2014/main" id="{7DF7A689-7AA7-4C64-96C0-5441A9F6102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030397" y="5304253"/>
              <a:ext cx="733605" cy="841702"/>
            </a:xfrm>
            <a:prstGeom prst="rect">
              <a:avLst/>
            </a:prstGeom>
            <a:ln>
              <a:noFill/>
            </a:ln>
            <a:effectLst>
              <a:outerShdw blurRad="292100" dist="139700" dir="2700000" algn="tl" rotWithShape="0">
                <a:srgbClr val="333333">
                  <a:alpha val="65000"/>
                </a:srgbClr>
              </a:outerShdw>
            </a:effectLst>
          </p:spPr>
        </p:pic>
        <p:sp>
          <p:nvSpPr>
            <p:cNvPr id="167" name="TextBox 166">
              <a:extLst>
                <a:ext uri="{FF2B5EF4-FFF2-40B4-BE49-F238E27FC236}">
                  <a16:creationId xmlns:a16="http://schemas.microsoft.com/office/drawing/2014/main" id="{1D17CD11-B42C-4532-967F-DEEB1D25EAB9}"/>
                </a:ext>
              </a:extLst>
            </p:cNvPr>
            <p:cNvSpPr txBox="1"/>
            <p:nvPr/>
          </p:nvSpPr>
          <p:spPr>
            <a:xfrm>
              <a:off x="8964130" y="6123401"/>
              <a:ext cx="874991" cy="184666"/>
            </a:xfrm>
            <a:prstGeom prst="rect">
              <a:avLst/>
            </a:prstGeom>
            <a:noFill/>
          </p:spPr>
          <p:txBody>
            <a:bodyPr wrap="square" rtlCol="0">
              <a:spAutoFit/>
            </a:bodyPr>
            <a:lstStyle/>
            <a:p>
              <a:pPr algn="ctr"/>
              <a:r>
                <a:rPr lang="en-US" sz="600" dirty="0">
                  <a:solidFill>
                    <a:prstClr val="black"/>
                  </a:solidFill>
                </a:rPr>
                <a:t>Electron Ion Collider</a:t>
              </a:r>
            </a:p>
          </p:txBody>
        </p:sp>
      </p:grpSp>
      <p:grpSp>
        <p:nvGrpSpPr>
          <p:cNvPr id="105" name="Group 104">
            <a:extLst>
              <a:ext uri="{FF2B5EF4-FFF2-40B4-BE49-F238E27FC236}">
                <a16:creationId xmlns:a16="http://schemas.microsoft.com/office/drawing/2014/main" id="{A54490AE-86C8-44F3-83B0-48A48AD7A7EF}"/>
              </a:ext>
            </a:extLst>
          </p:cNvPr>
          <p:cNvGrpSpPr/>
          <p:nvPr/>
        </p:nvGrpSpPr>
        <p:grpSpPr>
          <a:xfrm>
            <a:off x="1147091" y="2634517"/>
            <a:ext cx="1080790" cy="843105"/>
            <a:chOff x="960712" y="1389452"/>
            <a:chExt cx="988250" cy="586986"/>
          </a:xfrm>
        </p:grpSpPr>
        <p:pic>
          <p:nvPicPr>
            <p:cNvPr id="106" name="Picture 105" descr="Screen Clipping">
              <a:extLst>
                <a:ext uri="{FF2B5EF4-FFF2-40B4-BE49-F238E27FC236}">
                  <a16:creationId xmlns:a16="http://schemas.microsoft.com/office/drawing/2014/main" id="{66C36EC0-AF80-4FA2-ACF4-C4FA7766EEE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60712" y="1389452"/>
              <a:ext cx="988250" cy="219774"/>
            </a:xfrm>
            <a:prstGeom prst="rect">
              <a:avLst/>
            </a:prstGeom>
            <a:ln>
              <a:noFill/>
            </a:ln>
            <a:effectLst>
              <a:outerShdw blurRad="292100" dist="139700" dir="2700000" algn="tl" rotWithShape="0">
                <a:srgbClr val="333333">
                  <a:alpha val="65000"/>
                </a:srgbClr>
              </a:outerShdw>
            </a:effectLst>
          </p:spPr>
        </p:pic>
        <p:sp>
          <p:nvSpPr>
            <p:cNvPr id="107" name="TextBox 106">
              <a:extLst>
                <a:ext uri="{FF2B5EF4-FFF2-40B4-BE49-F238E27FC236}">
                  <a16:creationId xmlns:a16="http://schemas.microsoft.com/office/drawing/2014/main" id="{49A9E11B-DF9D-4BA8-BE82-FE89A0E92745}"/>
                </a:ext>
              </a:extLst>
            </p:cNvPr>
            <p:cNvSpPr txBox="1"/>
            <p:nvPr/>
          </p:nvSpPr>
          <p:spPr>
            <a:xfrm>
              <a:off x="1032276" y="1597505"/>
              <a:ext cx="910992" cy="378933"/>
            </a:xfrm>
            <a:prstGeom prst="rect">
              <a:avLst/>
            </a:prstGeom>
            <a:noFill/>
          </p:spPr>
          <p:txBody>
            <a:bodyPr wrap="square" rtlCol="0">
              <a:spAutoFit/>
            </a:bodyPr>
            <a:lstStyle/>
            <a:p>
              <a:pPr algn="ctr"/>
              <a:r>
                <a:rPr lang="en-US" sz="600" dirty="0">
                  <a:solidFill>
                    <a:prstClr val="black"/>
                  </a:solidFill>
                </a:rPr>
                <a:t>APS-Upgrade</a:t>
              </a:r>
            </a:p>
          </p:txBody>
        </p:sp>
      </p:grpSp>
      <p:grpSp>
        <p:nvGrpSpPr>
          <p:cNvPr id="102" name="Group 101">
            <a:extLst>
              <a:ext uri="{FF2B5EF4-FFF2-40B4-BE49-F238E27FC236}">
                <a16:creationId xmlns:a16="http://schemas.microsoft.com/office/drawing/2014/main" id="{422DE98B-FB47-47D9-B23C-A9D92A93FED3}"/>
              </a:ext>
            </a:extLst>
          </p:cNvPr>
          <p:cNvGrpSpPr/>
          <p:nvPr/>
        </p:nvGrpSpPr>
        <p:grpSpPr>
          <a:xfrm>
            <a:off x="1145120" y="3409351"/>
            <a:ext cx="995175" cy="736849"/>
            <a:chOff x="1404589" y="440929"/>
            <a:chExt cx="1313896" cy="769415"/>
          </a:xfrm>
        </p:grpSpPr>
        <p:pic>
          <p:nvPicPr>
            <p:cNvPr id="103" name="Picture 102" descr="Screen Clipping">
              <a:extLst>
                <a:ext uri="{FF2B5EF4-FFF2-40B4-BE49-F238E27FC236}">
                  <a16:creationId xmlns:a16="http://schemas.microsoft.com/office/drawing/2014/main" id="{DBD157AE-3B20-49E3-8F98-D814F9C1B548}"/>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406024" y="440929"/>
              <a:ext cx="1312461" cy="309134"/>
            </a:xfrm>
            <a:prstGeom prst="rect">
              <a:avLst/>
            </a:prstGeom>
            <a:ln>
              <a:noFill/>
            </a:ln>
            <a:effectLst>
              <a:outerShdw blurRad="292100" dist="139700" dir="2700000" algn="tl" rotWithShape="0">
                <a:srgbClr val="333333">
                  <a:alpha val="65000"/>
                </a:srgbClr>
              </a:outerShdw>
            </a:effectLst>
          </p:spPr>
        </p:pic>
        <p:sp>
          <p:nvSpPr>
            <p:cNvPr id="104" name="TextBox 103">
              <a:extLst>
                <a:ext uri="{FF2B5EF4-FFF2-40B4-BE49-F238E27FC236}">
                  <a16:creationId xmlns:a16="http://schemas.microsoft.com/office/drawing/2014/main" id="{55D826DC-AF55-4785-88FE-ABD64F094CBD}"/>
                </a:ext>
              </a:extLst>
            </p:cNvPr>
            <p:cNvSpPr txBox="1"/>
            <p:nvPr/>
          </p:nvSpPr>
          <p:spPr>
            <a:xfrm>
              <a:off x="1404589" y="716829"/>
              <a:ext cx="1310959" cy="493515"/>
            </a:xfrm>
            <a:prstGeom prst="rect">
              <a:avLst/>
            </a:prstGeom>
            <a:noFill/>
          </p:spPr>
          <p:txBody>
            <a:bodyPr wrap="square" rtlCol="0">
              <a:spAutoFit/>
            </a:bodyPr>
            <a:lstStyle/>
            <a:p>
              <a:pPr algn="ctr"/>
              <a:r>
                <a:rPr lang="en-US" sz="600" dirty="0">
                  <a:solidFill>
                    <a:prstClr val="black"/>
                  </a:solidFill>
                </a:rPr>
                <a:t>ALS-Upgrade</a:t>
              </a:r>
            </a:p>
          </p:txBody>
        </p:sp>
      </p:grpSp>
      <p:grpSp>
        <p:nvGrpSpPr>
          <p:cNvPr id="60" name="Group 59">
            <a:extLst>
              <a:ext uri="{FF2B5EF4-FFF2-40B4-BE49-F238E27FC236}">
                <a16:creationId xmlns:a16="http://schemas.microsoft.com/office/drawing/2014/main" id="{7A484FE3-5CCB-4213-AF59-CFBBD9415775}"/>
              </a:ext>
            </a:extLst>
          </p:cNvPr>
          <p:cNvGrpSpPr/>
          <p:nvPr/>
        </p:nvGrpSpPr>
        <p:grpSpPr>
          <a:xfrm>
            <a:off x="10658287" y="2498634"/>
            <a:ext cx="478037" cy="520227"/>
            <a:chOff x="1582068" y="4845591"/>
            <a:chExt cx="1696183" cy="1583964"/>
          </a:xfrm>
        </p:grpSpPr>
        <p:pic>
          <p:nvPicPr>
            <p:cNvPr id="61" name="Picture 60" descr="Screen Clipping">
              <a:extLst>
                <a:ext uri="{FF2B5EF4-FFF2-40B4-BE49-F238E27FC236}">
                  <a16:creationId xmlns:a16="http://schemas.microsoft.com/office/drawing/2014/main" id="{0B6B8034-61C3-4C06-ADFD-AE744F884F45}"/>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582068" y="4845591"/>
              <a:ext cx="1629002" cy="1061944"/>
            </a:xfrm>
            <a:prstGeom prst="rect">
              <a:avLst/>
            </a:prstGeom>
            <a:ln>
              <a:solidFill>
                <a:srgbClr val="FF0000"/>
              </a:solidFill>
            </a:ln>
            <a:effectLst>
              <a:outerShdw blurRad="292100" dist="139700" dir="2700000" algn="tl" rotWithShape="0">
                <a:srgbClr val="333333">
                  <a:alpha val="65000"/>
                </a:srgbClr>
              </a:outerShdw>
            </a:effectLst>
          </p:spPr>
        </p:pic>
        <p:sp>
          <p:nvSpPr>
            <p:cNvPr id="62" name="TextBox 61">
              <a:extLst>
                <a:ext uri="{FF2B5EF4-FFF2-40B4-BE49-F238E27FC236}">
                  <a16:creationId xmlns:a16="http://schemas.microsoft.com/office/drawing/2014/main" id="{28E36735-E72C-4E81-BF08-5F831697590C}"/>
                </a:ext>
              </a:extLst>
            </p:cNvPr>
            <p:cNvSpPr txBox="1"/>
            <p:nvPr/>
          </p:nvSpPr>
          <p:spPr>
            <a:xfrm>
              <a:off x="1710124" y="5897510"/>
              <a:ext cx="1568127" cy="532045"/>
            </a:xfrm>
            <a:prstGeom prst="rect">
              <a:avLst/>
            </a:prstGeom>
            <a:noFill/>
          </p:spPr>
          <p:txBody>
            <a:bodyPr wrap="square" rtlCol="0">
              <a:spAutoFit/>
            </a:bodyPr>
            <a:lstStyle/>
            <a:p>
              <a:pPr algn="ctr"/>
              <a:r>
                <a:rPr lang="en-US" sz="525" dirty="0">
                  <a:solidFill>
                    <a:prstClr val="black"/>
                  </a:solidFill>
                </a:rPr>
                <a:t>DAHRT</a:t>
              </a:r>
            </a:p>
          </p:txBody>
        </p:sp>
      </p:grpSp>
      <p:grpSp>
        <p:nvGrpSpPr>
          <p:cNvPr id="84" name="Group 83">
            <a:extLst>
              <a:ext uri="{FF2B5EF4-FFF2-40B4-BE49-F238E27FC236}">
                <a16:creationId xmlns:a16="http://schemas.microsoft.com/office/drawing/2014/main" id="{444EED9B-DC8B-4A8E-8BB3-EE8FD347B6B6}"/>
              </a:ext>
            </a:extLst>
          </p:cNvPr>
          <p:cNvGrpSpPr/>
          <p:nvPr/>
        </p:nvGrpSpPr>
        <p:grpSpPr>
          <a:xfrm>
            <a:off x="10542859" y="3374554"/>
            <a:ext cx="786832" cy="618183"/>
            <a:chOff x="3301297" y="5437427"/>
            <a:chExt cx="1372959" cy="1106408"/>
          </a:xfrm>
        </p:grpSpPr>
        <p:pic>
          <p:nvPicPr>
            <p:cNvPr id="85" name="Picture 84" descr="Screen Clipping">
              <a:extLst>
                <a:ext uri="{FF2B5EF4-FFF2-40B4-BE49-F238E27FC236}">
                  <a16:creationId xmlns:a16="http://schemas.microsoft.com/office/drawing/2014/main" id="{D781AF1A-8B06-4B98-9941-84FB4E170679}"/>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443633" y="5437427"/>
              <a:ext cx="1088288" cy="712498"/>
            </a:xfrm>
            <a:prstGeom prst="rect">
              <a:avLst/>
            </a:prstGeom>
            <a:ln>
              <a:solidFill>
                <a:srgbClr val="FF0000"/>
              </a:solid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E08353CF-268E-441B-94AB-FA2DFF3CEB82}"/>
                </a:ext>
              </a:extLst>
            </p:cNvPr>
            <p:cNvSpPr txBox="1"/>
            <p:nvPr/>
          </p:nvSpPr>
          <p:spPr>
            <a:xfrm>
              <a:off x="3301297" y="6127855"/>
              <a:ext cx="1372959" cy="415980"/>
            </a:xfrm>
            <a:prstGeom prst="rect">
              <a:avLst/>
            </a:prstGeom>
            <a:noFill/>
          </p:spPr>
          <p:txBody>
            <a:bodyPr wrap="square" rtlCol="0">
              <a:spAutoFit/>
            </a:bodyPr>
            <a:lstStyle/>
            <a:p>
              <a:pPr algn="ctr"/>
              <a:r>
                <a:rPr lang="en-US" sz="600" dirty="0">
                  <a:solidFill>
                    <a:prstClr val="black"/>
                  </a:solidFill>
                </a:rPr>
                <a:t>Scorpius</a:t>
              </a:r>
            </a:p>
          </p:txBody>
        </p:sp>
      </p:grpSp>
      <p:cxnSp>
        <p:nvCxnSpPr>
          <p:cNvPr id="132" name="Straight Connector 131">
            <a:extLst>
              <a:ext uri="{FF2B5EF4-FFF2-40B4-BE49-F238E27FC236}">
                <a16:creationId xmlns:a16="http://schemas.microsoft.com/office/drawing/2014/main" id="{8BF0BB70-335F-4C4A-A7B1-487662FD91E5}"/>
              </a:ext>
            </a:extLst>
          </p:cNvPr>
          <p:cNvCxnSpPr>
            <a:cxnSpLocks/>
            <a:stCxn id="118" idx="2"/>
          </p:cNvCxnSpPr>
          <p:nvPr/>
        </p:nvCxnSpPr>
        <p:spPr>
          <a:xfrm>
            <a:off x="38758" y="3066836"/>
            <a:ext cx="12153236" cy="13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0DDD903-3169-4D10-AE81-5C9C8B3AF4F0}"/>
              </a:ext>
            </a:extLst>
          </p:cNvPr>
          <p:cNvCxnSpPr>
            <a:cxnSpLocks/>
            <a:stCxn id="119" idx="2"/>
          </p:cNvCxnSpPr>
          <p:nvPr/>
        </p:nvCxnSpPr>
        <p:spPr>
          <a:xfrm>
            <a:off x="527196" y="4135434"/>
            <a:ext cx="12181392" cy="138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14AF6DA-2D58-4BE6-9EA8-3D2A3F67515F}"/>
              </a:ext>
            </a:extLst>
          </p:cNvPr>
          <p:cNvCxnSpPr>
            <a:cxnSpLocks/>
          </p:cNvCxnSpPr>
          <p:nvPr/>
        </p:nvCxnSpPr>
        <p:spPr>
          <a:xfrm>
            <a:off x="69580" y="5299841"/>
            <a:ext cx="12153224" cy="138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55B753A5-F17B-4EAA-917C-535138B7CD6F}"/>
              </a:ext>
            </a:extLst>
          </p:cNvPr>
          <p:cNvGrpSpPr/>
          <p:nvPr/>
        </p:nvGrpSpPr>
        <p:grpSpPr>
          <a:xfrm>
            <a:off x="11128859" y="2502700"/>
            <a:ext cx="523536" cy="476749"/>
            <a:chOff x="5470243" y="4987743"/>
            <a:chExt cx="1708799" cy="1731140"/>
          </a:xfrm>
        </p:grpSpPr>
        <p:pic>
          <p:nvPicPr>
            <p:cNvPr id="67" name="Picture 66" descr="Screen Clipping">
              <a:extLst>
                <a:ext uri="{FF2B5EF4-FFF2-40B4-BE49-F238E27FC236}">
                  <a16:creationId xmlns:a16="http://schemas.microsoft.com/office/drawing/2014/main" id="{F7A65B3E-8C34-45ED-A436-749517804FFC}"/>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563145" y="4987743"/>
              <a:ext cx="1357385" cy="1011736"/>
            </a:xfrm>
            <a:prstGeom prst="rect">
              <a:avLst/>
            </a:prstGeom>
            <a:ln>
              <a:solidFill>
                <a:srgbClr val="FF0000"/>
              </a:solidFill>
            </a:ln>
            <a:effectLst>
              <a:outerShdw blurRad="292100" dist="139700" dir="2700000" algn="tl" rotWithShape="0">
                <a:srgbClr val="333333">
                  <a:alpha val="65000"/>
                </a:srgbClr>
              </a:outerShdw>
            </a:effectLst>
          </p:spPr>
        </p:pic>
        <p:sp>
          <p:nvSpPr>
            <p:cNvPr id="68" name="TextBox 67">
              <a:extLst>
                <a:ext uri="{FF2B5EF4-FFF2-40B4-BE49-F238E27FC236}">
                  <a16:creationId xmlns:a16="http://schemas.microsoft.com/office/drawing/2014/main" id="{4281E803-FC31-44E6-B409-1CBA66D268AB}"/>
                </a:ext>
              </a:extLst>
            </p:cNvPr>
            <p:cNvSpPr txBox="1"/>
            <p:nvPr/>
          </p:nvSpPr>
          <p:spPr>
            <a:xfrm>
              <a:off x="5470243" y="6048336"/>
              <a:ext cx="1708799" cy="670547"/>
            </a:xfrm>
            <a:prstGeom prst="rect">
              <a:avLst/>
            </a:prstGeom>
            <a:noFill/>
          </p:spPr>
          <p:txBody>
            <a:bodyPr wrap="square" rtlCol="0">
              <a:spAutoFit/>
            </a:bodyPr>
            <a:lstStyle/>
            <a:p>
              <a:pPr algn="ctr"/>
              <a:r>
                <a:rPr lang="en-US" sz="600" dirty="0">
                  <a:solidFill>
                    <a:prstClr val="black"/>
                  </a:solidFill>
                </a:rPr>
                <a:t>JUPITER</a:t>
              </a:r>
            </a:p>
          </p:txBody>
        </p:sp>
      </p:grpSp>
      <p:grpSp>
        <p:nvGrpSpPr>
          <p:cNvPr id="80" name="Group 79">
            <a:extLst>
              <a:ext uri="{FF2B5EF4-FFF2-40B4-BE49-F238E27FC236}">
                <a16:creationId xmlns:a16="http://schemas.microsoft.com/office/drawing/2014/main" id="{538E0BCD-4A60-437F-9EA6-A0EDE6418305}"/>
              </a:ext>
            </a:extLst>
          </p:cNvPr>
          <p:cNvGrpSpPr/>
          <p:nvPr/>
        </p:nvGrpSpPr>
        <p:grpSpPr>
          <a:xfrm>
            <a:off x="11573929" y="2043841"/>
            <a:ext cx="583952" cy="422054"/>
            <a:chOff x="11579372" y="2081942"/>
            <a:chExt cx="583952" cy="422054"/>
          </a:xfrm>
        </p:grpSpPr>
        <p:pic>
          <p:nvPicPr>
            <p:cNvPr id="10" name="Picture 9" descr="A picture containing indoor, green, toy&#10;&#10;Description automatically generated">
              <a:extLst>
                <a:ext uri="{FF2B5EF4-FFF2-40B4-BE49-F238E27FC236}">
                  <a16:creationId xmlns:a16="http://schemas.microsoft.com/office/drawing/2014/main" id="{1852B09A-1CB5-3A06-918A-5F379C2B0EF0}"/>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1631383" y="2081942"/>
              <a:ext cx="468617" cy="278784"/>
            </a:xfrm>
            <a:prstGeom prst="rect">
              <a:avLst/>
            </a:prstGeom>
            <a:ln>
              <a:solidFill>
                <a:srgbClr val="C00000"/>
              </a:solidFill>
            </a:ln>
          </p:spPr>
        </p:pic>
        <p:sp>
          <p:nvSpPr>
            <p:cNvPr id="79" name="TextBox 78">
              <a:extLst>
                <a:ext uri="{FF2B5EF4-FFF2-40B4-BE49-F238E27FC236}">
                  <a16:creationId xmlns:a16="http://schemas.microsoft.com/office/drawing/2014/main" id="{AD8BD60D-04FC-8AAE-5753-79B1DFA391DC}"/>
                </a:ext>
              </a:extLst>
            </p:cNvPr>
            <p:cNvSpPr txBox="1"/>
            <p:nvPr/>
          </p:nvSpPr>
          <p:spPr>
            <a:xfrm>
              <a:off x="11579372" y="2330872"/>
              <a:ext cx="583952" cy="173124"/>
            </a:xfrm>
            <a:prstGeom prst="rect">
              <a:avLst/>
            </a:prstGeom>
            <a:noFill/>
          </p:spPr>
          <p:txBody>
            <a:bodyPr wrap="square" rtlCol="0">
              <a:spAutoFit/>
            </a:bodyPr>
            <a:lstStyle/>
            <a:p>
              <a:pPr algn="ctr"/>
              <a:r>
                <a:rPr lang="en-US" sz="525" dirty="0">
                  <a:solidFill>
                    <a:prstClr val="black"/>
                  </a:solidFill>
                </a:rPr>
                <a:t>Omega/-EP</a:t>
              </a:r>
            </a:p>
          </p:txBody>
        </p:sp>
      </p:grpSp>
      <p:cxnSp>
        <p:nvCxnSpPr>
          <p:cNvPr id="93" name="Straight Connector 92">
            <a:extLst>
              <a:ext uri="{FF2B5EF4-FFF2-40B4-BE49-F238E27FC236}">
                <a16:creationId xmlns:a16="http://schemas.microsoft.com/office/drawing/2014/main" id="{B8C6404D-5A23-F996-A553-11F4120285A3}"/>
              </a:ext>
            </a:extLst>
          </p:cNvPr>
          <p:cNvCxnSpPr/>
          <p:nvPr/>
        </p:nvCxnSpPr>
        <p:spPr>
          <a:xfrm>
            <a:off x="4725798" y="1697655"/>
            <a:ext cx="0" cy="4664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D394C420-772A-211E-F8B0-687E647387F6}"/>
              </a:ext>
            </a:extLst>
          </p:cNvPr>
          <p:cNvCxnSpPr/>
          <p:nvPr/>
        </p:nvCxnSpPr>
        <p:spPr>
          <a:xfrm>
            <a:off x="5463823" y="1706219"/>
            <a:ext cx="0" cy="4664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9542DB2-9800-DC8C-45B7-B356DBB11007}"/>
              </a:ext>
            </a:extLst>
          </p:cNvPr>
          <p:cNvCxnSpPr/>
          <p:nvPr/>
        </p:nvCxnSpPr>
        <p:spPr>
          <a:xfrm>
            <a:off x="8170589" y="1605189"/>
            <a:ext cx="0" cy="4664986"/>
          </a:xfrm>
          <a:prstGeom prst="line">
            <a:avLst/>
          </a:prstGeom>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867093DA-ACA0-3FAE-A96D-A100C38EBB5A}"/>
              </a:ext>
            </a:extLst>
          </p:cNvPr>
          <p:cNvSpPr txBox="1"/>
          <p:nvPr/>
        </p:nvSpPr>
        <p:spPr>
          <a:xfrm>
            <a:off x="2155480" y="1650302"/>
            <a:ext cx="994115" cy="369332"/>
          </a:xfrm>
          <a:prstGeom prst="rect">
            <a:avLst/>
          </a:prstGeom>
          <a:noFill/>
        </p:spPr>
        <p:txBody>
          <a:bodyPr wrap="square" rtlCol="0">
            <a:spAutoFit/>
          </a:bodyPr>
          <a:lstStyle/>
          <a:p>
            <a:pPr algn="ctr"/>
            <a:r>
              <a:rPr lang="en-US" dirty="0">
                <a:solidFill>
                  <a:srgbClr val="0F6636"/>
                </a:solidFill>
                <a:highlight>
                  <a:srgbClr val="FFFF00"/>
                </a:highlight>
              </a:rPr>
              <a:t>BES</a:t>
            </a:r>
          </a:p>
        </p:txBody>
      </p:sp>
      <p:sp>
        <p:nvSpPr>
          <p:cNvPr id="140" name="TextBox 139">
            <a:extLst>
              <a:ext uri="{FF2B5EF4-FFF2-40B4-BE49-F238E27FC236}">
                <a16:creationId xmlns:a16="http://schemas.microsoft.com/office/drawing/2014/main" id="{ABCC6DE8-FEBA-E196-7B7F-E88416DF0627}"/>
              </a:ext>
            </a:extLst>
          </p:cNvPr>
          <p:cNvSpPr txBox="1"/>
          <p:nvPr/>
        </p:nvSpPr>
        <p:spPr>
          <a:xfrm>
            <a:off x="4588738" y="1650302"/>
            <a:ext cx="994115" cy="369332"/>
          </a:xfrm>
          <a:prstGeom prst="rect">
            <a:avLst/>
          </a:prstGeom>
          <a:noFill/>
        </p:spPr>
        <p:txBody>
          <a:bodyPr wrap="square" rtlCol="0">
            <a:spAutoFit/>
          </a:bodyPr>
          <a:lstStyle/>
          <a:p>
            <a:pPr algn="ctr"/>
            <a:r>
              <a:rPr lang="en-US" dirty="0">
                <a:solidFill>
                  <a:srgbClr val="0F6636"/>
                </a:solidFill>
                <a:highlight>
                  <a:srgbClr val="FFFF00"/>
                </a:highlight>
              </a:rPr>
              <a:t>FES</a:t>
            </a:r>
          </a:p>
        </p:txBody>
      </p:sp>
      <p:sp>
        <p:nvSpPr>
          <p:cNvPr id="141" name="TextBox 140">
            <a:extLst>
              <a:ext uri="{FF2B5EF4-FFF2-40B4-BE49-F238E27FC236}">
                <a16:creationId xmlns:a16="http://schemas.microsoft.com/office/drawing/2014/main" id="{36F80627-A3E8-2925-4504-0241C01FAC65}"/>
              </a:ext>
            </a:extLst>
          </p:cNvPr>
          <p:cNvSpPr txBox="1"/>
          <p:nvPr/>
        </p:nvSpPr>
        <p:spPr>
          <a:xfrm>
            <a:off x="6087050" y="1650302"/>
            <a:ext cx="994115" cy="369332"/>
          </a:xfrm>
          <a:prstGeom prst="rect">
            <a:avLst/>
          </a:prstGeom>
          <a:noFill/>
        </p:spPr>
        <p:txBody>
          <a:bodyPr wrap="square" rtlCol="0">
            <a:spAutoFit/>
          </a:bodyPr>
          <a:lstStyle/>
          <a:p>
            <a:pPr algn="ctr"/>
            <a:r>
              <a:rPr lang="en-US" dirty="0">
                <a:solidFill>
                  <a:srgbClr val="0F6636"/>
                </a:solidFill>
                <a:highlight>
                  <a:srgbClr val="FFFF00"/>
                </a:highlight>
              </a:rPr>
              <a:t>HEP</a:t>
            </a:r>
          </a:p>
        </p:txBody>
      </p:sp>
      <p:sp>
        <p:nvSpPr>
          <p:cNvPr id="150" name="TextBox 149">
            <a:extLst>
              <a:ext uri="{FF2B5EF4-FFF2-40B4-BE49-F238E27FC236}">
                <a16:creationId xmlns:a16="http://schemas.microsoft.com/office/drawing/2014/main" id="{41DA2A12-D768-07E4-DF1D-CCF75A218C36}"/>
              </a:ext>
            </a:extLst>
          </p:cNvPr>
          <p:cNvSpPr txBox="1"/>
          <p:nvPr/>
        </p:nvSpPr>
        <p:spPr>
          <a:xfrm>
            <a:off x="8838809" y="1650302"/>
            <a:ext cx="994115" cy="369332"/>
          </a:xfrm>
          <a:prstGeom prst="rect">
            <a:avLst/>
          </a:prstGeom>
          <a:noFill/>
        </p:spPr>
        <p:txBody>
          <a:bodyPr wrap="square" rtlCol="0">
            <a:spAutoFit/>
          </a:bodyPr>
          <a:lstStyle/>
          <a:p>
            <a:pPr algn="ctr"/>
            <a:r>
              <a:rPr lang="en-US" dirty="0">
                <a:solidFill>
                  <a:srgbClr val="0F6636"/>
                </a:solidFill>
                <a:highlight>
                  <a:srgbClr val="FFFF00"/>
                </a:highlight>
              </a:rPr>
              <a:t>NP</a:t>
            </a:r>
          </a:p>
        </p:txBody>
      </p:sp>
      <p:grpSp>
        <p:nvGrpSpPr>
          <p:cNvPr id="5" name="Group 4">
            <a:extLst>
              <a:ext uri="{FF2B5EF4-FFF2-40B4-BE49-F238E27FC236}">
                <a16:creationId xmlns:a16="http://schemas.microsoft.com/office/drawing/2014/main" id="{6CDA45BA-7AB1-C739-EB61-F39152D48D75}"/>
              </a:ext>
            </a:extLst>
          </p:cNvPr>
          <p:cNvGrpSpPr/>
          <p:nvPr/>
        </p:nvGrpSpPr>
        <p:grpSpPr>
          <a:xfrm>
            <a:off x="10230038" y="4249126"/>
            <a:ext cx="528288" cy="652999"/>
            <a:chOff x="-433544" y="4172511"/>
            <a:chExt cx="2404682" cy="2597700"/>
          </a:xfrm>
        </p:grpSpPr>
        <p:pic>
          <p:nvPicPr>
            <p:cNvPr id="101" name="Picture 100" descr="Screen Clipping">
              <a:extLst>
                <a:ext uri="{FF2B5EF4-FFF2-40B4-BE49-F238E27FC236}">
                  <a16:creationId xmlns:a16="http://schemas.microsoft.com/office/drawing/2014/main" id="{1E931FB9-DEA1-8FA6-1340-FA684F3806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705" y="4172511"/>
              <a:ext cx="1193390" cy="1653139"/>
            </a:xfrm>
            <a:prstGeom prst="rect">
              <a:avLst/>
            </a:prstGeom>
            <a:ln>
              <a:solidFill>
                <a:srgbClr val="FF0000"/>
              </a:solidFill>
            </a:ln>
            <a:effectLst>
              <a:outerShdw blurRad="292100" dist="139700" dir="2700000" algn="tl" rotWithShape="0">
                <a:srgbClr val="333333">
                  <a:alpha val="65000"/>
                </a:srgbClr>
              </a:outerShdw>
            </a:effectLst>
          </p:spPr>
        </p:pic>
        <p:sp>
          <p:nvSpPr>
            <p:cNvPr id="139" name="TextBox 138">
              <a:extLst>
                <a:ext uri="{FF2B5EF4-FFF2-40B4-BE49-F238E27FC236}">
                  <a16:creationId xmlns:a16="http://schemas.microsoft.com/office/drawing/2014/main" id="{785593AD-241D-E25B-E94A-CA9807CBD274}"/>
                </a:ext>
              </a:extLst>
            </p:cNvPr>
            <p:cNvSpPr txBox="1"/>
            <p:nvPr/>
          </p:nvSpPr>
          <p:spPr>
            <a:xfrm>
              <a:off x="-433544" y="5760106"/>
              <a:ext cx="2404682" cy="1010105"/>
            </a:xfrm>
            <a:prstGeom prst="rect">
              <a:avLst/>
            </a:prstGeom>
            <a:noFill/>
          </p:spPr>
          <p:txBody>
            <a:bodyPr wrap="square" rtlCol="0">
              <a:spAutoFit/>
            </a:bodyPr>
            <a:lstStyle/>
            <a:p>
              <a:pPr algn="ctr"/>
              <a:r>
                <a:rPr lang="en-US" sz="525" dirty="0">
                  <a:solidFill>
                    <a:prstClr val="black"/>
                  </a:solidFill>
                </a:rPr>
                <a:t>LANSCE UPGRADE</a:t>
              </a:r>
            </a:p>
          </p:txBody>
        </p:sp>
      </p:grpSp>
      <p:grpSp>
        <p:nvGrpSpPr>
          <p:cNvPr id="6" name="Group 5">
            <a:extLst>
              <a:ext uri="{FF2B5EF4-FFF2-40B4-BE49-F238E27FC236}">
                <a16:creationId xmlns:a16="http://schemas.microsoft.com/office/drawing/2014/main" id="{0C221D49-E53F-2AAF-C85A-6DB3AAB052E2}"/>
              </a:ext>
            </a:extLst>
          </p:cNvPr>
          <p:cNvGrpSpPr/>
          <p:nvPr/>
        </p:nvGrpSpPr>
        <p:grpSpPr>
          <a:xfrm>
            <a:off x="8244564" y="5649235"/>
            <a:ext cx="785914" cy="547094"/>
            <a:chOff x="10543033" y="2615706"/>
            <a:chExt cx="1679520" cy="850932"/>
          </a:xfrm>
        </p:grpSpPr>
        <p:sp>
          <p:nvSpPr>
            <p:cNvPr id="8" name="TextBox 7">
              <a:extLst>
                <a:ext uri="{FF2B5EF4-FFF2-40B4-BE49-F238E27FC236}">
                  <a16:creationId xmlns:a16="http://schemas.microsoft.com/office/drawing/2014/main" id="{E6EC8522-1198-2DEA-0FC6-2285AE32A8FC}"/>
                </a:ext>
              </a:extLst>
            </p:cNvPr>
            <p:cNvSpPr txBox="1"/>
            <p:nvPr/>
          </p:nvSpPr>
          <p:spPr>
            <a:xfrm>
              <a:off x="10543033" y="2973123"/>
              <a:ext cx="1679520" cy="493515"/>
            </a:xfrm>
            <a:prstGeom prst="rect">
              <a:avLst/>
            </a:prstGeom>
            <a:noFill/>
          </p:spPr>
          <p:txBody>
            <a:bodyPr wrap="square" rtlCol="0">
              <a:spAutoFit/>
            </a:bodyPr>
            <a:lstStyle/>
            <a:p>
              <a:pPr algn="ctr"/>
              <a:r>
                <a:rPr lang="en-US" sz="600" dirty="0">
                  <a:solidFill>
                    <a:prstClr val="black"/>
                  </a:solidFill>
                </a:rPr>
                <a:t>FRIB 400 MeV/u Upgrade</a:t>
              </a:r>
            </a:p>
          </p:txBody>
        </p:sp>
        <p:pic>
          <p:nvPicPr>
            <p:cNvPr id="9" name="Picture 8" descr="Screen Clipping">
              <a:extLst>
                <a:ext uri="{FF2B5EF4-FFF2-40B4-BE49-F238E27FC236}">
                  <a16:creationId xmlns:a16="http://schemas.microsoft.com/office/drawing/2014/main" id="{EBAE0665-CF36-9050-A081-B69BBC6155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63923" y="2615706"/>
              <a:ext cx="1628077" cy="3527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8733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FFEBC4-9573-A5E3-842B-023825F01824}"/>
              </a:ext>
            </a:extLst>
          </p:cNvPr>
          <p:cNvPicPr>
            <a:picLocks noChangeAspect="1"/>
          </p:cNvPicPr>
          <p:nvPr/>
        </p:nvPicPr>
        <p:blipFill>
          <a:blip r:embed="rId2"/>
          <a:stretch>
            <a:fillRect/>
          </a:stretch>
        </p:blipFill>
        <p:spPr>
          <a:xfrm>
            <a:off x="314692" y="842384"/>
            <a:ext cx="5205610" cy="5205610"/>
          </a:xfrm>
          <a:prstGeom prst="rect">
            <a:avLst/>
          </a:prstGeom>
        </p:spPr>
      </p:pic>
      <p:sp>
        <p:nvSpPr>
          <p:cNvPr id="3" name="Slide Number Placeholder 2">
            <a:extLst>
              <a:ext uri="{FF2B5EF4-FFF2-40B4-BE49-F238E27FC236}">
                <a16:creationId xmlns:a16="http://schemas.microsoft.com/office/drawing/2014/main" id="{BE956044-F0FC-5F2E-B66C-A8A6B4A9DB2B}"/>
              </a:ext>
            </a:extLst>
          </p:cNvPr>
          <p:cNvSpPr>
            <a:spLocks noGrp="1"/>
          </p:cNvSpPr>
          <p:nvPr>
            <p:ph type="sldNum" sz="quarter" idx="12"/>
          </p:nvPr>
        </p:nvSpPr>
        <p:spPr/>
        <p:txBody>
          <a:bodyPr/>
          <a:lstStyle/>
          <a:p>
            <a:fld id="{933A556B-7C63-244D-9B7C-B0EA8042B330}" type="slidenum">
              <a:rPr lang="en-US" smtClean="0">
                <a:solidFill>
                  <a:schemeClr val="tx1"/>
                </a:solidFill>
              </a:rPr>
              <a:pPr/>
              <a:t>5</a:t>
            </a:fld>
            <a:endParaRPr lang="en-US" dirty="0">
              <a:solidFill>
                <a:schemeClr val="tx1"/>
              </a:solidFill>
            </a:endParaRPr>
          </a:p>
        </p:txBody>
      </p:sp>
      <p:sp>
        <p:nvSpPr>
          <p:cNvPr id="4" name="Title 3">
            <a:extLst>
              <a:ext uri="{FF2B5EF4-FFF2-40B4-BE49-F238E27FC236}">
                <a16:creationId xmlns:a16="http://schemas.microsoft.com/office/drawing/2014/main" id="{50311FBA-76EE-61A1-57D0-F9D0A8DB0DD9}"/>
              </a:ext>
            </a:extLst>
          </p:cNvPr>
          <p:cNvSpPr>
            <a:spLocks noGrp="1"/>
          </p:cNvSpPr>
          <p:nvPr>
            <p:ph type="title"/>
          </p:nvPr>
        </p:nvSpPr>
        <p:spPr/>
        <p:txBody>
          <a:bodyPr>
            <a:normAutofit fontScale="90000"/>
          </a:bodyPr>
          <a:lstStyle/>
          <a:p>
            <a:r>
              <a:rPr lang="en-US" sz="3600" dirty="0"/>
              <a:t>The Electron Ion-Collider</a:t>
            </a:r>
          </a:p>
        </p:txBody>
      </p:sp>
      <p:sp>
        <p:nvSpPr>
          <p:cNvPr id="16" name="TextBox 15">
            <a:extLst>
              <a:ext uri="{FF2B5EF4-FFF2-40B4-BE49-F238E27FC236}">
                <a16:creationId xmlns:a16="http://schemas.microsoft.com/office/drawing/2014/main" id="{9F4C2634-1D06-E2D7-E5B8-82242DF09ABE}"/>
              </a:ext>
            </a:extLst>
          </p:cNvPr>
          <p:cNvSpPr txBox="1"/>
          <p:nvPr/>
        </p:nvSpPr>
        <p:spPr>
          <a:xfrm>
            <a:off x="1769806" y="2263877"/>
            <a:ext cx="1032387" cy="461665"/>
          </a:xfrm>
          <a:prstGeom prst="rect">
            <a:avLst/>
          </a:prstGeom>
          <a:noFill/>
        </p:spPr>
        <p:txBody>
          <a:bodyPr wrap="square" rtlCol="0">
            <a:spAutoFit/>
          </a:bodyPr>
          <a:lstStyle/>
          <a:p>
            <a:r>
              <a:rPr lang="en-US" sz="2400" dirty="0">
                <a:solidFill>
                  <a:schemeClr val="bg1"/>
                </a:solidFill>
              </a:rPr>
              <a:t>RHIC</a:t>
            </a:r>
          </a:p>
        </p:txBody>
      </p:sp>
      <p:grpSp>
        <p:nvGrpSpPr>
          <p:cNvPr id="7" name="Group 6">
            <a:extLst>
              <a:ext uri="{FF2B5EF4-FFF2-40B4-BE49-F238E27FC236}">
                <a16:creationId xmlns:a16="http://schemas.microsoft.com/office/drawing/2014/main" id="{3CEBB5ED-CF46-A8F0-84FD-6BECCDE1CE93}"/>
              </a:ext>
            </a:extLst>
          </p:cNvPr>
          <p:cNvGrpSpPr/>
          <p:nvPr/>
        </p:nvGrpSpPr>
        <p:grpSpPr>
          <a:xfrm>
            <a:off x="5167727" y="865430"/>
            <a:ext cx="2394165" cy="3129628"/>
            <a:chOff x="4461746" y="2106418"/>
            <a:chExt cx="2394165" cy="3129628"/>
          </a:xfrm>
        </p:grpSpPr>
        <p:pic>
          <p:nvPicPr>
            <p:cNvPr id="18" name="Picture 17" descr="A picture containing indoor&#10;&#10;AI-generated content may be incorrect.">
              <a:extLst>
                <a:ext uri="{FF2B5EF4-FFF2-40B4-BE49-F238E27FC236}">
                  <a16:creationId xmlns:a16="http://schemas.microsoft.com/office/drawing/2014/main" id="{D96A0D91-5338-396F-BC94-2C51A77C9F22}"/>
                </a:ext>
              </a:extLst>
            </p:cNvPr>
            <p:cNvPicPr>
              <a:picLocks noChangeAspect="1"/>
            </p:cNvPicPr>
            <p:nvPr/>
          </p:nvPicPr>
          <p:blipFill>
            <a:blip r:embed="rId3"/>
            <a:stretch>
              <a:fillRect/>
            </a:stretch>
          </p:blipFill>
          <p:spPr>
            <a:xfrm>
              <a:off x="4461746" y="2106418"/>
              <a:ext cx="2394165" cy="3129628"/>
            </a:xfrm>
            <a:prstGeom prst="rect">
              <a:avLst/>
            </a:prstGeom>
          </p:spPr>
        </p:pic>
        <p:sp>
          <p:nvSpPr>
            <p:cNvPr id="21" name="TextBox 20">
              <a:extLst>
                <a:ext uri="{FF2B5EF4-FFF2-40B4-BE49-F238E27FC236}">
                  <a16:creationId xmlns:a16="http://schemas.microsoft.com/office/drawing/2014/main" id="{F8CB3825-FC1D-30ED-00A0-D62D47F932D7}"/>
                </a:ext>
              </a:extLst>
            </p:cNvPr>
            <p:cNvSpPr txBox="1"/>
            <p:nvPr/>
          </p:nvSpPr>
          <p:spPr>
            <a:xfrm>
              <a:off x="5196359" y="2424957"/>
              <a:ext cx="1032387" cy="461665"/>
            </a:xfrm>
            <a:prstGeom prst="rect">
              <a:avLst/>
            </a:prstGeom>
            <a:noFill/>
          </p:spPr>
          <p:txBody>
            <a:bodyPr wrap="square" rtlCol="0">
              <a:spAutoFit/>
            </a:bodyPr>
            <a:lstStyle/>
            <a:p>
              <a:r>
                <a:rPr lang="en-US" sz="2400" dirty="0">
                  <a:solidFill>
                    <a:schemeClr val="bg1"/>
                  </a:solidFill>
                </a:rPr>
                <a:t>RHIC</a:t>
              </a:r>
            </a:p>
          </p:txBody>
        </p:sp>
        <p:sp>
          <p:nvSpPr>
            <p:cNvPr id="22" name="TextBox 21">
              <a:extLst>
                <a:ext uri="{FF2B5EF4-FFF2-40B4-BE49-F238E27FC236}">
                  <a16:creationId xmlns:a16="http://schemas.microsoft.com/office/drawing/2014/main" id="{D96B66A4-7319-EDCA-0B4A-4A9EDE343B05}"/>
                </a:ext>
              </a:extLst>
            </p:cNvPr>
            <p:cNvSpPr txBox="1"/>
            <p:nvPr/>
          </p:nvSpPr>
          <p:spPr>
            <a:xfrm>
              <a:off x="5712552" y="4689036"/>
              <a:ext cx="1032387" cy="461665"/>
            </a:xfrm>
            <a:prstGeom prst="rect">
              <a:avLst/>
            </a:prstGeom>
            <a:noFill/>
          </p:spPr>
          <p:txBody>
            <a:bodyPr wrap="square" rtlCol="0">
              <a:spAutoFit/>
            </a:bodyPr>
            <a:lstStyle/>
            <a:p>
              <a:r>
                <a:rPr lang="en-US" sz="2400" dirty="0">
                  <a:solidFill>
                    <a:schemeClr val="bg1"/>
                  </a:solidFill>
                </a:rPr>
                <a:t>EIC</a:t>
              </a:r>
            </a:p>
          </p:txBody>
        </p:sp>
        <p:sp>
          <p:nvSpPr>
            <p:cNvPr id="23" name="Arrow: Right 22">
              <a:extLst>
                <a:ext uri="{FF2B5EF4-FFF2-40B4-BE49-F238E27FC236}">
                  <a16:creationId xmlns:a16="http://schemas.microsoft.com/office/drawing/2014/main" id="{A2EFDFF9-24E6-3849-730F-5275F4E40AC6}"/>
                </a:ext>
              </a:extLst>
            </p:cNvPr>
            <p:cNvSpPr/>
            <p:nvPr/>
          </p:nvSpPr>
          <p:spPr>
            <a:xfrm>
              <a:off x="4872796" y="3588875"/>
              <a:ext cx="1679511" cy="33579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2D25796-A5E1-8A12-CA76-ABB119CAB63B}"/>
              </a:ext>
            </a:extLst>
          </p:cNvPr>
          <p:cNvSpPr txBox="1"/>
          <p:nvPr/>
        </p:nvSpPr>
        <p:spPr>
          <a:xfrm>
            <a:off x="5167726" y="4008937"/>
            <a:ext cx="2394165" cy="2062103"/>
          </a:xfrm>
          <a:prstGeom prst="rect">
            <a:avLst/>
          </a:prstGeom>
          <a:solidFill>
            <a:schemeClr val="accent4">
              <a:lumMod val="60000"/>
              <a:lumOff val="40000"/>
            </a:schemeClr>
          </a:solidFill>
        </p:spPr>
        <p:txBody>
          <a:bodyPr wrap="square" rtlCol="0">
            <a:spAutoFit/>
          </a:bodyPr>
          <a:lstStyle/>
          <a:p>
            <a:r>
              <a:rPr lang="en-US" sz="1600" dirty="0"/>
              <a:t>Facility performance:</a:t>
            </a:r>
          </a:p>
          <a:p>
            <a:pPr marL="285750" indent="-285750">
              <a:buFont typeface="Arial" panose="020B0604020202020204" pitchFamily="34" charset="0"/>
              <a:buChar char="•"/>
            </a:pPr>
            <a:r>
              <a:rPr lang="en-US" sz="1600" dirty="0"/>
              <a:t>High luminosity</a:t>
            </a:r>
          </a:p>
          <a:p>
            <a:pPr marL="285750" indent="-285750">
              <a:buFont typeface="Arial" panose="020B0604020202020204" pitchFamily="34" charset="0"/>
              <a:buChar char="•"/>
            </a:pPr>
            <a:r>
              <a:rPr lang="en-US" sz="1600" dirty="0"/>
              <a:t>20-140 GeV COM range</a:t>
            </a:r>
          </a:p>
          <a:p>
            <a:pPr marL="285750" indent="-285750">
              <a:buFont typeface="Arial" panose="020B0604020202020204" pitchFamily="34" charset="0"/>
              <a:buChar char="•"/>
            </a:pPr>
            <a:r>
              <a:rPr lang="en-US" sz="1600" dirty="0"/>
              <a:t>Species: p to U</a:t>
            </a:r>
          </a:p>
          <a:p>
            <a:pPr marL="285750" indent="-285750">
              <a:buFont typeface="Arial" panose="020B0604020202020204" pitchFamily="34" charset="0"/>
              <a:buChar char="•"/>
            </a:pPr>
            <a:r>
              <a:rPr lang="en-US" sz="1600" dirty="0"/>
              <a:t>Large detector acceptance</a:t>
            </a:r>
          </a:p>
          <a:p>
            <a:pPr marL="285750" indent="-285750">
              <a:buFont typeface="Arial" panose="020B0604020202020204" pitchFamily="34" charset="0"/>
              <a:buChar char="•"/>
            </a:pPr>
            <a:r>
              <a:rPr lang="en-US" sz="1600" dirty="0"/>
              <a:t>Second IR</a:t>
            </a:r>
          </a:p>
        </p:txBody>
      </p:sp>
      <p:sp>
        <p:nvSpPr>
          <p:cNvPr id="12" name="Content Placeholder 11">
            <a:extLst>
              <a:ext uri="{FF2B5EF4-FFF2-40B4-BE49-F238E27FC236}">
                <a16:creationId xmlns:a16="http://schemas.microsoft.com/office/drawing/2014/main" id="{E11A0650-9229-581F-A3BF-4595025E5B79}"/>
              </a:ext>
            </a:extLst>
          </p:cNvPr>
          <p:cNvSpPr>
            <a:spLocks noGrp="1"/>
          </p:cNvSpPr>
          <p:nvPr>
            <p:ph idx="1"/>
          </p:nvPr>
        </p:nvSpPr>
        <p:spPr>
          <a:xfrm>
            <a:off x="7561891" y="903392"/>
            <a:ext cx="4199345" cy="5167648"/>
          </a:xfrm>
          <a:solidFill>
            <a:schemeClr val="accent4">
              <a:lumMod val="20000"/>
              <a:lumOff val="80000"/>
            </a:schemeClr>
          </a:solidFill>
        </p:spPr>
        <p:txBody>
          <a:bodyPr/>
          <a:lstStyle/>
          <a:p>
            <a:pPr marL="0" indent="0">
              <a:buNone/>
            </a:pPr>
            <a:r>
              <a:rPr lang="en-US" dirty="0"/>
              <a:t>Design based on existing RHIC   Complex</a:t>
            </a:r>
          </a:p>
          <a:p>
            <a:pPr marL="0" indent="0">
              <a:buNone/>
            </a:pPr>
            <a:r>
              <a:rPr lang="en-US" dirty="0"/>
              <a:t>EIC constructed in collaboration with Jefferson Lab</a:t>
            </a:r>
          </a:p>
          <a:p>
            <a:r>
              <a:rPr lang="en-US" dirty="0"/>
              <a:t>Polarized Hadron storage Ring(RHIC Rings) 40-275 GeV</a:t>
            </a:r>
          </a:p>
          <a:p>
            <a:r>
              <a:rPr lang="en-US" dirty="0"/>
              <a:t>Polarized Electron storage ring. 2.5–18 GeV</a:t>
            </a:r>
          </a:p>
          <a:p>
            <a:r>
              <a:rPr lang="en-US" dirty="0"/>
              <a:t>Electron rapid cycling synchrotron. 0.4- 18 GeV     (spin transparent)</a:t>
            </a:r>
          </a:p>
          <a:p>
            <a:r>
              <a:rPr lang="en-US" dirty="0"/>
              <a:t>High luminosity interaction region(s)</a:t>
            </a:r>
          </a:p>
          <a:p>
            <a:pPr marL="0" indent="0">
              <a:buNone/>
            </a:pPr>
            <a:r>
              <a:rPr lang="en-US" dirty="0"/>
              <a:t>   L = 10</a:t>
            </a:r>
            <a:r>
              <a:rPr lang="en-US" baseline="30000" dirty="0"/>
              <a:t>34</a:t>
            </a:r>
            <a:r>
              <a:rPr lang="en-US" dirty="0"/>
              <a:t>cm</a:t>
            </a:r>
            <a:r>
              <a:rPr lang="en-US" baseline="30000" dirty="0"/>
              <a:t>-2</a:t>
            </a:r>
            <a:r>
              <a:rPr lang="en-US" dirty="0"/>
              <a:t>s</a:t>
            </a:r>
            <a:r>
              <a:rPr lang="en-US" baseline="30000" dirty="0"/>
              <a:t>-1</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87895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67FD3-FCF7-F0C4-8DFD-7F14F7D6E559}"/>
              </a:ext>
            </a:extLst>
          </p:cNvPr>
          <p:cNvSpPr>
            <a:spLocks noGrp="1"/>
          </p:cNvSpPr>
          <p:nvPr>
            <p:ph type="sldNum" sz="quarter" idx="4"/>
          </p:nvPr>
        </p:nvSpPr>
        <p:spPr/>
        <p:txBody>
          <a:bodyPr/>
          <a:lstStyle/>
          <a:p>
            <a:pPr algn="ctr"/>
            <a:fld id="{933A556B-7C63-244D-9B7C-B0EA8042B330}" type="slidenum">
              <a:rPr lang="en-US" smtClean="0"/>
              <a:pPr algn="ctr"/>
              <a:t>6</a:t>
            </a:fld>
            <a:endParaRPr lang="en-US"/>
          </a:p>
        </p:txBody>
      </p:sp>
      <p:sp>
        <p:nvSpPr>
          <p:cNvPr id="3" name="Title 2">
            <a:extLst>
              <a:ext uri="{FF2B5EF4-FFF2-40B4-BE49-F238E27FC236}">
                <a16:creationId xmlns:a16="http://schemas.microsoft.com/office/drawing/2014/main" id="{F862F6C2-C22B-839D-6774-B8462ACDEC7D}"/>
              </a:ext>
            </a:extLst>
          </p:cNvPr>
          <p:cNvSpPr>
            <a:spLocks noGrp="1"/>
          </p:cNvSpPr>
          <p:nvPr>
            <p:ph type="title"/>
          </p:nvPr>
        </p:nvSpPr>
        <p:spPr/>
        <p:txBody>
          <a:bodyPr/>
          <a:lstStyle/>
          <a:p>
            <a:r>
              <a:rPr lang="en-US" dirty="0"/>
              <a:t>Examples of industrial needs for the EIC</a:t>
            </a:r>
          </a:p>
        </p:txBody>
      </p:sp>
      <p:pic>
        <p:nvPicPr>
          <p:cNvPr id="6" name="Picture 5" descr="Table&#10;&#10;AI-generated content may be incorrect.">
            <a:extLst>
              <a:ext uri="{FF2B5EF4-FFF2-40B4-BE49-F238E27FC236}">
                <a16:creationId xmlns:a16="http://schemas.microsoft.com/office/drawing/2014/main" id="{EBBBDB89-C572-A17E-72C9-6EB3DAB857C0}"/>
              </a:ext>
            </a:extLst>
          </p:cNvPr>
          <p:cNvPicPr>
            <a:picLocks noChangeAspect="1"/>
          </p:cNvPicPr>
          <p:nvPr/>
        </p:nvPicPr>
        <p:blipFill>
          <a:blip r:embed="rId2"/>
          <a:stretch>
            <a:fillRect/>
          </a:stretch>
        </p:blipFill>
        <p:spPr>
          <a:xfrm>
            <a:off x="320040" y="3141497"/>
            <a:ext cx="7772400" cy="3540223"/>
          </a:xfrm>
          <a:prstGeom prst="rect">
            <a:avLst/>
          </a:prstGeom>
        </p:spPr>
      </p:pic>
      <p:pic>
        <p:nvPicPr>
          <p:cNvPr id="7" name="Picture 6">
            <a:extLst>
              <a:ext uri="{FF2B5EF4-FFF2-40B4-BE49-F238E27FC236}">
                <a16:creationId xmlns:a16="http://schemas.microsoft.com/office/drawing/2014/main" id="{8BBB8211-BC7B-6893-84DC-BFE92ABFCEFE}"/>
              </a:ext>
            </a:extLst>
          </p:cNvPr>
          <p:cNvPicPr>
            <a:picLocks noChangeAspect="1"/>
          </p:cNvPicPr>
          <p:nvPr/>
        </p:nvPicPr>
        <p:blipFill>
          <a:blip r:embed="rId3"/>
          <a:stretch>
            <a:fillRect/>
          </a:stretch>
        </p:blipFill>
        <p:spPr>
          <a:xfrm>
            <a:off x="350921" y="853609"/>
            <a:ext cx="11730790" cy="2604098"/>
          </a:xfrm>
          <a:prstGeom prst="rect">
            <a:avLst/>
          </a:prstGeom>
        </p:spPr>
      </p:pic>
      <p:grpSp>
        <p:nvGrpSpPr>
          <p:cNvPr id="8" name="Group 7">
            <a:extLst>
              <a:ext uri="{FF2B5EF4-FFF2-40B4-BE49-F238E27FC236}">
                <a16:creationId xmlns:a16="http://schemas.microsoft.com/office/drawing/2014/main" id="{44B5AA8C-FE7D-B621-4EA3-ABF947E5B242}"/>
              </a:ext>
            </a:extLst>
          </p:cNvPr>
          <p:cNvGrpSpPr/>
          <p:nvPr/>
        </p:nvGrpSpPr>
        <p:grpSpPr>
          <a:xfrm>
            <a:off x="8130682" y="3569837"/>
            <a:ext cx="3399336" cy="2176268"/>
            <a:chOff x="266631" y="3889877"/>
            <a:chExt cx="3399336" cy="2176268"/>
          </a:xfrm>
        </p:grpSpPr>
        <p:pic>
          <p:nvPicPr>
            <p:cNvPr id="9" name="Picture 8">
              <a:extLst>
                <a:ext uri="{FF2B5EF4-FFF2-40B4-BE49-F238E27FC236}">
                  <a16:creationId xmlns:a16="http://schemas.microsoft.com/office/drawing/2014/main" id="{E4EB6A5D-5B3E-A098-9138-9E12EFF27C5F}"/>
                </a:ext>
              </a:extLst>
            </p:cNvPr>
            <p:cNvPicPr>
              <a:picLocks noChangeAspect="1"/>
            </p:cNvPicPr>
            <p:nvPr/>
          </p:nvPicPr>
          <p:blipFill>
            <a:blip r:embed="rId4"/>
            <a:stretch>
              <a:fillRect/>
            </a:stretch>
          </p:blipFill>
          <p:spPr>
            <a:xfrm>
              <a:off x="266631" y="3966560"/>
              <a:ext cx="1462245" cy="1103733"/>
            </a:xfrm>
            <a:prstGeom prst="rect">
              <a:avLst/>
            </a:prstGeom>
          </p:spPr>
        </p:pic>
        <p:pic>
          <p:nvPicPr>
            <p:cNvPr id="10" name="Picture 9">
              <a:extLst>
                <a:ext uri="{FF2B5EF4-FFF2-40B4-BE49-F238E27FC236}">
                  <a16:creationId xmlns:a16="http://schemas.microsoft.com/office/drawing/2014/main" id="{E7E8D731-DA87-16E1-4956-52C23A0FC9FB}"/>
                </a:ext>
              </a:extLst>
            </p:cNvPr>
            <p:cNvPicPr>
              <a:picLocks noChangeAspect="1"/>
            </p:cNvPicPr>
            <p:nvPr/>
          </p:nvPicPr>
          <p:blipFill>
            <a:blip r:embed="rId5"/>
            <a:stretch>
              <a:fillRect/>
            </a:stretch>
          </p:blipFill>
          <p:spPr>
            <a:xfrm>
              <a:off x="1138818" y="4818398"/>
              <a:ext cx="1190660" cy="1247747"/>
            </a:xfrm>
            <a:prstGeom prst="rect">
              <a:avLst/>
            </a:prstGeom>
          </p:spPr>
        </p:pic>
        <p:pic>
          <p:nvPicPr>
            <p:cNvPr id="11" name="Picture 10">
              <a:extLst>
                <a:ext uri="{FF2B5EF4-FFF2-40B4-BE49-F238E27FC236}">
                  <a16:creationId xmlns:a16="http://schemas.microsoft.com/office/drawing/2014/main" id="{811CD2E0-73C5-5C5D-93D6-98951C14DD5D}"/>
                </a:ext>
              </a:extLst>
            </p:cNvPr>
            <p:cNvPicPr>
              <a:picLocks noChangeAspect="1"/>
            </p:cNvPicPr>
            <p:nvPr/>
          </p:nvPicPr>
          <p:blipFill>
            <a:blip r:embed="rId6"/>
            <a:stretch>
              <a:fillRect/>
            </a:stretch>
          </p:blipFill>
          <p:spPr>
            <a:xfrm>
              <a:off x="1783956" y="3889877"/>
              <a:ext cx="1882011" cy="1045561"/>
            </a:xfrm>
            <a:prstGeom prst="rect">
              <a:avLst/>
            </a:prstGeom>
          </p:spPr>
        </p:pic>
      </p:grpSp>
      <p:pic>
        <p:nvPicPr>
          <p:cNvPr id="12" name="Picture 11">
            <a:extLst>
              <a:ext uri="{FF2B5EF4-FFF2-40B4-BE49-F238E27FC236}">
                <a16:creationId xmlns:a16="http://schemas.microsoft.com/office/drawing/2014/main" id="{346EBACF-0A8A-03B6-2C7A-44FC35B854E8}"/>
              </a:ext>
            </a:extLst>
          </p:cNvPr>
          <p:cNvPicPr>
            <a:picLocks noChangeAspect="1"/>
          </p:cNvPicPr>
          <p:nvPr/>
        </p:nvPicPr>
        <p:blipFill>
          <a:blip r:embed="rId7"/>
          <a:stretch>
            <a:fillRect/>
          </a:stretch>
        </p:blipFill>
        <p:spPr>
          <a:xfrm>
            <a:off x="10443779" y="5082358"/>
            <a:ext cx="1320358" cy="1045563"/>
          </a:xfrm>
          <a:prstGeom prst="rect">
            <a:avLst/>
          </a:prstGeom>
        </p:spPr>
      </p:pic>
      <p:sp>
        <p:nvSpPr>
          <p:cNvPr id="5" name="Rectangle 4">
            <a:extLst>
              <a:ext uri="{FF2B5EF4-FFF2-40B4-BE49-F238E27FC236}">
                <a16:creationId xmlns:a16="http://schemas.microsoft.com/office/drawing/2014/main" id="{F410BBC8-2303-EFFA-39DF-7307F1B96603}"/>
              </a:ext>
            </a:extLst>
          </p:cNvPr>
          <p:cNvSpPr/>
          <p:nvPr/>
        </p:nvSpPr>
        <p:spPr>
          <a:xfrm>
            <a:off x="320040" y="3429000"/>
            <a:ext cx="7810642" cy="151707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42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6EC45005-18F2-F7FC-59C6-FF019A167371}"/>
                  </a:ext>
                </a:extLst>
              </p:cNvPr>
              <p:cNvSpPr>
                <a:spLocks noGrp="1"/>
              </p:cNvSpPr>
              <p:nvPr>
                <p:ph type="body" sz="quarter" idx="10"/>
              </p:nvPr>
            </p:nvSpPr>
            <p:spPr>
              <a:xfrm>
                <a:off x="213124" y="1700784"/>
                <a:ext cx="5194075" cy="4145616"/>
              </a:xfrm>
            </p:spPr>
            <p:txBody>
              <a:bodyPr/>
              <a:lstStyle/>
              <a:p>
                <a:pPr marL="0" indent="0">
                  <a:buNone/>
                </a:pPr>
                <a:r>
                  <a:rPr lang="en-US" dirty="0"/>
                  <a:t>The project replaces the old Fermilab Linac and delivers</a:t>
                </a:r>
              </a:p>
              <a:p>
                <a:r>
                  <a:rPr lang="en-US" dirty="0"/>
                  <a:t>New </a:t>
                </a:r>
                <a:r>
                  <a:rPr lang="en-US" b="1" dirty="0"/>
                  <a:t>SRF linac of 800 MeV</a:t>
                </a:r>
              </a:p>
              <a:p>
                <a:pPr lvl="1"/>
                <a:r>
                  <a:rPr lang="en-US" dirty="0"/>
                  <a:t>+ Space-charge </a:t>
                </a:r>
                <a14:m>
                  <m:oMath xmlns:m="http://schemas.openxmlformats.org/officeDocument/2006/math">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3</m:t>
                            </m:r>
                          </m:sup>
                        </m:sSup>
                      </m:den>
                    </m:f>
                  </m:oMath>
                </a14:m>
                <a:endParaRPr lang="en-US" dirty="0"/>
              </a:p>
              <a:p>
                <a:pPr lvl="1"/>
                <a:r>
                  <a:rPr lang="en-US" dirty="0"/>
                  <a:t>- PIP-II beam current 2 mA</a:t>
                </a:r>
              </a:p>
              <a:p>
                <a:r>
                  <a:rPr lang="en-US" dirty="0"/>
                  <a:t>New Beam Transfer Line (BTL) from Linac to 8 GeV Booster,</a:t>
                </a:r>
              </a:p>
              <a:p>
                <a:r>
                  <a:rPr lang="en-US" dirty="0"/>
                  <a:t>Upgrades of critical components in the </a:t>
                </a:r>
                <a:r>
                  <a:rPr lang="en-US" b="1" dirty="0"/>
                  <a:t>Booster</a:t>
                </a:r>
                <a:r>
                  <a:rPr lang="en-US" dirty="0"/>
                  <a:t>, the </a:t>
                </a:r>
                <a:r>
                  <a:rPr lang="en-US" b="1" dirty="0"/>
                  <a:t>Recycler</a:t>
                </a:r>
                <a:r>
                  <a:rPr lang="en-US" dirty="0"/>
                  <a:t> Ring and </a:t>
                </a:r>
                <a:r>
                  <a:rPr lang="en-US" b="1" dirty="0"/>
                  <a:t>Main Injector</a:t>
                </a:r>
                <a:r>
                  <a:rPr lang="en-US" dirty="0"/>
                  <a:t> synchrotrons</a:t>
                </a:r>
              </a:p>
            </p:txBody>
          </p:sp>
        </mc:Choice>
        <mc:Fallback xmlns="">
          <p:sp>
            <p:nvSpPr>
              <p:cNvPr id="2" name="Text Placeholder 1">
                <a:extLst>
                  <a:ext uri="{FF2B5EF4-FFF2-40B4-BE49-F238E27FC236}">
                    <a16:creationId xmlns:a16="http://schemas.microsoft.com/office/drawing/2014/main" id="{6EC45005-18F2-F7FC-59C6-FF019A167371}"/>
                  </a:ext>
                </a:extLst>
              </p:cNvPr>
              <p:cNvSpPr>
                <a:spLocks noGrp="1" noRot="1" noChangeAspect="1" noMove="1" noResize="1" noEditPoints="1" noAdjustHandles="1" noChangeArrowheads="1" noChangeShapeType="1" noTextEdit="1"/>
              </p:cNvSpPr>
              <p:nvPr>
                <p:ph type="body" sz="quarter" idx="10"/>
              </p:nvPr>
            </p:nvSpPr>
            <p:spPr>
              <a:xfrm>
                <a:off x="213124" y="1700784"/>
                <a:ext cx="5194075" cy="4145616"/>
              </a:xfrm>
              <a:blipFill>
                <a:blip r:embed="rId3"/>
                <a:stretch>
                  <a:fillRect l="-3286" t="-279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947AFC7-A20A-FBBF-24D2-34B2A37A83FE}"/>
              </a:ext>
            </a:extLst>
          </p:cNvPr>
          <p:cNvSpPr>
            <a:spLocks noGrp="1"/>
          </p:cNvSpPr>
          <p:nvPr>
            <p:ph type="title"/>
          </p:nvPr>
        </p:nvSpPr>
        <p:spPr/>
        <p:txBody>
          <a:bodyPr/>
          <a:lstStyle/>
          <a:p>
            <a:r>
              <a:rPr lang="en-US" dirty="0"/>
              <a:t>PIP-II accelerator project</a:t>
            </a:r>
          </a:p>
        </p:txBody>
      </p:sp>
      <p:sp>
        <p:nvSpPr>
          <p:cNvPr id="4" name="Text Placeholder 3">
            <a:extLst>
              <a:ext uri="{FF2B5EF4-FFF2-40B4-BE49-F238E27FC236}">
                <a16:creationId xmlns:a16="http://schemas.microsoft.com/office/drawing/2014/main" id="{0B0AA762-A11F-8A0A-4809-9EE430F45A4F}"/>
              </a:ext>
            </a:extLst>
          </p:cNvPr>
          <p:cNvSpPr>
            <a:spLocks noGrp="1"/>
          </p:cNvSpPr>
          <p:nvPr>
            <p:ph type="body" sz="quarter" idx="37"/>
          </p:nvPr>
        </p:nvSpPr>
        <p:spPr/>
        <p:txBody>
          <a:bodyPr>
            <a:normAutofit fontScale="92500"/>
          </a:bodyPr>
          <a:lstStyle/>
          <a:p>
            <a:r>
              <a:rPr lang="en-US" dirty="0"/>
              <a:t>PIP-II is an essential upgrade of the Fermilab accelerator complex that enables the LBNF/DUNE goal of </a:t>
            </a:r>
            <a:r>
              <a:rPr lang="en-US" b="1" dirty="0">
                <a:solidFill>
                  <a:srgbClr val="00B050"/>
                </a:solidFill>
              </a:rPr>
              <a:t>1.2 MW</a:t>
            </a:r>
            <a:r>
              <a:rPr lang="en-US" dirty="0">
                <a:solidFill>
                  <a:srgbClr val="00B050"/>
                </a:solidFill>
              </a:rPr>
              <a:t> </a:t>
            </a:r>
            <a:r>
              <a:rPr lang="en-US" dirty="0"/>
              <a:t>protons-on-target power, with an upgrade path to </a:t>
            </a:r>
            <a:r>
              <a:rPr lang="en-US" b="1" dirty="0">
                <a:solidFill>
                  <a:srgbClr val="00B050"/>
                </a:solidFill>
              </a:rPr>
              <a:t>2.4 MW</a:t>
            </a:r>
            <a:r>
              <a:rPr lang="en-US" dirty="0">
                <a:solidFill>
                  <a:srgbClr val="00B050"/>
                </a:solidFill>
              </a:rPr>
              <a:t>. </a:t>
            </a:r>
          </a:p>
        </p:txBody>
      </p:sp>
      <p:sp>
        <p:nvSpPr>
          <p:cNvPr id="5" name="Slide Number Placeholder 4">
            <a:extLst>
              <a:ext uri="{FF2B5EF4-FFF2-40B4-BE49-F238E27FC236}">
                <a16:creationId xmlns:a16="http://schemas.microsoft.com/office/drawing/2014/main" id="{992A347E-1290-BF21-644C-C9A334BF088F}"/>
              </a:ext>
            </a:extLst>
          </p:cNvPr>
          <p:cNvSpPr>
            <a:spLocks noGrp="1"/>
          </p:cNvSpPr>
          <p:nvPr>
            <p:ph type="sldNum" sz="quarter" idx="40"/>
          </p:nvPr>
        </p:nvSpPr>
        <p:spPr/>
        <p:txBody>
          <a:bodyPr/>
          <a:lstStyle/>
          <a:p>
            <a:fld id="{F4BAA12D-5F28-3140-935A-44BF4B54B6B6}" type="slidenum">
              <a:rPr lang="en-US" smtClean="0"/>
              <a:pPr/>
              <a:t>7</a:t>
            </a:fld>
            <a:endParaRPr lang="en-US" dirty="0"/>
          </a:p>
        </p:txBody>
      </p:sp>
      <p:pic>
        <p:nvPicPr>
          <p:cNvPr id="6" name="Picture 5">
            <a:extLst>
              <a:ext uri="{FF2B5EF4-FFF2-40B4-BE49-F238E27FC236}">
                <a16:creationId xmlns:a16="http://schemas.microsoft.com/office/drawing/2014/main" id="{1237C20F-7307-41D7-9ABD-DCC61F29AD32}"/>
              </a:ext>
            </a:extLst>
          </p:cNvPr>
          <p:cNvPicPr>
            <a:picLocks noChangeAspect="1"/>
          </p:cNvPicPr>
          <p:nvPr/>
        </p:nvPicPr>
        <p:blipFill rotWithShape="1">
          <a:blip r:embed="rId4"/>
          <a:srcRect l="14869"/>
          <a:stretch/>
        </p:blipFill>
        <p:spPr>
          <a:xfrm>
            <a:off x="5461885" y="1700784"/>
            <a:ext cx="6288081" cy="3129400"/>
          </a:xfrm>
          <a:prstGeom prst="rect">
            <a:avLst/>
          </a:prstGeom>
        </p:spPr>
      </p:pic>
      <p:sp>
        <p:nvSpPr>
          <p:cNvPr id="8" name="TextBox 7">
            <a:extLst>
              <a:ext uri="{FF2B5EF4-FFF2-40B4-BE49-F238E27FC236}">
                <a16:creationId xmlns:a16="http://schemas.microsoft.com/office/drawing/2014/main" id="{08F4BEE8-A699-35D3-69D7-D2A4EBF79341}"/>
              </a:ext>
            </a:extLst>
          </p:cNvPr>
          <p:cNvSpPr txBox="1"/>
          <p:nvPr/>
        </p:nvSpPr>
        <p:spPr>
          <a:xfrm>
            <a:off x="5407199" y="5200069"/>
            <a:ext cx="6176998" cy="1292662"/>
          </a:xfrm>
          <a:prstGeom prst="rect">
            <a:avLst/>
          </a:prstGeom>
          <a:noFill/>
        </p:spPr>
        <p:txBody>
          <a:bodyPr wrap="square" rtlCol="0">
            <a:spAutoFit/>
          </a:bodyPr>
          <a:lstStyle/>
          <a:p>
            <a:r>
              <a:rPr lang="en-US" sz="2000" b="1" dirty="0"/>
              <a:t>This will result in doubling of proton flux at 8GeV and MI power of 1.2MW with a potential upgrade to above 2MW</a:t>
            </a:r>
          </a:p>
          <a:p>
            <a:endParaRPr lang="en-US" dirty="0"/>
          </a:p>
        </p:txBody>
      </p:sp>
    </p:spTree>
    <p:extLst>
      <p:ext uri="{BB962C8B-B14F-4D97-AF65-F5344CB8AC3E}">
        <p14:creationId xmlns:p14="http://schemas.microsoft.com/office/powerpoint/2010/main" val="169393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4AEA12-2DF8-416B-6EEA-196B9D80F6DC}"/>
              </a:ext>
            </a:extLst>
          </p:cNvPr>
          <p:cNvSpPr>
            <a:spLocks noGrp="1"/>
          </p:cNvSpPr>
          <p:nvPr>
            <p:ph idx="1"/>
          </p:nvPr>
        </p:nvSpPr>
        <p:spPr/>
        <p:txBody>
          <a:bodyPr lIns="0" tIns="0" rIns="0" bIns="0" anchor="t"/>
          <a:lstStyle/>
          <a:p>
            <a:pPr marL="0" indent="0">
              <a:buNone/>
            </a:pPr>
            <a:r>
              <a:rPr lang="en-US" sz="2000" dirty="0"/>
              <a:t>In the framework of PIP-II at Fermilab, we identified the main domestic capabilities that would benefit the US accelerator complex (most currently procured from by international sources):</a:t>
            </a:r>
          </a:p>
          <a:p>
            <a:pPr>
              <a:spcBef>
                <a:spcPts val="1200"/>
              </a:spcBef>
            </a:pPr>
            <a:r>
              <a:rPr lang="en-US" sz="2000" dirty="0"/>
              <a:t>Reliable </a:t>
            </a:r>
            <a:r>
              <a:rPr lang="en-US" sz="2000" dirty="0">
                <a:solidFill>
                  <a:srgbClr val="00B050"/>
                </a:solidFill>
              </a:rPr>
              <a:t>Niobium suppliers </a:t>
            </a:r>
            <a:r>
              <a:rPr lang="en-US" sz="2000" dirty="0"/>
              <a:t>capable of delivering high quality material for small and large projects</a:t>
            </a:r>
          </a:p>
          <a:p>
            <a:pPr>
              <a:spcBef>
                <a:spcPts val="1200"/>
              </a:spcBef>
            </a:pPr>
            <a:r>
              <a:rPr lang="en-US" sz="2000" dirty="0">
                <a:solidFill>
                  <a:srgbClr val="00B050"/>
                </a:solidFill>
              </a:rPr>
              <a:t>Superconducting RF cavity </a:t>
            </a:r>
            <a:r>
              <a:rPr lang="en-US" sz="2000" dirty="0"/>
              <a:t>manufacturing and processing for piece and large production needs</a:t>
            </a:r>
          </a:p>
          <a:p>
            <a:pPr marL="306705" indent="-306705">
              <a:spcBef>
                <a:spcPts val="1200"/>
              </a:spcBef>
            </a:pPr>
            <a:r>
              <a:rPr lang="en-US" sz="2000" dirty="0"/>
              <a:t>Processing and </a:t>
            </a:r>
            <a:r>
              <a:rPr lang="en-US" sz="2000" dirty="0">
                <a:solidFill>
                  <a:srgbClr val="00B050"/>
                </a:solidFill>
              </a:rPr>
              <a:t>assembly</a:t>
            </a:r>
            <a:r>
              <a:rPr lang="en-US" sz="2000" dirty="0"/>
              <a:t> of SRF cavities in cleanrooms employing advanced technologies</a:t>
            </a:r>
          </a:p>
          <a:p>
            <a:pPr marL="306705" indent="-306705">
              <a:spcBef>
                <a:spcPts val="1200"/>
              </a:spcBef>
            </a:pPr>
            <a:r>
              <a:rPr lang="en-US" sz="2000" dirty="0">
                <a:solidFill>
                  <a:srgbClr val="00B050"/>
                </a:solidFill>
              </a:rPr>
              <a:t>Fabrication</a:t>
            </a:r>
            <a:r>
              <a:rPr lang="en-US" sz="2000" dirty="0"/>
              <a:t> of beamline SRF components meeting cleanroom ISO standards and leak testing requirements such as edge welded and hydroformed bellows, gate valves, beam position monitors</a:t>
            </a:r>
          </a:p>
          <a:p>
            <a:pPr>
              <a:spcBef>
                <a:spcPts val="1200"/>
              </a:spcBef>
            </a:pPr>
            <a:r>
              <a:rPr lang="en-US" sz="2000" dirty="0"/>
              <a:t>High power and high efficiency </a:t>
            </a:r>
            <a:r>
              <a:rPr lang="en-US" sz="2000" dirty="0">
                <a:solidFill>
                  <a:srgbClr val="00B050"/>
                </a:solidFill>
              </a:rPr>
              <a:t>RF sources </a:t>
            </a:r>
            <a:r>
              <a:rPr lang="en-US" sz="2000" dirty="0"/>
              <a:t>for accelerator applications </a:t>
            </a:r>
          </a:p>
          <a:p>
            <a:pPr marL="306705" indent="-306705">
              <a:spcBef>
                <a:spcPts val="1200"/>
              </a:spcBef>
            </a:pPr>
            <a:r>
              <a:rPr lang="en-US" sz="2000" dirty="0"/>
              <a:t>Cost effective </a:t>
            </a:r>
            <a:r>
              <a:rPr lang="en-US" sz="2000" dirty="0">
                <a:solidFill>
                  <a:srgbClr val="00B050"/>
                </a:solidFill>
              </a:rPr>
              <a:t>cryomodule vacuum vessels </a:t>
            </a:r>
            <a:r>
              <a:rPr lang="en-US" sz="2000" dirty="0"/>
              <a:t>and cryogenic </a:t>
            </a:r>
            <a:r>
              <a:rPr lang="en-US" sz="2000" dirty="0">
                <a:solidFill>
                  <a:srgbClr val="00B050"/>
                </a:solidFill>
              </a:rPr>
              <a:t>piping</a:t>
            </a:r>
          </a:p>
          <a:p>
            <a:pPr>
              <a:spcBef>
                <a:spcPts val="1200"/>
              </a:spcBef>
            </a:pPr>
            <a:r>
              <a:rPr lang="en-US" sz="2000" dirty="0"/>
              <a:t>ASME coded cryogenic piping for low to mid-pressure applications</a:t>
            </a:r>
          </a:p>
          <a:p>
            <a:pPr>
              <a:spcBef>
                <a:spcPts val="1200"/>
              </a:spcBef>
            </a:pPr>
            <a:r>
              <a:rPr lang="en-US" sz="2000" dirty="0"/>
              <a:t>Cryogenic environment and radiation hardened </a:t>
            </a:r>
            <a:r>
              <a:rPr lang="en-US" sz="2000" dirty="0">
                <a:solidFill>
                  <a:srgbClr val="00B050"/>
                </a:solidFill>
              </a:rPr>
              <a:t>instrumentation</a:t>
            </a:r>
          </a:p>
          <a:p>
            <a:pPr>
              <a:spcBef>
                <a:spcPts val="1200"/>
              </a:spcBef>
            </a:pPr>
            <a:r>
              <a:rPr lang="en-US" sz="2000" dirty="0"/>
              <a:t>Accelerator </a:t>
            </a:r>
            <a:r>
              <a:rPr lang="en-US" sz="2000" dirty="0">
                <a:solidFill>
                  <a:srgbClr val="00B050"/>
                </a:solidFill>
              </a:rPr>
              <a:t>control system </a:t>
            </a:r>
            <a:r>
              <a:rPr lang="en-US" sz="2000" dirty="0">
                <a:solidFill>
                  <a:schemeClr val="tx1"/>
                </a:solidFill>
              </a:rPr>
              <a:t>infrastructure</a:t>
            </a:r>
          </a:p>
          <a:p>
            <a:endParaRPr lang="en-US" sz="2000" dirty="0"/>
          </a:p>
          <a:p>
            <a:endParaRPr lang="en-US" dirty="0"/>
          </a:p>
        </p:txBody>
      </p:sp>
      <p:sp>
        <p:nvSpPr>
          <p:cNvPr id="3" name="Title 2">
            <a:extLst>
              <a:ext uri="{FF2B5EF4-FFF2-40B4-BE49-F238E27FC236}">
                <a16:creationId xmlns:a16="http://schemas.microsoft.com/office/drawing/2014/main" id="{1EB90684-3CBB-5CCD-1A8E-F66814A11547}"/>
              </a:ext>
            </a:extLst>
          </p:cNvPr>
          <p:cNvSpPr>
            <a:spLocks noGrp="1"/>
          </p:cNvSpPr>
          <p:nvPr>
            <p:ph type="title"/>
          </p:nvPr>
        </p:nvSpPr>
        <p:spPr>
          <a:xfrm>
            <a:off x="304800" y="273428"/>
            <a:ext cx="11582400" cy="406201"/>
          </a:xfrm>
        </p:spPr>
        <p:txBody>
          <a:bodyPr/>
          <a:lstStyle/>
          <a:p>
            <a:r>
              <a:rPr lang="en-US" dirty="0">
                <a:solidFill>
                  <a:schemeClr val="tx1"/>
                </a:solidFill>
              </a:rPr>
              <a:t>PIP-II Industrialization needs for the US accelerator community</a:t>
            </a:r>
          </a:p>
        </p:txBody>
      </p:sp>
      <p:sp>
        <p:nvSpPr>
          <p:cNvPr id="5" name="Footer Placeholder 4">
            <a:extLst>
              <a:ext uri="{FF2B5EF4-FFF2-40B4-BE49-F238E27FC236}">
                <a16:creationId xmlns:a16="http://schemas.microsoft.com/office/drawing/2014/main" id="{359C107A-2CC4-189E-63CC-852E33E21637}"/>
              </a:ext>
            </a:extLst>
          </p:cNvPr>
          <p:cNvSpPr>
            <a:spLocks noGrp="1"/>
          </p:cNvSpPr>
          <p:nvPr>
            <p:ph type="ftr" sz="quarter" idx="11"/>
          </p:nvPr>
        </p:nvSpPr>
        <p:spPr/>
        <p:txBody>
          <a:bodyPr/>
          <a:lstStyle/>
          <a:p>
            <a:pPr>
              <a:defRPr/>
            </a:pPr>
            <a:endParaRPr lang="en-US" b="1" dirty="0"/>
          </a:p>
        </p:txBody>
      </p:sp>
      <p:sp>
        <p:nvSpPr>
          <p:cNvPr id="4" name="Rectangle 3">
            <a:extLst>
              <a:ext uri="{FF2B5EF4-FFF2-40B4-BE49-F238E27FC236}">
                <a16:creationId xmlns:a16="http://schemas.microsoft.com/office/drawing/2014/main" id="{F6AA68D2-A3B7-CE9D-843E-DAA75C3933A4}"/>
              </a:ext>
            </a:extLst>
          </p:cNvPr>
          <p:cNvSpPr/>
          <p:nvPr/>
        </p:nvSpPr>
        <p:spPr>
          <a:xfrm>
            <a:off x="195348" y="1569027"/>
            <a:ext cx="11582399" cy="29510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22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D30E-89DD-4AD0-281E-D2FDE78992EF}"/>
              </a:ext>
            </a:extLst>
          </p:cNvPr>
          <p:cNvSpPr>
            <a:spLocks noGrp="1"/>
          </p:cNvSpPr>
          <p:nvPr>
            <p:ph type="title"/>
          </p:nvPr>
        </p:nvSpPr>
        <p:spPr/>
        <p:txBody>
          <a:bodyPr/>
          <a:lstStyle/>
          <a:p>
            <a:r>
              <a:rPr lang="en-US" dirty="0"/>
              <a:t>LCLS-II-HE Overview</a:t>
            </a:r>
          </a:p>
        </p:txBody>
      </p:sp>
      <p:sp>
        <p:nvSpPr>
          <p:cNvPr id="3" name="Slide Number Placeholder 2">
            <a:extLst>
              <a:ext uri="{FF2B5EF4-FFF2-40B4-BE49-F238E27FC236}">
                <a16:creationId xmlns:a16="http://schemas.microsoft.com/office/drawing/2014/main" id="{0B51E43F-FC1D-7E12-29FA-938DE60BA63E}"/>
              </a:ext>
            </a:extLst>
          </p:cNvPr>
          <p:cNvSpPr>
            <a:spLocks noGrp="1"/>
          </p:cNvSpPr>
          <p:nvPr>
            <p:ph type="sldNum" sz="quarter" idx="4"/>
          </p:nvPr>
        </p:nvSpPr>
        <p:spPr/>
        <p:txBody>
          <a:bodyPr/>
          <a:lstStyle/>
          <a:p>
            <a:fld id="{52B60363-7E9F-BF4A-894A-A30319D3939A}" type="slidenum">
              <a:rPr lang="en-US" smtClean="0"/>
              <a:pPr/>
              <a:t>9</a:t>
            </a:fld>
            <a:endParaRPr lang="en-US"/>
          </a:p>
        </p:txBody>
      </p:sp>
      <p:sp>
        <p:nvSpPr>
          <p:cNvPr id="12" name="Text Placeholder 11">
            <a:extLst>
              <a:ext uri="{FF2B5EF4-FFF2-40B4-BE49-F238E27FC236}">
                <a16:creationId xmlns:a16="http://schemas.microsoft.com/office/drawing/2014/main" id="{4DF70935-572F-F940-03A2-724C1A11114C}"/>
              </a:ext>
            </a:extLst>
          </p:cNvPr>
          <p:cNvSpPr>
            <a:spLocks noGrp="1"/>
          </p:cNvSpPr>
          <p:nvPr>
            <p:ph type="body" sz="quarter" idx="18"/>
          </p:nvPr>
        </p:nvSpPr>
        <p:spPr/>
        <p:txBody>
          <a:bodyPr/>
          <a:lstStyle/>
          <a:p>
            <a:endParaRPr lang="en-US"/>
          </a:p>
        </p:txBody>
      </p:sp>
      <p:pic>
        <p:nvPicPr>
          <p:cNvPr id="7" name="Picture 6" descr="Diagram&#10;&#10;Description automatically generated">
            <a:extLst>
              <a:ext uri="{FF2B5EF4-FFF2-40B4-BE49-F238E27FC236}">
                <a16:creationId xmlns:a16="http://schemas.microsoft.com/office/drawing/2014/main" id="{ABE3F066-0949-673F-8798-4F5B2489F951}"/>
              </a:ext>
            </a:extLst>
          </p:cNvPr>
          <p:cNvPicPr>
            <a:picLocks noChangeAspect="1"/>
          </p:cNvPicPr>
          <p:nvPr/>
        </p:nvPicPr>
        <p:blipFill>
          <a:blip r:embed="rId3"/>
          <a:stretch>
            <a:fillRect/>
          </a:stretch>
        </p:blipFill>
        <p:spPr>
          <a:xfrm>
            <a:off x="127000" y="1023932"/>
            <a:ext cx="11938000" cy="3725333"/>
          </a:xfrm>
          <a:prstGeom prst="rect">
            <a:avLst/>
          </a:prstGeom>
        </p:spPr>
      </p:pic>
      <p:sp>
        <p:nvSpPr>
          <p:cNvPr id="9" name="Rectangle 8">
            <a:extLst>
              <a:ext uri="{FF2B5EF4-FFF2-40B4-BE49-F238E27FC236}">
                <a16:creationId xmlns:a16="http://schemas.microsoft.com/office/drawing/2014/main" id="{34942193-13BD-4FFB-2E37-82B5CB5859EB}"/>
              </a:ext>
            </a:extLst>
          </p:cNvPr>
          <p:cNvSpPr/>
          <p:nvPr/>
        </p:nvSpPr>
        <p:spPr>
          <a:xfrm>
            <a:off x="65358" y="1905630"/>
            <a:ext cx="1251829" cy="1411997"/>
          </a:xfrm>
          <a:prstGeom prst="rect">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10" name="Rectangle 9">
            <a:extLst>
              <a:ext uri="{FF2B5EF4-FFF2-40B4-BE49-F238E27FC236}">
                <a16:creationId xmlns:a16="http://schemas.microsoft.com/office/drawing/2014/main" id="{8DF469E5-40BB-5CF3-49DC-72147407A716}"/>
              </a:ext>
            </a:extLst>
          </p:cNvPr>
          <p:cNvSpPr/>
          <p:nvPr/>
        </p:nvSpPr>
        <p:spPr>
          <a:xfrm>
            <a:off x="0" y="3950308"/>
            <a:ext cx="2336800" cy="1239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59C6337E-78D3-6B9A-DA6A-552528797E68}"/>
              </a:ext>
            </a:extLst>
          </p:cNvPr>
          <p:cNvSpPr/>
          <p:nvPr/>
        </p:nvSpPr>
        <p:spPr>
          <a:xfrm>
            <a:off x="9550401" y="3346039"/>
            <a:ext cx="1778001" cy="949771"/>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Elbow Connector 14">
            <a:extLst>
              <a:ext uri="{FF2B5EF4-FFF2-40B4-BE49-F238E27FC236}">
                <a16:creationId xmlns:a16="http://schemas.microsoft.com/office/drawing/2014/main" id="{310E768D-7EDC-7C3E-54B3-8490FFBAE380}"/>
              </a:ext>
            </a:extLst>
          </p:cNvPr>
          <p:cNvCxnSpPr>
            <a:cxnSpLocks/>
          </p:cNvCxnSpPr>
          <p:nvPr/>
        </p:nvCxnSpPr>
        <p:spPr>
          <a:xfrm rot="16200000" flipH="1">
            <a:off x="3702542" y="2294709"/>
            <a:ext cx="850937" cy="737617"/>
          </a:xfrm>
          <a:prstGeom prst="bentConnector3">
            <a:avLst>
              <a:gd name="adj1" fmla="val 77837"/>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2212F90-52A6-AE5D-9C6F-3B2A697AD3ED}"/>
              </a:ext>
            </a:extLst>
          </p:cNvPr>
          <p:cNvSpPr/>
          <p:nvPr/>
        </p:nvSpPr>
        <p:spPr>
          <a:xfrm>
            <a:off x="6832462" y="2346798"/>
            <a:ext cx="865625" cy="912335"/>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2C03561D-F779-307B-1C5C-308DC872ED26}"/>
              </a:ext>
            </a:extLst>
          </p:cNvPr>
          <p:cNvSpPr/>
          <p:nvPr/>
        </p:nvSpPr>
        <p:spPr>
          <a:xfrm>
            <a:off x="0" y="4770398"/>
            <a:ext cx="12192000" cy="1816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extLst>
              <a:ext uri="{FF2B5EF4-FFF2-40B4-BE49-F238E27FC236}">
                <a16:creationId xmlns:a16="http://schemas.microsoft.com/office/drawing/2014/main" id="{05A779BD-3347-E4F8-63BB-C6FFA742EF4A}"/>
              </a:ext>
            </a:extLst>
          </p:cNvPr>
          <p:cNvSpPr txBox="1"/>
          <p:nvPr/>
        </p:nvSpPr>
        <p:spPr>
          <a:xfrm>
            <a:off x="207264" y="4549746"/>
            <a:ext cx="11724856" cy="1888017"/>
          </a:xfrm>
          <a:prstGeom prst="rect">
            <a:avLst/>
          </a:prstGeom>
          <a:noFill/>
        </p:spPr>
        <p:txBody>
          <a:bodyPr wrap="square" rtlCol="0">
            <a:spAutoFit/>
          </a:bodyPr>
          <a:lstStyle/>
          <a:p>
            <a:pPr marL="342878" indent="-342878">
              <a:spcAft>
                <a:spcPts val="667"/>
              </a:spcAft>
              <a:buFont typeface="+mj-lt"/>
              <a:buAutoNum type="arabicPeriod"/>
            </a:pPr>
            <a:r>
              <a:rPr lang="en-US" sz="1867" dirty="0">
                <a:solidFill>
                  <a:srgbClr val="0055FB"/>
                </a:solidFill>
                <a:latin typeface="+mn-lt"/>
              </a:rPr>
              <a:t>Add 23 additional cryomodules to double the LCLS-II accelerator energy: 4 GeV to 8 GeV</a:t>
            </a:r>
          </a:p>
          <a:p>
            <a:pPr marL="342878" indent="-342878">
              <a:spcAft>
                <a:spcPts val="667"/>
              </a:spcAft>
              <a:buFont typeface="+mj-lt"/>
              <a:buAutoNum type="arabicPeriod"/>
            </a:pPr>
            <a:r>
              <a:rPr lang="en-US" sz="1867" dirty="0">
                <a:solidFill>
                  <a:srgbClr val="00B050"/>
                </a:solidFill>
                <a:latin typeface="+mn-lt"/>
              </a:rPr>
              <a:t>Install new cryogenic distribution box and transfer line</a:t>
            </a:r>
          </a:p>
          <a:p>
            <a:pPr marL="342878" indent="-342878">
              <a:spcAft>
                <a:spcPts val="667"/>
              </a:spcAft>
              <a:buFont typeface="+mj-lt"/>
              <a:buAutoNum type="arabicPeriod"/>
            </a:pPr>
            <a:r>
              <a:rPr lang="en-US" sz="1867" dirty="0">
                <a:solidFill>
                  <a:srgbClr val="FF9300"/>
                </a:solidFill>
                <a:latin typeface="+mn-lt"/>
              </a:rPr>
              <a:t>New long period soft X-ray undulator </a:t>
            </a:r>
          </a:p>
          <a:p>
            <a:pPr marL="342878" indent="-342878">
              <a:spcAft>
                <a:spcPts val="667"/>
              </a:spcAft>
              <a:buFont typeface="+mj-lt"/>
              <a:buAutoNum type="arabicPeriod"/>
            </a:pPr>
            <a:r>
              <a:rPr lang="en-US" sz="1867" dirty="0">
                <a:solidFill>
                  <a:srgbClr val="00A77D"/>
                </a:solidFill>
                <a:latin typeface="+mn-lt"/>
              </a:rPr>
              <a:t>Upgrade the LCLS hard X-ray instruments for MHz beam and data rates</a:t>
            </a:r>
          </a:p>
          <a:p>
            <a:pPr marL="342878" indent="-342878">
              <a:spcAft>
                <a:spcPts val="667"/>
              </a:spcAft>
              <a:buFont typeface="+mj-lt"/>
              <a:buAutoNum type="arabicPeriod"/>
            </a:pPr>
            <a:r>
              <a:rPr lang="en-US" sz="1867" dirty="0">
                <a:solidFill>
                  <a:srgbClr val="7030A0"/>
                </a:solidFill>
                <a:latin typeface="+mn-lt"/>
              </a:rPr>
              <a:t>Design low-emittance injector and SRF gun for extended hard X-ray performance </a:t>
            </a:r>
          </a:p>
        </p:txBody>
      </p:sp>
      <p:sp>
        <p:nvSpPr>
          <p:cNvPr id="8" name="Freeform 7">
            <a:extLst>
              <a:ext uri="{FF2B5EF4-FFF2-40B4-BE49-F238E27FC236}">
                <a16:creationId xmlns:a16="http://schemas.microsoft.com/office/drawing/2014/main" id="{E6D910FF-206B-5804-BC97-A224C49769B5}"/>
              </a:ext>
            </a:extLst>
          </p:cNvPr>
          <p:cNvSpPr/>
          <p:nvPr/>
        </p:nvSpPr>
        <p:spPr>
          <a:xfrm>
            <a:off x="3603171" y="3091543"/>
            <a:ext cx="1741715" cy="1230086"/>
          </a:xfrm>
          <a:custGeom>
            <a:avLst/>
            <a:gdLst>
              <a:gd name="connsiteX0" fmla="*/ 1741715 w 1741715"/>
              <a:gd name="connsiteY0" fmla="*/ 1230086 h 1230086"/>
              <a:gd name="connsiteX1" fmla="*/ 0 w 1741715"/>
              <a:gd name="connsiteY1" fmla="*/ 1230086 h 1230086"/>
              <a:gd name="connsiteX2" fmla="*/ 0 w 1741715"/>
              <a:gd name="connsiteY2" fmla="*/ 478971 h 1230086"/>
              <a:gd name="connsiteX3" fmla="*/ 783772 w 1741715"/>
              <a:gd name="connsiteY3" fmla="*/ 478971 h 1230086"/>
              <a:gd name="connsiteX4" fmla="*/ 783772 w 1741715"/>
              <a:gd name="connsiteY4" fmla="*/ 10886 h 1230086"/>
              <a:gd name="connsiteX5" fmla="*/ 1665515 w 1741715"/>
              <a:gd name="connsiteY5" fmla="*/ 0 h 1230086"/>
              <a:gd name="connsiteX6" fmla="*/ 1741715 w 1741715"/>
              <a:gd name="connsiteY6" fmla="*/ 1230086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715" h="1230086">
                <a:moveTo>
                  <a:pt x="1741715" y="1230086"/>
                </a:moveTo>
                <a:lnTo>
                  <a:pt x="0" y="1230086"/>
                </a:lnTo>
                <a:lnTo>
                  <a:pt x="0" y="478971"/>
                </a:lnTo>
                <a:lnTo>
                  <a:pt x="783772" y="478971"/>
                </a:lnTo>
                <a:lnTo>
                  <a:pt x="783772" y="10886"/>
                </a:lnTo>
                <a:lnTo>
                  <a:pt x="1665515" y="0"/>
                </a:lnTo>
                <a:lnTo>
                  <a:pt x="1741715" y="1230086"/>
                </a:lnTo>
                <a:close/>
              </a:path>
            </a:pathLst>
          </a:cu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E75B164-5682-B19D-D53A-082B0BC46892}"/>
              </a:ext>
            </a:extLst>
          </p:cNvPr>
          <p:cNvSpPr/>
          <p:nvPr/>
        </p:nvSpPr>
        <p:spPr>
          <a:xfrm>
            <a:off x="609600" y="4498925"/>
            <a:ext cx="9312488" cy="4106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02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P spid="8" grpId="0" animBg="1"/>
    </p:bldLst>
  </p:timing>
</p:sld>
</file>

<file path=ppt/theme/theme1.xml><?xml version="1.0" encoding="utf-8"?>
<a:theme xmlns:a="http://schemas.openxmlformats.org/drawingml/2006/main" name="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SNS" id="{D7F383FF-7352-004E-A2AC-2BCA7F198925}" vid="{F0A85889-1A5E-7C48-B46B-CE93C4AC72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7961</TotalTime>
  <Words>1642</Words>
  <Application>Microsoft Macintosh PowerPoint</Application>
  <PresentationFormat>Widescreen</PresentationFormat>
  <Paragraphs>258</Paragraphs>
  <Slides>19</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Calibri</vt:lpstr>
      <vt:lpstr>Cambria Math</vt:lpstr>
      <vt:lpstr>Georgia</vt:lpstr>
      <vt:lpstr>Lato</vt:lpstr>
      <vt:lpstr>Roboto</vt:lpstr>
      <vt:lpstr>Roboto Light</vt:lpstr>
      <vt:lpstr>Times New Roman</vt:lpstr>
      <vt:lpstr>ORNL-Presentation-16x9-SNS</vt:lpstr>
      <vt:lpstr>Large Science Projects</vt:lpstr>
      <vt:lpstr>Outline</vt:lpstr>
      <vt:lpstr>Accelerator Landscape in the US</vt:lpstr>
      <vt:lpstr>Current and planned accelerator User Facilities</vt:lpstr>
      <vt:lpstr>The Electron Ion-Collider</vt:lpstr>
      <vt:lpstr>Examples of industrial needs for the EIC</vt:lpstr>
      <vt:lpstr>PIP-II accelerator project</vt:lpstr>
      <vt:lpstr>PIP-II Industrialization needs for the US accelerator community</vt:lpstr>
      <vt:lpstr>LCLS-II-HE Overview</vt:lpstr>
      <vt:lpstr>Multi-MW FELs for EUV Lithography</vt:lpstr>
      <vt:lpstr>Accelerators for nuclear fusion</vt:lpstr>
      <vt:lpstr>PowerPoint Presentation</vt:lpstr>
      <vt:lpstr>Host the World’s Highest Energy Particle Collider</vt:lpstr>
      <vt:lpstr>Participate in the Future Circular Collider Higgs Factory</vt:lpstr>
      <vt:lpstr>Challenges for large projects execution in the US</vt:lpstr>
      <vt:lpstr>Accelerator Science and Engineering Workforce Roundtable</vt:lpstr>
      <vt:lpstr>10-year projection of accelerator workforce demand</vt:lpstr>
      <vt:lpstr>Next Steps</vt:lpstr>
      <vt:lpstr>Main takeaways    Rich portfolio of large accelerator projects Challenges: supply chain, workforce, international Program coordination is critical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Sang-Ho</dc:creator>
  <cp:lastModifiedBy>Pilat, Fulvia C.</cp:lastModifiedBy>
  <cp:revision>14</cp:revision>
  <dcterms:created xsi:type="dcterms:W3CDTF">2025-03-11T14:42:57Z</dcterms:created>
  <dcterms:modified xsi:type="dcterms:W3CDTF">2026-02-10T19:59:42Z</dcterms:modified>
</cp:coreProperties>
</file>