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  <p:sldMasterId id="2147483723" r:id="rId3"/>
  </p:sldMasterIdLst>
  <p:notesMasterIdLst>
    <p:notesMasterId r:id="rId10"/>
  </p:notesMasterIdLst>
  <p:sldIdLst>
    <p:sldId id="373" r:id="rId4"/>
    <p:sldId id="374" r:id="rId5"/>
    <p:sldId id="2147481353" r:id="rId6"/>
    <p:sldId id="2147481354" r:id="rId7"/>
    <p:sldId id="2147481355" r:id="rId8"/>
    <p:sldId id="2147481356" r:id="rId9"/>
  </p:sldIdLst>
  <p:sldSz cx="12192000" cy="6858000"/>
  <p:notesSz cx="6858000" cy="9144000"/>
  <p:embeddedFontLst>
    <p:embeddedFont>
      <p:font typeface="Aptos Light" panose="020B0004020202020204" pitchFamily="34" charset="0"/>
      <p:regular r:id="rId11"/>
      <p:italic r:id="rId12"/>
    </p:embeddedFon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Lato Black" panose="020F0502020204030203" pitchFamily="34" charset="0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53565A"/>
    <a:srgbClr val="FFC1C1"/>
    <a:srgbClr val="FFA7A7"/>
    <a:srgbClr val="AF2D24"/>
    <a:srgbClr val="E04F39"/>
    <a:srgbClr val="B83A4B"/>
    <a:srgbClr val="5F574F"/>
    <a:srgbClr val="B6B1A9"/>
    <a:srgbClr val="D4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F5369-07A5-B243-F7AF-07768C5DC19A}" v="3" dt="2026-02-10T21:44:32.788"/>
    <p1510:client id="{F3AADB40-0455-4CFF-B6ED-8884AD2068D8}" v="184" dt="2026-02-10T22:15:41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3DF7-68CC-10EC-0AF8-8A257F28C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78D7D-8DDD-B508-45EF-ED09FBA56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84470-9465-4D8D-4667-CBE826D29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9001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Future needs are largely project-driven and are often limited by RF sources. Some needs will be driven by operational considerations.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High-efficiency sources – large scale facilities use a lot of power and need efficient sources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High peak power – driven by the latest needs of science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Solid state amplifiers – driven by the need for reliability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RF component modeling – follows from the development of cutting edge sources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Advanced manufacturing – holds the potential to dramatically drop cost and production time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Other – will be developed as we follow the GARD update process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AutoNum type="arabicParenBoth"/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DOE HEP website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AutoNum type="arabicParenBoth"/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Lee, Sung-Woo, et. al, “Computer Simulations for RF design of a Spallation Neutron Source External Antenna H- Source”, Review of Scientific Instruments, February 26, 2010.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AutoNum type="arabicParenBoth"/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Duncan, Heather, “Metal Steam Turbine Blade Shows Cutting Edge Potential for Critical, Large 3D-printed Parts”, ORNL News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AutoNum type="arabicParenBoth"/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4820-F16C-03A1-133D-FA5CAEBB9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7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D8903-3E5F-CDE3-0FA5-85E4063B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A9CBD-FA80-94F9-A97E-962F3BCF0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FC0A8-6687-2059-A40E-E24F508C6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9001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dirty="0">
                <a:latin typeface="Aptos Light" panose="020B0004020202020204" pitchFamily="34" charset="0"/>
                <a:ea typeface="Aptos" panose="02000000000000000000" pitchFamily="2" charset="0"/>
              </a:rPr>
              <a:t>The virtual workshop will cover the topics shown on the previous slide. The presenters will give an overview of each topic to stimulate audience participation.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C6880-F9D1-3BA7-6AE9-E89A1BC52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8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9DAEBC41-9960-7C6C-BC9B-B4ECFC13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The SNS Linear Accelerator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49" y="1934670"/>
            <a:ext cx="4688393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February 5, 2026| EIC Linac Design Mini-Workshop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John Moss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Oak Ridge National Laboratory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069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218479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23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0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3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142191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2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87626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1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42023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3243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00526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56838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24356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5743130"/>
            <a:ext cx="2978870" cy="111487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pic>
        <p:nvPicPr>
          <p:cNvPr id="2052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A204D601-FF01-AAB9-F24B-8695E8FB1C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4" y="6380557"/>
            <a:ext cx="1216152" cy="3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56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12479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2529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30296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5256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6670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15324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36063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84744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79391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665071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1298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90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5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63652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57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pic>
        <p:nvPicPr>
          <p:cNvPr id="4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DCC0991B-1A93-3EE1-6A67-C3B986E5DA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6403115"/>
            <a:ext cx="1211891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2" r:id="rId2"/>
    <p:sldLayoutId id="2147483683" r:id="rId3"/>
    <p:sldLayoutId id="2147483682" r:id="rId4"/>
    <p:sldLayoutId id="214748368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947EEA86-EAE3-1CB4-BC01-C94C5C4F5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6403115"/>
            <a:ext cx="1211891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7" r:id="rId6"/>
    <p:sldLayoutId id="2147483687" r:id="rId7"/>
    <p:sldLayoutId id="2147483688" r:id="rId8"/>
    <p:sldLayoutId id="2147483689" r:id="rId9"/>
    <p:sldLayoutId id="2147483651" r:id="rId10"/>
    <p:sldLayoutId id="2147483652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1028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91036C1E-91D5-C71F-1C78-82812A1FD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6403115"/>
            <a:ext cx="1211891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GARD HEP RF Roadmap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 dirty="0"/>
              <a:t>RF Sources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11 February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3A8E6C6D-3676-EFEC-914E-6489820E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4" y="6380557"/>
            <a:ext cx="1216152" cy="3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F5281A9-7640-3080-152E-487974C2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(all times shown as PST/EST, UTC-8/UTC-5)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53C4FB3-8C69-D28F-3157-A2076AD78D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0184" y="982639"/>
            <a:ext cx="10043615" cy="5404513"/>
          </a:xfrm>
        </p:spPr>
        <p:txBody>
          <a:bodyPr vert="horz" lIns="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8:00/11:00 (15 minutes): GARD introduction from conveners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8:15/11:15 (20 minutes): Projects - Fulvia Pilat (ORNL)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8:35/11:35 (20 minutes): High efficiency - Chiara Marelli (CERN)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8:55/11:55 (20 minutes): High efficiency - Mo Othman (SLAC)</a:t>
            </a:r>
          </a:p>
          <a:p>
            <a:pPr marL="226695">
              <a:spcBef>
                <a:spcPts val="600"/>
              </a:spcBef>
            </a:pPr>
            <a:r>
              <a:rPr lang="en-US" sz="1400" b="1" i="1" dirty="0">
                <a:latin typeface="Lato"/>
                <a:ea typeface="Lato"/>
                <a:cs typeface="Lato"/>
              </a:rPr>
              <a:t>9:15/12:15 (40 minutes): Break</a:t>
            </a:r>
            <a:endParaRPr lang="en-US" sz="1400" b="1" dirty="0">
              <a:latin typeface="Lato"/>
              <a:ea typeface="Lato"/>
              <a:cs typeface="Lato"/>
            </a:endParaRPr>
          </a:p>
          <a:p>
            <a:pPr>
              <a:spcBef>
                <a:spcPts val="600"/>
              </a:spcBef>
            </a:pPr>
            <a:r>
              <a:rPr lang="en-US" sz="1400" dirty="0"/>
              <a:t>9:55/12:55 (20 minutes): SSA - Doug Horan (ANL)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10:15/13:15 (20 minutes): SSA - John Lyles (LANL)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10:35/13:35 (20 minutes): Modeling - Alexander Vlasov (NRL)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10:55/13:55 (20 minutes): Modeling - Cho-Kuen Ng (SLAC)</a:t>
            </a:r>
          </a:p>
          <a:p>
            <a:pPr marL="226695">
              <a:spcBef>
                <a:spcPts val="600"/>
              </a:spcBef>
            </a:pPr>
            <a:r>
              <a:rPr lang="en-US" sz="1400" b="1" i="1" dirty="0"/>
              <a:t>11:15/14:15 (40 minutes): Break</a:t>
            </a:r>
            <a:endParaRPr lang="en-US" sz="1400" b="1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>
              <a:spcBef>
                <a:spcPts val="600"/>
              </a:spcBef>
            </a:pPr>
            <a:r>
              <a:rPr lang="en-US" sz="1400" dirty="0"/>
              <a:t>11:55/14:55 (20 minutes): Manufacturing - Julian Merrick (SLAC)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12:15/15:15 (20 minutes): Manufacturing - Amy Elliot and Paul Pritchard (ORNL)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12:35/15:35 (60 minutes): Community contribution "open mic“ (Various)</a:t>
            </a:r>
          </a:p>
          <a:p>
            <a:pPr marL="285750" lvl="0">
              <a:spcBef>
                <a:spcPts val="600"/>
              </a:spcBef>
            </a:pPr>
            <a:r>
              <a:rPr lang="en-US" sz="1400" dirty="0"/>
              <a:t>Lawrence Ives, Takahiro Inagaki, Bob Rimmer, Jesus Alejandro Valladares, Pol Solans Rossell, … </a:t>
            </a:r>
          </a:p>
          <a:p>
            <a:pPr lvl="0">
              <a:spcBef>
                <a:spcPts val="600"/>
              </a:spcBef>
            </a:pPr>
            <a:r>
              <a:rPr lang="en-US" sz="1400" dirty="0"/>
              <a:t>13:35/16:35 (30 minutes): Discussion and closing comments</a:t>
            </a:r>
          </a:p>
          <a:p>
            <a:pPr marL="227013">
              <a:spcBef>
                <a:spcPts val="600"/>
              </a:spcBef>
            </a:pPr>
            <a:r>
              <a:rPr lang="en-US" sz="1400" b="1" i="1" dirty="0"/>
              <a:t>14:05/17:05: End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915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5EE82E-7B66-D5F5-D201-485E8E477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972766"/>
            <a:ext cx="10553700" cy="407378"/>
          </a:xfrm>
        </p:spPr>
        <p:txBody>
          <a:bodyPr/>
          <a:lstStyle/>
          <a:p>
            <a:r>
              <a:rPr lang="en-US" b="1" dirty="0">
                <a:solidFill>
                  <a:srgbClr val="8C1515"/>
                </a:solidFill>
              </a:rPr>
              <a:t>D</a:t>
            </a:r>
            <a:r>
              <a:rPr lang="en-US" dirty="0"/>
              <a:t>epartment </a:t>
            </a:r>
            <a:r>
              <a:rPr lang="en-US" b="1" dirty="0">
                <a:solidFill>
                  <a:srgbClr val="8C1515"/>
                </a:solidFill>
              </a:rPr>
              <a:t>O</a:t>
            </a:r>
            <a:r>
              <a:rPr lang="en-US" dirty="0"/>
              <a:t>f </a:t>
            </a:r>
            <a:r>
              <a:rPr lang="en-US" b="1" dirty="0">
                <a:solidFill>
                  <a:srgbClr val="8C1515"/>
                </a:solidFill>
              </a:rPr>
              <a:t>E</a:t>
            </a:r>
            <a:r>
              <a:rPr lang="en-US" dirty="0"/>
              <a:t>nergy – </a:t>
            </a:r>
            <a:r>
              <a:rPr lang="en-US" b="1" dirty="0">
                <a:solidFill>
                  <a:srgbClr val="8C1515"/>
                </a:solidFill>
              </a:rPr>
              <a:t>H</a:t>
            </a:r>
            <a:r>
              <a:rPr lang="en-US" dirty="0"/>
              <a:t>igh </a:t>
            </a:r>
            <a:r>
              <a:rPr lang="en-US" b="1" dirty="0">
                <a:solidFill>
                  <a:srgbClr val="8C1515"/>
                </a:solidFill>
              </a:rPr>
              <a:t>E</a:t>
            </a:r>
            <a:r>
              <a:rPr lang="en-US" dirty="0"/>
              <a:t>nergy </a:t>
            </a:r>
            <a:r>
              <a:rPr lang="en-US" b="1" dirty="0">
                <a:solidFill>
                  <a:srgbClr val="8C1515"/>
                </a:solidFill>
              </a:rPr>
              <a:t>P</a:t>
            </a:r>
            <a:r>
              <a:rPr lang="en-US" dirty="0"/>
              <a:t>hysics – </a:t>
            </a:r>
            <a:r>
              <a:rPr lang="en-US" b="1" dirty="0">
                <a:solidFill>
                  <a:srgbClr val="8C1515"/>
                </a:solidFill>
              </a:rPr>
              <a:t>G</a:t>
            </a:r>
            <a:r>
              <a:rPr lang="en-US" dirty="0"/>
              <a:t>eneral </a:t>
            </a:r>
            <a:r>
              <a:rPr lang="en-US" b="1" dirty="0">
                <a:solidFill>
                  <a:srgbClr val="8C1515"/>
                </a:solidFill>
              </a:rPr>
              <a:t>A</a:t>
            </a:r>
            <a:r>
              <a:rPr lang="en-US" dirty="0"/>
              <a:t>ccelerator </a:t>
            </a:r>
            <a:r>
              <a:rPr lang="en-US" b="1" dirty="0">
                <a:solidFill>
                  <a:srgbClr val="8C1515"/>
                </a:solidFill>
              </a:rPr>
              <a:t>R</a:t>
            </a:r>
            <a:r>
              <a:rPr lang="en-US" dirty="0"/>
              <a:t>&amp;</a:t>
            </a:r>
            <a:r>
              <a:rPr lang="en-US" b="1" dirty="0">
                <a:solidFill>
                  <a:srgbClr val="8C1515"/>
                </a:solidFill>
              </a:rPr>
              <a:t>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1AAA3F-DC08-C120-35C4-818AE18E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HEP GARD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EDD87-8147-1424-FBCF-9C3527E3C0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380144"/>
            <a:ext cx="11035219" cy="4677756"/>
          </a:xfrm>
        </p:spPr>
        <p:txBody>
          <a:bodyPr/>
          <a:lstStyle/>
          <a:p>
            <a:r>
              <a:rPr lang="en-US" dirty="0"/>
              <a:t>Develops the next generation of particle accelerator science and related technologies that are essential for discoveries primarily in High Energy Physics but also </a:t>
            </a:r>
            <a:r>
              <a:rPr lang="en-US" dirty="0">
                <a:solidFill>
                  <a:srgbClr val="0070C0"/>
                </a:solidFill>
              </a:rPr>
              <a:t>benefits broad accelerator-based sciences and applications</a:t>
            </a:r>
            <a:r>
              <a:rPr lang="en-US" dirty="0"/>
              <a:t>.  GARD supports world-leading research in the physics of particle beams, and long-range, early-stage exploratory research aimed at developing new concepts. GARD also provides graduate and postdoctoral research training, equipment for experiments and related computational efforts.</a:t>
            </a:r>
          </a:p>
          <a:p>
            <a:r>
              <a:rPr lang="en-US" b="1" dirty="0"/>
              <a:t>GARD Thrust Roadmaps by Year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Particle Sources and Targets (HPT) – roadmap updated in 2025​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Accelerator and Beam Physics (ABP) – 2023 roadmap​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Superconducting Magnets and Materials (HFM) – 2020 roadmap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/>
              <a:t>RF Acceleration Technology (RF) – 2017 roadmap​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Advanced Accelerator Concepts (AAC) – 2016 roadmap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AB2A-FE88-B80F-FDAF-67B2D0FD3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BD10FF-58A5-2566-3EC4-6CA28D74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GARD RF Roadmap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7DBB2-F1D1-3E70-623B-612CB4BF5D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225685"/>
            <a:ext cx="4887338" cy="4832215"/>
          </a:xfrm>
        </p:spPr>
        <p:txBody>
          <a:bodyPr/>
          <a:lstStyle/>
          <a:p>
            <a:r>
              <a:rPr lang="en-US" dirty="0"/>
              <a:t>Encompassed four subtopics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/>
              <a:t>SRF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/>
              <a:t>NCRF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/>
              <a:t>RF components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/>
              <a:t>RF source elements</a:t>
            </a:r>
          </a:p>
          <a:p>
            <a:r>
              <a:rPr lang="en-US" dirty="0"/>
              <a:t>Provided quantitative targets and highlighted high impact R&amp;D topics</a:t>
            </a:r>
          </a:p>
          <a:p>
            <a:r>
              <a:rPr lang="en-US" dirty="0"/>
              <a:t>There has been a lot of research progress since 2017, and the landscape of needs has continued to evolve</a:t>
            </a:r>
          </a:p>
          <a:p>
            <a:r>
              <a:rPr lang="en-US" dirty="0"/>
              <a:t>Updating the RF roadmap will help to incorporate progress and elevate newly relevant topics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3E3D7-0997-3D6F-94F5-A3F4DE039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725830-5547-94E7-5EBF-CDE2BCBC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1049687"/>
            <a:ext cx="5753194" cy="35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99046-5B0D-8A7D-0308-5153759BAC72}"/>
              </a:ext>
            </a:extLst>
          </p:cNvPr>
          <p:cNvSpPr txBox="1"/>
          <p:nvPr/>
        </p:nvSpPr>
        <p:spPr>
          <a:xfrm>
            <a:off x="529517" y="5069578"/>
            <a:ext cx="11260408" cy="769441"/>
          </a:xfrm>
          <a:prstGeom prst="rect">
            <a:avLst/>
          </a:prstGeom>
          <a:solidFill>
            <a:srgbClr val="FFC1C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  <a:buNone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 Roadmap Update: Identifying high impact R&amp;D topics; near, mid and far term goals; and ascertain the community's most urgent priorities and workforce development needs.  </a:t>
            </a:r>
            <a:endParaRPr lang="en-US" sz="2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34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0413A-A2A3-DC88-A914-E9A49265B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B1B9-C0A7-2C4F-1664-5EA10993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 fontScale="90000"/>
          </a:bodyPr>
          <a:lstStyle/>
          <a:p>
            <a:r>
              <a:rPr lang="en-US" sz="3600" b="1" i="0" kern="1200" dirty="0">
                <a:latin typeface="+mj-lt"/>
                <a:ea typeface="Aptos" panose="02000000000000000000" pitchFamily="2" charset="0"/>
                <a:cs typeface="+mj-cs"/>
              </a:rPr>
              <a:t>Here is a look at the framework for this decade’s update to the RF Sources subtopic roadmap.</a:t>
            </a:r>
            <a:br>
              <a:rPr lang="en-US" sz="2000" b="1" i="0" kern="1200" dirty="0">
                <a:latin typeface="+mj-lt"/>
                <a:ea typeface="Aptos" panose="02000000000000000000" pitchFamily="2" charset="0"/>
                <a:cs typeface="+mj-cs"/>
              </a:rPr>
            </a:br>
            <a:endParaRPr lang="en-US" sz="2000" b="1" i="0" kern="1200" dirty="0">
              <a:latin typeface="+mj-lt"/>
              <a:ea typeface="Aptos" panose="02000000000000000000" pitchFamily="2" charset="0"/>
              <a:cs typeface="+mj-cs"/>
            </a:endParaRPr>
          </a:p>
        </p:txBody>
      </p:sp>
      <p:pic>
        <p:nvPicPr>
          <p:cNvPr id="1026" name="Picture 2" descr="Energy Frontier - Researchers at the Energy Frontier use the world’s largest and highest energy particle accelerator to recreate the universe as it was a billionth of a second after the big bang">
            <a:extLst>
              <a:ext uri="{FF2B5EF4-FFF2-40B4-BE49-F238E27FC236}">
                <a16:creationId xmlns:a16="http://schemas.microsoft.com/office/drawing/2014/main" id="{0E32DBEB-C40F-9165-5B89-639562412E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r="27989" b="-1"/>
          <a:stretch>
            <a:fillRect/>
          </a:stretch>
        </p:blipFill>
        <p:spPr bwMode="auto">
          <a:xfrm>
            <a:off x="314692" y="1629509"/>
            <a:ext cx="1987192" cy="302689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30" name="Picture 6" descr="Large red robotic arm used for additive manufacturing to complete steam turbine blade">
            <a:extLst>
              <a:ext uri="{FF2B5EF4-FFF2-40B4-BE49-F238E27FC236}">
                <a16:creationId xmlns:a16="http://schemas.microsoft.com/office/drawing/2014/main" id="{59132BB5-7583-811A-7588-8D81E355E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5" r="26023" b="-1"/>
          <a:stretch>
            <a:fillRect/>
          </a:stretch>
        </p:blipFill>
        <p:spPr bwMode="auto">
          <a:xfrm>
            <a:off x="4824282" y="1629507"/>
            <a:ext cx="1984870" cy="30268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A picture containing text, light&#10;&#10;AI-generated content may be incorrect.">
            <a:extLst>
              <a:ext uri="{FF2B5EF4-FFF2-40B4-BE49-F238E27FC236}">
                <a16:creationId xmlns:a16="http://schemas.microsoft.com/office/drawing/2014/main" id="{1DE3490E-4916-14D8-E564-08D6F868C4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36" r="34305" b="1"/>
          <a:stretch>
            <a:fillRect/>
          </a:stretch>
        </p:blipFill>
        <p:spPr>
          <a:xfrm>
            <a:off x="2563336" y="1629508"/>
            <a:ext cx="1985398" cy="3026898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0052DB-DD14-7993-8E5E-1E72A7524210}"/>
              </a:ext>
            </a:extLst>
          </p:cNvPr>
          <p:cNvSpPr txBox="1"/>
          <p:nvPr/>
        </p:nvSpPr>
        <p:spPr>
          <a:xfrm>
            <a:off x="7214530" y="1162929"/>
            <a:ext cx="4234039" cy="4532141"/>
          </a:xfrm>
          <a:prstGeom prst="rect">
            <a:avLst/>
          </a:prstGeom>
        </p:spPr>
        <p:txBody>
          <a:bodyPr vert="horz" lIns="182880" tIns="91440" rIns="91440" bIns="9144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The report subtopics will generally follow the latest advances in RF Source R&amp;D using projected future needs as a backdrop: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High efficiency RF sources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High peak power RF sources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Solid State Amplifiers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RF component modeling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Advanced manufacturing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Aptos" panose="02000000000000000000" pitchFamily="2" charset="0"/>
                <a:cs typeface="+mn-cs"/>
              </a:rPr>
              <a:t>Other community-generated topics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 panose="020B0004020202020204" pitchFamily="34" charset="0"/>
              <a:ea typeface="Aptos" panose="02000000000000000000" pitchFamily="2" charset="0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 panose="020B0004020202020204" pitchFamily="34" charset="0"/>
              <a:ea typeface="Aptos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 panose="020B0004020202020204" pitchFamily="34" charset="0"/>
              <a:ea typeface="Aptos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84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F1E15-8F6F-BFBE-4A56-30F90718A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8E81B1-D676-9BD3-F484-78FC113A443C}"/>
              </a:ext>
            </a:extLst>
          </p:cNvPr>
          <p:cNvSpPr txBox="1"/>
          <p:nvPr/>
        </p:nvSpPr>
        <p:spPr>
          <a:xfrm>
            <a:off x="-53490" y="1222787"/>
            <a:ext cx="59886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It starts today, with your participation in this virtual workshop.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speakers will give an overview – it is up to us what it means for the next 10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To that end, there will be an in-person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workshop March 3-4,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hosted by SLAC, using this virtual workshop as a background.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It will be up to the community (all of us) to determine: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What projects are on the horizon that require new RF sources and what are their needs?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What about facility operational needs?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Higher power, higher efficiency, transistor or tube base technology?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Are there specific innovations that are the most impactful?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3D57AA-BD09-DAE6-2C21-49483FCCA9D9}"/>
              </a:ext>
            </a:extLst>
          </p:cNvPr>
          <p:cNvSpPr/>
          <p:nvPr/>
        </p:nvSpPr>
        <p:spPr>
          <a:xfrm>
            <a:off x="-1" y="-66990"/>
            <a:ext cx="12192001" cy="1133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A9EA9-3635-D6D5-856F-50D3F959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5" y="134700"/>
            <a:ext cx="11492432" cy="88639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exactly is the ”decadal update” process and where do I fit in?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E4475-2B13-02AA-9702-83BA159FED30}"/>
              </a:ext>
            </a:extLst>
          </p:cNvPr>
          <p:cNvSpPr txBox="1"/>
          <p:nvPr/>
        </p:nvSpPr>
        <p:spPr>
          <a:xfrm>
            <a:off x="5935131" y="1216942"/>
            <a:ext cx="5989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few things that are helpful to remember: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Innovation starts at our level (grassroots effort)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Take what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you hear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today and brainstorm prior to the in-person workshop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You don’t have to wait on the workshop – feel free to contact one of us (Ali, Galen, or John) with your input individually if you need to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final report will take everyone’s input and condense it. It will be published later this calendar year.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A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66978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1_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AC4E88D1-C1CE-704E-A31D-97915E492CF7}" vid="{C15C6F3D-E0FA-8A42-B05E-7978B202797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118</TotalTime>
  <Words>898</Words>
  <Application>Microsoft Macintosh PowerPoint</Application>
  <PresentationFormat>Widescreen</PresentationFormat>
  <Paragraphs>85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Lato</vt:lpstr>
      <vt:lpstr>Montserrat</vt:lpstr>
      <vt:lpstr>Aptos Light</vt:lpstr>
      <vt:lpstr>Arial</vt:lpstr>
      <vt:lpstr>Aptos</vt:lpstr>
      <vt:lpstr>Calibri</vt:lpstr>
      <vt:lpstr>Lato Black</vt:lpstr>
      <vt:lpstr>SLAC Covers/Title Slides</vt:lpstr>
      <vt:lpstr>SLAC Interior Slides</vt:lpstr>
      <vt:lpstr>1_ORNL Presentation</vt:lpstr>
      <vt:lpstr>PowerPoint Presentation</vt:lpstr>
      <vt:lpstr>AGENDA (all times shown as PST/EST, UTC-8/UTC-5)</vt:lpstr>
      <vt:lpstr>DOE HEP GARD</vt:lpstr>
      <vt:lpstr>Previous GARD RF Roadmap</vt:lpstr>
      <vt:lpstr>Here is a look at the framework for this decade’s update to the RF Sources subtopic roadmap. </vt:lpstr>
      <vt:lpstr>What exactly is the ”decadal update” process and where do I fit in?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McCulloch, Linda U</dc:creator>
  <cp:keywords/>
  <dc:description/>
  <cp:lastModifiedBy>Moss, John</cp:lastModifiedBy>
  <cp:revision>4</cp:revision>
  <dcterms:created xsi:type="dcterms:W3CDTF">2023-05-25T23:24:36Z</dcterms:created>
  <dcterms:modified xsi:type="dcterms:W3CDTF">2026-02-11T13:09:05Z</dcterms:modified>
  <cp:category/>
</cp:coreProperties>
</file>