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811" r:id="rId4"/>
    <p:sldId id="4709" r:id="rId5"/>
    <p:sldId id="813" r:id="rId6"/>
    <p:sldId id="4705" r:id="rId7"/>
    <p:sldId id="815" r:id="rId8"/>
    <p:sldId id="4707" r:id="rId9"/>
    <p:sldId id="295" r:id="rId10"/>
    <p:sldId id="263" r:id="rId11"/>
    <p:sldId id="293" r:id="rId12"/>
    <p:sldId id="258" r:id="rId13"/>
    <p:sldId id="294" r:id="rId14"/>
    <p:sldId id="4708" r:id="rId15"/>
    <p:sldId id="8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3EE6E-5623-4376-81ED-C0828BDF58B0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414CD-1194-4F59-901D-4956CCA66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9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33997-9673-4063-851C-2087E2FA09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217DD-0266-4D8E-8E8E-9F45DC3EA05C}" type="slidenum">
              <a:rPr lang="en-GB" smtClean="0"/>
              <a:t>15</a:t>
            </a:fld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05D320-525B-78CE-A4C1-C5E0E654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589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0CA2-E613-604A-21FC-97A5421E2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46DF4-C30D-E1E0-5A08-A0965B2D2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290E-9A33-A909-5569-217D5319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45B21-5DCE-0894-B50F-BE665C1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EAE4-EAF3-50CC-E37D-844D0868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6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10E0-A629-4645-8BEA-8B75C777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927D8-EADD-B5A7-ABED-53943F9CA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5ECE-F527-B177-8750-93B8565D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DFBDF-A947-CF2A-0441-489D8085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72B7-9A9D-156B-1089-8D08B26C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2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49A27-8B64-FEE5-0072-4223A3913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B9044-7A08-798F-9388-1E419EAD7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722D-6365-A8F4-9AD4-C306BFE9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95EA-1A0B-4CF1-61DC-CE94DA60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291D-2620-9444-9915-768A5D8E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4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90400" y="3453991"/>
            <a:ext cx="1101744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F124A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600" y="3297782"/>
            <a:ext cx="10972320" cy="59099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267" b="0" strike="noStrike" spc="-1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DD111FAF-C23B-AB6A-8268-CCF153E8703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607840" y="126720"/>
            <a:ext cx="530728" cy="226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1652"/>
              </a:lnSpc>
            </a:pPr>
            <a:fld id="{AD6139BC-BE3E-4C42-921C-7DE4B605E283}" type="slidenum">
              <a:rPr lang="en-GB" sz="1067" spc="-1" smtClean="0">
                <a:solidFill>
                  <a:srgbClr val="FFFFFF"/>
                </a:solidFill>
                <a:latin typeface="Arial"/>
              </a:rPr>
              <a:pPr>
                <a:lnSpc>
                  <a:spcPts val="1652"/>
                </a:lnSpc>
              </a:pPr>
              <a:t>‹#›</a:t>
            </a:fld>
            <a:endParaRPr lang="en-GB" sz="1067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22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/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  <a:endParaRPr lang="en-GB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17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652-AFBF-AD52-C636-50F6F6C5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751E-899D-1577-A251-272F1C50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3F15-0028-8554-A68B-27777DAB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2F131-BC8F-81E1-3EE5-20F53CDE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0291-432B-95FC-4187-8404DE98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4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E392-CCE8-0BCC-3A73-B95F7EFD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C29E-0B5C-B07D-FCE5-699E4BC62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52BF-D494-A462-1591-43D54CE1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E623-B387-2A40-6C37-E8E9BC9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86DB-F87F-432C-2EA8-F40303DC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6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A8E6-9A0D-8131-22F4-1E8AD9FD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D9DC-CA1F-98D9-9C13-DE17EA98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92451-EDA2-F809-FBDD-01A765ED4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1BC99-9E8F-54C7-DD69-B75BD641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3DBBC-C02C-7457-2BAC-4B68A1F5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36F19-5C27-CF73-8597-900D07D6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7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7CD8-7180-EF01-8F07-551DC469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42053-D65A-18D9-909D-3786D126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76373-DFB0-58D0-4957-E917BF58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93BF8-F123-ABA5-74AE-1709D8812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BF99E-8878-5FB2-B61A-5C727F41D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FB9F7-1332-8F65-D672-154F154A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44FDC-27CE-E94D-708A-4635B7B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301B-92A0-38EC-23F9-20ABCBB4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AE48-9D79-62A4-779E-9D1322AD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8419A-79B4-A66A-5230-42E9A931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A9C02-A79E-41AA-6899-2FEAE46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27A4E-8FA6-3E13-5B75-6A0ECC76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9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28061-36A5-7CA3-C73A-598101AF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7D93F-E13A-E6AD-BF50-618CE77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78A9D-7801-930B-2259-00AF7883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9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9B690-95C9-24AA-FE2C-981ED5BC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CC74-E096-2928-E85D-81CEB88E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AA32A-28D9-3EE6-C946-70DE6164D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7A466-538C-5CE2-2F04-8A62B35F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F05DC-235C-9F58-D2E8-9C022E6E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9D238-6BFE-3DFE-9F46-341774EB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0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81F4-E982-7659-0C6F-5C0B3325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91909-4118-165C-B60A-072997D0F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A3E98-D1B5-EB00-9148-023D7929F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DAE8C-39B0-A3A6-ECC1-A13803C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5BC80-889B-81D0-CE8A-9004C7D2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5BC24-CDB3-56D6-C30E-D85FF1B1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074E8-9AA0-F93D-36EF-21795E88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3582B-4182-DE9F-875F-FAF1D279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F6020-A627-189D-5A42-219CCEE4A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254CA0-7924-4C05-B3F8-4D2D8756C84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58AC-100D-CF27-83C8-613739744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60D9-A2C5-A60E-9203-2354A55B5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8F1A4-A707-4322-BFE9-BE88A255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indico.cern.ch/event/1407353/overview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chart.ch/reports/" TargetMode="External"/><Relationship Id="rId4" Type="http://schemas.openxmlformats.org/officeDocument/2006/relationships/hyperlink" Target="https://chart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4.tiff"/><Relationship Id="rId4" Type="http://schemas.openxmlformats.org/officeDocument/2006/relationships/hyperlink" Target="https://link.springer.com/article/10.1140/epjs/s11734-025-01967-4#Sec24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link.springer.com/content/pdf/10.1140/epjs/s11734-025-01919-y" TargetMode="Externa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journals.aps.org/prab/pdf/10.1103/x2rz-2qxj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hyperlink" Target="https://journals.aps.org/prab/pdf/10.1103/8wx6-9sp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.emf"/><Relationship Id="rId4" Type="http://schemas.openxmlformats.org/officeDocument/2006/relationships/image" Target="../media/image13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CC8F-99FF-8BFD-8FFF-3C88A086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699" y="1122363"/>
            <a:ext cx="948803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(Not Really) High Gradient NCRF for the FCC-ee injector linacs: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9DCB2-2E93-B2C5-ADA6-0D6E05D3B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90120"/>
          </a:xfrm>
        </p:spPr>
        <p:txBody>
          <a:bodyPr>
            <a:normAutofit/>
          </a:bodyPr>
          <a:lstStyle/>
          <a:p>
            <a:r>
              <a:rPr lang="en-US" dirty="0"/>
              <a:t>Alexej Grudiev on behalf of the FCC-ee injector linac design WG</a:t>
            </a:r>
          </a:p>
          <a:p>
            <a:r>
              <a:rPr lang="en-US" dirty="0"/>
              <a:t>S. Bettoni, </a:t>
            </a:r>
            <a:r>
              <a:rPr lang="en-GB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I. Chaikovska,</a:t>
            </a:r>
            <a:r>
              <a:rPr lang="en-US" dirty="0"/>
              <a:t> P. Craievich, S. Doebert, A. Kurtulus, A. Latina, J.-Y. Raguin, R. Zennaro, and friends</a:t>
            </a:r>
          </a:p>
          <a:p>
            <a:r>
              <a:rPr lang="en-US" dirty="0"/>
              <a:t>CERN + PSI</a:t>
            </a:r>
          </a:p>
          <a:p>
            <a:r>
              <a:rPr lang="en-GB" sz="1600" i="1" dirty="0"/>
              <a:t>GARD RF Roadmap Update - NCRF Meeting</a:t>
            </a:r>
          </a:p>
          <a:p>
            <a:r>
              <a:rPr lang="en-GB" sz="1600" i="1" dirty="0"/>
              <a:t>Tuesday 20 Jan 2026, 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F4848-978B-D974-003A-40E899DE5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CADC5979-7AEF-D596-2D48-719819EF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85511519-9B4D-C21A-1FF9-569CA2880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861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E2FD-5614-1D66-4CE6-D5AB0F89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A5BA-096F-59C0-20AF-980F037B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EU S-band klystron at 3005.9 MHz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932EF6-E272-AC6F-373E-769D4BC5C5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777" y="1953549"/>
          <a:ext cx="3565949" cy="1834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062">
                  <a:extLst>
                    <a:ext uri="{9D8B030D-6E8A-4147-A177-3AD203B41FA5}">
                      <a16:colId xmlns:a16="http://schemas.microsoft.com/office/drawing/2014/main" val="3462097703"/>
                    </a:ext>
                  </a:extLst>
                </a:gridCol>
                <a:gridCol w="1510887">
                  <a:extLst>
                    <a:ext uri="{9D8B030D-6E8A-4147-A177-3AD203B41FA5}">
                      <a16:colId xmlns:a16="http://schemas.microsoft.com/office/drawing/2014/main" val="41062880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sng" strike="noStrike" dirty="0">
                          <a:effectLst/>
                        </a:rPr>
                        <a:t>S-Band frequencies</a:t>
                      </a:r>
                      <a:endParaRPr lang="en-GB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2316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MHz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53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CLIC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2998.55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7395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CTF2 RF gun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3000.50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74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CTF2 HCS1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3006.36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5295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CTF2 HCS2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2990.74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529906"/>
                  </a:ext>
                </a:extLst>
              </a:tr>
              <a:tr h="2262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Thomson TH2132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2998.5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413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5B91CC-CDE2-74A3-3792-D6C7891A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93" y="1352763"/>
            <a:ext cx="6459682" cy="5371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0ED6B-422E-71BB-11E5-C5C1941FCAF3}"/>
              </a:ext>
            </a:extLst>
          </p:cNvPr>
          <p:cNvSpPr txBox="1"/>
          <p:nvPr/>
        </p:nvSpPr>
        <p:spPr>
          <a:xfrm>
            <a:off x="476825" y="1514764"/>
            <a:ext cx="382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none" strike="noStrike" dirty="0">
                <a:effectLst/>
              </a:rPr>
              <a:t>CTF2 TDR, CLIC note 304, 1996</a:t>
            </a:r>
            <a:endParaRPr lang="en-GB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8AA89-EB80-D1C9-DB74-0FF9B8795B2D}"/>
              </a:ext>
            </a:extLst>
          </p:cNvPr>
          <p:cNvSpPr txBox="1"/>
          <p:nvPr/>
        </p:nvSpPr>
        <p:spPr>
          <a:xfrm>
            <a:off x="212435" y="3788064"/>
            <a:ext cx="5043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the measurement done for the CTF2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2998.5 klystron can be operated at nominal output RF power (45MW) at 3006 </a:t>
            </a:r>
            <a:r>
              <a:rPr lang="en-US" dirty="0" err="1"/>
              <a:t>MHz.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lower gain higher power might be required for the driver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should not be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More recent measurements in 2025 confirmed these results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72C878-8ADA-6717-E283-34C0549EAD0D}"/>
              </a:ext>
            </a:extLst>
          </p:cNvPr>
          <p:cNvCxnSpPr>
            <a:cxnSpLocks/>
          </p:cNvCxnSpPr>
          <p:nvPr/>
        </p:nvCxnSpPr>
        <p:spPr>
          <a:xfrm flipV="1">
            <a:off x="3842327" y="3429000"/>
            <a:ext cx="4849091" cy="165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F80457-A25B-6849-0450-9C810429DE2A}"/>
              </a:ext>
            </a:extLst>
          </p:cNvPr>
          <p:cNvCxnSpPr>
            <a:cxnSpLocks/>
          </p:cNvCxnSpPr>
          <p:nvPr/>
        </p:nvCxnSpPr>
        <p:spPr>
          <a:xfrm>
            <a:off x="3906984" y="3100748"/>
            <a:ext cx="7546107" cy="738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5A47B5-E91B-A5F4-3F87-3550C768E305}"/>
              </a:ext>
            </a:extLst>
          </p:cNvPr>
          <p:cNvSpPr/>
          <p:nvPr/>
        </p:nvSpPr>
        <p:spPr>
          <a:xfrm>
            <a:off x="5159631" y="37106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E59FE-4BB9-C39B-88C8-F4C9FD8A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0" name="Image 84">
            <a:extLst>
              <a:ext uri="{FF2B5EF4-FFF2-40B4-BE49-F238E27FC236}">
                <a16:creationId xmlns:a16="http://schemas.microsoft.com/office/drawing/2014/main" id="{6FBE48C4-048A-C288-6D2C-D1C6A1D29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8494C8FF-7246-440F-F497-E7375D439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113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/>
          <a:stretch/>
        </p:blipFill>
        <p:spPr>
          <a:xfrm>
            <a:off x="6167920" y="1498838"/>
            <a:ext cx="5856376" cy="39057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323" y="0"/>
            <a:ext cx="863947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RF power for FCC Linacs: </a:t>
            </a:r>
            <a:br>
              <a:rPr lang="en-US" sz="3600" dirty="0"/>
            </a:br>
            <a:r>
              <a:rPr lang="en-US" sz="3600" dirty="0"/>
              <a:t>existing S-band klystrons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9887"/>
          <a:stretch/>
        </p:blipFill>
        <p:spPr>
          <a:xfrm>
            <a:off x="372916" y="1587980"/>
            <a:ext cx="5256585" cy="355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7719" y="4913989"/>
            <a:ext cx="346594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2998.5 MHz version exists.</a:t>
            </a:r>
          </a:p>
          <a:p>
            <a:r>
              <a:rPr lang="en-US" b="1" dirty="0"/>
              <a:t>E37333 build for CLARA (UK)</a:t>
            </a:r>
          </a:p>
          <a:p>
            <a:r>
              <a:rPr lang="en-US" b="1" dirty="0"/>
              <a:t>Nominal parameters:</a:t>
            </a:r>
          </a:p>
          <a:p>
            <a:r>
              <a:rPr lang="en-US" b="1" dirty="0"/>
              <a:t>70 MW, 100 Hz, 3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7719-7590-26D7-F9AA-D761EA9F6449}"/>
              </a:ext>
            </a:extLst>
          </p:cNvPr>
          <p:cNvSpPr txBox="1"/>
          <p:nvPr/>
        </p:nvSpPr>
        <p:spPr>
          <a:xfrm>
            <a:off x="660170" y="1037173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A7F56-A40A-2A3E-DB02-F4C09080FC07}"/>
              </a:ext>
            </a:extLst>
          </p:cNvPr>
          <p:cNvSpPr txBox="1"/>
          <p:nvPr/>
        </p:nvSpPr>
        <p:spPr>
          <a:xfrm>
            <a:off x="8406900" y="1037173"/>
            <a:ext cx="126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5979E-B7DB-75CA-1F6F-7458926E7828}"/>
              </a:ext>
            </a:extLst>
          </p:cNvPr>
          <p:cNvSpPr txBox="1"/>
          <p:nvPr/>
        </p:nvSpPr>
        <p:spPr>
          <a:xfrm>
            <a:off x="372916" y="5183696"/>
            <a:ext cx="745095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FCC-ee injector linacs 3 GHz klystron parameters: </a:t>
            </a:r>
            <a:r>
              <a:rPr lang="en-US" b="1" dirty="0"/>
              <a:t>80 MW, 3 us,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Several suppliers </a:t>
            </a:r>
            <a:r>
              <a:rPr lang="en-US" dirty="0"/>
              <a:t>have klystrons with </a:t>
            </a:r>
            <a:r>
              <a:rPr lang="en-US" b="1" dirty="0"/>
              <a:t>very close parameters</a:t>
            </a:r>
            <a:r>
              <a:rPr lang="en-US" dirty="0"/>
              <a:t>,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new dedicated </a:t>
            </a:r>
            <a:r>
              <a:rPr lang="en-US" dirty="0"/>
              <a:t>tube will be developed for the </a:t>
            </a:r>
            <a:r>
              <a:rPr lang="en-US" b="1" dirty="0"/>
              <a:t>FCC injector linacs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81F13-D3A6-2D86-B961-CF8A86094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0" name="Image 84">
            <a:extLst>
              <a:ext uri="{FF2B5EF4-FFF2-40B4-BE49-F238E27FC236}">
                <a16:creationId xmlns:a16="http://schemas.microsoft.com/office/drawing/2014/main" id="{4DD90745-C0AA-F690-E660-F87B547B2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C7EC68D8-14DD-D480-B631-B03177734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7269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132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5DE5DCA-4DB3-4BD2-993A-73713A1E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60" y="2291582"/>
            <a:ext cx="4770085" cy="37737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B8CCE6-F6D5-1827-065D-0A342C37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47" y="303439"/>
            <a:ext cx="88328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New design of high efficiency S-band Multi Beam Klystron (MBK) for KEK injector linac: KMS80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BBCDD2-D407-BE15-9FEF-3C625929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8155"/>
              </p:ext>
            </p:extLst>
          </p:nvPr>
        </p:nvGraphicFramePr>
        <p:xfrm>
          <a:off x="983355" y="3429000"/>
          <a:ext cx="4553542" cy="2152773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636873">
                  <a:extLst>
                    <a:ext uri="{9D8B030D-6E8A-4147-A177-3AD203B41FA5}">
                      <a16:colId xmlns:a16="http://schemas.microsoft.com/office/drawing/2014/main" val="1883747082"/>
                    </a:ext>
                  </a:extLst>
                </a:gridCol>
                <a:gridCol w="1916669">
                  <a:extLst>
                    <a:ext uri="{9D8B030D-6E8A-4147-A177-3AD203B41FA5}">
                      <a16:colId xmlns:a16="http://schemas.microsoft.com/office/drawing/2014/main" val="1690796655"/>
                    </a:ext>
                  </a:extLst>
                </a:gridCol>
              </a:tblGrid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Parameters(unit)</a:t>
                      </a:r>
                      <a:endParaRPr lang="zh-CN" sz="16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value</a:t>
                      </a:r>
                      <a:endParaRPr lang="zh-CN" sz="16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56979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Frequency(MHz)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effectLst/>
                        </a:rPr>
                        <a:t>2856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4768777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Gun voltage(kV)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effectLst/>
                        </a:rPr>
                        <a:t>300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318108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Total gun current(A) 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effectLst/>
                        </a:rPr>
                        <a:t>366.4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37070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Beam No.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8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986580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Output power(MW)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80  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4579095"/>
                  </a:ext>
                </a:extLst>
              </a:tr>
              <a:tr h="3075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</a:rPr>
                        <a:t>Expected efficiency 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effectLst/>
                        </a:rPr>
                        <a:t>73%</a:t>
                      </a:r>
                      <a:endParaRPr lang="zh-CN" sz="1400" b="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11184"/>
                  </a:ext>
                </a:extLst>
              </a:tr>
            </a:tbl>
          </a:graphicData>
        </a:graphic>
      </p:graphicFrame>
      <p:sp>
        <p:nvSpPr>
          <p:cNvPr id="9" name="箭头: 上弧形 8">
            <a:extLst>
              <a:ext uri="{FF2B5EF4-FFF2-40B4-BE49-F238E27FC236}">
                <a16:creationId xmlns:a16="http://schemas.microsoft.com/office/drawing/2014/main" id="{8CCD60EC-4184-7FF2-403E-A1D4779E48E9}"/>
              </a:ext>
            </a:extLst>
          </p:cNvPr>
          <p:cNvSpPr/>
          <p:nvPr/>
        </p:nvSpPr>
        <p:spPr>
          <a:xfrm rot="18547372">
            <a:off x="8242519" y="2905467"/>
            <a:ext cx="1504576" cy="36022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81A7E1-7088-0F46-88AD-DECA8F46A4AF}"/>
              </a:ext>
            </a:extLst>
          </p:cNvPr>
          <p:cNvSpPr txBox="1"/>
          <p:nvPr/>
        </p:nvSpPr>
        <p:spPr>
          <a:xfrm>
            <a:off x="6322898" y="1636502"/>
            <a:ext cx="5209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ea typeface="ＭＳ 明朝" panose="02020609040205080304" pitchFamily="17" charset="-128"/>
                <a:cs typeface="Times New Roman" panose="02020603050405020304" pitchFamily="18" charset="0"/>
              </a:rPr>
              <a:t>For </a:t>
            </a:r>
            <a:r>
              <a:rPr lang="en-GB" sz="18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dual records in both efficiency and output power in the field of S-band MBKs</a:t>
            </a:r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C2E32-3F9C-92BD-668F-D6E325583F49}"/>
              </a:ext>
            </a:extLst>
          </p:cNvPr>
          <p:cNvSpPr txBox="1"/>
          <p:nvPr/>
        </p:nvSpPr>
        <p:spPr>
          <a:xfrm>
            <a:off x="983355" y="5590522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(Courtesy of Takuya </a:t>
            </a:r>
            <a:r>
              <a:rPr lang="en-US" dirty="0" err="1"/>
              <a:t>Natsui</a:t>
            </a:r>
            <a:r>
              <a:rPr lang="en-US" dirty="0"/>
              <a:t>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C0204F-B061-28B4-5159-7801B34F98A5}"/>
              </a:ext>
            </a:extLst>
          </p:cNvPr>
          <p:cNvSpPr txBox="1"/>
          <p:nvPr/>
        </p:nvSpPr>
        <p:spPr>
          <a:xfrm>
            <a:off x="777885" y="2983655"/>
            <a:ext cx="5209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overall parameters of KMS80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A1ADBD8-B83A-BDD6-BB7D-8ED90BE7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0" y="1530546"/>
            <a:ext cx="4860072" cy="14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A7E078-DD97-1194-4FF7-A40705409C49}"/>
              </a:ext>
            </a:extLst>
          </p:cNvPr>
          <p:cNvSpPr txBox="1"/>
          <p:nvPr/>
        </p:nvSpPr>
        <p:spPr>
          <a:xfrm>
            <a:off x="913263" y="6065333"/>
            <a:ext cx="102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Shengchang</a:t>
            </a:r>
            <a:r>
              <a:rPr lang="en-US" dirty="0"/>
              <a:t> Wang, at </a:t>
            </a:r>
            <a:r>
              <a:rPr lang="en-GB" dirty="0">
                <a:hlinkClick r:id="rId5"/>
              </a:rPr>
              <a:t>2nd Workshop on efficient RF sources (23-25 September 2024): Overview · Indico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72E14-350D-D73D-8AEA-3D9A28C9C7D2}"/>
              </a:ext>
            </a:extLst>
          </p:cNvPr>
          <p:cNvSpPr txBox="1"/>
          <p:nvPr/>
        </p:nvSpPr>
        <p:spPr>
          <a:xfrm>
            <a:off x="8239115" y="3993791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4us, 50Hz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603F4-2840-7D4C-D84F-8B69C2CF4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3" name="Image 84">
            <a:extLst>
              <a:ext uri="{FF2B5EF4-FFF2-40B4-BE49-F238E27FC236}">
                <a16:creationId xmlns:a16="http://schemas.microsoft.com/office/drawing/2014/main" id="{72CEEB64-3610-603C-B0A9-4553A1A35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930C04A2-55AF-D309-CE93-151BEBCEFA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971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73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DEB6-EDF4-D9C4-E996-1D9CCBF8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efficiency RF power for FCC-ee linacs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6AF9-19C8-628C-9195-E0CCCBCD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R&amp;D at KEK/CANON on the high efficiency MBK with 80 MW, 4 us, 50 Hz, 73% is very encouraging (1</a:t>
            </a:r>
            <a:r>
              <a:rPr lang="en-US" baseline="30000" dirty="0"/>
              <a:t>st</a:t>
            </a:r>
            <a:r>
              <a:rPr lang="en-US" dirty="0"/>
              <a:t> prototype to be tested 2026)</a:t>
            </a:r>
          </a:p>
          <a:p>
            <a:r>
              <a:rPr lang="en-US" dirty="0"/>
              <a:t>It paves the way to </a:t>
            </a:r>
            <a:r>
              <a:rPr lang="en-US" b="1" dirty="0"/>
              <a:t>high efficiency</a:t>
            </a:r>
            <a:r>
              <a:rPr lang="en-US" dirty="0"/>
              <a:t> RF power source for FCC-ee injector linacs: 80 MW, 3 us, 100 Hz, </a:t>
            </a:r>
            <a:r>
              <a:rPr lang="en-US" b="1" dirty="0"/>
              <a:t>&gt;70%</a:t>
            </a:r>
          </a:p>
          <a:p>
            <a:r>
              <a:rPr lang="en-US" dirty="0"/>
              <a:t>Increasing klystron efficiency from 42% to 70 % is not only big reduction of the </a:t>
            </a:r>
            <a:r>
              <a:rPr lang="en-US" b="1" dirty="0"/>
              <a:t>power consumption </a:t>
            </a:r>
            <a:r>
              <a:rPr lang="en-US" dirty="0"/>
              <a:t>in the linacs from 19.5 MW to 13.7 MW</a:t>
            </a:r>
          </a:p>
          <a:p>
            <a:r>
              <a:rPr lang="en-US" dirty="0"/>
              <a:t>BUT it is also a significant reduction of the </a:t>
            </a:r>
            <a:r>
              <a:rPr lang="en-US" b="1" dirty="0"/>
              <a:t>investment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modulator cost which dominates with 29% the linac hardware cost</a:t>
            </a:r>
          </a:p>
          <a:p>
            <a:pPr lvl="1"/>
            <a:r>
              <a:rPr lang="en-US" dirty="0"/>
              <a:t>infrastructure cost: CV, EL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2C040-D0CF-7AF9-2A66-E91DC582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81872F7A-896E-E4F1-3E20-B5B46750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E8F57EE7-3EA3-D924-25B3-4D825FC87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2178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247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641C-1105-60DA-B22E-2D2D7FBA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845B-5FAD-5AC9-5269-82B7B27E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Robust design of the FCC-ee injector linacs has been done for the FCC Feasibility Study Report</a:t>
            </a:r>
          </a:p>
          <a:p>
            <a:r>
              <a:rPr lang="en-US" dirty="0"/>
              <a:t>It must be adjusted and reoptimized for the TDR to address several changes including new RF frequency, and CERN site constraints</a:t>
            </a:r>
          </a:p>
          <a:p>
            <a:r>
              <a:rPr lang="en-US" dirty="0"/>
              <a:t>The collider ring harmonic defines the exact RF frequency in the linacs: 3005.9 MHz, which is 7.4 MHz higher than EU S-band standard frequency 2998.5 MHz</a:t>
            </a:r>
          </a:p>
          <a:p>
            <a:r>
              <a:rPr lang="en-US" dirty="0"/>
              <a:t>The design for the TDR is a chance to push the sustainability of the FCC even further by developing a high efficiency (&gt;70%) multi-beam klystron as RF power source for the injector linacs </a:t>
            </a:r>
          </a:p>
          <a:p>
            <a:r>
              <a:rPr lang="en-US" dirty="0"/>
              <a:t>Major RF components of the linacs will be prototyped and tested including accelerating structures, pulse compressor and klystron/modulator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45952-0FBE-8523-CA89-8C1592E2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59AB0263-3920-B7B9-9DA8-03409A9E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3014DD06-6765-362E-E0EB-ED1A6D084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0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5464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96928E-5FAA-7692-4CDB-8D510AC2F685}"/>
              </a:ext>
            </a:extLst>
          </p:cNvPr>
          <p:cNvSpPr/>
          <p:nvPr/>
        </p:nvSpPr>
        <p:spPr bwMode="auto">
          <a:xfrm>
            <a:off x="839416" y="116632"/>
            <a:ext cx="1742124" cy="546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Box 1"/>
          <p:cNvSpPr txBox="1"/>
          <p:nvPr/>
        </p:nvSpPr>
        <p:spPr>
          <a:xfrm>
            <a:off x="5070634" y="0"/>
            <a:ext cx="1329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Credits</a:t>
            </a:r>
            <a:endParaRPr lang="en-GB" sz="266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6ABC7-A1A8-94B9-0BB9-EFC9C484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9" y="4820453"/>
            <a:ext cx="2095984" cy="623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1F06E-FB15-2802-CC20-5CA4ED79893F}"/>
              </a:ext>
            </a:extLst>
          </p:cNvPr>
          <p:cNvSpPr txBox="1"/>
          <p:nvPr/>
        </p:nvSpPr>
        <p:spPr>
          <a:xfrm>
            <a:off x="2385093" y="4824803"/>
            <a:ext cx="94163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ea typeface="Lato" panose="020F0502020204030203" pitchFamily="34" charset="0"/>
                <a:cs typeface="Lato" panose="020F0502020204030203" pitchFamily="34" charset="0"/>
              </a:rPr>
              <a:t>This work was done under the auspices of CHART (Swiss Accelerator Research and Technology) Collaboration, </a:t>
            </a:r>
            <a:r>
              <a:rPr lang="en-GB" dirty="0"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https://chart.ch</a:t>
            </a:r>
            <a:r>
              <a:rPr lang="en-GB" dirty="0"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CHART Scientific Report: </a:t>
            </a:r>
            <a:r>
              <a:rPr lang="en-GB" b="1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https://chart.ch/reports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b="1" dirty="0">
                <a:solidFill>
                  <a:srgbClr val="C0000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2158829F-2517-6D65-E5A0-176EF6ECA2B5}"/>
              </a:ext>
            </a:extLst>
          </p:cNvPr>
          <p:cNvGraphicFramePr>
            <a:graphicFrameLocks noGrp="1"/>
          </p:cNvGraphicFramePr>
          <p:nvPr/>
        </p:nvGraphicFramePr>
        <p:xfrm>
          <a:off x="313741" y="868911"/>
          <a:ext cx="11686915" cy="36932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41496">
                  <a:extLst>
                    <a:ext uri="{9D8B030D-6E8A-4147-A177-3AD203B41FA5}">
                      <a16:colId xmlns:a16="http://schemas.microsoft.com/office/drawing/2014/main" val="547279261"/>
                    </a:ext>
                  </a:extLst>
                </a:gridCol>
                <a:gridCol w="10145419">
                  <a:extLst>
                    <a:ext uri="{9D8B030D-6E8A-4147-A177-3AD203B41FA5}">
                      <a16:colId xmlns:a16="http://schemas.microsoft.com/office/drawing/2014/main" val="2791368337"/>
                    </a:ext>
                  </a:extLst>
                </a:gridCol>
              </a:tblGrid>
              <a:tr h="1047937">
                <a:tc>
                  <a:txBody>
                    <a:bodyPr/>
                    <a:lstStyle/>
                    <a:p>
                      <a:r>
                        <a:rPr lang="en-CH" sz="1600" b="1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PSI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B. Auchmann, I. M. Besana, S. Bettoni, P. Craievich, M. Duda, R. Fortunati, H. Garcia-Rodrigues, D.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Hauenstein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R. Ischebeck, P.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Juranic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J. Kosse, F. Marcellini, U. </a:t>
                      </a:r>
                      <a:r>
                        <a:rPr lang="en-GB" sz="1600" b="0" i="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Michlmayr</a:t>
                      </a:r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G. L. Orlandi, M. Pedrozzi, J.-Y. Raguin, S. Reiche, R. Rotundo, S. Sanfilippo, M. Schär, N. Strohmaier, N. Vallis, M. Zykova, R. Zennaro, H.H. Braun, M. Seidel</a:t>
                      </a:r>
                    </a:p>
                    <a:p>
                      <a:r>
                        <a:rPr lang="en-GB" sz="1600" b="0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all the technical groups involved  in the P3 experiment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8489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IJCLab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Alharthi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R. Chehab, I. Chaikovska, V.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Mytrochenko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Y. Wang</a:t>
                      </a:r>
                      <a:endParaRPr lang="en-CH" sz="1600" b="0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11555"/>
                  </a:ext>
                </a:extLst>
              </a:tr>
              <a:tr h="717363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CERN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W. Bartmann, H. Bartosik, M.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Calviani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S. Doebert, Y.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Duthell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J. L. Grenard, A. Grudiev, B.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Humann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A. Kurtulus, A. Latina, A. Lechner, R. Mena Andrade, A.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Perillo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Marcone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K.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Oide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Y.  Zhao, F. Zimmermann, Z. Vostrel, M. Benedikt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62409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INFN-LNF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C. Milardi, A. De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Santis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O.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Etisken</a:t>
                      </a: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S. </a:t>
                      </a:r>
                      <a:r>
                        <a:rPr lang="en-GB" sz="1600" dirty="0" err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Spampinati</a:t>
                      </a:r>
                      <a:endParaRPr lang="en-CH" sz="1600" b="0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34586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CH" sz="1600" b="1" i="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SLAC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T. Raubenheimer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18876"/>
                  </a:ext>
                </a:extLst>
              </a:tr>
              <a:tr h="349312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effectLst/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</a:t>
                      </a:r>
                      <a:endParaRPr lang="en-CH" sz="1600" b="1" i="0" dirty="0"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Y. Enomoto, K. Furukawa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91993"/>
                  </a:ext>
                </a:extLst>
              </a:tr>
              <a:tr h="415614">
                <a:tc gridSpan="2"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L. Bandiera, M. Soldani, A. Sytov (INFN/Ferrara), A. Bacci, M. Rossetti Conti (INFN/Milano)</a:t>
                      </a:r>
                      <a:endParaRPr lang="en-GB" sz="1600" dirty="0">
                        <a:effectLst/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 sz="1200" b="0" i="0" dirty="0">
                        <a:latin typeface="Calibri Light" panose="020F0302020204030204" pitchFamily="34" charset="0"/>
                        <a:ea typeface="Lato" panose="020F0502020204030203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36427"/>
                  </a:ext>
                </a:extLst>
              </a:tr>
            </a:tbl>
          </a:graphicData>
        </a:graphic>
      </p:graphicFrame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09BD2529-3F7B-ADD7-051C-20587820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5517" y="6480354"/>
            <a:ext cx="322338" cy="147894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63CA6-5771-B891-8DEF-E4503E804383}"/>
              </a:ext>
            </a:extLst>
          </p:cNvPr>
          <p:cNvSpPr/>
          <p:nvPr/>
        </p:nvSpPr>
        <p:spPr>
          <a:xfrm>
            <a:off x="2394398" y="5694347"/>
            <a:ext cx="95510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cs typeface="Calibri Light" panose="020F0302020204030204" pitchFamily="34" charset="0"/>
              </a:rPr>
              <a:t>FCCIS: 'This project has received funding from the European Union's Horizon 2020 research and innovation programme under the European Union's Horizon 2020 research and innovation programme under grant agreement No 951754.'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1A1EAC-3558-DD11-A008-F3B4D5AC4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52" y="5840907"/>
            <a:ext cx="1639095" cy="55398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936CF53-4FB9-2E9E-3C48-DD01C480C47E}"/>
              </a:ext>
            </a:extLst>
          </p:cNvPr>
          <p:cNvSpPr txBox="1">
            <a:spLocks/>
          </p:cNvSpPr>
          <p:nvPr/>
        </p:nvSpPr>
        <p:spPr>
          <a:xfrm>
            <a:off x="2769601" y="154440"/>
            <a:ext cx="8944033" cy="508500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25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500">
                <a:solidFill>
                  <a:srgbClr val="505150"/>
                </a:solidFill>
                <a:latin typeface="Georgia"/>
                <a:ea typeface="ヒラギノ角ゴ Pro W3"/>
                <a:cs typeface="ヒラギノ角ゴ Pro W3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tx2"/>
                </a:solidFill>
                <a:latin typeface="Arial Narrow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Thank you for your attention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de-CH" dirty="0"/>
          </a:p>
        </p:txBody>
      </p:sp>
      <p:pic>
        <p:nvPicPr>
          <p:cNvPr id="3" name="Grafik 12">
            <a:extLst>
              <a:ext uri="{FF2B5EF4-FFF2-40B4-BE49-F238E27FC236}">
                <a16:creationId xmlns:a16="http://schemas.microsoft.com/office/drawing/2014/main" id="{FAC12182-9159-4B13-3E84-9C7C349F0F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84">
            <a:extLst>
              <a:ext uri="{FF2B5EF4-FFF2-40B4-BE49-F238E27FC236}">
                <a16:creationId xmlns:a16="http://schemas.microsoft.com/office/drawing/2014/main" id="{81D4A33A-02AE-2E25-6082-FEA5EADD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50" y="1791"/>
            <a:ext cx="838200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395588-7EC3-C938-CD1B-DE261BA62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AF7A-4EA9-D158-BEE0-809DB871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Outline: from the past 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ADC3-13BE-D99E-42CD-A222BF7A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Overview of the Feasibility Study Report (FSR) baseline for the </a:t>
            </a:r>
            <a:r>
              <a:rPr lang="en-GB" b="1" dirty="0">
                <a:latin typeface="Century Gothic" pitchFamily="34" charset="0"/>
                <a:cs typeface="Arial" pitchFamily="34" charset="0"/>
              </a:rPr>
              <a:t>FCC-ee injector complex </a:t>
            </a:r>
            <a:r>
              <a:rPr lang="en-GB" sz="28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linacs</a:t>
            </a:r>
            <a:endParaRPr lang="en-GB" b="1" dirty="0">
              <a:latin typeface="Century Gothic" pitchFamily="34" charset="0"/>
              <a:cs typeface="Arial" pitchFamily="34" charset="0"/>
            </a:endParaRPr>
          </a:p>
          <a:p>
            <a:r>
              <a:rPr lang="en-GB" b="1" dirty="0">
                <a:latin typeface="Century Gothic" pitchFamily="34" charset="0"/>
                <a:cs typeface="Arial" pitchFamily="34" charset="0"/>
              </a:rPr>
              <a:t>From FSR to the TDR</a:t>
            </a:r>
          </a:p>
          <a:p>
            <a:r>
              <a:rPr lang="en-GB" b="1" dirty="0">
                <a:latin typeface="Century Gothic" pitchFamily="34" charset="0"/>
                <a:cs typeface="Arial" pitchFamily="34" charset="0"/>
              </a:rPr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F1B3D-7B5D-F17C-362F-094B0A188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3F9B4398-D78F-9B43-A37F-930A2FDEB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747AC946-95CE-8FD6-AD90-34DB8D1E7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2178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058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7C675F0-3DD7-6F69-8079-E994EBE4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732" y="374485"/>
            <a:ext cx="7826363" cy="810444"/>
          </a:xfrm>
        </p:spPr>
        <p:txBody>
          <a:bodyPr>
            <a:normAutofit fontScale="90000"/>
          </a:bodyPr>
          <a:lstStyle/>
          <a:p>
            <a:r>
              <a:rPr lang="en-US" dirty="0"/>
              <a:t>FSR</a:t>
            </a:r>
            <a:r>
              <a:rPr lang="en-CH" dirty="0"/>
              <a:t> baseline layout</a:t>
            </a:r>
            <a:r>
              <a:rPr lang="en-US" dirty="0"/>
              <a:t> of FCCee injector</a:t>
            </a:r>
            <a:r>
              <a:rPr lang="en-CH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01B10-9D06-7826-3194-DE6335B688E8}"/>
              </a:ext>
            </a:extLst>
          </p:cNvPr>
          <p:cNvGrpSpPr/>
          <p:nvPr/>
        </p:nvGrpSpPr>
        <p:grpSpPr>
          <a:xfrm>
            <a:off x="3510356" y="1438879"/>
            <a:ext cx="8415921" cy="1401868"/>
            <a:chOff x="703385" y="1542339"/>
            <a:chExt cx="8415921" cy="14018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011A1EC-996F-28FE-086E-3B6EDBB28AB4}"/>
                </a:ext>
              </a:extLst>
            </p:cNvPr>
            <p:cNvGrpSpPr/>
            <p:nvPr/>
          </p:nvGrpSpPr>
          <p:grpSpPr>
            <a:xfrm>
              <a:off x="703385" y="1542339"/>
              <a:ext cx="8415921" cy="1401868"/>
              <a:chOff x="923548" y="2140485"/>
              <a:chExt cx="8415921" cy="1401868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0439294-16F4-70C8-5910-691B3F6201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25406" y="3075350"/>
                <a:ext cx="92679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2DC0B6D-BE9C-81A4-7F10-BD6D410246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3600" y="3081214"/>
                <a:ext cx="45309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2E886EF-CEFB-B63C-35D5-2993368CF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548" y="3066114"/>
                <a:ext cx="9990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D992CB-912B-AF2F-48AD-CE23D1F6F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5406" y="2522430"/>
                <a:ext cx="926793" cy="87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A6738F1-F8D9-7F78-C86C-7F7E870A2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6245" y="2522420"/>
                <a:ext cx="33948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91AD376-D336-BB66-B975-1A65A9952D5D}"/>
                  </a:ext>
                </a:extLst>
              </p:cNvPr>
              <p:cNvSpPr/>
              <p:nvPr/>
            </p:nvSpPr>
            <p:spPr>
              <a:xfrm>
                <a:off x="8122811" y="2140485"/>
                <a:ext cx="1216658" cy="122988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DR @ 2.86 GeV</a:t>
                </a:r>
                <a:endParaRPr lang="en-GB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52D593-A852-A5F4-8FE8-9D7F7967253D}"/>
                  </a:ext>
                </a:extLst>
              </p:cNvPr>
              <p:cNvSpPr/>
              <p:nvPr/>
            </p:nvSpPr>
            <p:spPr>
              <a:xfrm>
                <a:off x="1090512" y="2946400"/>
                <a:ext cx="699211" cy="25398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HEC</a:t>
                </a:r>
                <a:endParaRPr lang="en-GB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595EA6-F64A-C127-BA73-0BEB18F2DD71}"/>
                  </a:ext>
                </a:extLst>
              </p:cNvPr>
              <p:cNvSpPr/>
              <p:nvPr/>
            </p:nvSpPr>
            <p:spPr>
              <a:xfrm>
                <a:off x="2301631" y="2946400"/>
                <a:ext cx="4216400" cy="2540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HE-linac</a:t>
                </a:r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1F1363-4A82-E353-672A-58024DA82C8C}"/>
                  </a:ext>
                </a:extLst>
              </p:cNvPr>
              <p:cNvSpPr/>
              <p:nvPr/>
            </p:nvSpPr>
            <p:spPr>
              <a:xfrm>
                <a:off x="7186248" y="2946400"/>
                <a:ext cx="506094" cy="2540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BC</a:t>
                </a:r>
                <a:endParaRPr lang="en-GB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658D99-F36E-852C-ABE7-8B898821E66C}"/>
                  </a:ext>
                </a:extLst>
              </p:cNvPr>
              <p:cNvSpPr/>
              <p:nvPr/>
            </p:nvSpPr>
            <p:spPr>
              <a:xfrm>
                <a:off x="5535241" y="2395420"/>
                <a:ext cx="982789" cy="25400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e+ linac</a:t>
                </a:r>
                <a:endParaRPr lang="en-GB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B30507-8CA7-881E-6C76-178548D09DFB}"/>
                  </a:ext>
                </a:extLst>
              </p:cNvPr>
              <p:cNvSpPr/>
              <p:nvPr/>
            </p:nvSpPr>
            <p:spPr>
              <a:xfrm>
                <a:off x="3489387" y="2395420"/>
                <a:ext cx="1164494" cy="254000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e-linac</a:t>
                </a:r>
                <a:endParaRPr lang="en-GB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E757F4-FEE7-6041-A514-67251ACA40C5}"/>
                  </a:ext>
                </a:extLst>
              </p:cNvPr>
              <p:cNvSpPr/>
              <p:nvPr/>
            </p:nvSpPr>
            <p:spPr>
              <a:xfrm>
                <a:off x="4966677" y="2395420"/>
                <a:ext cx="328246" cy="2540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:endParaRPr lang="en-GB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B8AE8E-CC79-8ED9-CB8F-D32037AF37B2}"/>
                  </a:ext>
                </a:extLst>
              </p:cNvPr>
              <p:cNvSpPr/>
              <p:nvPr/>
            </p:nvSpPr>
            <p:spPr>
              <a:xfrm>
                <a:off x="7196017" y="2395420"/>
                <a:ext cx="496324" cy="25398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EC</a:t>
                </a:r>
                <a:endParaRPr lang="en-GB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D5FA4D-2DAB-33F9-5640-577497616F71}"/>
                  </a:ext>
                </a:extLst>
              </p:cNvPr>
              <p:cNvSpPr/>
              <p:nvPr/>
            </p:nvSpPr>
            <p:spPr>
              <a:xfrm>
                <a:off x="3128106" y="2395420"/>
                <a:ext cx="242277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  <a:endParaRPr lang="en-GB" dirty="0"/>
              </a:p>
            </p:txBody>
          </p: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B89BE95F-F57A-DA14-E6E0-47E2656945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922" y="2522420"/>
                <a:ext cx="212969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330878D4-3B91-7104-2F76-CB64B7C9C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5034" y="2522420"/>
                <a:ext cx="252046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D4277C4-6104-C2C8-C79B-2CFC4E8AF0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8479" y="2229303"/>
                <a:ext cx="544039" cy="3089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:a16="http://schemas.microsoft.com/office/drawing/2014/main" id="{A35C77A8-4634-470C-6657-E91A78890F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921" y="3077305"/>
                <a:ext cx="212969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02F65AFC-7B12-53DD-A140-FB9C8D770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5033" y="3077305"/>
                <a:ext cx="252046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A46437FD-B6D4-BDA9-B828-7E1E67F8CA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8031" y="3069490"/>
                <a:ext cx="212969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84CAD6C4-C370-3CC0-BB99-E543130C9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4143" y="3069490"/>
                <a:ext cx="252046" cy="156308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92D5615-7FBF-2431-7713-49119E2952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37552" y="2438332"/>
                <a:ext cx="367119" cy="6428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E8651EA-D42B-8762-3785-A826A45446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46700" y="3066114"/>
                <a:ext cx="622347" cy="2603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F4E1BEF-0831-5C2B-89C9-62322C5CE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885" y="2522419"/>
                <a:ext cx="248496" cy="2715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E390450-BBA9-A17B-8962-3589F696A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276" y="2776420"/>
                <a:ext cx="267406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0719FE0-6900-799D-3A03-AA8738817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341" y="2776420"/>
                <a:ext cx="506094" cy="2970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1985D30-25DD-3F7A-2736-666802DC1580}"/>
                  </a:ext>
                </a:extLst>
              </p:cNvPr>
              <p:cNvSpPr txBox="1"/>
              <p:nvPr/>
            </p:nvSpPr>
            <p:spPr>
              <a:xfrm>
                <a:off x="981541" y="3173021"/>
                <a:ext cx="888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 GeV</a:t>
                </a:r>
                <a:endParaRPr lang="en-GB" dirty="0"/>
              </a:p>
            </p:txBody>
          </p: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835CEBCB-3DCA-66BE-BE65-33B8A8CF8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5642" y="2368459"/>
                <a:ext cx="177799" cy="159240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070F7D8C-4353-CD33-DC23-60B5A728E128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V="1">
                <a:off x="5294923" y="2368459"/>
                <a:ext cx="179618" cy="153961"/>
              </a:xfrm>
              <a:prstGeom prst="bentConnector3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43CF1F-3EA2-6001-FE8B-7BAFC565D275}"/>
                </a:ext>
              </a:extLst>
            </p:cNvPr>
            <p:cNvSpPr txBox="1"/>
            <p:nvPr/>
          </p:nvSpPr>
          <p:spPr>
            <a:xfrm>
              <a:off x="3237469" y="2122878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2.8 GHz, 1080m</a:t>
              </a:r>
              <a:endParaRPr lang="en-GB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5A2137-0F4E-2482-B3A6-C5CCE989074B}"/>
                </a:ext>
              </a:extLst>
            </p:cNvPr>
            <p:cNvSpPr txBox="1"/>
            <p:nvPr/>
          </p:nvSpPr>
          <p:spPr>
            <a:xfrm>
              <a:off x="3217230" y="1560885"/>
              <a:ext cx="1160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2.8 GHz, 215m</a:t>
              </a:r>
              <a:endParaRPr lang="en-GB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99012D-9E31-CCB3-1E80-928EA1449665}"/>
                </a:ext>
              </a:extLst>
            </p:cNvPr>
            <p:cNvSpPr txBox="1"/>
            <p:nvPr/>
          </p:nvSpPr>
          <p:spPr>
            <a:xfrm>
              <a:off x="5255688" y="1565378"/>
              <a:ext cx="13116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2.0 GHz, 319m</a:t>
              </a:r>
              <a:endParaRPr lang="en-GB" sz="1200" dirty="0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2059F7-F797-1E19-16E7-EB3D640E3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993389"/>
              </p:ext>
            </p:extLst>
          </p:nvPr>
        </p:nvGraphicFramePr>
        <p:xfrm>
          <a:off x="292605" y="3528016"/>
          <a:ext cx="11602754" cy="1432560"/>
        </p:xfrm>
        <a:graphic>
          <a:graphicData uri="http://schemas.openxmlformats.org/drawingml/2006/table">
            <a:tbl>
              <a:tblPr firstRow="1" bandRow="1"/>
              <a:tblGrid>
                <a:gridCol w="1004620">
                  <a:extLst>
                    <a:ext uri="{9D8B030D-6E8A-4147-A177-3AD203B41FA5}">
                      <a16:colId xmlns:a16="http://schemas.microsoft.com/office/drawing/2014/main" val="3324495452"/>
                    </a:ext>
                  </a:extLst>
                </a:gridCol>
                <a:gridCol w="1183425">
                  <a:extLst>
                    <a:ext uri="{9D8B030D-6E8A-4147-A177-3AD203B41FA5}">
                      <a16:colId xmlns:a16="http://schemas.microsoft.com/office/drawing/2014/main" val="741607949"/>
                    </a:ext>
                  </a:extLst>
                </a:gridCol>
                <a:gridCol w="778598">
                  <a:extLst>
                    <a:ext uri="{9D8B030D-6E8A-4147-A177-3AD203B41FA5}">
                      <a16:colId xmlns:a16="http://schemas.microsoft.com/office/drawing/2014/main" val="1232723406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320406470"/>
                    </a:ext>
                  </a:extLst>
                </a:gridCol>
                <a:gridCol w="1412340">
                  <a:extLst>
                    <a:ext uri="{9D8B030D-6E8A-4147-A177-3AD203B41FA5}">
                      <a16:colId xmlns:a16="http://schemas.microsoft.com/office/drawing/2014/main" val="890892813"/>
                    </a:ext>
                  </a:extLst>
                </a:gridCol>
                <a:gridCol w="1647731">
                  <a:extLst>
                    <a:ext uri="{9D8B030D-6E8A-4147-A177-3AD203B41FA5}">
                      <a16:colId xmlns:a16="http://schemas.microsoft.com/office/drawing/2014/main" val="3724970818"/>
                    </a:ext>
                  </a:extLst>
                </a:gridCol>
                <a:gridCol w="1086416">
                  <a:extLst>
                    <a:ext uri="{9D8B030D-6E8A-4147-A177-3AD203B41FA5}">
                      <a16:colId xmlns:a16="http://schemas.microsoft.com/office/drawing/2014/main" val="1121526114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3435108758"/>
                    </a:ext>
                  </a:extLst>
                </a:gridCol>
                <a:gridCol w="2108563">
                  <a:extLst>
                    <a:ext uri="{9D8B030D-6E8A-4147-A177-3AD203B41FA5}">
                      <a16:colId xmlns:a16="http://schemas.microsoft.com/office/drawing/2014/main" val="1930590347"/>
                    </a:ext>
                  </a:extLst>
                </a:gridCol>
              </a:tblGrid>
              <a:tr h="288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Linac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RF </a:t>
                      </a:r>
                      <a:r>
                        <a:rPr lang="de-CH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[GHz]</a:t>
                      </a:r>
                      <a:endParaRPr lang="de-CH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&lt;a/λ&gt;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Bunch</a:t>
                      </a: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Charge [</a:t>
                      </a:r>
                      <a:r>
                        <a:rPr lang="de-CH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nC</a:t>
                      </a: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Kly</a:t>
                      </a: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 power per </a:t>
                      </a:r>
                      <a:r>
                        <a:rPr lang="de-CH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structure</a:t>
                      </a: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[MW]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 err="1">
                          <a:latin typeface="Calibri" panose="020F0502020204030204" pitchFamily="34" charset="0"/>
                        </a:rPr>
                        <a:t>Loaded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 acc. </a:t>
                      </a:r>
                      <a:r>
                        <a:rPr lang="de-CH" sz="1400" baseline="0" dirty="0" err="1">
                          <a:latin typeface="Calibri" panose="020F0502020204030204" pitchFamily="34" charset="0"/>
                        </a:rPr>
                        <a:t>gradients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 [MV/m]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Nb</a:t>
                      </a:r>
                      <a:r>
                        <a:rPr lang="de-CH" sz="1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CH" sz="1400" b="1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modules</a:t>
                      </a:r>
                      <a:endParaRPr lang="de-CH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Linac </a:t>
                      </a:r>
                      <a:r>
                        <a:rPr lang="de-CH" sz="1400" baseline="0" dirty="0" err="1">
                          <a:latin typeface="Calibri" panose="020F0502020204030204" pitchFamily="34" charset="0"/>
                        </a:rPr>
                        <a:t>lengths</a:t>
                      </a:r>
                      <a:r>
                        <a:rPr lang="de-CH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[m]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Oper. power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 err="1">
                          <a:latin typeface="Calibri" panose="020F0502020204030204" pitchFamily="34" charset="0"/>
                        </a:rPr>
                        <a:t>consumptions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[MW]</a:t>
                      </a:r>
                      <a:endParaRPr lang="de-CH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31053"/>
                  </a:ext>
                </a:extLst>
              </a:tr>
              <a:tr h="204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e-linac *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0.15</a:t>
                      </a:r>
                      <a:endParaRPr lang="de-CH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19.5</a:t>
                      </a:r>
                      <a:endParaRPr lang="de-CH" sz="1400" baseline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14+1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13710"/>
                  </a:ext>
                </a:extLst>
              </a:tr>
              <a:tr h="204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e+ linac**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2437"/>
                  </a:ext>
                </a:extLst>
              </a:tr>
              <a:tr h="204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baseline="0" dirty="0">
                          <a:latin typeface="Calibri" panose="020F0502020204030204" pitchFamily="34" charset="0"/>
                        </a:rPr>
                        <a:t>HE-linac 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algn="ctr"/>
                      <a:r>
                        <a:rPr lang="de-CH" sz="1400" dirty="0"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96912"/>
                  </a:ext>
                </a:extLst>
              </a:tr>
            </a:tbl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24D8DB75-71FD-0960-C4D4-5F3D37D7D1E0}"/>
              </a:ext>
            </a:extLst>
          </p:cNvPr>
          <p:cNvSpPr txBox="1">
            <a:spLocks/>
          </p:cNvSpPr>
          <p:nvPr/>
        </p:nvSpPr>
        <p:spPr bwMode="auto">
          <a:xfrm>
            <a:off x="70822" y="3004736"/>
            <a:ext cx="12192000" cy="5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000" cap="none" spc="0" normalizeH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</a:rPr>
              <a:t>Max. Klystron Power: </a:t>
            </a:r>
            <a:r>
              <a:rPr lang="en-US" dirty="0">
                <a:latin typeface="Georgia"/>
              </a:rPr>
              <a:t>80 MW, Operating Klystron Power: 64 MW i.e. 20 % Margin</a:t>
            </a:r>
            <a:endParaRPr kumimoji="0" lang="de-CH" sz="2500" b="0" i="0" u="none" strike="noStrike" kern="10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1F4BB-C20E-AE56-3A04-43417E397F3E}"/>
              </a:ext>
            </a:extLst>
          </p:cNvPr>
          <p:cNvSpPr txBox="1"/>
          <p:nvPr/>
        </p:nvSpPr>
        <p:spPr>
          <a:xfrm>
            <a:off x="296641" y="4960576"/>
            <a:ext cx="7432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000" cap="none" spc="0" normalizeH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</a:rPr>
              <a:t>* 3 µs RF pulse length, 6 µs HV pulse length</a:t>
            </a:r>
          </a:p>
          <a:p>
            <a:r>
              <a:rPr kumimoji="0" lang="en-US" sz="1800" b="0" i="0" u="none" strike="noStrike" kern="1000" cap="none" spc="0" normalizeH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</a:rPr>
              <a:t>Assumes 25 m WR284 waveguide system length for one RF module</a:t>
            </a:r>
            <a:endParaRPr lang="en-US" kern="1000" dirty="0">
              <a:solidFill>
                <a:srgbClr val="686868"/>
              </a:solidFill>
              <a:latin typeface="Georgia"/>
            </a:endParaRPr>
          </a:p>
          <a:p>
            <a:r>
              <a:rPr kumimoji="0" lang="en-US" sz="1800" b="0" i="0" u="none" strike="noStrike" kern="1000" cap="none" spc="0" normalizeH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</a:rPr>
              <a:t>** 5 µs RF pulse length, 8 µs HV pulse length, </a:t>
            </a:r>
            <a:endParaRPr lang="en-US" kern="1000" dirty="0">
              <a:solidFill>
                <a:srgbClr val="686868"/>
              </a:solidFill>
              <a:latin typeface="Georgia"/>
            </a:endParaRPr>
          </a:p>
          <a:p>
            <a:r>
              <a:rPr lang="en-US" kern="1000" dirty="0">
                <a:solidFill>
                  <a:srgbClr val="686868"/>
                </a:solidFill>
                <a:latin typeface="Georgia"/>
              </a:rPr>
              <a:t>Assumes 25 m WR510 waveguide system length for one RF module</a:t>
            </a:r>
          </a:p>
          <a:p>
            <a:r>
              <a:rPr lang="en-US" kern="1000" dirty="0">
                <a:solidFill>
                  <a:srgbClr val="686868"/>
                </a:solidFill>
                <a:latin typeface="Georgia"/>
              </a:rPr>
              <a:t>Assumes 6 structures (2 modules) for Capt. </a:t>
            </a:r>
            <a:r>
              <a:rPr lang="en-US" kern="1000" dirty="0" err="1">
                <a:solidFill>
                  <a:srgbClr val="686868"/>
                </a:solidFill>
                <a:latin typeface="Georgia"/>
              </a:rPr>
              <a:t>Linac</a:t>
            </a:r>
            <a:r>
              <a:rPr lang="en-US" kern="1000" dirty="0">
                <a:solidFill>
                  <a:srgbClr val="686868"/>
                </a:solidFill>
                <a:latin typeface="Georgia"/>
              </a:rPr>
              <a:t>, 20 structures (5 modules) for S1 </a:t>
            </a:r>
            <a:r>
              <a:rPr lang="en-US" kern="1000" dirty="0" err="1">
                <a:solidFill>
                  <a:srgbClr val="686868"/>
                </a:solidFill>
                <a:latin typeface="Georgia"/>
              </a:rPr>
              <a:t>Linac</a:t>
            </a:r>
            <a:r>
              <a:rPr lang="en-US" kern="1000" dirty="0">
                <a:solidFill>
                  <a:srgbClr val="686868"/>
                </a:solidFill>
                <a:latin typeface="Georgia"/>
              </a:rPr>
              <a:t> and 260 solenoids</a:t>
            </a:r>
            <a:endParaRPr lang="de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0D041-FE7F-6EA2-95B2-F6471ADF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7" name="Image 84">
            <a:extLst>
              <a:ext uri="{FF2B5EF4-FFF2-40B4-BE49-F238E27FC236}">
                <a16:creationId xmlns:a16="http://schemas.microsoft.com/office/drawing/2014/main" id="{8A02B066-3278-0BBD-5EB0-31548D52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EAC990-2844-44DE-BDDE-AFC1EFAE8B63}"/>
              </a:ext>
            </a:extLst>
          </p:cNvPr>
          <p:cNvSpPr txBox="1"/>
          <p:nvPr/>
        </p:nvSpPr>
        <p:spPr>
          <a:xfrm>
            <a:off x="7881731" y="5647845"/>
            <a:ext cx="4044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Circular Collider Feasibility Study Report | The European Physical Journal Special Topics | Springer Nature Link</a:t>
            </a:r>
            <a:endParaRPr lang="en-GB" sz="1400" dirty="0">
              <a:highlight>
                <a:srgbClr val="FFFF00"/>
              </a:highlight>
            </a:endParaRPr>
          </a:p>
        </p:txBody>
      </p:sp>
      <p:pic>
        <p:nvPicPr>
          <p:cNvPr id="32" name="Picture 31" descr="S10CB03_rendering_1.tif">
            <a:extLst>
              <a:ext uri="{FF2B5EF4-FFF2-40B4-BE49-F238E27FC236}">
                <a16:creationId xmlns:a16="http://schemas.microsoft.com/office/drawing/2014/main" id="{AF8B0431-6038-799B-189E-E1A624DB831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9" y="1167346"/>
            <a:ext cx="2669253" cy="16488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1DABC3-D04D-0533-27BF-580975029F39}"/>
              </a:ext>
            </a:extLst>
          </p:cNvPr>
          <p:cNvSpPr txBox="1"/>
          <p:nvPr/>
        </p:nvSpPr>
        <p:spPr>
          <a:xfrm>
            <a:off x="2041092" y="1215572"/>
            <a:ext cx="267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3m </a:t>
            </a:r>
            <a:r>
              <a:rPr lang="en-US" dirty="0" err="1"/>
              <a:t>Acc.Str</a:t>
            </a:r>
            <a:r>
              <a:rPr lang="en-US" dirty="0"/>
              <a:t>./module;   </a:t>
            </a:r>
          </a:p>
          <a:p>
            <a:r>
              <a:rPr lang="en-US" dirty="0"/>
              <a:t>Up to 4bunches@100Hz</a:t>
            </a:r>
            <a:endParaRPr lang="en-GB" dirty="0"/>
          </a:p>
        </p:txBody>
      </p:sp>
      <p:pic>
        <p:nvPicPr>
          <p:cNvPr id="39" name="Grafik 12">
            <a:extLst>
              <a:ext uri="{FF2B5EF4-FFF2-40B4-BE49-F238E27FC236}">
                <a16:creationId xmlns:a16="http://schemas.microsoft.com/office/drawing/2014/main" id="{7558D6A4-A3E1-F05D-5FC5-F47D6F216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736" y="-5301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265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9457B-2011-208A-25DF-41015236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E5EA49A-9CC0-7CC0-B2ED-B4CECC44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44" y="249643"/>
            <a:ext cx="7691190" cy="810444"/>
          </a:xfrm>
        </p:spPr>
        <p:txBody>
          <a:bodyPr>
            <a:normAutofit fontScale="90000"/>
          </a:bodyPr>
          <a:lstStyle/>
          <a:p>
            <a:r>
              <a:rPr lang="en-US" dirty="0"/>
              <a:t>FCCee injector linacs based on </a:t>
            </a:r>
            <a:r>
              <a:rPr lang="en-US" dirty="0" err="1"/>
              <a:t>SwissFEL</a:t>
            </a:r>
            <a:r>
              <a:rPr lang="en-US" dirty="0"/>
              <a:t> tune-free NCRF technology</a:t>
            </a:r>
            <a:endParaRPr lang="en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42BEDA-EA43-3A1A-8BAB-DACA2EBC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7" name="Image 84">
            <a:extLst>
              <a:ext uri="{FF2B5EF4-FFF2-40B4-BE49-F238E27FC236}">
                <a16:creationId xmlns:a16="http://schemas.microsoft.com/office/drawing/2014/main" id="{8A8F4EA3-EDE7-6510-B1BF-90082636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9E1E9A-EDE8-D544-0720-CC187F6C04FE}"/>
              </a:ext>
            </a:extLst>
          </p:cNvPr>
          <p:cNvSpPr txBox="1"/>
          <p:nvPr/>
        </p:nvSpPr>
        <p:spPr>
          <a:xfrm>
            <a:off x="7469204" y="6280526"/>
            <a:ext cx="46656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 of the high field performance of normal-conducting, tuning-free RF technology developed at the Paul Scherrer Institute</a:t>
            </a:r>
            <a:endParaRPr lang="en-GB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470E8B4-8C21-5205-17CC-7B15FE60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63" y="4561492"/>
            <a:ext cx="6345229" cy="21806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E4683D-9400-720F-0D35-B3DDE2852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280" y="1280183"/>
            <a:ext cx="7324720" cy="27972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AD71BEC-6B2B-19E4-7C4E-0C87254F41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224" y="4410050"/>
            <a:ext cx="4338053" cy="18704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6E03D48-2645-E4FA-41A8-852495075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53" y="1242384"/>
            <a:ext cx="4264817" cy="331910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D9DBB38-CC80-F15C-885C-672E65B6630A}"/>
              </a:ext>
            </a:extLst>
          </p:cNvPr>
          <p:cNvSpPr/>
          <p:nvPr/>
        </p:nvSpPr>
        <p:spPr>
          <a:xfrm>
            <a:off x="3532429" y="3101010"/>
            <a:ext cx="1305096" cy="7315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Grafik 12">
            <a:extLst>
              <a:ext uri="{FF2B5EF4-FFF2-40B4-BE49-F238E27FC236}">
                <a16:creationId xmlns:a16="http://schemas.microsoft.com/office/drawing/2014/main" id="{F4AF586C-4641-F7AF-8793-41BFD487F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1021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011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5CED8-F4F0-F531-5AEC-C751CF5F915F}"/>
              </a:ext>
            </a:extLst>
          </p:cNvPr>
          <p:cNvSpPr txBox="1"/>
          <p:nvPr/>
        </p:nvSpPr>
        <p:spPr>
          <a:xfrm>
            <a:off x="2827316" y="405532"/>
            <a:ext cx="7538223" cy="831850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u="sng" kern="0" dirty="0">
                <a:solidFill>
                  <a:srgbClr val="000000"/>
                </a:solidFill>
                <a:latin typeface="Aptos"/>
              </a:rPr>
              <a:t>HE Linac</a:t>
            </a:r>
            <a:r>
              <a:rPr lang="en-US" sz="2400" b="1" u="sng" kern="0" dirty="0">
                <a:solidFill>
                  <a:srgbClr val="000000"/>
                </a:solidFill>
                <a:latin typeface="Aptos"/>
              </a:rPr>
              <a:t>: 4 bunch operation mode</a:t>
            </a:r>
            <a:endParaRPr lang="tr-TR" sz="2400" b="1" u="sng" kern="0" dirty="0">
              <a:solidFill>
                <a:srgbClr val="000000"/>
              </a:solidFill>
              <a:latin typeface="Apto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400" b="1" kern="0" dirty="0">
                <a:solidFill>
                  <a:srgbClr val="FF0000"/>
                </a:solidFill>
                <a:latin typeface="Aptos"/>
              </a:rPr>
              <a:t>4 Bunches case:</a:t>
            </a:r>
            <a:endParaRPr lang="de-DE" sz="2400" b="1" kern="0" dirty="0">
              <a:solidFill>
                <a:srgbClr val="FF0000"/>
              </a:solidFill>
              <a:latin typeface="Apto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AAB105-FF15-D67E-4F75-2AFF6654D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9712"/>
              </p:ext>
            </p:extLst>
          </p:nvPr>
        </p:nvGraphicFramePr>
        <p:xfrm>
          <a:off x="2914650" y="862013"/>
          <a:ext cx="9029701" cy="10970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75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lvl="0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Unloaded Voltages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/>
                        <a:t>1</a:t>
                      </a:r>
                      <a:r>
                        <a:rPr lang="en-US" sz="1600" baseline="30000"/>
                        <a:t>st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nd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3</a:t>
                      </a:r>
                      <a:r>
                        <a:rPr lang="en-US" sz="1600" baseline="30000"/>
                        <a:t>rd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4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dirty="0" err="1"/>
                        <a:t>Rsh_eff</a:t>
                      </a:r>
                      <a:endParaRPr lang="en-US" sz="1800" dirty="0"/>
                    </a:p>
                  </a:txBody>
                  <a:tcPr marL="91437" marR="91437" marT="45684" marB="45684">
                    <a:solidFill>
                      <a:srgbClr val="61C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lvl="0"/>
                      <a:r>
                        <a:rPr lang="en-US" sz="1800"/>
                        <a:t>Single Bunch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66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/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/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endParaRPr lang="en-US" sz="1600"/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102.25 M</a:t>
                      </a:r>
                      <a:r>
                        <a:rPr lang="el-GR" sz="1600" dirty="0"/>
                        <a:t>Ω/</a:t>
                      </a:r>
                      <a:r>
                        <a:rPr lang="en-US" sz="1600" dirty="0"/>
                        <a:t>m</a:t>
                      </a:r>
                    </a:p>
                  </a:txBody>
                  <a:tcPr marL="91437" marR="91437" marT="45684" marB="45684">
                    <a:solidFill>
                      <a:srgbClr val="61C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lvl="0"/>
                      <a:r>
                        <a:rPr lang="en-US" sz="1800"/>
                        <a:t>4 Bunches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63.81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63.84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63.86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63.82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7" marR="91437" marT="45684" marB="4568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dirty="0"/>
                        <a:t>95.65 M</a:t>
                      </a:r>
                      <a:r>
                        <a:rPr lang="el-GR" sz="1600" dirty="0"/>
                        <a:t>Ω/</a:t>
                      </a:r>
                      <a:r>
                        <a:rPr lang="en-US" sz="1600" dirty="0"/>
                        <a:t>m</a:t>
                      </a:r>
                    </a:p>
                  </a:txBody>
                  <a:tcPr marL="91437" marR="91437" marT="45684" marB="45684">
                    <a:solidFill>
                      <a:srgbClr val="61C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CE001F-72A9-5600-4DB7-4653D9BE1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63195"/>
              </p:ext>
            </p:extLst>
          </p:nvPr>
        </p:nvGraphicFramePr>
        <p:xfrm>
          <a:off x="2914650" y="1983264"/>
          <a:ext cx="7642226" cy="701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7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162">
                <a:tc>
                  <a:txBody>
                    <a:bodyPr/>
                    <a:lstStyle/>
                    <a:p>
                      <a:pPr lvl="0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/>
                        <a:t>1</a:t>
                      </a:r>
                      <a:r>
                        <a:rPr lang="en-US" sz="1600" baseline="30000"/>
                        <a:t>st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2</a:t>
                      </a:r>
                      <a:r>
                        <a:rPr lang="en-US" sz="1600" baseline="30000"/>
                        <a:t>nd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3</a:t>
                      </a:r>
                      <a:r>
                        <a:rPr lang="en-US" sz="1600" baseline="30000"/>
                        <a:t>rd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/>
                        <a:t>4</a:t>
                      </a:r>
                      <a:r>
                        <a:rPr lang="en-US" sz="1600" baseline="30000"/>
                        <a:t>th</a:t>
                      </a:r>
                      <a:r>
                        <a:rPr lang="en-US" sz="1600"/>
                        <a:t> Bunch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62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Loaded Voltages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63.19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63.19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63.20 MV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63.16</a:t>
                      </a:r>
                      <a:r>
                        <a:rPr lang="tr-TR" sz="1600" dirty="0"/>
                        <a:t> </a:t>
                      </a:r>
                      <a:r>
                        <a:rPr lang="en-US" sz="1600" dirty="0"/>
                        <a:t>MV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04" name="TextBox 11">
            <a:extLst>
              <a:ext uri="{FF2B5EF4-FFF2-40B4-BE49-F238E27FC236}">
                <a16:creationId xmlns:a16="http://schemas.microsoft.com/office/drawing/2014/main" id="{250CF706-6187-38E7-F6E0-D6A06732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211263"/>
            <a:ext cx="1897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</a:rPr>
              <a:t>P_klys</a:t>
            </a:r>
            <a:r>
              <a:rPr lang="en-US" altLang="en-US" sz="1800" dirty="0">
                <a:solidFill>
                  <a:srgbClr val="0000FF"/>
                </a:solidFill>
              </a:rPr>
              <a:t> = 14.2 MW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3m structure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G = V/L</a:t>
            </a:r>
            <a:endParaRPr lang="en-GB" altLang="en-US" sz="1800" dirty="0">
              <a:solidFill>
                <a:srgbClr val="0000FF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2251ECC-2129-6438-5FD0-B39BB224158B}"/>
              </a:ext>
            </a:extLst>
          </p:cNvPr>
          <p:cNvSpPr txBox="1"/>
          <p:nvPr/>
        </p:nvSpPr>
        <p:spPr>
          <a:xfrm>
            <a:off x="260350" y="2047875"/>
            <a:ext cx="2809875" cy="646113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u="sng" kern="0" dirty="0">
                <a:solidFill>
                  <a:srgbClr val="FF0000"/>
                </a:solidFill>
                <a:latin typeface="Aptos"/>
              </a:rPr>
              <a:t>For bunch charge: 5 </a:t>
            </a:r>
            <a:r>
              <a:rPr lang="en-US" b="1" u="sng" kern="0" dirty="0" err="1">
                <a:solidFill>
                  <a:srgbClr val="FF0000"/>
                </a:solidFill>
                <a:latin typeface="Aptos"/>
              </a:rPr>
              <a:t>nC</a:t>
            </a:r>
            <a:endParaRPr lang="en-US" b="1" u="sng" kern="0" dirty="0">
              <a:solidFill>
                <a:srgbClr val="FF0000"/>
              </a:solidFill>
              <a:latin typeface="Apto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u="sng" kern="0" dirty="0">
                <a:solidFill>
                  <a:srgbClr val="FF0000"/>
                </a:solidFill>
                <a:latin typeface="Aptos"/>
              </a:rPr>
              <a:t>25 ns of bunch spacing</a:t>
            </a:r>
            <a:endParaRPr lang="de-DE" b="1" u="sng" kern="0" dirty="0">
              <a:solidFill>
                <a:srgbClr val="FF0000"/>
              </a:solidFill>
              <a:latin typeface="Apto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9635A-2A66-422C-81E6-F74D4DF11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6" name="Image 84">
            <a:extLst>
              <a:ext uri="{FF2B5EF4-FFF2-40B4-BE49-F238E27FC236}">
                <a16:creationId xmlns:a16="http://schemas.microsoft.com/office/drawing/2014/main" id="{2DF72694-331F-1743-4C69-52CE34FA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7E84B-706C-66FA-6951-080E1D16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961216"/>
            <a:ext cx="7934242" cy="3040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A7E48-33B3-23B7-D1B2-CE171ECE466F}"/>
              </a:ext>
            </a:extLst>
          </p:cNvPr>
          <p:cNvSpPr txBox="1"/>
          <p:nvPr/>
        </p:nvSpPr>
        <p:spPr>
          <a:xfrm>
            <a:off x="247649" y="6042580"/>
            <a:ext cx="775969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 design and optimization of the high-energy linac for the FCC-ee injector complex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0E9A4B-047A-3CA7-2F7D-21E7D8E7D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309" y="2805961"/>
            <a:ext cx="3891586" cy="3837857"/>
          </a:xfrm>
          <a:prstGeom prst="rect">
            <a:avLst/>
          </a:prstGeom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9C6945AD-9AB8-11A9-B149-642EFBD83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A6E5E9-45B2-C27D-4558-1F6784E3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 and HE linac: beam dynamic effects</a:t>
            </a:r>
            <a:endParaRPr lang="de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4A3239-32D0-26E4-A458-38C82630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30" y="1536503"/>
            <a:ext cx="2314575" cy="885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D188EA-FB8F-BFF9-5311-4B031071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392" y="936929"/>
            <a:ext cx="1982890" cy="1934155"/>
          </a:xfrm>
          <a:prstGeom prst="rect">
            <a:avLst/>
          </a:prstGeom>
        </p:spPr>
      </p:pic>
      <p:pic>
        <p:nvPicPr>
          <p:cNvPr id="35" name="Picture 34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5E311EA1-DD3A-950B-2295-5D5B4D29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810" y="2871084"/>
            <a:ext cx="2947879" cy="2207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3FFDD2-A6E7-1836-2570-1DFC03605CC8}"/>
              </a:ext>
            </a:extLst>
          </p:cNvPr>
          <p:cNvSpPr txBox="1"/>
          <p:nvPr/>
        </p:nvSpPr>
        <p:spPr bwMode="auto">
          <a:xfrm>
            <a:off x="416152" y="4990026"/>
            <a:ext cx="3479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400" dirty="0" err="1">
                <a:latin typeface="Abadi" panose="020B0604020104020204" pitchFamily="34" charset="0"/>
              </a:rPr>
              <a:t>From</a:t>
            </a:r>
            <a:r>
              <a:rPr lang="de-CH" sz="1400" dirty="0">
                <a:latin typeface="Abadi" panose="020B060402010402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</a:rPr>
              <a:t>the</a:t>
            </a:r>
            <a:r>
              <a:rPr lang="de-CH" sz="1400" dirty="0">
                <a:latin typeface="Abadi" panose="020B060402010402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</a:rPr>
              <a:t>previous</a:t>
            </a:r>
            <a:r>
              <a:rPr lang="de-CH" sz="1400" dirty="0">
                <a:latin typeface="Abadi" panose="020B0604020104020204" pitchFamily="34" charset="0"/>
              </a:rPr>
              <a:t> design RF </a:t>
            </a:r>
            <a:r>
              <a:rPr lang="de-CH" sz="1400" dirty="0" err="1">
                <a:latin typeface="Abadi" panose="020B0604020104020204" pitchFamily="34" charset="0"/>
              </a:rPr>
              <a:t>optimized</a:t>
            </a:r>
            <a:r>
              <a:rPr lang="de-CH" sz="1400" dirty="0">
                <a:latin typeface="Abadi" panose="020B0604020104020204" pitchFamily="34" charset="0"/>
              </a:rPr>
              <a:t> </a:t>
            </a:r>
            <a:r>
              <a:rPr lang="de-CH" sz="1400" dirty="0" err="1">
                <a:latin typeface="Abadi" panose="020B0604020104020204" pitchFamily="34" charset="0"/>
              </a:rPr>
              <a:t>for</a:t>
            </a:r>
            <a:r>
              <a:rPr lang="de-CH" sz="1400" dirty="0">
                <a:latin typeface="Abadi" panose="020B0604020104020204" pitchFamily="34" charset="0"/>
              </a:rPr>
              <a:t> a maximum kick=0.11 V/</a:t>
            </a:r>
            <a:r>
              <a:rPr lang="de-CH" sz="1400" dirty="0" err="1">
                <a:latin typeface="Abadi" panose="020B0604020104020204" pitchFamily="34" charset="0"/>
              </a:rPr>
              <a:t>pC</a:t>
            </a:r>
            <a:r>
              <a:rPr lang="de-CH" sz="1400" dirty="0">
                <a:latin typeface="Abadi" panose="020B0604020104020204" pitchFamily="34" charset="0"/>
              </a:rPr>
              <a:t>/m/mm </a:t>
            </a:r>
          </a:p>
        </p:txBody>
      </p:sp>
      <p:pic>
        <p:nvPicPr>
          <p:cNvPr id="42" name="Picture 41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38E86D20-1CEE-00CD-9BCE-7BBAE1BA1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32" y="2788633"/>
            <a:ext cx="2947879" cy="2207400"/>
          </a:xfrm>
          <a:prstGeom prst="rect">
            <a:avLst/>
          </a:prstGeom>
        </p:spPr>
      </p:pic>
      <p:pic>
        <p:nvPicPr>
          <p:cNvPr id="43" name="Picture 4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58FFA74-174B-01B4-1865-BD5BC15C7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688" y="2875098"/>
            <a:ext cx="2947879" cy="2207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2DBF59E-59AA-F994-8A0C-1E04928BC823}"/>
              </a:ext>
            </a:extLst>
          </p:cNvPr>
          <p:cNvSpPr txBox="1"/>
          <p:nvPr/>
        </p:nvSpPr>
        <p:spPr bwMode="auto">
          <a:xfrm>
            <a:off x="6111811" y="3526414"/>
            <a:ext cx="157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e- linac </a:t>
            </a:r>
            <a:br>
              <a:rPr lang="en-US" sz="2000" b="1" dirty="0">
                <a:latin typeface="+mn-lt"/>
              </a:rPr>
            </a:br>
            <a:r>
              <a:rPr lang="en-US" b="1" dirty="0">
                <a:latin typeface="+mn-lt"/>
              </a:rPr>
              <a:t>(a/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+mn-lt"/>
              </a:rPr>
              <a:t> = 0.15)</a:t>
            </a:r>
            <a:endParaRPr lang="de-CH" b="1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E6085-EA26-5AF8-38CF-4A48E83F1DEC}"/>
              </a:ext>
            </a:extLst>
          </p:cNvPr>
          <p:cNvSpPr txBox="1"/>
          <p:nvPr/>
        </p:nvSpPr>
        <p:spPr bwMode="auto">
          <a:xfrm>
            <a:off x="5087888" y="2494078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badi" panose="020B0604020104020204" pitchFamily="34" charset="0"/>
              </a:rPr>
              <a:t>Single bunch</a:t>
            </a:r>
            <a:endParaRPr lang="de-CH" sz="1800" b="1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B11D1A-9A08-0A80-7590-1654EFA8F611}"/>
              </a:ext>
            </a:extLst>
          </p:cNvPr>
          <p:cNvSpPr txBox="1"/>
          <p:nvPr/>
        </p:nvSpPr>
        <p:spPr bwMode="auto">
          <a:xfrm>
            <a:off x="1019935" y="2492896"/>
            <a:ext cx="227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badi" panose="020B0604020104020204" pitchFamily="34" charset="0"/>
              </a:rPr>
              <a:t>Multi-bunch</a:t>
            </a:r>
            <a:endParaRPr lang="de-CH" sz="1800" b="1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8187CB-51E7-5DFA-0E8C-ED5143A5A554}"/>
              </a:ext>
            </a:extLst>
          </p:cNvPr>
          <p:cNvSpPr txBox="1"/>
          <p:nvPr/>
        </p:nvSpPr>
        <p:spPr bwMode="auto">
          <a:xfrm>
            <a:off x="9978795" y="3195700"/>
            <a:ext cx="157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HE linac </a:t>
            </a:r>
            <a:br>
              <a:rPr lang="en-US" sz="2000" b="1" dirty="0">
                <a:latin typeface="+mn-lt"/>
              </a:rPr>
            </a:br>
            <a:r>
              <a:rPr lang="en-US" b="1" dirty="0">
                <a:latin typeface="+mn-lt"/>
              </a:rPr>
              <a:t>(a/</a:t>
            </a:r>
            <a:r>
              <a:rPr lang="en-US" b="1" dirty="0">
                <a:latin typeface="Symbol" panose="05050102010706020507" pitchFamily="18" charset="2"/>
              </a:rPr>
              <a:t>l</a:t>
            </a:r>
            <a:r>
              <a:rPr lang="en-US" b="1" dirty="0">
                <a:latin typeface="+mn-lt"/>
              </a:rPr>
              <a:t> = 0.12)</a:t>
            </a:r>
            <a:endParaRPr lang="de-CH" b="1" dirty="0"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4536BF-B7BF-27F4-87FF-9311B530036A}"/>
              </a:ext>
            </a:extLst>
          </p:cNvPr>
          <p:cNvSpPr txBox="1"/>
          <p:nvPr/>
        </p:nvSpPr>
        <p:spPr bwMode="auto">
          <a:xfrm>
            <a:off x="4704673" y="4990026"/>
            <a:ext cx="3623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latin typeface="Abadi" panose="020B0604020104020204" pitchFamily="34" charset="0"/>
              </a:rPr>
              <a:t>Positron </a:t>
            </a:r>
            <a:r>
              <a:rPr lang="de-CH" sz="1400" dirty="0" err="1">
                <a:latin typeface="Abadi" panose="020B0604020104020204" pitchFamily="34" charset="0"/>
              </a:rPr>
              <a:t>production</a:t>
            </a:r>
            <a:r>
              <a:rPr lang="de-CH" sz="1400" dirty="0" err="1">
                <a:latin typeface="Abadi" panose="020B0604020104020204" pitchFamily="34" charset="0"/>
                <a:sym typeface="Wingdings" panose="05000000000000000000" pitchFamily="2" charset="2"/>
              </a:rPr>
              <a:t>ok</a:t>
            </a:r>
            <a:r>
              <a:rPr lang="de-CH" sz="1400" dirty="0">
                <a:latin typeface="Abadi" panose="020B0604020104020204" pitchFamily="34" charset="0"/>
                <a:sym typeface="Wingdings" panose="05000000000000000000" pitchFamily="2" charset="2"/>
              </a:rPr>
              <a:t> 0.15</a:t>
            </a:r>
            <a:r>
              <a:rPr lang="de-CH" sz="1400" dirty="0">
                <a:latin typeface="Abadi" panose="020B0604020104020204" pitchFamily="34" charset="0"/>
              </a:rPr>
              <a:t> </a:t>
            </a:r>
          </a:p>
          <a:p>
            <a:r>
              <a:rPr lang="de-CH" sz="1400" dirty="0" err="1">
                <a:latin typeface="Abadi" panose="020B0604020104020204" pitchFamily="34" charset="0"/>
              </a:rPr>
              <a:t>Damping</a:t>
            </a:r>
            <a:r>
              <a:rPr lang="de-CH" sz="1400" dirty="0">
                <a:latin typeface="Abadi" panose="020B0604020104020204" pitchFamily="34" charset="0"/>
              </a:rPr>
              <a:t> ring</a:t>
            </a:r>
            <a:r>
              <a:rPr lang="de-CH" sz="1400" dirty="0"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de-CH" sz="1400" dirty="0" err="1">
                <a:latin typeface="Abadi" panose="020B0604020104020204" pitchFamily="34" charset="0"/>
                <a:sym typeface="Wingdings" panose="05000000000000000000" pitchFamily="2" charset="2"/>
              </a:rPr>
              <a:t>waiting</a:t>
            </a:r>
            <a:r>
              <a:rPr lang="de-CH" sz="1400" dirty="0">
                <a:latin typeface="Abadi" panose="020B0604020104020204" pitchFamily="34" charset="0"/>
                <a:sym typeface="Wingdings" panose="05000000000000000000" pitchFamily="2" charset="2"/>
              </a:rPr>
              <a:t> </a:t>
            </a:r>
            <a:r>
              <a:rPr lang="de-CH" sz="1400" dirty="0" err="1">
                <a:latin typeface="Abadi" panose="020B0604020104020204" pitchFamily="34" charset="0"/>
                <a:sym typeface="Wingdings" panose="05000000000000000000" pitchFamily="2" charset="2"/>
              </a:rPr>
              <a:t>for</a:t>
            </a:r>
            <a:r>
              <a:rPr lang="de-CH" sz="1400" dirty="0">
                <a:latin typeface="Abadi" panose="020B0604020104020204" pitchFamily="34" charset="0"/>
                <a:sym typeface="Wingdings" panose="05000000000000000000" pitchFamily="2" charset="2"/>
              </a:rPr>
              <a:t> an </a:t>
            </a:r>
            <a:r>
              <a:rPr lang="de-CH" sz="1400" dirty="0" err="1">
                <a:latin typeface="Abadi" panose="020B0604020104020204" pitchFamily="34" charset="0"/>
                <a:sym typeface="Wingdings" panose="05000000000000000000" pitchFamily="2" charset="2"/>
              </a:rPr>
              <a:t>answer</a:t>
            </a:r>
            <a:endParaRPr lang="de-CH" sz="1400" dirty="0">
              <a:latin typeface="Abadi" panose="020B06040201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B80DF1-F00A-36DF-E220-69C989D7D1B4}"/>
              </a:ext>
            </a:extLst>
          </p:cNvPr>
          <p:cNvSpPr txBox="1"/>
          <p:nvPr/>
        </p:nvSpPr>
        <p:spPr bwMode="auto">
          <a:xfrm>
            <a:off x="9264352" y="5085184"/>
            <a:ext cx="2827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 err="1">
                <a:latin typeface="Abadi" panose="020B0604020104020204" pitchFamily="34" charset="0"/>
              </a:rPr>
              <a:t>Booster</a:t>
            </a:r>
            <a:r>
              <a:rPr lang="de-CH" sz="1400" dirty="0" err="1">
                <a:latin typeface="Abadi" panose="020B0604020104020204" pitchFamily="34" charset="0"/>
                <a:sym typeface="Wingdings" panose="05000000000000000000" pitchFamily="2" charset="2"/>
              </a:rPr>
              <a:t>ok</a:t>
            </a:r>
            <a:endParaRPr lang="de-CH" sz="1400" dirty="0">
              <a:latin typeface="Abadi" panose="020B0604020104020204" pitchFamily="34" charset="0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555C935-02D3-D42D-641D-FB5E560F0412}"/>
              </a:ext>
            </a:extLst>
          </p:cNvPr>
          <p:cNvGraphicFramePr>
            <a:graphicFrameLocks noGrp="1"/>
          </p:cNvGraphicFramePr>
          <p:nvPr/>
        </p:nvGraphicFramePr>
        <p:xfrm>
          <a:off x="1019935" y="1448745"/>
          <a:ext cx="6176939" cy="9448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31254">
                  <a:extLst>
                    <a:ext uri="{9D8B030D-6E8A-4147-A177-3AD203B41FA5}">
                      <a16:colId xmlns:a16="http://schemas.microsoft.com/office/drawing/2014/main" val="735990535"/>
                    </a:ext>
                  </a:extLst>
                </a:gridCol>
                <a:gridCol w="1568825">
                  <a:extLst>
                    <a:ext uri="{9D8B030D-6E8A-4147-A177-3AD203B41FA5}">
                      <a16:colId xmlns:a16="http://schemas.microsoft.com/office/drawing/2014/main" val="1394831504"/>
                    </a:ext>
                  </a:extLst>
                </a:gridCol>
                <a:gridCol w="1531254">
                  <a:extLst>
                    <a:ext uri="{9D8B030D-6E8A-4147-A177-3AD203B41FA5}">
                      <a16:colId xmlns:a16="http://schemas.microsoft.com/office/drawing/2014/main" val="4160985270"/>
                    </a:ext>
                  </a:extLst>
                </a:gridCol>
                <a:gridCol w="1545606">
                  <a:extLst>
                    <a:ext uri="{9D8B030D-6E8A-4147-A177-3AD203B41FA5}">
                      <a16:colId xmlns:a16="http://schemas.microsoft.com/office/drawing/2014/main" val="1370916843"/>
                    </a:ext>
                  </a:extLst>
                </a:gridCol>
              </a:tblGrid>
              <a:tr h="23898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e- linac</a:t>
                      </a:r>
                      <a:endParaRPr lang="de-CH" sz="1400" b="1" i="0" u="none" strike="noStrike" baseline="0" dirty="0">
                        <a:solidFill>
                          <a:srgbClr val="FFFFFF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400" dirty="0"/>
                        <a:t>HE linac</a:t>
                      </a:r>
                      <a:endParaRPr lang="de-CH" sz="1400" b="1" i="0" u="none" strike="noStrike" baseline="0" dirty="0">
                        <a:solidFill>
                          <a:srgbClr val="FFFFFF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82611"/>
                  </a:ext>
                </a:extLst>
              </a:tr>
              <a:tr h="2607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Multi-bunch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Single bunch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Multi-bunch</a:t>
                      </a:r>
                      <a:endParaRPr lang="de-CH" sz="16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Single bunch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39168"/>
                  </a:ext>
                </a:extLst>
              </a:tr>
              <a:tr h="2389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1.03</a:t>
                      </a:r>
                      <a:endParaRPr lang="de-CH" sz="1400" b="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1.18</a:t>
                      </a:r>
                      <a:endParaRPr lang="de-CH" sz="1400" b="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1.02</a:t>
                      </a:r>
                      <a:endParaRPr lang="de-CH" sz="1400" b="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1.01</a:t>
                      </a:r>
                      <a:endParaRPr lang="de-CH" sz="1400" b="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709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E7FF62-2D4E-EBB8-6AD7-706482430775}"/>
              </a:ext>
            </a:extLst>
          </p:cNvPr>
          <p:cNvSpPr txBox="1"/>
          <p:nvPr/>
        </p:nvSpPr>
        <p:spPr>
          <a:xfrm>
            <a:off x="8212274" y="5630085"/>
            <a:ext cx="368441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Transverse beam jitter damping along the Future Circular Collider </a:t>
            </a:r>
            <a:r>
              <a:rPr lang="en-GB" dirty="0" err="1">
                <a:hlinkClick r:id="rId7"/>
              </a:rPr>
              <a:t>e+e</a:t>
            </a:r>
            <a:r>
              <a:rPr lang="en-GB" dirty="0">
                <a:hlinkClick r:id="rId7"/>
              </a:rPr>
              <a:t>− injector linacs</a:t>
            </a:r>
            <a:endParaRPr lang="en-GB" sz="18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BAFDF-389B-461F-A704-0B4DE5322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39804E8F-A231-5C13-1CD9-3505BBD63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F477C2E4-ACF7-E7CA-0CA2-91F9645B7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520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a red line&#10;&#10;AI-generated content may be incorrect.">
            <a:extLst>
              <a:ext uri="{FF2B5EF4-FFF2-40B4-BE49-F238E27FC236}">
                <a16:creationId xmlns:a16="http://schemas.microsoft.com/office/drawing/2014/main" id="{E3A4EDA7-9EF7-A1C1-6F7C-ACB7041A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9" y="2628860"/>
            <a:ext cx="6139359" cy="33073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ECB7AC-4DA5-F722-21E1-976A80CB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e+ linac: BD design, transmission and yield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104DE-CFEA-83E9-F219-2BE0B360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36" y="1517839"/>
            <a:ext cx="5396323" cy="4610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E887E1-35A6-A156-4CA6-33D79E0DCAFB}"/>
              </a:ext>
            </a:extLst>
          </p:cNvPr>
          <p:cNvSpPr txBox="1"/>
          <p:nvPr/>
        </p:nvSpPr>
        <p:spPr>
          <a:xfrm>
            <a:off x="215564" y="1579423"/>
            <a:ext cx="1130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  <a:p>
            <a:r>
              <a:rPr lang="en-US" dirty="0"/>
              <a:t>e-bunch: </a:t>
            </a:r>
          </a:p>
          <a:p>
            <a:r>
              <a:rPr lang="en-US" b="1" dirty="0"/>
              <a:t>4.5 </a:t>
            </a:r>
            <a:r>
              <a:rPr lang="en-US" b="1" dirty="0" err="1"/>
              <a:t>nC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3FB9B-08DE-5D3B-B20D-FE03AFE938E0}"/>
              </a:ext>
            </a:extLst>
          </p:cNvPr>
          <p:cNvSpPr txBox="1"/>
          <p:nvPr/>
        </p:nvSpPr>
        <p:spPr>
          <a:xfrm>
            <a:off x="1064044" y="2395671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solenoids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724D7-4670-E637-6829-AFE925A99D64}"/>
              </a:ext>
            </a:extLst>
          </p:cNvPr>
          <p:cNvSpPr txBox="1"/>
          <p:nvPr/>
        </p:nvSpPr>
        <p:spPr>
          <a:xfrm>
            <a:off x="3871075" y="2391610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quadrupoles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2ED74-3331-9AF0-31F2-72564C50F435}"/>
              </a:ext>
            </a:extLst>
          </p:cNvPr>
          <p:cNvSpPr txBox="1"/>
          <p:nvPr/>
        </p:nvSpPr>
        <p:spPr>
          <a:xfrm>
            <a:off x="670336" y="2740672"/>
            <a:ext cx="136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Collimation chicane </a:t>
            </a:r>
          </a:p>
          <a:p>
            <a:r>
              <a:rPr lang="en-US" sz="1600" dirty="0"/>
              <a:t>200 MeV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BBB00-E03B-51D7-B08E-E412FC55F255}"/>
              </a:ext>
            </a:extLst>
          </p:cNvPr>
          <p:cNvSpPr txBox="1"/>
          <p:nvPr/>
        </p:nvSpPr>
        <p:spPr>
          <a:xfrm>
            <a:off x="2190939" y="2735064"/>
            <a:ext cx="123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Matching section</a:t>
            </a:r>
          </a:p>
          <a:p>
            <a:r>
              <a:rPr lang="en-US" sz="1600" dirty="0"/>
              <a:t>930 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6ED88-968A-21A4-B26A-143CE0F85D39}"/>
              </a:ext>
            </a:extLst>
          </p:cNvPr>
          <p:cNvSpPr txBox="1"/>
          <p:nvPr/>
        </p:nvSpPr>
        <p:spPr>
          <a:xfrm>
            <a:off x="5460767" y="2735064"/>
            <a:ext cx="123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2860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66D58-10C9-D55B-5A6A-B5074DF1DADD}"/>
              </a:ext>
            </a:extLst>
          </p:cNvPr>
          <p:cNvSpPr txBox="1"/>
          <p:nvPr/>
        </p:nvSpPr>
        <p:spPr>
          <a:xfrm>
            <a:off x="5911913" y="3777764"/>
            <a:ext cx="80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3.41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BCBBB-13B3-4AF6-D92D-8C98D994A040}"/>
              </a:ext>
            </a:extLst>
          </p:cNvPr>
          <p:cNvSpPr txBox="1"/>
          <p:nvPr/>
        </p:nvSpPr>
        <p:spPr>
          <a:xfrm>
            <a:off x="6478436" y="3777763"/>
            <a:ext cx="990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3.01</a:t>
            </a:r>
          </a:p>
          <a:p>
            <a:r>
              <a:rPr lang="en-US" sz="1600" b="1" dirty="0"/>
              <a:t>13.5 </a:t>
            </a:r>
            <a:r>
              <a:rPr lang="en-US" sz="1600" b="1" dirty="0" err="1"/>
              <a:t>nC</a:t>
            </a:r>
            <a:endParaRPr lang="en-US" sz="1600" b="1" dirty="0"/>
          </a:p>
          <a:p>
            <a:r>
              <a:rPr lang="el-GR" sz="1600" dirty="0"/>
              <a:t>σ</a:t>
            </a:r>
            <a:r>
              <a:rPr lang="en-US" sz="1600" baseline="-25000" dirty="0"/>
              <a:t>z</a:t>
            </a:r>
            <a:r>
              <a:rPr lang="en-US" sz="1600" dirty="0"/>
              <a:t> = 3 mm</a:t>
            </a:r>
          </a:p>
          <a:p>
            <a:r>
              <a:rPr lang="el-GR" sz="1600" dirty="0"/>
              <a:t>σ</a:t>
            </a:r>
            <a:r>
              <a:rPr lang="en-US" sz="1600" baseline="-25000" dirty="0"/>
              <a:t>E</a:t>
            </a:r>
            <a:r>
              <a:rPr lang="en-US" sz="1600" dirty="0"/>
              <a:t> = 0.95 %</a:t>
            </a:r>
          </a:p>
          <a:p>
            <a:r>
              <a:rPr lang="en-US" sz="1600" dirty="0" err="1"/>
              <a:t>ε</a:t>
            </a:r>
            <a:r>
              <a:rPr lang="en-US" sz="1600" baseline="-25000" dirty="0" err="1"/>
              <a:t>Nx,y</a:t>
            </a:r>
            <a:r>
              <a:rPr lang="en-US" sz="1600" dirty="0"/>
              <a:t> = 13 mm*rad</a:t>
            </a:r>
          </a:p>
          <a:p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32D94-5994-5E9B-58E6-A0466351C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14" name="Image 84">
            <a:extLst>
              <a:ext uri="{FF2B5EF4-FFF2-40B4-BE49-F238E27FC236}">
                <a16:creationId xmlns:a16="http://schemas.microsoft.com/office/drawing/2014/main" id="{DD5402A9-37A1-EBF7-6260-E16E2FCFF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C50293-A6D4-3409-FADD-D5E1092A326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114332" y="2564948"/>
            <a:ext cx="301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A0F681-AFFA-51A8-3E96-31D2799D6FF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58961" y="2564948"/>
            <a:ext cx="4050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5DD00B-ED4B-165A-45B3-1035293E3433}"/>
              </a:ext>
            </a:extLst>
          </p:cNvPr>
          <p:cNvCxnSpPr>
            <a:cxnSpLocks/>
          </p:cNvCxnSpPr>
          <p:nvPr/>
        </p:nvCxnSpPr>
        <p:spPr>
          <a:xfrm>
            <a:off x="5159395" y="2545302"/>
            <a:ext cx="12414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F9F38C-A415-BFDF-EC4A-C59C50C837C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415704" y="2560887"/>
            <a:ext cx="1455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C8D275-BB78-7A4B-3781-5C1517E14936}"/>
              </a:ext>
            </a:extLst>
          </p:cNvPr>
          <p:cNvSpPr txBox="1"/>
          <p:nvPr/>
        </p:nvSpPr>
        <p:spPr>
          <a:xfrm>
            <a:off x="1855851" y="1676106"/>
            <a:ext cx="445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2.0 GHz; a/lambda = 0.2 =&gt; D = 60mm</a:t>
            </a:r>
            <a:endParaRPr lang="en-GB" sz="2000" b="1" dirty="0"/>
          </a:p>
        </p:txBody>
      </p:sp>
      <p:pic>
        <p:nvPicPr>
          <p:cNvPr id="17" name="Grafik 12">
            <a:extLst>
              <a:ext uri="{FF2B5EF4-FFF2-40B4-BE49-F238E27FC236}">
                <a16:creationId xmlns:a16="http://schemas.microsoft.com/office/drawing/2014/main" id="{E3FBFE27-1713-35E6-3A9A-9B34F744E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027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19B7-FD01-7823-CD69-6D364516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FSR to TDR via CHART3(2026-2028)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A78D-A649-2763-4804-E4C543A0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baseline schematic layout remains basically the same for the TDR.</a:t>
            </a:r>
          </a:p>
          <a:p>
            <a:r>
              <a:rPr lang="en-US" dirty="0"/>
              <a:t>However, the design of the linacs and associated sub-system must be adapted to accommodate the following changes: </a:t>
            </a:r>
          </a:p>
          <a:p>
            <a:pPr lvl="1"/>
            <a:r>
              <a:rPr lang="en-US" dirty="0"/>
              <a:t>RF frequency from 2.8 GHz to 3 GHz in e- and HE linacs. (ongoing, straightforward)</a:t>
            </a:r>
          </a:p>
          <a:p>
            <a:pPr lvl="1"/>
            <a:r>
              <a:rPr lang="en-US" dirty="0"/>
              <a:t>In e+ linacs, we will attempt to move from 2 GHz to 3 GHz given the acceptance of the new DR at 2.86 GeV and possibly using 1T SC solenoids. (ongoing, very difficult)</a:t>
            </a:r>
          </a:p>
          <a:p>
            <a:pPr lvl="1"/>
            <a:r>
              <a:rPr lang="en-US" dirty="0"/>
              <a:t>Site-related space constraints must be addressed given the final placement as well as DR and TL layout (final gradient)</a:t>
            </a:r>
          </a:p>
          <a:p>
            <a:r>
              <a:rPr lang="en-US" dirty="0"/>
              <a:t>Finally, engineering design will be done for the TDR</a:t>
            </a:r>
          </a:p>
          <a:p>
            <a:r>
              <a:rPr lang="en-US" dirty="0"/>
              <a:t>Fabrication and high power test of prototypes:</a:t>
            </a:r>
          </a:p>
          <a:p>
            <a:pPr lvl="1"/>
            <a:r>
              <a:rPr lang="en-US" dirty="0"/>
              <a:t>3 GHz AS for HE-linac</a:t>
            </a:r>
          </a:p>
          <a:p>
            <a:pPr lvl="1"/>
            <a:r>
              <a:rPr lang="en-US" dirty="0"/>
              <a:t>3 GHz AS for electron linac</a:t>
            </a:r>
          </a:p>
          <a:p>
            <a:pPr lvl="1"/>
            <a:r>
              <a:rPr lang="en-US" dirty="0"/>
              <a:t>2-3(?)GHz AS for positron linac</a:t>
            </a:r>
          </a:p>
          <a:p>
            <a:pPr lvl="1"/>
            <a:r>
              <a:rPr lang="en-US" dirty="0"/>
              <a:t>3 GHz pulse compressor for all 3 GHz linacs </a:t>
            </a:r>
          </a:p>
          <a:p>
            <a:pPr lvl="1"/>
            <a:r>
              <a:rPr lang="en-US" dirty="0"/>
              <a:t>3 GHz, 80 MW, 3us, 100Hz high efficiency klystron/modulator RF unit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E69B8-3A73-8A26-3A75-6F38A9E3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E1DFEB35-5FBA-9246-5700-EDC6544C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A1C8AD1B-5AF3-8BA6-2B2A-3399A8D24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87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2F51-348A-9439-5183-D23760B7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665"/>
            <a:ext cx="10515600" cy="1325563"/>
          </a:xfrm>
        </p:spPr>
        <p:txBody>
          <a:bodyPr/>
          <a:lstStyle/>
          <a:p>
            <a:r>
              <a:rPr lang="en-US" dirty="0"/>
              <a:t>FCCee linacs: the exact RF frequency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931A-F3D8-478D-A525-2DAA3136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12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Important for 4 bunch operation</a:t>
            </a:r>
          </a:p>
          <a:p>
            <a:r>
              <a:rPr lang="en-US" dirty="0"/>
              <a:t>Nominal bunch spacing: 25 ns</a:t>
            </a:r>
          </a:p>
          <a:p>
            <a:r>
              <a:rPr lang="en-US" dirty="0"/>
              <a:t>Minimum time step to modify the bunch spacing: 5 ns =&gt; 200MHz. So that every second bucket in Collider Ring (CR) can be used potentially.</a:t>
            </a:r>
          </a:p>
          <a:p>
            <a:r>
              <a:rPr lang="en-US" dirty="0"/>
              <a:t>RF frequency in CR: </a:t>
            </a:r>
            <a:r>
              <a:rPr lang="en-US" dirty="0" err="1"/>
              <a:t>f_CR</a:t>
            </a:r>
            <a:r>
              <a:rPr lang="en-US" dirty="0"/>
              <a:t> = 400.788 MHz (FCC FSR, Table 1.2)</a:t>
            </a:r>
          </a:p>
          <a:p>
            <a:r>
              <a:rPr lang="en-US" dirty="0"/>
              <a:t>RF frequency in linacs (S-band): </a:t>
            </a:r>
            <a:r>
              <a:rPr lang="en-US" dirty="0" err="1"/>
              <a:t>f_LI</a:t>
            </a:r>
            <a:r>
              <a:rPr lang="en-US" dirty="0"/>
              <a:t> = </a:t>
            </a:r>
            <a:r>
              <a:rPr lang="en-US" dirty="0" err="1"/>
              <a:t>f_CR</a:t>
            </a:r>
            <a:r>
              <a:rPr lang="en-US" dirty="0"/>
              <a:t>*15/2 =  3005.91 MHz</a:t>
            </a:r>
          </a:p>
          <a:p>
            <a:r>
              <a:rPr lang="en-US" dirty="0"/>
              <a:t>Standard EU S-band: </a:t>
            </a:r>
            <a:r>
              <a:rPr lang="en-US" dirty="0" err="1"/>
              <a:t>f_EU</a:t>
            </a:r>
            <a:r>
              <a:rPr lang="en-US" dirty="0"/>
              <a:t> = 2998.5 MHz</a:t>
            </a:r>
          </a:p>
          <a:p>
            <a:r>
              <a:rPr lang="en-US" dirty="0"/>
              <a:t>Difference: </a:t>
            </a:r>
            <a:r>
              <a:rPr lang="en-US" dirty="0" err="1"/>
              <a:t>f_LI</a:t>
            </a:r>
            <a:r>
              <a:rPr lang="en-US" dirty="0"/>
              <a:t> – </a:t>
            </a:r>
            <a:r>
              <a:rPr lang="en-US" dirty="0" err="1"/>
              <a:t>f_EU</a:t>
            </a:r>
            <a:r>
              <a:rPr lang="en-US" dirty="0"/>
              <a:t> = </a:t>
            </a:r>
            <a:r>
              <a:rPr lang="en-US" b="1" dirty="0"/>
              <a:t>7.41 MHz</a:t>
            </a:r>
          </a:p>
          <a:p>
            <a:pPr marL="285750" indent="-285750"/>
            <a:r>
              <a:rPr lang="en-US" dirty="0"/>
              <a:t>Typical klystron operating frequency specs are nominal </a:t>
            </a:r>
            <a:r>
              <a:rPr lang="en-US" dirty="0" err="1"/>
              <a:t>f_RF</a:t>
            </a:r>
            <a:r>
              <a:rPr lang="en-US" dirty="0"/>
              <a:t> </a:t>
            </a:r>
            <a:r>
              <a:rPr lang="en-GB" b="1" dirty="0"/>
              <a:t>±1MHz.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Some operational experience shows that </a:t>
            </a:r>
            <a:r>
              <a:rPr lang="en-GB" b="1" dirty="0"/>
              <a:t>±2MHz is OK</a:t>
            </a:r>
          </a:p>
          <a:p>
            <a:pPr marL="285750" indent="-285750"/>
            <a:r>
              <a:rPr lang="en-GB" b="1" dirty="0"/>
              <a:t>What about +7.4 MHz?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97CAA-0C38-3AC7-BFC6-CF0E0644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29" y="7269"/>
            <a:ext cx="2463817" cy="832722"/>
          </a:xfrm>
          <a:prstGeom prst="rect">
            <a:avLst/>
          </a:prstGeom>
        </p:spPr>
      </p:pic>
      <p:pic>
        <p:nvPicPr>
          <p:cNvPr id="5" name="Image 84">
            <a:extLst>
              <a:ext uri="{FF2B5EF4-FFF2-40B4-BE49-F238E27FC236}">
                <a16:creationId xmlns:a16="http://schemas.microsoft.com/office/drawing/2014/main" id="{87628B2F-26D9-C2D4-38F4-E6725936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63549BDD-D188-E61D-7B19-F98A52292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81" y="232176"/>
            <a:ext cx="1241454" cy="5109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1765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1804</Words>
  <Application>Microsoft Office PowerPoint</Application>
  <PresentationFormat>Widescreen</PresentationFormat>
  <Paragraphs>251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ＭＳ 明朝</vt:lpstr>
      <vt:lpstr>Abadi</vt:lpstr>
      <vt:lpstr>Aptos</vt:lpstr>
      <vt:lpstr>Aptos Display</vt:lpstr>
      <vt:lpstr>Arial</vt:lpstr>
      <vt:lpstr>Calibri</vt:lpstr>
      <vt:lpstr>Calibri Light</vt:lpstr>
      <vt:lpstr>Century Gothic</vt:lpstr>
      <vt:lpstr>Georgia</vt:lpstr>
      <vt:lpstr>Lato</vt:lpstr>
      <vt:lpstr>Rockwell</vt:lpstr>
      <vt:lpstr>Symbol</vt:lpstr>
      <vt:lpstr>Times New Roman</vt:lpstr>
      <vt:lpstr>Office Theme</vt:lpstr>
      <vt:lpstr>(Not Really) High Gradient NCRF for the FCC-ee injector linacs:</vt:lpstr>
      <vt:lpstr>Outline: from the past to the future</vt:lpstr>
      <vt:lpstr>FSR baseline layout of FCCee injector </vt:lpstr>
      <vt:lpstr>FCCee injector linacs based on SwissFEL tune-free NCRF technology</vt:lpstr>
      <vt:lpstr>PowerPoint Presentation</vt:lpstr>
      <vt:lpstr>e- and HE linac: beam dynamic effects</vt:lpstr>
      <vt:lpstr>e+ linac: BD design, transmission and yield</vt:lpstr>
      <vt:lpstr>From FSR to TDR via CHART3(2026-2028) </vt:lpstr>
      <vt:lpstr>FCCee linacs: the exact RF frequency</vt:lpstr>
      <vt:lpstr>Use of EU S-band klystron at 3005.9 MHz </vt:lpstr>
      <vt:lpstr>RF power for FCC Linacs:  existing S-band klystrons</vt:lpstr>
      <vt:lpstr>New design of high efficiency S-band Multi Beam Klystron (MBK) for KEK injector linac: KMS80</vt:lpstr>
      <vt:lpstr>High efficiency RF power for FCC-ee linacs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Alexej Grudiev</dc:creator>
  <cp:lastModifiedBy>Alexej Grudiev</cp:lastModifiedBy>
  <cp:revision>75</cp:revision>
  <dcterms:created xsi:type="dcterms:W3CDTF">2025-04-28T08:46:33Z</dcterms:created>
  <dcterms:modified xsi:type="dcterms:W3CDTF">2026-01-20T16:44:06Z</dcterms:modified>
</cp:coreProperties>
</file>