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24"/>
  </p:notesMasterIdLst>
  <p:sldIdLst>
    <p:sldId id="293" r:id="rId2"/>
    <p:sldId id="1557" r:id="rId3"/>
    <p:sldId id="1579" r:id="rId4"/>
    <p:sldId id="1580" r:id="rId5"/>
    <p:sldId id="1581" r:id="rId6"/>
    <p:sldId id="1582" r:id="rId7"/>
    <p:sldId id="1633" r:id="rId8"/>
    <p:sldId id="1627" r:id="rId9"/>
    <p:sldId id="1629" r:id="rId10"/>
    <p:sldId id="1628" r:id="rId11"/>
    <p:sldId id="1641" r:id="rId12"/>
    <p:sldId id="1631" r:id="rId13"/>
    <p:sldId id="1642" r:id="rId14"/>
    <p:sldId id="1632" r:id="rId15"/>
    <p:sldId id="1637" r:id="rId16"/>
    <p:sldId id="1636" r:id="rId17"/>
    <p:sldId id="1640" r:id="rId18"/>
    <p:sldId id="1635" r:id="rId19"/>
    <p:sldId id="1594" r:id="rId20"/>
    <p:sldId id="1595" r:id="rId21"/>
    <p:sldId id="413" r:id="rId22"/>
    <p:sldId id="1605" r:id="rId23"/>
  </p:sldIdLst>
  <p:sldSz cx="9144000" cy="5143500" type="screen16x9"/>
  <p:notesSz cx="7010400" cy="9236075"/>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909">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06090"/>
    <a:srgbClr val="336699"/>
    <a:srgbClr val="33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AF5F2A-A4D9-4092-BFE5-DC52D94635E0}" v="5" dt="2026-01-20T20:32:25.9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5" autoAdjust="0"/>
    <p:restoredTop sz="85351" autoAdjust="0"/>
  </p:normalViewPr>
  <p:slideViewPr>
    <p:cSldViewPr>
      <p:cViewPr varScale="1">
        <p:scale>
          <a:sx n="106" d="100"/>
          <a:sy n="106" d="100"/>
        </p:scale>
        <p:origin x="354" y="279"/>
      </p:cViewPr>
      <p:guideLst>
        <p:guide orient="horz" pos="1643"/>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87" d="100"/>
          <a:sy n="87" d="100"/>
        </p:scale>
        <p:origin x="-3780" y="-84"/>
      </p:cViewPr>
      <p:guideLst>
        <p:guide orient="horz" pos="2909"/>
        <p:guide pos="220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ei Kanareykin" userId="07bb2b8f53516135" providerId="LiveId" clId="{639DEB53-5053-4334-8E50-0B6209E2B47F}"/>
    <pc:docChg chg="custSel addSld modSld sldOrd">
      <pc:chgData name="Alexei Kanareykin" userId="07bb2b8f53516135" providerId="LiveId" clId="{639DEB53-5053-4334-8E50-0B6209E2B47F}" dt="2026-01-20T20:51:04.954" v="223" actId="1076"/>
      <pc:docMkLst>
        <pc:docMk/>
      </pc:docMkLst>
      <pc:sldChg chg="addSp modSp mod">
        <pc:chgData name="Alexei Kanareykin" userId="07bb2b8f53516135" providerId="LiveId" clId="{639DEB53-5053-4334-8E50-0B6209E2B47F}" dt="2026-01-19T18:58:18.526" v="51" actId="1076"/>
        <pc:sldMkLst>
          <pc:docMk/>
          <pc:sldMk cId="0" sldId="293"/>
        </pc:sldMkLst>
        <pc:spChg chg="add mod">
          <ac:chgData name="Alexei Kanareykin" userId="07bb2b8f53516135" providerId="LiveId" clId="{639DEB53-5053-4334-8E50-0B6209E2B47F}" dt="2026-01-19T18:57:32.430" v="10" actId="1076"/>
          <ac:spMkLst>
            <pc:docMk/>
            <pc:sldMk cId="0" sldId="293"/>
            <ac:spMk id="4" creationId="{36A0654A-7AC5-5FEA-2D4E-6C48B7C1597A}"/>
          </ac:spMkLst>
        </pc:spChg>
        <pc:spChg chg="mod">
          <ac:chgData name="Alexei Kanareykin" userId="07bb2b8f53516135" providerId="LiveId" clId="{639DEB53-5053-4334-8E50-0B6209E2B47F}" dt="2026-01-19T18:58:18.526" v="51" actId="1076"/>
          <ac:spMkLst>
            <pc:docMk/>
            <pc:sldMk cId="0" sldId="293"/>
            <ac:spMk id="7" creationId="{00000000-0000-0000-0000-000000000000}"/>
          </ac:spMkLst>
        </pc:spChg>
      </pc:sldChg>
      <pc:sldChg chg="ord">
        <pc:chgData name="Alexei Kanareykin" userId="07bb2b8f53516135" providerId="LiveId" clId="{639DEB53-5053-4334-8E50-0B6209E2B47F}" dt="2026-01-20T20:40:54.204" v="219"/>
        <pc:sldMkLst>
          <pc:docMk/>
          <pc:sldMk cId="1978476168" sldId="1582"/>
        </pc:sldMkLst>
      </pc:sldChg>
      <pc:sldChg chg="addSp delSp modSp mod">
        <pc:chgData name="Alexei Kanareykin" userId="07bb2b8f53516135" providerId="LiveId" clId="{639DEB53-5053-4334-8E50-0B6209E2B47F}" dt="2026-01-20T20:34:06.398" v="217" actId="1076"/>
        <pc:sldMkLst>
          <pc:docMk/>
          <pc:sldMk cId="2802640390" sldId="1628"/>
        </pc:sldMkLst>
        <pc:spChg chg="mod">
          <ac:chgData name="Alexei Kanareykin" userId="07bb2b8f53516135" providerId="LiveId" clId="{639DEB53-5053-4334-8E50-0B6209E2B47F}" dt="2026-01-20T20:34:06.398" v="217" actId="1076"/>
          <ac:spMkLst>
            <pc:docMk/>
            <pc:sldMk cId="2802640390" sldId="1628"/>
            <ac:spMk id="6" creationId="{00000000-0000-0000-0000-000000000000}"/>
          </ac:spMkLst>
        </pc:spChg>
        <pc:spChg chg="add mod">
          <ac:chgData name="Alexei Kanareykin" userId="07bb2b8f53516135" providerId="LiveId" clId="{639DEB53-5053-4334-8E50-0B6209E2B47F}" dt="2026-01-20T20:29:55.765" v="197" actId="1076"/>
          <ac:spMkLst>
            <pc:docMk/>
            <pc:sldMk cId="2802640390" sldId="1628"/>
            <ac:spMk id="10" creationId="{CE692F10-AFF8-9709-0936-8663459F560A}"/>
          </ac:spMkLst>
        </pc:spChg>
        <pc:spChg chg="add">
          <ac:chgData name="Alexei Kanareykin" userId="07bb2b8f53516135" providerId="LiveId" clId="{639DEB53-5053-4334-8E50-0B6209E2B47F}" dt="2026-01-20T20:32:19.568" v="200"/>
          <ac:spMkLst>
            <pc:docMk/>
            <pc:sldMk cId="2802640390" sldId="1628"/>
            <ac:spMk id="11" creationId="{C86180DD-5DE5-0707-5E15-BEC22374513D}"/>
          </ac:spMkLst>
        </pc:spChg>
        <pc:spChg chg="mod">
          <ac:chgData name="Alexei Kanareykin" userId="07bb2b8f53516135" providerId="LiveId" clId="{639DEB53-5053-4334-8E50-0B6209E2B47F}" dt="2026-01-20T20:10:56.910" v="116" actId="1076"/>
          <ac:spMkLst>
            <pc:docMk/>
            <pc:sldMk cId="2802640390" sldId="1628"/>
            <ac:spMk id="25" creationId="{00000000-0000-0000-0000-000000000000}"/>
          </ac:spMkLst>
        </pc:spChg>
        <pc:spChg chg="mod">
          <ac:chgData name="Alexei Kanareykin" userId="07bb2b8f53516135" providerId="LiveId" clId="{639DEB53-5053-4334-8E50-0B6209E2B47F}" dt="2026-01-20T20:10:50.010" v="114" actId="164"/>
          <ac:spMkLst>
            <pc:docMk/>
            <pc:sldMk cId="2802640390" sldId="1628"/>
            <ac:spMk id="29" creationId="{00000000-0000-0000-0000-000000000000}"/>
          </ac:spMkLst>
        </pc:spChg>
        <pc:spChg chg="mod">
          <ac:chgData name="Alexei Kanareykin" userId="07bb2b8f53516135" providerId="LiveId" clId="{639DEB53-5053-4334-8E50-0B6209E2B47F}" dt="2026-01-20T20:10:50.010" v="114" actId="164"/>
          <ac:spMkLst>
            <pc:docMk/>
            <pc:sldMk cId="2802640390" sldId="1628"/>
            <ac:spMk id="31" creationId="{00000000-0000-0000-0000-000000000000}"/>
          </ac:spMkLst>
        </pc:spChg>
        <pc:grpChg chg="add mod">
          <ac:chgData name="Alexei Kanareykin" userId="07bb2b8f53516135" providerId="LiveId" clId="{639DEB53-5053-4334-8E50-0B6209E2B47F}" dt="2026-01-20T20:11:12.149" v="122" actId="1076"/>
          <ac:grpSpMkLst>
            <pc:docMk/>
            <pc:sldMk cId="2802640390" sldId="1628"/>
            <ac:grpSpMk id="7" creationId="{9E078970-C851-2BD7-78E2-7183FEC5CA99}"/>
          </ac:grpSpMkLst>
        </pc:grpChg>
        <pc:picChg chg="mod">
          <ac:chgData name="Alexei Kanareykin" userId="07bb2b8f53516135" providerId="LiveId" clId="{639DEB53-5053-4334-8E50-0B6209E2B47F}" dt="2026-01-20T20:10:50.010" v="114" actId="164"/>
          <ac:picMkLst>
            <pc:docMk/>
            <pc:sldMk cId="2802640390" sldId="1628"/>
            <ac:picMk id="3" creationId="{00000000-0000-0000-0000-000000000000}"/>
          </ac:picMkLst>
        </pc:picChg>
        <pc:picChg chg="mod">
          <ac:chgData name="Alexei Kanareykin" userId="07bb2b8f53516135" providerId="LiveId" clId="{639DEB53-5053-4334-8E50-0B6209E2B47F}" dt="2026-01-20T20:10:50.010" v="114" actId="164"/>
          <ac:picMkLst>
            <pc:docMk/>
            <pc:sldMk cId="2802640390" sldId="1628"/>
            <ac:picMk id="4" creationId="{00000000-0000-0000-0000-000000000000}"/>
          </ac:picMkLst>
        </pc:picChg>
        <pc:picChg chg="add mod">
          <ac:chgData name="Alexei Kanareykin" userId="07bb2b8f53516135" providerId="LiveId" clId="{639DEB53-5053-4334-8E50-0B6209E2B47F}" dt="2026-01-20T20:11:44.649" v="128" actId="1076"/>
          <ac:picMkLst>
            <pc:docMk/>
            <pc:sldMk cId="2802640390" sldId="1628"/>
            <ac:picMk id="5" creationId="{237D2678-DED3-8A44-8AD1-DDB53AF8F842}"/>
          </ac:picMkLst>
        </pc:picChg>
        <pc:picChg chg="add mod">
          <ac:chgData name="Alexei Kanareykin" userId="07bb2b8f53516135" providerId="LiveId" clId="{639DEB53-5053-4334-8E50-0B6209E2B47F}" dt="2026-01-20T20:11:35.453" v="126" actId="1076"/>
          <ac:picMkLst>
            <pc:docMk/>
            <pc:sldMk cId="2802640390" sldId="1628"/>
            <ac:picMk id="8" creationId="{58013D1E-CEEB-38B8-EB67-7B13BDB8A19E}"/>
          </ac:picMkLst>
        </pc:picChg>
        <pc:picChg chg="add del mod">
          <ac:chgData name="Alexei Kanareykin" userId="07bb2b8f53516135" providerId="LiveId" clId="{639DEB53-5053-4334-8E50-0B6209E2B47F}" dt="2026-01-20T20:33:13.688" v="203" actId="478"/>
          <ac:picMkLst>
            <pc:docMk/>
            <pc:sldMk cId="2802640390" sldId="1628"/>
            <ac:picMk id="13" creationId="{78B16266-8F8E-7940-9665-E0C212F29F0C}"/>
          </ac:picMkLst>
        </pc:picChg>
        <pc:picChg chg="mod">
          <ac:chgData name="Alexei Kanareykin" userId="07bb2b8f53516135" providerId="LiveId" clId="{639DEB53-5053-4334-8E50-0B6209E2B47F}" dt="2026-01-20T20:11:09.049" v="121" actId="1076"/>
          <ac:picMkLst>
            <pc:docMk/>
            <pc:sldMk cId="2802640390" sldId="1628"/>
            <ac:picMk id="19" creationId="{00000000-0000-0000-0000-000000000000}"/>
          </ac:picMkLst>
        </pc:picChg>
        <pc:picChg chg="mod">
          <ac:chgData name="Alexei Kanareykin" userId="07bb2b8f53516135" providerId="LiveId" clId="{639DEB53-5053-4334-8E50-0B6209E2B47F}" dt="2026-01-20T20:10:50.010" v="114" actId="164"/>
          <ac:picMkLst>
            <pc:docMk/>
            <pc:sldMk cId="2802640390" sldId="1628"/>
            <ac:picMk id="26" creationId="{00000000-0000-0000-0000-000000000000}"/>
          </ac:picMkLst>
        </pc:picChg>
      </pc:sldChg>
      <pc:sldChg chg="ord">
        <pc:chgData name="Alexei Kanareykin" userId="07bb2b8f53516135" providerId="LiveId" clId="{639DEB53-5053-4334-8E50-0B6209E2B47F}" dt="2026-01-20T20:30:53.036" v="199"/>
        <pc:sldMkLst>
          <pc:docMk/>
          <pc:sldMk cId="84738671" sldId="1629"/>
        </pc:sldMkLst>
      </pc:sldChg>
      <pc:sldChg chg="modSp mod">
        <pc:chgData name="Alexei Kanareykin" userId="07bb2b8f53516135" providerId="LiveId" clId="{639DEB53-5053-4334-8E50-0B6209E2B47F}" dt="2026-01-20T20:51:04.954" v="223" actId="1076"/>
        <pc:sldMkLst>
          <pc:docMk/>
          <pc:sldMk cId="3338392445" sldId="1632"/>
        </pc:sldMkLst>
        <pc:picChg chg="mod">
          <ac:chgData name="Alexei Kanareykin" userId="07bb2b8f53516135" providerId="LiveId" clId="{639DEB53-5053-4334-8E50-0B6209E2B47F}" dt="2026-01-20T20:51:04.954" v="223" actId="1076"/>
          <ac:picMkLst>
            <pc:docMk/>
            <pc:sldMk cId="3338392445" sldId="1632"/>
            <ac:picMk id="9" creationId="{00000000-0000-0000-0000-000000000000}"/>
          </ac:picMkLst>
        </pc:picChg>
        <pc:picChg chg="mod">
          <ac:chgData name="Alexei Kanareykin" userId="07bb2b8f53516135" providerId="LiveId" clId="{639DEB53-5053-4334-8E50-0B6209E2B47F}" dt="2026-01-20T20:50:49.575" v="222" actId="14100"/>
          <ac:picMkLst>
            <pc:docMk/>
            <pc:sldMk cId="3338392445" sldId="1632"/>
            <ac:picMk id="10" creationId="{00000000-0000-0000-0000-000000000000}"/>
          </ac:picMkLst>
        </pc:picChg>
      </pc:sldChg>
      <pc:sldChg chg="addSp modSp new mod">
        <pc:chgData name="Alexei Kanareykin" userId="07bb2b8f53516135" providerId="LiveId" clId="{639DEB53-5053-4334-8E50-0B6209E2B47F}" dt="2026-01-20T20:18:55.678" v="177" actId="1076"/>
        <pc:sldMkLst>
          <pc:docMk/>
          <pc:sldMk cId="2077721369" sldId="1642"/>
        </pc:sldMkLst>
        <pc:spChg chg="add mod">
          <ac:chgData name="Alexei Kanareykin" userId="07bb2b8f53516135" providerId="LiveId" clId="{639DEB53-5053-4334-8E50-0B6209E2B47F}" dt="2026-01-20T20:18:55.678" v="177" actId="1076"/>
          <ac:spMkLst>
            <pc:docMk/>
            <pc:sldMk cId="2077721369" sldId="1642"/>
            <ac:spMk id="4" creationId="{B305A1A6-03A6-D534-4A48-6C9034D24FB3}"/>
          </ac:spMkLst>
        </pc:spChg>
        <pc:spChg chg="add mod">
          <ac:chgData name="Alexei Kanareykin" userId="07bb2b8f53516135" providerId="LiveId" clId="{639DEB53-5053-4334-8E50-0B6209E2B47F}" dt="2026-01-20T20:18:35.906" v="159" actId="1076"/>
          <ac:spMkLst>
            <pc:docMk/>
            <pc:sldMk cId="2077721369" sldId="1642"/>
            <ac:spMk id="16" creationId="{5AF4F388-54A3-5574-E492-2825CFF280DE}"/>
          </ac:spMkLst>
        </pc:spChg>
        <pc:picChg chg="add mod">
          <ac:chgData name="Alexei Kanareykin" userId="07bb2b8f53516135" providerId="LiveId" clId="{639DEB53-5053-4334-8E50-0B6209E2B47F}" dt="2026-01-20T20:08:01.947" v="108" actId="1076"/>
          <ac:picMkLst>
            <pc:docMk/>
            <pc:sldMk cId="2077721369" sldId="1642"/>
            <ac:picMk id="6" creationId="{C4261DB0-E59F-8E7D-5776-2E227F8CE055}"/>
          </ac:picMkLst>
        </pc:picChg>
        <pc:picChg chg="add mod">
          <ac:chgData name="Alexei Kanareykin" userId="07bb2b8f53516135" providerId="LiveId" clId="{639DEB53-5053-4334-8E50-0B6209E2B47F}" dt="2026-01-20T20:07:53.374" v="107" actId="1076"/>
          <ac:picMkLst>
            <pc:docMk/>
            <pc:sldMk cId="2077721369" sldId="1642"/>
            <ac:picMk id="8" creationId="{B8165783-7D45-C9EE-7472-5D7F8CC4096D}"/>
          </ac:picMkLst>
        </pc:picChg>
        <pc:picChg chg="add mod">
          <ac:chgData name="Alexei Kanareykin" userId="07bb2b8f53516135" providerId="LiveId" clId="{639DEB53-5053-4334-8E50-0B6209E2B47F}" dt="2026-01-20T20:15:13.488" v="147" actId="1076"/>
          <ac:picMkLst>
            <pc:docMk/>
            <pc:sldMk cId="2077721369" sldId="1642"/>
            <ac:picMk id="10" creationId="{F31A0D34-302C-8B96-CA4A-313F118A078D}"/>
          </ac:picMkLst>
        </pc:picChg>
        <pc:picChg chg="add mod">
          <ac:chgData name="Alexei Kanareykin" userId="07bb2b8f53516135" providerId="LiveId" clId="{639DEB53-5053-4334-8E50-0B6209E2B47F}" dt="2026-01-20T20:15:07.842" v="145" actId="1076"/>
          <ac:picMkLst>
            <pc:docMk/>
            <pc:sldMk cId="2077721369" sldId="1642"/>
            <ac:picMk id="12" creationId="{B1BE2C53-4744-FEC6-206F-A2209397669D}"/>
          </ac:picMkLst>
        </pc:picChg>
        <pc:picChg chg="add mod">
          <ac:chgData name="Alexei Kanareykin" userId="07bb2b8f53516135" providerId="LiveId" clId="{639DEB53-5053-4334-8E50-0B6209E2B47F}" dt="2026-01-20T20:15:10.879" v="146" actId="1076"/>
          <ac:picMkLst>
            <pc:docMk/>
            <pc:sldMk cId="2077721369" sldId="1642"/>
            <ac:picMk id="14" creationId="{39679257-1234-84D1-B9AA-D763DC0EED7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1963"/>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338" y="0"/>
            <a:ext cx="3038475" cy="461963"/>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D4431CB3-13F4-4BA7-A252-2AE10C3A1168}" type="datetimeFigureOut">
              <a:rPr lang="en-US"/>
              <a:pPr>
                <a:defRPr/>
              </a:pPr>
              <a:t>1/20/2026</a:t>
            </a:fld>
            <a:endParaRPr lang="en-US"/>
          </a:p>
        </p:txBody>
      </p:sp>
      <p:sp>
        <p:nvSpPr>
          <p:cNvPr id="4" name="Slide Image Placeholder 3"/>
          <p:cNvSpPr>
            <a:spLocks noGrp="1" noRot="1" noChangeAspect="1"/>
          </p:cNvSpPr>
          <p:nvPr>
            <p:ph type="sldImg" idx="2"/>
          </p:nvPr>
        </p:nvSpPr>
        <p:spPr>
          <a:xfrm>
            <a:off x="427038" y="692150"/>
            <a:ext cx="6156325" cy="3463925"/>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01675" y="4387850"/>
            <a:ext cx="5607050" cy="4156075"/>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772525"/>
            <a:ext cx="3038475" cy="461963"/>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338" y="8772525"/>
            <a:ext cx="3038475" cy="461963"/>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43F1C75E-9316-45AB-BF47-BB64C3003F02}" type="slidenum">
              <a:rPr lang="en-US"/>
              <a:pPr>
                <a:defRPr/>
              </a:pPr>
              <a:t>‹#›</a:t>
            </a:fld>
            <a:endParaRPr lang="en-US"/>
          </a:p>
        </p:txBody>
      </p:sp>
    </p:spTree>
    <p:extLst>
      <p:ext uri="{BB962C8B-B14F-4D97-AF65-F5344CB8AC3E}">
        <p14:creationId xmlns:p14="http://schemas.microsoft.com/office/powerpoint/2010/main" val="37797566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3F1C75E-9316-45AB-BF47-BB64C3003F02}" type="slidenum">
              <a:rPr lang="en-US" smtClean="0"/>
              <a:pPr>
                <a:defRPr/>
              </a:pPr>
              <a:t>1</a:t>
            </a:fld>
            <a:endParaRPr lang="en-US"/>
          </a:p>
        </p:txBody>
      </p:sp>
    </p:spTree>
    <p:extLst>
      <p:ext uri="{BB962C8B-B14F-4D97-AF65-F5344CB8AC3E}">
        <p14:creationId xmlns:p14="http://schemas.microsoft.com/office/powerpoint/2010/main" val="2623408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
            </a:r>
          </a:p>
        </p:txBody>
      </p:sp>
      <p:sp>
        <p:nvSpPr>
          <p:cNvPr id="4" name="Slide Number Placeholder 3"/>
          <p:cNvSpPr>
            <a:spLocks noGrp="1"/>
          </p:cNvSpPr>
          <p:nvPr>
            <p:ph type="sldNum" sz="quarter" idx="10"/>
          </p:nvPr>
        </p:nvSpPr>
        <p:spPr/>
        <p:txBody>
          <a:bodyPr/>
          <a:lstStyle/>
          <a:p>
            <a:pPr>
              <a:defRPr/>
            </a:pPr>
            <a:fld id="{43F1C75E-9316-45AB-BF47-BB64C3003F02}" type="slidenum">
              <a:rPr lang="en-US" smtClean="0"/>
              <a:pPr>
                <a:defRPr/>
              </a:pPr>
              <a:t>3</a:t>
            </a:fld>
            <a:endParaRPr lang="en-US"/>
          </a:p>
        </p:txBody>
      </p:sp>
    </p:spTree>
    <p:extLst>
      <p:ext uri="{BB962C8B-B14F-4D97-AF65-F5344CB8AC3E}">
        <p14:creationId xmlns:p14="http://schemas.microsoft.com/office/powerpoint/2010/main" val="1489747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defRPr sz="2400">
                <a:solidFill>
                  <a:schemeClr val="tx1"/>
                </a:solidFill>
                <a:latin typeface="Times New Roman" pitchFamily="18" charset="0"/>
              </a:defRPr>
            </a:lvl1pPr>
            <a:lvl2pPr marL="754243" indent="-290093" eaLnBrk="0" hangingPunct="0">
              <a:defRPr sz="2400">
                <a:solidFill>
                  <a:schemeClr val="tx1"/>
                </a:solidFill>
                <a:latin typeface="Times New Roman" pitchFamily="18" charset="0"/>
              </a:defRPr>
            </a:lvl2pPr>
            <a:lvl3pPr marL="1160374" indent="-232075" eaLnBrk="0" hangingPunct="0">
              <a:defRPr sz="2400">
                <a:solidFill>
                  <a:schemeClr val="tx1"/>
                </a:solidFill>
                <a:latin typeface="Times New Roman" pitchFamily="18" charset="0"/>
              </a:defRPr>
            </a:lvl3pPr>
            <a:lvl4pPr marL="1624523" indent="-232075" eaLnBrk="0" hangingPunct="0">
              <a:defRPr sz="2400">
                <a:solidFill>
                  <a:schemeClr val="tx1"/>
                </a:solidFill>
                <a:latin typeface="Times New Roman" pitchFamily="18" charset="0"/>
              </a:defRPr>
            </a:lvl4pPr>
            <a:lvl5pPr marL="2088672" indent="-232075" eaLnBrk="0" hangingPunct="0">
              <a:defRPr sz="2400">
                <a:solidFill>
                  <a:schemeClr val="tx1"/>
                </a:solidFill>
                <a:latin typeface="Times New Roman" pitchFamily="18" charset="0"/>
              </a:defRPr>
            </a:lvl5pPr>
            <a:lvl6pPr marL="2552822" indent="-232075" eaLnBrk="0" fontAlgn="base" hangingPunct="0">
              <a:spcBef>
                <a:spcPct val="0"/>
              </a:spcBef>
              <a:spcAft>
                <a:spcPct val="0"/>
              </a:spcAft>
              <a:defRPr sz="2400">
                <a:solidFill>
                  <a:schemeClr val="tx1"/>
                </a:solidFill>
                <a:latin typeface="Times New Roman" pitchFamily="18" charset="0"/>
              </a:defRPr>
            </a:lvl6pPr>
            <a:lvl7pPr marL="3016971" indent="-232075" eaLnBrk="0" fontAlgn="base" hangingPunct="0">
              <a:spcBef>
                <a:spcPct val="0"/>
              </a:spcBef>
              <a:spcAft>
                <a:spcPct val="0"/>
              </a:spcAft>
              <a:defRPr sz="2400">
                <a:solidFill>
                  <a:schemeClr val="tx1"/>
                </a:solidFill>
                <a:latin typeface="Times New Roman" pitchFamily="18" charset="0"/>
              </a:defRPr>
            </a:lvl7pPr>
            <a:lvl8pPr marL="3481121" indent="-232075" eaLnBrk="0" fontAlgn="base" hangingPunct="0">
              <a:spcBef>
                <a:spcPct val="0"/>
              </a:spcBef>
              <a:spcAft>
                <a:spcPct val="0"/>
              </a:spcAft>
              <a:defRPr sz="2400">
                <a:solidFill>
                  <a:schemeClr val="tx1"/>
                </a:solidFill>
                <a:latin typeface="Times New Roman" pitchFamily="18" charset="0"/>
              </a:defRPr>
            </a:lvl8pPr>
            <a:lvl9pPr marL="3945270" indent="-232075" eaLnBrk="0" fontAlgn="base" hangingPunct="0">
              <a:spcBef>
                <a:spcPct val="0"/>
              </a:spcBef>
              <a:spcAft>
                <a:spcPct val="0"/>
              </a:spcAft>
              <a:defRPr sz="2400">
                <a:solidFill>
                  <a:schemeClr val="tx1"/>
                </a:solidFill>
                <a:latin typeface="Times New Roman" pitchFamily="18" charset="0"/>
              </a:defRPr>
            </a:lvl9pPr>
          </a:lstStyle>
          <a:p>
            <a:pPr eaLnBrk="1" hangingPunct="1"/>
            <a:fld id="{338DFF75-0D4E-49C8-B34E-8FE4DB77705E}" type="slidenum">
              <a:rPr lang="en-US" sz="1200"/>
              <a:pPr eaLnBrk="1" hangingPunct="1"/>
              <a:t>5</a:t>
            </a:fld>
            <a:endParaRPr lang="en-US" sz="1200"/>
          </a:p>
        </p:txBody>
      </p:sp>
      <p:sp>
        <p:nvSpPr>
          <p:cNvPr id="79875" name="Rectangle 2"/>
          <p:cNvSpPr>
            <a:spLocks noGrp="1" noRot="1" noChangeAspect="1" noChangeArrowheads="1" noTextEdit="1"/>
          </p:cNvSpPr>
          <p:nvPr>
            <p:ph type="sldImg"/>
          </p:nvPr>
        </p:nvSpPr>
        <p:spPr>
          <a:solidFill>
            <a:srgbClr val="FFFFFF"/>
          </a:solidFill>
          <a:ln/>
        </p:spPr>
      </p:sp>
      <p:sp>
        <p:nvSpPr>
          <p:cNvPr id="79876"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176784113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8208404" y="4863192"/>
            <a:ext cx="478396" cy="273844"/>
          </a:xfrm>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pic>
        <p:nvPicPr>
          <p:cNvPr id="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947" y="51470"/>
            <a:ext cx="2024777" cy="800100"/>
          </a:xfrm>
          <a:prstGeom prst="rect">
            <a:avLst/>
          </a:prstGeom>
          <a:noFill/>
          <a:ln w="9525">
            <a:noFill/>
            <a:miter lim="800000"/>
            <a:headEnd/>
            <a:tailEnd/>
          </a:ln>
        </p:spPr>
      </p:pic>
      <p:sp>
        <p:nvSpPr>
          <p:cNvPr id="8" name="Rectangle 7"/>
          <p:cNvSpPr/>
          <p:nvPr userDrawn="1"/>
        </p:nvSpPr>
        <p:spPr>
          <a:xfrm>
            <a:off x="-144524" y="6464"/>
            <a:ext cx="9288524" cy="857250"/>
          </a:xfrm>
          <a:prstGeom prst="rect">
            <a:avLst/>
          </a:prstGeom>
          <a:gradFill flip="none" rotWithShape="1">
            <a:gsLst>
              <a:gs pos="18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grpSp>
        <p:nvGrpSpPr>
          <p:cNvPr id="11" name="Group 10"/>
          <p:cNvGrpSpPr/>
          <p:nvPr userDrawn="1"/>
        </p:nvGrpSpPr>
        <p:grpSpPr>
          <a:xfrm>
            <a:off x="0" y="4840002"/>
            <a:ext cx="9144000" cy="324036"/>
            <a:chOff x="0" y="6453336"/>
            <a:chExt cx="9144000" cy="432048"/>
          </a:xfrm>
        </p:grpSpPr>
        <p:pic>
          <p:nvPicPr>
            <p:cNvPr id="6" name="Picture 3"/>
            <p:cNvPicPr>
              <a:picLocks noChangeAspect="1" noChangeArrowheads="1"/>
            </p:cNvPicPr>
            <p:nvPr userDrawn="1"/>
          </p:nvPicPr>
          <p:blipFill>
            <a:blip r:embed="rId2" cstate="print"/>
            <a:srcRect l="12442" t="17457" r="11014" b="17339"/>
            <a:stretch>
              <a:fillRect/>
            </a:stretch>
          </p:blipFill>
          <p:spPr bwMode="auto">
            <a:xfrm>
              <a:off x="62947" y="6453336"/>
              <a:ext cx="927653" cy="395111"/>
            </a:xfrm>
            <a:prstGeom prst="rect">
              <a:avLst/>
            </a:prstGeom>
            <a:noFill/>
            <a:ln w="9525">
              <a:noFill/>
              <a:miter lim="800000"/>
              <a:headEnd/>
              <a:tailEnd/>
            </a:ln>
          </p:spPr>
        </p:pic>
        <p:sp>
          <p:nvSpPr>
            <p:cNvPr id="7" name="Rectangle 6"/>
            <p:cNvSpPr/>
            <p:nvPr userDrawn="1"/>
          </p:nvSpPr>
          <p:spPr>
            <a:xfrm>
              <a:off x="0" y="6504384"/>
              <a:ext cx="9144000" cy="38100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pPr/>
              <a:t>‹#›</a:t>
            </a:fld>
            <a:endParaRPr lang="en-US" dirty="0"/>
          </a:p>
        </p:txBody>
      </p:sp>
      <p:sp>
        <p:nvSpPr>
          <p:cNvPr id="10" name="Rectangle 9"/>
          <p:cNvSpPr/>
          <p:nvPr userDrawn="1"/>
        </p:nvSpPr>
        <p:spPr>
          <a:xfrm>
            <a:off x="4752021"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a:extLst>
              <a:ext uri="{FF2B5EF4-FFF2-40B4-BE49-F238E27FC236}">
                <a16:creationId xmlns:a16="http://schemas.microsoft.com/office/drawing/2014/main" id="{BFC91A75-74B8-4B99-BF7D-1B4D14E2C128}"/>
              </a:ext>
            </a:extLst>
          </p:cNvPr>
          <p:cNvSpPr>
            <a:spLocks noGrp="1"/>
          </p:cNvSpPr>
          <p:nvPr>
            <p:ph type="title"/>
          </p:nvPr>
        </p:nvSpPr>
        <p:spPr>
          <a:xfrm>
            <a:off x="444076" y="154978"/>
            <a:ext cx="8229600" cy="857250"/>
          </a:xfrm>
        </p:spPr>
        <p:txBody>
          <a:bodyPr/>
          <a:lstStyle/>
          <a:p>
            <a:r>
              <a:rPr lang="en-US" dirty="0"/>
              <a:t>Click to edit Master title style</a:t>
            </a:r>
          </a:p>
        </p:txBody>
      </p:sp>
      <p:sp>
        <p:nvSpPr>
          <p:cNvPr id="5" name="Text Placeholder 4">
            <a:extLst>
              <a:ext uri="{FF2B5EF4-FFF2-40B4-BE49-F238E27FC236}">
                <a16:creationId xmlns:a16="http://schemas.microsoft.com/office/drawing/2014/main" id="{CFB2780A-95CA-4ED2-A0DF-82861C05A768}"/>
              </a:ext>
            </a:extLst>
          </p:cNvPr>
          <p:cNvSpPr>
            <a:spLocks noGrp="1"/>
          </p:cNvSpPr>
          <p:nvPr>
            <p:ph type="body" sz="quarter" idx="13"/>
          </p:nvPr>
        </p:nvSpPr>
        <p:spPr>
          <a:xfrm>
            <a:off x="457201" y="1154730"/>
            <a:ext cx="8229599" cy="36814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89304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a:lvl1pPr>
          </a:lstStyle>
          <a:p>
            <a:r>
              <a:rPr lang="en-US" dirty="0"/>
              <a:t>BASIC CONTENT SLIDE</a:t>
            </a:r>
            <a:br>
              <a:rPr lang="en-US" dirty="0"/>
            </a:br>
            <a:r>
              <a:rPr lang="en-US" dirty="0"/>
              <a:t>one or two lines for headline</a:t>
            </a:r>
          </a:p>
        </p:txBody>
      </p:sp>
      <p:sp>
        <p:nvSpPr>
          <p:cNvPr id="3" name="Content Placeholder 2"/>
          <p:cNvSpPr>
            <a:spLocks noGrp="1"/>
          </p:cNvSpPr>
          <p:nvPr>
            <p:ph idx="1" hasCustomPrompt="1"/>
          </p:nvPr>
        </p:nvSpPr>
        <p:spPr>
          <a:xfrm>
            <a:off x="457201" y="1274996"/>
            <a:ext cx="8372901" cy="3317082"/>
          </a:xfrm>
        </p:spPr>
        <p:txBody>
          <a:bodyPr/>
          <a:lstStyle>
            <a:lvl1pPr>
              <a:defRPr baseline="0"/>
            </a:lvl1pPr>
          </a:lstStyle>
          <a:p>
            <a:pPr lvl="0"/>
            <a:r>
              <a:rPr lang="en-US" dirty="0"/>
              <a:t>Click to add 1st-level bullet. Click an icon below to add table, graph or other imagery.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2" hasCustomPrompt="1"/>
          </p:nvPr>
        </p:nvSpPr>
        <p:spPr>
          <a:xfrm>
            <a:off x="457201" y="876562"/>
            <a:ext cx="8372901" cy="374786"/>
          </a:xfrm>
        </p:spPr>
        <p:txBody>
          <a:bodyPr bIns="0">
            <a:noAutofit/>
          </a:bodyPr>
          <a:lstStyle>
            <a:lvl1pPr marL="0" indent="0">
              <a:lnSpc>
                <a:spcPct val="90000"/>
              </a:lnSpc>
              <a:spcBef>
                <a:spcPts val="0"/>
              </a:spcBef>
              <a:buNone/>
              <a:defRPr sz="1500" b="1" baseline="0">
                <a:solidFill>
                  <a:schemeClr val="accent2"/>
                </a:solidFill>
              </a:defRPr>
            </a:lvl1pPr>
          </a:lstStyle>
          <a:p>
            <a:r>
              <a:rPr lang="en-US" dirty="0"/>
              <a:t>Slide subtitle optional -  delete as needed</a:t>
            </a:r>
          </a:p>
        </p:txBody>
      </p:sp>
      <p:sp>
        <p:nvSpPr>
          <p:cNvPr id="8" name="Slide Number Placeholder 7"/>
          <p:cNvSpPr>
            <a:spLocks noGrp="1"/>
          </p:cNvSpPr>
          <p:nvPr>
            <p:ph type="sldNum" sz="quarter" idx="13"/>
          </p:nvPr>
        </p:nvSpPr>
        <p:spPr>
          <a:xfrm>
            <a:off x="4343400" y="4855282"/>
            <a:ext cx="457200" cy="137160"/>
          </a:xfrm>
          <a:prstGeom prst="rect">
            <a:avLst/>
          </a:prstGeom>
        </p:spPr>
        <p:txBody>
          <a:bodyPr/>
          <a:lstStyle/>
          <a:p>
            <a:fld id="{AEFAAC5A-9C4F-4278-920D-DF2BAB595749}" type="slidenum">
              <a:rPr lang="en-US" smtClean="0"/>
              <a:pPr/>
              <a:t>‹#›</a:t>
            </a:fld>
            <a:endParaRPr lang="en-US" dirty="0"/>
          </a:p>
        </p:txBody>
      </p:sp>
    </p:spTree>
    <p:extLst>
      <p:ext uri="{BB962C8B-B14F-4D97-AF65-F5344CB8AC3E}">
        <p14:creationId xmlns:p14="http://schemas.microsoft.com/office/powerpoint/2010/main" val="29029448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1500" y="4840703"/>
            <a:ext cx="800641" cy="296333"/>
          </a:xfrm>
          <a:prstGeom prst="rect">
            <a:avLst/>
          </a:prstGeom>
          <a:noFill/>
          <a:ln w="9525">
            <a:noFill/>
            <a:miter lim="800000"/>
            <a:headEnd/>
            <a:tailEnd/>
          </a:ln>
        </p:spPr>
      </p:pic>
      <p:sp>
        <p:nvSpPr>
          <p:cNvPr id="7" name="Rectangle 6"/>
          <p:cNvSpPr/>
          <p:nvPr userDrawn="1"/>
        </p:nvSpPr>
        <p:spPr>
          <a:xfrm>
            <a:off x="0" y="4863192"/>
            <a:ext cx="9144000" cy="285750"/>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Slide Number Placeholder 3"/>
          <p:cNvSpPr>
            <a:spLocks noGrp="1"/>
          </p:cNvSpPr>
          <p:nvPr userDrawn="1">
            <p:ph type="sldNum" sz="quarter" idx="12"/>
          </p:nvPr>
        </p:nvSpPr>
        <p:spPr>
          <a:xfrm>
            <a:off x="8255260" y="4863192"/>
            <a:ext cx="457200" cy="273844"/>
          </a:xfrm>
        </p:spPr>
        <p:txBody>
          <a:bodyPr/>
          <a:lstStyle>
            <a:lvl1pPr>
              <a:defRPr>
                <a:ln>
                  <a:solidFill>
                    <a:schemeClr val="bg1"/>
                  </a:solidFill>
                </a:ln>
              </a:defRPr>
            </a:lvl1pPr>
          </a:lstStyle>
          <a:p>
            <a:fld id="{B6F15528-21DE-4FAA-801E-634DDDAF4B2B}" type="slidenum">
              <a:rPr lang="en-US" smtClean="0">
                <a:ln>
                  <a:solidFill>
                    <a:prstClr val="white"/>
                  </a:solidFill>
                </a:ln>
                <a:solidFill>
                  <a:prstClr val="black">
                    <a:tint val="75000"/>
                  </a:prstClr>
                </a:solidFill>
              </a:rPr>
              <a:pPr/>
              <a:t>‹#›</a:t>
            </a:fld>
            <a:endParaRPr lang="en-US" dirty="0">
              <a:ln>
                <a:solidFill>
                  <a:prstClr val="white"/>
                </a:solidFill>
              </a:ln>
              <a:solidFill>
                <a:prstClr val="black">
                  <a:tint val="75000"/>
                </a:prstClr>
              </a:solidFill>
            </a:endParaRPr>
          </a:p>
        </p:txBody>
      </p:sp>
      <p:sp>
        <p:nvSpPr>
          <p:cNvPr id="10" name="Rectangle 9"/>
          <p:cNvSpPr/>
          <p:nvPr userDrawn="1"/>
        </p:nvSpPr>
        <p:spPr>
          <a:xfrm>
            <a:off x="4752020" y="0"/>
            <a:ext cx="4391980" cy="114477"/>
          </a:xfrm>
          <a:prstGeom prst="rect">
            <a:avLst/>
          </a:prstGeom>
          <a:gradFill flip="none" rotWithShape="1">
            <a:gsLst>
              <a:gs pos="6000">
                <a:schemeClr val="accent1">
                  <a:tint val="66000"/>
                  <a:satMod val="160000"/>
                  <a:alpha val="0"/>
                </a:schemeClr>
              </a:gs>
              <a:gs pos="100000">
                <a:schemeClr val="accent1">
                  <a:lumMod val="75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1" r:id="rId12"/>
    <p:sldLayoutId id="2147483709"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Layout" Target="../slideLayouts/slideLayout13.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7.xml"/><Relationship Id="rId6" Type="http://schemas.openxmlformats.org/officeDocument/2006/relationships/image" Target="../media/image35.emf"/><Relationship Id="rId5" Type="http://schemas.openxmlformats.org/officeDocument/2006/relationships/image" Target="../media/image34.emf"/><Relationship Id="rId4" Type="http://schemas.openxmlformats.org/officeDocument/2006/relationships/image" Target="../media/image33.emf"/></Relationships>
</file>

<file path=ppt/slides/_rels/slide14.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7.xml"/><Relationship Id="rId4" Type="http://schemas.openxmlformats.org/officeDocument/2006/relationships/image" Target="../media/image38.emf"/></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7.xml"/><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jpeg"/><Relationship Id="rId2" Type="http://schemas.openxmlformats.org/officeDocument/2006/relationships/image" Target="../media/image54.jpeg"/><Relationship Id="rId1" Type="http://schemas.openxmlformats.org/officeDocument/2006/relationships/slideLayout" Target="../slideLayouts/slideLayout12.xml"/><Relationship Id="rId6" Type="http://schemas.openxmlformats.org/officeDocument/2006/relationships/image" Target="../media/image58.jpeg"/><Relationship Id="rId11" Type="http://schemas.openxmlformats.org/officeDocument/2006/relationships/image" Target="../media/image63.emf"/><Relationship Id="rId5" Type="http://schemas.openxmlformats.org/officeDocument/2006/relationships/image" Target="../media/image57.jpeg"/><Relationship Id="rId10" Type="http://schemas.openxmlformats.org/officeDocument/2006/relationships/image" Target="../media/image62.jpg"/><Relationship Id="rId4" Type="http://schemas.openxmlformats.org/officeDocument/2006/relationships/image" Target="../media/image56.jpeg"/><Relationship Id="rId9" Type="http://schemas.openxmlformats.org/officeDocument/2006/relationships/image" Target="../media/image61.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oleObject" Target="../embeddings/oleObject1.bin"/><Relationship Id="rId7"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10" Type="http://schemas.openxmlformats.org/officeDocument/2006/relationships/image" Target="../media/image14.emf"/><Relationship Id="rId4" Type="http://schemas.openxmlformats.org/officeDocument/2006/relationships/image" Target="../media/image8.wmf"/><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oleObject" Target="../embeddings/oleObject2.bin"/><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emf"/><Relationship Id="rId1" Type="http://schemas.openxmlformats.org/officeDocument/2006/relationships/slideLayout" Target="../slideLayouts/slideLayout13.xml"/><Relationship Id="rId6" Type="http://schemas.openxmlformats.org/officeDocument/2006/relationships/image" Target="../media/image23.emf"/><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500" y="1468068"/>
            <a:ext cx="8991600" cy="1692188"/>
          </a:xfrm>
        </p:spPr>
        <p:txBody>
          <a:bodyPr>
            <a:normAutofit/>
          </a:bodyPr>
          <a:lstStyle/>
          <a:p>
            <a:r>
              <a:rPr lang="en-US" sz="3200" dirty="0">
                <a:latin typeface="Times New Roman" panose="02020603050405020304" pitchFamily="18" charset="0"/>
                <a:cs typeface="Times New Roman" panose="02020603050405020304" pitchFamily="18" charset="0"/>
              </a:rPr>
              <a:t>Dielectrics for High Gradient                                  Normal Conducting Structures</a:t>
            </a:r>
          </a:p>
        </p:txBody>
      </p:sp>
      <p:sp>
        <p:nvSpPr>
          <p:cNvPr id="7" name="TextBox 6"/>
          <p:cNvSpPr txBox="1"/>
          <p:nvPr/>
        </p:nvSpPr>
        <p:spPr>
          <a:xfrm>
            <a:off x="791580" y="4338990"/>
            <a:ext cx="2135813" cy="400110"/>
          </a:xfrm>
          <a:prstGeom prst="rect">
            <a:avLst/>
          </a:prstGeom>
          <a:noFill/>
        </p:spPr>
        <p:txBody>
          <a:bodyPr wrap="square" rtlCol="0">
            <a:spAutoFit/>
          </a:bodyPr>
          <a:lstStyle/>
          <a:p>
            <a:r>
              <a:rPr lang="en-US" sz="2000" dirty="0">
                <a:latin typeface="Times New Roman" panose="02020603050405020304" pitchFamily="18" charset="0"/>
                <a:cs typeface="Times New Roman" panose="02020603050405020304" pitchFamily="18" charset="0"/>
              </a:rPr>
              <a:t> January 20, 2026</a:t>
            </a:r>
          </a:p>
        </p:txBody>
      </p:sp>
      <p:sp>
        <p:nvSpPr>
          <p:cNvPr id="3" name="TextBox 2">
            <a:extLst>
              <a:ext uri="{FF2B5EF4-FFF2-40B4-BE49-F238E27FC236}">
                <a16:creationId xmlns:a16="http://schemas.microsoft.com/office/drawing/2014/main" id="{31AC1E39-F675-D6C4-B45A-35533095B217}"/>
              </a:ext>
            </a:extLst>
          </p:cNvPr>
          <p:cNvSpPr txBox="1"/>
          <p:nvPr/>
        </p:nvSpPr>
        <p:spPr>
          <a:xfrm>
            <a:off x="2702022" y="3138434"/>
            <a:ext cx="4174233" cy="646331"/>
          </a:xfrm>
          <a:prstGeom prst="rect">
            <a:avLst/>
          </a:prstGeom>
          <a:noFill/>
        </p:spPr>
        <p:txBody>
          <a:bodyPr wrap="square" rtlCol="0">
            <a:spAutoFit/>
          </a:bodyPr>
          <a:lstStyle/>
          <a:p>
            <a:pPr algn="ctr"/>
            <a:r>
              <a:rPr lang="en-US" dirty="0"/>
              <a:t>Alexei Kanareykin </a:t>
            </a:r>
          </a:p>
          <a:p>
            <a:pPr algn="ctr"/>
            <a:r>
              <a:rPr lang="en-US" dirty="0"/>
              <a:t>On behalf of Euclid’s/AWA ANL’s team</a:t>
            </a:r>
          </a:p>
        </p:txBody>
      </p:sp>
      <p:pic>
        <p:nvPicPr>
          <p:cNvPr id="6" name="Picture 3">
            <a:extLst>
              <a:ext uri="{FF2B5EF4-FFF2-40B4-BE49-F238E27FC236}">
                <a16:creationId xmlns:a16="http://schemas.microsoft.com/office/drawing/2014/main" id="{5D64EF2C-DA6D-AB74-7603-CF7E84826CB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21362" y="3955931"/>
            <a:ext cx="2024777" cy="800100"/>
          </a:xfrm>
          <a:prstGeom prst="rect">
            <a:avLst/>
          </a:prstGeom>
          <a:noFill/>
          <a:ln w="9525">
            <a:noFill/>
            <a:miter lim="800000"/>
            <a:headEnd/>
            <a:tailEnd/>
          </a:ln>
        </p:spPr>
      </p:pic>
      <p:sp>
        <p:nvSpPr>
          <p:cNvPr id="4" name="TextBox 3">
            <a:extLst>
              <a:ext uri="{FF2B5EF4-FFF2-40B4-BE49-F238E27FC236}">
                <a16:creationId xmlns:a16="http://schemas.microsoft.com/office/drawing/2014/main" id="{36A0654A-7AC5-5FEA-2D4E-6C48B7C1597A}"/>
              </a:ext>
            </a:extLst>
          </p:cNvPr>
          <p:cNvSpPr txBox="1"/>
          <p:nvPr/>
        </p:nvSpPr>
        <p:spPr>
          <a:xfrm>
            <a:off x="4770588" y="927570"/>
            <a:ext cx="4083169" cy="369332"/>
          </a:xfrm>
          <a:prstGeom prst="rect">
            <a:avLst/>
          </a:prstGeom>
          <a:noFill/>
        </p:spPr>
        <p:txBody>
          <a:bodyPr wrap="none" rtlCol="0">
            <a:spAutoFit/>
          </a:bodyPr>
          <a:lstStyle/>
          <a:p>
            <a:r>
              <a:rPr lang="en-US" dirty="0"/>
              <a:t>GARD RF Roadmap - NCRF Meeting</a:t>
            </a:r>
          </a:p>
        </p:txBody>
      </p:sp>
    </p:spTree>
  </p:cSld>
  <p:clrMapOvr>
    <a:masterClrMapping/>
  </p:clrMapOvr>
  <p:transition spd="med" advClick="0" advTm="5000">
    <p:dissolv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2"/>
          <p:cNvSpPr>
            <a:spLocks noGrp="1"/>
          </p:cNvSpPr>
          <p:nvPr>
            <p:ph type="title"/>
          </p:nvPr>
        </p:nvSpPr>
        <p:spPr>
          <a:xfrm>
            <a:off x="9009" y="71170"/>
            <a:ext cx="4473621" cy="391709"/>
          </a:xfrm>
        </p:spPr>
        <p:txBody>
          <a:bodyPr>
            <a:normAutofit fontScale="90000"/>
          </a:bodyPr>
          <a:lstStyle/>
          <a:p>
            <a:r>
              <a:rPr lang="en-US" dirty="0"/>
              <a:t>DDA structure</a:t>
            </a:r>
          </a:p>
        </p:txBody>
      </p:sp>
      <p:sp>
        <p:nvSpPr>
          <p:cNvPr id="25" name="Content Placeholder 2"/>
          <p:cNvSpPr txBox="1">
            <a:spLocks/>
          </p:cNvSpPr>
          <p:nvPr/>
        </p:nvSpPr>
        <p:spPr>
          <a:xfrm>
            <a:off x="152032" y="681188"/>
            <a:ext cx="6538410" cy="2054905"/>
          </a:xfrm>
          <a:prstGeom prst="rect">
            <a:avLst/>
          </a:prstGeom>
        </p:spPr>
        <p:txBody>
          <a:bodyPr/>
          <a:lstStyle>
            <a:lvl1pPr marL="173038" indent="-173038" algn="l" defTabSz="457200" rtl="0" eaLnBrk="1" latinLnBrk="0" hangingPunct="1">
              <a:spcBef>
                <a:spcPts val="600"/>
              </a:spcBef>
              <a:spcAft>
                <a:spcPts val="0"/>
              </a:spcAft>
              <a:buFont typeface="Wingdings" pitchFamily="2" charset="2"/>
              <a:buChar char="§"/>
              <a:defRPr sz="1800" kern="1200" baseline="0">
                <a:solidFill>
                  <a:schemeClr val="tx1">
                    <a:lumMod val="50000"/>
                  </a:schemeClr>
                </a:solidFill>
                <a:latin typeface="+mn-lt"/>
                <a:ea typeface="+mn-ea"/>
                <a:cs typeface="+mn-cs"/>
              </a:defRPr>
            </a:lvl1pPr>
            <a:lvl2pPr marL="520700" indent="-236538"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2pPr>
            <a:lvl3pPr marL="803275" indent="-187325" algn="l" defTabSz="457200" rtl="0" eaLnBrk="1" latinLnBrk="0" hangingPunct="1">
              <a:spcBef>
                <a:spcPts val="0"/>
              </a:spcBef>
              <a:spcAft>
                <a:spcPts val="0"/>
              </a:spcAft>
              <a:buFont typeface="Arial"/>
              <a:buChar char="•"/>
              <a:defRPr sz="1800" kern="1200">
                <a:solidFill>
                  <a:schemeClr val="tx1">
                    <a:lumMod val="50000"/>
                  </a:schemeClr>
                </a:solidFill>
                <a:latin typeface="+mn-lt"/>
                <a:ea typeface="+mn-ea"/>
                <a:cs typeface="+mn-cs"/>
              </a:defRPr>
            </a:lvl3pPr>
            <a:lvl4pPr marL="1087438"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4pPr>
            <a:lvl5pPr marL="1371600" indent="-171450" algn="l" defTabSz="457200" rtl="0" eaLnBrk="1" latinLnBrk="0" hangingPunct="1">
              <a:spcBef>
                <a:spcPts val="0"/>
              </a:spcBef>
              <a:spcAft>
                <a:spcPts val="0"/>
              </a:spcAft>
              <a:buFont typeface="Arial"/>
              <a:buChar char="»"/>
              <a:defRPr sz="1600" kern="1200">
                <a:solidFill>
                  <a:schemeClr val="tx1">
                    <a:lumMod val="5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50" b="1" dirty="0">
                <a:solidFill>
                  <a:srgbClr val="0070C0"/>
                </a:solidFill>
              </a:rPr>
              <a:t>Dielectric-disk accelerator</a:t>
            </a:r>
            <a:endParaRPr lang="en-US" sz="1350" dirty="0">
              <a:solidFill>
                <a:schemeClr val="bg2">
                  <a:lumMod val="10000"/>
                </a:schemeClr>
              </a:solidFill>
            </a:endParaRPr>
          </a:p>
          <a:p>
            <a:pPr marL="0" indent="0">
              <a:buNone/>
            </a:pPr>
            <a:endParaRPr lang="en-US" sz="1350" dirty="0">
              <a:solidFill>
                <a:schemeClr val="bg2">
                  <a:lumMod val="10000"/>
                </a:schemeClr>
              </a:solidFill>
            </a:endParaRPr>
          </a:p>
          <a:p>
            <a:pPr marL="0" indent="0">
              <a:buNone/>
            </a:pPr>
            <a:endParaRPr lang="en-US" sz="1350" dirty="0">
              <a:solidFill>
                <a:schemeClr val="bg2">
                  <a:lumMod val="10000"/>
                </a:schemeClr>
              </a:solidFill>
            </a:endParaRPr>
          </a:p>
          <a:p>
            <a:pPr marL="0" indent="0">
              <a:buNone/>
            </a:pPr>
            <a:endParaRPr lang="en-US" sz="1350" dirty="0">
              <a:solidFill>
                <a:schemeClr val="bg2">
                  <a:lumMod val="10000"/>
                </a:schemeClr>
              </a:solidFill>
            </a:endParaRPr>
          </a:p>
          <a:p>
            <a:pPr marL="0" indent="0">
              <a:buNone/>
            </a:pPr>
            <a:endParaRPr lang="en-US" sz="1350" dirty="0">
              <a:solidFill>
                <a:schemeClr val="bg2">
                  <a:lumMod val="10000"/>
                </a:schemeClr>
              </a:solidFill>
            </a:endParaRPr>
          </a:p>
          <a:p>
            <a:pPr marL="0" indent="0">
              <a:buNone/>
            </a:pPr>
            <a:endParaRPr lang="en-US" sz="1350" b="1" dirty="0">
              <a:solidFill>
                <a:schemeClr val="bg2">
                  <a:lumMod val="10000"/>
                </a:schemeClr>
              </a:solidFill>
            </a:endParaRPr>
          </a:p>
          <a:p>
            <a:pPr marL="0" indent="0">
              <a:buNone/>
            </a:pPr>
            <a:endParaRPr lang="en-US" sz="1350" dirty="0">
              <a:solidFill>
                <a:schemeClr val="bg2">
                  <a:lumMod val="10000"/>
                </a:schemeClr>
              </a:solidFill>
            </a:endParaRPr>
          </a:p>
          <a:p>
            <a:pPr marL="0" indent="0">
              <a:buNone/>
            </a:pPr>
            <a:endParaRPr lang="en-US" sz="1350" dirty="0">
              <a:solidFill>
                <a:schemeClr val="bg2">
                  <a:lumMod val="10000"/>
                </a:schemeClr>
              </a:solidFill>
            </a:endParaRPr>
          </a:p>
          <a:p>
            <a:pPr marL="0" indent="0">
              <a:buNone/>
            </a:pPr>
            <a:endParaRPr lang="en-US" sz="1350" dirty="0">
              <a:solidFill>
                <a:schemeClr val="bg2">
                  <a:lumMod val="10000"/>
                </a:schemeClr>
              </a:solidFill>
            </a:endParaRPr>
          </a:p>
        </p:txBody>
      </p:sp>
      <p:pic>
        <p:nvPicPr>
          <p:cNvPr id="19" name="Picture 18"/>
          <p:cNvPicPr/>
          <p:nvPr/>
        </p:nvPicPr>
        <p:blipFill>
          <a:blip r:embed="rId2" cstate="print"/>
          <a:srcRect/>
          <a:stretch>
            <a:fillRect/>
          </a:stretch>
        </p:blipFill>
        <p:spPr bwMode="auto">
          <a:xfrm>
            <a:off x="246960" y="3075806"/>
            <a:ext cx="4155411" cy="1678591"/>
          </a:xfrm>
          <a:prstGeom prst="rect">
            <a:avLst/>
          </a:prstGeom>
          <a:noFill/>
          <a:ln w="9525">
            <a:noFill/>
            <a:miter lim="800000"/>
            <a:headEnd/>
            <a:tailEnd/>
          </a:ln>
        </p:spPr>
      </p:pic>
      <p:grpSp>
        <p:nvGrpSpPr>
          <p:cNvPr id="7" name="Group 6">
            <a:extLst>
              <a:ext uri="{FF2B5EF4-FFF2-40B4-BE49-F238E27FC236}">
                <a16:creationId xmlns:a16="http://schemas.microsoft.com/office/drawing/2014/main" id="{9E078970-C851-2BD7-78E2-7183FEC5CA99}"/>
              </a:ext>
            </a:extLst>
          </p:cNvPr>
          <p:cNvGrpSpPr/>
          <p:nvPr/>
        </p:nvGrpSpPr>
        <p:grpSpPr>
          <a:xfrm>
            <a:off x="246960" y="1095586"/>
            <a:ext cx="6498380" cy="1598268"/>
            <a:chOff x="1381597" y="1015089"/>
            <a:chExt cx="6498380" cy="1598268"/>
          </a:xfrm>
        </p:grpSpPr>
        <p:sp>
          <p:nvSpPr>
            <p:cNvPr id="29" name="TextBox 28"/>
            <p:cNvSpPr txBox="1"/>
            <p:nvPr/>
          </p:nvSpPr>
          <p:spPr>
            <a:xfrm>
              <a:off x="1437446" y="1015089"/>
              <a:ext cx="2768707" cy="230832"/>
            </a:xfrm>
            <a:prstGeom prst="rect">
              <a:avLst/>
            </a:prstGeom>
            <a:noFill/>
          </p:spPr>
          <p:txBody>
            <a:bodyPr wrap="none" rtlCol="0">
              <a:spAutoFit/>
            </a:bodyPr>
            <a:lstStyle/>
            <a:p>
              <a:r>
                <a:rPr lang="en-US" sz="900" dirty="0">
                  <a:solidFill>
                    <a:srgbClr val="FF0000"/>
                  </a:solidFill>
                </a:rPr>
                <a:t>J. Shao, </a:t>
              </a:r>
              <a:r>
                <a:rPr lang="en-US" sz="900" i="1" dirty="0">
                  <a:solidFill>
                    <a:srgbClr val="FF0000"/>
                  </a:solidFill>
                </a:rPr>
                <a:t>et al, </a:t>
              </a:r>
              <a:r>
                <a:rPr lang="fr-FR" sz="900" i="1" dirty="0">
                  <a:solidFill>
                    <a:srgbClr val="FF0000"/>
                  </a:solidFill>
                </a:rPr>
                <a:t>in </a:t>
              </a:r>
              <a:r>
                <a:rPr lang="fr-FR" sz="900" i="1" dirty="0" err="1">
                  <a:solidFill>
                    <a:srgbClr val="FF0000"/>
                  </a:solidFill>
                </a:rPr>
                <a:t>Proceedings</a:t>
              </a:r>
              <a:r>
                <a:rPr lang="fr-FR" sz="900" i="1" dirty="0">
                  <a:solidFill>
                    <a:srgbClr val="FF0000"/>
                  </a:solidFill>
                </a:rPr>
                <a:t> of IPAC2018, </a:t>
              </a:r>
              <a:r>
                <a:rPr lang="fr-FR" sz="900" dirty="0">
                  <a:solidFill>
                    <a:srgbClr val="FF0000"/>
                  </a:solidFill>
                </a:rPr>
                <a:t>(2018)</a:t>
              </a:r>
              <a:endParaRPr lang="en-US" sz="900" dirty="0">
                <a:solidFill>
                  <a:srgbClr val="FF0000"/>
                </a:solidFill>
              </a:endParaRPr>
            </a:p>
          </p:txBody>
        </p:sp>
        <p:sp>
          <p:nvSpPr>
            <p:cNvPr id="31" name="Rectangle 30"/>
            <p:cNvSpPr/>
            <p:nvPr/>
          </p:nvSpPr>
          <p:spPr>
            <a:xfrm>
              <a:off x="1437445" y="1036957"/>
              <a:ext cx="6442532" cy="1576400"/>
            </a:xfrm>
            <a:prstGeom prst="rect">
              <a:avLst/>
            </a:prstGeom>
            <a:noFill/>
            <a:ln w="19050">
              <a:solidFill>
                <a:srgbClr val="0070C0"/>
              </a:solidFill>
              <a:prstDash val="lg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1132" y="1330658"/>
              <a:ext cx="1774973" cy="1156544"/>
            </a:xfrm>
            <a:prstGeom prst="rect">
              <a:avLst/>
            </a:prstGeom>
          </p:spPr>
        </p:pic>
        <p:pic>
          <p:nvPicPr>
            <p:cNvPr id="3" name="Picture 2"/>
            <p:cNvPicPr>
              <a:picLocks noChangeAspect="1"/>
            </p:cNvPicPr>
            <p:nvPr/>
          </p:nvPicPr>
          <p:blipFill>
            <a:blip r:embed="rId4"/>
            <a:stretch>
              <a:fillRect/>
            </a:stretch>
          </p:blipFill>
          <p:spPr>
            <a:xfrm>
              <a:off x="5434906" y="1286675"/>
              <a:ext cx="2412905" cy="1244510"/>
            </a:xfrm>
            <a:prstGeom prst="rect">
              <a:avLst/>
            </a:prstGeom>
          </p:spPr>
        </p:pic>
        <p:pic>
          <p:nvPicPr>
            <p:cNvPr id="4" name="Picture 3"/>
            <p:cNvPicPr>
              <a:picLocks noChangeAspect="1"/>
            </p:cNvPicPr>
            <p:nvPr/>
          </p:nvPicPr>
          <p:blipFill>
            <a:blip r:embed="rId5"/>
            <a:stretch>
              <a:fillRect/>
            </a:stretch>
          </p:blipFill>
          <p:spPr>
            <a:xfrm>
              <a:off x="1381597" y="1180153"/>
              <a:ext cx="2220734" cy="1264631"/>
            </a:xfrm>
            <a:prstGeom prst="rect">
              <a:avLst/>
            </a:prstGeom>
          </p:spPr>
        </p:pic>
      </p:grpSp>
      <p:pic>
        <p:nvPicPr>
          <p:cNvPr id="5" name="Picture 4">
            <a:extLst>
              <a:ext uri="{FF2B5EF4-FFF2-40B4-BE49-F238E27FC236}">
                <a16:creationId xmlns:a16="http://schemas.microsoft.com/office/drawing/2014/main" id="{237D2678-DED3-8A44-8AD1-DDB53AF8F842}"/>
              </a:ext>
            </a:extLst>
          </p:cNvPr>
          <p:cNvPicPr>
            <a:picLocks noChangeAspect="1"/>
          </p:cNvPicPr>
          <p:nvPr/>
        </p:nvPicPr>
        <p:blipFill>
          <a:blip r:embed="rId6"/>
          <a:stretch>
            <a:fillRect/>
          </a:stretch>
        </p:blipFill>
        <p:spPr>
          <a:xfrm>
            <a:off x="4741631" y="2884543"/>
            <a:ext cx="4262663" cy="2283005"/>
          </a:xfrm>
          <a:prstGeom prst="rect">
            <a:avLst/>
          </a:prstGeom>
        </p:spPr>
      </p:pic>
      <p:pic>
        <p:nvPicPr>
          <p:cNvPr id="8" name="Picture 3">
            <a:extLst>
              <a:ext uri="{FF2B5EF4-FFF2-40B4-BE49-F238E27FC236}">
                <a16:creationId xmlns:a16="http://schemas.microsoft.com/office/drawing/2014/main" id="{58013D1E-CEEB-38B8-EB67-7B13BDB8A19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08304" y="145815"/>
            <a:ext cx="1459150" cy="540060"/>
          </a:xfrm>
          <a:prstGeom prst="rect">
            <a:avLst/>
          </a:prstGeom>
          <a:noFill/>
          <a:ln w="9525">
            <a:noFill/>
            <a:miter lim="800000"/>
            <a:headEnd/>
            <a:tailEnd/>
          </a:ln>
        </p:spPr>
      </p:pic>
      <p:sp>
        <p:nvSpPr>
          <p:cNvPr id="10" name="TextBox 9">
            <a:extLst>
              <a:ext uri="{FF2B5EF4-FFF2-40B4-BE49-F238E27FC236}">
                <a16:creationId xmlns:a16="http://schemas.microsoft.com/office/drawing/2014/main" id="{CE692F10-AFF8-9709-0936-8663459F560A}"/>
              </a:ext>
            </a:extLst>
          </p:cNvPr>
          <p:cNvSpPr txBox="1"/>
          <p:nvPr/>
        </p:nvSpPr>
        <p:spPr>
          <a:xfrm>
            <a:off x="6975761" y="1117454"/>
            <a:ext cx="2124236" cy="1323439"/>
          </a:xfrm>
          <a:prstGeom prst="rect">
            <a:avLst/>
          </a:prstGeom>
          <a:noFill/>
        </p:spPr>
        <p:txBody>
          <a:bodyPr wrap="square">
            <a:spAutoFit/>
          </a:bodyPr>
          <a:lstStyle/>
          <a:p>
            <a:r>
              <a:rPr lang="en-US" sz="1600" dirty="0"/>
              <a:t>Clamped structure achieved </a:t>
            </a:r>
            <a:r>
              <a:rPr lang="en-US" sz="1600" b="1" dirty="0"/>
              <a:t>102 MV/m </a:t>
            </a:r>
            <a:r>
              <a:rPr lang="en-US" sz="1600" dirty="0"/>
              <a:t>accelerating gradient from </a:t>
            </a:r>
            <a:r>
              <a:rPr lang="en-US" sz="1600" b="1" dirty="0"/>
              <a:t>320MW</a:t>
            </a:r>
          </a:p>
          <a:p>
            <a:r>
              <a:rPr lang="en-US" sz="1600" dirty="0"/>
              <a:t>input power.</a:t>
            </a:r>
          </a:p>
        </p:txBody>
      </p:sp>
    </p:spTree>
    <p:extLst>
      <p:ext uri="{BB962C8B-B14F-4D97-AF65-F5344CB8AC3E}">
        <p14:creationId xmlns:p14="http://schemas.microsoft.com/office/powerpoint/2010/main" val="28026403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11</a:t>
            </a:fld>
            <a:endParaRPr lang="en-US" dirty="0">
              <a:ln>
                <a:solidFill>
                  <a:prstClr val="white"/>
                </a:solidFill>
              </a:ln>
              <a:solidFill>
                <a:prstClr val="black">
                  <a:tint val="75000"/>
                </a:prstClr>
              </a:solidFill>
            </a:endParaRPr>
          </a:p>
        </p:txBody>
      </p:sp>
      <p:pic>
        <p:nvPicPr>
          <p:cNvPr id="3" name="Picture 2"/>
          <p:cNvPicPr>
            <a:picLocks noChangeAspect="1"/>
          </p:cNvPicPr>
          <p:nvPr/>
        </p:nvPicPr>
        <p:blipFill>
          <a:blip r:embed="rId2"/>
          <a:stretch>
            <a:fillRect/>
          </a:stretch>
        </p:blipFill>
        <p:spPr>
          <a:xfrm>
            <a:off x="791580" y="349047"/>
            <a:ext cx="6840760" cy="4331008"/>
          </a:xfrm>
          <a:prstGeom prst="rect">
            <a:avLst/>
          </a:prstGeom>
        </p:spPr>
      </p:pic>
      <p:sp>
        <p:nvSpPr>
          <p:cNvPr id="4" name="TextBox 3"/>
          <p:cNvSpPr txBox="1"/>
          <p:nvPr/>
        </p:nvSpPr>
        <p:spPr>
          <a:xfrm>
            <a:off x="1151620" y="4443958"/>
            <a:ext cx="4700326" cy="307777"/>
          </a:xfrm>
          <a:prstGeom prst="rect">
            <a:avLst/>
          </a:prstGeom>
          <a:noFill/>
        </p:spPr>
        <p:txBody>
          <a:bodyPr wrap="none" rtlCol="0">
            <a:spAutoFit/>
          </a:bodyPr>
          <a:lstStyle/>
          <a:p>
            <a:r>
              <a:rPr lang="en-US" sz="1400" dirty="0"/>
              <a:t>D. Satoh et al. NIM B 459, 148, 2019, references there in</a:t>
            </a:r>
          </a:p>
        </p:txBody>
      </p:sp>
      <p:sp>
        <p:nvSpPr>
          <p:cNvPr id="5" name="Right Arrow 4"/>
          <p:cNvSpPr/>
          <p:nvPr/>
        </p:nvSpPr>
        <p:spPr>
          <a:xfrm>
            <a:off x="5796136" y="4597846"/>
            <a:ext cx="1044116"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215516" y="123478"/>
            <a:ext cx="7787716" cy="461665"/>
          </a:xfrm>
          <a:prstGeom prst="rect">
            <a:avLst/>
          </a:prstGeom>
          <a:solidFill>
            <a:schemeClr val="bg1"/>
          </a:solidFill>
        </p:spPr>
        <p:txBody>
          <a:bodyPr wrap="square" rtlCol="0">
            <a:spAutoFit/>
          </a:bodyPr>
          <a:lstStyle/>
          <a:p>
            <a:r>
              <a:rPr lang="en-US" sz="2400" dirty="0"/>
              <a:t>Dielectrics with extreme low losses vs. permittivity</a:t>
            </a:r>
          </a:p>
        </p:txBody>
      </p:sp>
    </p:spTree>
    <p:extLst>
      <p:ext uri="{BB962C8B-B14F-4D97-AF65-F5344CB8AC3E}">
        <p14:creationId xmlns:p14="http://schemas.microsoft.com/office/powerpoint/2010/main" val="10959094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12</a:t>
            </a:fld>
            <a:endParaRPr lang="en-US" dirty="0">
              <a:ln>
                <a:solidFill>
                  <a:prstClr val="white"/>
                </a:solidFill>
              </a:ln>
              <a:solidFill>
                <a:prstClr val="black">
                  <a:tint val="75000"/>
                </a:prstClr>
              </a:solidFill>
            </a:endParaRPr>
          </a:p>
        </p:txBody>
      </p:sp>
      <p:pic>
        <p:nvPicPr>
          <p:cNvPr id="4" name="Picture 3"/>
          <p:cNvPicPr>
            <a:picLocks noChangeAspect="1"/>
          </p:cNvPicPr>
          <p:nvPr/>
        </p:nvPicPr>
        <p:blipFill>
          <a:blip r:embed="rId2"/>
          <a:stretch>
            <a:fillRect/>
          </a:stretch>
        </p:blipFill>
        <p:spPr>
          <a:xfrm>
            <a:off x="827584" y="231490"/>
            <a:ext cx="7056784" cy="4541612"/>
          </a:xfrm>
          <a:prstGeom prst="rect">
            <a:avLst/>
          </a:prstGeom>
        </p:spPr>
      </p:pic>
      <p:sp>
        <p:nvSpPr>
          <p:cNvPr id="5" name="Rectangle 4"/>
          <p:cNvSpPr/>
          <p:nvPr/>
        </p:nvSpPr>
        <p:spPr>
          <a:xfrm>
            <a:off x="2087724" y="2427734"/>
            <a:ext cx="5688632" cy="276999"/>
          </a:xfrm>
          <a:prstGeom prst="rect">
            <a:avLst/>
          </a:prstGeom>
        </p:spPr>
        <p:txBody>
          <a:bodyPr wrap="square">
            <a:spAutoFit/>
          </a:bodyPr>
          <a:lstStyle/>
          <a:p>
            <a:r>
              <a:rPr lang="en-US" sz="1200" dirty="0"/>
              <a:t>D. Satoh, M. Yoshida, and N. </a:t>
            </a:r>
            <a:r>
              <a:rPr lang="en-US" sz="1200" dirty="0" err="1"/>
              <a:t>Hayashizaki</a:t>
            </a:r>
            <a:r>
              <a:rPr lang="en-US" sz="1200" dirty="0"/>
              <a:t>. PRAB, 20, 091302 (2017)</a:t>
            </a:r>
          </a:p>
        </p:txBody>
      </p:sp>
    </p:spTree>
    <p:extLst>
      <p:ext uri="{BB962C8B-B14F-4D97-AF65-F5344CB8AC3E}">
        <p14:creationId xmlns:p14="http://schemas.microsoft.com/office/powerpoint/2010/main" val="1655196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7C55396-3B49-622B-BE6F-BA8355D99667}"/>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13</a:t>
            </a:fld>
            <a:endParaRPr lang="en-US" dirty="0">
              <a:ln>
                <a:solidFill>
                  <a:prstClr val="white"/>
                </a:solidFill>
              </a:ln>
              <a:solidFill>
                <a:prstClr val="black">
                  <a:tint val="75000"/>
                </a:prstClr>
              </a:solidFill>
            </a:endParaRPr>
          </a:p>
        </p:txBody>
      </p:sp>
      <p:sp>
        <p:nvSpPr>
          <p:cNvPr id="4" name="TextBox 3">
            <a:extLst>
              <a:ext uri="{FF2B5EF4-FFF2-40B4-BE49-F238E27FC236}">
                <a16:creationId xmlns:a16="http://schemas.microsoft.com/office/drawing/2014/main" id="{B305A1A6-03A6-D534-4A48-6C9034D24FB3}"/>
              </a:ext>
            </a:extLst>
          </p:cNvPr>
          <p:cNvSpPr txBox="1"/>
          <p:nvPr/>
        </p:nvSpPr>
        <p:spPr>
          <a:xfrm>
            <a:off x="4319972" y="4565468"/>
            <a:ext cx="4963558" cy="261610"/>
          </a:xfrm>
          <a:prstGeom prst="rect">
            <a:avLst/>
          </a:prstGeom>
          <a:noFill/>
        </p:spPr>
        <p:txBody>
          <a:bodyPr wrap="square">
            <a:spAutoFit/>
          </a:bodyPr>
          <a:lstStyle/>
          <a:p>
            <a:r>
              <a:rPr lang="en-US" sz="1100" dirty="0"/>
              <a:t>D. Satoh et al. X-band dielectric assist accelerating structure.  LCWS-2024 </a:t>
            </a:r>
          </a:p>
        </p:txBody>
      </p:sp>
      <p:pic>
        <p:nvPicPr>
          <p:cNvPr id="6" name="Picture 5">
            <a:extLst>
              <a:ext uri="{FF2B5EF4-FFF2-40B4-BE49-F238E27FC236}">
                <a16:creationId xmlns:a16="http://schemas.microsoft.com/office/drawing/2014/main" id="{C4261DB0-E59F-8E7D-5776-2E227F8CE055}"/>
              </a:ext>
            </a:extLst>
          </p:cNvPr>
          <p:cNvPicPr>
            <a:picLocks noChangeAspect="1"/>
          </p:cNvPicPr>
          <p:nvPr/>
        </p:nvPicPr>
        <p:blipFill>
          <a:blip r:embed="rId2"/>
          <a:stretch>
            <a:fillRect/>
          </a:stretch>
        </p:blipFill>
        <p:spPr>
          <a:xfrm>
            <a:off x="202394" y="951570"/>
            <a:ext cx="4362138" cy="3600687"/>
          </a:xfrm>
          <a:prstGeom prst="rect">
            <a:avLst/>
          </a:prstGeom>
        </p:spPr>
      </p:pic>
      <p:pic>
        <p:nvPicPr>
          <p:cNvPr id="8" name="Picture 7">
            <a:extLst>
              <a:ext uri="{FF2B5EF4-FFF2-40B4-BE49-F238E27FC236}">
                <a16:creationId xmlns:a16="http://schemas.microsoft.com/office/drawing/2014/main" id="{B8165783-7D45-C9EE-7472-5D7F8CC4096D}"/>
              </a:ext>
            </a:extLst>
          </p:cNvPr>
          <p:cNvPicPr>
            <a:picLocks noChangeAspect="1"/>
          </p:cNvPicPr>
          <p:nvPr/>
        </p:nvPicPr>
        <p:blipFill>
          <a:blip r:embed="rId3"/>
          <a:stretch>
            <a:fillRect/>
          </a:stretch>
        </p:blipFill>
        <p:spPr>
          <a:xfrm>
            <a:off x="142406" y="94246"/>
            <a:ext cx="8859187" cy="713308"/>
          </a:xfrm>
          <a:prstGeom prst="rect">
            <a:avLst/>
          </a:prstGeom>
        </p:spPr>
      </p:pic>
      <p:pic>
        <p:nvPicPr>
          <p:cNvPr id="10" name="Picture 9">
            <a:extLst>
              <a:ext uri="{FF2B5EF4-FFF2-40B4-BE49-F238E27FC236}">
                <a16:creationId xmlns:a16="http://schemas.microsoft.com/office/drawing/2014/main" id="{F31A0D34-302C-8B96-CA4A-313F118A078D}"/>
              </a:ext>
            </a:extLst>
          </p:cNvPr>
          <p:cNvPicPr>
            <a:picLocks noChangeAspect="1"/>
          </p:cNvPicPr>
          <p:nvPr/>
        </p:nvPicPr>
        <p:blipFill>
          <a:blip r:embed="rId4"/>
          <a:stretch>
            <a:fillRect/>
          </a:stretch>
        </p:blipFill>
        <p:spPr>
          <a:xfrm>
            <a:off x="4411272" y="3031410"/>
            <a:ext cx="1944216" cy="1160520"/>
          </a:xfrm>
          <a:prstGeom prst="rect">
            <a:avLst/>
          </a:prstGeom>
        </p:spPr>
      </p:pic>
      <p:pic>
        <p:nvPicPr>
          <p:cNvPr id="12" name="Picture 11">
            <a:extLst>
              <a:ext uri="{FF2B5EF4-FFF2-40B4-BE49-F238E27FC236}">
                <a16:creationId xmlns:a16="http://schemas.microsoft.com/office/drawing/2014/main" id="{B1BE2C53-4744-FEC6-206F-A2209397669D}"/>
              </a:ext>
            </a:extLst>
          </p:cNvPr>
          <p:cNvPicPr>
            <a:picLocks noChangeAspect="1"/>
          </p:cNvPicPr>
          <p:nvPr/>
        </p:nvPicPr>
        <p:blipFill>
          <a:blip r:embed="rId5"/>
          <a:stretch>
            <a:fillRect/>
          </a:stretch>
        </p:blipFill>
        <p:spPr>
          <a:xfrm>
            <a:off x="4103948" y="1234642"/>
            <a:ext cx="2193669" cy="1517271"/>
          </a:xfrm>
          <a:prstGeom prst="rect">
            <a:avLst/>
          </a:prstGeom>
        </p:spPr>
      </p:pic>
      <p:pic>
        <p:nvPicPr>
          <p:cNvPr id="14" name="Picture 13">
            <a:extLst>
              <a:ext uri="{FF2B5EF4-FFF2-40B4-BE49-F238E27FC236}">
                <a16:creationId xmlns:a16="http://schemas.microsoft.com/office/drawing/2014/main" id="{39679257-1234-84D1-B9AA-D763DC0EED7F}"/>
              </a:ext>
            </a:extLst>
          </p:cNvPr>
          <p:cNvPicPr>
            <a:picLocks noChangeAspect="1"/>
          </p:cNvPicPr>
          <p:nvPr/>
        </p:nvPicPr>
        <p:blipFill>
          <a:blip r:embed="rId6"/>
          <a:stretch>
            <a:fillRect/>
          </a:stretch>
        </p:blipFill>
        <p:spPr>
          <a:xfrm>
            <a:off x="6361346" y="1139573"/>
            <a:ext cx="2580260" cy="966786"/>
          </a:xfrm>
          <a:prstGeom prst="rect">
            <a:avLst/>
          </a:prstGeom>
        </p:spPr>
      </p:pic>
      <p:sp>
        <p:nvSpPr>
          <p:cNvPr id="16" name="TextBox 15">
            <a:extLst>
              <a:ext uri="{FF2B5EF4-FFF2-40B4-BE49-F238E27FC236}">
                <a16:creationId xmlns:a16="http://schemas.microsoft.com/office/drawing/2014/main" id="{5AF4F388-54A3-5574-E492-2825CFF280DE}"/>
              </a:ext>
            </a:extLst>
          </p:cNvPr>
          <p:cNvSpPr txBox="1"/>
          <p:nvPr/>
        </p:nvSpPr>
        <p:spPr>
          <a:xfrm>
            <a:off x="6489850" y="2354297"/>
            <a:ext cx="2511743" cy="1769715"/>
          </a:xfrm>
          <a:prstGeom prst="rect">
            <a:avLst/>
          </a:prstGeom>
          <a:noFill/>
        </p:spPr>
        <p:txBody>
          <a:bodyPr wrap="square">
            <a:spAutoFit/>
          </a:bodyPr>
          <a:lstStyle/>
          <a:p>
            <a:pPr algn="l"/>
            <a:endParaRPr lang="en-US" sz="1100" b="0" i="0" u="none" strike="noStrike" baseline="0" dirty="0">
              <a:solidFill>
                <a:srgbClr val="000000"/>
              </a:solidFill>
              <a:latin typeface="MS PGothic" panose="020B0600070205080204" pitchFamily="34" charset="-128"/>
            </a:endParaRPr>
          </a:p>
          <a:p>
            <a:r>
              <a:rPr lang="en-US" sz="1400" b="0" i="0" u="none" strike="noStrike" baseline="0" dirty="0">
                <a:solidFill>
                  <a:srgbClr val="000000"/>
                </a:solidFill>
                <a:latin typeface="+mn-lt"/>
              </a:rPr>
              <a:t>During the high-power test, blue luminescence was detected. → </a:t>
            </a:r>
            <a:r>
              <a:rPr lang="en-US" sz="1400" b="0" i="0" u="none" strike="noStrike" baseline="0" dirty="0">
                <a:solidFill>
                  <a:srgbClr val="FF0000"/>
                </a:solidFill>
                <a:latin typeface="+mn-lt"/>
              </a:rPr>
              <a:t>caused by impurities in the sapphire due to electron impacts from </a:t>
            </a:r>
            <a:r>
              <a:rPr lang="en-US" sz="1400" b="0" i="0" u="none" strike="noStrike" baseline="0" dirty="0" err="1">
                <a:solidFill>
                  <a:srgbClr val="FF0000"/>
                </a:solidFill>
                <a:latin typeface="+mn-lt"/>
              </a:rPr>
              <a:t>multipactors</a:t>
            </a:r>
            <a:r>
              <a:rPr lang="en-US" sz="1400" b="0" i="0" u="none" strike="noStrike" baseline="0" dirty="0">
                <a:solidFill>
                  <a:srgbClr val="FF0000"/>
                </a:solidFill>
                <a:latin typeface="+mn-lt"/>
              </a:rPr>
              <a:t>. </a:t>
            </a:r>
          </a:p>
          <a:p>
            <a:r>
              <a:rPr lang="en-US" sz="1400" b="0" i="0" u="none" strike="noStrike" baseline="0" dirty="0">
                <a:solidFill>
                  <a:srgbClr val="000000"/>
                </a:solidFill>
                <a:latin typeface="+mn-lt"/>
              </a:rPr>
              <a:t>•</a:t>
            </a:r>
          </a:p>
        </p:txBody>
      </p:sp>
    </p:spTree>
    <p:extLst>
      <p:ext uri="{BB962C8B-B14F-4D97-AF65-F5344CB8AC3E}">
        <p14:creationId xmlns:p14="http://schemas.microsoft.com/office/powerpoint/2010/main" val="20777213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14</a:t>
            </a:fld>
            <a:endParaRPr lang="en-US" dirty="0">
              <a:ln>
                <a:solidFill>
                  <a:prstClr val="white"/>
                </a:solidFill>
              </a:ln>
              <a:solidFill>
                <a:prstClr val="black">
                  <a:tint val="75000"/>
                </a:prstClr>
              </a:solidFill>
            </a:endParaRPr>
          </a:p>
        </p:txBody>
      </p:sp>
      <p:sp>
        <p:nvSpPr>
          <p:cNvPr id="6" name="TextBox 5"/>
          <p:cNvSpPr txBox="1"/>
          <p:nvPr/>
        </p:nvSpPr>
        <p:spPr>
          <a:xfrm>
            <a:off x="359532" y="123478"/>
            <a:ext cx="7524836" cy="369332"/>
          </a:xfrm>
          <a:prstGeom prst="rect">
            <a:avLst/>
          </a:prstGeom>
          <a:noFill/>
        </p:spPr>
        <p:txBody>
          <a:bodyPr wrap="square" rtlCol="0">
            <a:spAutoFit/>
          </a:bodyPr>
          <a:lstStyle/>
          <a:p>
            <a:r>
              <a:rPr lang="en-US" b="1" dirty="0">
                <a:solidFill>
                  <a:srgbClr val="0070C0"/>
                </a:solidFill>
              </a:rPr>
              <a:t>Dielectric Assist Accelerating (DDA) Structure at Cryogenic</a:t>
            </a:r>
          </a:p>
        </p:txBody>
      </p:sp>
      <p:sp>
        <p:nvSpPr>
          <p:cNvPr id="7" name="TextBox 6"/>
          <p:cNvSpPr txBox="1"/>
          <p:nvPr/>
        </p:nvSpPr>
        <p:spPr>
          <a:xfrm>
            <a:off x="183359" y="4052059"/>
            <a:ext cx="2412268" cy="523220"/>
          </a:xfrm>
          <a:prstGeom prst="rect">
            <a:avLst/>
          </a:prstGeom>
          <a:noFill/>
        </p:spPr>
        <p:txBody>
          <a:bodyPr wrap="square" rtlCol="0">
            <a:spAutoFit/>
          </a:bodyPr>
          <a:lstStyle/>
          <a:p>
            <a:r>
              <a:rPr lang="en-US" sz="1400" dirty="0"/>
              <a:t>D. Satoh et al.                            NIM B 459, 148, 2019.</a:t>
            </a:r>
          </a:p>
        </p:txBody>
      </p:sp>
      <p:pic>
        <p:nvPicPr>
          <p:cNvPr id="8" name="Picture 7"/>
          <p:cNvPicPr>
            <a:picLocks noChangeAspect="1"/>
          </p:cNvPicPr>
          <p:nvPr/>
        </p:nvPicPr>
        <p:blipFill>
          <a:blip r:embed="rId2"/>
          <a:stretch>
            <a:fillRect/>
          </a:stretch>
        </p:blipFill>
        <p:spPr>
          <a:xfrm>
            <a:off x="251520" y="555526"/>
            <a:ext cx="2012407" cy="3255826"/>
          </a:xfrm>
          <a:prstGeom prst="rect">
            <a:avLst/>
          </a:prstGeom>
        </p:spPr>
      </p:pic>
      <p:pic>
        <p:nvPicPr>
          <p:cNvPr id="9" name="Picture 8"/>
          <p:cNvPicPr>
            <a:picLocks noChangeAspect="1"/>
          </p:cNvPicPr>
          <p:nvPr/>
        </p:nvPicPr>
        <p:blipFill>
          <a:blip r:embed="rId3"/>
          <a:stretch>
            <a:fillRect/>
          </a:stretch>
        </p:blipFill>
        <p:spPr>
          <a:xfrm>
            <a:off x="2332648" y="2175957"/>
            <a:ext cx="3132348" cy="2687235"/>
          </a:xfrm>
          <a:prstGeom prst="rect">
            <a:avLst/>
          </a:prstGeom>
        </p:spPr>
      </p:pic>
      <p:pic>
        <p:nvPicPr>
          <p:cNvPr id="10" name="Picture 9"/>
          <p:cNvPicPr>
            <a:picLocks noChangeAspect="1"/>
          </p:cNvPicPr>
          <p:nvPr/>
        </p:nvPicPr>
        <p:blipFill>
          <a:blip r:embed="rId4"/>
          <a:stretch>
            <a:fillRect/>
          </a:stretch>
        </p:blipFill>
        <p:spPr>
          <a:xfrm>
            <a:off x="5245179" y="2109108"/>
            <a:ext cx="3768722" cy="2586878"/>
          </a:xfrm>
          <a:prstGeom prst="rect">
            <a:avLst/>
          </a:prstGeom>
        </p:spPr>
      </p:pic>
      <p:sp>
        <p:nvSpPr>
          <p:cNvPr id="5" name="Rectangle 4"/>
          <p:cNvSpPr/>
          <p:nvPr/>
        </p:nvSpPr>
        <p:spPr>
          <a:xfrm>
            <a:off x="2591780" y="510515"/>
            <a:ext cx="5663480" cy="1815882"/>
          </a:xfrm>
          <a:prstGeom prst="rect">
            <a:avLst/>
          </a:prstGeom>
        </p:spPr>
        <p:txBody>
          <a:bodyPr wrap="square">
            <a:spAutoFit/>
          </a:bodyPr>
          <a:lstStyle/>
          <a:p>
            <a:pPr algn="just"/>
            <a:r>
              <a:rPr lang="en-US" sz="1400" dirty="0">
                <a:latin typeface="CharisSIL"/>
              </a:rPr>
              <a:t>D. Satoh et al. investigated the (2D) DAA structure operating at a cryogenic temperature. A simulation of a five-cell C-band (5.712 GHz) DAA structure with a BMT-BMW ceramic indicated that </a:t>
            </a:r>
            <a:r>
              <a:rPr lang="en-US" sz="1400" i="1" dirty="0">
                <a:latin typeface="CharisSIL-Italic"/>
              </a:rPr>
              <a:t>Q</a:t>
            </a:r>
            <a:r>
              <a:rPr lang="en-US" sz="1400" i="1" baseline="-25000" dirty="0">
                <a:latin typeface="CharisSIL-Italic"/>
              </a:rPr>
              <a:t>0</a:t>
            </a:r>
            <a:r>
              <a:rPr lang="en-US" sz="1400" i="1" dirty="0">
                <a:latin typeface="CharisSIL-Italic"/>
              </a:rPr>
              <a:t> </a:t>
            </a:r>
            <a:r>
              <a:rPr lang="en-US" sz="1400" dirty="0">
                <a:latin typeface="CharisSIL"/>
              </a:rPr>
              <a:t>of the accelerating mode was over 120,000 and </a:t>
            </a:r>
            <a:r>
              <a:rPr lang="en-US" sz="1400" i="1" dirty="0" err="1">
                <a:latin typeface="CharisSIL-Italic"/>
              </a:rPr>
              <a:t>Z</a:t>
            </a:r>
            <a:r>
              <a:rPr lang="en-US" sz="1400" i="1" baseline="-25000" dirty="0" err="1">
                <a:latin typeface="CharisSIL-Italic"/>
              </a:rPr>
              <a:t>sh</a:t>
            </a:r>
            <a:r>
              <a:rPr lang="en-US" sz="1400" i="1" dirty="0">
                <a:latin typeface="CharisSIL-Italic"/>
              </a:rPr>
              <a:t> </a:t>
            </a:r>
            <a:r>
              <a:rPr lang="en-US" sz="1400" dirty="0">
                <a:latin typeface="CharisSIL"/>
              </a:rPr>
              <a:t>exceeded 850 MΩ/m at room temperature. </a:t>
            </a:r>
          </a:p>
          <a:p>
            <a:pPr algn="just"/>
            <a:r>
              <a:rPr lang="en-US" sz="1400" dirty="0">
                <a:latin typeface="CharisSIL"/>
              </a:rPr>
              <a:t>For the DAA structure operating at a cryogenic temperature of 27K, </a:t>
            </a:r>
            <a:r>
              <a:rPr lang="en-US" sz="1400" i="1" dirty="0">
                <a:latin typeface="CharisSIL-Italic"/>
              </a:rPr>
              <a:t>Q</a:t>
            </a:r>
            <a:r>
              <a:rPr lang="en-US" sz="1400" i="1" baseline="-25000" dirty="0">
                <a:latin typeface="CharisSIL-Italic"/>
              </a:rPr>
              <a:t>0</a:t>
            </a:r>
            <a:r>
              <a:rPr lang="en-US" sz="1400" i="1" dirty="0">
                <a:latin typeface="CharisSIL-Italic"/>
              </a:rPr>
              <a:t> </a:t>
            </a:r>
            <a:r>
              <a:rPr lang="en-US" sz="1400" dirty="0">
                <a:latin typeface="CharisSIL"/>
              </a:rPr>
              <a:t>and </a:t>
            </a:r>
            <a:r>
              <a:rPr lang="en-US" sz="1400" i="1" dirty="0" err="1">
                <a:latin typeface="CharisSIL-Italic"/>
              </a:rPr>
              <a:t>Z</a:t>
            </a:r>
            <a:r>
              <a:rPr lang="en-US" sz="1400" i="1" baseline="-25000" dirty="0" err="1">
                <a:latin typeface="CharisSIL-Italic"/>
              </a:rPr>
              <a:t>sh</a:t>
            </a:r>
            <a:r>
              <a:rPr lang="en-US" sz="1400" i="1" dirty="0">
                <a:latin typeface="CharisSIL-Italic"/>
              </a:rPr>
              <a:t> </a:t>
            </a:r>
            <a:r>
              <a:rPr lang="en-US" sz="1400" dirty="0">
                <a:latin typeface="CharisSIL"/>
              </a:rPr>
              <a:t>of the DAA structure,  high-purity </a:t>
            </a:r>
            <a:r>
              <a:rPr lang="en-US" sz="1400" dirty="0" err="1">
                <a:latin typeface="CharisSIL"/>
              </a:rPr>
              <a:t>MgO</a:t>
            </a:r>
            <a:r>
              <a:rPr lang="en-US" sz="1400" dirty="0">
                <a:latin typeface="CharisSIL"/>
              </a:rPr>
              <a:t> were to be greater than </a:t>
            </a:r>
            <a:r>
              <a:rPr lang="en-US" sz="1400" b="1" i="1" dirty="0">
                <a:latin typeface="CharisSIL"/>
              </a:rPr>
              <a:t>Q</a:t>
            </a:r>
            <a:r>
              <a:rPr lang="en-US" sz="1400" b="1" i="1" baseline="-25000" dirty="0">
                <a:latin typeface="CharisSIL"/>
              </a:rPr>
              <a:t>0</a:t>
            </a:r>
            <a:r>
              <a:rPr lang="en-US" sz="1400" b="1" i="1" dirty="0">
                <a:latin typeface="CharisSIL"/>
              </a:rPr>
              <a:t>= 765,000 </a:t>
            </a:r>
            <a:r>
              <a:rPr lang="en-US" sz="1400" dirty="0">
                <a:latin typeface="CharisSIL"/>
              </a:rPr>
              <a:t>and </a:t>
            </a:r>
            <a:r>
              <a:rPr lang="en-US" sz="1400" b="1" i="1" dirty="0" err="1">
                <a:latin typeface="CharisSIL"/>
              </a:rPr>
              <a:t>Z</a:t>
            </a:r>
            <a:r>
              <a:rPr lang="en-US" sz="1400" b="1" i="1" baseline="-25000" dirty="0" err="1">
                <a:latin typeface="CharisSIL"/>
              </a:rPr>
              <a:t>sh</a:t>
            </a:r>
            <a:r>
              <a:rPr lang="en-US" sz="1400" b="1" i="1" dirty="0">
                <a:latin typeface="CharisSIL"/>
              </a:rPr>
              <a:t>= 3.8 GΩ/m</a:t>
            </a:r>
            <a:r>
              <a:rPr lang="en-US" sz="1400" dirty="0">
                <a:latin typeface="CharisSIL"/>
              </a:rPr>
              <a:t>, respectively.</a:t>
            </a:r>
            <a:endParaRPr lang="en-US" sz="1400" dirty="0"/>
          </a:p>
        </p:txBody>
      </p:sp>
    </p:spTree>
    <p:extLst>
      <p:ext uri="{BB962C8B-B14F-4D97-AF65-F5344CB8AC3E}">
        <p14:creationId xmlns:p14="http://schemas.microsoft.com/office/powerpoint/2010/main" val="33383924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15</a:t>
            </a:fld>
            <a:endParaRPr lang="en-US" dirty="0">
              <a:ln>
                <a:solidFill>
                  <a:prstClr val="white"/>
                </a:solidFill>
              </a:ln>
              <a:solidFill>
                <a:prstClr val="black">
                  <a:tint val="75000"/>
                </a:prstClr>
              </a:solidFill>
            </a:endParaRPr>
          </a:p>
        </p:txBody>
      </p:sp>
      <p:pic>
        <p:nvPicPr>
          <p:cNvPr id="3" name="Picture 2"/>
          <p:cNvPicPr>
            <a:picLocks noChangeAspect="1"/>
          </p:cNvPicPr>
          <p:nvPr/>
        </p:nvPicPr>
        <p:blipFill>
          <a:blip r:embed="rId2"/>
          <a:stretch>
            <a:fillRect/>
          </a:stretch>
        </p:blipFill>
        <p:spPr>
          <a:xfrm>
            <a:off x="580291" y="2064304"/>
            <a:ext cx="4222809" cy="2048877"/>
          </a:xfrm>
          <a:prstGeom prst="rect">
            <a:avLst/>
          </a:prstGeom>
        </p:spPr>
      </p:pic>
      <p:pic>
        <p:nvPicPr>
          <p:cNvPr id="7" name="Picture 6"/>
          <p:cNvPicPr>
            <a:picLocks noChangeAspect="1"/>
          </p:cNvPicPr>
          <p:nvPr/>
        </p:nvPicPr>
        <p:blipFill>
          <a:blip r:embed="rId3"/>
          <a:stretch>
            <a:fillRect/>
          </a:stretch>
        </p:blipFill>
        <p:spPr>
          <a:xfrm>
            <a:off x="5543518" y="117078"/>
            <a:ext cx="1353037" cy="1836204"/>
          </a:xfrm>
          <a:prstGeom prst="rect">
            <a:avLst/>
          </a:prstGeom>
        </p:spPr>
      </p:pic>
      <p:pic>
        <p:nvPicPr>
          <p:cNvPr id="8" name="Picture 7"/>
          <p:cNvPicPr>
            <a:picLocks noChangeAspect="1"/>
          </p:cNvPicPr>
          <p:nvPr/>
        </p:nvPicPr>
        <p:blipFill>
          <a:blip r:embed="rId4"/>
          <a:stretch>
            <a:fillRect/>
          </a:stretch>
        </p:blipFill>
        <p:spPr>
          <a:xfrm>
            <a:off x="7328035" y="431005"/>
            <a:ext cx="1384425" cy="1155000"/>
          </a:xfrm>
          <a:prstGeom prst="rect">
            <a:avLst/>
          </a:prstGeom>
        </p:spPr>
      </p:pic>
      <p:sp>
        <p:nvSpPr>
          <p:cNvPr id="9" name="TextBox 8"/>
          <p:cNvSpPr txBox="1"/>
          <p:nvPr/>
        </p:nvSpPr>
        <p:spPr>
          <a:xfrm>
            <a:off x="214483" y="163434"/>
            <a:ext cx="3544560" cy="369332"/>
          </a:xfrm>
          <a:prstGeom prst="rect">
            <a:avLst/>
          </a:prstGeom>
          <a:noFill/>
        </p:spPr>
        <p:txBody>
          <a:bodyPr wrap="none" rtlCol="0">
            <a:spAutoFit/>
          </a:bodyPr>
          <a:lstStyle/>
          <a:p>
            <a:r>
              <a:rPr lang="en-US" dirty="0"/>
              <a:t>DWA at CLARA, Daresbury, U.K.</a:t>
            </a:r>
          </a:p>
        </p:txBody>
      </p:sp>
      <p:sp>
        <p:nvSpPr>
          <p:cNvPr id="10" name="Rectangle 9"/>
          <p:cNvSpPr/>
          <p:nvPr/>
        </p:nvSpPr>
        <p:spPr>
          <a:xfrm>
            <a:off x="5171237" y="2150424"/>
            <a:ext cx="3973823" cy="2062103"/>
          </a:xfrm>
          <a:prstGeom prst="rect">
            <a:avLst/>
          </a:prstGeom>
        </p:spPr>
        <p:txBody>
          <a:bodyPr wrap="square">
            <a:spAutoFit/>
          </a:bodyPr>
          <a:lstStyle/>
          <a:p>
            <a:r>
              <a:rPr lang="en-US" sz="1600" b="1" dirty="0">
                <a:latin typeface="+mj-lt"/>
              </a:rPr>
              <a:t>Quartz</a:t>
            </a:r>
            <a:r>
              <a:rPr lang="en-US" sz="1600" dirty="0">
                <a:latin typeface="+mj-lt"/>
              </a:rPr>
              <a:t> – preferred material. Different thicknesses down to 25 microns for single mode tunable Cherenkov radiation generation. </a:t>
            </a:r>
          </a:p>
          <a:p>
            <a:r>
              <a:rPr lang="en-US" sz="1600" dirty="0">
                <a:latin typeface="+mj-lt"/>
              </a:rPr>
              <a:t>For a wakefield </a:t>
            </a:r>
            <a:r>
              <a:rPr lang="en-US" sz="1600" dirty="0" err="1">
                <a:latin typeface="+mj-lt"/>
              </a:rPr>
              <a:t>streaker</a:t>
            </a:r>
            <a:r>
              <a:rPr lang="en-US" sz="1600" dirty="0">
                <a:latin typeface="+mj-lt"/>
              </a:rPr>
              <a:t> to measure ultra-short bunches from LWFA, a structure with 20micron thick </a:t>
            </a:r>
            <a:r>
              <a:rPr lang="en-US" sz="1600" b="1" dirty="0">
                <a:latin typeface="+mj-lt"/>
              </a:rPr>
              <a:t>Mica </a:t>
            </a:r>
            <a:r>
              <a:rPr lang="en-US" sz="1600" dirty="0">
                <a:latin typeface="+mj-lt"/>
              </a:rPr>
              <a:t>was fabricated</a:t>
            </a:r>
            <a:r>
              <a:rPr lang="en-US" sz="1600" b="1" dirty="0">
                <a:latin typeface="+mj-lt"/>
              </a:rPr>
              <a:t>. Mica: </a:t>
            </a:r>
            <a:r>
              <a:rPr lang="en-US" sz="1600" dirty="0">
                <a:latin typeface="+mj-lt"/>
              </a:rPr>
              <a:t>eps~ 6.4 to 9.3, loss tangent 10^-4 to 5x10^-3 </a:t>
            </a:r>
          </a:p>
        </p:txBody>
      </p:sp>
      <p:sp>
        <p:nvSpPr>
          <p:cNvPr id="11" name="Rectangle 10"/>
          <p:cNvSpPr/>
          <p:nvPr/>
        </p:nvSpPr>
        <p:spPr>
          <a:xfrm>
            <a:off x="152978" y="568287"/>
            <a:ext cx="4959082" cy="1384995"/>
          </a:xfrm>
          <a:prstGeom prst="rect">
            <a:avLst/>
          </a:prstGeom>
        </p:spPr>
        <p:txBody>
          <a:bodyPr wrap="square">
            <a:spAutoFit/>
          </a:bodyPr>
          <a:lstStyle/>
          <a:p>
            <a:pPr algn="just"/>
            <a:r>
              <a:rPr lang="en-US" sz="1400" dirty="0"/>
              <a:t>The energy booster for the Compact Linear Accelerator for Research and Applications (CLARA) at Daresbury Laboratory is planned to be utilizing dielectric wakefield acceleration (DWA). Research is concentrated on the transverse wakefields limitations (BBU) instability, utilizing round or planar structures and elliptical beams. </a:t>
            </a:r>
          </a:p>
        </p:txBody>
      </p:sp>
      <p:sp>
        <p:nvSpPr>
          <p:cNvPr id="12" name="Rectangle 11"/>
          <p:cNvSpPr/>
          <p:nvPr/>
        </p:nvSpPr>
        <p:spPr>
          <a:xfrm>
            <a:off x="135869" y="4270235"/>
            <a:ext cx="5450804" cy="523220"/>
          </a:xfrm>
          <a:prstGeom prst="rect">
            <a:avLst/>
          </a:prstGeom>
        </p:spPr>
        <p:txBody>
          <a:bodyPr wrap="square">
            <a:spAutoFit/>
          </a:bodyPr>
          <a:lstStyle/>
          <a:p>
            <a:r>
              <a:rPr lang="en-US" sz="1400" dirty="0"/>
              <a:t>Compact Linear Accelerator for Research and Applications (CLARA) , Daresbury Lab, U.K., 250 MeV, 250 </a:t>
            </a:r>
            <a:r>
              <a:rPr lang="en-US" sz="1400" dirty="0" err="1"/>
              <a:t>nC</a:t>
            </a:r>
            <a:r>
              <a:rPr lang="en-US" sz="1400" dirty="0"/>
              <a:t>, ~ </a:t>
            </a:r>
            <a:r>
              <a:rPr lang="en-US" sz="1400" dirty="0" err="1"/>
              <a:t>ps</a:t>
            </a:r>
            <a:r>
              <a:rPr lang="en-US" sz="1400" dirty="0"/>
              <a:t> range.</a:t>
            </a:r>
          </a:p>
        </p:txBody>
      </p:sp>
      <p:sp>
        <p:nvSpPr>
          <p:cNvPr id="13" name="TextBox 12"/>
          <p:cNvSpPr txBox="1"/>
          <p:nvPr/>
        </p:nvSpPr>
        <p:spPr>
          <a:xfrm>
            <a:off x="5436096" y="1832674"/>
            <a:ext cx="3535776" cy="307777"/>
          </a:xfrm>
          <a:prstGeom prst="rect">
            <a:avLst/>
          </a:prstGeom>
          <a:noFill/>
        </p:spPr>
        <p:txBody>
          <a:bodyPr wrap="none" rtlCol="0">
            <a:spAutoFit/>
          </a:bodyPr>
          <a:lstStyle/>
          <a:p>
            <a:r>
              <a:rPr lang="en-US" sz="1400" dirty="0"/>
              <a:t>CLARA - 35 </a:t>
            </a:r>
            <a:r>
              <a:rPr lang="en-US" sz="1400" dirty="0" err="1"/>
              <a:t>Mev</a:t>
            </a:r>
            <a:r>
              <a:rPr lang="en-US" sz="1400" dirty="0"/>
              <a:t>, 100s fs 100 </a:t>
            </a:r>
            <a:r>
              <a:rPr lang="en-US" sz="1400" dirty="0" err="1"/>
              <a:t>pC</a:t>
            </a:r>
            <a:r>
              <a:rPr lang="en-US" sz="1400" dirty="0"/>
              <a:t> bunches</a:t>
            </a:r>
          </a:p>
        </p:txBody>
      </p:sp>
      <p:sp>
        <p:nvSpPr>
          <p:cNvPr id="14" name="TextBox 13"/>
          <p:cNvSpPr txBox="1"/>
          <p:nvPr/>
        </p:nvSpPr>
        <p:spPr>
          <a:xfrm>
            <a:off x="5724128" y="4582276"/>
            <a:ext cx="3636404" cy="276999"/>
          </a:xfrm>
          <a:prstGeom prst="rect">
            <a:avLst/>
          </a:prstGeom>
          <a:noFill/>
        </p:spPr>
        <p:txBody>
          <a:bodyPr wrap="square" rtlCol="0">
            <a:spAutoFit/>
          </a:bodyPr>
          <a:lstStyle/>
          <a:p>
            <a:r>
              <a:rPr lang="en-US" sz="1200" dirty="0"/>
              <a:t>T.J. Overton et al.  NIMA, 1072, 2025, 170160</a:t>
            </a:r>
          </a:p>
        </p:txBody>
      </p:sp>
      <p:sp>
        <p:nvSpPr>
          <p:cNvPr id="15" name="Rectangle 14"/>
          <p:cNvSpPr/>
          <p:nvPr/>
        </p:nvSpPr>
        <p:spPr>
          <a:xfrm>
            <a:off x="5436096" y="4224068"/>
            <a:ext cx="3174267" cy="307777"/>
          </a:xfrm>
          <a:prstGeom prst="rect">
            <a:avLst/>
          </a:prstGeom>
        </p:spPr>
        <p:txBody>
          <a:bodyPr wrap="none">
            <a:spAutoFit/>
          </a:bodyPr>
          <a:lstStyle/>
          <a:p>
            <a:r>
              <a:rPr lang="en-US" sz="1400" dirty="0"/>
              <a:t>silicate minerals, KAl₂(AlSi₃O₁₀)(OH)₂</a:t>
            </a:r>
          </a:p>
        </p:txBody>
      </p:sp>
    </p:spTree>
    <p:extLst>
      <p:ext uri="{BB962C8B-B14F-4D97-AF65-F5344CB8AC3E}">
        <p14:creationId xmlns:p14="http://schemas.microsoft.com/office/powerpoint/2010/main" val="131319148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16</a:t>
            </a:fld>
            <a:endParaRPr lang="en-US" dirty="0">
              <a:ln>
                <a:solidFill>
                  <a:prstClr val="white"/>
                </a:solidFill>
              </a:ln>
              <a:solidFill>
                <a:prstClr val="black">
                  <a:tint val="75000"/>
                </a:prstClr>
              </a:solidFill>
            </a:endParaRPr>
          </a:p>
        </p:txBody>
      </p:sp>
      <p:pic>
        <p:nvPicPr>
          <p:cNvPr id="3" name="Picture 2"/>
          <p:cNvPicPr>
            <a:picLocks noChangeAspect="1"/>
          </p:cNvPicPr>
          <p:nvPr/>
        </p:nvPicPr>
        <p:blipFill>
          <a:blip r:embed="rId2"/>
          <a:stretch>
            <a:fillRect/>
          </a:stretch>
        </p:blipFill>
        <p:spPr>
          <a:xfrm>
            <a:off x="1331640" y="231490"/>
            <a:ext cx="6660740" cy="4360315"/>
          </a:xfrm>
          <a:prstGeom prst="rect">
            <a:avLst/>
          </a:prstGeom>
        </p:spPr>
      </p:pic>
    </p:spTree>
    <p:extLst>
      <p:ext uri="{BB962C8B-B14F-4D97-AF65-F5344CB8AC3E}">
        <p14:creationId xmlns:p14="http://schemas.microsoft.com/office/powerpoint/2010/main" val="16405348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3CF7E46-BCDF-4532-9717-72267F46D37A}"/>
              </a:ext>
            </a:extLst>
          </p:cNvPr>
          <p:cNvPicPr/>
          <p:nvPr/>
        </p:nvPicPr>
        <p:blipFill rotWithShape="1">
          <a:blip r:embed="rId2" cstate="print">
            <a:extLst>
              <a:ext uri="{28A0092B-C50C-407E-A947-70E740481C1C}">
                <a14:useLocalDpi xmlns:a14="http://schemas.microsoft.com/office/drawing/2010/main" val="0"/>
              </a:ext>
            </a:extLst>
          </a:blip>
          <a:srcRect l="-1" r="21615"/>
          <a:stretch/>
        </p:blipFill>
        <p:spPr>
          <a:xfrm>
            <a:off x="4754314" y="1281481"/>
            <a:ext cx="3944838" cy="1564674"/>
          </a:xfrm>
          <a:prstGeom prst="rect">
            <a:avLst/>
          </a:prstGeom>
        </p:spPr>
      </p:pic>
      <p:sp>
        <p:nvSpPr>
          <p:cNvPr id="2" name="Slide Number Placeholder 1">
            <a:extLst>
              <a:ext uri="{FF2B5EF4-FFF2-40B4-BE49-F238E27FC236}">
                <a16:creationId xmlns:a16="http://schemas.microsoft.com/office/drawing/2014/main" id="{2AE34698-1F94-4D41-B6E2-6D758CD5DDE8}"/>
              </a:ext>
            </a:extLst>
          </p:cNvPr>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17</a:t>
            </a:fld>
            <a:endParaRPr lang="en-US" dirty="0">
              <a:ln>
                <a:solidFill>
                  <a:prstClr val="white"/>
                </a:solidFill>
              </a:ln>
              <a:solidFill>
                <a:prstClr val="black">
                  <a:tint val="75000"/>
                </a:prstClr>
              </a:solidFill>
            </a:endParaRPr>
          </a:p>
        </p:txBody>
      </p:sp>
      <p:sp>
        <p:nvSpPr>
          <p:cNvPr id="4" name="TextBox 3">
            <a:extLst>
              <a:ext uri="{FF2B5EF4-FFF2-40B4-BE49-F238E27FC236}">
                <a16:creationId xmlns:a16="http://schemas.microsoft.com/office/drawing/2014/main" id="{060F5E3D-8F80-495A-8AC9-1D16FCA82B8E}"/>
              </a:ext>
            </a:extLst>
          </p:cNvPr>
          <p:cNvSpPr txBox="1"/>
          <p:nvPr/>
        </p:nvSpPr>
        <p:spPr>
          <a:xfrm>
            <a:off x="287524" y="696706"/>
            <a:ext cx="5152394" cy="1169551"/>
          </a:xfrm>
          <a:prstGeom prst="rect">
            <a:avLst/>
          </a:prstGeom>
          <a:noFill/>
        </p:spPr>
        <p:txBody>
          <a:bodyPr wrap="square">
            <a:spAutoFit/>
          </a:bodyPr>
          <a:lstStyle/>
          <a:p>
            <a:pPr marL="0" marR="0">
              <a:spcBef>
                <a:spcPts val="0"/>
              </a:spcBef>
              <a:spcAft>
                <a:spcPts val="0"/>
              </a:spcAft>
            </a:pPr>
            <a:r>
              <a:rPr lang="en-US" sz="1400" kern="1400" spc="-50" dirty="0">
                <a:latin typeface="Arial" panose="020B0604020202020204" pitchFamily="34" charset="0"/>
                <a:ea typeface="SimSun" panose="02010600030101010101" pitchFamily="2" charset="-122"/>
                <a:cs typeface="Arial" panose="020B0604020202020204" pitchFamily="34" charset="0"/>
              </a:rPr>
              <a:t>Relativistic, high intensity and small emittance electron bunches are the basis of linear collider and FEL  projects. Using Cherenkov radiation generated by a high current bunch passing a dielectric wake-field accelerator may provide a significant cost saving and reduction of the accelerator facility size. </a:t>
            </a:r>
            <a:endParaRPr lang="en-US" sz="1400" kern="1400" spc="-50" dirty="0">
              <a:effectLst/>
              <a:latin typeface="Arial" panose="020B0604020202020204" pitchFamily="34" charset="0"/>
              <a:ea typeface="SimSun" panose="02010600030101010101" pitchFamily="2" charset="-122"/>
              <a:cs typeface="Arial" panose="020B0604020202020204" pitchFamily="34" charset="0"/>
            </a:endParaRPr>
          </a:p>
        </p:txBody>
      </p:sp>
      <p:sp>
        <p:nvSpPr>
          <p:cNvPr id="6" name="TextBox 5">
            <a:extLst>
              <a:ext uri="{FF2B5EF4-FFF2-40B4-BE49-F238E27FC236}">
                <a16:creationId xmlns:a16="http://schemas.microsoft.com/office/drawing/2014/main" id="{2207FD4B-4FF8-436D-8F1E-BA4A8494F16F}"/>
              </a:ext>
            </a:extLst>
          </p:cNvPr>
          <p:cNvSpPr txBox="1"/>
          <p:nvPr/>
        </p:nvSpPr>
        <p:spPr>
          <a:xfrm>
            <a:off x="107503" y="51470"/>
            <a:ext cx="8688645" cy="646331"/>
          </a:xfrm>
          <a:prstGeom prst="rect">
            <a:avLst/>
          </a:prstGeom>
          <a:noFill/>
        </p:spPr>
        <p:txBody>
          <a:bodyPr wrap="square" rtlCol="0">
            <a:spAutoFit/>
          </a:bodyPr>
          <a:lstStyle/>
          <a:p>
            <a:r>
              <a:rPr lang="en-US" b="1" dirty="0">
                <a:solidFill>
                  <a:srgbClr val="0070C0"/>
                </a:solidFill>
              </a:rPr>
              <a:t>Advanced Acceleration for Future Linear Colliders</a:t>
            </a:r>
          </a:p>
          <a:p>
            <a:r>
              <a:rPr lang="en-US" b="1" dirty="0">
                <a:solidFill>
                  <a:srgbClr val="0070C0"/>
                </a:solidFill>
              </a:rPr>
              <a:t>In collaboration with ANL/AWA </a:t>
            </a:r>
          </a:p>
        </p:txBody>
      </p:sp>
      <p:pic>
        <p:nvPicPr>
          <p:cNvPr id="5" name="Picture 4" descr="A close up of a device&#10;&#10;Description automatically generated">
            <a:extLst>
              <a:ext uri="{FF2B5EF4-FFF2-40B4-BE49-F238E27FC236}">
                <a16:creationId xmlns:a16="http://schemas.microsoft.com/office/drawing/2014/main" id="{D9F22186-77B1-442E-8399-47B60D4FA2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610" y="3432244"/>
            <a:ext cx="1656891" cy="1147475"/>
          </a:xfrm>
          <a:prstGeom prst="rect">
            <a:avLst/>
          </a:prstGeom>
        </p:spPr>
      </p:pic>
      <p:pic>
        <p:nvPicPr>
          <p:cNvPr id="7" name="Picture 6">
            <a:extLst>
              <a:ext uri="{FF2B5EF4-FFF2-40B4-BE49-F238E27FC236}">
                <a16:creationId xmlns:a16="http://schemas.microsoft.com/office/drawing/2014/main" id="{40CB84E1-A41F-4DA1-9256-6C391AA90EB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28142" y="3400811"/>
            <a:ext cx="1656890" cy="1120258"/>
          </a:xfrm>
          <a:prstGeom prst="rect">
            <a:avLst/>
          </a:prstGeom>
          <a:noFill/>
          <a:ln w="9525">
            <a:noFill/>
            <a:miter lim="800000"/>
            <a:headEnd/>
            <a:tailEnd/>
          </a:ln>
        </p:spPr>
      </p:pic>
      <p:sp>
        <p:nvSpPr>
          <p:cNvPr id="8" name="TextBox 7">
            <a:extLst>
              <a:ext uri="{FF2B5EF4-FFF2-40B4-BE49-F238E27FC236}">
                <a16:creationId xmlns:a16="http://schemas.microsoft.com/office/drawing/2014/main" id="{DA0F05B3-1064-4723-9FDC-F84C2D46093C}"/>
              </a:ext>
            </a:extLst>
          </p:cNvPr>
          <p:cNvSpPr txBox="1"/>
          <p:nvPr/>
        </p:nvSpPr>
        <p:spPr>
          <a:xfrm>
            <a:off x="143508" y="1903447"/>
            <a:ext cx="5188398" cy="738664"/>
          </a:xfrm>
          <a:prstGeom prst="rect">
            <a:avLst/>
          </a:prstGeom>
          <a:noFill/>
        </p:spPr>
        <p:txBody>
          <a:bodyPr wrap="square">
            <a:spAutoFit/>
          </a:bodyPr>
          <a:lstStyle/>
          <a:p>
            <a:pPr marL="0" marR="0">
              <a:spcBef>
                <a:spcPts val="0"/>
              </a:spcBef>
              <a:spcAft>
                <a:spcPts val="0"/>
              </a:spcAft>
            </a:pPr>
            <a:r>
              <a:rPr lang="en-US" sz="1400" kern="1400" spc="-50" dirty="0">
                <a:effectLst/>
                <a:latin typeface="Arial" panose="020B0604020202020204" pitchFamily="34" charset="0"/>
                <a:ea typeface="SimSun" panose="02010600030101010101" pitchFamily="2" charset="-122"/>
                <a:cs typeface="Arial" panose="020B0604020202020204" pitchFamily="34" charset="0"/>
              </a:rPr>
              <a:t>Euclid is developing critical components for two SWFA milestones:</a:t>
            </a:r>
          </a:p>
          <a:p>
            <a:pPr marL="342900" marR="0" indent="-342900">
              <a:spcBef>
                <a:spcPts val="0"/>
              </a:spcBef>
              <a:spcAft>
                <a:spcPts val="0"/>
              </a:spcAft>
              <a:buFont typeface="+mj-lt"/>
              <a:buAutoNum type="arabicPeriod"/>
            </a:pPr>
            <a:r>
              <a:rPr lang="en-US" sz="1400" kern="1400" spc="-50" dirty="0">
                <a:effectLst/>
                <a:latin typeface="Arial" panose="020B0604020202020204" pitchFamily="34" charset="0"/>
                <a:ea typeface="SimSun" panose="02010600030101010101" pitchFamily="2" charset="-122"/>
                <a:cs typeface="Arial" panose="020B0604020202020204" pitchFamily="34" charset="0"/>
              </a:rPr>
              <a:t> 0.5GeV demonstrator at Argonne National Laboratory</a:t>
            </a:r>
          </a:p>
          <a:p>
            <a:pPr marL="342900" marR="0" indent="-342900">
              <a:spcBef>
                <a:spcPts val="0"/>
              </a:spcBef>
              <a:spcAft>
                <a:spcPts val="0"/>
              </a:spcAft>
              <a:buFont typeface="+mj-lt"/>
              <a:buAutoNum type="arabicPeriod"/>
            </a:pPr>
            <a:r>
              <a:rPr lang="en-US" sz="1400" kern="1400" spc="-50" dirty="0">
                <a:effectLst/>
                <a:latin typeface="Arial" panose="020B0604020202020204" pitchFamily="34" charset="0"/>
                <a:ea typeface="SimSun" panose="02010600030101010101" pitchFamily="2" charset="-122"/>
                <a:cs typeface="Arial" panose="020B0604020202020204" pitchFamily="34" charset="0"/>
              </a:rPr>
              <a:t>Collinear wakefield accelerator energy </a:t>
            </a:r>
            <a:r>
              <a:rPr lang="en-US" sz="1400" kern="1400" spc="-50" dirty="0" err="1">
                <a:effectLst/>
                <a:latin typeface="Arial" panose="020B0604020202020204" pitchFamily="34" charset="0"/>
                <a:ea typeface="SimSun" panose="02010600030101010101" pitchFamily="2" charset="-122"/>
                <a:cs typeface="Arial" panose="020B0604020202020204" pitchFamily="34" charset="0"/>
              </a:rPr>
              <a:t>doubler</a:t>
            </a:r>
            <a:r>
              <a:rPr lang="en-US" sz="1400" kern="1400" spc="-50" dirty="0">
                <a:effectLst/>
                <a:latin typeface="Arial" panose="020B0604020202020204" pitchFamily="34" charset="0"/>
                <a:ea typeface="SimSun" panose="02010600030101010101" pitchFamily="2" charset="-122"/>
                <a:cs typeface="Arial" panose="020B0604020202020204" pitchFamily="34" charset="0"/>
              </a:rPr>
              <a:t>.</a:t>
            </a:r>
          </a:p>
        </p:txBody>
      </p:sp>
      <p:sp>
        <p:nvSpPr>
          <p:cNvPr id="3" name="TextBox 2">
            <a:extLst>
              <a:ext uri="{FF2B5EF4-FFF2-40B4-BE49-F238E27FC236}">
                <a16:creationId xmlns:a16="http://schemas.microsoft.com/office/drawing/2014/main" id="{2EB18B2D-D07E-47FE-AA30-CCCD343FAB77}"/>
              </a:ext>
            </a:extLst>
          </p:cNvPr>
          <p:cNvSpPr txBox="1"/>
          <p:nvPr/>
        </p:nvSpPr>
        <p:spPr>
          <a:xfrm>
            <a:off x="701249" y="2742781"/>
            <a:ext cx="3209430" cy="461665"/>
          </a:xfrm>
          <a:prstGeom prst="rect">
            <a:avLst/>
          </a:prstGeom>
          <a:noFill/>
        </p:spPr>
        <p:txBody>
          <a:bodyPr wrap="square" rtlCol="0">
            <a:spAutoFit/>
          </a:bodyPr>
          <a:lstStyle/>
          <a:p>
            <a:r>
              <a:rPr lang="en-US" sz="1200" dirty="0"/>
              <a:t>Novel Dielectric Disk Accelerator, first time demonstrated 100MV/m, </a:t>
            </a:r>
            <a:r>
              <a:rPr lang="en-US" sz="1200" dirty="0" err="1"/>
              <a:t>multipactor</a:t>
            </a:r>
            <a:r>
              <a:rPr lang="en-US" sz="1200" dirty="0"/>
              <a:t> free.</a:t>
            </a:r>
          </a:p>
        </p:txBody>
      </p:sp>
      <p:pic>
        <p:nvPicPr>
          <p:cNvPr id="9" name="Picture 8" descr="Diagram&#10;&#10;Description automatically generated">
            <a:extLst>
              <a:ext uri="{FF2B5EF4-FFF2-40B4-BE49-F238E27FC236}">
                <a16:creationId xmlns:a16="http://schemas.microsoft.com/office/drawing/2014/main" id="{4CD9C3F8-2404-4662-8554-3F364A9F50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84849" y="3409691"/>
            <a:ext cx="2069345" cy="1147475"/>
          </a:xfrm>
          <a:prstGeom prst="rect">
            <a:avLst/>
          </a:prstGeom>
        </p:spPr>
      </p:pic>
      <p:pic>
        <p:nvPicPr>
          <p:cNvPr id="18" name="Picture 17">
            <a:extLst>
              <a:ext uri="{FF2B5EF4-FFF2-40B4-BE49-F238E27FC236}">
                <a16:creationId xmlns:a16="http://schemas.microsoft.com/office/drawing/2014/main" id="{6A5945EE-50D8-4680-A7A0-BD82FBF6253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76478" y="3400811"/>
            <a:ext cx="2142930" cy="1405250"/>
          </a:xfrm>
          <a:prstGeom prst="rect">
            <a:avLst/>
          </a:prstGeom>
        </p:spPr>
      </p:pic>
      <p:sp>
        <p:nvSpPr>
          <p:cNvPr id="19" name="TextBox 18">
            <a:extLst>
              <a:ext uri="{FF2B5EF4-FFF2-40B4-BE49-F238E27FC236}">
                <a16:creationId xmlns:a16="http://schemas.microsoft.com/office/drawing/2014/main" id="{F9441496-5885-4534-8EC9-B808FD00B5F6}"/>
              </a:ext>
            </a:extLst>
          </p:cNvPr>
          <p:cNvSpPr txBox="1"/>
          <p:nvPr/>
        </p:nvSpPr>
        <p:spPr>
          <a:xfrm>
            <a:off x="4824028" y="2846155"/>
            <a:ext cx="4232870" cy="461665"/>
          </a:xfrm>
          <a:prstGeom prst="rect">
            <a:avLst/>
          </a:prstGeom>
          <a:noFill/>
        </p:spPr>
        <p:txBody>
          <a:bodyPr wrap="square" rtlCol="0">
            <a:spAutoFit/>
          </a:bodyPr>
          <a:lstStyle/>
          <a:p>
            <a:r>
              <a:rPr lang="en-US" sz="1200" dirty="0"/>
              <a:t>Novel short pulse traveling wave </a:t>
            </a:r>
            <a:r>
              <a:rPr lang="en-US" sz="1200" dirty="0" err="1"/>
              <a:t>photogun</a:t>
            </a:r>
            <a:r>
              <a:rPr lang="en-US" sz="1200" dirty="0"/>
              <a:t>, record high gradient: 400MV/m, and insignificant dark current</a:t>
            </a:r>
          </a:p>
        </p:txBody>
      </p:sp>
      <p:sp>
        <p:nvSpPr>
          <p:cNvPr id="21" name="TextBox 20">
            <a:extLst>
              <a:ext uri="{FF2B5EF4-FFF2-40B4-BE49-F238E27FC236}">
                <a16:creationId xmlns:a16="http://schemas.microsoft.com/office/drawing/2014/main" id="{34E350DB-2241-48CD-AD5A-AEDCD722A07F}"/>
              </a:ext>
            </a:extLst>
          </p:cNvPr>
          <p:cNvSpPr txBox="1"/>
          <p:nvPr/>
        </p:nvSpPr>
        <p:spPr>
          <a:xfrm>
            <a:off x="5960251" y="611537"/>
            <a:ext cx="2880320" cy="369332"/>
          </a:xfrm>
          <a:prstGeom prst="rect">
            <a:avLst/>
          </a:prstGeom>
          <a:noFill/>
        </p:spPr>
        <p:txBody>
          <a:bodyPr wrap="square" rtlCol="0">
            <a:spAutoFit/>
          </a:bodyPr>
          <a:lstStyle/>
          <a:p>
            <a:r>
              <a:rPr lang="en-US" dirty="0"/>
              <a:t>0.5GeV Demonstrator</a:t>
            </a:r>
          </a:p>
        </p:txBody>
      </p:sp>
      <p:grpSp>
        <p:nvGrpSpPr>
          <p:cNvPr id="22" name="Group 21">
            <a:extLst>
              <a:ext uri="{FF2B5EF4-FFF2-40B4-BE49-F238E27FC236}">
                <a16:creationId xmlns:a16="http://schemas.microsoft.com/office/drawing/2014/main" id="{050D73D3-36BC-4E35-B831-9B49AAA3796E}"/>
              </a:ext>
            </a:extLst>
          </p:cNvPr>
          <p:cNvGrpSpPr/>
          <p:nvPr/>
        </p:nvGrpSpPr>
        <p:grpSpPr>
          <a:xfrm>
            <a:off x="8382374" y="3400811"/>
            <a:ext cx="465819" cy="648071"/>
            <a:chOff x="5328126" y="329459"/>
            <a:chExt cx="1382594" cy="1723586"/>
          </a:xfrm>
        </p:grpSpPr>
        <p:pic>
          <p:nvPicPr>
            <p:cNvPr id="23" name="Picture 22" descr="A screenshot of a computer&#10;&#10;Description automatically generated with medium confidence">
              <a:extLst>
                <a:ext uri="{FF2B5EF4-FFF2-40B4-BE49-F238E27FC236}">
                  <a16:creationId xmlns:a16="http://schemas.microsoft.com/office/drawing/2014/main" id="{CBA29CDB-E4F0-4E14-B352-EFCB6C1B6A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5328126" y="329459"/>
              <a:ext cx="1382594" cy="1723586"/>
            </a:xfrm>
            <a:prstGeom prst="rect">
              <a:avLst/>
            </a:prstGeom>
          </p:spPr>
        </p:pic>
        <p:sp>
          <p:nvSpPr>
            <p:cNvPr id="24" name="Oval 23">
              <a:extLst>
                <a:ext uri="{FF2B5EF4-FFF2-40B4-BE49-F238E27FC236}">
                  <a16:creationId xmlns:a16="http://schemas.microsoft.com/office/drawing/2014/main" id="{5C4B98F6-484F-4F0E-8F8D-1CD5A17FE2AC}"/>
                </a:ext>
              </a:extLst>
            </p:cNvPr>
            <p:cNvSpPr/>
            <p:nvPr/>
          </p:nvSpPr>
          <p:spPr>
            <a:xfrm>
              <a:off x="5476318" y="646332"/>
              <a:ext cx="1079931" cy="1340265"/>
            </a:xfrm>
            <a:prstGeom prst="ellipse">
              <a:avLst/>
            </a:prstGeom>
            <a:noFill/>
            <a:ln w="19050">
              <a:solidFill>
                <a:srgbClr val="92D050"/>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6730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18</a:t>
            </a:fld>
            <a:endParaRPr lang="en-US" dirty="0">
              <a:ln>
                <a:solidFill>
                  <a:prstClr val="white"/>
                </a:solidFill>
              </a:ln>
              <a:solidFill>
                <a:prstClr val="black">
                  <a:tint val="75000"/>
                </a:prstClr>
              </a:solidFill>
            </a:endParaRPr>
          </a:p>
        </p:txBody>
      </p:sp>
      <p:pic>
        <p:nvPicPr>
          <p:cNvPr id="3" name="Picture 2"/>
          <p:cNvPicPr>
            <a:picLocks noChangeAspect="1"/>
          </p:cNvPicPr>
          <p:nvPr/>
        </p:nvPicPr>
        <p:blipFill>
          <a:blip r:embed="rId2"/>
          <a:stretch>
            <a:fillRect/>
          </a:stretch>
        </p:blipFill>
        <p:spPr>
          <a:xfrm>
            <a:off x="1691680" y="267494"/>
            <a:ext cx="6563580" cy="4494176"/>
          </a:xfrm>
          <a:prstGeom prst="rect">
            <a:avLst/>
          </a:prstGeom>
        </p:spPr>
      </p:pic>
    </p:spTree>
    <p:extLst>
      <p:ext uri="{BB962C8B-B14F-4D97-AF65-F5344CB8AC3E}">
        <p14:creationId xmlns:p14="http://schemas.microsoft.com/office/powerpoint/2010/main" val="1819679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9" name="Picture 3"/>
          <p:cNvPicPr>
            <a:picLocks noChangeAspect="1" noChangeArrowheads="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1277541" y="2143125"/>
            <a:ext cx="3521869" cy="2571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7378" name="Picture 2"/>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4933360" y="571500"/>
            <a:ext cx="2889179"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400578" y="213390"/>
            <a:ext cx="6172200" cy="358110"/>
          </a:xfrm>
        </p:spPr>
        <p:txBody>
          <a:bodyPr>
            <a:normAutofit fontScale="90000"/>
          </a:bodyPr>
          <a:lstStyle/>
          <a:p>
            <a:r>
              <a:rPr lang="en-US" dirty="0"/>
              <a:t>Diamond</a:t>
            </a:r>
          </a:p>
        </p:txBody>
      </p:sp>
      <p:sp>
        <p:nvSpPr>
          <p:cNvPr id="4" name="Content Placeholder 3"/>
          <p:cNvSpPr>
            <a:spLocks noGrp="1"/>
          </p:cNvSpPr>
          <p:nvPr>
            <p:ph idx="1"/>
          </p:nvPr>
        </p:nvSpPr>
        <p:spPr>
          <a:xfrm>
            <a:off x="231602" y="637574"/>
            <a:ext cx="6400800" cy="2363724"/>
          </a:xfrm>
          <a:prstGeom prst="rect">
            <a:avLst/>
          </a:prstGeom>
        </p:spPr>
        <p:txBody>
          <a:bodyPr wrap="square">
            <a:spAutoFit/>
          </a:bodyPr>
          <a:lstStyle/>
          <a:p>
            <a:r>
              <a:rPr lang="el-GR" sz="1800" dirty="0">
                <a:solidFill>
                  <a:schemeClr val="bg2">
                    <a:lumMod val="10000"/>
                  </a:schemeClr>
                </a:solidFill>
              </a:rPr>
              <a:t>ε</a:t>
            </a:r>
            <a:r>
              <a:rPr lang="en-US" sz="1800" dirty="0">
                <a:solidFill>
                  <a:schemeClr val="bg2">
                    <a:lumMod val="10000"/>
                  </a:schemeClr>
                </a:solidFill>
              </a:rPr>
              <a:t> = 5.7; tan </a:t>
            </a:r>
            <a:r>
              <a:rPr lang="el-GR" sz="1800" dirty="0">
                <a:solidFill>
                  <a:schemeClr val="bg2">
                    <a:lumMod val="10000"/>
                  </a:schemeClr>
                </a:solidFill>
              </a:rPr>
              <a:t>δ</a:t>
            </a:r>
            <a:r>
              <a:rPr lang="en-US" sz="1800" dirty="0">
                <a:solidFill>
                  <a:schemeClr val="bg2">
                    <a:lumMod val="10000"/>
                  </a:schemeClr>
                </a:solidFill>
              </a:rPr>
              <a:t> &lt; 5∙10</a:t>
            </a:r>
            <a:r>
              <a:rPr lang="en-US" sz="1800" baseline="30000" dirty="0">
                <a:solidFill>
                  <a:schemeClr val="bg2">
                    <a:lumMod val="10000"/>
                  </a:schemeClr>
                </a:solidFill>
              </a:rPr>
              <a:t>-5</a:t>
            </a:r>
            <a:r>
              <a:rPr lang="en-US" sz="1800" dirty="0">
                <a:solidFill>
                  <a:schemeClr val="bg2">
                    <a:lumMod val="10000"/>
                  </a:schemeClr>
                </a:solidFill>
              </a:rPr>
              <a:t> at 30 - 145 GHz </a:t>
            </a:r>
          </a:p>
          <a:p>
            <a:r>
              <a:rPr lang="en-US" sz="1800" dirty="0">
                <a:solidFill>
                  <a:schemeClr val="bg2">
                    <a:lumMod val="10000"/>
                  </a:schemeClr>
                </a:solidFill>
              </a:rPr>
              <a:t>High breakdown threshold (DC~2GV/m)</a:t>
            </a:r>
          </a:p>
          <a:p>
            <a:r>
              <a:rPr lang="en-US" sz="1800" dirty="0">
                <a:solidFill>
                  <a:schemeClr val="bg2">
                    <a:lumMod val="10000"/>
                  </a:schemeClr>
                </a:solidFill>
              </a:rPr>
              <a:t>SEE reduction by surface dehydrogenation</a:t>
            </a:r>
          </a:p>
          <a:p>
            <a:r>
              <a:rPr lang="en-US" sz="1800" dirty="0">
                <a:solidFill>
                  <a:schemeClr val="bg2">
                    <a:lumMod val="10000"/>
                  </a:schemeClr>
                </a:solidFill>
              </a:rPr>
              <a:t>High thermal conductivity = 25 W∙cm</a:t>
            </a:r>
            <a:r>
              <a:rPr lang="en-US" sz="1800" baseline="30000" dirty="0">
                <a:solidFill>
                  <a:schemeClr val="bg2">
                    <a:lumMod val="10000"/>
                  </a:schemeClr>
                </a:solidFill>
              </a:rPr>
              <a:t>-1</a:t>
            </a:r>
            <a:r>
              <a:rPr lang="en-US" sz="1800" dirty="0">
                <a:solidFill>
                  <a:schemeClr val="bg2">
                    <a:lumMod val="10000"/>
                  </a:schemeClr>
                </a:solidFill>
              </a:rPr>
              <a:t>∙K</a:t>
            </a:r>
            <a:r>
              <a:rPr lang="en-US" sz="1800" baseline="30000" dirty="0">
                <a:solidFill>
                  <a:schemeClr val="bg2">
                    <a:lumMod val="10000"/>
                  </a:schemeClr>
                </a:solidFill>
              </a:rPr>
              <a:t>-1</a:t>
            </a:r>
            <a:r>
              <a:rPr lang="en-US" sz="1800" dirty="0">
                <a:solidFill>
                  <a:schemeClr val="bg2">
                    <a:lumMod val="10000"/>
                  </a:schemeClr>
                </a:solidFill>
              </a:rPr>
              <a:t>  (5xCopper)</a:t>
            </a:r>
          </a:p>
          <a:p>
            <a:r>
              <a:rPr lang="en-US" sz="1800" dirty="0">
                <a:solidFill>
                  <a:schemeClr val="bg2">
                    <a:lumMod val="10000"/>
                  </a:schemeClr>
                </a:solidFill>
              </a:rPr>
              <a:t>Hardness, low coefficient of friction</a:t>
            </a:r>
          </a:p>
          <a:p>
            <a:r>
              <a:rPr lang="en-US" sz="1800" dirty="0">
                <a:solidFill>
                  <a:schemeClr val="bg2">
                    <a:lumMod val="10000"/>
                  </a:schemeClr>
                </a:solidFill>
              </a:rPr>
              <a:t>Low thermal expansion</a:t>
            </a:r>
          </a:p>
          <a:p>
            <a:r>
              <a:rPr lang="en-US" sz="1800" dirty="0">
                <a:solidFill>
                  <a:schemeClr val="bg2">
                    <a:lumMod val="10000"/>
                  </a:schemeClr>
                </a:solidFill>
              </a:rPr>
              <a:t>Radiation resistant</a:t>
            </a:r>
          </a:p>
        </p:txBody>
      </p:sp>
      <p:sp>
        <p:nvSpPr>
          <p:cNvPr id="6" name="TextBox 5"/>
          <p:cNvSpPr txBox="1"/>
          <p:nvPr/>
        </p:nvSpPr>
        <p:spPr>
          <a:xfrm>
            <a:off x="2269814" y="3601176"/>
            <a:ext cx="1567827" cy="323165"/>
          </a:xfrm>
          <a:prstGeom prst="rect">
            <a:avLst/>
          </a:prstGeom>
          <a:noFill/>
        </p:spPr>
        <p:txBody>
          <a:bodyPr wrap="square" rtlCol="0">
            <a:spAutoFit/>
          </a:bodyPr>
          <a:lstStyle/>
          <a:p>
            <a:pPr algn="ctr"/>
            <a:r>
              <a:rPr lang="en-US" sz="1500" b="1" dirty="0">
                <a:solidFill>
                  <a:schemeClr val="bg1"/>
                </a:solidFill>
              </a:rPr>
              <a:t>~ 2 inch long</a:t>
            </a:r>
          </a:p>
        </p:txBody>
      </p:sp>
      <p:sp>
        <p:nvSpPr>
          <p:cNvPr id="7" name="Content Placeholder 3"/>
          <p:cNvSpPr txBox="1">
            <a:spLocks/>
          </p:cNvSpPr>
          <p:nvPr/>
        </p:nvSpPr>
        <p:spPr>
          <a:xfrm>
            <a:off x="231602" y="3762758"/>
            <a:ext cx="6229753" cy="1288045"/>
          </a:xfrm>
          <a:prstGeom prst="rect">
            <a:avLst/>
          </a:prstGeom>
        </p:spPr>
        <p:txBody>
          <a:bodyPr vert="horz" wrap="square" lIns="68580" tIns="34290" rIns="68580" bIns="34290" rtlCol="0">
            <a:sp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800" dirty="0">
                <a:solidFill>
                  <a:schemeClr val="bg2">
                    <a:lumMod val="10000"/>
                  </a:schemeClr>
                </a:solidFill>
              </a:rPr>
              <a:t>CVD diamond tubes ~20 GHz</a:t>
            </a:r>
          </a:p>
          <a:p>
            <a:r>
              <a:rPr lang="en-US" sz="1800" dirty="0">
                <a:solidFill>
                  <a:schemeClr val="bg2">
                    <a:lumMod val="10000"/>
                  </a:schemeClr>
                </a:solidFill>
              </a:rPr>
              <a:t>Thin films for THz structures (manufacturing one unit for NIU)</a:t>
            </a:r>
          </a:p>
          <a:p>
            <a:r>
              <a:rPr lang="en-US" sz="1800" dirty="0">
                <a:solidFill>
                  <a:schemeClr val="bg2">
                    <a:lumMod val="10000"/>
                  </a:schemeClr>
                </a:solidFill>
              </a:rPr>
              <a:t>Capillaries via CVD diamond (plasma capillaries for LBNL (funded by SBIR) and Oxford)</a:t>
            </a:r>
          </a:p>
        </p:txBody>
      </p:sp>
      <p:sp>
        <p:nvSpPr>
          <p:cNvPr id="8" name="TextBox 7"/>
          <p:cNvSpPr txBox="1"/>
          <p:nvPr/>
        </p:nvSpPr>
        <p:spPr>
          <a:xfrm>
            <a:off x="351491" y="3127307"/>
            <a:ext cx="3486150" cy="415498"/>
          </a:xfrm>
          <a:prstGeom prst="rect">
            <a:avLst/>
          </a:prstGeom>
          <a:noFill/>
        </p:spPr>
        <p:txBody>
          <a:bodyPr wrap="square" rtlCol="0">
            <a:spAutoFit/>
          </a:bodyPr>
          <a:lstStyle/>
          <a:p>
            <a:r>
              <a:rPr lang="en-US" sz="2100" dirty="0">
                <a:solidFill>
                  <a:schemeClr val="bg2">
                    <a:lumMod val="10000"/>
                  </a:schemeClr>
                </a:solidFill>
              </a:rPr>
              <a:t>Euclid Techlabs experience:</a:t>
            </a:r>
          </a:p>
        </p:txBody>
      </p:sp>
    </p:spTree>
    <p:extLst>
      <p:ext uri="{BB962C8B-B14F-4D97-AF65-F5344CB8AC3E}">
        <p14:creationId xmlns:p14="http://schemas.microsoft.com/office/powerpoint/2010/main" val="20160109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a:extLst>
              <a:ext uri="{FF2B5EF4-FFF2-40B4-BE49-F238E27FC236}">
                <a16:creationId xmlns:a16="http://schemas.microsoft.com/office/drawing/2014/main" id="{20398A05-9DD7-40D3-AF80-404A3C93F2E7}"/>
              </a:ext>
            </a:extLst>
          </p:cNvPr>
          <p:cNvSpPr txBox="1">
            <a:spLocks noChangeArrowheads="1"/>
          </p:cNvSpPr>
          <p:nvPr/>
        </p:nvSpPr>
        <p:spPr bwMode="auto">
          <a:xfrm>
            <a:off x="629248" y="225798"/>
            <a:ext cx="591748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spcBef>
                <a:spcPct val="50000"/>
              </a:spcBef>
            </a:pPr>
            <a:r>
              <a:rPr lang="en-US" b="1" dirty="0">
                <a:solidFill>
                  <a:srgbClr val="0070C0"/>
                </a:solidFill>
                <a:latin typeface="Arial" panose="020B0604020202020204" pitchFamily="34" charset="0"/>
                <a:cs typeface="Arial" panose="020B0604020202020204" pitchFamily="34" charset="0"/>
              </a:rPr>
              <a:t>Outline</a:t>
            </a:r>
            <a:endParaRPr lang="ru-RU" b="1" dirty="0">
              <a:solidFill>
                <a:srgbClr val="0070C0"/>
              </a:solidFill>
              <a:latin typeface="Arial" panose="020B0604020202020204" pitchFamily="34" charset="0"/>
              <a:cs typeface="Arial" panose="020B0604020202020204" pitchFamily="34" charset="0"/>
            </a:endParaRPr>
          </a:p>
        </p:txBody>
      </p:sp>
      <p:sp>
        <p:nvSpPr>
          <p:cNvPr id="7" name="TextBox 5">
            <a:extLst>
              <a:ext uri="{FF2B5EF4-FFF2-40B4-BE49-F238E27FC236}">
                <a16:creationId xmlns:a16="http://schemas.microsoft.com/office/drawing/2014/main" id="{57D15160-D50A-42A6-A894-FBA7EB0943DE}"/>
              </a:ext>
            </a:extLst>
          </p:cNvPr>
          <p:cNvSpPr txBox="1">
            <a:spLocks noChangeArrowheads="1"/>
          </p:cNvSpPr>
          <p:nvPr/>
        </p:nvSpPr>
        <p:spPr bwMode="auto">
          <a:xfrm>
            <a:off x="5167507" y="4807276"/>
            <a:ext cx="275844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r>
              <a:rPr lang="en-US" sz="2000" dirty="0">
                <a:solidFill>
                  <a:schemeClr val="bg1"/>
                </a:solidFill>
                <a:latin typeface="Times New Roman" pitchFamily="18" charset="0"/>
                <a:cs typeface="Times New Roman" pitchFamily="18" charset="0"/>
              </a:rPr>
              <a:t>www.euclidtechlabs.com</a:t>
            </a:r>
          </a:p>
        </p:txBody>
      </p:sp>
      <p:sp>
        <p:nvSpPr>
          <p:cNvPr id="16" name="Slide Number Placeholder 1">
            <a:extLst>
              <a:ext uri="{FF2B5EF4-FFF2-40B4-BE49-F238E27FC236}">
                <a16:creationId xmlns:a16="http://schemas.microsoft.com/office/drawing/2014/main" id="{748C22D3-544E-428E-8C27-7DAA6E786357}"/>
              </a:ext>
            </a:extLst>
          </p:cNvPr>
          <p:cNvSpPr>
            <a:spLocks noGrp="1"/>
          </p:cNvSpPr>
          <p:nvPr>
            <p:ph type="sldNum" sz="quarter" idx="12"/>
          </p:nvPr>
        </p:nvSpPr>
        <p:spPr>
          <a:xfrm>
            <a:off x="8675315" y="4888707"/>
            <a:ext cx="457200" cy="273844"/>
          </a:xfrm>
        </p:spPr>
        <p:txBody>
          <a:bodyPr/>
          <a:lstStyle/>
          <a:p>
            <a:fld id="{B6F15528-21DE-4FAA-801E-634DDDAF4B2B}" type="slidenum">
              <a:rPr lang="en-US" sz="1000">
                <a:ln>
                  <a:solidFill>
                    <a:prstClr val="white"/>
                  </a:solidFill>
                </a:ln>
                <a:solidFill>
                  <a:prstClr val="black">
                    <a:tint val="75000"/>
                  </a:prstClr>
                </a:solidFill>
              </a:rPr>
              <a:pPr/>
              <a:t>2</a:t>
            </a:fld>
            <a:endParaRPr lang="en-US" sz="1000" dirty="0">
              <a:ln>
                <a:solidFill>
                  <a:prstClr val="white"/>
                </a:solidFill>
              </a:ln>
              <a:solidFill>
                <a:prstClr val="black">
                  <a:tint val="75000"/>
                </a:prstClr>
              </a:solidFill>
            </a:endParaRPr>
          </a:p>
        </p:txBody>
      </p:sp>
      <p:sp>
        <p:nvSpPr>
          <p:cNvPr id="3" name="TextBox 2">
            <a:extLst>
              <a:ext uri="{FF2B5EF4-FFF2-40B4-BE49-F238E27FC236}">
                <a16:creationId xmlns:a16="http://schemas.microsoft.com/office/drawing/2014/main" id="{FCEE745F-2D5E-C6E0-5C53-3C49C85E3B09}"/>
              </a:ext>
            </a:extLst>
          </p:cNvPr>
          <p:cNvSpPr txBox="1"/>
          <p:nvPr/>
        </p:nvSpPr>
        <p:spPr>
          <a:xfrm>
            <a:off x="539552" y="1203598"/>
            <a:ext cx="8406934" cy="3616375"/>
          </a:xfrm>
          <a:prstGeom prst="rect">
            <a:avLst/>
          </a:prstGeom>
          <a:noFill/>
        </p:spPr>
        <p:txBody>
          <a:bodyPr wrap="square" rtlCol="0">
            <a:spAutoFit/>
          </a:bodyPr>
          <a:lstStyle/>
          <a:p>
            <a:pPr marL="342892" indent="-342892">
              <a:spcAft>
                <a:spcPts val="600"/>
              </a:spcAft>
              <a:buFont typeface="Wingdings" panose="05000000000000000000" pitchFamily="2" charset="2"/>
              <a:buChar char="Ø"/>
            </a:pPr>
            <a:r>
              <a:rPr lang="en-US" sz="2000" dirty="0">
                <a:solidFill>
                  <a:srgbClr val="0070C0"/>
                </a:solidFill>
              </a:rPr>
              <a:t>Brief history of the DWA</a:t>
            </a:r>
          </a:p>
          <a:p>
            <a:pPr marL="342892" indent="-342892">
              <a:spcAft>
                <a:spcPts val="600"/>
              </a:spcAft>
              <a:buFont typeface="Wingdings" panose="05000000000000000000" pitchFamily="2" charset="2"/>
              <a:buChar char="Ø"/>
            </a:pPr>
            <a:r>
              <a:rPr lang="en-US" sz="2000" dirty="0">
                <a:solidFill>
                  <a:srgbClr val="0070C0"/>
                </a:solidFill>
              </a:rPr>
              <a:t>Materials for the DWA structures</a:t>
            </a:r>
          </a:p>
          <a:p>
            <a:pPr marL="342892" indent="-342892">
              <a:spcAft>
                <a:spcPts val="600"/>
              </a:spcAft>
              <a:buFont typeface="Wingdings" panose="05000000000000000000" pitchFamily="2" charset="2"/>
              <a:buChar char="Ø"/>
            </a:pPr>
            <a:r>
              <a:rPr lang="en-US" sz="2000" dirty="0">
                <a:solidFill>
                  <a:srgbClr val="0070C0"/>
                </a:solidFill>
              </a:rPr>
              <a:t>Structures designs and novel structures</a:t>
            </a:r>
          </a:p>
          <a:p>
            <a:pPr marL="342892" indent="-342892">
              <a:spcAft>
                <a:spcPts val="600"/>
              </a:spcAft>
              <a:buFont typeface="Wingdings" panose="05000000000000000000" pitchFamily="2" charset="2"/>
              <a:buChar char="Ø"/>
            </a:pPr>
            <a:r>
              <a:rPr lang="en-US" sz="2000" dirty="0">
                <a:solidFill>
                  <a:srgbClr val="0070C0"/>
                </a:solidFill>
              </a:rPr>
              <a:t>Materials with extreme low losses</a:t>
            </a:r>
          </a:p>
          <a:p>
            <a:pPr marL="342892" lvl="2" indent="-342892">
              <a:spcAft>
                <a:spcPts val="600"/>
              </a:spcAft>
              <a:buFont typeface="Wingdings" panose="05000000000000000000" pitchFamily="2" charset="2"/>
              <a:buChar char="Ø"/>
            </a:pPr>
            <a:r>
              <a:rPr lang="en-US" sz="2000" dirty="0">
                <a:solidFill>
                  <a:srgbClr val="0070C0"/>
                </a:solidFill>
              </a:rPr>
              <a:t>DWA programs in the U.K, Japan and FACET</a:t>
            </a:r>
          </a:p>
          <a:p>
            <a:pPr marL="342892" lvl="2" indent="-342892">
              <a:spcAft>
                <a:spcPts val="600"/>
              </a:spcAft>
              <a:buFont typeface="Wingdings" panose="05000000000000000000" pitchFamily="2" charset="2"/>
              <a:buChar char="Ø"/>
            </a:pPr>
            <a:r>
              <a:rPr lang="en-US" sz="2000" dirty="0">
                <a:solidFill>
                  <a:srgbClr val="0070C0"/>
                </a:solidFill>
              </a:rPr>
              <a:t>Exotic materials for the DWA structures (diamond, ferroelectric and conductive ceramic)</a:t>
            </a:r>
          </a:p>
          <a:p>
            <a:pPr marL="342892" lvl="2" indent="-342892">
              <a:spcAft>
                <a:spcPts val="600"/>
              </a:spcAft>
              <a:buFont typeface="Wingdings" panose="05000000000000000000" pitchFamily="2" charset="2"/>
              <a:buChar char="Ø"/>
            </a:pPr>
            <a:r>
              <a:rPr lang="en-US" sz="2000" dirty="0">
                <a:solidFill>
                  <a:srgbClr val="0070C0"/>
                </a:solidFill>
              </a:rPr>
              <a:t>Summary </a:t>
            </a:r>
          </a:p>
          <a:p>
            <a:pPr marL="342892" indent="-342892">
              <a:buFont typeface="Wingdings" panose="05000000000000000000" pitchFamily="2" charset="2"/>
              <a:buChar char="Ø"/>
            </a:pPr>
            <a:endParaRPr lang="en-US" sz="2000" dirty="0">
              <a:solidFill>
                <a:srgbClr val="0070C0"/>
              </a:solidFill>
            </a:endParaRPr>
          </a:p>
          <a:p>
            <a:endParaRPr lang="en-US" sz="1400" dirty="0">
              <a:solidFill>
                <a:srgbClr val="0070C0"/>
              </a:solidFill>
            </a:endParaRPr>
          </a:p>
        </p:txBody>
      </p:sp>
    </p:spTree>
    <p:extLst>
      <p:ext uri="{BB962C8B-B14F-4D97-AF65-F5344CB8AC3E}">
        <p14:creationId xmlns:p14="http://schemas.microsoft.com/office/powerpoint/2010/main" val="353404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5900" y="205979"/>
            <a:ext cx="6172200" cy="431526"/>
          </a:xfrm>
        </p:spPr>
        <p:txBody>
          <a:bodyPr>
            <a:normAutofit fontScale="90000"/>
          </a:bodyPr>
          <a:lstStyle/>
          <a:p>
            <a:r>
              <a:rPr lang="en-US" dirty="0"/>
              <a:t>Diamond test at the AWA</a:t>
            </a:r>
          </a:p>
        </p:txBody>
      </p:sp>
      <p:graphicFrame>
        <p:nvGraphicFramePr>
          <p:cNvPr id="5" name="Table 4"/>
          <p:cNvGraphicFramePr>
            <a:graphicFrameLocks noGrp="1"/>
          </p:cNvGraphicFramePr>
          <p:nvPr/>
        </p:nvGraphicFramePr>
        <p:xfrm>
          <a:off x="1425832" y="919116"/>
          <a:ext cx="2743200" cy="1645920"/>
        </p:xfrm>
        <a:graphic>
          <a:graphicData uri="http://schemas.openxmlformats.org/drawingml/2006/table">
            <a:tbl>
              <a:tblPr firstRow="1" firstCol="1" lastRow="1" lastCol="1" bandRow="1" bandCol="1">
                <a:tableStyleId>{5C22544A-7EE6-4342-B048-85BDC9FD1C3A}</a:tableStyleId>
              </a:tblPr>
              <a:tblGrid>
                <a:gridCol w="1485900">
                  <a:extLst>
                    <a:ext uri="{9D8B030D-6E8A-4147-A177-3AD203B41FA5}">
                      <a16:colId xmlns:a16="http://schemas.microsoft.com/office/drawing/2014/main" val="20000"/>
                    </a:ext>
                  </a:extLst>
                </a:gridCol>
                <a:gridCol w="1257300">
                  <a:extLst>
                    <a:ext uri="{9D8B030D-6E8A-4147-A177-3AD203B41FA5}">
                      <a16:colId xmlns:a16="http://schemas.microsoft.com/office/drawing/2014/main" val="20001"/>
                    </a:ext>
                  </a:extLst>
                </a:gridCol>
              </a:tblGrid>
              <a:tr h="182880">
                <a:tc>
                  <a:txBody>
                    <a:bodyPr/>
                    <a:lstStyle/>
                    <a:p>
                      <a:pPr marL="0" marR="0" algn="just">
                        <a:spcBef>
                          <a:spcPts val="0"/>
                        </a:spcBef>
                        <a:spcAft>
                          <a:spcPts val="0"/>
                        </a:spcAft>
                      </a:pPr>
                      <a:r>
                        <a:rPr lang="en-US" sz="1200" dirty="0">
                          <a:effectLst/>
                        </a:rPr>
                        <a:t>Frequency</a:t>
                      </a:r>
                      <a:endParaRPr lang="en-US" sz="1200" dirty="0">
                        <a:effectLst/>
                        <a:latin typeface="Times"/>
                        <a:ea typeface="Times New Roman"/>
                        <a:cs typeface="Times New Roman"/>
                      </a:endParaRPr>
                    </a:p>
                  </a:txBody>
                  <a:tcPr marL="51435" marR="51435" marT="0" marB="0"/>
                </a:tc>
                <a:tc>
                  <a:txBody>
                    <a:bodyPr/>
                    <a:lstStyle/>
                    <a:p>
                      <a:pPr marL="0" marR="0" algn="just">
                        <a:spcBef>
                          <a:spcPts val="0"/>
                        </a:spcBef>
                        <a:spcAft>
                          <a:spcPts val="0"/>
                        </a:spcAft>
                      </a:pPr>
                      <a:r>
                        <a:rPr lang="en-US" sz="1200" dirty="0">
                          <a:effectLst/>
                        </a:rPr>
                        <a:t>24.81 GHz</a:t>
                      </a:r>
                      <a:endParaRPr lang="en-US" sz="1200" dirty="0">
                        <a:effectLst/>
                        <a:latin typeface="Times"/>
                        <a:ea typeface="Times New Roman"/>
                        <a:cs typeface="Times New Roman"/>
                      </a:endParaRPr>
                    </a:p>
                  </a:txBody>
                  <a:tcPr marL="51435" marR="51435" marT="0" marB="0"/>
                </a:tc>
                <a:extLst>
                  <a:ext uri="{0D108BD9-81ED-4DB2-BD59-A6C34878D82A}">
                    <a16:rowId xmlns:a16="http://schemas.microsoft.com/office/drawing/2014/main" val="10000"/>
                  </a:ext>
                </a:extLst>
              </a:tr>
              <a:tr h="182880">
                <a:tc>
                  <a:txBody>
                    <a:bodyPr/>
                    <a:lstStyle/>
                    <a:p>
                      <a:pPr marL="0" marR="0" algn="just">
                        <a:spcBef>
                          <a:spcPts val="0"/>
                        </a:spcBef>
                        <a:spcAft>
                          <a:spcPts val="0"/>
                        </a:spcAft>
                      </a:pPr>
                      <a:r>
                        <a:rPr lang="en-US" sz="1200" dirty="0">
                          <a:effectLst/>
                        </a:rPr>
                        <a:t>Gradient (AWA 70 </a:t>
                      </a:r>
                      <a:r>
                        <a:rPr lang="en-US" sz="1200" dirty="0" err="1">
                          <a:effectLst/>
                        </a:rPr>
                        <a:t>nC</a:t>
                      </a:r>
                      <a:r>
                        <a:rPr lang="en-US" sz="1200" dirty="0">
                          <a:effectLst/>
                        </a:rPr>
                        <a:t>)</a:t>
                      </a:r>
                      <a:endParaRPr lang="en-US" sz="1200" dirty="0">
                        <a:effectLst/>
                        <a:latin typeface="Times"/>
                        <a:ea typeface="Times New Roman"/>
                        <a:cs typeface="Times New Roman"/>
                      </a:endParaRPr>
                    </a:p>
                  </a:txBody>
                  <a:tcPr marL="51435" marR="51435" marT="0" marB="0"/>
                </a:tc>
                <a:tc>
                  <a:txBody>
                    <a:bodyPr/>
                    <a:lstStyle/>
                    <a:p>
                      <a:pPr marL="0" marR="0" algn="just">
                        <a:spcBef>
                          <a:spcPts val="0"/>
                        </a:spcBef>
                        <a:spcAft>
                          <a:spcPts val="0"/>
                        </a:spcAft>
                      </a:pPr>
                      <a:r>
                        <a:rPr lang="en-US" sz="1200" dirty="0">
                          <a:effectLst/>
                        </a:rPr>
                        <a:t>60 MV/m</a:t>
                      </a:r>
                      <a:endParaRPr lang="en-US" sz="1200" dirty="0">
                        <a:effectLst/>
                        <a:latin typeface="Times"/>
                        <a:ea typeface="Times New Roman"/>
                        <a:cs typeface="Times New Roman"/>
                      </a:endParaRPr>
                    </a:p>
                  </a:txBody>
                  <a:tcPr marL="51435" marR="51435" marT="0" marB="0"/>
                </a:tc>
                <a:extLst>
                  <a:ext uri="{0D108BD9-81ED-4DB2-BD59-A6C34878D82A}">
                    <a16:rowId xmlns:a16="http://schemas.microsoft.com/office/drawing/2014/main" val="10001"/>
                  </a:ext>
                </a:extLst>
              </a:tr>
              <a:tr h="182880">
                <a:tc>
                  <a:txBody>
                    <a:bodyPr/>
                    <a:lstStyle/>
                    <a:p>
                      <a:pPr marL="0" marR="0" algn="just">
                        <a:spcBef>
                          <a:spcPts val="0"/>
                        </a:spcBef>
                        <a:spcAft>
                          <a:spcPts val="0"/>
                        </a:spcAft>
                      </a:pPr>
                      <a:r>
                        <a:rPr lang="en-US" sz="1200">
                          <a:effectLst/>
                        </a:rPr>
                        <a:t>Beam gap</a:t>
                      </a:r>
                      <a:endParaRPr lang="en-US" sz="1200">
                        <a:effectLst/>
                        <a:latin typeface="Times"/>
                        <a:ea typeface="Times New Roman"/>
                        <a:cs typeface="Times New Roman"/>
                      </a:endParaRPr>
                    </a:p>
                  </a:txBody>
                  <a:tcPr marL="51435" marR="51435" marT="0" marB="0"/>
                </a:tc>
                <a:tc>
                  <a:txBody>
                    <a:bodyPr/>
                    <a:lstStyle/>
                    <a:p>
                      <a:pPr marL="0" marR="0" algn="just">
                        <a:spcBef>
                          <a:spcPts val="0"/>
                        </a:spcBef>
                        <a:spcAft>
                          <a:spcPts val="0"/>
                        </a:spcAft>
                      </a:pPr>
                      <a:r>
                        <a:rPr lang="en-US" sz="1200">
                          <a:effectLst/>
                        </a:rPr>
                        <a:t>4 mm</a:t>
                      </a:r>
                      <a:endParaRPr lang="en-US" sz="1200">
                        <a:effectLst/>
                        <a:latin typeface="Times"/>
                        <a:ea typeface="Times New Roman"/>
                        <a:cs typeface="Times New Roman"/>
                      </a:endParaRPr>
                    </a:p>
                  </a:txBody>
                  <a:tcPr marL="51435" marR="51435" marT="0" marB="0"/>
                </a:tc>
                <a:extLst>
                  <a:ext uri="{0D108BD9-81ED-4DB2-BD59-A6C34878D82A}">
                    <a16:rowId xmlns:a16="http://schemas.microsoft.com/office/drawing/2014/main" val="10002"/>
                  </a:ext>
                </a:extLst>
              </a:tr>
              <a:tr h="182880">
                <a:tc>
                  <a:txBody>
                    <a:bodyPr/>
                    <a:lstStyle/>
                    <a:p>
                      <a:pPr marL="0" marR="0" algn="just">
                        <a:spcBef>
                          <a:spcPts val="0"/>
                        </a:spcBef>
                        <a:spcAft>
                          <a:spcPts val="0"/>
                        </a:spcAft>
                      </a:pPr>
                      <a:r>
                        <a:rPr lang="en-US" sz="1200" dirty="0">
                          <a:effectLst/>
                        </a:rPr>
                        <a:t>Diamond thickness</a:t>
                      </a:r>
                      <a:endParaRPr lang="en-US" sz="1200" dirty="0">
                        <a:effectLst/>
                        <a:latin typeface="Times"/>
                        <a:ea typeface="Times New Roman"/>
                        <a:cs typeface="Times New Roman"/>
                      </a:endParaRPr>
                    </a:p>
                  </a:txBody>
                  <a:tcPr marL="51435" marR="51435" marT="0" marB="0"/>
                </a:tc>
                <a:tc>
                  <a:txBody>
                    <a:bodyPr/>
                    <a:lstStyle/>
                    <a:p>
                      <a:pPr marL="0" marR="0" algn="just">
                        <a:spcBef>
                          <a:spcPts val="0"/>
                        </a:spcBef>
                        <a:spcAft>
                          <a:spcPts val="0"/>
                        </a:spcAft>
                      </a:pPr>
                      <a:r>
                        <a:rPr lang="en-US" sz="1200" dirty="0">
                          <a:effectLst/>
                        </a:rPr>
                        <a:t>1.2 mm</a:t>
                      </a:r>
                      <a:endParaRPr lang="en-US" sz="1200" dirty="0">
                        <a:effectLst/>
                        <a:latin typeface="Times"/>
                        <a:ea typeface="Times New Roman"/>
                        <a:cs typeface="Times New Roman"/>
                      </a:endParaRPr>
                    </a:p>
                  </a:txBody>
                  <a:tcPr marL="51435" marR="51435" marT="0" marB="0"/>
                </a:tc>
                <a:extLst>
                  <a:ext uri="{0D108BD9-81ED-4DB2-BD59-A6C34878D82A}">
                    <a16:rowId xmlns:a16="http://schemas.microsoft.com/office/drawing/2014/main" val="10003"/>
                  </a:ext>
                </a:extLst>
              </a:tr>
              <a:tr h="182880">
                <a:tc>
                  <a:txBody>
                    <a:bodyPr/>
                    <a:lstStyle/>
                    <a:p>
                      <a:pPr marL="0" marR="0" algn="just">
                        <a:spcBef>
                          <a:spcPts val="0"/>
                        </a:spcBef>
                        <a:spcAft>
                          <a:spcPts val="0"/>
                        </a:spcAft>
                      </a:pPr>
                      <a:r>
                        <a:rPr lang="en-US" sz="1200">
                          <a:effectLst/>
                        </a:rPr>
                        <a:t>Structure width</a:t>
                      </a:r>
                      <a:endParaRPr lang="en-US" sz="1200">
                        <a:effectLst/>
                        <a:latin typeface="Times"/>
                        <a:ea typeface="Times New Roman"/>
                        <a:cs typeface="Times New Roman"/>
                      </a:endParaRPr>
                    </a:p>
                  </a:txBody>
                  <a:tcPr marL="51435" marR="51435" marT="0" marB="0"/>
                </a:tc>
                <a:tc>
                  <a:txBody>
                    <a:bodyPr/>
                    <a:lstStyle/>
                    <a:p>
                      <a:pPr marL="0" marR="0" algn="just">
                        <a:spcBef>
                          <a:spcPts val="0"/>
                        </a:spcBef>
                        <a:spcAft>
                          <a:spcPts val="0"/>
                        </a:spcAft>
                      </a:pPr>
                      <a:r>
                        <a:rPr lang="en-US" sz="1200">
                          <a:effectLst/>
                        </a:rPr>
                        <a:t>8 mm</a:t>
                      </a:r>
                      <a:endParaRPr lang="en-US" sz="1200">
                        <a:effectLst/>
                        <a:latin typeface="Times"/>
                        <a:ea typeface="Times New Roman"/>
                        <a:cs typeface="Times New Roman"/>
                      </a:endParaRPr>
                    </a:p>
                  </a:txBody>
                  <a:tcPr marL="51435" marR="51435" marT="0" marB="0"/>
                </a:tc>
                <a:extLst>
                  <a:ext uri="{0D108BD9-81ED-4DB2-BD59-A6C34878D82A}">
                    <a16:rowId xmlns:a16="http://schemas.microsoft.com/office/drawing/2014/main" val="10004"/>
                  </a:ext>
                </a:extLst>
              </a:tr>
              <a:tr h="182880">
                <a:tc>
                  <a:txBody>
                    <a:bodyPr/>
                    <a:lstStyle/>
                    <a:p>
                      <a:pPr marL="0" marR="0" algn="just">
                        <a:spcBef>
                          <a:spcPts val="0"/>
                        </a:spcBef>
                        <a:spcAft>
                          <a:spcPts val="0"/>
                        </a:spcAft>
                      </a:pPr>
                      <a:r>
                        <a:rPr lang="en-US" sz="1200">
                          <a:effectLst/>
                        </a:rPr>
                        <a:t>Diamond length</a:t>
                      </a:r>
                      <a:endParaRPr lang="en-US" sz="1200">
                        <a:effectLst/>
                        <a:latin typeface="Times"/>
                        <a:ea typeface="Times New Roman"/>
                        <a:cs typeface="Times New Roman"/>
                      </a:endParaRPr>
                    </a:p>
                  </a:txBody>
                  <a:tcPr marL="51435" marR="51435" marT="0" marB="0"/>
                </a:tc>
                <a:tc>
                  <a:txBody>
                    <a:bodyPr/>
                    <a:lstStyle/>
                    <a:p>
                      <a:pPr marL="0" marR="0" algn="just">
                        <a:spcBef>
                          <a:spcPts val="0"/>
                        </a:spcBef>
                        <a:spcAft>
                          <a:spcPts val="0"/>
                        </a:spcAft>
                      </a:pPr>
                      <a:r>
                        <a:rPr lang="en-US" sz="1200" dirty="0">
                          <a:effectLst/>
                        </a:rPr>
                        <a:t>4 mm</a:t>
                      </a:r>
                      <a:endParaRPr lang="en-US" sz="1200" dirty="0">
                        <a:effectLst/>
                        <a:latin typeface="Times"/>
                        <a:ea typeface="Times New Roman"/>
                        <a:cs typeface="Times New Roman"/>
                      </a:endParaRPr>
                    </a:p>
                  </a:txBody>
                  <a:tcPr marL="51435" marR="51435" marT="0" marB="0"/>
                </a:tc>
                <a:extLst>
                  <a:ext uri="{0D108BD9-81ED-4DB2-BD59-A6C34878D82A}">
                    <a16:rowId xmlns:a16="http://schemas.microsoft.com/office/drawing/2014/main" val="10005"/>
                  </a:ext>
                </a:extLst>
              </a:tr>
              <a:tr h="182880">
                <a:tc>
                  <a:txBody>
                    <a:bodyPr/>
                    <a:lstStyle/>
                    <a:p>
                      <a:pPr marL="0" marR="0" algn="just">
                        <a:spcBef>
                          <a:spcPts val="0"/>
                        </a:spcBef>
                        <a:spcAft>
                          <a:spcPts val="0"/>
                        </a:spcAft>
                      </a:pPr>
                      <a:r>
                        <a:rPr lang="en-US" sz="1200" dirty="0">
                          <a:effectLst/>
                        </a:rPr>
                        <a:t>Dielectric constant</a:t>
                      </a:r>
                      <a:endParaRPr lang="en-US" sz="1200" dirty="0">
                        <a:effectLst/>
                        <a:latin typeface="Times"/>
                        <a:ea typeface="Times New Roman"/>
                        <a:cs typeface="Times New Roman"/>
                      </a:endParaRPr>
                    </a:p>
                  </a:txBody>
                  <a:tcPr marL="51435" marR="51435" marT="0" marB="0"/>
                </a:tc>
                <a:tc>
                  <a:txBody>
                    <a:bodyPr/>
                    <a:lstStyle/>
                    <a:p>
                      <a:pPr marL="0" marR="0" algn="just">
                        <a:spcBef>
                          <a:spcPts val="0"/>
                        </a:spcBef>
                        <a:spcAft>
                          <a:spcPts val="0"/>
                        </a:spcAft>
                      </a:pPr>
                      <a:r>
                        <a:rPr lang="en-US" sz="1200" dirty="0">
                          <a:effectLst/>
                        </a:rPr>
                        <a:t>5.7;  tan(δ) = 10</a:t>
                      </a:r>
                      <a:r>
                        <a:rPr lang="en-US" sz="1200" baseline="30000" dirty="0">
                          <a:effectLst/>
                        </a:rPr>
                        <a:t>-4</a:t>
                      </a:r>
                      <a:endParaRPr lang="en-US" sz="1200" dirty="0">
                        <a:effectLst/>
                        <a:latin typeface="Times"/>
                        <a:ea typeface="Times New Roman"/>
                        <a:cs typeface="Times New Roman"/>
                      </a:endParaRPr>
                    </a:p>
                  </a:txBody>
                  <a:tcPr marL="51435" marR="51435" marT="0" marB="0"/>
                </a:tc>
                <a:extLst>
                  <a:ext uri="{0D108BD9-81ED-4DB2-BD59-A6C34878D82A}">
                    <a16:rowId xmlns:a16="http://schemas.microsoft.com/office/drawing/2014/main" val="10006"/>
                  </a:ext>
                </a:extLst>
              </a:tr>
              <a:tr h="182880">
                <a:tc>
                  <a:txBody>
                    <a:bodyPr/>
                    <a:lstStyle/>
                    <a:p>
                      <a:pPr marL="0" marR="0" algn="just">
                        <a:spcBef>
                          <a:spcPts val="0"/>
                        </a:spcBef>
                        <a:spcAft>
                          <a:spcPts val="0"/>
                        </a:spcAft>
                      </a:pPr>
                      <a:r>
                        <a:rPr lang="en-US" sz="1200" dirty="0">
                          <a:effectLst/>
                        </a:rPr>
                        <a:t>Q, quality factor</a:t>
                      </a:r>
                      <a:endParaRPr lang="en-US" sz="1200" dirty="0">
                        <a:effectLst/>
                        <a:latin typeface="Times"/>
                        <a:ea typeface="Times New Roman"/>
                        <a:cs typeface="Times New Roman"/>
                      </a:endParaRPr>
                    </a:p>
                  </a:txBody>
                  <a:tcPr marL="51435" marR="51435" marT="0" marB="0"/>
                </a:tc>
                <a:tc>
                  <a:txBody>
                    <a:bodyPr/>
                    <a:lstStyle/>
                    <a:p>
                      <a:pPr marL="0" marR="0" algn="just">
                        <a:spcBef>
                          <a:spcPts val="0"/>
                        </a:spcBef>
                        <a:spcAft>
                          <a:spcPts val="0"/>
                        </a:spcAft>
                      </a:pPr>
                      <a:r>
                        <a:rPr lang="en-US" sz="1200" dirty="0">
                          <a:effectLst/>
                        </a:rPr>
                        <a:t>2800, </a:t>
                      </a:r>
                      <a:r>
                        <a:rPr lang="el-GR" sz="1200" dirty="0">
                          <a:effectLst/>
                        </a:rPr>
                        <a:t>τ</a:t>
                      </a:r>
                      <a:r>
                        <a:rPr lang="en-US" sz="1200" dirty="0">
                          <a:effectLst/>
                        </a:rPr>
                        <a:t> ~ 35ns</a:t>
                      </a:r>
                      <a:endParaRPr lang="en-US" sz="1200" dirty="0">
                        <a:effectLst/>
                        <a:latin typeface="Times"/>
                        <a:ea typeface="Times New Roman"/>
                        <a:cs typeface="Times New Roman"/>
                      </a:endParaRPr>
                    </a:p>
                  </a:txBody>
                  <a:tcPr marL="51435" marR="51435" marT="0" marB="0"/>
                </a:tc>
                <a:extLst>
                  <a:ext uri="{0D108BD9-81ED-4DB2-BD59-A6C34878D82A}">
                    <a16:rowId xmlns:a16="http://schemas.microsoft.com/office/drawing/2014/main" val="10007"/>
                  </a:ext>
                </a:extLst>
              </a:tr>
              <a:tr h="182880">
                <a:tc>
                  <a:txBody>
                    <a:bodyPr/>
                    <a:lstStyle/>
                    <a:p>
                      <a:pPr marL="0" marR="0" algn="just">
                        <a:spcBef>
                          <a:spcPts val="0"/>
                        </a:spcBef>
                        <a:spcAft>
                          <a:spcPts val="0"/>
                        </a:spcAft>
                      </a:pPr>
                      <a:r>
                        <a:rPr lang="en-US" sz="1200">
                          <a:effectLst/>
                        </a:rPr>
                        <a:t>r/Q</a:t>
                      </a:r>
                      <a:endParaRPr lang="en-US" sz="1200">
                        <a:effectLst/>
                        <a:latin typeface="Times"/>
                        <a:ea typeface="Times New Roman"/>
                        <a:cs typeface="Times New Roman"/>
                      </a:endParaRPr>
                    </a:p>
                  </a:txBody>
                  <a:tcPr marL="51435" marR="51435" marT="0" marB="0"/>
                </a:tc>
                <a:tc>
                  <a:txBody>
                    <a:bodyPr/>
                    <a:lstStyle/>
                    <a:p>
                      <a:pPr marL="0" marR="0" algn="just">
                        <a:spcBef>
                          <a:spcPts val="0"/>
                        </a:spcBef>
                        <a:spcAft>
                          <a:spcPts val="0"/>
                        </a:spcAft>
                      </a:pPr>
                      <a:r>
                        <a:rPr lang="en-US" sz="1200" dirty="0">
                          <a:effectLst/>
                        </a:rPr>
                        <a:t>11.4 </a:t>
                      </a:r>
                      <a:r>
                        <a:rPr lang="en-US" sz="1200" dirty="0" err="1">
                          <a:effectLst/>
                        </a:rPr>
                        <a:t>kΩ</a:t>
                      </a:r>
                      <a:r>
                        <a:rPr lang="en-US" sz="1200" dirty="0">
                          <a:effectLst/>
                        </a:rPr>
                        <a:t>/m</a:t>
                      </a:r>
                      <a:endParaRPr lang="en-US" sz="1200" dirty="0">
                        <a:effectLst/>
                        <a:latin typeface="Times"/>
                        <a:ea typeface="Times New Roman"/>
                        <a:cs typeface="Times New Roman"/>
                      </a:endParaRPr>
                    </a:p>
                  </a:txBody>
                  <a:tcPr marL="51435" marR="51435" marT="0" marB="0"/>
                </a:tc>
                <a:extLst>
                  <a:ext uri="{0D108BD9-81ED-4DB2-BD59-A6C34878D82A}">
                    <a16:rowId xmlns:a16="http://schemas.microsoft.com/office/drawing/2014/main" val="10008"/>
                  </a:ext>
                </a:extLst>
              </a:tr>
            </a:tbl>
          </a:graphicData>
        </a:graphic>
      </p:graphicFrame>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700" y="2565036"/>
            <a:ext cx="3201590" cy="2393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11582" y="2933043"/>
            <a:ext cx="2171700" cy="1541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9"/>
          <p:cNvSpPr txBox="1">
            <a:spLocks noChangeArrowheads="1"/>
          </p:cNvSpPr>
          <p:nvPr/>
        </p:nvSpPr>
        <p:spPr bwMode="auto">
          <a:xfrm>
            <a:off x="1461753" y="4504784"/>
            <a:ext cx="2810813" cy="3000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1350" dirty="0"/>
              <a:t>Diamonds (E6)   ...</a:t>
            </a:r>
            <a:r>
              <a:rPr lang="en-US" sz="1350" b="1" u="sng" dirty="0"/>
              <a:t>with a groove</a:t>
            </a:r>
            <a:endParaRPr lang="ru-RU" sz="1350" b="1" u="sng" dirty="0"/>
          </a:p>
        </p:txBody>
      </p:sp>
      <p:sp>
        <p:nvSpPr>
          <p:cNvPr id="13" name="Oval 10"/>
          <p:cNvSpPr>
            <a:spLocks noChangeArrowheads="1"/>
          </p:cNvSpPr>
          <p:nvPr/>
        </p:nvSpPr>
        <p:spPr bwMode="auto">
          <a:xfrm>
            <a:off x="1825882" y="3503352"/>
            <a:ext cx="571500" cy="457200"/>
          </a:xfrm>
          <a:prstGeom prst="ellipse">
            <a:avLst/>
          </a:prstGeom>
          <a:noFill/>
          <a:ln w="19050">
            <a:solidFill>
              <a:srgbClr val="FF66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Line 11"/>
          <p:cNvSpPr>
            <a:spLocks noChangeShapeType="1"/>
          </p:cNvSpPr>
          <p:nvPr/>
        </p:nvSpPr>
        <p:spPr bwMode="auto">
          <a:xfrm flipH="1" flipV="1">
            <a:off x="2168782" y="3960552"/>
            <a:ext cx="896390" cy="514350"/>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1"/>
          <p:cNvSpPr>
            <a:spLocks noChangeShapeType="1"/>
          </p:cNvSpPr>
          <p:nvPr/>
        </p:nvSpPr>
        <p:spPr bwMode="auto">
          <a:xfrm flipH="1">
            <a:off x="3514725" y="3143251"/>
            <a:ext cx="2657475" cy="405809"/>
          </a:xfrm>
          <a:prstGeom prst="line">
            <a:avLst/>
          </a:prstGeom>
          <a:noFill/>
          <a:ln w="38100">
            <a:solidFill>
              <a:srgbClr val="FF66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Box 15"/>
          <p:cNvSpPr txBox="1"/>
          <p:nvPr/>
        </p:nvSpPr>
        <p:spPr>
          <a:xfrm>
            <a:off x="4457700" y="2093530"/>
            <a:ext cx="4254760" cy="369332"/>
          </a:xfrm>
          <a:prstGeom prst="rect">
            <a:avLst/>
          </a:prstGeom>
          <a:noFill/>
        </p:spPr>
        <p:txBody>
          <a:bodyPr wrap="square" rtlCol="0">
            <a:spAutoFit/>
          </a:bodyPr>
          <a:lstStyle/>
          <a:p>
            <a:r>
              <a:rPr lang="en-US" dirty="0"/>
              <a:t>Upper half of the diamond resonator</a:t>
            </a:r>
          </a:p>
        </p:txBody>
      </p:sp>
      <p:sp>
        <p:nvSpPr>
          <p:cNvPr id="17" name="Line 11"/>
          <p:cNvSpPr>
            <a:spLocks noChangeShapeType="1"/>
          </p:cNvSpPr>
          <p:nvPr/>
        </p:nvSpPr>
        <p:spPr bwMode="auto">
          <a:xfrm>
            <a:off x="6172200" y="2565036"/>
            <a:ext cx="228600" cy="132116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TextBox 17"/>
          <p:cNvSpPr txBox="1"/>
          <p:nvPr/>
        </p:nvSpPr>
        <p:spPr>
          <a:xfrm>
            <a:off x="5817043" y="3880008"/>
            <a:ext cx="1828800" cy="369332"/>
          </a:xfrm>
          <a:prstGeom prst="rect">
            <a:avLst/>
          </a:prstGeom>
          <a:noFill/>
        </p:spPr>
        <p:txBody>
          <a:bodyPr wrap="square" rtlCol="0">
            <a:spAutoFit/>
          </a:bodyPr>
          <a:lstStyle/>
          <a:p>
            <a:r>
              <a:rPr lang="en-US" b="1" dirty="0">
                <a:solidFill>
                  <a:srgbClr val="FF0000"/>
                </a:solidFill>
              </a:rPr>
              <a:t>electron beam</a:t>
            </a:r>
          </a:p>
        </p:txBody>
      </p:sp>
      <p:sp>
        <p:nvSpPr>
          <p:cNvPr id="19" name="Rectangle 18"/>
          <p:cNvSpPr/>
          <p:nvPr/>
        </p:nvSpPr>
        <p:spPr>
          <a:xfrm>
            <a:off x="4457701" y="915151"/>
            <a:ext cx="3437048" cy="1246495"/>
          </a:xfrm>
          <a:prstGeom prst="rect">
            <a:avLst/>
          </a:prstGeom>
        </p:spPr>
        <p:txBody>
          <a:bodyPr wrap="square">
            <a:spAutoFit/>
          </a:bodyPr>
          <a:lstStyle/>
          <a:p>
            <a:r>
              <a:rPr lang="en-US" sz="1500" dirty="0">
                <a:solidFill>
                  <a:schemeClr val="accent1">
                    <a:lumMod val="75000"/>
                  </a:schemeClr>
                </a:solidFill>
              </a:rPr>
              <a:t>Single crystal CVD diamond (E6) </a:t>
            </a:r>
          </a:p>
          <a:p>
            <a:r>
              <a:rPr lang="en-US" sz="1500" dirty="0">
                <a:solidFill>
                  <a:schemeClr val="accent1">
                    <a:lumMod val="75000"/>
                  </a:schemeClr>
                </a:solidFill>
              </a:rPr>
              <a:t>Groove: 20um (wide) x 200um (deep)</a:t>
            </a:r>
          </a:p>
          <a:p>
            <a:r>
              <a:rPr lang="en-US" sz="1500" dirty="0">
                <a:solidFill>
                  <a:schemeClr val="accent1">
                    <a:lumMod val="75000"/>
                  </a:schemeClr>
                </a:solidFill>
              </a:rPr>
              <a:t>Field enhancement ~ </a:t>
            </a:r>
            <a:r>
              <a:rPr lang="el-GR" sz="1500" dirty="0">
                <a:solidFill>
                  <a:schemeClr val="accent1">
                    <a:lumMod val="75000"/>
                  </a:schemeClr>
                </a:solidFill>
              </a:rPr>
              <a:t>ε∙</a:t>
            </a:r>
            <a:r>
              <a:rPr lang="en-US" sz="1500" dirty="0">
                <a:solidFill>
                  <a:schemeClr val="accent1">
                    <a:lumMod val="75000"/>
                  </a:schemeClr>
                </a:solidFill>
              </a:rPr>
              <a:t>E ≈ </a:t>
            </a:r>
            <a:r>
              <a:rPr lang="en-US" sz="1500" b="1" dirty="0">
                <a:solidFill>
                  <a:schemeClr val="accent1">
                    <a:lumMod val="75000"/>
                  </a:schemeClr>
                </a:solidFill>
              </a:rPr>
              <a:t>300 MV/m</a:t>
            </a:r>
          </a:p>
          <a:p>
            <a:r>
              <a:rPr lang="en-US" sz="1500" dirty="0">
                <a:solidFill>
                  <a:schemeClr val="accent1">
                    <a:lumMod val="75000"/>
                  </a:schemeClr>
                </a:solidFill>
              </a:rPr>
              <a:t>AWA transported 72nC through the structure</a:t>
            </a:r>
          </a:p>
        </p:txBody>
      </p:sp>
    </p:spTree>
    <p:extLst>
      <p:ext uri="{BB962C8B-B14F-4D97-AF65-F5344CB8AC3E}">
        <p14:creationId xmlns:p14="http://schemas.microsoft.com/office/powerpoint/2010/main" val="36077432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7DA87D-5018-4C63-A90D-AE07450F2CD7}"/>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
        <p:nvSpPr>
          <p:cNvPr id="3" name="Title 2">
            <a:extLst>
              <a:ext uri="{FF2B5EF4-FFF2-40B4-BE49-F238E27FC236}">
                <a16:creationId xmlns:a16="http://schemas.microsoft.com/office/drawing/2014/main" id="{44455CE3-AE48-4916-87BE-3472919B99F7}"/>
              </a:ext>
            </a:extLst>
          </p:cNvPr>
          <p:cNvSpPr>
            <a:spLocks noGrp="1"/>
          </p:cNvSpPr>
          <p:nvPr>
            <p:ph type="title"/>
          </p:nvPr>
        </p:nvSpPr>
        <p:spPr>
          <a:xfrm>
            <a:off x="-1512676" y="-128749"/>
            <a:ext cx="8229600" cy="857250"/>
          </a:xfrm>
        </p:spPr>
        <p:txBody>
          <a:bodyPr>
            <a:normAutofit/>
          </a:bodyPr>
          <a:lstStyle/>
          <a:p>
            <a:r>
              <a:rPr lang="en-US" sz="2800" dirty="0">
                <a:solidFill>
                  <a:srgbClr val="0070C0"/>
                </a:solidFill>
                <a:latin typeface="Arial" panose="020B0604020202020204" pitchFamily="34" charset="0"/>
                <a:cs typeface="Arial" panose="020B0604020202020204" pitchFamily="34" charset="0"/>
              </a:rPr>
              <a:t>Conductive Low Loss Ceramic</a:t>
            </a:r>
          </a:p>
        </p:txBody>
      </p:sp>
      <p:sp>
        <p:nvSpPr>
          <p:cNvPr id="4" name="Text Placeholder 3">
            <a:extLst>
              <a:ext uri="{FF2B5EF4-FFF2-40B4-BE49-F238E27FC236}">
                <a16:creationId xmlns:a16="http://schemas.microsoft.com/office/drawing/2014/main" id="{BCAE2975-B95B-476A-B1BE-DCBB4192760B}"/>
              </a:ext>
            </a:extLst>
          </p:cNvPr>
          <p:cNvSpPr>
            <a:spLocks noGrp="1"/>
          </p:cNvSpPr>
          <p:nvPr>
            <p:ph type="body" sz="quarter" idx="13"/>
          </p:nvPr>
        </p:nvSpPr>
        <p:spPr>
          <a:xfrm>
            <a:off x="287524" y="617079"/>
            <a:ext cx="4773722" cy="913630"/>
          </a:xfrm>
          <a:noFill/>
          <a:ln>
            <a:noFill/>
          </a:ln>
        </p:spPr>
        <p:txBody>
          <a:bodyPr>
            <a:normAutofit fontScale="47500" lnSpcReduction="20000"/>
          </a:bodyPr>
          <a:lstStyle/>
          <a:p>
            <a:r>
              <a:rPr lang="en-US" dirty="0"/>
              <a:t>Ceramics subject to DC electron beam for 2.5 hours</a:t>
            </a:r>
          </a:p>
          <a:p>
            <a:r>
              <a:rPr lang="en-US" i="1" dirty="0"/>
              <a:t>Conductive ceramic effectively discharges DC electron beam directly impinging on surface</a:t>
            </a:r>
          </a:p>
        </p:txBody>
      </p:sp>
      <p:sp>
        <p:nvSpPr>
          <p:cNvPr id="8" name="TextBox 7">
            <a:extLst>
              <a:ext uri="{FF2B5EF4-FFF2-40B4-BE49-F238E27FC236}">
                <a16:creationId xmlns:a16="http://schemas.microsoft.com/office/drawing/2014/main" id="{7E3E55B1-66C8-416E-8707-8ED9437CEE8E}"/>
              </a:ext>
            </a:extLst>
          </p:cNvPr>
          <p:cNvSpPr txBox="1"/>
          <p:nvPr/>
        </p:nvSpPr>
        <p:spPr>
          <a:xfrm>
            <a:off x="2499058" y="4678526"/>
            <a:ext cx="1787669" cy="369332"/>
          </a:xfrm>
          <a:prstGeom prst="rect">
            <a:avLst/>
          </a:prstGeom>
          <a:noFill/>
        </p:spPr>
        <p:txBody>
          <a:bodyPr wrap="none" rtlCol="0">
            <a:spAutoFit/>
          </a:bodyPr>
          <a:lstStyle/>
          <a:p>
            <a:r>
              <a:rPr lang="en-US" dirty="0"/>
              <a:t>Non-conductive</a:t>
            </a:r>
          </a:p>
        </p:txBody>
      </p:sp>
      <p:sp>
        <p:nvSpPr>
          <p:cNvPr id="10" name="TextBox 9">
            <a:extLst>
              <a:ext uri="{FF2B5EF4-FFF2-40B4-BE49-F238E27FC236}">
                <a16:creationId xmlns:a16="http://schemas.microsoft.com/office/drawing/2014/main" id="{4077EAAA-0C71-4145-A9A7-CE1EB7FF1BF8}"/>
              </a:ext>
            </a:extLst>
          </p:cNvPr>
          <p:cNvSpPr txBox="1"/>
          <p:nvPr/>
        </p:nvSpPr>
        <p:spPr>
          <a:xfrm>
            <a:off x="467544" y="1378224"/>
            <a:ext cx="2210862" cy="369332"/>
          </a:xfrm>
          <a:prstGeom prst="rect">
            <a:avLst/>
          </a:prstGeom>
          <a:noFill/>
        </p:spPr>
        <p:txBody>
          <a:bodyPr wrap="none" rtlCol="0">
            <a:spAutoFit/>
          </a:bodyPr>
          <a:lstStyle/>
          <a:p>
            <a:r>
              <a:rPr lang="en-US" dirty="0"/>
              <a:t>Conductive ceramic</a:t>
            </a:r>
          </a:p>
        </p:txBody>
      </p:sp>
      <p:grpSp>
        <p:nvGrpSpPr>
          <p:cNvPr id="5" name="Group 4">
            <a:extLst>
              <a:ext uri="{FF2B5EF4-FFF2-40B4-BE49-F238E27FC236}">
                <a16:creationId xmlns:a16="http://schemas.microsoft.com/office/drawing/2014/main" id="{3C91A826-65EA-F7F1-BA5D-862267658990}"/>
              </a:ext>
            </a:extLst>
          </p:cNvPr>
          <p:cNvGrpSpPr/>
          <p:nvPr/>
        </p:nvGrpSpPr>
        <p:grpSpPr>
          <a:xfrm>
            <a:off x="395536" y="1844608"/>
            <a:ext cx="3672408" cy="2707362"/>
            <a:chOff x="-120" y="3222676"/>
            <a:chExt cx="4256284" cy="3233296"/>
          </a:xfrm>
        </p:grpSpPr>
        <p:pic>
          <p:nvPicPr>
            <p:cNvPr id="13" name="Picture 12" descr="Conductive_108uA_SolOn_2019-11-12-144001-0001">
              <a:extLst>
                <a:ext uri="{FF2B5EF4-FFF2-40B4-BE49-F238E27FC236}">
                  <a16:creationId xmlns:a16="http://schemas.microsoft.com/office/drawing/2014/main" id="{62CA0441-BB44-4BA9-A1E3-F9AC86B0D352}"/>
                </a:ext>
              </a:extLst>
            </p:cNvPr>
            <p:cNvPicPr>
              <a:picLocks noChangeAspect="1"/>
            </p:cNvPicPr>
            <p:nvPr/>
          </p:nvPicPr>
          <p:blipFill>
            <a:blip r:embed="rId2" cstate="print">
              <a:extLst>
                <a:ext uri="{28A0092B-C50C-407E-A947-70E740481C1C}">
                  <a14:useLocalDpi xmlns:a14="http://schemas.microsoft.com/office/drawing/2010/main" val="0"/>
                </a:ext>
              </a:extLst>
            </a:blip>
            <a:srcRect l="41481" t="35555" r="31189" b="22223"/>
            <a:stretch>
              <a:fillRect/>
            </a:stretch>
          </p:blipFill>
          <p:spPr bwMode="auto">
            <a:xfrm>
              <a:off x="0" y="3224200"/>
              <a:ext cx="1413333" cy="1408176"/>
            </a:xfrm>
            <a:prstGeom prst="rect">
              <a:avLst/>
            </a:prstGeom>
            <a:noFill/>
            <a:ln>
              <a:noFill/>
            </a:ln>
          </p:spPr>
        </p:pic>
        <p:pic>
          <p:nvPicPr>
            <p:cNvPr id="14" name="Picture 13" descr="Conductive_108uA_SolOn_2019-11-12-144001-0002">
              <a:extLst>
                <a:ext uri="{FF2B5EF4-FFF2-40B4-BE49-F238E27FC236}">
                  <a16:creationId xmlns:a16="http://schemas.microsoft.com/office/drawing/2014/main" id="{4C278BA7-8130-4FAB-847C-957B4EDFD4E9}"/>
                </a:ext>
              </a:extLst>
            </p:cNvPr>
            <p:cNvPicPr>
              <a:picLocks noChangeAspect="1"/>
            </p:cNvPicPr>
            <p:nvPr/>
          </p:nvPicPr>
          <p:blipFill>
            <a:blip r:embed="rId3" cstate="print">
              <a:extLst>
                <a:ext uri="{28A0092B-C50C-407E-A947-70E740481C1C}">
                  <a14:useLocalDpi xmlns:a14="http://schemas.microsoft.com/office/drawing/2010/main" val="0"/>
                </a:ext>
              </a:extLst>
            </a:blip>
            <a:srcRect l="41975" t="35803" r="31018" b="21234"/>
            <a:stretch>
              <a:fillRect/>
            </a:stretch>
          </p:blipFill>
          <p:spPr bwMode="auto">
            <a:xfrm>
              <a:off x="1418876" y="3222676"/>
              <a:ext cx="1409700" cy="1409700"/>
            </a:xfrm>
            <a:prstGeom prst="rect">
              <a:avLst/>
            </a:prstGeom>
            <a:noFill/>
            <a:ln>
              <a:noFill/>
            </a:ln>
          </p:spPr>
        </p:pic>
        <p:pic>
          <p:nvPicPr>
            <p:cNvPr id="15" name="Picture 14" descr="Conductive_108uA_SolOn_2019-11-12-144001-0003">
              <a:extLst>
                <a:ext uri="{FF2B5EF4-FFF2-40B4-BE49-F238E27FC236}">
                  <a16:creationId xmlns:a16="http://schemas.microsoft.com/office/drawing/2014/main" id="{3D19542A-1993-4CD6-9E7C-F51B18472FB2}"/>
                </a:ext>
              </a:extLst>
            </p:cNvPr>
            <p:cNvPicPr>
              <a:picLocks noChangeAspect="1"/>
            </p:cNvPicPr>
            <p:nvPr/>
          </p:nvPicPr>
          <p:blipFill>
            <a:blip r:embed="rId4" cstate="print">
              <a:extLst>
                <a:ext uri="{28A0092B-C50C-407E-A947-70E740481C1C}">
                  <a14:useLocalDpi xmlns:a14="http://schemas.microsoft.com/office/drawing/2010/main" val="0"/>
                </a:ext>
              </a:extLst>
            </a:blip>
            <a:srcRect l="41666" t="35555" r="31604" b="21236"/>
            <a:stretch>
              <a:fillRect/>
            </a:stretch>
          </p:blipFill>
          <p:spPr bwMode="auto">
            <a:xfrm>
              <a:off x="2835708" y="3224200"/>
              <a:ext cx="1408176" cy="1408176"/>
            </a:xfrm>
            <a:prstGeom prst="rect">
              <a:avLst/>
            </a:prstGeom>
            <a:noFill/>
            <a:ln>
              <a:noFill/>
            </a:ln>
          </p:spPr>
        </p:pic>
        <p:pic>
          <p:nvPicPr>
            <p:cNvPr id="16" name="Picture 15" descr="nonConductive_107uA_SolOn_Step-10850_2019-11-26-123330-0019">
              <a:extLst>
                <a:ext uri="{FF2B5EF4-FFF2-40B4-BE49-F238E27FC236}">
                  <a16:creationId xmlns:a16="http://schemas.microsoft.com/office/drawing/2014/main" id="{761CE23A-CED7-49D5-9F5A-02488549574F}"/>
                </a:ext>
              </a:extLst>
            </p:cNvPr>
            <p:cNvPicPr>
              <a:picLocks noChangeAspect="1"/>
            </p:cNvPicPr>
            <p:nvPr/>
          </p:nvPicPr>
          <p:blipFill>
            <a:blip r:embed="rId5" cstate="print">
              <a:extLst>
                <a:ext uri="{28A0092B-C50C-407E-A947-70E740481C1C}">
                  <a14:useLocalDpi xmlns:a14="http://schemas.microsoft.com/office/drawing/2010/main" val="0"/>
                </a:ext>
              </a:extLst>
            </a:blip>
            <a:srcRect l="39001" t="26036" r="23474" b="10355"/>
            <a:stretch>
              <a:fillRect/>
            </a:stretch>
          </p:blipFill>
          <p:spPr bwMode="auto">
            <a:xfrm>
              <a:off x="-120" y="4709241"/>
              <a:ext cx="1408176" cy="1408176"/>
            </a:xfrm>
            <a:prstGeom prst="rect">
              <a:avLst/>
            </a:prstGeom>
            <a:noFill/>
            <a:ln>
              <a:noFill/>
            </a:ln>
          </p:spPr>
        </p:pic>
        <p:pic>
          <p:nvPicPr>
            <p:cNvPr id="17" name="Picture 16" descr="nonConductive_107uA_SolOn_Step-10850_2019-11-26-123330-0020">
              <a:extLst>
                <a:ext uri="{FF2B5EF4-FFF2-40B4-BE49-F238E27FC236}">
                  <a16:creationId xmlns:a16="http://schemas.microsoft.com/office/drawing/2014/main" id="{C53DB16B-2164-4B00-A9CF-4E9D3F29BB03}"/>
                </a:ext>
              </a:extLst>
            </p:cNvPr>
            <p:cNvPicPr>
              <a:picLocks noChangeAspect="1"/>
            </p:cNvPicPr>
            <p:nvPr/>
          </p:nvPicPr>
          <p:blipFill>
            <a:blip r:embed="rId6" cstate="print">
              <a:extLst>
                <a:ext uri="{28A0092B-C50C-407E-A947-70E740481C1C}">
                  <a14:useLocalDpi xmlns:a14="http://schemas.microsoft.com/office/drawing/2010/main" val="0"/>
                </a:ext>
              </a:extLst>
            </a:blip>
            <a:srcRect l="43491" t="25914" r="22104" b="11852"/>
            <a:stretch>
              <a:fillRect/>
            </a:stretch>
          </p:blipFill>
          <p:spPr bwMode="auto">
            <a:xfrm>
              <a:off x="1423934" y="4709241"/>
              <a:ext cx="1408176" cy="1408176"/>
            </a:xfrm>
            <a:prstGeom prst="rect">
              <a:avLst/>
            </a:prstGeom>
            <a:noFill/>
            <a:ln>
              <a:noFill/>
            </a:ln>
          </p:spPr>
        </p:pic>
        <p:pic>
          <p:nvPicPr>
            <p:cNvPr id="18" name="Picture 17" descr="nonConductive_107uA_SolOn_Step-10850_2019-11-26-123330-0021">
              <a:extLst>
                <a:ext uri="{FF2B5EF4-FFF2-40B4-BE49-F238E27FC236}">
                  <a16:creationId xmlns:a16="http://schemas.microsoft.com/office/drawing/2014/main" id="{ECE1543F-D0F3-4EE8-A757-221309D3C512}"/>
                </a:ext>
              </a:extLst>
            </p:cNvPr>
            <p:cNvPicPr>
              <a:picLocks noChangeAspect="1"/>
            </p:cNvPicPr>
            <p:nvPr/>
          </p:nvPicPr>
          <p:blipFill>
            <a:blip r:embed="rId7" cstate="print">
              <a:extLst>
                <a:ext uri="{28A0092B-C50C-407E-A947-70E740481C1C}">
                  <a14:useLocalDpi xmlns:a14="http://schemas.microsoft.com/office/drawing/2010/main" val="0"/>
                </a:ext>
              </a:extLst>
            </a:blip>
            <a:srcRect l="44908" t="36790" r="25494" b="14320"/>
            <a:stretch>
              <a:fillRect/>
            </a:stretch>
          </p:blipFill>
          <p:spPr bwMode="auto">
            <a:xfrm>
              <a:off x="2847988" y="4709241"/>
              <a:ext cx="1408176" cy="1408176"/>
            </a:xfrm>
            <a:prstGeom prst="rect">
              <a:avLst/>
            </a:prstGeom>
            <a:noFill/>
            <a:ln>
              <a:noFill/>
            </a:ln>
          </p:spPr>
        </p:pic>
        <p:sp>
          <p:nvSpPr>
            <p:cNvPr id="19" name="TextBox 18">
              <a:extLst>
                <a:ext uri="{FF2B5EF4-FFF2-40B4-BE49-F238E27FC236}">
                  <a16:creationId xmlns:a16="http://schemas.microsoft.com/office/drawing/2014/main" id="{2FB39EDF-56E2-44F2-A634-FCB323CCB50E}"/>
                </a:ext>
              </a:extLst>
            </p:cNvPr>
            <p:cNvSpPr txBox="1"/>
            <p:nvPr/>
          </p:nvSpPr>
          <p:spPr>
            <a:xfrm>
              <a:off x="277064" y="6117417"/>
              <a:ext cx="776281" cy="338555"/>
            </a:xfrm>
            <a:prstGeom prst="rect">
              <a:avLst/>
            </a:prstGeom>
            <a:noFill/>
          </p:spPr>
          <p:txBody>
            <a:bodyPr wrap="none" rtlCol="0">
              <a:spAutoFit/>
            </a:bodyPr>
            <a:lstStyle/>
            <a:p>
              <a:r>
                <a:rPr lang="en-US" sz="1050" dirty="0"/>
                <a:t>30 sec</a:t>
              </a:r>
            </a:p>
          </p:txBody>
        </p:sp>
        <p:sp>
          <p:nvSpPr>
            <p:cNvPr id="21" name="TextBox 20">
              <a:extLst>
                <a:ext uri="{FF2B5EF4-FFF2-40B4-BE49-F238E27FC236}">
                  <a16:creationId xmlns:a16="http://schemas.microsoft.com/office/drawing/2014/main" id="{B6D4E634-633F-4434-AE2F-53B43C1C398C}"/>
                </a:ext>
              </a:extLst>
            </p:cNvPr>
            <p:cNvSpPr txBox="1"/>
            <p:nvPr/>
          </p:nvSpPr>
          <p:spPr>
            <a:xfrm>
              <a:off x="1802163" y="6117416"/>
              <a:ext cx="776281" cy="338555"/>
            </a:xfrm>
            <a:prstGeom prst="rect">
              <a:avLst/>
            </a:prstGeom>
            <a:noFill/>
          </p:spPr>
          <p:txBody>
            <a:bodyPr wrap="none" rtlCol="0">
              <a:spAutoFit/>
            </a:bodyPr>
            <a:lstStyle/>
            <a:p>
              <a:r>
                <a:rPr lang="en-US" sz="1050" dirty="0"/>
                <a:t>60 sec</a:t>
              </a:r>
            </a:p>
          </p:txBody>
        </p:sp>
        <p:sp>
          <p:nvSpPr>
            <p:cNvPr id="23" name="TextBox 22">
              <a:extLst>
                <a:ext uri="{FF2B5EF4-FFF2-40B4-BE49-F238E27FC236}">
                  <a16:creationId xmlns:a16="http://schemas.microsoft.com/office/drawing/2014/main" id="{A6B1F827-7FE8-4597-8052-969280921DAE}"/>
                </a:ext>
              </a:extLst>
            </p:cNvPr>
            <p:cNvSpPr txBox="1"/>
            <p:nvPr/>
          </p:nvSpPr>
          <p:spPr>
            <a:xfrm>
              <a:off x="3230513" y="6094811"/>
              <a:ext cx="776281" cy="338555"/>
            </a:xfrm>
            <a:prstGeom prst="rect">
              <a:avLst/>
            </a:prstGeom>
            <a:noFill/>
          </p:spPr>
          <p:txBody>
            <a:bodyPr wrap="none" rtlCol="0">
              <a:spAutoFit/>
            </a:bodyPr>
            <a:lstStyle/>
            <a:p>
              <a:r>
                <a:rPr lang="en-US" sz="1050" dirty="0"/>
                <a:t>90 sec</a:t>
              </a:r>
            </a:p>
          </p:txBody>
        </p:sp>
      </p:grpSp>
      <p:sp>
        <p:nvSpPr>
          <p:cNvPr id="30" name="TextBox 29">
            <a:extLst>
              <a:ext uri="{FF2B5EF4-FFF2-40B4-BE49-F238E27FC236}">
                <a16:creationId xmlns:a16="http://schemas.microsoft.com/office/drawing/2014/main" id="{965FFD6F-8BC3-00F4-17C5-6C87A9039363}"/>
              </a:ext>
            </a:extLst>
          </p:cNvPr>
          <p:cNvSpPr txBox="1"/>
          <p:nvPr/>
        </p:nvSpPr>
        <p:spPr>
          <a:xfrm>
            <a:off x="222665" y="4467917"/>
            <a:ext cx="3924655" cy="307777"/>
          </a:xfrm>
          <a:prstGeom prst="rect">
            <a:avLst/>
          </a:prstGeom>
          <a:noFill/>
        </p:spPr>
        <p:txBody>
          <a:bodyPr wrap="square" rtlCol="0">
            <a:spAutoFit/>
          </a:bodyPr>
          <a:lstStyle/>
          <a:p>
            <a:r>
              <a:rPr lang="en-US" sz="1400" dirty="0"/>
              <a:t>DC electron beam was deflected in 90 sec</a:t>
            </a:r>
          </a:p>
        </p:txBody>
      </p:sp>
      <p:sp>
        <p:nvSpPr>
          <p:cNvPr id="26" name="Slide Number Placeholder 1">
            <a:extLst>
              <a:ext uri="{FF2B5EF4-FFF2-40B4-BE49-F238E27FC236}">
                <a16:creationId xmlns:a16="http://schemas.microsoft.com/office/drawing/2014/main" id="{5C4AAB07-F2D6-48E0-8832-9673AD51B4F6}"/>
              </a:ext>
            </a:extLst>
          </p:cNvPr>
          <p:cNvSpPr txBox="1">
            <a:spLocks/>
          </p:cNvSpPr>
          <p:nvPr/>
        </p:nvSpPr>
        <p:spPr>
          <a:xfrm>
            <a:off x="8255260" y="4863192"/>
            <a:ext cx="457200" cy="273844"/>
          </a:xfrm>
          <a:prstGeom prst="rect">
            <a:avLst/>
          </a:prstGeom>
        </p:spPr>
        <p:txBody>
          <a:bodyPr vert="horz" lIns="91440" tIns="45720" rIns="91440" bIns="45720" rtlCol="0" anchor="ctr"/>
          <a:lstStyle>
            <a:defPPr>
              <a:defRPr lang="en-US"/>
            </a:defPPr>
            <a:lvl1pPr algn="r" rtl="0" fontAlgn="base">
              <a:spcBef>
                <a:spcPct val="0"/>
              </a:spcBef>
              <a:spcAft>
                <a:spcPct val="0"/>
              </a:spcAft>
              <a:defRPr sz="1200" kern="1200">
                <a:ln>
                  <a:solidFill>
                    <a:schemeClr val="bg1"/>
                  </a:solidFill>
                </a:ln>
                <a:solidFill>
                  <a:schemeClr val="tx1">
                    <a:tint val="75000"/>
                  </a:schemeClr>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fld id="{B6F15528-21DE-4FAA-801E-634DDDAF4B2B}" type="slidenum">
              <a:rPr lang="en-US" smtClean="0"/>
              <a:pPr/>
              <a:t>21</a:t>
            </a:fld>
            <a:endParaRPr lang="en-US" dirty="0"/>
          </a:p>
        </p:txBody>
      </p:sp>
      <p:grpSp>
        <p:nvGrpSpPr>
          <p:cNvPr id="20" name="Group 19"/>
          <p:cNvGrpSpPr/>
          <p:nvPr/>
        </p:nvGrpSpPr>
        <p:grpSpPr>
          <a:xfrm>
            <a:off x="5678192" y="411066"/>
            <a:ext cx="3186549" cy="4314615"/>
            <a:chOff x="5552509" y="727525"/>
            <a:chExt cx="3186549" cy="4314615"/>
          </a:xfrm>
        </p:grpSpPr>
        <p:pic>
          <p:nvPicPr>
            <p:cNvPr id="27" name="Picture 26">
              <a:extLst>
                <a:ext uri="{FF2B5EF4-FFF2-40B4-BE49-F238E27FC236}">
                  <a16:creationId xmlns:a16="http://schemas.microsoft.com/office/drawing/2014/main" id="{53027C58-D916-4E71-AE3B-5EE63E067DF8}"/>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64141" y="728094"/>
              <a:ext cx="1078802" cy="141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20191202_152910">
              <a:extLst>
                <a:ext uri="{FF2B5EF4-FFF2-40B4-BE49-F238E27FC236}">
                  <a16:creationId xmlns:a16="http://schemas.microsoft.com/office/drawing/2014/main" id="{4CA959E7-D86F-4BF3-9C5E-304C38069BCA}"/>
                </a:ext>
              </a:extLst>
            </p:cNvPr>
            <p:cNvPicPr>
              <a:picLocks noChangeAspect="1"/>
            </p:cNvPicPr>
            <p:nvPr/>
          </p:nvPicPr>
          <p:blipFill>
            <a:blip r:embed="rId9" cstate="print">
              <a:extLst>
                <a:ext uri="{28A0092B-C50C-407E-A947-70E740481C1C}">
                  <a14:useLocalDpi xmlns:a14="http://schemas.microsoft.com/office/drawing/2010/main" val="0"/>
                </a:ext>
              </a:extLst>
            </a:blip>
            <a:srcRect l="5901" r="16997"/>
            <a:stretch>
              <a:fillRect/>
            </a:stretch>
          </p:blipFill>
          <p:spPr bwMode="auto">
            <a:xfrm>
              <a:off x="6788814" y="727525"/>
              <a:ext cx="1950244" cy="1414463"/>
            </a:xfrm>
            <a:prstGeom prst="rect">
              <a:avLst/>
            </a:prstGeom>
            <a:noFill/>
            <a:ln>
              <a:noFill/>
            </a:ln>
          </p:spPr>
        </p:pic>
        <p:pic>
          <p:nvPicPr>
            <p:cNvPr id="31" name="Picture 30">
              <a:extLst>
                <a:ext uri="{FF2B5EF4-FFF2-40B4-BE49-F238E27FC236}">
                  <a16:creationId xmlns:a16="http://schemas.microsoft.com/office/drawing/2014/main" id="{CC682A2F-02AE-4366-9222-2CC35D4BFB8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552509" y="2283718"/>
              <a:ext cx="2907923" cy="1994773"/>
            </a:xfrm>
            <a:prstGeom prst="rect">
              <a:avLst/>
            </a:prstGeom>
          </p:spPr>
        </p:pic>
        <p:pic>
          <p:nvPicPr>
            <p:cNvPr id="32" name="Picture 31">
              <a:extLst>
                <a:ext uri="{FF2B5EF4-FFF2-40B4-BE49-F238E27FC236}">
                  <a16:creationId xmlns:a16="http://schemas.microsoft.com/office/drawing/2014/main" id="{7BD83655-7CF4-48F8-9BFC-5358CDC46552}"/>
                </a:ext>
              </a:extLst>
            </p:cNvPr>
            <p:cNvPicPr>
              <a:picLocks noChangeAspect="1"/>
            </p:cNvPicPr>
            <p:nvPr/>
          </p:nvPicPr>
          <p:blipFill>
            <a:blip r:embed="rId11"/>
            <a:stretch>
              <a:fillRect/>
            </a:stretch>
          </p:blipFill>
          <p:spPr>
            <a:xfrm>
              <a:off x="5552509" y="4298685"/>
              <a:ext cx="2970295" cy="533085"/>
            </a:xfrm>
            <a:prstGeom prst="rect">
              <a:avLst/>
            </a:prstGeom>
          </p:spPr>
        </p:pic>
        <p:sp>
          <p:nvSpPr>
            <p:cNvPr id="33" name="TextBox 32">
              <a:extLst>
                <a:ext uri="{FF2B5EF4-FFF2-40B4-BE49-F238E27FC236}">
                  <a16:creationId xmlns:a16="http://schemas.microsoft.com/office/drawing/2014/main" id="{13563D81-D052-4B90-BE1B-C153217B79DC}"/>
                </a:ext>
              </a:extLst>
            </p:cNvPr>
            <p:cNvSpPr txBox="1"/>
            <p:nvPr/>
          </p:nvSpPr>
          <p:spPr>
            <a:xfrm>
              <a:off x="6053047" y="4834391"/>
              <a:ext cx="915635" cy="207749"/>
            </a:xfrm>
            <a:prstGeom prst="rect">
              <a:avLst/>
            </a:prstGeom>
            <a:noFill/>
          </p:spPr>
          <p:txBody>
            <a:bodyPr wrap="none" rtlCol="0">
              <a:spAutoFit/>
            </a:bodyPr>
            <a:lstStyle/>
            <a:p>
              <a:r>
                <a:rPr lang="en-US" sz="750" dirty="0"/>
                <a:t>tan </a:t>
              </a:r>
              <a:r>
                <a:rPr lang="el-GR" sz="750" dirty="0">
                  <a:cs typeface="Arial" panose="020B0604020202020204" pitchFamily="34" charset="0"/>
                </a:rPr>
                <a:t>δ</a:t>
              </a:r>
              <a:r>
                <a:rPr lang="en-US" sz="750" dirty="0">
                  <a:cs typeface="Arial" panose="020B0604020202020204" pitchFamily="34" charset="0"/>
                </a:rPr>
                <a:t> at 650 MHz</a:t>
              </a:r>
              <a:endParaRPr lang="en-US" sz="750" dirty="0"/>
            </a:p>
          </p:txBody>
        </p:sp>
      </p:grpSp>
    </p:spTree>
    <p:extLst>
      <p:ext uri="{BB962C8B-B14F-4D97-AF65-F5344CB8AC3E}">
        <p14:creationId xmlns:p14="http://schemas.microsoft.com/office/powerpoint/2010/main" val="22042492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22</a:t>
            </a:fld>
            <a:endParaRPr lang="en-US" dirty="0">
              <a:ln>
                <a:solidFill>
                  <a:prstClr val="white"/>
                </a:solidFill>
              </a:ln>
              <a:solidFill>
                <a:prstClr val="black">
                  <a:tint val="75000"/>
                </a:prstClr>
              </a:solidFill>
            </a:endParaRPr>
          </a:p>
        </p:txBody>
      </p:sp>
      <p:sp>
        <p:nvSpPr>
          <p:cNvPr id="4" name="TextBox 3"/>
          <p:cNvSpPr txBox="1"/>
          <p:nvPr/>
        </p:nvSpPr>
        <p:spPr>
          <a:xfrm>
            <a:off x="503548" y="339502"/>
            <a:ext cx="1832618" cy="461665"/>
          </a:xfrm>
          <a:prstGeom prst="rect">
            <a:avLst/>
          </a:prstGeom>
          <a:noFill/>
        </p:spPr>
        <p:txBody>
          <a:bodyPr wrap="none" rtlCol="0">
            <a:spAutoFit/>
          </a:bodyPr>
          <a:lstStyle/>
          <a:p>
            <a:r>
              <a:rPr lang="en-US" sz="2400" dirty="0">
                <a:solidFill>
                  <a:schemeClr val="accent1">
                    <a:lumMod val="75000"/>
                  </a:schemeClr>
                </a:solidFill>
              </a:rPr>
              <a:t>SUMMARY </a:t>
            </a:r>
          </a:p>
        </p:txBody>
      </p:sp>
      <p:sp>
        <p:nvSpPr>
          <p:cNvPr id="5" name="TextBox 4"/>
          <p:cNvSpPr txBox="1"/>
          <p:nvPr/>
        </p:nvSpPr>
        <p:spPr>
          <a:xfrm>
            <a:off x="291577" y="1059582"/>
            <a:ext cx="8852423" cy="2800767"/>
          </a:xfrm>
          <a:prstGeom prst="rect">
            <a:avLst/>
          </a:prstGeom>
          <a:noFill/>
        </p:spPr>
        <p:txBody>
          <a:bodyPr wrap="none" rtlCol="0">
            <a:spAutoFit/>
          </a:bodyPr>
          <a:lstStyle/>
          <a:p>
            <a:pPr marL="257175" indent="-257175" eaLnBrk="0" hangingPunct="0">
              <a:spcBef>
                <a:spcPts val="450"/>
              </a:spcBef>
              <a:spcAft>
                <a:spcPts val="450"/>
              </a:spcAft>
              <a:buFont typeface="Wingdings" panose="05000000000000000000" pitchFamily="2" charset="2"/>
              <a:buChar char="Ø"/>
            </a:pPr>
            <a:r>
              <a:rPr lang="en-US" altLang="zh-CN" dirty="0">
                <a:solidFill>
                  <a:schemeClr val="accent1">
                    <a:lumMod val="75000"/>
                  </a:schemeClr>
                </a:solidFill>
              </a:rPr>
              <a:t>Simple geometry,</a:t>
            </a:r>
            <a:r>
              <a:rPr lang="en-US" dirty="0">
                <a:solidFill>
                  <a:schemeClr val="accent1">
                    <a:lumMod val="75000"/>
                  </a:schemeClr>
                </a:solidFill>
              </a:rPr>
              <a:t> Small transverse size, Short </a:t>
            </a:r>
            <a:r>
              <a:rPr lang="en-US" dirty="0" err="1">
                <a:solidFill>
                  <a:schemeClr val="accent1">
                    <a:lumMod val="75000"/>
                  </a:schemeClr>
                </a:solidFill>
              </a:rPr>
              <a:t>rf</a:t>
            </a:r>
            <a:r>
              <a:rPr lang="en-US" dirty="0">
                <a:solidFill>
                  <a:schemeClr val="accent1">
                    <a:lumMod val="75000"/>
                  </a:schemeClr>
                </a:solidFill>
              </a:rPr>
              <a:t> pulse/high </a:t>
            </a:r>
            <a:r>
              <a:rPr lang="en-US" dirty="0" err="1">
                <a:solidFill>
                  <a:schemeClr val="accent1">
                    <a:lumMod val="75000"/>
                  </a:schemeClr>
                </a:solidFill>
              </a:rPr>
              <a:t>reprate</a:t>
            </a:r>
            <a:r>
              <a:rPr lang="en-US" dirty="0">
                <a:solidFill>
                  <a:schemeClr val="accent1">
                    <a:lumMod val="75000"/>
                  </a:schemeClr>
                </a:solidFill>
              </a:rPr>
              <a:t> preferred</a:t>
            </a:r>
          </a:p>
          <a:p>
            <a:pPr marL="214313" indent="-214313" eaLnBrk="0" hangingPunct="0">
              <a:spcBef>
                <a:spcPts val="450"/>
              </a:spcBef>
              <a:spcAft>
                <a:spcPts val="450"/>
              </a:spcAft>
              <a:buFont typeface="Wingdings" panose="05000000000000000000" pitchFamily="2" charset="2"/>
              <a:buChar char="Ø"/>
            </a:pPr>
            <a:r>
              <a:rPr lang="en-US" dirty="0">
                <a:solidFill>
                  <a:schemeClr val="accent1">
                    <a:lumMod val="75000"/>
                  </a:schemeClr>
                </a:solidFill>
              </a:rPr>
              <a:t>Tested for 400 MV/m at X-band and </a:t>
            </a:r>
            <a:r>
              <a:rPr lang="en-US" dirty="0" err="1">
                <a:solidFill>
                  <a:schemeClr val="accent1">
                    <a:lumMod val="75000"/>
                  </a:schemeClr>
                </a:solidFill>
              </a:rPr>
              <a:t>Ka</a:t>
            </a:r>
            <a:r>
              <a:rPr lang="en-US" dirty="0">
                <a:solidFill>
                  <a:schemeClr val="accent1">
                    <a:lumMod val="75000"/>
                  </a:schemeClr>
                </a:solidFill>
              </a:rPr>
              <a:t>-band, &gt; 1GeV/m at THz</a:t>
            </a:r>
          </a:p>
          <a:p>
            <a:pPr marL="214313" indent="-214313" eaLnBrk="0" hangingPunct="0">
              <a:spcBef>
                <a:spcPts val="450"/>
              </a:spcBef>
              <a:spcAft>
                <a:spcPts val="450"/>
              </a:spcAft>
              <a:buFont typeface="Wingdings" panose="05000000000000000000" pitchFamily="2" charset="2"/>
              <a:buChar char="Ø"/>
            </a:pPr>
            <a:r>
              <a:rPr lang="en-US" dirty="0">
                <a:solidFill>
                  <a:schemeClr val="accent1">
                    <a:lumMod val="75000"/>
                  </a:schemeClr>
                </a:solidFill>
              </a:rPr>
              <a:t>Various materials with dielectric constant from 4.4 up to 50</a:t>
            </a:r>
          </a:p>
          <a:p>
            <a:pPr marL="214313" indent="-214313" eaLnBrk="0" hangingPunct="0">
              <a:spcBef>
                <a:spcPts val="450"/>
              </a:spcBef>
              <a:spcAft>
                <a:spcPts val="450"/>
              </a:spcAft>
              <a:buFont typeface="Wingdings" panose="05000000000000000000" pitchFamily="2" charset="2"/>
              <a:buChar char="Ø"/>
            </a:pPr>
            <a:r>
              <a:rPr lang="en-US" dirty="0">
                <a:solidFill>
                  <a:schemeClr val="accent1">
                    <a:lumMod val="75000"/>
                  </a:schemeClr>
                </a:solidFill>
              </a:rPr>
              <a:t>Engineered materials with required RF properties (low loss ceramic)</a:t>
            </a:r>
          </a:p>
          <a:p>
            <a:pPr marL="214313" indent="-214313" eaLnBrk="0" hangingPunct="0">
              <a:spcBef>
                <a:spcPts val="450"/>
              </a:spcBef>
              <a:spcAft>
                <a:spcPts val="450"/>
              </a:spcAft>
              <a:buFont typeface="Wingdings" panose="05000000000000000000" pitchFamily="2" charset="2"/>
              <a:buChar char="Ø"/>
            </a:pPr>
            <a:r>
              <a:rPr lang="en-US" dirty="0">
                <a:solidFill>
                  <a:schemeClr val="accent1">
                    <a:lumMod val="75000"/>
                  </a:schemeClr>
                </a:solidFill>
              </a:rPr>
              <a:t>Extreme low losses at cryogenic temperatures</a:t>
            </a:r>
          </a:p>
          <a:p>
            <a:pPr marL="214313" indent="-214313" eaLnBrk="0" hangingPunct="0">
              <a:spcBef>
                <a:spcPts val="450"/>
              </a:spcBef>
              <a:spcAft>
                <a:spcPts val="450"/>
              </a:spcAft>
              <a:buFont typeface="Wingdings" panose="05000000000000000000" pitchFamily="2" charset="2"/>
              <a:buChar char="Ø"/>
            </a:pPr>
            <a:r>
              <a:rPr lang="en-US" dirty="0">
                <a:solidFill>
                  <a:schemeClr val="accent1">
                    <a:lumMod val="75000"/>
                  </a:schemeClr>
                </a:solidFill>
              </a:rPr>
              <a:t>New advanced materials to be tested (diamond, ferroelectrics, conductive ceramic)</a:t>
            </a:r>
          </a:p>
          <a:p>
            <a:pPr marL="257175" indent="-257175" eaLnBrk="0" hangingPunct="0">
              <a:spcBef>
                <a:spcPts val="450"/>
              </a:spcBef>
              <a:spcAft>
                <a:spcPts val="450"/>
              </a:spcAft>
              <a:buFont typeface="Arial" panose="020B0604020202020204" pitchFamily="34" charset="0"/>
              <a:buChar char="•"/>
            </a:pPr>
            <a:endParaRPr lang="en-US" dirty="0">
              <a:solidFill>
                <a:srgbClr val="000000"/>
              </a:solidFill>
            </a:endParaRPr>
          </a:p>
        </p:txBody>
      </p:sp>
    </p:spTree>
    <p:extLst>
      <p:ext uri="{BB962C8B-B14F-4D97-AF65-F5344CB8AC3E}">
        <p14:creationId xmlns:p14="http://schemas.microsoft.com/office/powerpoint/2010/main" val="3856155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6F15528-21DE-4FAA-801E-634DDDAF4B2B}" type="slidenum">
              <a:rPr lang="en-US" smtClean="0">
                <a:ln>
                  <a:solidFill>
                    <a:prstClr val="white"/>
                  </a:solidFill>
                </a:ln>
                <a:solidFill>
                  <a:prstClr val="black">
                    <a:tint val="75000"/>
                  </a:prstClr>
                </a:solidFill>
              </a:rPr>
              <a:pPr/>
              <a:t>3</a:t>
            </a:fld>
            <a:endParaRPr lang="en-US" dirty="0">
              <a:ln>
                <a:solidFill>
                  <a:prstClr val="white"/>
                </a:solidFill>
              </a:ln>
              <a:solidFill>
                <a:prstClr val="black">
                  <a:tint val="75000"/>
                </a:prstClr>
              </a:solidFill>
            </a:endParaRPr>
          </a:p>
        </p:txBody>
      </p:sp>
      <p:sp>
        <p:nvSpPr>
          <p:cNvPr id="3" name="Text Box 15"/>
          <p:cNvSpPr txBox="1">
            <a:spLocks noChangeArrowheads="1"/>
          </p:cNvSpPr>
          <p:nvPr/>
        </p:nvSpPr>
        <p:spPr bwMode="auto">
          <a:xfrm>
            <a:off x="1143001" y="53269"/>
            <a:ext cx="5912717" cy="507831"/>
          </a:xfrm>
          <a:prstGeom prst="rect">
            <a:avLst/>
          </a:prstGeom>
          <a:noFill/>
          <a:ln w="9525">
            <a:noFill/>
            <a:miter lim="800000"/>
            <a:headEnd/>
            <a:tailEnd/>
          </a:ln>
          <a:effectLst/>
        </p:spPr>
        <p:txBody>
          <a:bodyPr wrap="square">
            <a:spAutoFit/>
          </a:bodyPr>
          <a:lstStyle/>
          <a:p>
            <a:pPr>
              <a:spcBef>
                <a:spcPct val="50000"/>
              </a:spcBef>
            </a:pPr>
            <a:r>
              <a:rPr lang="en-US" altLang="zh-CN" sz="2700" dirty="0">
                <a:solidFill>
                  <a:srgbClr val="0000FF"/>
                </a:solidFill>
                <a:latin typeface="Times New Roman" pitchFamily="18" charset="0"/>
                <a:ea typeface="+mj-ea"/>
                <a:cs typeface="Times New Roman" pitchFamily="18" charset="0"/>
              </a:rPr>
              <a:t>Timeline of Dielectric Accelerators</a:t>
            </a:r>
          </a:p>
        </p:txBody>
      </p:sp>
      <p:pic>
        <p:nvPicPr>
          <p:cNvPr id="4" name="Picture 46"/>
          <p:cNvPicPr>
            <a:picLocks noChangeAspect="1" noChangeArrowheads="1"/>
          </p:cNvPicPr>
          <p:nvPr/>
        </p:nvPicPr>
        <p:blipFill>
          <a:blip r:embed="rId3" cstate="screen"/>
          <a:srcRect/>
          <a:stretch>
            <a:fillRect/>
          </a:stretch>
        </p:blipFill>
        <p:spPr bwMode="auto">
          <a:xfrm>
            <a:off x="4797233" y="3480250"/>
            <a:ext cx="3200400" cy="1088231"/>
          </a:xfrm>
          <a:prstGeom prst="rect">
            <a:avLst/>
          </a:prstGeom>
          <a:noFill/>
          <a:ln w="12700">
            <a:solidFill>
              <a:schemeClr val="tx1"/>
            </a:solidFill>
            <a:miter lim="800000"/>
            <a:headEnd/>
            <a:tailEnd/>
          </a:ln>
        </p:spPr>
      </p:pic>
      <p:pic>
        <p:nvPicPr>
          <p:cNvPr id="5" name="Picture 47"/>
          <p:cNvPicPr>
            <a:picLocks noChangeAspect="1" noChangeArrowheads="1"/>
          </p:cNvPicPr>
          <p:nvPr/>
        </p:nvPicPr>
        <p:blipFill>
          <a:blip r:embed="rId4" cstate="screen"/>
          <a:srcRect/>
          <a:stretch>
            <a:fillRect/>
          </a:stretch>
        </p:blipFill>
        <p:spPr bwMode="auto">
          <a:xfrm>
            <a:off x="4629150" y="991504"/>
            <a:ext cx="3143250" cy="803672"/>
          </a:xfrm>
          <a:prstGeom prst="rect">
            <a:avLst/>
          </a:prstGeom>
          <a:noFill/>
          <a:ln w="9525">
            <a:noFill/>
            <a:miter lim="800000"/>
            <a:headEnd/>
            <a:tailEnd/>
          </a:ln>
          <a:effectLst/>
        </p:spPr>
      </p:pic>
      <p:sp>
        <p:nvSpPr>
          <p:cNvPr id="6" name="Text Box 48"/>
          <p:cNvSpPr txBox="1">
            <a:spLocks noChangeArrowheads="1"/>
          </p:cNvSpPr>
          <p:nvPr/>
        </p:nvSpPr>
        <p:spPr bwMode="auto">
          <a:xfrm>
            <a:off x="5454927" y="492377"/>
            <a:ext cx="2181110" cy="369332"/>
          </a:xfrm>
          <a:prstGeom prst="rect">
            <a:avLst/>
          </a:prstGeom>
          <a:noFill/>
          <a:ln w="9525">
            <a:noFill/>
            <a:miter lim="800000"/>
            <a:headEnd/>
            <a:tailEnd/>
          </a:ln>
          <a:effectLst/>
        </p:spPr>
        <p:txBody>
          <a:bodyPr wrap="none">
            <a:spAutoFit/>
          </a:bodyPr>
          <a:lstStyle/>
          <a:p>
            <a:pPr algn="ctr" eaLnBrk="0" hangingPunct="0"/>
            <a:r>
              <a:rPr lang="en-US" dirty="0">
                <a:latin typeface="Times New Roman" pitchFamily="18" charset="0"/>
              </a:rPr>
              <a:t>Electric Field Vectors</a:t>
            </a:r>
          </a:p>
        </p:txBody>
      </p:sp>
      <p:sp>
        <p:nvSpPr>
          <p:cNvPr id="7" name="Text Box 49"/>
          <p:cNvSpPr txBox="1">
            <a:spLocks noChangeArrowheads="1"/>
          </p:cNvSpPr>
          <p:nvPr/>
        </p:nvSpPr>
        <p:spPr bwMode="auto">
          <a:xfrm>
            <a:off x="5681749" y="3108520"/>
            <a:ext cx="1779141" cy="369332"/>
          </a:xfrm>
          <a:prstGeom prst="rect">
            <a:avLst/>
          </a:prstGeom>
          <a:noFill/>
          <a:ln w="9525">
            <a:noFill/>
            <a:miter lim="800000"/>
            <a:headEnd/>
            <a:tailEnd/>
          </a:ln>
          <a:effectLst/>
        </p:spPr>
        <p:txBody>
          <a:bodyPr wrap="none">
            <a:spAutoFit/>
          </a:bodyPr>
          <a:lstStyle/>
          <a:p>
            <a:pPr algn="ctr" eaLnBrk="0" hangingPunct="0"/>
            <a:r>
              <a:rPr lang="en-US" dirty="0">
                <a:latin typeface="Arial" panose="020B0604020202020204" pitchFamily="34" charset="0"/>
                <a:cs typeface="Arial" panose="020B0604020202020204" pitchFamily="34" charset="0"/>
              </a:rPr>
              <a:t>DWA Geometry</a:t>
            </a:r>
          </a:p>
        </p:txBody>
      </p:sp>
      <p:sp>
        <p:nvSpPr>
          <p:cNvPr id="8" name="Text Box 50"/>
          <p:cNvSpPr txBox="1">
            <a:spLocks noChangeArrowheads="1"/>
          </p:cNvSpPr>
          <p:nvPr/>
        </p:nvSpPr>
        <p:spPr bwMode="auto">
          <a:xfrm>
            <a:off x="1504111" y="582021"/>
            <a:ext cx="3472815" cy="1592744"/>
          </a:xfrm>
          <a:prstGeom prst="rect">
            <a:avLst/>
          </a:prstGeom>
          <a:noFill/>
          <a:ln w="9525">
            <a:noFill/>
            <a:miter lim="800000"/>
            <a:headEnd/>
            <a:tailEnd/>
          </a:ln>
          <a:effectLst/>
        </p:spPr>
        <p:txBody>
          <a:bodyPr wrap="square">
            <a:spAutoFit/>
          </a:bodyPr>
          <a:lstStyle/>
          <a:p>
            <a:pPr eaLnBrk="0" hangingPunct="0">
              <a:spcAft>
                <a:spcPct val="30000"/>
              </a:spcAft>
            </a:pPr>
            <a:r>
              <a:rPr lang="en-US" sz="1500" b="1" dirty="0">
                <a:solidFill>
                  <a:srgbClr val="0000FF"/>
                </a:solidFill>
                <a:latin typeface="Comic Sans MS" pitchFamily="66" charset="0"/>
              </a:rPr>
              <a:t>Features:</a:t>
            </a:r>
            <a:endParaRPr lang="en-US" sz="1200" b="1" dirty="0"/>
          </a:p>
          <a:p>
            <a:pPr marL="40481" indent="-40481" eaLnBrk="0" hangingPunct="0">
              <a:buFontTx/>
              <a:buChar char="•"/>
            </a:pPr>
            <a:r>
              <a:rPr lang="en-US" sz="1350" dirty="0">
                <a:solidFill>
                  <a:srgbClr val="002060"/>
                </a:solidFill>
              </a:rPr>
              <a:t> </a:t>
            </a:r>
            <a:r>
              <a:rPr lang="en-US" altLang="zh-CN" sz="2100" dirty="0">
                <a:solidFill>
                  <a:srgbClr val="0033CC"/>
                </a:solidFill>
              </a:rPr>
              <a:t>S</a:t>
            </a:r>
            <a:r>
              <a:rPr lang="en-US" altLang="zh-CN" sz="1500" dirty="0">
                <a:solidFill>
                  <a:srgbClr val="002060"/>
                </a:solidFill>
              </a:rPr>
              <a:t>imple geometry.</a:t>
            </a:r>
            <a:endParaRPr lang="en-US" sz="1500" dirty="0">
              <a:solidFill>
                <a:srgbClr val="002060"/>
              </a:solidFill>
            </a:endParaRPr>
          </a:p>
          <a:p>
            <a:pPr marL="40481" indent="-40481" eaLnBrk="0" hangingPunct="0">
              <a:buFontTx/>
              <a:buChar char="•"/>
            </a:pPr>
            <a:r>
              <a:rPr lang="en-US" sz="1500" dirty="0">
                <a:solidFill>
                  <a:srgbClr val="002060"/>
                </a:solidFill>
              </a:rPr>
              <a:t> </a:t>
            </a:r>
            <a:r>
              <a:rPr lang="en-US" sz="2100" dirty="0">
                <a:solidFill>
                  <a:srgbClr val="0033CC"/>
                </a:solidFill>
              </a:rPr>
              <a:t>S</a:t>
            </a:r>
            <a:r>
              <a:rPr lang="en-US" sz="1500" dirty="0">
                <a:solidFill>
                  <a:srgbClr val="002060"/>
                </a:solidFill>
              </a:rPr>
              <a:t>mall transverse size.</a:t>
            </a:r>
          </a:p>
          <a:p>
            <a:pPr marL="40481" indent="-40481" eaLnBrk="0" hangingPunct="0">
              <a:buFontTx/>
              <a:buChar char="•"/>
            </a:pPr>
            <a:r>
              <a:rPr lang="en-US" sz="1500" dirty="0">
                <a:solidFill>
                  <a:srgbClr val="002060"/>
                </a:solidFill>
              </a:rPr>
              <a:t> </a:t>
            </a:r>
            <a:r>
              <a:rPr lang="en-US" sz="2100" dirty="0">
                <a:solidFill>
                  <a:srgbClr val="0033CC"/>
                </a:solidFill>
              </a:rPr>
              <a:t>S</a:t>
            </a:r>
            <a:r>
              <a:rPr lang="en-US" sz="1500" dirty="0">
                <a:solidFill>
                  <a:srgbClr val="002060"/>
                </a:solidFill>
              </a:rPr>
              <a:t>hort </a:t>
            </a:r>
            <a:r>
              <a:rPr lang="en-US" sz="1500" dirty="0" err="1">
                <a:solidFill>
                  <a:srgbClr val="002060"/>
                </a:solidFill>
              </a:rPr>
              <a:t>rf</a:t>
            </a:r>
            <a:r>
              <a:rPr lang="en-US" sz="1500" dirty="0">
                <a:solidFill>
                  <a:srgbClr val="002060"/>
                </a:solidFill>
              </a:rPr>
              <a:t> pulse, high </a:t>
            </a:r>
            <a:r>
              <a:rPr lang="en-US" sz="1500" dirty="0" err="1">
                <a:solidFill>
                  <a:srgbClr val="002060"/>
                </a:solidFill>
              </a:rPr>
              <a:t>reprate</a:t>
            </a:r>
            <a:r>
              <a:rPr lang="en-US" sz="1500" dirty="0">
                <a:solidFill>
                  <a:srgbClr val="002060"/>
                </a:solidFill>
              </a:rPr>
              <a:t>, preferred</a:t>
            </a:r>
            <a:r>
              <a:rPr lang="en-US" sz="1500" dirty="0">
                <a:solidFill>
                  <a:srgbClr val="000000"/>
                </a:solidFill>
              </a:rPr>
              <a:t>.</a:t>
            </a:r>
          </a:p>
        </p:txBody>
      </p:sp>
      <p:sp>
        <p:nvSpPr>
          <p:cNvPr id="9" name="Right Arrow 8"/>
          <p:cNvSpPr/>
          <p:nvPr/>
        </p:nvSpPr>
        <p:spPr bwMode="auto">
          <a:xfrm>
            <a:off x="1491175" y="2556163"/>
            <a:ext cx="7329297" cy="218369"/>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w="28575" cap="flat" cmpd="sng" algn="ctr">
            <a:solidFill>
              <a:srgbClr val="116F1C"/>
            </a:solid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a:endParaRPr lang="en-US" sz="2400">
              <a:latin typeface="Tahoma" pitchFamily="34" charset="0"/>
              <a:ea typeface="宋体" pitchFamily="2" charset="-122"/>
            </a:endParaRPr>
          </a:p>
        </p:txBody>
      </p:sp>
      <p:sp>
        <p:nvSpPr>
          <p:cNvPr id="10" name="TextBox 9"/>
          <p:cNvSpPr txBox="1"/>
          <p:nvPr/>
        </p:nvSpPr>
        <p:spPr>
          <a:xfrm>
            <a:off x="1206303" y="2788599"/>
            <a:ext cx="611945" cy="300082"/>
          </a:xfrm>
          <a:prstGeom prst="rect">
            <a:avLst/>
          </a:prstGeom>
          <a:noFill/>
        </p:spPr>
        <p:txBody>
          <a:bodyPr wrap="square" rtlCol="0">
            <a:spAutoFit/>
          </a:bodyPr>
          <a:lstStyle/>
          <a:p>
            <a:r>
              <a:rPr lang="en-US" sz="1350" dirty="0"/>
              <a:t>1951</a:t>
            </a:r>
          </a:p>
        </p:txBody>
      </p:sp>
      <p:sp>
        <p:nvSpPr>
          <p:cNvPr id="12" name="TextBox 11"/>
          <p:cNvSpPr txBox="1"/>
          <p:nvPr/>
        </p:nvSpPr>
        <p:spPr>
          <a:xfrm>
            <a:off x="2122462" y="2788599"/>
            <a:ext cx="611945" cy="300082"/>
          </a:xfrm>
          <a:prstGeom prst="rect">
            <a:avLst/>
          </a:prstGeom>
          <a:noFill/>
        </p:spPr>
        <p:txBody>
          <a:bodyPr wrap="square" rtlCol="0">
            <a:spAutoFit/>
          </a:bodyPr>
          <a:lstStyle/>
          <a:p>
            <a:r>
              <a:rPr lang="en-US" sz="1350" dirty="0"/>
              <a:t>1958</a:t>
            </a:r>
          </a:p>
        </p:txBody>
      </p:sp>
      <p:sp>
        <p:nvSpPr>
          <p:cNvPr id="13" name="TextBox 12"/>
          <p:cNvSpPr txBox="1"/>
          <p:nvPr/>
        </p:nvSpPr>
        <p:spPr>
          <a:xfrm>
            <a:off x="1753846" y="2181313"/>
            <a:ext cx="1150035" cy="323165"/>
          </a:xfrm>
          <a:prstGeom prst="rect">
            <a:avLst/>
          </a:prstGeom>
          <a:noFill/>
        </p:spPr>
        <p:txBody>
          <a:bodyPr wrap="square" rtlCol="0">
            <a:spAutoFit/>
          </a:bodyPr>
          <a:lstStyle/>
          <a:p>
            <a:r>
              <a:rPr lang="en-US" sz="1500" dirty="0"/>
              <a:t>30MV/m</a:t>
            </a:r>
          </a:p>
        </p:txBody>
      </p:sp>
      <p:sp>
        <p:nvSpPr>
          <p:cNvPr id="14" name="Rectangle 13"/>
          <p:cNvSpPr/>
          <p:nvPr/>
        </p:nvSpPr>
        <p:spPr bwMode="auto">
          <a:xfrm>
            <a:off x="3243424" y="2195686"/>
            <a:ext cx="580292" cy="907367"/>
          </a:xfrm>
          <a:prstGeom prst="rect">
            <a:avLst/>
          </a:prstGeom>
          <a:solidFill>
            <a:schemeClr val="bg1"/>
          </a:solidFill>
          <a:ln w="9525" cap="flat" cmpd="sng" algn="ctr">
            <a:noFill/>
            <a:prstDash val="solid"/>
            <a:round/>
            <a:headEnd type="none" w="med" len="med"/>
            <a:tailEnd type="none" w="med" len="med"/>
          </a:ln>
          <a:effectLst/>
        </p:spPr>
        <p:txBody>
          <a:bodyPr vert="horz" wrap="none" lIns="68580" tIns="34290" rIns="68580" bIns="34290" numCol="1" rtlCol="0" anchor="ctr" anchorCtr="0" compatLnSpc="1">
            <a:prstTxWarp prst="textNoShape">
              <a:avLst/>
            </a:prstTxWarp>
          </a:bodyPr>
          <a:lstStyle/>
          <a:p>
            <a:pPr defTabSz="685800"/>
            <a:endParaRPr lang="en-US" sz="2400">
              <a:latin typeface="Tahoma" pitchFamily="34" charset="0"/>
              <a:ea typeface="宋体" pitchFamily="2" charset="-122"/>
            </a:endParaRPr>
          </a:p>
        </p:txBody>
      </p:sp>
      <p:cxnSp>
        <p:nvCxnSpPr>
          <p:cNvPr id="15" name="Curved Connector 14"/>
          <p:cNvCxnSpPr/>
          <p:nvPr/>
        </p:nvCxnSpPr>
        <p:spPr bwMode="auto">
          <a:xfrm rot="16200000" flipH="1">
            <a:off x="3205673" y="2589890"/>
            <a:ext cx="506441" cy="137160"/>
          </a:xfrm>
          <a:prstGeom prst="curvedConnector3">
            <a:avLst>
              <a:gd name="adj1" fmla="val 50000"/>
            </a:avLst>
          </a:prstGeom>
          <a:no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cxnSp>
      <p:cxnSp>
        <p:nvCxnSpPr>
          <p:cNvPr id="16" name="Curved Connector 15"/>
          <p:cNvCxnSpPr/>
          <p:nvPr/>
        </p:nvCxnSpPr>
        <p:spPr bwMode="auto">
          <a:xfrm rot="16200000" flipH="1">
            <a:off x="3319973" y="2588129"/>
            <a:ext cx="506441" cy="137160"/>
          </a:xfrm>
          <a:prstGeom prst="curvedConnector3">
            <a:avLst>
              <a:gd name="adj1" fmla="val 50000"/>
            </a:avLst>
          </a:prstGeom>
          <a:noFill/>
          <a:ln w="9525" cap="flat" cmpd="sng" algn="ctr">
            <a:solidFill>
              <a:schemeClr val="tx1"/>
            </a:solidFill>
            <a:prstDash val="solid"/>
            <a:round/>
            <a:headEnd type="none" w="med" len="med"/>
            <a:tailEnd type="none" w="med" len="med"/>
          </a:ln>
          <a:effectLst/>
          <a:scene3d>
            <a:camera prst="orthographicFront">
              <a:rot lat="0" lon="10800000" rev="0"/>
            </a:camera>
            <a:lightRig rig="threePt" dir="t"/>
          </a:scene3d>
        </p:spPr>
      </p:cxnSp>
      <p:sp>
        <p:nvSpPr>
          <p:cNvPr id="17" name="TextBox 16"/>
          <p:cNvSpPr txBox="1"/>
          <p:nvPr/>
        </p:nvSpPr>
        <p:spPr>
          <a:xfrm>
            <a:off x="3840479" y="2788599"/>
            <a:ext cx="611945" cy="300082"/>
          </a:xfrm>
          <a:prstGeom prst="rect">
            <a:avLst/>
          </a:prstGeom>
          <a:noFill/>
        </p:spPr>
        <p:txBody>
          <a:bodyPr wrap="square" rtlCol="0">
            <a:spAutoFit/>
          </a:bodyPr>
          <a:lstStyle/>
          <a:p>
            <a:r>
              <a:rPr lang="en-US" sz="1350" dirty="0"/>
              <a:t>1989</a:t>
            </a:r>
          </a:p>
        </p:txBody>
      </p:sp>
      <p:sp>
        <p:nvSpPr>
          <p:cNvPr id="18" name="TextBox 17"/>
          <p:cNvSpPr txBox="1"/>
          <p:nvPr/>
        </p:nvSpPr>
        <p:spPr>
          <a:xfrm>
            <a:off x="3749041" y="2225891"/>
            <a:ext cx="717452" cy="323165"/>
          </a:xfrm>
          <a:prstGeom prst="rect">
            <a:avLst/>
          </a:prstGeom>
          <a:noFill/>
        </p:spPr>
        <p:txBody>
          <a:bodyPr wrap="square" rtlCol="0">
            <a:spAutoFit/>
          </a:bodyPr>
          <a:lstStyle/>
          <a:p>
            <a:r>
              <a:rPr lang="en-US" sz="1500" dirty="0"/>
              <a:t>DWA</a:t>
            </a:r>
          </a:p>
        </p:txBody>
      </p:sp>
      <p:sp>
        <p:nvSpPr>
          <p:cNvPr id="19" name="TextBox 18"/>
          <p:cNvSpPr txBox="1"/>
          <p:nvPr/>
        </p:nvSpPr>
        <p:spPr>
          <a:xfrm>
            <a:off x="4756630" y="2788599"/>
            <a:ext cx="611945" cy="300082"/>
          </a:xfrm>
          <a:prstGeom prst="rect">
            <a:avLst/>
          </a:prstGeom>
          <a:noFill/>
        </p:spPr>
        <p:txBody>
          <a:bodyPr wrap="square" rtlCol="0">
            <a:spAutoFit/>
          </a:bodyPr>
          <a:lstStyle/>
          <a:p>
            <a:r>
              <a:rPr lang="en-US" sz="1350" dirty="0"/>
              <a:t>2000</a:t>
            </a:r>
          </a:p>
        </p:txBody>
      </p:sp>
      <p:sp>
        <p:nvSpPr>
          <p:cNvPr id="20" name="TextBox 19"/>
          <p:cNvSpPr txBox="1"/>
          <p:nvPr/>
        </p:nvSpPr>
        <p:spPr>
          <a:xfrm>
            <a:off x="4580808" y="2224130"/>
            <a:ext cx="972414" cy="323165"/>
          </a:xfrm>
          <a:prstGeom prst="rect">
            <a:avLst/>
          </a:prstGeom>
          <a:noFill/>
        </p:spPr>
        <p:txBody>
          <a:bodyPr wrap="square" rtlCol="0">
            <a:spAutoFit/>
          </a:bodyPr>
          <a:lstStyle/>
          <a:p>
            <a:r>
              <a:rPr lang="en-US" sz="1500" dirty="0"/>
              <a:t>D. TBA</a:t>
            </a:r>
          </a:p>
        </p:txBody>
      </p:sp>
      <p:sp>
        <p:nvSpPr>
          <p:cNvPr id="21" name="TextBox 20"/>
          <p:cNvSpPr txBox="1"/>
          <p:nvPr/>
        </p:nvSpPr>
        <p:spPr>
          <a:xfrm>
            <a:off x="5503976" y="2788599"/>
            <a:ext cx="611945" cy="300082"/>
          </a:xfrm>
          <a:prstGeom prst="rect">
            <a:avLst/>
          </a:prstGeom>
          <a:noFill/>
        </p:spPr>
        <p:txBody>
          <a:bodyPr wrap="square" rtlCol="0">
            <a:spAutoFit/>
          </a:bodyPr>
          <a:lstStyle/>
          <a:p>
            <a:r>
              <a:rPr lang="en-US" sz="1350" dirty="0"/>
              <a:t>2006</a:t>
            </a:r>
          </a:p>
        </p:txBody>
      </p:sp>
      <p:sp>
        <p:nvSpPr>
          <p:cNvPr id="22" name="TextBox 21"/>
          <p:cNvSpPr txBox="1"/>
          <p:nvPr/>
        </p:nvSpPr>
        <p:spPr>
          <a:xfrm>
            <a:off x="5329900" y="2287437"/>
            <a:ext cx="1150035" cy="323165"/>
          </a:xfrm>
          <a:prstGeom prst="rect">
            <a:avLst/>
          </a:prstGeom>
          <a:noFill/>
        </p:spPr>
        <p:txBody>
          <a:bodyPr wrap="square" rtlCol="0">
            <a:spAutoFit/>
          </a:bodyPr>
          <a:lstStyle/>
          <a:p>
            <a:r>
              <a:rPr lang="en-US" sz="1500" dirty="0"/>
              <a:t>100MV/m</a:t>
            </a:r>
          </a:p>
        </p:txBody>
      </p:sp>
      <p:sp>
        <p:nvSpPr>
          <p:cNvPr id="23" name="TextBox 22"/>
          <p:cNvSpPr txBox="1"/>
          <p:nvPr/>
        </p:nvSpPr>
        <p:spPr>
          <a:xfrm>
            <a:off x="5809948" y="2049884"/>
            <a:ext cx="1150035" cy="323165"/>
          </a:xfrm>
          <a:prstGeom prst="rect">
            <a:avLst/>
          </a:prstGeom>
          <a:noFill/>
        </p:spPr>
        <p:txBody>
          <a:bodyPr wrap="square" rtlCol="0">
            <a:spAutoFit/>
          </a:bodyPr>
          <a:lstStyle/>
          <a:p>
            <a:r>
              <a:rPr lang="en-US" sz="1500" dirty="0"/>
              <a:t>~GV/m</a:t>
            </a:r>
          </a:p>
        </p:txBody>
      </p:sp>
      <p:sp>
        <p:nvSpPr>
          <p:cNvPr id="24" name="TextBox 23"/>
          <p:cNvSpPr txBox="1"/>
          <p:nvPr/>
        </p:nvSpPr>
        <p:spPr>
          <a:xfrm>
            <a:off x="5955900" y="2788599"/>
            <a:ext cx="611945" cy="300082"/>
          </a:xfrm>
          <a:prstGeom prst="rect">
            <a:avLst/>
          </a:prstGeom>
          <a:noFill/>
        </p:spPr>
        <p:txBody>
          <a:bodyPr wrap="square" rtlCol="0">
            <a:spAutoFit/>
          </a:bodyPr>
          <a:lstStyle/>
          <a:p>
            <a:r>
              <a:rPr lang="en-US" sz="1350" dirty="0"/>
              <a:t>2007</a:t>
            </a:r>
          </a:p>
        </p:txBody>
      </p:sp>
      <p:sp>
        <p:nvSpPr>
          <p:cNvPr id="25" name="TextBox 24"/>
          <p:cNvSpPr txBox="1"/>
          <p:nvPr/>
        </p:nvSpPr>
        <p:spPr>
          <a:xfrm>
            <a:off x="6485035" y="2788599"/>
            <a:ext cx="611945" cy="300082"/>
          </a:xfrm>
          <a:prstGeom prst="rect">
            <a:avLst/>
          </a:prstGeom>
          <a:noFill/>
        </p:spPr>
        <p:txBody>
          <a:bodyPr wrap="square" rtlCol="0">
            <a:spAutoFit/>
          </a:bodyPr>
          <a:lstStyle/>
          <a:p>
            <a:r>
              <a:rPr lang="en-US" sz="1350" dirty="0"/>
              <a:t>2011</a:t>
            </a:r>
          </a:p>
        </p:txBody>
      </p:sp>
      <p:sp>
        <p:nvSpPr>
          <p:cNvPr id="26" name="TextBox 25"/>
          <p:cNvSpPr txBox="1"/>
          <p:nvPr/>
        </p:nvSpPr>
        <p:spPr>
          <a:xfrm>
            <a:off x="6490504" y="2071479"/>
            <a:ext cx="879215" cy="553998"/>
          </a:xfrm>
          <a:prstGeom prst="rect">
            <a:avLst/>
          </a:prstGeom>
          <a:noFill/>
        </p:spPr>
        <p:txBody>
          <a:bodyPr wrap="square" rtlCol="0">
            <a:spAutoFit/>
          </a:bodyPr>
          <a:lstStyle/>
          <a:p>
            <a:r>
              <a:rPr lang="en-US" sz="1500" dirty="0"/>
              <a:t>Tunable DLA</a:t>
            </a:r>
          </a:p>
        </p:txBody>
      </p:sp>
      <p:sp>
        <p:nvSpPr>
          <p:cNvPr id="27" name="TextBox 26"/>
          <p:cNvSpPr txBox="1"/>
          <p:nvPr/>
        </p:nvSpPr>
        <p:spPr>
          <a:xfrm>
            <a:off x="7285157" y="2788599"/>
            <a:ext cx="611945" cy="300082"/>
          </a:xfrm>
          <a:prstGeom prst="rect">
            <a:avLst/>
          </a:prstGeom>
          <a:noFill/>
        </p:spPr>
        <p:txBody>
          <a:bodyPr wrap="square" rtlCol="0">
            <a:spAutoFit/>
          </a:bodyPr>
          <a:lstStyle/>
          <a:p>
            <a:r>
              <a:rPr lang="en-US" sz="1350" dirty="0"/>
              <a:t>2016</a:t>
            </a:r>
          </a:p>
        </p:txBody>
      </p:sp>
      <p:sp>
        <p:nvSpPr>
          <p:cNvPr id="28" name="TextBox 27"/>
          <p:cNvSpPr txBox="1"/>
          <p:nvPr/>
        </p:nvSpPr>
        <p:spPr>
          <a:xfrm>
            <a:off x="7121785" y="2303735"/>
            <a:ext cx="879215" cy="323165"/>
          </a:xfrm>
          <a:prstGeom prst="rect">
            <a:avLst/>
          </a:prstGeom>
          <a:noFill/>
        </p:spPr>
        <p:txBody>
          <a:bodyPr wrap="square" rtlCol="0">
            <a:spAutoFit/>
          </a:bodyPr>
          <a:lstStyle/>
          <a:p>
            <a:pPr algn="r"/>
            <a:r>
              <a:rPr lang="en-US" sz="1500" dirty="0"/>
              <a:t>Staging</a:t>
            </a:r>
          </a:p>
        </p:txBody>
      </p:sp>
      <p:sp>
        <p:nvSpPr>
          <p:cNvPr id="29" name="TextBox 28"/>
          <p:cNvSpPr txBox="1"/>
          <p:nvPr/>
        </p:nvSpPr>
        <p:spPr>
          <a:xfrm>
            <a:off x="7443002" y="1863184"/>
            <a:ext cx="1150035" cy="323165"/>
          </a:xfrm>
          <a:prstGeom prst="rect">
            <a:avLst/>
          </a:prstGeom>
          <a:noFill/>
        </p:spPr>
        <p:txBody>
          <a:bodyPr wrap="square" rtlCol="0">
            <a:spAutoFit/>
          </a:bodyPr>
          <a:lstStyle/>
          <a:p>
            <a:r>
              <a:rPr lang="en-US" sz="1500" dirty="0"/>
              <a:t>400MeV/m</a:t>
            </a:r>
          </a:p>
        </p:txBody>
      </p:sp>
      <p:sp>
        <p:nvSpPr>
          <p:cNvPr id="11" name="TextBox 10"/>
          <p:cNvSpPr txBox="1"/>
          <p:nvPr/>
        </p:nvSpPr>
        <p:spPr>
          <a:xfrm>
            <a:off x="2701001" y="2181313"/>
            <a:ext cx="745581" cy="323165"/>
          </a:xfrm>
          <a:prstGeom prst="rect">
            <a:avLst/>
          </a:prstGeom>
          <a:noFill/>
        </p:spPr>
        <p:txBody>
          <a:bodyPr wrap="square" rtlCol="0">
            <a:spAutoFit/>
          </a:bodyPr>
          <a:lstStyle/>
          <a:p>
            <a:r>
              <a:rPr lang="en-US" sz="1500" dirty="0"/>
              <a:t>theory</a:t>
            </a:r>
          </a:p>
        </p:txBody>
      </p:sp>
      <p:sp>
        <p:nvSpPr>
          <p:cNvPr id="30" name="TextBox 29"/>
          <p:cNvSpPr txBox="1"/>
          <p:nvPr/>
        </p:nvSpPr>
        <p:spPr>
          <a:xfrm>
            <a:off x="2704924" y="2784912"/>
            <a:ext cx="611945" cy="300082"/>
          </a:xfrm>
          <a:prstGeom prst="rect">
            <a:avLst/>
          </a:prstGeom>
          <a:noFill/>
        </p:spPr>
        <p:txBody>
          <a:bodyPr wrap="square" rtlCol="0">
            <a:spAutoFit/>
          </a:bodyPr>
          <a:lstStyle/>
          <a:p>
            <a:r>
              <a:rPr lang="en-US" sz="1350" dirty="0"/>
              <a:t>1963</a:t>
            </a:r>
          </a:p>
        </p:txBody>
      </p:sp>
      <p:pic>
        <p:nvPicPr>
          <p:cNvPr id="3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4535" y="3295049"/>
            <a:ext cx="2636055" cy="1568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Rectangle 31"/>
          <p:cNvSpPr/>
          <p:nvPr/>
        </p:nvSpPr>
        <p:spPr>
          <a:xfrm>
            <a:off x="1812974" y="3141626"/>
            <a:ext cx="3429000" cy="507831"/>
          </a:xfrm>
          <a:prstGeom prst="rect">
            <a:avLst/>
          </a:prstGeom>
        </p:spPr>
        <p:txBody>
          <a:bodyPr>
            <a:spAutoFit/>
          </a:bodyPr>
          <a:lstStyle/>
          <a:p>
            <a:pPr algn="ctr"/>
            <a:r>
              <a:rPr lang="en-US" sz="1350" dirty="0"/>
              <a:t>First electron </a:t>
            </a:r>
            <a:r>
              <a:rPr lang="en-US" sz="1350" dirty="0" err="1"/>
              <a:t>linac</a:t>
            </a:r>
            <a:r>
              <a:rPr lang="en-US" sz="1350" dirty="0"/>
              <a:t> at Stanford</a:t>
            </a:r>
          </a:p>
          <a:p>
            <a:pPr algn="ctr"/>
            <a:r>
              <a:rPr lang="en-US" sz="1350" dirty="0"/>
              <a:t> (1947)</a:t>
            </a:r>
          </a:p>
        </p:txBody>
      </p:sp>
      <p:sp>
        <p:nvSpPr>
          <p:cNvPr id="33" name="TextBox 32"/>
          <p:cNvSpPr txBox="1"/>
          <p:nvPr/>
        </p:nvSpPr>
        <p:spPr>
          <a:xfrm>
            <a:off x="7960627" y="2259321"/>
            <a:ext cx="1090363" cy="307777"/>
          </a:xfrm>
          <a:prstGeom prst="rect">
            <a:avLst/>
          </a:prstGeom>
          <a:noFill/>
        </p:spPr>
        <p:txBody>
          <a:bodyPr wrap="none" rtlCol="0">
            <a:spAutoFit/>
          </a:bodyPr>
          <a:lstStyle/>
          <a:p>
            <a:r>
              <a:rPr lang="en-US" sz="1400" dirty="0"/>
              <a:t>Short pulse</a:t>
            </a:r>
          </a:p>
        </p:txBody>
      </p:sp>
      <p:sp>
        <p:nvSpPr>
          <p:cNvPr id="34" name="TextBox 33"/>
          <p:cNvSpPr txBox="1"/>
          <p:nvPr/>
        </p:nvSpPr>
        <p:spPr>
          <a:xfrm>
            <a:off x="7921452" y="2796689"/>
            <a:ext cx="1274903" cy="300082"/>
          </a:xfrm>
          <a:prstGeom prst="rect">
            <a:avLst/>
          </a:prstGeom>
          <a:noFill/>
        </p:spPr>
        <p:txBody>
          <a:bodyPr wrap="square" rtlCol="0">
            <a:spAutoFit/>
          </a:bodyPr>
          <a:lstStyle/>
          <a:p>
            <a:r>
              <a:rPr lang="en-US" sz="1350" dirty="0"/>
              <a:t>2018-2025</a:t>
            </a:r>
          </a:p>
        </p:txBody>
      </p:sp>
    </p:spTree>
    <p:extLst>
      <p:ext uri="{BB962C8B-B14F-4D97-AF65-F5344CB8AC3E}">
        <p14:creationId xmlns:p14="http://schemas.microsoft.com/office/powerpoint/2010/main" val="12027462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3"/>
          <p:cNvSpPr txBox="1">
            <a:spLocks noChangeArrowheads="1"/>
          </p:cNvSpPr>
          <p:nvPr/>
        </p:nvSpPr>
        <p:spPr bwMode="auto">
          <a:xfrm>
            <a:off x="436911" y="916764"/>
            <a:ext cx="5941219" cy="308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lnSpc>
                <a:spcPct val="150000"/>
              </a:lnSpc>
            </a:pPr>
            <a:r>
              <a:rPr lang="en-US" sz="1350" b="1" dirty="0">
                <a:solidFill>
                  <a:srgbClr val="000099"/>
                </a:solidFill>
              </a:rPr>
              <a:t>Dielectric based accelerator advantages:</a:t>
            </a:r>
          </a:p>
          <a:p>
            <a:pPr eaLnBrk="1" hangingPunct="1">
              <a:lnSpc>
                <a:spcPct val="150000"/>
              </a:lnSpc>
              <a:buFont typeface="Wingdings" pitchFamily="2" charset="2"/>
              <a:buChar char="q"/>
            </a:pPr>
            <a:r>
              <a:rPr lang="en-US" sz="1650" dirty="0">
                <a:solidFill>
                  <a:srgbClr val="000099"/>
                </a:solidFill>
              </a:rPr>
              <a:t> </a:t>
            </a:r>
            <a:r>
              <a:rPr lang="en-US" sz="1425" dirty="0">
                <a:solidFill>
                  <a:srgbClr val="000099"/>
                </a:solidFill>
              </a:rPr>
              <a:t>design simplicity: no tight tolerances – 2D structure </a:t>
            </a:r>
          </a:p>
          <a:p>
            <a:pPr eaLnBrk="1" hangingPunct="1">
              <a:lnSpc>
                <a:spcPct val="150000"/>
              </a:lnSpc>
              <a:buFont typeface="Wingdings" pitchFamily="2" charset="2"/>
              <a:buChar char="q"/>
            </a:pPr>
            <a:r>
              <a:rPr lang="en-US" sz="1425" dirty="0">
                <a:solidFill>
                  <a:srgbClr val="000099"/>
                </a:solidFill>
              </a:rPr>
              <a:t> </a:t>
            </a:r>
            <a:r>
              <a:rPr lang="en-US" sz="1425" i="1" dirty="0" err="1">
                <a:solidFill>
                  <a:srgbClr val="000099"/>
                </a:solidFill>
              </a:rPr>
              <a:t>E</a:t>
            </a:r>
            <a:r>
              <a:rPr lang="en-US" sz="1425" i="1" baseline="-25000" dirty="0" err="1">
                <a:solidFill>
                  <a:srgbClr val="000099"/>
                </a:solidFill>
              </a:rPr>
              <a:t>z</a:t>
            </a:r>
            <a:r>
              <a:rPr lang="en-US" sz="1425" dirty="0">
                <a:solidFill>
                  <a:srgbClr val="000099"/>
                </a:solidFill>
              </a:rPr>
              <a:t> field magnitude (</a:t>
            </a:r>
            <a:r>
              <a:rPr lang="el-GR" sz="1425" dirty="0">
                <a:solidFill>
                  <a:srgbClr val="000099"/>
                </a:solidFill>
              </a:rPr>
              <a:t>γ</a:t>
            </a:r>
            <a:r>
              <a:rPr lang="en-US" sz="1425" dirty="0">
                <a:solidFill>
                  <a:srgbClr val="000099"/>
                </a:solidFill>
              </a:rPr>
              <a:t>&gt;&gt;1) is flat at cross-sections;</a:t>
            </a:r>
          </a:p>
          <a:p>
            <a:pPr eaLnBrk="1" hangingPunct="1">
              <a:lnSpc>
                <a:spcPct val="150000"/>
              </a:lnSpc>
              <a:buFont typeface="Wingdings" pitchFamily="2" charset="2"/>
              <a:buChar char="q"/>
            </a:pPr>
            <a:r>
              <a:rPr lang="en-US" sz="1425" dirty="0">
                <a:solidFill>
                  <a:srgbClr val="000099"/>
                </a:solidFill>
              </a:rPr>
              <a:t> Short RF pulse X - </a:t>
            </a:r>
            <a:r>
              <a:rPr lang="en-US" sz="1425" dirty="0" err="1">
                <a:solidFill>
                  <a:srgbClr val="000099"/>
                </a:solidFill>
              </a:rPr>
              <a:t>Ka</a:t>
            </a:r>
            <a:r>
              <a:rPr lang="en-US" sz="1425" dirty="0">
                <a:solidFill>
                  <a:srgbClr val="000099"/>
                </a:solidFill>
              </a:rPr>
              <a:t> band,, high reprate </a:t>
            </a:r>
          </a:p>
          <a:p>
            <a:pPr eaLnBrk="1" hangingPunct="1">
              <a:lnSpc>
                <a:spcPct val="150000"/>
              </a:lnSpc>
              <a:buFont typeface="Wingdings" pitchFamily="2" charset="2"/>
              <a:buChar char="q"/>
            </a:pPr>
            <a:r>
              <a:rPr lang="en-US" sz="1425" dirty="0">
                <a:solidFill>
                  <a:srgbClr val="000099"/>
                </a:solidFill>
              </a:rPr>
              <a:t> THz structures at ~ 0.5-1.0 GV/m gradient</a:t>
            </a:r>
          </a:p>
          <a:p>
            <a:pPr eaLnBrk="1" hangingPunct="1">
              <a:lnSpc>
                <a:spcPct val="150000"/>
              </a:lnSpc>
              <a:buFont typeface="Wingdings" pitchFamily="2" charset="2"/>
              <a:buChar char="q"/>
            </a:pPr>
            <a:r>
              <a:rPr lang="en-US" sz="1425" dirty="0">
                <a:solidFill>
                  <a:srgbClr val="000099"/>
                </a:solidFill>
              </a:rPr>
              <a:t> </a:t>
            </a:r>
            <a:r>
              <a:rPr lang="en-US" sz="1425" dirty="0">
                <a:solidFill>
                  <a:srgbClr val="000099"/>
                </a:solidFill>
                <a:cs typeface="Times New Roman" pitchFamily="18" charset="0"/>
              </a:rPr>
              <a:t>diamond thermal conductivity</a:t>
            </a:r>
          </a:p>
          <a:p>
            <a:pPr eaLnBrk="1" hangingPunct="1">
              <a:lnSpc>
                <a:spcPct val="150000"/>
              </a:lnSpc>
              <a:buFont typeface="Wingdings" pitchFamily="2" charset="2"/>
              <a:buChar char="q"/>
            </a:pPr>
            <a:r>
              <a:rPr lang="en-US" sz="1425" dirty="0">
                <a:solidFill>
                  <a:srgbClr val="000099"/>
                </a:solidFill>
              </a:rPr>
              <a:t> </a:t>
            </a:r>
            <a:r>
              <a:rPr lang="en-US" sz="1425" dirty="0">
                <a:solidFill>
                  <a:srgbClr val="000099"/>
                </a:solidFill>
                <a:cs typeface="Times New Roman" pitchFamily="18" charset="0"/>
              </a:rPr>
              <a:t>reduced  BBU</a:t>
            </a:r>
            <a:r>
              <a:rPr lang="en-US" sz="1425" dirty="0">
                <a:solidFill>
                  <a:srgbClr val="000099"/>
                </a:solidFill>
                <a:latin typeface="Universal-GreekwithMathPi"/>
                <a:cs typeface="Times New Roman" pitchFamily="18" charset="0"/>
              </a:rPr>
              <a:t> </a:t>
            </a:r>
            <a:r>
              <a:rPr lang="en-US" sz="1425" dirty="0">
                <a:solidFill>
                  <a:srgbClr val="000099"/>
                </a:solidFill>
                <a:cs typeface="Times New Roman" pitchFamily="18" charset="0"/>
              </a:rPr>
              <a:t>instability;</a:t>
            </a:r>
            <a:endParaRPr lang="en-US" sz="1425" dirty="0">
              <a:solidFill>
                <a:srgbClr val="000099"/>
              </a:solidFill>
            </a:endParaRPr>
          </a:p>
          <a:p>
            <a:pPr eaLnBrk="1" hangingPunct="1">
              <a:lnSpc>
                <a:spcPct val="150000"/>
              </a:lnSpc>
              <a:buFont typeface="Wingdings" pitchFamily="2" charset="2"/>
              <a:buChar char="q"/>
            </a:pPr>
            <a:r>
              <a:rPr lang="en-US" sz="1425" dirty="0">
                <a:solidFill>
                  <a:srgbClr val="000099"/>
                </a:solidFill>
              </a:rPr>
              <a:t> enables tuning;</a:t>
            </a:r>
          </a:p>
          <a:p>
            <a:pPr eaLnBrk="1" hangingPunct="1">
              <a:lnSpc>
                <a:spcPct val="150000"/>
              </a:lnSpc>
              <a:buFont typeface="Wingdings" pitchFamily="2" charset="2"/>
              <a:buChar char="q"/>
            </a:pPr>
            <a:r>
              <a:rPr lang="en-US" sz="1425" dirty="0">
                <a:solidFill>
                  <a:srgbClr val="000099"/>
                </a:solidFill>
              </a:rPr>
              <a:t>…..</a:t>
            </a:r>
            <a:endParaRPr lang="en-US" sz="1425" dirty="0">
              <a:solidFill>
                <a:srgbClr val="0000CC"/>
              </a:solidFill>
            </a:endParaRPr>
          </a:p>
        </p:txBody>
      </p:sp>
      <p:sp>
        <p:nvSpPr>
          <p:cNvPr id="58371" name="TextBox 3"/>
          <p:cNvSpPr txBox="1">
            <a:spLocks noChangeArrowheads="1"/>
          </p:cNvSpPr>
          <p:nvPr/>
        </p:nvSpPr>
        <p:spPr bwMode="auto">
          <a:xfrm>
            <a:off x="2141935" y="303610"/>
            <a:ext cx="4297971"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sz="2100" dirty="0">
                <a:solidFill>
                  <a:srgbClr val="FF0000"/>
                </a:solidFill>
              </a:rPr>
              <a:t>Why</a:t>
            </a:r>
            <a:r>
              <a:rPr lang="en-US" sz="2100" dirty="0">
                <a:solidFill>
                  <a:srgbClr val="000099"/>
                </a:solidFill>
              </a:rPr>
              <a:t> Dielectric Based Accelerator ?</a:t>
            </a:r>
          </a:p>
        </p:txBody>
      </p:sp>
      <p:grpSp>
        <p:nvGrpSpPr>
          <p:cNvPr id="4" name="Group 5"/>
          <p:cNvGrpSpPr>
            <a:grpSpLocks/>
          </p:cNvGrpSpPr>
          <p:nvPr/>
        </p:nvGrpSpPr>
        <p:grpSpPr bwMode="auto">
          <a:xfrm>
            <a:off x="6084168" y="729798"/>
            <a:ext cx="1939575" cy="1023497"/>
            <a:chOff x="3804" y="1883"/>
            <a:chExt cx="4815" cy="2532"/>
          </a:xfrm>
        </p:grpSpPr>
        <p:sp>
          <p:nvSpPr>
            <p:cNvPr id="5" name="Freeform 6"/>
            <p:cNvSpPr>
              <a:spLocks/>
            </p:cNvSpPr>
            <p:nvPr/>
          </p:nvSpPr>
          <p:spPr bwMode="auto">
            <a:xfrm>
              <a:off x="4159" y="2712"/>
              <a:ext cx="1698" cy="1703"/>
            </a:xfrm>
            <a:custGeom>
              <a:avLst/>
              <a:gdLst>
                <a:gd name="T0" fmla="*/ 1638 w 1698"/>
                <a:gd name="T1" fmla="*/ 537 h 1703"/>
                <a:gd name="T2" fmla="*/ 1591 w 1698"/>
                <a:gd name="T3" fmla="*/ 433 h 1703"/>
                <a:gd name="T4" fmla="*/ 1527 w 1698"/>
                <a:gd name="T5" fmla="*/ 333 h 1703"/>
                <a:gd name="T6" fmla="*/ 1451 w 1698"/>
                <a:gd name="T7" fmla="*/ 249 h 1703"/>
                <a:gd name="T8" fmla="*/ 1363 w 1698"/>
                <a:gd name="T9" fmla="*/ 169 h 1703"/>
                <a:gd name="T10" fmla="*/ 1267 w 1698"/>
                <a:gd name="T11" fmla="*/ 109 h 1703"/>
                <a:gd name="T12" fmla="*/ 1159 w 1698"/>
                <a:gd name="T13" fmla="*/ 57 h 1703"/>
                <a:gd name="T14" fmla="*/ 1051 w 1698"/>
                <a:gd name="T15" fmla="*/ 20 h 1703"/>
                <a:gd name="T16" fmla="*/ 935 w 1698"/>
                <a:gd name="T17" fmla="*/ 4 h 1703"/>
                <a:gd name="T18" fmla="*/ 819 w 1698"/>
                <a:gd name="T19" fmla="*/ 0 h 1703"/>
                <a:gd name="T20" fmla="*/ 703 w 1698"/>
                <a:gd name="T21" fmla="*/ 12 h 1703"/>
                <a:gd name="T22" fmla="*/ 592 w 1698"/>
                <a:gd name="T23" fmla="*/ 36 h 1703"/>
                <a:gd name="T24" fmla="*/ 484 w 1698"/>
                <a:gd name="T25" fmla="*/ 81 h 1703"/>
                <a:gd name="T26" fmla="*/ 384 w 1698"/>
                <a:gd name="T27" fmla="*/ 137 h 1703"/>
                <a:gd name="T28" fmla="*/ 292 w 1698"/>
                <a:gd name="T29" fmla="*/ 209 h 1703"/>
                <a:gd name="T30" fmla="*/ 208 w 1698"/>
                <a:gd name="T31" fmla="*/ 293 h 1703"/>
                <a:gd name="T32" fmla="*/ 140 w 1698"/>
                <a:gd name="T33" fmla="*/ 385 h 1703"/>
                <a:gd name="T34" fmla="*/ 80 w 1698"/>
                <a:gd name="T35" fmla="*/ 485 h 1703"/>
                <a:gd name="T36" fmla="*/ 40 w 1698"/>
                <a:gd name="T37" fmla="*/ 593 h 1703"/>
                <a:gd name="T38" fmla="*/ 12 w 1698"/>
                <a:gd name="T39" fmla="*/ 706 h 1703"/>
                <a:gd name="T40" fmla="*/ 0 w 1698"/>
                <a:gd name="T41" fmla="*/ 822 h 1703"/>
                <a:gd name="T42" fmla="*/ 4 w 1698"/>
                <a:gd name="T43" fmla="*/ 938 h 1703"/>
                <a:gd name="T44" fmla="*/ 24 w 1698"/>
                <a:gd name="T45" fmla="*/ 1054 h 1703"/>
                <a:gd name="T46" fmla="*/ 60 w 1698"/>
                <a:gd name="T47" fmla="*/ 1162 h 1703"/>
                <a:gd name="T48" fmla="*/ 108 w 1698"/>
                <a:gd name="T49" fmla="*/ 1270 h 1703"/>
                <a:gd name="T50" fmla="*/ 172 w 1698"/>
                <a:gd name="T51" fmla="*/ 1367 h 1703"/>
                <a:gd name="T52" fmla="*/ 248 w 1698"/>
                <a:gd name="T53" fmla="*/ 1455 h 1703"/>
                <a:gd name="T54" fmla="*/ 336 w 1698"/>
                <a:gd name="T55" fmla="*/ 1531 h 1703"/>
                <a:gd name="T56" fmla="*/ 436 w 1698"/>
                <a:gd name="T57" fmla="*/ 1595 h 1703"/>
                <a:gd name="T58" fmla="*/ 540 w 1698"/>
                <a:gd name="T59" fmla="*/ 1643 h 1703"/>
                <a:gd name="T60" fmla="*/ 652 w 1698"/>
                <a:gd name="T61" fmla="*/ 1679 h 1703"/>
                <a:gd name="T62" fmla="*/ 763 w 1698"/>
                <a:gd name="T63" fmla="*/ 1699 h 1703"/>
                <a:gd name="T64" fmla="*/ 879 w 1698"/>
                <a:gd name="T65" fmla="*/ 1703 h 1703"/>
                <a:gd name="T66" fmla="*/ 995 w 1698"/>
                <a:gd name="T67" fmla="*/ 1691 h 1703"/>
                <a:gd name="T68" fmla="*/ 1107 w 1698"/>
                <a:gd name="T69" fmla="*/ 1663 h 1703"/>
                <a:gd name="T70" fmla="*/ 1215 w 1698"/>
                <a:gd name="T71" fmla="*/ 1619 h 1703"/>
                <a:gd name="T72" fmla="*/ 1319 w 1698"/>
                <a:gd name="T73" fmla="*/ 1563 h 1703"/>
                <a:gd name="T74" fmla="*/ 1411 w 1698"/>
                <a:gd name="T75" fmla="*/ 1491 h 1703"/>
                <a:gd name="T76" fmla="*/ 1491 w 1698"/>
                <a:gd name="T77" fmla="*/ 1411 h 1703"/>
                <a:gd name="T78" fmla="*/ 1563 w 1698"/>
                <a:gd name="T79" fmla="*/ 1318 h 1703"/>
                <a:gd name="T80" fmla="*/ 1619 w 1698"/>
                <a:gd name="T81" fmla="*/ 1214 h 1703"/>
                <a:gd name="T82" fmla="*/ 1662 w 1698"/>
                <a:gd name="T83" fmla="*/ 1106 h 1703"/>
                <a:gd name="T84" fmla="*/ 1686 w 1698"/>
                <a:gd name="T85" fmla="*/ 994 h 1703"/>
                <a:gd name="T86" fmla="*/ 1698 w 1698"/>
                <a:gd name="T87" fmla="*/ 878 h 1703"/>
                <a:gd name="T88" fmla="*/ 1694 w 1698"/>
                <a:gd name="T89" fmla="*/ 762 h 1703"/>
                <a:gd name="T90" fmla="*/ 1674 w 1698"/>
                <a:gd name="T91" fmla="*/ 645 h 1703"/>
                <a:gd name="T92" fmla="*/ 1638 w 1698"/>
                <a:gd name="T93" fmla="*/ 537 h 170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698"/>
                <a:gd name="T142" fmla="*/ 0 h 1703"/>
                <a:gd name="T143" fmla="*/ 1698 w 1698"/>
                <a:gd name="T144" fmla="*/ 1703 h 170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698" h="1703">
                  <a:moveTo>
                    <a:pt x="1638" y="537"/>
                  </a:moveTo>
                  <a:lnTo>
                    <a:pt x="1591" y="433"/>
                  </a:lnTo>
                  <a:lnTo>
                    <a:pt x="1527" y="333"/>
                  </a:lnTo>
                  <a:lnTo>
                    <a:pt x="1451" y="249"/>
                  </a:lnTo>
                  <a:lnTo>
                    <a:pt x="1363" y="169"/>
                  </a:lnTo>
                  <a:lnTo>
                    <a:pt x="1267" y="109"/>
                  </a:lnTo>
                  <a:lnTo>
                    <a:pt x="1159" y="57"/>
                  </a:lnTo>
                  <a:lnTo>
                    <a:pt x="1051" y="20"/>
                  </a:lnTo>
                  <a:lnTo>
                    <a:pt x="935" y="4"/>
                  </a:lnTo>
                  <a:lnTo>
                    <a:pt x="819" y="0"/>
                  </a:lnTo>
                  <a:lnTo>
                    <a:pt x="703" y="12"/>
                  </a:lnTo>
                  <a:lnTo>
                    <a:pt x="592" y="36"/>
                  </a:lnTo>
                  <a:lnTo>
                    <a:pt x="484" y="81"/>
                  </a:lnTo>
                  <a:lnTo>
                    <a:pt x="384" y="137"/>
                  </a:lnTo>
                  <a:lnTo>
                    <a:pt x="292" y="209"/>
                  </a:lnTo>
                  <a:lnTo>
                    <a:pt x="208" y="293"/>
                  </a:lnTo>
                  <a:lnTo>
                    <a:pt x="140" y="385"/>
                  </a:lnTo>
                  <a:lnTo>
                    <a:pt x="80" y="485"/>
                  </a:lnTo>
                  <a:lnTo>
                    <a:pt x="40" y="593"/>
                  </a:lnTo>
                  <a:lnTo>
                    <a:pt x="12" y="706"/>
                  </a:lnTo>
                  <a:lnTo>
                    <a:pt x="0" y="822"/>
                  </a:lnTo>
                  <a:lnTo>
                    <a:pt x="4" y="938"/>
                  </a:lnTo>
                  <a:lnTo>
                    <a:pt x="24" y="1054"/>
                  </a:lnTo>
                  <a:lnTo>
                    <a:pt x="60" y="1162"/>
                  </a:lnTo>
                  <a:lnTo>
                    <a:pt x="108" y="1270"/>
                  </a:lnTo>
                  <a:lnTo>
                    <a:pt x="172" y="1367"/>
                  </a:lnTo>
                  <a:lnTo>
                    <a:pt x="248" y="1455"/>
                  </a:lnTo>
                  <a:lnTo>
                    <a:pt x="336" y="1531"/>
                  </a:lnTo>
                  <a:lnTo>
                    <a:pt x="436" y="1595"/>
                  </a:lnTo>
                  <a:lnTo>
                    <a:pt x="540" y="1643"/>
                  </a:lnTo>
                  <a:lnTo>
                    <a:pt x="652" y="1679"/>
                  </a:lnTo>
                  <a:lnTo>
                    <a:pt x="763" y="1699"/>
                  </a:lnTo>
                  <a:lnTo>
                    <a:pt x="879" y="1703"/>
                  </a:lnTo>
                  <a:lnTo>
                    <a:pt x="995" y="1691"/>
                  </a:lnTo>
                  <a:lnTo>
                    <a:pt x="1107" y="1663"/>
                  </a:lnTo>
                  <a:lnTo>
                    <a:pt x="1215" y="1619"/>
                  </a:lnTo>
                  <a:lnTo>
                    <a:pt x="1319" y="1563"/>
                  </a:lnTo>
                  <a:lnTo>
                    <a:pt x="1411" y="1491"/>
                  </a:lnTo>
                  <a:lnTo>
                    <a:pt x="1491" y="1411"/>
                  </a:lnTo>
                  <a:lnTo>
                    <a:pt x="1563" y="1318"/>
                  </a:lnTo>
                  <a:lnTo>
                    <a:pt x="1619" y="1214"/>
                  </a:lnTo>
                  <a:lnTo>
                    <a:pt x="1662" y="1106"/>
                  </a:lnTo>
                  <a:lnTo>
                    <a:pt x="1686" y="994"/>
                  </a:lnTo>
                  <a:lnTo>
                    <a:pt x="1698" y="878"/>
                  </a:lnTo>
                  <a:lnTo>
                    <a:pt x="1694" y="762"/>
                  </a:lnTo>
                  <a:lnTo>
                    <a:pt x="1674" y="645"/>
                  </a:lnTo>
                  <a:lnTo>
                    <a:pt x="1638" y="537"/>
                  </a:lnTo>
                  <a:close/>
                </a:path>
              </a:pathLst>
            </a:custGeom>
            <a:solidFill>
              <a:srgbClr val="C0C0C0"/>
            </a:solidFill>
            <a:ln w="2540">
              <a:solidFill>
                <a:srgbClr val="000000"/>
              </a:solidFill>
              <a:prstDash val="solid"/>
              <a:round/>
              <a:headEnd/>
              <a:tailEnd/>
            </a:ln>
          </p:spPr>
          <p:txBody>
            <a:bodyPr/>
            <a:lstStyle/>
            <a:p>
              <a:endParaRPr lang="en-US"/>
            </a:p>
          </p:txBody>
        </p:sp>
        <p:sp>
          <p:nvSpPr>
            <p:cNvPr id="6" name="Freeform 7"/>
            <p:cNvSpPr>
              <a:spLocks/>
            </p:cNvSpPr>
            <p:nvPr/>
          </p:nvSpPr>
          <p:spPr bwMode="auto">
            <a:xfrm>
              <a:off x="4159" y="2769"/>
              <a:ext cx="1163" cy="1646"/>
            </a:xfrm>
            <a:custGeom>
              <a:avLst/>
              <a:gdLst>
                <a:gd name="T0" fmla="*/ 536 w 1163"/>
                <a:gd name="T1" fmla="*/ 0 h 1646"/>
                <a:gd name="T2" fmla="*/ 432 w 1163"/>
                <a:gd name="T3" fmla="*/ 52 h 1646"/>
                <a:gd name="T4" fmla="*/ 336 w 1163"/>
                <a:gd name="T5" fmla="*/ 116 h 1646"/>
                <a:gd name="T6" fmla="*/ 248 w 1163"/>
                <a:gd name="T7" fmla="*/ 192 h 1646"/>
                <a:gd name="T8" fmla="*/ 172 w 1163"/>
                <a:gd name="T9" fmla="*/ 280 h 1646"/>
                <a:gd name="T10" fmla="*/ 108 w 1163"/>
                <a:gd name="T11" fmla="*/ 376 h 1646"/>
                <a:gd name="T12" fmla="*/ 60 w 1163"/>
                <a:gd name="T13" fmla="*/ 480 h 1646"/>
                <a:gd name="T14" fmla="*/ 24 w 1163"/>
                <a:gd name="T15" fmla="*/ 592 h 1646"/>
                <a:gd name="T16" fmla="*/ 4 w 1163"/>
                <a:gd name="T17" fmla="*/ 709 h 1646"/>
                <a:gd name="T18" fmla="*/ 0 w 1163"/>
                <a:gd name="T19" fmla="*/ 825 h 1646"/>
                <a:gd name="T20" fmla="*/ 12 w 1163"/>
                <a:gd name="T21" fmla="*/ 941 h 1646"/>
                <a:gd name="T22" fmla="*/ 40 w 1163"/>
                <a:gd name="T23" fmla="*/ 1053 h 1646"/>
                <a:gd name="T24" fmla="*/ 84 w 1163"/>
                <a:gd name="T25" fmla="*/ 1161 h 1646"/>
                <a:gd name="T26" fmla="*/ 140 w 1163"/>
                <a:gd name="T27" fmla="*/ 1261 h 1646"/>
                <a:gd name="T28" fmla="*/ 212 w 1163"/>
                <a:gd name="T29" fmla="*/ 1354 h 1646"/>
                <a:gd name="T30" fmla="*/ 292 w 1163"/>
                <a:gd name="T31" fmla="*/ 1438 h 1646"/>
                <a:gd name="T32" fmla="*/ 384 w 1163"/>
                <a:gd name="T33" fmla="*/ 1506 h 1646"/>
                <a:gd name="T34" fmla="*/ 488 w 1163"/>
                <a:gd name="T35" fmla="*/ 1562 h 1646"/>
                <a:gd name="T36" fmla="*/ 596 w 1163"/>
                <a:gd name="T37" fmla="*/ 1606 h 1646"/>
                <a:gd name="T38" fmla="*/ 707 w 1163"/>
                <a:gd name="T39" fmla="*/ 1634 h 1646"/>
                <a:gd name="T40" fmla="*/ 823 w 1163"/>
                <a:gd name="T41" fmla="*/ 1646 h 1646"/>
                <a:gd name="T42" fmla="*/ 939 w 1163"/>
                <a:gd name="T43" fmla="*/ 1642 h 1646"/>
                <a:gd name="T44" fmla="*/ 1051 w 1163"/>
                <a:gd name="T45" fmla="*/ 1622 h 1646"/>
                <a:gd name="T46" fmla="*/ 1163 w 1163"/>
                <a:gd name="T47" fmla="*/ 1586 h 164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63"/>
                <a:gd name="T73" fmla="*/ 0 h 1646"/>
                <a:gd name="T74" fmla="*/ 1163 w 1163"/>
                <a:gd name="T75" fmla="*/ 1646 h 164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63" h="1646">
                  <a:moveTo>
                    <a:pt x="536" y="0"/>
                  </a:moveTo>
                  <a:lnTo>
                    <a:pt x="432" y="52"/>
                  </a:lnTo>
                  <a:lnTo>
                    <a:pt x="336" y="116"/>
                  </a:lnTo>
                  <a:lnTo>
                    <a:pt x="248" y="192"/>
                  </a:lnTo>
                  <a:lnTo>
                    <a:pt x="172" y="280"/>
                  </a:lnTo>
                  <a:lnTo>
                    <a:pt x="108" y="376"/>
                  </a:lnTo>
                  <a:lnTo>
                    <a:pt x="60" y="480"/>
                  </a:lnTo>
                  <a:lnTo>
                    <a:pt x="24" y="592"/>
                  </a:lnTo>
                  <a:lnTo>
                    <a:pt x="4" y="709"/>
                  </a:lnTo>
                  <a:lnTo>
                    <a:pt x="0" y="825"/>
                  </a:lnTo>
                  <a:lnTo>
                    <a:pt x="12" y="941"/>
                  </a:lnTo>
                  <a:lnTo>
                    <a:pt x="40" y="1053"/>
                  </a:lnTo>
                  <a:lnTo>
                    <a:pt x="84" y="1161"/>
                  </a:lnTo>
                  <a:lnTo>
                    <a:pt x="140" y="1261"/>
                  </a:lnTo>
                  <a:lnTo>
                    <a:pt x="212" y="1354"/>
                  </a:lnTo>
                  <a:lnTo>
                    <a:pt x="292" y="1438"/>
                  </a:lnTo>
                  <a:lnTo>
                    <a:pt x="384" y="1506"/>
                  </a:lnTo>
                  <a:lnTo>
                    <a:pt x="488" y="1562"/>
                  </a:lnTo>
                  <a:lnTo>
                    <a:pt x="596" y="1606"/>
                  </a:lnTo>
                  <a:lnTo>
                    <a:pt x="707" y="1634"/>
                  </a:lnTo>
                  <a:lnTo>
                    <a:pt x="823" y="1646"/>
                  </a:lnTo>
                  <a:lnTo>
                    <a:pt x="939" y="1642"/>
                  </a:lnTo>
                  <a:lnTo>
                    <a:pt x="1051" y="1622"/>
                  </a:lnTo>
                  <a:lnTo>
                    <a:pt x="1163" y="1586"/>
                  </a:lnTo>
                </a:path>
              </a:pathLst>
            </a:custGeom>
            <a:noFill/>
            <a:ln w="254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 name="Freeform 8"/>
            <p:cNvSpPr>
              <a:spLocks/>
            </p:cNvSpPr>
            <p:nvPr/>
          </p:nvSpPr>
          <p:spPr bwMode="auto">
            <a:xfrm>
              <a:off x="4271" y="2825"/>
              <a:ext cx="1475" cy="1474"/>
            </a:xfrm>
            <a:custGeom>
              <a:avLst/>
              <a:gdLst>
                <a:gd name="T0" fmla="*/ 1423 w 1475"/>
                <a:gd name="T1" fmla="*/ 464 h 1474"/>
                <a:gd name="T2" fmla="*/ 1375 w 1475"/>
                <a:gd name="T3" fmla="*/ 368 h 1474"/>
                <a:gd name="T4" fmla="*/ 1315 w 1475"/>
                <a:gd name="T5" fmla="*/ 280 h 1474"/>
                <a:gd name="T6" fmla="*/ 1243 w 1475"/>
                <a:gd name="T7" fmla="*/ 200 h 1474"/>
                <a:gd name="T8" fmla="*/ 1159 w 1475"/>
                <a:gd name="T9" fmla="*/ 132 h 1474"/>
                <a:gd name="T10" fmla="*/ 1067 w 1475"/>
                <a:gd name="T11" fmla="*/ 76 h 1474"/>
                <a:gd name="T12" fmla="*/ 967 w 1475"/>
                <a:gd name="T13" fmla="*/ 36 h 1474"/>
                <a:gd name="T14" fmla="*/ 863 w 1475"/>
                <a:gd name="T15" fmla="*/ 8 h 1474"/>
                <a:gd name="T16" fmla="*/ 755 w 1475"/>
                <a:gd name="T17" fmla="*/ 0 h 1474"/>
                <a:gd name="T18" fmla="*/ 647 w 1475"/>
                <a:gd name="T19" fmla="*/ 4 h 1474"/>
                <a:gd name="T20" fmla="*/ 544 w 1475"/>
                <a:gd name="T21" fmla="*/ 24 h 1474"/>
                <a:gd name="T22" fmla="*/ 444 w 1475"/>
                <a:gd name="T23" fmla="*/ 60 h 1474"/>
                <a:gd name="T24" fmla="*/ 348 w 1475"/>
                <a:gd name="T25" fmla="*/ 112 h 1474"/>
                <a:gd name="T26" fmla="*/ 260 w 1475"/>
                <a:gd name="T27" fmla="*/ 176 h 1474"/>
                <a:gd name="T28" fmla="*/ 184 w 1475"/>
                <a:gd name="T29" fmla="*/ 252 h 1474"/>
                <a:gd name="T30" fmla="*/ 120 w 1475"/>
                <a:gd name="T31" fmla="*/ 336 h 1474"/>
                <a:gd name="T32" fmla="*/ 68 w 1475"/>
                <a:gd name="T33" fmla="*/ 432 h 1474"/>
                <a:gd name="T34" fmla="*/ 32 w 1475"/>
                <a:gd name="T35" fmla="*/ 532 h 1474"/>
                <a:gd name="T36" fmla="*/ 8 w 1475"/>
                <a:gd name="T37" fmla="*/ 637 h 1474"/>
                <a:gd name="T38" fmla="*/ 0 w 1475"/>
                <a:gd name="T39" fmla="*/ 745 h 1474"/>
                <a:gd name="T40" fmla="*/ 12 w 1475"/>
                <a:gd name="T41" fmla="*/ 853 h 1474"/>
                <a:gd name="T42" fmla="*/ 36 w 1475"/>
                <a:gd name="T43" fmla="*/ 957 h 1474"/>
                <a:gd name="T44" fmla="*/ 76 w 1475"/>
                <a:gd name="T45" fmla="*/ 1057 h 1474"/>
                <a:gd name="T46" fmla="*/ 128 w 1475"/>
                <a:gd name="T47" fmla="*/ 1153 h 1474"/>
                <a:gd name="T48" fmla="*/ 196 w 1475"/>
                <a:gd name="T49" fmla="*/ 1238 h 1474"/>
                <a:gd name="T50" fmla="*/ 272 w 1475"/>
                <a:gd name="T51" fmla="*/ 1310 h 1474"/>
                <a:gd name="T52" fmla="*/ 364 w 1475"/>
                <a:gd name="T53" fmla="*/ 1374 h 1474"/>
                <a:gd name="T54" fmla="*/ 460 w 1475"/>
                <a:gd name="T55" fmla="*/ 1422 h 1474"/>
                <a:gd name="T56" fmla="*/ 560 w 1475"/>
                <a:gd name="T57" fmla="*/ 1454 h 1474"/>
                <a:gd name="T58" fmla="*/ 667 w 1475"/>
                <a:gd name="T59" fmla="*/ 1474 h 1474"/>
                <a:gd name="T60" fmla="*/ 775 w 1475"/>
                <a:gd name="T61" fmla="*/ 1474 h 1474"/>
                <a:gd name="T62" fmla="*/ 879 w 1475"/>
                <a:gd name="T63" fmla="*/ 1462 h 1474"/>
                <a:gd name="T64" fmla="*/ 983 w 1475"/>
                <a:gd name="T65" fmla="*/ 1434 h 1474"/>
                <a:gd name="T66" fmla="*/ 1083 w 1475"/>
                <a:gd name="T67" fmla="*/ 1390 h 1474"/>
                <a:gd name="T68" fmla="*/ 1175 w 1475"/>
                <a:gd name="T69" fmla="*/ 1334 h 1474"/>
                <a:gd name="T70" fmla="*/ 1255 w 1475"/>
                <a:gd name="T71" fmla="*/ 1262 h 1474"/>
                <a:gd name="T72" fmla="*/ 1327 w 1475"/>
                <a:gd name="T73" fmla="*/ 1181 h 1474"/>
                <a:gd name="T74" fmla="*/ 1383 w 1475"/>
                <a:gd name="T75" fmla="*/ 1089 h 1474"/>
                <a:gd name="T76" fmla="*/ 1431 w 1475"/>
                <a:gd name="T77" fmla="*/ 993 h 1474"/>
                <a:gd name="T78" fmla="*/ 1459 w 1475"/>
                <a:gd name="T79" fmla="*/ 889 h 1474"/>
                <a:gd name="T80" fmla="*/ 1475 w 1475"/>
                <a:gd name="T81" fmla="*/ 781 h 1474"/>
                <a:gd name="T82" fmla="*/ 1471 w 1475"/>
                <a:gd name="T83" fmla="*/ 677 h 1474"/>
                <a:gd name="T84" fmla="*/ 1455 w 1475"/>
                <a:gd name="T85" fmla="*/ 568 h 1474"/>
                <a:gd name="T86" fmla="*/ 1423 w 1475"/>
                <a:gd name="T87" fmla="*/ 464 h 147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475"/>
                <a:gd name="T133" fmla="*/ 0 h 1474"/>
                <a:gd name="T134" fmla="*/ 1475 w 1475"/>
                <a:gd name="T135" fmla="*/ 1474 h 147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475" h="1474">
                  <a:moveTo>
                    <a:pt x="1423" y="464"/>
                  </a:moveTo>
                  <a:lnTo>
                    <a:pt x="1375" y="368"/>
                  </a:lnTo>
                  <a:lnTo>
                    <a:pt x="1315" y="280"/>
                  </a:lnTo>
                  <a:lnTo>
                    <a:pt x="1243" y="200"/>
                  </a:lnTo>
                  <a:lnTo>
                    <a:pt x="1159" y="132"/>
                  </a:lnTo>
                  <a:lnTo>
                    <a:pt x="1067" y="76"/>
                  </a:lnTo>
                  <a:lnTo>
                    <a:pt x="967" y="36"/>
                  </a:lnTo>
                  <a:lnTo>
                    <a:pt x="863" y="8"/>
                  </a:lnTo>
                  <a:lnTo>
                    <a:pt x="755" y="0"/>
                  </a:lnTo>
                  <a:lnTo>
                    <a:pt x="647" y="4"/>
                  </a:lnTo>
                  <a:lnTo>
                    <a:pt x="544" y="24"/>
                  </a:lnTo>
                  <a:lnTo>
                    <a:pt x="444" y="60"/>
                  </a:lnTo>
                  <a:lnTo>
                    <a:pt x="348" y="112"/>
                  </a:lnTo>
                  <a:lnTo>
                    <a:pt x="260" y="176"/>
                  </a:lnTo>
                  <a:lnTo>
                    <a:pt x="184" y="252"/>
                  </a:lnTo>
                  <a:lnTo>
                    <a:pt x="120" y="336"/>
                  </a:lnTo>
                  <a:lnTo>
                    <a:pt x="68" y="432"/>
                  </a:lnTo>
                  <a:lnTo>
                    <a:pt x="32" y="532"/>
                  </a:lnTo>
                  <a:lnTo>
                    <a:pt x="8" y="637"/>
                  </a:lnTo>
                  <a:lnTo>
                    <a:pt x="0" y="745"/>
                  </a:lnTo>
                  <a:lnTo>
                    <a:pt x="12" y="853"/>
                  </a:lnTo>
                  <a:lnTo>
                    <a:pt x="36" y="957"/>
                  </a:lnTo>
                  <a:lnTo>
                    <a:pt x="76" y="1057"/>
                  </a:lnTo>
                  <a:lnTo>
                    <a:pt x="128" y="1153"/>
                  </a:lnTo>
                  <a:lnTo>
                    <a:pt x="196" y="1238"/>
                  </a:lnTo>
                  <a:lnTo>
                    <a:pt x="272" y="1310"/>
                  </a:lnTo>
                  <a:lnTo>
                    <a:pt x="364" y="1374"/>
                  </a:lnTo>
                  <a:lnTo>
                    <a:pt x="460" y="1422"/>
                  </a:lnTo>
                  <a:lnTo>
                    <a:pt x="560" y="1454"/>
                  </a:lnTo>
                  <a:lnTo>
                    <a:pt x="667" y="1474"/>
                  </a:lnTo>
                  <a:lnTo>
                    <a:pt x="775" y="1474"/>
                  </a:lnTo>
                  <a:lnTo>
                    <a:pt x="879" y="1462"/>
                  </a:lnTo>
                  <a:lnTo>
                    <a:pt x="983" y="1434"/>
                  </a:lnTo>
                  <a:lnTo>
                    <a:pt x="1083" y="1390"/>
                  </a:lnTo>
                  <a:lnTo>
                    <a:pt x="1175" y="1334"/>
                  </a:lnTo>
                  <a:lnTo>
                    <a:pt x="1255" y="1262"/>
                  </a:lnTo>
                  <a:lnTo>
                    <a:pt x="1327" y="1181"/>
                  </a:lnTo>
                  <a:lnTo>
                    <a:pt x="1383" y="1089"/>
                  </a:lnTo>
                  <a:lnTo>
                    <a:pt x="1431" y="993"/>
                  </a:lnTo>
                  <a:lnTo>
                    <a:pt x="1459" y="889"/>
                  </a:lnTo>
                  <a:lnTo>
                    <a:pt x="1475" y="781"/>
                  </a:lnTo>
                  <a:lnTo>
                    <a:pt x="1471" y="677"/>
                  </a:lnTo>
                  <a:lnTo>
                    <a:pt x="1455" y="568"/>
                  </a:lnTo>
                  <a:lnTo>
                    <a:pt x="1423" y="464"/>
                  </a:lnTo>
                  <a:close/>
                </a:path>
              </a:pathLst>
            </a:custGeom>
            <a:solidFill>
              <a:srgbClr val="FFFF00"/>
            </a:solidFill>
            <a:ln w="10160">
              <a:solidFill>
                <a:srgbClr val="000000"/>
              </a:solidFill>
              <a:prstDash val="solid"/>
              <a:round/>
              <a:headEnd/>
              <a:tailEnd/>
            </a:ln>
          </p:spPr>
          <p:txBody>
            <a:bodyPr/>
            <a:lstStyle/>
            <a:p>
              <a:endParaRPr lang="en-US"/>
            </a:p>
          </p:txBody>
        </p:sp>
        <p:sp>
          <p:nvSpPr>
            <p:cNvPr id="8" name="Freeform 9"/>
            <p:cNvSpPr>
              <a:spLocks/>
            </p:cNvSpPr>
            <p:nvPr/>
          </p:nvSpPr>
          <p:spPr bwMode="auto">
            <a:xfrm>
              <a:off x="4727" y="3277"/>
              <a:ext cx="563" cy="569"/>
            </a:xfrm>
            <a:custGeom>
              <a:avLst/>
              <a:gdLst>
                <a:gd name="T0" fmla="*/ 547 w 563"/>
                <a:gd name="T1" fmla="*/ 181 h 569"/>
                <a:gd name="T2" fmla="*/ 515 w 563"/>
                <a:gd name="T3" fmla="*/ 125 h 569"/>
                <a:gd name="T4" fmla="*/ 471 w 563"/>
                <a:gd name="T5" fmla="*/ 72 h 569"/>
                <a:gd name="T6" fmla="*/ 415 w 563"/>
                <a:gd name="T7" fmla="*/ 36 h 569"/>
                <a:gd name="T8" fmla="*/ 355 w 563"/>
                <a:gd name="T9" fmla="*/ 12 h 569"/>
                <a:gd name="T10" fmla="*/ 291 w 563"/>
                <a:gd name="T11" fmla="*/ 0 h 569"/>
                <a:gd name="T12" fmla="*/ 223 w 563"/>
                <a:gd name="T13" fmla="*/ 8 h 569"/>
                <a:gd name="T14" fmla="*/ 163 w 563"/>
                <a:gd name="T15" fmla="*/ 28 h 569"/>
                <a:gd name="T16" fmla="*/ 107 w 563"/>
                <a:gd name="T17" fmla="*/ 60 h 569"/>
                <a:gd name="T18" fmla="*/ 60 w 563"/>
                <a:gd name="T19" fmla="*/ 108 h 569"/>
                <a:gd name="T20" fmla="*/ 24 w 563"/>
                <a:gd name="T21" fmla="*/ 165 h 569"/>
                <a:gd name="T22" fmla="*/ 4 w 563"/>
                <a:gd name="T23" fmla="*/ 229 h 569"/>
                <a:gd name="T24" fmla="*/ 0 w 563"/>
                <a:gd name="T25" fmla="*/ 293 h 569"/>
                <a:gd name="T26" fmla="*/ 8 w 563"/>
                <a:gd name="T27" fmla="*/ 357 h 569"/>
                <a:gd name="T28" fmla="*/ 32 w 563"/>
                <a:gd name="T29" fmla="*/ 421 h 569"/>
                <a:gd name="T30" fmla="*/ 72 w 563"/>
                <a:gd name="T31" fmla="*/ 473 h 569"/>
                <a:gd name="T32" fmla="*/ 119 w 563"/>
                <a:gd name="T33" fmla="*/ 517 h 569"/>
                <a:gd name="T34" fmla="*/ 175 w 563"/>
                <a:gd name="T35" fmla="*/ 549 h 569"/>
                <a:gd name="T36" fmla="*/ 239 w 563"/>
                <a:gd name="T37" fmla="*/ 565 h 569"/>
                <a:gd name="T38" fmla="*/ 307 w 563"/>
                <a:gd name="T39" fmla="*/ 569 h 569"/>
                <a:gd name="T40" fmla="*/ 371 w 563"/>
                <a:gd name="T41" fmla="*/ 553 h 569"/>
                <a:gd name="T42" fmla="*/ 431 w 563"/>
                <a:gd name="T43" fmla="*/ 529 h 569"/>
                <a:gd name="T44" fmla="*/ 483 w 563"/>
                <a:gd name="T45" fmla="*/ 485 h 569"/>
                <a:gd name="T46" fmla="*/ 523 w 563"/>
                <a:gd name="T47" fmla="*/ 433 h 569"/>
                <a:gd name="T48" fmla="*/ 551 w 563"/>
                <a:gd name="T49" fmla="*/ 377 h 569"/>
                <a:gd name="T50" fmla="*/ 563 w 563"/>
                <a:gd name="T51" fmla="*/ 309 h 569"/>
                <a:gd name="T52" fmla="*/ 563 w 563"/>
                <a:gd name="T53" fmla="*/ 245 h 569"/>
                <a:gd name="T54" fmla="*/ 547 w 563"/>
                <a:gd name="T55" fmla="*/ 181 h 569"/>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63"/>
                <a:gd name="T85" fmla="*/ 0 h 569"/>
                <a:gd name="T86" fmla="*/ 563 w 563"/>
                <a:gd name="T87" fmla="*/ 569 h 569"/>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63" h="569">
                  <a:moveTo>
                    <a:pt x="547" y="181"/>
                  </a:moveTo>
                  <a:lnTo>
                    <a:pt x="515" y="125"/>
                  </a:lnTo>
                  <a:lnTo>
                    <a:pt x="471" y="72"/>
                  </a:lnTo>
                  <a:lnTo>
                    <a:pt x="415" y="36"/>
                  </a:lnTo>
                  <a:lnTo>
                    <a:pt x="355" y="12"/>
                  </a:lnTo>
                  <a:lnTo>
                    <a:pt x="291" y="0"/>
                  </a:lnTo>
                  <a:lnTo>
                    <a:pt x="223" y="8"/>
                  </a:lnTo>
                  <a:lnTo>
                    <a:pt x="163" y="28"/>
                  </a:lnTo>
                  <a:lnTo>
                    <a:pt x="107" y="60"/>
                  </a:lnTo>
                  <a:lnTo>
                    <a:pt x="60" y="108"/>
                  </a:lnTo>
                  <a:lnTo>
                    <a:pt x="24" y="165"/>
                  </a:lnTo>
                  <a:lnTo>
                    <a:pt x="4" y="229"/>
                  </a:lnTo>
                  <a:lnTo>
                    <a:pt x="0" y="293"/>
                  </a:lnTo>
                  <a:lnTo>
                    <a:pt x="8" y="357"/>
                  </a:lnTo>
                  <a:lnTo>
                    <a:pt x="32" y="421"/>
                  </a:lnTo>
                  <a:lnTo>
                    <a:pt x="72" y="473"/>
                  </a:lnTo>
                  <a:lnTo>
                    <a:pt x="119" y="517"/>
                  </a:lnTo>
                  <a:lnTo>
                    <a:pt x="175" y="549"/>
                  </a:lnTo>
                  <a:lnTo>
                    <a:pt x="239" y="565"/>
                  </a:lnTo>
                  <a:lnTo>
                    <a:pt x="307" y="569"/>
                  </a:lnTo>
                  <a:lnTo>
                    <a:pt x="371" y="553"/>
                  </a:lnTo>
                  <a:lnTo>
                    <a:pt x="431" y="529"/>
                  </a:lnTo>
                  <a:lnTo>
                    <a:pt x="483" y="485"/>
                  </a:lnTo>
                  <a:lnTo>
                    <a:pt x="523" y="433"/>
                  </a:lnTo>
                  <a:lnTo>
                    <a:pt x="551" y="377"/>
                  </a:lnTo>
                  <a:lnTo>
                    <a:pt x="563" y="309"/>
                  </a:lnTo>
                  <a:lnTo>
                    <a:pt x="563" y="245"/>
                  </a:lnTo>
                  <a:lnTo>
                    <a:pt x="547" y="181"/>
                  </a:lnTo>
                  <a:close/>
                </a:path>
              </a:pathLst>
            </a:custGeom>
            <a:solidFill>
              <a:srgbClr val="FFFFFF"/>
            </a:solidFill>
            <a:ln w="10160">
              <a:solidFill>
                <a:srgbClr val="000000"/>
              </a:solidFill>
              <a:prstDash val="solid"/>
              <a:round/>
              <a:headEnd/>
              <a:tailEnd/>
            </a:ln>
          </p:spPr>
          <p:txBody>
            <a:bodyPr/>
            <a:lstStyle/>
            <a:p>
              <a:endParaRPr lang="en-US"/>
            </a:p>
          </p:txBody>
        </p:sp>
        <p:sp>
          <p:nvSpPr>
            <p:cNvPr id="9" name="Freeform 10"/>
            <p:cNvSpPr>
              <a:spLocks/>
            </p:cNvSpPr>
            <p:nvPr/>
          </p:nvSpPr>
          <p:spPr bwMode="auto">
            <a:xfrm>
              <a:off x="4699" y="1883"/>
              <a:ext cx="3524" cy="2476"/>
            </a:xfrm>
            <a:custGeom>
              <a:avLst/>
              <a:gdLst>
                <a:gd name="T0" fmla="*/ 3096 w 3524"/>
                <a:gd name="T1" fmla="*/ 1286 h 2476"/>
                <a:gd name="T2" fmla="*/ 3188 w 3524"/>
                <a:gd name="T3" fmla="*/ 1242 h 2476"/>
                <a:gd name="T4" fmla="*/ 3272 w 3524"/>
                <a:gd name="T5" fmla="*/ 1186 h 2476"/>
                <a:gd name="T6" fmla="*/ 3344 w 3524"/>
                <a:gd name="T7" fmla="*/ 1118 h 2476"/>
                <a:gd name="T8" fmla="*/ 3408 w 3524"/>
                <a:gd name="T9" fmla="*/ 1038 h 2476"/>
                <a:gd name="T10" fmla="*/ 3460 w 3524"/>
                <a:gd name="T11" fmla="*/ 950 h 2476"/>
                <a:gd name="T12" fmla="*/ 3496 w 3524"/>
                <a:gd name="T13" fmla="*/ 857 h 2476"/>
                <a:gd name="T14" fmla="*/ 3520 w 3524"/>
                <a:gd name="T15" fmla="*/ 757 h 2476"/>
                <a:gd name="T16" fmla="*/ 3524 w 3524"/>
                <a:gd name="T17" fmla="*/ 657 h 2476"/>
                <a:gd name="T18" fmla="*/ 3516 w 3524"/>
                <a:gd name="T19" fmla="*/ 557 h 2476"/>
                <a:gd name="T20" fmla="*/ 3496 w 3524"/>
                <a:gd name="T21" fmla="*/ 461 h 2476"/>
                <a:gd name="T22" fmla="*/ 3456 w 3524"/>
                <a:gd name="T23" fmla="*/ 365 h 2476"/>
                <a:gd name="T24" fmla="*/ 3404 w 3524"/>
                <a:gd name="T25" fmla="*/ 281 h 2476"/>
                <a:gd name="T26" fmla="*/ 3340 w 3524"/>
                <a:gd name="T27" fmla="*/ 200 h 2476"/>
                <a:gd name="T28" fmla="*/ 3264 w 3524"/>
                <a:gd name="T29" fmla="*/ 136 h 2476"/>
                <a:gd name="T30" fmla="*/ 3180 w 3524"/>
                <a:gd name="T31" fmla="*/ 80 h 2476"/>
                <a:gd name="T32" fmla="*/ 3088 w 3524"/>
                <a:gd name="T33" fmla="*/ 36 h 2476"/>
                <a:gd name="T34" fmla="*/ 2993 w 3524"/>
                <a:gd name="T35" fmla="*/ 12 h 2476"/>
                <a:gd name="T36" fmla="*/ 2893 w 3524"/>
                <a:gd name="T37" fmla="*/ 0 h 2476"/>
                <a:gd name="T38" fmla="*/ 2793 w 3524"/>
                <a:gd name="T39" fmla="*/ 0 h 2476"/>
                <a:gd name="T40" fmla="*/ 2693 w 3524"/>
                <a:gd name="T41" fmla="*/ 20 h 2476"/>
                <a:gd name="T42" fmla="*/ 2597 w 3524"/>
                <a:gd name="T43" fmla="*/ 52 h 2476"/>
                <a:gd name="T44" fmla="*/ 0 w 3524"/>
                <a:gd name="T45" fmla="*/ 890 h 2476"/>
                <a:gd name="T46" fmla="*/ 108 w 3524"/>
                <a:gd name="T47" fmla="*/ 853 h 2476"/>
                <a:gd name="T48" fmla="*/ 223 w 3524"/>
                <a:gd name="T49" fmla="*/ 833 h 2476"/>
                <a:gd name="T50" fmla="*/ 339 w 3524"/>
                <a:gd name="T51" fmla="*/ 833 h 2476"/>
                <a:gd name="T52" fmla="*/ 455 w 3524"/>
                <a:gd name="T53" fmla="*/ 845 h 2476"/>
                <a:gd name="T54" fmla="*/ 567 w 3524"/>
                <a:gd name="T55" fmla="*/ 874 h 2476"/>
                <a:gd name="T56" fmla="*/ 675 w 3524"/>
                <a:gd name="T57" fmla="*/ 918 h 2476"/>
                <a:gd name="T58" fmla="*/ 775 w 3524"/>
                <a:gd name="T59" fmla="*/ 974 h 2476"/>
                <a:gd name="T60" fmla="*/ 867 w 3524"/>
                <a:gd name="T61" fmla="*/ 1042 h 2476"/>
                <a:gd name="T62" fmla="*/ 951 w 3524"/>
                <a:gd name="T63" fmla="*/ 1126 h 2476"/>
                <a:gd name="T64" fmla="*/ 1019 w 3524"/>
                <a:gd name="T65" fmla="*/ 1218 h 2476"/>
                <a:gd name="T66" fmla="*/ 1075 w 3524"/>
                <a:gd name="T67" fmla="*/ 1318 h 2476"/>
                <a:gd name="T68" fmla="*/ 1118 w 3524"/>
                <a:gd name="T69" fmla="*/ 1426 h 2476"/>
                <a:gd name="T70" fmla="*/ 1142 w 3524"/>
                <a:gd name="T71" fmla="*/ 1539 h 2476"/>
                <a:gd name="T72" fmla="*/ 1154 w 3524"/>
                <a:gd name="T73" fmla="*/ 1655 h 2476"/>
                <a:gd name="T74" fmla="*/ 1150 w 3524"/>
                <a:gd name="T75" fmla="*/ 1771 h 2476"/>
                <a:gd name="T76" fmla="*/ 1130 w 3524"/>
                <a:gd name="T77" fmla="*/ 1883 h 2476"/>
                <a:gd name="T78" fmla="*/ 1095 w 3524"/>
                <a:gd name="T79" fmla="*/ 1995 h 2476"/>
                <a:gd name="T80" fmla="*/ 1047 w 3524"/>
                <a:gd name="T81" fmla="*/ 2099 h 2476"/>
                <a:gd name="T82" fmla="*/ 983 w 3524"/>
                <a:gd name="T83" fmla="*/ 2196 h 2476"/>
                <a:gd name="T84" fmla="*/ 907 w 3524"/>
                <a:gd name="T85" fmla="*/ 2284 h 2476"/>
                <a:gd name="T86" fmla="*/ 819 w 3524"/>
                <a:gd name="T87" fmla="*/ 2360 h 2476"/>
                <a:gd name="T88" fmla="*/ 723 w 3524"/>
                <a:gd name="T89" fmla="*/ 2424 h 2476"/>
                <a:gd name="T90" fmla="*/ 619 w 3524"/>
                <a:gd name="T91" fmla="*/ 2476 h 2476"/>
                <a:gd name="T92" fmla="*/ 3096 w 3524"/>
                <a:gd name="T93" fmla="*/ 1286 h 247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524"/>
                <a:gd name="T142" fmla="*/ 0 h 2476"/>
                <a:gd name="T143" fmla="*/ 3524 w 3524"/>
                <a:gd name="T144" fmla="*/ 2476 h 247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524" h="2476">
                  <a:moveTo>
                    <a:pt x="3096" y="1286"/>
                  </a:moveTo>
                  <a:lnTo>
                    <a:pt x="3188" y="1242"/>
                  </a:lnTo>
                  <a:lnTo>
                    <a:pt x="3272" y="1186"/>
                  </a:lnTo>
                  <a:lnTo>
                    <a:pt x="3344" y="1118"/>
                  </a:lnTo>
                  <a:lnTo>
                    <a:pt x="3408" y="1038"/>
                  </a:lnTo>
                  <a:lnTo>
                    <a:pt x="3460" y="950"/>
                  </a:lnTo>
                  <a:lnTo>
                    <a:pt x="3496" y="857"/>
                  </a:lnTo>
                  <a:lnTo>
                    <a:pt x="3520" y="757"/>
                  </a:lnTo>
                  <a:lnTo>
                    <a:pt x="3524" y="657"/>
                  </a:lnTo>
                  <a:lnTo>
                    <a:pt x="3516" y="557"/>
                  </a:lnTo>
                  <a:lnTo>
                    <a:pt x="3496" y="461"/>
                  </a:lnTo>
                  <a:lnTo>
                    <a:pt x="3456" y="365"/>
                  </a:lnTo>
                  <a:lnTo>
                    <a:pt x="3404" y="281"/>
                  </a:lnTo>
                  <a:lnTo>
                    <a:pt x="3340" y="200"/>
                  </a:lnTo>
                  <a:lnTo>
                    <a:pt x="3264" y="136"/>
                  </a:lnTo>
                  <a:lnTo>
                    <a:pt x="3180" y="80"/>
                  </a:lnTo>
                  <a:lnTo>
                    <a:pt x="3088" y="36"/>
                  </a:lnTo>
                  <a:lnTo>
                    <a:pt x="2993" y="12"/>
                  </a:lnTo>
                  <a:lnTo>
                    <a:pt x="2893" y="0"/>
                  </a:lnTo>
                  <a:lnTo>
                    <a:pt x="2793" y="0"/>
                  </a:lnTo>
                  <a:lnTo>
                    <a:pt x="2693" y="20"/>
                  </a:lnTo>
                  <a:lnTo>
                    <a:pt x="2597" y="52"/>
                  </a:lnTo>
                  <a:lnTo>
                    <a:pt x="0" y="890"/>
                  </a:lnTo>
                  <a:lnTo>
                    <a:pt x="108" y="853"/>
                  </a:lnTo>
                  <a:lnTo>
                    <a:pt x="223" y="833"/>
                  </a:lnTo>
                  <a:lnTo>
                    <a:pt x="339" y="833"/>
                  </a:lnTo>
                  <a:lnTo>
                    <a:pt x="455" y="845"/>
                  </a:lnTo>
                  <a:lnTo>
                    <a:pt x="567" y="874"/>
                  </a:lnTo>
                  <a:lnTo>
                    <a:pt x="675" y="918"/>
                  </a:lnTo>
                  <a:lnTo>
                    <a:pt x="775" y="974"/>
                  </a:lnTo>
                  <a:lnTo>
                    <a:pt x="867" y="1042"/>
                  </a:lnTo>
                  <a:lnTo>
                    <a:pt x="951" y="1126"/>
                  </a:lnTo>
                  <a:lnTo>
                    <a:pt x="1019" y="1218"/>
                  </a:lnTo>
                  <a:lnTo>
                    <a:pt x="1075" y="1318"/>
                  </a:lnTo>
                  <a:lnTo>
                    <a:pt x="1118" y="1426"/>
                  </a:lnTo>
                  <a:lnTo>
                    <a:pt x="1142" y="1539"/>
                  </a:lnTo>
                  <a:lnTo>
                    <a:pt x="1154" y="1655"/>
                  </a:lnTo>
                  <a:lnTo>
                    <a:pt x="1150" y="1771"/>
                  </a:lnTo>
                  <a:lnTo>
                    <a:pt x="1130" y="1883"/>
                  </a:lnTo>
                  <a:lnTo>
                    <a:pt x="1095" y="1995"/>
                  </a:lnTo>
                  <a:lnTo>
                    <a:pt x="1047" y="2099"/>
                  </a:lnTo>
                  <a:lnTo>
                    <a:pt x="983" y="2196"/>
                  </a:lnTo>
                  <a:lnTo>
                    <a:pt x="907" y="2284"/>
                  </a:lnTo>
                  <a:lnTo>
                    <a:pt x="819" y="2360"/>
                  </a:lnTo>
                  <a:lnTo>
                    <a:pt x="723" y="2424"/>
                  </a:lnTo>
                  <a:lnTo>
                    <a:pt x="619" y="2476"/>
                  </a:lnTo>
                  <a:lnTo>
                    <a:pt x="3096" y="1286"/>
                  </a:lnTo>
                  <a:close/>
                </a:path>
              </a:pathLst>
            </a:custGeom>
            <a:solidFill>
              <a:srgbClr val="C0C0C0"/>
            </a:solidFill>
            <a:ln w="2540">
              <a:solidFill>
                <a:srgbClr val="000000"/>
              </a:solidFill>
              <a:prstDash val="solid"/>
              <a:round/>
              <a:headEnd/>
              <a:tailEnd/>
            </a:ln>
          </p:spPr>
          <p:txBody>
            <a:bodyPr/>
            <a:lstStyle/>
            <a:p>
              <a:endParaRPr lang="en-US"/>
            </a:p>
          </p:txBody>
        </p:sp>
        <p:sp>
          <p:nvSpPr>
            <p:cNvPr id="10" name="Freeform 11"/>
            <p:cNvSpPr>
              <a:spLocks/>
            </p:cNvSpPr>
            <p:nvPr/>
          </p:nvSpPr>
          <p:spPr bwMode="auto">
            <a:xfrm>
              <a:off x="5006" y="2288"/>
              <a:ext cx="2042" cy="1462"/>
            </a:xfrm>
            <a:custGeom>
              <a:avLst/>
              <a:gdLst>
                <a:gd name="T0" fmla="*/ 1243 w 2042"/>
                <a:gd name="T1" fmla="*/ 16 h 1462"/>
                <a:gd name="T2" fmla="*/ 1339 w 2042"/>
                <a:gd name="T3" fmla="*/ 4 h 1462"/>
                <a:gd name="T4" fmla="*/ 1435 w 2042"/>
                <a:gd name="T5" fmla="*/ 0 h 1462"/>
                <a:gd name="T6" fmla="*/ 1531 w 2042"/>
                <a:gd name="T7" fmla="*/ 16 h 1462"/>
                <a:gd name="T8" fmla="*/ 1623 w 2042"/>
                <a:gd name="T9" fmla="*/ 44 h 1462"/>
                <a:gd name="T10" fmla="*/ 1711 w 2042"/>
                <a:gd name="T11" fmla="*/ 84 h 1462"/>
                <a:gd name="T12" fmla="*/ 1790 w 2042"/>
                <a:gd name="T13" fmla="*/ 136 h 1462"/>
                <a:gd name="T14" fmla="*/ 1862 w 2042"/>
                <a:gd name="T15" fmla="*/ 204 h 1462"/>
                <a:gd name="T16" fmla="*/ 1922 w 2042"/>
                <a:gd name="T17" fmla="*/ 276 h 1462"/>
                <a:gd name="T18" fmla="*/ 1974 w 2042"/>
                <a:gd name="T19" fmla="*/ 360 h 1462"/>
                <a:gd name="T20" fmla="*/ 2010 w 2042"/>
                <a:gd name="T21" fmla="*/ 452 h 1462"/>
                <a:gd name="T22" fmla="*/ 2030 w 2042"/>
                <a:gd name="T23" fmla="*/ 545 h 1462"/>
                <a:gd name="T24" fmla="*/ 2042 w 2042"/>
                <a:gd name="T25" fmla="*/ 641 h 1462"/>
                <a:gd name="T26" fmla="*/ 2034 w 2042"/>
                <a:gd name="T27" fmla="*/ 737 h 1462"/>
                <a:gd name="T28" fmla="*/ 2014 w 2042"/>
                <a:gd name="T29" fmla="*/ 833 h 1462"/>
                <a:gd name="T30" fmla="*/ 1978 w 2042"/>
                <a:gd name="T31" fmla="*/ 925 h 1462"/>
                <a:gd name="T32" fmla="*/ 835 w 2042"/>
                <a:gd name="T33" fmla="*/ 1462 h 1462"/>
                <a:gd name="T34" fmla="*/ 4 w 2042"/>
                <a:gd name="T35" fmla="*/ 1274 h 1462"/>
                <a:gd name="T36" fmla="*/ 0 w 2042"/>
                <a:gd name="T37" fmla="*/ 424 h 1462"/>
                <a:gd name="T38" fmla="*/ 1243 w 2042"/>
                <a:gd name="T39" fmla="*/ 16 h 1462"/>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2042"/>
                <a:gd name="T61" fmla="*/ 0 h 1462"/>
                <a:gd name="T62" fmla="*/ 2042 w 2042"/>
                <a:gd name="T63" fmla="*/ 1462 h 1462"/>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2042" h="1462">
                  <a:moveTo>
                    <a:pt x="1243" y="16"/>
                  </a:moveTo>
                  <a:lnTo>
                    <a:pt x="1339" y="4"/>
                  </a:lnTo>
                  <a:lnTo>
                    <a:pt x="1435" y="0"/>
                  </a:lnTo>
                  <a:lnTo>
                    <a:pt x="1531" y="16"/>
                  </a:lnTo>
                  <a:lnTo>
                    <a:pt x="1623" y="44"/>
                  </a:lnTo>
                  <a:lnTo>
                    <a:pt x="1711" y="84"/>
                  </a:lnTo>
                  <a:lnTo>
                    <a:pt x="1790" y="136"/>
                  </a:lnTo>
                  <a:lnTo>
                    <a:pt x="1862" y="204"/>
                  </a:lnTo>
                  <a:lnTo>
                    <a:pt x="1922" y="276"/>
                  </a:lnTo>
                  <a:lnTo>
                    <a:pt x="1974" y="360"/>
                  </a:lnTo>
                  <a:lnTo>
                    <a:pt x="2010" y="452"/>
                  </a:lnTo>
                  <a:lnTo>
                    <a:pt x="2030" y="545"/>
                  </a:lnTo>
                  <a:lnTo>
                    <a:pt x="2042" y="641"/>
                  </a:lnTo>
                  <a:lnTo>
                    <a:pt x="2034" y="737"/>
                  </a:lnTo>
                  <a:lnTo>
                    <a:pt x="2014" y="833"/>
                  </a:lnTo>
                  <a:lnTo>
                    <a:pt x="1978" y="925"/>
                  </a:lnTo>
                  <a:lnTo>
                    <a:pt x="835" y="1462"/>
                  </a:lnTo>
                  <a:lnTo>
                    <a:pt x="4" y="1274"/>
                  </a:lnTo>
                  <a:lnTo>
                    <a:pt x="0" y="424"/>
                  </a:lnTo>
                  <a:lnTo>
                    <a:pt x="1243" y="16"/>
                  </a:lnTo>
                  <a:close/>
                </a:path>
              </a:pathLst>
            </a:custGeom>
            <a:solidFill>
              <a:srgbClr val="FFFFFF"/>
            </a:solidFill>
            <a:ln w="2540">
              <a:solidFill>
                <a:srgbClr val="000000"/>
              </a:solidFill>
              <a:prstDash val="solid"/>
              <a:round/>
              <a:headEnd/>
              <a:tailEnd/>
            </a:ln>
          </p:spPr>
          <p:txBody>
            <a:bodyPr/>
            <a:lstStyle/>
            <a:p>
              <a:endParaRPr lang="en-US"/>
            </a:p>
          </p:txBody>
        </p:sp>
        <p:sp>
          <p:nvSpPr>
            <p:cNvPr id="11" name="Line 12"/>
            <p:cNvSpPr>
              <a:spLocks noChangeShapeType="1"/>
            </p:cNvSpPr>
            <p:nvPr/>
          </p:nvSpPr>
          <p:spPr bwMode="auto">
            <a:xfrm flipV="1">
              <a:off x="5010" y="2949"/>
              <a:ext cx="1479" cy="613"/>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3"/>
            <p:cNvSpPr>
              <a:spLocks noChangeShapeType="1"/>
            </p:cNvSpPr>
            <p:nvPr/>
          </p:nvSpPr>
          <p:spPr bwMode="auto">
            <a:xfrm>
              <a:off x="5010" y="3562"/>
              <a:ext cx="831" cy="188"/>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Freeform 14"/>
            <p:cNvSpPr>
              <a:spLocks/>
            </p:cNvSpPr>
            <p:nvPr/>
          </p:nvSpPr>
          <p:spPr bwMode="auto">
            <a:xfrm>
              <a:off x="5006" y="2304"/>
              <a:ext cx="1251" cy="521"/>
            </a:xfrm>
            <a:custGeom>
              <a:avLst/>
              <a:gdLst>
                <a:gd name="T0" fmla="*/ 4 w 1251"/>
                <a:gd name="T1" fmla="*/ 521 h 521"/>
                <a:gd name="T2" fmla="*/ 0 w 1251"/>
                <a:gd name="T3" fmla="*/ 408 h 521"/>
                <a:gd name="T4" fmla="*/ 1247 w 1251"/>
                <a:gd name="T5" fmla="*/ 0 h 521"/>
                <a:gd name="T6" fmla="*/ 1251 w 1251"/>
                <a:gd name="T7" fmla="*/ 92 h 521"/>
                <a:gd name="T8" fmla="*/ 4 w 1251"/>
                <a:gd name="T9" fmla="*/ 521 h 521"/>
                <a:gd name="T10" fmla="*/ 0 60000 65536"/>
                <a:gd name="T11" fmla="*/ 0 60000 65536"/>
                <a:gd name="T12" fmla="*/ 0 60000 65536"/>
                <a:gd name="T13" fmla="*/ 0 60000 65536"/>
                <a:gd name="T14" fmla="*/ 0 60000 65536"/>
                <a:gd name="T15" fmla="*/ 0 w 1251"/>
                <a:gd name="T16" fmla="*/ 0 h 521"/>
                <a:gd name="T17" fmla="*/ 1251 w 1251"/>
                <a:gd name="T18" fmla="*/ 521 h 521"/>
              </a:gdLst>
              <a:ahLst/>
              <a:cxnLst>
                <a:cxn ang="T10">
                  <a:pos x="T0" y="T1"/>
                </a:cxn>
                <a:cxn ang="T11">
                  <a:pos x="T2" y="T3"/>
                </a:cxn>
                <a:cxn ang="T12">
                  <a:pos x="T4" y="T5"/>
                </a:cxn>
                <a:cxn ang="T13">
                  <a:pos x="T6" y="T7"/>
                </a:cxn>
                <a:cxn ang="T14">
                  <a:pos x="T8" y="T9"/>
                </a:cxn>
              </a:cxnLst>
              <a:rect l="T15" t="T16" r="T17" b="T18"/>
              <a:pathLst>
                <a:path w="1251" h="521">
                  <a:moveTo>
                    <a:pt x="4" y="521"/>
                  </a:moveTo>
                  <a:lnTo>
                    <a:pt x="0" y="408"/>
                  </a:lnTo>
                  <a:lnTo>
                    <a:pt x="1247" y="0"/>
                  </a:lnTo>
                  <a:lnTo>
                    <a:pt x="1251" y="92"/>
                  </a:lnTo>
                  <a:lnTo>
                    <a:pt x="4" y="521"/>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15"/>
            <p:cNvSpPr>
              <a:spLocks/>
            </p:cNvSpPr>
            <p:nvPr/>
          </p:nvSpPr>
          <p:spPr bwMode="auto">
            <a:xfrm>
              <a:off x="5730" y="3189"/>
              <a:ext cx="1254" cy="561"/>
            </a:xfrm>
            <a:custGeom>
              <a:avLst/>
              <a:gdLst>
                <a:gd name="T0" fmla="*/ 0 w 1254"/>
                <a:gd name="T1" fmla="*/ 537 h 561"/>
                <a:gd name="T2" fmla="*/ 111 w 1254"/>
                <a:gd name="T3" fmla="*/ 561 h 561"/>
                <a:gd name="T4" fmla="*/ 1254 w 1254"/>
                <a:gd name="T5" fmla="*/ 24 h 561"/>
                <a:gd name="T6" fmla="*/ 1158 w 1254"/>
                <a:gd name="T7" fmla="*/ 0 h 561"/>
                <a:gd name="T8" fmla="*/ 0 w 1254"/>
                <a:gd name="T9" fmla="*/ 537 h 561"/>
                <a:gd name="T10" fmla="*/ 0 60000 65536"/>
                <a:gd name="T11" fmla="*/ 0 60000 65536"/>
                <a:gd name="T12" fmla="*/ 0 60000 65536"/>
                <a:gd name="T13" fmla="*/ 0 60000 65536"/>
                <a:gd name="T14" fmla="*/ 0 60000 65536"/>
                <a:gd name="T15" fmla="*/ 0 w 1254"/>
                <a:gd name="T16" fmla="*/ 0 h 561"/>
                <a:gd name="T17" fmla="*/ 1254 w 1254"/>
                <a:gd name="T18" fmla="*/ 561 h 561"/>
              </a:gdLst>
              <a:ahLst/>
              <a:cxnLst>
                <a:cxn ang="T10">
                  <a:pos x="T0" y="T1"/>
                </a:cxn>
                <a:cxn ang="T11">
                  <a:pos x="T2" y="T3"/>
                </a:cxn>
                <a:cxn ang="T12">
                  <a:pos x="T4" y="T5"/>
                </a:cxn>
                <a:cxn ang="T13">
                  <a:pos x="T6" y="T7"/>
                </a:cxn>
                <a:cxn ang="T14">
                  <a:pos x="T8" y="T9"/>
                </a:cxn>
              </a:cxnLst>
              <a:rect l="T15" t="T16" r="T17" b="T18"/>
              <a:pathLst>
                <a:path w="1254" h="561">
                  <a:moveTo>
                    <a:pt x="0" y="537"/>
                  </a:moveTo>
                  <a:lnTo>
                    <a:pt x="111" y="561"/>
                  </a:lnTo>
                  <a:lnTo>
                    <a:pt x="1254" y="24"/>
                  </a:lnTo>
                  <a:lnTo>
                    <a:pt x="1158" y="0"/>
                  </a:lnTo>
                  <a:lnTo>
                    <a:pt x="0" y="537"/>
                  </a:lnTo>
                  <a:close/>
                </a:path>
              </a:pathLst>
            </a:custGeom>
            <a:solidFill>
              <a:srgbClr val="C0C0C0"/>
            </a:solidFill>
            <a:ln w="2540">
              <a:solidFill>
                <a:srgbClr val="000000"/>
              </a:solidFill>
              <a:prstDash val="solid"/>
              <a:round/>
              <a:headEnd/>
              <a:tailEnd/>
            </a:ln>
          </p:spPr>
          <p:txBody>
            <a:bodyPr/>
            <a:lstStyle/>
            <a:p>
              <a:endParaRPr lang="en-US"/>
            </a:p>
          </p:txBody>
        </p:sp>
        <p:sp>
          <p:nvSpPr>
            <p:cNvPr id="15" name="Freeform 16"/>
            <p:cNvSpPr>
              <a:spLocks/>
            </p:cNvSpPr>
            <p:nvPr/>
          </p:nvSpPr>
          <p:spPr bwMode="auto">
            <a:xfrm>
              <a:off x="5262" y="3345"/>
              <a:ext cx="236" cy="133"/>
            </a:xfrm>
            <a:custGeom>
              <a:avLst/>
              <a:gdLst>
                <a:gd name="T0" fmla="*/ 236 w 236"/>
                <a:gd name="T1" fmla="*/ 16 h 133"/>
                <a:gd name="T2" fmla="*/ 220 w 236"/>
                <a:gd name="T3" fmla="*/ 4 h 133"/>
                <a:gd name="T4" fmla="*/ 196 w 236"/>
                <a:gd name="T5" fmla="*/ 0 h 133"/>
                <a:gd name="T6" fmla="*/ 160 w 236"/>
                <a:gd name="T7" fmla="*/ 4 h 133"/>
                <a:gd name="T8" fmla="*/ 120 w 236"/>
                <a:gd name="T9" fmla="*/ 16 h 133"/>
                <a:gd name="T10" fmla="*/ 80 w 236"/>
                <a:gd name="T11" fmla="*/ 32 h 133"/>
                <a:gd name="T12" fmla="*/ 44 w 236"/>
                <a:gd name="T13" fmla="*/ 57 h 133"/>
                <a:gd name="T14" fmla="*/ 16 w 236"/>
                <a:gd name="T15" fmla="*/ 77 h 133"/>
                <a:gd name="T16" fmla="*/ 0 w 236"/>
                <a:gd name="T17" fmla="*/ 97 h 133"/>
                <a:gd name="T18" fmla="*/ 0 w 236"/>
                <a:gd name="T19" fmla="*/ 117 h 133"/>
                <a:gd name="T20" fmla="*/ 12 w 236"/>
                <a:gd name="T21" fmla="*/ 129 h 133"/>
                <a:gd name="T22" fmla="*/ 36 w 236"/>
                <a:gd name="T23" fmla="*/ 133 h 133"/>
                <a:gd name="T24" fmla="*/ 72 w 236"/>
                <a:gd name="T25" fmla="*/ 129 h 133"/>
                <a:gd name="T26" fmla="*/ 112 w 236"/>
                <a:gd name="T27" fmla="*/ 117 h 133"/>
                <a:gd name="T28" fmla="*/ 156 w 236"/>
                <a:gd name="T29" fmla="*/ 97 h 133"/>
                <a:gd name="T30" fmla="*/ 192 w 236"/>
                <a:gd name="T31" fmla="*/ 77 h 133"/>
                <a:gd name="T32" fmla="*/ 220 w 236"/>
                <a:gd name="T33" fmla="*/ 57 h 133"/>
                <a:gd name="T34" fmla="*/ 232 w 236"/>
                <a:gd name="T35" fmla="*/ 32 h 133"/>
                <a:gd name="T36" fmla="*/ 236 w 236"/>
                <a:gd name="T37" fmla="*/ 16 h 133"/>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36"/>
                <a:gd name="T58" fmla="*/ 0 h 133"/>
                <a:gd name="T59" fmla="*/ 236 w 236"/>
                <a:gd name="T60" fmla="*/ 133 h 133"/>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36" h="133">
                  <a:moveTo>
                    <a:pt x="236" y="16"/>
                  </a:moveTo>
                  <a:lnTo>
                    <a:pt x="220" y="4"/>
                  </a:lnTo>
                  <a:lnTo>
                    <a:pt x="196" y="0"/>
                  </a:lnTo>
                  <a:lnTo>
                    <a:pt x="160" y="4"/>
                  </a:lnTo>
                  <a:lnTo>
                    <a:pt x="120" y="16"/>
                  </a:lnTo>
                  <a:lnTo>
                    <a:pt x="80" y="32"/>
                  </a:lnTo>
                  <a:lnTo>
                    <a:pt x="44" y="57"/>
                  </a:lnTo>
                  <a:lnTo>
                    <a:pt x="16" y="77"/>
                  </a:lnTo>
                  <a:lnTo>
                    <a:pt x="0" y="97"/>
                  </a:lnTo>
                  <a:lnTo>
                    <a:pt x="0" y="117"/>
                  </a:lnTo>
                  <a:lnTo>
                    <a:pt x="12" y="129"/>
                  </a:lnTo>
                  <a:lnTo>
                    <a:pt x="36" y="133"/>
                  </a:lnTo>
                  <a:lnTo>
                    <a:pt x="72" y="129"/>
                  </a:lnTo>
                  <a:lnTo>
                    <a:pt x="112" y="117"/>
                  </a:lnTo>
                  <a:lnTo>
                    <a:pt x="156" y="97"/>
                  </a:lnTo>
                  <a:lnTo>
                    <a:pt x="192" y="77"/>
                  </a:lnTo>
                  <a:lnTo>
                    <a:pt x="220" y="57"/>
                  </a:lnTo>
                  <a:lnTo>
                    <a:pt x="232" y="32"/>
                  </a:lnTo>
                  <a:lnTo>
                    <a:pt x="236" y="16"/>
                  </a:lnTo>
                  <a:close/>
                </a:path>
              </a:pathLst>
            </a:custGeom>
            <a:solidFill>
              <a:srgbClr val="0000FF"/>
            </a:solidFill>
            <a:ln w="10160">
              <a:solidFill>
                <a:srgbClr val="0000FF"/>
              </a:solidFill>
              <a:prstDash val="solid"/>
              <a:round/>
              <a:headEnd/>
              <a:tailEnd/>
            </a:ln>
          </p:spPr>
          <p:txBody>
            <a:bodyPr/>
            <a:lstStyle/>
            <a:p>
              <a:endParaRPr lang="en-US"/>
            </a:p>
          </p:txBody>
        </p:sp>
        <p:sp>
          <p:nvSpPr>
            <p:cNvPr id="16" name="Line 17"/>
            <p:cNvSpPr>
              <a:spLocks noChangeShapeType="1"/>
            </p:cNvSpPr>
            <p:nvPr/>
          </p:nvSpPr>
          <p:spPr bwMode="auto">
            <a:xfrm flipV="1">
              <a:off x="5498" y="3305"/>
              <a:ext cx="132" cy="56"/>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Freeform 18"/>
            <p:cNvSpPr>
              <a:spLocks/>
            </p:cNvSpPr>
            <p:nvPr/>
          </p:nvSpPr>
          <p:spPr bwMode="auto">
            <a:xfrm>
              <a:off x="5602" y="3281"/>
              <a:ext cx="72" cy="60"/>
            </a:xfrm>
            <a:custGeom>
              <a:avLst/>
              <a:gdLst>
                <a:gd name="T0" fmla="*/ 72 w 72"/>
                <a:gd name="T1" fmla="*/ 4 h 60"/>
                <a:gd name="T2" fmla="*/ 24 w 72"/>
                <a:gd name="T3" fmla="*/ 60 h 60"/>
                <a:gd name="T4" fmla="*/ 24 w 72"/>
                <a:gd name="T5" fmla="*/ 56 h 60"/>
                <a:gd name="T6" fmla="*/ 24 w 72"/>
                <a:gd name="T7" fmla="*/ 52 h 60"/>
                <a:gd name="T8" fmla="*/ 24 w 72"/>
                <a:gd name="T9" fmla="*/ 48 h 60"/>
                <a:gd name="T10" fmla="*/ 24 w 72"/>
                <a:gd name="T11" fmla="*/ 40 h 60"/>
                <a:gd name="T12" fmla="*/ 24 w 72"/>
                <a:gd name="T13" fmla="*/ 36 h 60"/>
                <a:gd name="T14" fmla="*/ 20 w 72"/>
                <a:gd name="T15" fmla="*/ 32 h 60"/>
                <a:gd name="T16" fmla="*/ 20 w 72"/>
                <a:gd name="T17" fmla="*/ 28 h 60"/>
                <a:gd name="T18" fmla="*/ 16 w 72"/>
                <a:gd name="T19" fmla="*/ 24 h 60"/>
                <a:gd name="T20" fmla="*/ 16 w 72"/>
                <a:gd name="T21" fmla="*/ 20 h 60"/>
                <a:gd name="T22" fmla="*/ 12 w 72"/>
                <a:gd name="T23" fmla="*/ 16 h 60"/>
                <a:gd name="T24" fmla="*/ 8 w 72"/>
                <a:gd name="T25" fmla="*/ 12 h 60"/>
                <a:gd name="T26" fmla="*/ 8 w 72"/>
                <a:gd name="T27" fmla="*/ 8 h 60"/>
                <a:gd name="T28" fmla="*/ 4 w 72"/>
                <a:gd name="T29" fmla="*/ 4 h 60"/>
                <a:gd name="T30" fmla="*/ 0 w 72"/>
                <a:gd name="T31" fmla="*/ 0 h 60"/>
                <a:gd name="T32" fmla="*/ 72 w 72"/>
                <a:gd name="T33" fmla="*/ 4 h 6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2"/>
                <a:gd name="T52" fmla="*/ 0 h 60"/>
                <a:gd name="T53" fmla="*/ 72 w 72"/>
                <a:gd name="T54" fmla="*/ 60 h 6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2" h="60">
                  <a:moveTo>
                    <a:pt x="72" y="4"/>
                  </a:moveTo>
                  <a:lnTo>
                    <a:pt x="24" y="60"/>
                  </a:lnTo>
                  <a:lnTo>
                    <a:pt x="24" y="56"/>
                  </a:lnTo>
                  <a:lnTo>
                    <a:pt x="24" y="52"/>
                  </a:lnTo>
                  <a:lnTo>
                    <a:pt x="24" y="48"/>
                  </a:lnTo>
                  <a:lnTo>
                    <a:pt x="24" y="40"/>
                  </a:lnTo>
                  <a:lnTo>
                    <a:pt x="24" y="36"/>
                  </a:lnTo>
                  <a:lnTo>
                    <a:pt x="20" y="32"/>
                  </a:lnTo>
                  <a:lnTo>
                    <a:pt x="20" y="28"/>
                  </a:lnTo>
                  <a:lnTo>
                    <a:pt x="16" y="24"/>
                  </a:lnTo>
                  <a:lnTo>
                    <a:pt x="16" y="20"/>
                  </a:lnTo>
                  <a:lnTo>
                    <a:pt x="12" y="16"/>
                  </a:lnTo>
                  <a:lnTo>
                    <a:pt x="8" y="12"/>
                  </a:lnTo>
                  <a:lnTo>
                    <a:pt x="8" y="8"/>
                  </a:lnTo>
                  <a:lnTo>
                    <a:pt x="4" y="4"/>
                  </a:lnTo>
                  <a:lnTo>
                    <a:pt x="0" y="0"/>
                  </a:lnTo>
                  <a:lnTo>
                    <a:pt x="72"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8" name="Freeform 19"/>
            <p:cNvSpPr>
              <a:spLocks/>
            </p:cNvSpPr>
            <p:nvPr/>
          </p:nvSpPr>
          <p:spPr bwMode="auto">
            <a:xfrm>
              <a:off x="5861" y="3121"/>
              <a:ext cx="188" cy="100"/>
            </a:xfrm>
            <a:custGeom>
              <a:avLst/>
              <a:gdLst>
                <a:gd name="T0" fmla="*/ 188 w 188"/>
                <a:gd name="T1" fmla="*/ 12 h 100"/>
                <a:gd name="T2" fmla="*/ 176 w 188"/>
                <a:gd name="T3" fmla="*/ 0 h 100"/>
                <a:gd name="T4" fmla="*/ 152 w 188"/>
                <a:gd name="T5" fmla="*/ 0 h 100"/>
                <a:gd name="T6" fmla="*/ 116 w 188"/>
                <a:gd name="T7" fmla="*/ 4 h 100"/>
                <a:gd name="T8" fmla="*/ 80 w 188"/>
                <a:gd name="T9" fmla="*/ 16 h 100"/>
                <a:gd name="T10" fmla="*/ 44 w 188"/>
                <a:gd name="T11" fmla="*/ 36 h 100"/>
                <a:gd name="T12" fmla="*/ 16 w 188"/>
                <a:gd name="T13" fmla="*/ 56 h 100"/>
                <a:gd name="T14" fmla="*/ 0 w 188"/>
                <a:gd name="T15" fmla="*/ 72 h 100"/>
                <a:gd name="T16" fmla="*/ 0 w 188"/>
                <a:gd name="T17" fmla="*/ 88 h 100"/>
                <a:gd name="T18" fmla="*/ 12 w 188"/>
                <a:gd name="T19" fmla="*/ 100 h 100"/>
                <a:gd name="T20" fmla="*/ 36 w 188"/>
                <a:gd name="T21" fmla="*/ 100 h 100"/>
                <a:gd name="T22" fmla="*/ 72 w 188"/>
                <a:gd name="T23" fmla="*/ 96 h 100"/>
                <a:gd name="T24" fmla="*/ 108 w 188"/>
                <a:gd name="T25" fmla="*/ 84 h 100"/>
                <a:gd name="T26" fmla="*/ 144 w 188"/>
                <a:gd name="T27" fmla="*/ 64 h 100"/>
                <a:gd name="T28" fmla="*/ 168 w 188"/>
                <a:gd name="T29" fmla="*/ 44 h 100"/>
                <a:gd name="T30" fmla="*/ 184 w 188"/>
                <a:gd name="T31" fmla="*/ 28 h 100"/>
                <a:gd name="T32" fmla="*/ 188 w 188"/>
                <a:gd name="T33" fmla="*/ 12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88"/>
                <a:gd name="T52" fmla="*/ 0 h 100"/>
                <a:gd name="T53" fmla="*/ 188 w 188"/>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88" h="100">
                  <a:moveTo>
                    <a:pt x="188" y="12"/>
                  </a:moveTo>
                  <a:lnTo>
                    <a:pt x="176" y="0"/>
                  </a:lnTo>
                  <a:lnTo>
                    <a:pt x="152" y="0"/>
                  </a:lnTo>
                  <a:lnTo>
                    <a:pt x="116" y="4"/>
                  </a:lnTo>
                  <a:lnTo>
                    <a:pt x="80" y="16"/>
                  </a:lnTo>
                  <a:lnTo>
                    <a:pt x="44" y="36"/>
                  </a:lnTo>
                  <a:lnTo>
                    <a:pt x="16" y="56"/>
                  </a:lnTo>
                  <a:lnTo>
                    <a:pt x="0" y="72"/>
                  </a:lnTo>
                  <a:lnTo>
                    <a:pt x="0" y="88"/>
                  </a:lnTo>
                  <a:lnTo>
                    <a:pt x="12" y="100"/>
                  </a:lnTo>
                  <a:lnTo>
                    <a:pt x="36" y="100"/>
                  </a:lnTo>
                  <a:lnTo>
                    <a:pt x="72" y="96"/>
                  </a:lnTo>
                  <a:lnTo>
                    <a:pt x="108" y="84"/>
                  </a:lnTo>
                  <a:lnTo>
                    <a:pt x="144" y="64"/>
                  </a:lnTo>
                  <a:lnTo>
                    <a:pt x="168" y="44"/>
                  </a:lnTo>
                  <a:lnTo>
                    <a:pt x="184" y="28"/>
                  </a:lnTo>
                  <a:lnTo>
                    <a:pt x="188" y="12"/>
                  </a:lnTo>
                  <a:close/>
                </a:path>
              </a:pathLst>
            </a:custGeom>
            <a:solidFill>
              <a:srgbClr val="FF9900"/>
            </a:solidFill>
            <a:ln w="10160">
              <a:solidFill>
                <a:srgbClr val="FF0000"/>
              </a:solidFill>
              <a:prstDash val="solid"/>
              <a:round/>
              <a:headEnd/>
              <a:tailEnd/>
            </a:ln>
          </p:spPr>
          <p:txBody>
            <a:bodyPr/>
            <a:lstStyle/>
            <a:p>
              <a:endParaRPr lang="en-US"/>
            </a:p>
          </p:txBody>
        </p:sp>
        <p:sp>
          <p:nvSpPr>
            <p:cNvPr id="19" name="Freeform 20"/>
            <p:cNvSpPr>
              <a:spLocks/>
            </p:cNvSpPr>
            <p:nvPr/>
          </p:nvSpPr>
          <p:spPr bwMode="auto">
            <a:xfrm>
              <a:off x="5290" y="3101"/>
              <a:ext cx="1594" cy="625"/>
            </a:xfrm>
            <a:custGeom>
              <a:avLst/>
              <a:gdLst>
                <a:gd name="T0" fmla="*/ 1203 w 1594"/>
                <a:gd name="T1" fmla="*/ 0 h 625"/>
                <a:gd name="T2" fmla="*/ 1594 w 1594"/>
                <a:gd name="T3" fmla="*/ 88 h 625"/>
                <a:gd name="T4" fmla="*/ 440 w 1594"/>
                <a:gd name="T5" fmla="*/ 625 h 625"/>
                <a:gd name="T6" fmla="*/ 0 w 1594"/>
                <a:gd name="T7" fmla="*/ 525 h 625"/>
                <a:gd name="T8" fmla="*/ 1203 w 1594"/>
                <a:gd name="T9" fmla="*/ 0 h 625"/>
                <a:gd name="T10" fmla="*/ 0 60000 65536"/>
                <a:gd name="T11" fmla="*/ 0 60000 65536"/>
                <a:gd name="T12" fmla="*/ 0 60000 65536"/>
                <a:gd name="T13" fmla="*/ 0 60000 65536"/>
                <a:gd name="T14" fmla="*/ 0 60000 65536"/>
                <a:gd name="T15" fmla="*/ 0 w 1594"/>
                <a:gd name="T16" fmla="*/ 0 h 625"/>
                <a:gd name="T17" fmla="*/ 1594 w 1594"/>
                <a:gd name="T18" fmla="*/ 625 h 625"/>
              </a:gdLst>
              <a:ahLst/>
              <a:cxnLst>
                <a:cxn ang="T10">
                  <a:pos x="T0" y="T1"/>
                </a:cxn>
                <a:cxn ang="T11">
                  <a:pos x="T2" y="T3"/>
                </a:cxn>
                <a:cxn ang="T12">
                  <a:pos x="T4" y="T5"/>
                </a:cxn>
                <a:cxn ang="T13">
                  <a:pos x="T6" y="T7"/>
                </a:cxn>
                <a:cxn ang="T14">
                  <a:pos x="T8" y="T9"/>
                </a:cxn>
              </a:cxnLst>
              <a:rect l="T15" t="T16" r="T17" b="T18"/>
              <a:pathLst>
                <a:path w="1594" h="625">
                  <a:moveTo>
                    <a:pt x="1203" y="0"/>
                  </a:moveTo>
                  <a:lnTo>
                    <a:pt x="1594" y="88"/>
                  </a:lnTo>
                  <a:lnTo>
                    <a:pt x="440" y="625"/>
                  </a:lnTo>
                  <a:lnTo>
                    <a:pt x="0" y="525"/>
                  </a:lnTo>
                  <a:lnTo>
                    <a:pt x="1203" y="0"/>
                  </a:lnTo>
                  <a:close/>
                </a:path>
              </a:pathLst>
            </a:custGeom>
            <a:solidFill>
              <a:srgbClr val="FFFF00"/>
            </a:solidFill>
            <a:ln w="2540">
              <a:solidFill>
                <a:srgbClr val="000000"/>
              </a:solidFill>
              <a:prstDash val="solid"/>
              <a:round/>
              <a:headEnd/>
              <a:tailEnd/>
            </a:ln>
          </p:spPr>
          <p:txBody>
            <a:bodyPr/>
            <a:lstStyle/>
            <a:p>
              <a:endParaRPr lang="en-US"/>
            </a:p>
          </p:txBody>
        </p:sp>
        <p:sp>
          <p:nvSpPr>
            <p:cNvPr id="20" name="Freeform 21"/>
            <p:cNvSpPr>
              <a:spLocks/>
            </p:cNvSpPr>
            <p:nvPr/>
          </p:nvSpPr>
          <p:spPr bwMode="auto">
            <a:xfrm>
              <a:off x="5010" y="2396"/>
              <a:ext cx="1247" cy="885"/>
            </a:xfrm>
            <a:custGeom>
              <a:avLst/>
              <a:gdLst>
                <a:gd name="T0" fmla="*/ 0 w 1247"/>
                <a:gd name="T1" fmla="*/ 429 h 885"/>
                <a:gd name="T2" fmla="*/ 1247 w 1247"/>
                <a:gd name="T3" fmla="*/ 0 h 885"/>
                <a:gd name="T4" fmla="*/ 1247 w 1247"/>
                <a:gd name="T5" fmla="*/ 413 h 885"/>
                <a:gd name="T6" fmla="*/ 0 w 1247"/>
                <a:gd name="T7" fmla="*/ 885 h 885"/>
                <a:gd name="T8" fmla="*/ 0 w 1247"/>
                <a:gd name="T9" fmla="*/ 429 h 885"/>
                <a:gd name="T10" fmla="*/ 0 60000 65536"/>
                <a:gd name="T11" fmla="*/ 0 60000 65536"/>
                <a:gd name="T12" fmla="*/ 0 60000 65536"/>
                <a:gd name="T13" fmla="*/ 0 60000 65536"/>
                <a:gd name="T14" fmla="*/ 0 60000 65536"/>
                <a:gd name="T15" fmla="*/ 0 w 1247"/>
                <a:gd name="T16" fmla="*/ 0 h 885"/>
                <a:gd name="T17" fmla="*/ 1247 w 1247"/>
                <a:gd name="T18" fmla="*/ 885 h 885"/>
              </a:gdLst>
              <a:ahLst/>
              <a:cxnLst>
                <a:cxn ang="T10">
                  <a:pos x="T0" y="T1"/>
                </a:cxn>
                <a:cxn ang="T11">
                  <a:pos x="T2" y="T3"/>
                </a:cxn>
                <a:cxn ang="T12">
                  <a:pos x="T4" y="T5"/>
                </a:cxn>
                <a:cxn ang="T13">
                  <a:pos x="T6" y="T7"/>
                </a:cxn>
                <a:cxn ang="T14">
                  <a:pos x="T8" y="T9"/>
                </a:cxn>
              </a:cxnLst>
              <a:rect l="T15" t="T16" r="T17" b="T18"/>
              <a:pathLst>
                <a:path w="1247" h="885">
                  <a:moveTo>
                    <a:pt x="0" y="429"/>
                  </a:moveTo>
                  <a:lnTo>
                    <a:pt x="1247" y="0"/>
                  </a:lnTo>
                  <a:lnTo>
                    <a:pt x="1247" y="413"/>
                  </a:lnTo>
                  <a:lnTo>
                    <a:pt x="0" y="885"/>
                  </a:lnTo>
                  <a:lnTo>
                    <a:pt x="0" y="429"/>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Line 22"/>
            <p:cNvSpPr>
              <a:spLocks noChangeShapeType="1"/>
            </p:cNvSpPr>
            <p:nvPr/>
          </p:nvSpPr>
          <p:spPr bwMode="auto">
            <a:xfrm>
              <a:off x="5010" y="3562"/>
              <a:ext cx="831" cy="188"/>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Freeform 23"/>
            <p:cNvSpPr>
              <a:spLocks/>
            </p:cNvSpPr>
            <p:nvPr/>
          </p:nvSpPr>
          <p:spPr bwMode="auto">
            <a:xfrm>
              <a:off x="6253" y="2288"/>
              <a:ext cx="795" cy="925"/>
            </a:xfrm>
            <a:custGeom>
              <a:avLst/>
              <a:gdLst>
                <a:gd name="T0" fmla="*/ 4 w 795"/>
                <a:gd name="T1" fmla="*/ 108 h 925"/>
                <a:gd name="T2" fmla="*/ 0 w 795"/>
                <a:gd name="T3" fmla="*/ 16 h 925"/>
                <a:gd name="T4" fmla="*/ 96 w 795"/>
                <a:gd name="T5" fmla="*/ 0 h 925"/>
                <a:gd name="T6" fmla="*/ 192 w 795"/>
                <a:gd name="T7" fmla="*/ 0 h 925"/>
                <a:gd name="T8" fmla="*/ 288 w 795"/>
                <a:gd name="T9" fmla="*/ 16 h 925"/>
                <a:gd name="T10" fmla="*/ 380 w 795"/>
                <a:gd name="T11" fmla="*/ 44 h 925"/>
                <a:gd name="T12" fmla="*/ 468 w 795"/>
                <a:gd name="T13" fmla="*/ 84 h 925"/>
                <a:gd name="T14" fmla="*/ 547 w 795"/>
                <a:gd name="T15" fmla="*/ 140 h 925"/>
                <a:gd name="T16" fmla="*/ 619 w 795"/>
                <a:gd name="T17" fmla="*/ 204 h 925"/>
                <a:gd name="T18" fmla="*/ 679 w 795"/>
                <a:gd name="T19" fmla="*/ 280 h 925"/>
                <a:gd name="T20" fmla="*/ 731 w 795"/>
                <a:gd name="T21" fmla="*/ 364 h 925"/>
                <a:gd name="T22" fmla="*/ 767 w 795"/>
                <a:gd name="T23" fmla="*/ 452 h 925"/>
                <a:gd name="T24" fmla="*/ 787 w 795"/>
                <a:gd name="T25" fmla="*/ 549 h 925"/>
                <a:gd name="T26" fmla="*/ 795 w 795"/>
                <a:gd name="T27" fmla="*/ 645 h 925"/>
                <a:gd name="T28" fmla="*/ 791 w 795"/>
                <a:gd name="T29" fmla="*/ 741 h 925"/>
                <a:gd name="T30" fmla="*/ 767 w 795"/>
                <a:gd name="T31" fmla="*/ 837 h 925"/>
                <a:gd name="T32" fmla="*/ 735 w 795"/>
                <a:gd name="T33" fmla="*/ 925 h 925"/>
                <a:gd name="T34" fmla="*/ 631 w 795"/>
                <a:gd name="T35" fmla="*/ 897 h 925"/>
                <a:gd name="T36" fmla="*/ 667 w 795"/>
                <a:gd name="T37" fmla="*/ 813 h 925"/>
                <a:gd name="T38" fmla="*/ 691 w 795"/>
                <a:gd name="T39" fmla="*/ 725 h 925"/>
                <a:gd name="T40" fmla="*/ 699 w 795"/>
                <a:gd name="T41" fmla="*/ 633 h 925"/>
                <a:gd name="T42" fmla="*/ 691 w 795"/>
                <a:gd name="T43" fmla="*/ 541 h 925"/>
                <a:gd name="T44" fmla="*/ 667 w 795"/>
                <a:gd name="T45" fmla="*/ 452 h 925"/>
                <a:gd name="T46" fmla="*/ 631 w 795"/>
                <a:gd name="T47" fmla="*/ 368 h 925"/>
                <a:gd name="T48" fmla="*/ 579 w 795"/>
                <a:gd name="T49" fmla="*/ 292 h 925"/>
                <a:gd name="T50" fmla="*/ 515 w 795"/>
                <a:gd name="T51" fmla="*/ 228 h 925"/>
                <a:gd name="T52" fmla="*/ 444 w 795"/>
                <a:gd name="T53" fmla="*/ 172 h 925"/>
                <a:gd name="T54" fmla="*/ 364 w 795"/>
                <a:gd name="T55" fmla="*/ 128 h 925"/>
                <a:gd name="T56" fmla="*/ 276 w 795"/>
                <a:gd name="T57" fmla="*/ 100 h 925"/>
                <a:gd name="T58" fmla="*/ 184 w 795"/>
                <a:gd name="T59" fmla="*/ 88 h 925"/>
                <a:gd name="T60" fmla="*/ 92 w 795"/>
                <a:gd name="T61" fmla="*/ 88 h 925"/>
                <a:gd name="T62" fmla="*/ 4 w 795"/>
                <a:gd name="T63" fmla="*/ 108 h 9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795"/>
                <a:gd name="T97" fmla="*/ 0 h 925"/>
                <a:gd name="T98" fmla="*/ 795 w 795"/>
                <a:gd name="T99" fmla="*/ 925 h 92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795" h="925">
                  <a:moveTo>
                    <a:pt x="4" y="108"/>
                  </a:moveTo>
                  <a:lnTo>
                    <a:pt x="0" y="16"/>
                  </a:lnTo>
                  <a:lnTo>
                    <a:pt x="96" y="0"/>
                  </a:lnTo>
                  <a:lnTo>
                    <a:pt x="192" y="0"/>
                  </a:lnTo>
                  <a:lnTo>
                    <a:pt x="288" y="16"/>
                  </a:lnTo>
                  <a:lnTo>
                    <a:pt x="380" y="44"/>
                  </a:lnTo>
                  <a:lnTo>
                    <a:pt x="468" y="84"/>
                  </a:lnTo>
                  <a:lnTo>
                    <a:pt x="547" y="140"/>
                  </a:lnTo>
                  <a:lnTo>
                    <a:pt x="619" y="204"/>
                  </a:lnTo>
                  <a:lnTo>
                    <a:pt x="679" y="280"/>
                  </a:lnTo>
                  <a:lnTo>
                    <a:pt x="731" y="364"/>
                  </a:lnTo>
                  <a:lnTo>
                    <a:pt x="767" y="452"/>
                  </a:lnTo>
                  <a:lnTo>
                    <a:pt x="787" y="549"/>
                  </a:lnTo>
                  <a:lnTo>
                    <a:pt x="795" y="645"/>
                  </a:lnTo>
                  <a:lnTo>
                    <a:pt x="791" y="741"/>
                  </a:lnTo>
                  <a:lnTo>
                    <a:pt x="767" y="837"/>
                  </a:lnTo>
                  <a:lnTo>
                    <a:pt x="735" y="925"/>
                  </a:lnTo>
                  <a:lnTo>
                    <a:pt x="631" y="897"/>
                  </a:lnTo>
                  <a:lnTo>
                    <a:pt x="667" y="813"/>
                  </a:lnTo>
                  <a:lnTo>
                    <a:pt x="691" y="725"/>
                  </a:lnTo>
                  <a:lnTo>
                    <a:pt x="699" y="633"/>
                  </a:lnTo>
                  <a:lnTo>
                    <a:pt x="691" y="541"/>
                  </a:lnTo>
                  <a:lnTo>
                    <a:pt x="667" y="452"/>
                  </a:lnTo>
                  <a:lnTo>
                    <a:pt x="631" y="368"/>
                  </a:lnTo>
                  <a:lnTo>
                    <a:pt x="579" y="292"/>
                  </a:lnTo>
                  <a:lnTo>
                    <a:pt x="515" y="228"/>
                  </a:lnTo>
                  <a:lnTo>
                    <a:pt x="444" y="172"/>
                  </a:lnTo>
                  <a:lnTo>
                    <a:pt x="364" y="128"/>
                  </a:lnTo>
                  <a:lnTo>
                    <a:pt x="276" y="100"/>
                  </a:lnTo>
                  <a:lnTo>
                    <a:pt x="184" y="88"/>
                  </a:lnTo>
                  <a:lnTo>
                    <a:pt x="92" y="88"/>
                  </a:lnTo>
                  <a:lnTo>
                    <a:pt x="4" y="108"/>
                  </a:lnTo>
                  <a:close/>
                </a:path>
              </a:pathLst>
            </a:custGeom>
            <a:solidFill>
              <a:srgbClr val="C0C0C0"/>
            </a:solidFill>
            <a:ln w="2540">
              <a:solidFill>
                <a:srgbClr val="000000"/>
              </a:solidFill>
              <a:prstDash val="solid"/>
              <a:round/>
              <a:headEnd/>
              <a:tailEnd/>
            </a:ln>
          </p:spPr>
          <p:txBody>
            <a:bodyPr/>
            <a:lstStyle/>
            <a:p>
              <a:endParaRPr lang="en-US"/>
            </a:p>
          </p:txBody>
        </p:sp>
        <p:sp>
          <p:nvSpPr>
            <p:cNvPr id="23" name="Line 24"/>
            <p:cNvSpPr>
              <a:spLocks noChangeShapeType="1"/>
            </p:cNvSpPr>
            <p:nvPr/>
          </p:nvSpPr>
          <p:spPr bwMode="auto">
            <a:xfrm flipV="1">
              <a:off x="6049" y="3081"/>
              <a:ext cx="124" cy="52"/>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Freeform 25"/>
            <p:cNvSpPr>
              <a:spLocks/>
            </p:cNvSpPr>
            <p:nvPr/>
          </p:nvSpPr>
          <p:spPr bwMode="auto">
            <a:xfrm>
              <a:off x="6145" y="3053"/>
              <a:ext cx="76" cy="64"/>
            </a:xfrm>
            <a:custGeom>
              <a:avLst/>
              <a:gdLst>
                <a:gd name="T0" fmla="*/ 76 w 76"/>
                <a:gd name="T1" fmla="*/ 8 h 64"/>
                <a:gd name="T2" fmla="*/ 28 w 76"/>
                <a:gd name="T3" fmla="*/ 64 h 64"/>
                <a:gd name="T4" fmla="*/ 28 w 76"/>
                <a:gd name="T5" fmla="*/ 60 h 64"/>
                <a:gd name="T6" fmla="*/ 28 w 76"/>
                <a:gd name="T7" fmla="*/ 52 h 64"/>
                <a:gd name="T8" fmla="*/ 24 w 76"/>
                <a:gd name="T9" fmla="*/ 48 h 64"/>
                <a:gd name="T10" fmla="*/ 24 w 76"/>
                <a:gd name="T11" fmla="*/ 44 h 64"/>
                <a:gd name="T12" fmla="*/ 24 w 76"/>
                <a:gd name="T13" fmla="*/ 40 h 64"/>
                <a:gd name="T14" fmla="*/ 24 w 76"/>
                <a:gd name="T15" fmla="*/ 36 h 64"/>
                <a:gd name="T16" fmla="*/ 20 w 76"/>
                <a:gd name="T17" fmla="*/ 28 h 64"/>
                <a:gd name="T18" fmla="*/ 20 w 76"/>
                <a:gd name="T19" fmla="*/ 24 h 64"/>
                <a:gd name="T20" fmla="*/ 16 w 76"/>
                <a:gd name="T21" fmla="*/ 20 h 64"/>
                <a:gd name="T22" fmla="*/ 12 w 76"/>
                <a:gd name="T23" fmla="*/ 16 h 64"/>
                <a:gd name="T24" fmla="*/ 12 w 76"/>
                <a:gd name="T25" fmla="*/ 12 h 64"/>
                <a:gd name="T26" fmla="*/ 8 w 76"/>
                <a:gd name="T27" fmla="*/ 8 h 64"/>
                <a:gd name="T28" fmla="*/ 4 w 76"/>
                <a:gd name="T29" fmla="*/ 4 h 64"/>
                <a:gd name="T30" fmla="*/ 0 w 76"/>
                <a:gd name="T31" fmla="*/ 0 h 64"/>
                <a:gd name="T32" fmla="*/ 76 w 76"/>
                <a:gd name="T33" fmla="*/ 8 h 6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76"/>
                <a:gd name="T52" fmla="*/ 0 h 64"/>
                <a:gd name="T53" fmla="*/ 76 w 76"/>
                <a:gd name="T54" fmla="*/ 64 h 6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76" h="64">
                  <a:moveTo>
                    <a:pt x="76" y="8"/>
                  </a:moveTo>
                  <a:lnTo>
                    <a:pt x="28" y="64"/>
                  </a:lnTo>
                  <a:lnTo>
                    <a:pt x="28" y="60"/>
                  </a:lnTo>
                  <a:lnTo>
                    <a:pt x="28" y="52"/>
                  </a:lnTo>
                  <a:lnTo>
                    <a:pt x="24" y="48"/>
                  </a:lnTo>
                  <a:lnTo>
                    <a:pt x="24" y="44"/>
                  </a:lnTo>
                  <a:lnTo>
                    <a:pt x="24" y="40"/>
                  </a:lnTo>
                  <a:lnTo>
                    <a:pt x="24" y="36"/>
                  </a:lnTo>
                  <a:lnTo>
                    <a:pt x="20" y="28"/>
                  </a:lnTo>
                  <a:lnTo>
                    <a:pt x="20" y="24"/>
                  </a:lnTo>
                  <a:lnTo>
                    <a:pt x="16" y="20"/>
                  </a:lnTo>
                  <a:lnTo>
                    <a:pt x="12" y="16"/>
                  </a:lnTo>
                  <a:lnTo>
                    <a:pt x="12" y="12"/>
                  </a:lnTo>
                  <a:lnTo>
                    <a:pt x="8" y="8"/>
                  </a:lnTo>
                  <a:lnTo>
                    <a:pt x="4" y="4"/>
                  </a:lnTo>
                  <a:lnTo>
                    <a:pt x="0" y="0"/>
                  </a:lnTo>
                  <a:lnTo>
                    <a:pt x="7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 name="Freeform 26"/>
            <p:cNvSpPr>
              <a:spLocks/>
            </p:cNvSpPr>
            <p:nvPr/>
          </p:nvSpPr>
          <p:spPr bwMode="auto">
            <a:xfrm>
              <a:off x="6257" y="2376"/>
              <a:ext cx="695" cy="813"/>
            </a:xfrm>
            <a:custGeom>
              <a:avLst/>
              <a:gdLst>
                <a:gd name="T0" fmla="*/ 236 w 695"/>
                <a:gd name="T1" fmla="*/ 725 h 813"/>
                <a:gd name="T2" fmla="*/ 627 w 695"/>
                <a:gd name="T3" fmla="*/ 813 h 813"/>
                <a:gd name="T4" fmla="*/ 667 w 695"/>
                <a:gd name="T5" fmla="*/ 729 h 813"/>
                <a:gd name="T6" fmla="*/ 691 w 695"/>
                <a:gd name="T7" fmla="*/ 637 h 813"/>
                <a:gd name="T8" fmla="*/ 695 w 695"/>
                <a:gd name="T9" fmla="*/ 545 h 813"/>
                <a:gd name="T10" fmla="*/ 691 w 695"/>
                <a:gd name="T11" fmla="*/ 457 h 813"/>
                <a:gd name="T12" fmla="*/ 667 w 695"/>
                <a:gd name="T13" fmla="*/ 364 h 813"/>
                <a:gd name="T14" fmla="*/ 631 w 695"/>
                <a:gd name="T15" fmla="*/ 280 h 813"/>
                <a:gd name="T16" fmla="*/ 579 w 695"/>
                <a:gd name="T17" fmla="*/ 204 h 813"/>
                <a:gd name="T18" fmla="*/ 515 w 695"/>
                <a:gd name="T19" fmla="*/ 136 h 813"/>
                <a:gd name="T20" fmla="*/ 444 w 695"/>
                <a:gd name="T21" fmla="*/ 84 h 813"/>
                <a:gd name="T22" fmla="*/ 360 w 695"/>
                <a:gd name="T23" fmla="*/ 40 h 813"/>
                <a:gd name="T24" fmla="*/ 272 w 695"/>
                <a:gd name="T25" fmla="*/ 12 h 813"/>
                <a:gd name="T26" fmla="*/ 184 w 695"/>
                <a:gd name="T27" fmla="*/ 0 h 813"/>
                <a:gd name="T28" fmla="*/ 92 w 695"/>
                <a:gd name="T29" fmla="*/ 0 h 813"/>
                <a:gd name="T30" fmla="*/ 0 w 695"/>
                <a:gd name="T31" fmla="*/ 20 h 813"/>
                <a:gd name="T32" fmla="*/ 0 w 695"/>
                <a:gd name="T33" fmla="*/ 24 h 813"/>
                <a:gd name="T34" fmla="*/ 0 w 695"/>
                <a:gd name="T35" fmla="*/ 433 h 813"/>
                <a:gd name="T36" fmla="*/ 56 w 695"/>
                <a:gd name="T37" fmla="*/ 433 h 813"/>
                <a:gd name="T38" fmla="*/ 112 w 695"/>
                <a:gd name="T39" fmla="*/ 449 h 813"/>
                <a:gd name="T40" fmla="*/ 160 w 695"/>
                <a:gd name="T41" fmla="*/ 477 h 813"/>
                <a:gd name="T42" fmla="*/ 200 w 695"/>
                <a:gd name="T43" fmla="*/ 513 h 813"/>
                <a:gd name="T44" fmla="*/ 228 w 695"/>
                <a:gd name="T45" fmla="*/ 557 h 813"/>
                <a:gd name="T46" fmla="*/ 244 w 695"/>
                <a:gd name="T47" fmla="*/ 609 h 813"/>
                <a:gd name="T48" fmla="*/ 248 w 695"/>
                <a:gd name="T49" fmla="*/ 669 h 813"/>
                <a:gd name="T50" fmla="*/ 236 w 695"/>
                <a:gd name="T51" fmla="*/ 725 h 81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695"/>
                <a:gd name="T79" fmla="*/ 0 h 813"/>
                <a:gd name="T80" fmla="*/ 695 w 695"/>
                <a:gd name="T81" fmla="*/ 813 h 81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695" h="813">
                  <a:moveTo>
                    <a:pt x="236" y="725"/>
                  </a:moveTo>
                  <a:lnTo>
                    <a:pt x="627" y="813"/>
                  </a:lnTo>
                  <a:lnTo>
                    <a:pt x="667" y="729"/>
                  </a:lnTo>
                  <a:lnTo>
                    <a:pt x="691" y="637"/>
                  </a:lnTo>
                  <a:lnTo>
                    <a:pt x="695" y="545"/>
                  </a:lnTo>
                  <a:lnTo>
                    <a:pt x="691" y="457"/>
                  </a:lnTo>
                  <a:lnTo>
                    <a:pt x="667" y="364"/>
                  </a:lnTo>
                  <a:lnTo>
                    <a:pt x="631" y="280"/>
                  </a:lnTo>
                  <a:lnTo>
                    <a:pt x="579" y="204"/>
                  </a:lnTo>
                  <a:lnTo>
                    <a:pt x="515" y="136"/>
                  </a:lnTo>
                  <a:lnTo>
                    <a:pt x="444" y="84"/>
                  </a:lnTo>
                  <a:lnTo>
                    <a:pt x="360" y="40"/>
                  </a:lnTo>
                  <a:lnTo>
                    <a:pt x="272" y="12"/>
                  </a:lnTo>
                  <a:lnTo>
                    <a:pt x="184" y="0"/>
                  </a:lnTo>
                  <a:lnTo>
                    <a:pt x="92" y="0"/>
                  </a:lnTo>
                  <a:lnTo>
                    <a:pt x="0" y="20"/>
                  </a:lnTo>
                  <a:lnTo>
                    <a:pt x="0" y="24"/>
                  </a:lnTo>
                  <a:lnTo>
                    <a:pt x="0" y="433"/>
                  </a:lnTo>
                  <a:lnTo>
                    <a:pt x="56" y="433"/>
                  </a:lnTo>
                  <a:lnTo>
                    <a:pt x="112" y="449"/>
                  </a:lnTo>
                  <a:lnTo>
                    <a:pt x="160" y="477"/>
                  </a:lnTo>
                  <a:lnTo>
                    <a:pt x="200" y="513"/>
                  </a:lnTo>
                  <a:lnTo>
                    <a:pt x="228" y="557"/>
                  </a:lnTo>
                  <a:lnTo>
                    <a:pt x="244" y="609"/>
                  </a:lnTo>
                  <a:lnTo>
                    <a:pt x="248" y="669"/>
                  </a:lnTo>
                  <a:lnTo>
                    <a:pt x="236" y="725"/>
                  </a:lnTo>
                  <a:close/>
                </a:path>
              </a:pathLst>
            </a:custGeom>
            <a:solidFill>
              <a:srgbClr val="FFFF00"/>
            </a:solidFill>
            <a:ln w="2540">
              <a:solidFill>
                <a:srgbClr val="000000"/>
              </a:solidFill>
              <a:prstDash val="solid"/>
              <a:round/>
              <a:headEnd/>
              <a:tailEnd/>
            </a:ln>
          </p:spPr>
          <p:txBody>
            <a:bodyPr/>
            <a:lstStyle/>
            <a:p>
              <a:endParaRPr lang="en-US"/>
            </a:p>
          </p:txBody>
        </p:sp>
        <p:sp>
          <p:nvSpPr>
            <p:cNvPr id="26" name="Freeform 27"/>
            <p:cNvSpPr>
              <a:spLocks/>
            </p:cNvSpPr>
            <p:nvPr/>
          </p:nvSpPr>
          <p:spPr bwMode="auto">
            <a:xfrm>
              <a:off x="6257" y="2809"/>
              <a:ext cx="252" cy="296"/>
            </a:xfrm>
            <a:custGeom>
              <a:avLst/>
              <a:gdLst>
                <a:gd name="T0" fmla="*/ 0 w 252"/>
                <a:gd name="T1" fmla="*/ 0 h 296"/>
                <a:gd name="T2" fmla="*/ 0 w 252"/>
                <a:gd name="T3" fmla="*/ 236 h 296"/>
                <a:gd name="T4" fmla="*/ 252 w 252"/>
                <a:gd name="T5" fmla="*/ 296 h 296"/>
                <a:gd name="T6" fmla="*/ 0 60000 65536"/>
                <a:gd name="T7" fmla="*/ 0 60000 65536"/>
                <a:gd name="T8" fmla="*/ 0 60000 65536"/>
                <a:gd name="T9" fmla="*/ 0 w 252"/>
                <a:gd name="T10" fmla="*/ 0 h 296"/>
                <a:gd name="T11" fmla="*/ 252 w 252"/>
                <a:gd name="T12" fmla="*/ 296 h 296"/>
              </a:gdLst>
              <a:ahLst/>
              <a:cxnLst>
                <a:cxn ang="T6">
                  <a:pos x="T0" y="T1"/>
                </a:cxn>
                <a:cxn ang="T7">
                  <a:pos x="T2" y="T3"/>
                </a:cxn>
                <a:cxn ang="T8">
                  <a:pos x="T4" y="T5"/>
                </a:cxn>
              </a:cxnLst>
              <a:rect l="T9" t="T10" r="T11" b="T12"/>
              <a:pathLst>
                <a:path w="252" h="296">
                  <a:moveTo>
                    <a:pt x="0" y="0"/>
                  </a:moveTo>
                  <a:lnTo>
                    <a:pt x="0" y="236"/>
                  </a:lnTo>
                  <a:lnTo>
                    <a:pt x="252" y="296"/>
                  </a:lnTo>
                </a:path>
              </a:pathLst>
            </a:custGeom>
            <a:noFill/>
            <a:ln w="254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7" name="Line 28"/>
            <p:cNvSpPr>
              <a:spLocks noChangeShapeType="1"/>
            </p:cNvSpPr>
            <p:nvPr/>
          </p:nvSpPr>
          <p:spPr bwMode="auto">
            <a:xfrm flipH="1">
              <a:off x="3804" y="3562"/>
              <a:ext cx="1206" cy="476"/>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9"/>
            <p:cNvSpPr>
              <a:spLocks noChangeShapeType="1"/>
            </p:cNvSpPr>
            <p:nvPr/>
          </p:nvSpPr>
          <p:spPr bwMode="auto">
            <a:xfrm flipH="1">
              <a:off x="8147" y="2055"/>
              <a:ext cx="396" cy="181"/>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Freeform 30"/>
            <p:cNvSpPr>
              <a:spLocks/>
            </p:cNvSpPr>
            <p:nvPr/>
          </p:nvSpPr>
          <p:spPr bwMode="auto">
            <a:xfrm>
              <a:off x="8495" y="2019"/>
              <a:ext cx="124" cy="101"/>
            </a:xfrm>
            <a:custGeom>
              <a:avLst/>
              <a:gdLst>
                <a:gd name="T0" fmla="*/ 124 w 124"/>
                <a:gd name="T1" fmla="*/ 4 h 101"/>
                <a:gd name="T2" fmla="*/ 48 w 124"/>
                <a:gd name="T3" fmla="*/ 101 h 101"/>
                <a:gd name="T4" fmla="*/ 48 w 124"/>
                <a:gd name="T5" fmla="*/ 93 h 101"/>
                <a:gd name="T6" fmla="*/ 48 w 124"/>
                <a:gd name="T7" fmla="*/ 84 h 101"/>
                <a:gd name="T8" fmla="*/ 44 w 124"/>
                <a:gd name="T9" fmla="*/ 76 h 101"/>
                <a:gd name="T10" fmla="*/ 44 w 124"/>
                <a:gd name="T11" fmla="*/ 68 h 101"/>
                <a:gd name="T12" fmla="*/ 40 w 124"/>
                <a:gd name="T13" fmla="*/ 60 h 101"/>
                <a:gd name="T14" fmla="*/ 40 w 124"/>
                <a:gd name="T15" fmla="*/ 52 h 101"/>
                <a:gd name="T16" fmla="*/ 36 w 124"/>
                <a:gd name="T17" fmla="*/ 44 h 101"/>
                <a:gd name="T18" fmla="*/ 32 w 124"/>
                <a:gd name="T19" fmla="*/ 36 h 101"/>
                <a:gd name="T20" fmla="*/ 28 w 124"/>
                <a:gd name="T21" fmla="*/ 28 h 101"/>
                <a:gd name="T22" fmla="*/ 24 w 124"/>
                <a:gd name="T23" fmla="*/ 20 h 101"/>
                <a:gd name="T24" fmla="*/ 20 w 124"/>
                <a:gd name="T25" fmla="*/ 16 h 101"/>
                <a:gd name="T26" fmla="*/ 12 w 124"/>
                <a:gd name="T27" fmla="*/ 8 h 101"/>
                <a:gd name="T28" fmla="*/ 8 w 124"/>
                <a:gd name="T29" fmla="*/ 4 h 101"/>
                <a:gd name="T30" fmla="*/ 0 w 124"/>
                <a:gd name="T31" fmla="*/ 0 h 101"/>
                <a:gd name="T32" fmla="*/ 124 w 124"/>
                <a:gd name="T33" fmla="*/ 4 h 10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24"/>
                <a:gd name="T52" fmla="*/ 0 h 101"/>
                <a:gd name="T53" fmla="*/ 124 w 124"/>
                <a:gd name="T54" fmla="*/ 101 h 10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24" h="101">
                  <a:moveTo>
                    <a:pt x="124" y="4"/>
                  </a:moveTo>
                  <a:lnTo>
                    <a:pt x="48" y="101"/>
                  </a:lnTo>
                  <a:lnTo>
                    <a:pt x="48" y="93"/>
                  </a:lnTo>
                  <a:lnTo>
                    <a:pt x="48" y="84"/>
                  </a:lnTo>
                  <a:lnTo>
                    <a:pt x="44" y="76"/>
                  </a:lnTo>
                  <a:lnTo>
                    <a:pt x="44" y="68"/>
                  </a:lnTo>
                  <a:lnTo>
                    <a:pt x="40" y="60"/>
                  </a:lnTo>
                  <a:lnTo>
                    <a:pt x="40" y="52"/>
                  </a:lnTo>
                  <a:lnTo>
                    <a:pt x="36" y="44"/>
                  </a:lnTo>
                  <a:lnTo>
                    <a:pt x="32" y="36"/>
                  </a:lnTo>
                  <a:lnTo>
                    <a:pt x="28" y="28"/>
                  </a:lnTo>
                  <a:lnTo>
                    <a:pt x="24" y="20"/>
                  </a:lnTo>
                  <a:lnTo>
                    <a:pt x="20" y="16"/>
                  </a:lnTo>
                  <a:lnTo>
                    <a:pt x="12" y="8"/>
                  </a:lnTo>
                  <a:lnTo>
                    <a:pt x="8" y="4"/>
                  </a:lnTo>
                  <a:lnTo>
                    <a:pt x="0" y="0"/>
                  </a:lnTo>
                  <a:lnTo>
                    <a:pt x="124" y="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0" name="Freeform 31"/>
            <p:cNvSpPr>
              <a:spLocks/>
            </p:cNvSpPr>
            <p:nvPr/>
          </p:nvSpPr>
          <p:spPr bwMode="auto">
            <a:xfrm>
              <a:off x="6257" y="2809"/>
              <a:ext cx="248" cy="292"/>
            </a:xfrm>
            <a:custGeom>
              <a:avLst/>
              <a:gdLst>
                <a:gd name="T0" fmla="*/ 0 w 248"/>
                <a:gd name="T1" fmla="*/ 0 h 292"/>
                <a:gd name="T2" fmla="*/ 56 w 248"/>
                <a:gd name="T3" fmla="*/ 0 h 292"/>
                <a:gd name="T4" fmla="*/ 108 w 248"/>
                <a:gd name="T5" fmla="*/ 16 h 292"/>
                <a:gd name="T6" fmla="*/ 156 w 248"/>
                <a:gd name="T7" fmla="*/ 44 h 292"/>
                <a:gd name="T8" fmla="*/ 200 w 248"/>
                <a:gd name="T9" fmla="*/ 80 h 292"/>
                <a:gd name="T10" fmla="*/ 228 w 248"/>
                <a:gd name="T11" fmla="*/ 128 h 292"/>
                <a:gd name="T12" fmla="*/ 244 w 248"/>
                <a:gd name="T13" fmla="*/ 180 h 292"/>
                <a:gd name="T14" fmla="*/ 248 w 248"/>
                <a:gd name="T15" fmla="*/ 236 h 292"/>
                <a:gd name="T16" fmla="*/ 236 w 248"/>
                <a:gd name="T17" fmla="*/ 292 h 2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48"/>
                <a:gd name="T28" fmla="*/ 0 h 292"/>
                <a:gd name="T29" fmla="*/ 248 w 248"/>
                <a:gd name="T30" fmla="*/ 292 h 29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48" h="292">
                  <a:moveTo>
                    <a:pt x="0" y="0"/>
                  </a:moveTo>
                  <a:lnTo>
                    <a:pt x="56" y="0"/>
                  </a:lnTo>
                  <a:lnTo>
                    <a:pt x="108" y="16"/>
                  </a:lnTo>
                  <a:lnTo>
                    <a:pt x="156" y="44"/>
                  </a:lnTo>
                  <a:lnTo>
                    <a:pt x="200" y="80"/>
                  </a:lnTo>
                  <a:lnTo>
                    <a:pt x="228" y="128"/>
                  </a:lnTo>
                  <a:lnTo>
                    <a:pt x="244" y="180"/>
                  </a:lnTo>
                  <a:lnTo>
                    <a:pt x="248" y="236"/>
                  </a:lnTo>
                  <a:lnTo>
                    <a:pt x="236" y="292"/>
                  </a:lnTo>
                </a:path>
              </a:pathLst>
            </a:custGeom>
            <a:noFill/>
            <a:ln w="1016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1" name="Line 32"/>
            <p:cNvSpPr>
              <a:spLocks noChangeShapeType="1"/>
            </p:cNvSpPr>
            <p:nvPr/>
          </p:nvSpPr>
          <p:spPr bwMode="auto">
            <a:xfrm flipV="1">
              <a:off x="5010" y="2809"/>
              <a:ext cx="1247" cy="472"/>
            </a:xfrm>
            <a:prstGeom prst="line">
              <a:avLst/>
            </a:prstGeom>
            <a:noFill/>
            <a:ln w="101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33"/>
            <p:cNvSpPr>
              <a:spLocks noChangeShapeType="1"/>
            </p:cNvSpPr>
            <p:nvPr/>
          </p:nvSpPr>
          <p:spPr bwMode="auto">
            <a:xfrm flipV="1">
              <a:off x="5290" y="3101"/>
              <a:ext cx="1203" cy="525"/>
            </a:xfrm>
            <a:prstGeom prst="line">
              <a:avLst/>
            </a:prstGeom>
            <a:noFill/>
            <a:ln w="101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42"/>
            <p:cNvSpPr>
              <a:spLocks noChangeShapeType="1"/>
            </p:cNvSpPr>
            <p:nvPr/>
          </p:nvSpPr>
          <p:spPr bwMode="auto">
            <a:xfrm flipV="1">
              <a:off x="5006" y="2400"/>
              <a:ext cx="1251" cy="425"/>
            </a:xfrm>
            <a:prstGeom prst="line">
              <a:avLst/>
            </a:prstGeom>
            <a:noFill/>
            <a:ln w="1016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Freeform 43"/>
            <p:cNvSpPr>
              <a:spLocks/>
            </p:cNvSpPr>
            <p:nvPr/>
          </p:nvSpPr>
          <p:spPr bwMode="auto">
            <a:xfrm>
              <a:off x="5730" y="2372"/>
              <a:ext cx="1222" cy="1354"/>
            </a:xfrm>
            <a:custGeom>
              <a:avLst/>
              <a:gdLst>
                <a:gd name="T0" fmla="*/ 0 w 1222"/>
                <a:gd name="T1" fmla="*/ 1354 h 1354"/>
                <a:gd name="T2" fmla="*/ 1146 w 1222"/>
                <a:gd name="T3" fmla="*/ 813 h 1354"/>
                <a:gd name="T4" fmla="*/ 1186 w 1222"/>
                <a:gd name="T5" fmla="*/ 729 h 1354"/>
                <a:gd name="T6" fmla="*/ 1210 w 1222"/>
                <a:gd name="T7" fmla="*/ 641 h 1354"/>
                <a:gd name="T8" fmla="*/ 1222 w 1222"/>
                <a:gd name="T9" fmla="*/ 549 h 1354"/>
                <a:gd name="T10" fmla="*/ 1214 w 1222"/>
                <a:gd name="T11" fmla="*/ 457 h 1354"/>
                <a:gd name="T12" fmla="*/ 1194 w 1222"/>
                <a:gd name="T13" fmla="*/ 368 h 1354"/>
                <a:gd name="T14" fmla="*/ 1154 w 1222"/>
                <a:gd name="T15" fmla="*/ 284 h 1354"/>
                <a:gd name="T16" fmla="*/ 1106 w 1222"/>
                <a:gd name="T17" fmla="*/ 204 h 1354"/>
                <a:gd name="T18" fmla="*/ 1042 w 1222"/>
                <a:gd name="T19" fmla="*/ 140 h 1354"/>
                <a:gd name="T20" fmla="*/ 967 w 1222"/>
                <a:gd name="T21" fmla="*/ 84 h 1354"/>
                <a:gd name="T22" fmla="*/ 887 w 1222"/>
                <a:gd name="T23" fmla="*/ 40 h 1354"/>
                <a:gd name="T24" fmla="*/ 799 w 1222"/>
                <a:gd name="T25" fmla="*/ 12 h 1354"/>
                <a:gd name="T26" fmla="*/ 707 w 1222"/>
                <a:gd name="T27" fmla="*/ 0 h 1354"/>
                <a:gd name="T28" fmla="*/ 615 w 1222"/>
                <a:gd name="T29" fmla="*/ 4 h 1354"/>
                <a:gd name="T30" fmla="*/ 527 w 1222"/>
                <a:gd name="T31" fmla="*/ 24 h 13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222"/>
                <a:gd name="T49" fmla="*/ 0 h 1354"/>
                <a:gd name="T50" fmla="*/ 1222 w 1222"/>
                <a:gd name="T51" fmla="*/ 1354 h 1354"/>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222" h="1354">
                  <a:moveTo>
                    <a:pt x="0" y="1354"/>
                  </a:moveTo>
                  <a:lnTo>
                    <a:pt x="1146" y="813"/>
                  </a:lnTo>
                  <a:lnTo>
                    <a:pt x="1186" y="729"/>
                  </a:lnTo>
                  <a:lnTo>
                    <a:pt x="1210" y="641"/>
                  </a:lnTo>
                  <a:lnTo>
                    <a:pt x="1222" y="549"/>
                  </a:lnTo>
                  <a:lnTo>
                    <a:pt x="1214" y="457"/>
                  </a:lnTo>
                  <a:lnTo>
                    <a:pt x="1194" y="368"/>
                  </a:lnTo>
                  <a:lnTo>
                    <a:pt x="1154" y="284"/>
                  </a:lnTo>
                  <a:lnTo>
                    <a:pt x="1106" y="204"/>
                  </a:lnTo>
                  <a:lnTo>
                    <a:pt x="1042" y="140"/>
                  </a:lnTo>
                  <a:lnTo>
                    <a:pt x="967" y="84"/>
                  </a:lnTo>
                  <a:lnTo>
                    <a:pt x="887" y="40"/>
                  </a:lnTo>
                  <a:lnTo>
                    <a:pt x="799" y="12"/>
                  </a:lnTo>
                  <a:lnTo>
                    <a:pt x="707" y="0"/>
                  </a:lnTo>
                  <a:lnTo>
                    <a:pt x="615" y="4"/>
                  </a:lnTo>
                  <a:lnTo>
                    <a:pt x="527" y="24"/>
                  </a:lnTo>
                </a:path>
              </a:pathLst>
            </a:custGeom>
            <a:noFill/>
            <a:ln w="10160">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5" name="Line 44"/>
            <p:cNvSpPr>
              <a:spLocks noChangeShapeType="1"/>
            </p:cNvSpPr>
            <p:nvPr/>
          </p:nvSpPr>
          <p:spPr bwMode="auto">
            <a:xfrm flipH="1" flipV="1">
              <a:off x="5006" y="2837"/>
              <a:ext cx="4" cy="725"/>
            </a:xfrm>
            <a:prstGeom prst="line">
              <a:avLst/>
            </a:prstGeom>
            <a:noFill/>
            <a:ln w="2540">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grpSp>
      <p:pic>
        <p:nvPicPr>
          <p:cNvPr id="3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06505" y="2119426"/>
            <a:ext cx="3266267" cy="23087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276190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9" name="Object 2"/>
          <p:cNvGraphicFramePr>
            <a:graphicFrameLocks noChangeAspect="1"/>
          </p:cNvGraphicFramePr>
          <p:nvPr>
            <p:extLst>
              <p:ext uri="{D42A27DB-BD31-4B8C-83A1-F6EECF244321}">
                <p14:modId xmlns:p14="http://schemas.microsoft.com/office/powerpoint/2010/main" val="1883017017"/>
              </p:ext>
            </p:extLst>
          </p:nvPr>
        </p:nvGraphicFramePr>
        <p:xfrm>
          <a:off x="4174230" y="483518"/>
          <a:ext cx="5211771" cy="3209063"/>
        </p:xfrm>
        <a:graphic>
          <a:graphicData uri="http://schemas.openxmlformats.org/presentationml/2006/ole">
            <mc:AlternateContent xmlns:mc="http://schemas.openxmlformats.org/markup-compatibility/2006">
              <mc:Choice xmlns:v="urn:schemas-microsoft-com:vml" Requires="v">
                <p:oleObj name="Document" r:id="rId3" imgW="6295644" imgH="3881628" progId="Word.Document.8">
                  <p:embed/>
                </p:oleObj>
              </mc:Choice>
              <mc:Fallback>
                <p:oleObj name="Document" r:id="rId3" imgW="6295644" imgH="3881628" progId="Word.Document.8">
                  <p:embed/>
                  <p:pic>
                    <p:nvPicPr>
                      <p:cNvPr id="14339"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4230" y="483518"/>
                        <a:ext cx="5211771" cy="3209063"/>
                      </a:xfrm>
                      <a:prstGeom prst="rect">
                        <a:avLst/>
                      </a:prstGeom>
                      <a:noFill/>
                      <a:ln>
                        <a:noFill/>
                      </a:ln>
                      <a:effectLst/>
                    </p:spPr>
                  </p:pic>
                </p:oleObj>
              </mc:Fallback>
            </mc:AlternateContent>
          </a:graphicData>
        </a:graphic>
      </p:graphicFrame>
      <p:pic>
        <p:nvPicPr>
          <p:cNvPr id="14344" name="Picture 2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9685" y="865708"/>
            <a:ext cx="3389455"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4" descr="image_haitao_0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9494" y="2647320"/>
            <a:ext cx="1137302" cy="851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24412" y="2704713"/>
            <a:ext cx="1296676" cy="737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0" descr="tuberun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57229" y="3692581"/>
            <a:ext cx="914400" cy="110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141003" y="3887950"/>
            <a:ext cx="1335881"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 Brace 1"/>
          <p:cNvSpPr/>
          <p:nvPr/>
        </p:nvSpPr>
        <p:spPr>
          <a:xfrm>
            <a:off x="4712238" y="628324"/>
            <a:ext cx="213803" cy="2813447"/>
          </a:xfrm>
          <a:prstGeom prst="leftBrace">
            <a:avLst/>
          </a:prstGeom>
          <a:ln>
            <a:solidFill>
              <a:srgbClr val="0033C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 name="Straight Arrow Connector 3"/>
          <p:cNvCxnSpPr>
            <a:stCxn id="2" idx="1"/>
          </p:cNvCxnSpPr>
          <p:nvPr/>
        </p:nvCxnSpPr>
        <p:spPr>
          <a:xfrm flipH="1" flipV="1">
            <a:off x="3641271" y="1098621"/>
            <a:ext cx="1070967" cy="936427"/>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Slide Number Placeholder 14"/>
          <p:cNvSpPr>
            <a:spLocks noGrp="1"/>
          </p:cNvSpPr>
          <p:nvPr>
            <p:ph type="sldNum" sz="quarter" idx="12"/>
          </p:nvPr>
        </p:nvSpPr>
        <p:spPr/>
        <p:txBody>
          <a:bodyPr/>
          <a:lstStyle/>
          <a:p>
            <a:pPr>
              <a:defRPr/>
            </a:pPr>
            <a:fld id="{4BD76422-C131-400C-9E7B-6764236F7217}" type="slidenum">
              <a:rPr lang="en-US" smtClean="0"/>
              <a:pPr>
                <a:defRPr/>
              </a:pPr>
              <a:t>5</a:t>
            </a:fld>
            <a:endParaRPr lang="en-US"/>
          </a:p>
        </p:txBody>
      </p:sp>
      <p:sp>
        <p:nvSpPr>
          <p:cNvPr id="9" name="TextBox 8"/>
          <p:cNvSpPr txBox="1"/>
          <p:nvPr/>
        </p:nvSpPr>
        <p:spPr>
          <a:xfrm>
            <a:off x="1371600" y="171450"/>
            <a:ext cx="571500" cy="369332"/>
          </a:xfrm>
          <a:prstGeom prst="rect">
            <a:avLst/>
          </a:prstGeom>
          <a:solidFill>
            <a:schemeClr val="bg1"/>
          </a:solidFill>
        </p:spPr>
        <p:txBody>
          <a:bodyPr wrap="square" rtlCol="0">
            <a:spAutoFit/>
          </a:bodyPr>
          <a:lstStyle/>
          <a:p>
            <a:endParaRPr lang="en-US" dirty="0"/>
          </a:p>
        </p:txBody>
      </p:sp>
      <p:sp>
        <p:nvSpPr>
          <p:cNvPr id="16" name="Text Box 1026"/>
          <p:cNvSpPr txBox="1">
            <a:spLocks noChangeArrowheads="1"/>
          </p:cNvSpPr>
          <p:nvPr/>
        </p:nvSpPr>
        <p:spPr bwMode="auto">
          <a:xfrm>
            <a:off x="10644" y="67897"/>
            <a:ext cx="5976664" cy="369332"/>
          </a:xfrm>
          <a:prstGeom prst="rect">
            <a:avLst/>
          </a:prstGeom>
          <a:solidFill>
            <a:schemeClr val="bg1"/>
          </a:solidFill>
          <a:ln>
            <a:noFill/>
          </a:ln>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r>
              <a:rPr lang="en-US" sz="1800" dirty="0">
                <a:solidFill>
                  <a:schemeClr val="tx2"/>
                </a:solidFill>
              </a:rPr>
              <a:t> Materials for the Dielectric-Based Wakefield Accelerator</a:t>
            </a:r>
          </a:p>
        </p:txBody>
      </p:sp>
      <p:pic>
        <p:nvPicPr>
          <p:cNvPr id="18" name="Picture 17"/>
          <p:cNvPicPr>
            <a:picLocks noChangeAspect="1"/>
          </p:cNvPicPr>
          <p:nvPr/>
        </p:nvPicPr>
        <p:blipFill>
          <a:blip r:embed="rId10"/>
          <a:stretch>
            <a:fillRect/>
          </a:stretch>
        </p:blipFill>
        <p:spPr>
          <a:xfrm>
            <a:off x="5616116" y="3626089"/>
            <a:ext cx="2469071" cy="639884"/>
          </a:xfrm>
          <a:prstGeom prst="rect">
            <a:avLst/>
          </a:prstGeom>
        </p:spPr>
      </p:pic>
      <p:sp>
        <p:nvSpPr>
          <p:cNvPr id="3" name="Rectangle 2"/>
          <p:cNvSpPr/>
          <p:nvPr/>
        </p:nvSpPr>
        <p:spPr>
          <a:xfrm>
            <a:off x="5632877" y="4299942"/>
            <a:ext cx="2468946" cy="261610"/>
          </a:xfrm>
          <a:prstGeom prst="rect">
            <a:avLst/>
          </a:prstGeom>
        </p:spPr>
        <p:txBody>
          <a:bodyPr wrap="none">
            <a:spAutoFit/>
          </a:bodyPr>
          <a:lstStyle/>
          <a:p>
            <a:pPr eaLnBrk="1" hangingPunct="1"/>
            <a:r>
              <a:rPr lang="en-US" sz="1100" dirty="0"/>
              <a:t>Quartz,</a:t>
            </a:r>
            <a:r>
              <a:rPr lang="el-GR" sz="1100" dirty="0"/>
              <a:t> </a:t>
            </a:r>
            <a:r>
              <a:rPr lang="en-US" sz="1100" dirty="0"/>
              <a:t>         </a:t>
            </a:r>
            <a:r>
              <a:rPr lang="el-GR" sz="1100" dirty="0"/>
              <a:t>ε</a:t>
            </a:r>
            <a:r>
              <a:rPr lang="en-US" sz="1100" dirty="0"/>
              <a:t>~ 3.75,        tan</a:t>
            </a:r>
            <a:r>
              <a:rPr lang="el-GR" sz="1100" dirty="0"/>
              <a:t>δ</a:t>
            </a:r>
            <a:r>
              <a:rPr lang="en-US" sz="1100" dirty="0"/>
              <a:t>~10</a:t>
            </a:r>
            <a:r>
              <a:rPr lang="en-US" sz="1100" baseline="30000" dirty="0"/>
              <a:t>-4</a:t>
            </a:r>
            <a:r>
              <a:rPr lang="en-US" sz="1100" dirty="0"/>
              <a:t> </a:t>
            </a:r>
          </a:p>
        </p:txBody>
      </p:sp>
    </p:spTree>
    <p:extLst>
      <p:ext uri="{BB962C8B-B14F-4D97-AF65-F5344CB8AC3E}">
        <p14:creationId xmlns:p14="http://schemas.microsoft.com/office/powerpoint/2010/main" val="419528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1138" name="Object 4"/>
          <p:cNvGraphicFramePr>
            <a:graphicFrameLocks noChangeAspect="1"/>
          </p:cNvGraphicFramePr>
          <p:nvPr/>
        </p:nvGraphicFramePr>
        <p:xfrm>
          <a:off x="1277541" y="1032273"/>
          <a:ext cx="6723459" cy="4111228"/>
        </p:xfrm>
        <a:graphic>
          <a:graphicData uri="http://schemas.openxmlformats.org/presentationml/2006/ole">
            <mc:AlternateContent xmlns:mc="http://schemas.openxmlformats.org/markup-compatibility/2006">
              <mc:Choice xmlns:v="urn:schemas-microsoft-com:vml" Requires="v">
                <p:oleObj name="Document" r:id="rId2" imgW="6093237" imgH="4179925" progId="Word.Document.12">
                  <p:embed/>
                </p:oleObj>
              </mc:Choice>
              <mc:Fallback>
                <p:oleObj name="Document" r:id="rId2" imgW="6093237" imgH="4179925" progId="Word.Document.12">
                  <p:embed/>
                  <p:pic>
                    <p:nvPicPr>
                      <p:cNvPr id="91138"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7541" y="1032273"/>
                        <a:ext cx="6723459" cy="411122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1139" name="TextBox 4"/>
          <p:cNvSpPr txBox="1">
            <a:spLocks noChangeArrowheads="1"/>
          </p:cNvSpPr>
          <p:nvPr/>
        </p:nvSpPr>
        <p:spPr bwMode="auto">
          <a:xfrm>
            <a:off x="1763316" y="195263"/>
            <a:ext cx="41937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sz="1800" b="1">
                <a:solidFill>
                  <a:srgbClr val="000099"/>
                </a:solidFill>
              </a:rPr>
              <a:t>Dielectrics Tested as DWA Loading</a:t>
            </a:r>
          </a:p>
        </p:txBody>
      </p:sp>
      <p:sp>
        <p:nvSpPr>
          <p:cNvPr id="91140" name="TextBox 3"/>
          <p:cNvSpPr txBox="1">
            <a:spLocks noChangeArrowheads="1"/>
          </p:cNvSpPr>
          <p:nvPr/>
        </p:nvSpPr>
        <p:spPr bwMode="auto">
          <a:xfrm>
            <a:off x="2655094" y="627460"/>
            <a:ext cx="4185047"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eaLnBrk="1" hangingPunct="1"/>
            <a:r>
              <a:rPr lang="en-US" sz="1500" dirty="0">
                <a:solidFill>
                  <a:srgbClr val="FF0000"/>
                </a:solidFill>
              </a:rPr>
              <a:t>THz experiments at FACET and ATF</a:t>
            </a:r>
          </a:p>
        </p:txBody>
      </p:sp>
      <p:cxnSp>
        <p:nvCxnSpPr>
          <p:cNvPr id="91141" name="Straight Arrow Connector 6"/>
          <p:cNvCxnSpPr>
            <a:cxnSpLocks noChangeShapeType="1"/>
          </p:cNvCxnSpPr>
          <p:nvPr/>
        </p:nvCxnSpPr>
        <p:spPr bwMode="auto">
          <a:xfrm rot="5400000">
            <a:off x="2371725" y="1019175"/>
            <a:ext cx="620316" cy="377429"/>
          </a:xfrm>
          <a:prstGeom prst="straightConnector1">
            <a:avLst/>
          </a:prstGeom>
          <a:noFill/>
          <a:ln w="9525" algn="ctr">
            <a:solidFill>
              <a:srgbClr val="FF0000"/>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9784761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QF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4450" y="537223"/>
            <a:ext cx="3371850" cy="296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descr="E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7586" y="685800"/>
            <a:ext cx="3863414" cy="2758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1026"/>
          <p:cNvSpPr txBox="1">
            <a:spLocks noChangeArrowheads="1"/>
          </p:cNvSpPr>
          <p:nvPr/>
        </p:nvSpPr>
        <p:spPr bwMode="auto">
          <a:xfrm>
            <a:off x="1314450" y="57795"/>
            <a:ext cx="6302959" cy="830997"/>
          </a:xfrm>
          <a:prstGeom prst="rect">
            <a:avLst/>
          </a:prstGeom>
          <a:solidFill>
            <a:schemeClr val="bg1"/>
          </a:solidFill>
          <a:ln>
            <a:noFill/>
          </a:ln>
        </p:spPr>
        <p:txBody>
          <a:bodyPr wrap="square">
            <a:spAutoFit/>
          </a:bodyPr>
          <a:lstStyle>
            <a:lvl1pPr eaLnBrk="0" hangingPunct="0">
              <a:defRPr sz="2400">
                <a:solidFill>
                  <a:schemeClr val="tx1"/>
                </a:solidFill>
                <a:latin typeface="Tahoma" pitchFamily="34" charset="0"/>
                <a:cs typeface="Arial" pitchFamily="34" charset="0"/>
              </a:defRPr>
            </a:lvl1pPr>
            <a:lvl2pPr marL="742950" indent="-285750" eaLnBrk="0" hangingPunct="0">
              <a:defRPr sz="2400">
                <a:solidFill>
                  <a:schemeClr val="tx1"/>
                </a:solidFill>
                <a:latin typeface="Tahoma" pitchFamily="34" charset="0"/>
                <a:cs typeface="Arial" pitchFamily="34" charset="0"/>
              </a:defRPr>
            </a:lvl2pPr>
            <a:lvl3pPr marL="1143000" indent="-228600" eaLnBrk="0" hangingPunct="0">
              <a:defRPr sz="2400">
                <a:solidFill>
                  <a:schemeClr val="tx1"/>
                </a:solidFill>
                <a:latin typeface="Tahoma" pitchFamily="34" charset="0"/>
                <a:cs typeface="Arial" pitchFamily="34" charset="0"/>
              </a:defRPr>
            </a:lvl3pPr>
            <a:lvl4pPr marL="1600200" indent="-228600" eaLnBrk="0" hangingPunct="0">
              <a:defRPr sz="2400">
                <a:solidFill>
                  <a:schemeClr val="tx1"/>
                </a:solidFill>
                <a:latin typeface="Tahoma" pitchFamily="34" charset="0"/>
                <a:cs typeface="Arial" pitchFamily="34" charset="0"/>
              </a:defRPr>
            </a:lvl4pPr>
            <a:lvl5pPr marL="2057400" indent="-228600" eaLnBrk="0" hangingPunct="0">
              <a:defRPr sz="2400">
                <a:solidFill>
                  <a:schemeClr val="tx1"/>
                </a:solidFill>
                <a:latin typeface="Tahoma" pitchFamily="34" charset="0"/>
                <a:cs typeface="Arial" pitchFamily="34" charset="0"/>
              </a:defRPr>
            </a:lvl5pPr>
            <a:lvl6pPr marL="2514600" indent="-228600" eaLnBrk="0" fontAlgn="base" hangingPunct="0">
              <a:spcBef>
                <a:spcPct val="0"/>
              </a:spcBef>
              <a:spcAft>
                <a:spcPct val="0"/>
              </a:spcAft>
              <a:defRPr sz="2400">
                <a:solidFill>
                  <a:schemeClr val="tx1"/>
                </a:solidFill>
                <a:latin typeface="Tahoma" pitchFamily="34" charset="0"/>
                <a:cs typeface="Arial" pitchFamily="34" charset="0"/>
              </a:defRPr>
            </a:lvl6pPr>
            <a:lvl7pPr marL="2971800" indent="-228600" eaLnBrk="0" fontAlgn="base" hangingPunct="0">
              <a:spcBef>
                <a:spcPct val="0"/>
              </a:spcBef>
              <a:spcAft>
                <a:spcPct val="0"/>
              </a:spcAft>
              <a:defRPr sz="2400">
                <a:solidFill>
                  <a:schemeClr val="tx1"/>
                </a:solidFill>
                <a:latin typeface="Tahoma" pitchFamily="34" charset="0"/>
                <a:cs typeface="Arial" pitchFamily="34" charset="0"/>
              </a:defRPr>
            </a:lvl7pPr>
            <a:lvl8pPr marL="3429000" indent="-228600" eaLnBrk="0" fontAlgn="base" hangingPunct="0">
              <a:spcBef>
                <a:spcPct val="0"/>
              </a:spcBef>
              <a:spcAft>
                <a:spcPct val="0"/>
              </a:spcAft>
              <a:defRPr sz="2400">
                <a:solidFill>
                  <a:schemeClr val="tx1"/>
                </a:solidFill>
                <a:latin typeface="Tahoma" pitchFamily="34" charset="0"/>
                <a:cs typeface="Arial" pitchFamily="34" charset="0"/>
              </a:defRPr>
            </a:lvl8pPr>
            <a:lvl9pPr marL="3886200" indent="-228600" eaLnBrk="0" fontAlgn="base" hangingPunct="0">
              <a:spcBef>
                <a:spcPct val="0"/>
              </a:spcBef>
              <a:spcAft>
                <a:spcPct val="0"/>
              </a:spcAft>
              <a:defRPr sz="2400">
                <a:solidFill>
                  <a:schemeClr val="tx1"/>
                </a:solidFill>
                <a:latin typeface="Tahoma" pitchFamily="34" charset="0"/>
                <a:cs typeface="Arial" pitchFamily="34" charset="0"/>
              </a:defRPr>
            </a:lvl9pPr>
          </a:lstStyle>
          <a:p>
            <a:pPr algn="ctr" eaLnBrk="1" hangingPunct="1"/>
            <a:r>
              <a:rPr lang="en-US" dirty="0">
                <a:solidFill>
                  <a:srgbClr val="0070C0"/>
                </a:solidFill>
                <a:latin typeface="Arial" panose="020B0604020202020204" pitchFamily="34" charset="0"/>
              </a:rPr>
              <a:t>Loss Tangent and Dielectric Constant of Microwave Ceramic</a:t>
            </a:r>
          </a:p>
        </p:txBody>
      </p:sp>
      <p:sp>
        <p:nvSpPr>
          <p:cNvPr id="4" name="Rectangle 3"/>
          <p:cNvSpPr/>
          <p:nvPr/>
        </p:nvSpPr>
        <p:spPr>
          <a:xfrm>
            <a:off x="1600200" y="3444739"/>
            <a:ext cx="6172200" cy="784830"/>
          </a:xfrm>
          <a:prstGeom prst="rect">
            <a:avLst/>
          </a:prstGeom>
        </p:spPr>
        <p:txBody>
          <a:bodyPr wrap="square">
            <a:spAutoFit/>
          </a:bodyPr>
          <a:lstStyle/>
          <a:p>
            <a:pPr algn="just">
              <a:spcBef>
                <a:spcPts val="450"/>
              </a:spcBef>
              <a:spcAft>
                <a:spcPts val="0"/>
              </a:spcAft>
            </a:pPr>
            <a:r>
              <a:rPr lang="en-US" sz="1500" b="1" dirty="0" err="1">
                <a:solidFill>
                  <a:srgbClr val="0070C0"/>
                </a:solidFill>
                <a:latin typeface="Times New Roman" panose="02020603050405020304" pitchFamily="18" charset="0"/>
                <a:ea typeface="Times New Roman" panose="02020603050405020304" pitchFamily="18" charset="0"/>
              </a:rPr>
              <a:t>tanδ</a:t>
            </a:r>
            <a:r>
              <a:rPr lang="en-US" sz="1500" b="1" dirty="0">
                <a:solidFill>
                  <a:srgbClr val="0070C0"/>
                </a:solidFill>
                <a:latin typeface="Times New Roman" panose="02020603050405020304" pitchFamily="18" charset="0"/>
                <a:ea typeface="Times New Roman" panose="02020603050405020304" pitchFamily="18" charset="0"/>
              </a:rPr>
              <a:t> ~ f [GHz] </a:t>
            </a:r>
            <a:r>
              <a:rPr lang="en-US" sz="1500" dirty="0">
                <a:solidFill>
                  <a:srgbClr val="0070C0"/>
                </a:solidFill>
                <a:latin typeface="Times New Roman" panose="02020603050405020304" pitchFamily="18" charset="0"/>
                <a:ea typeface="Times New Roman" panose="02020603050405020304" pitchFamily="18" charset="0"/>
              </a:rPr>
              <a:t>over a wide microwave frequency range. </a:t>
            </a:r>
            <a:r>
              <a:rPr lang="en-US" sz="1500" b="1" dirty="0">
                <a:solidFill>
                  <a:srgbClr val="0070C0"/>
                </a:solidFill>
                <a:latin typeface="Times New Roman" panose="02020603050405020304" pitchFamily="18" charset="0"/>
                <a:ea typeface="Times New Roman" panose="02020603050405020304" pitchFamily="18" charset="0"/>
              </a:rPr>
              <a:t>Q×f ≈ </a:t>
            </a:r>
            <a:r>
              <a:rPr lang="en-US" sz="1500" b="1" dirty="0" err="1">
                <a:solidFill>
                  <a:srgbClr val="0070C0"/>
                </a:solidFill>
                <a:latin typeface="Times New Roman" panose="02020603050405020304" pitchFamily="18" charset="0"/>
                <a:ea typeface="Times New Roman" panose="02020603050405020304" pitchFamily="18" charset="0"/>
              </a:rPr>
              <a:t>const</a:t>
            </a:r>
            <a:r>
              <a:rPr lang="en-US" sz="1500" b="1" dirty="0">
                <a:solidFill>
                  <a:srgbClr val="0070C0"/>
                </a:solidFill>
                <a:latin typeface="Times New Roman" panose="02020603050405020304" pitchFamily="18" charset="0"/>
                <a:ea typeface="Times New Roman" panose="02020603050405020304" pitchFamily="18" charset="0"/>
              </a:rPr>
              <a:t>, [GHz], Q=1/tan</a:t>
            </a:r>
            <a:r>
              <a:rPr lang="el-GR" sz="1500" b="1" dirty="0">
                <a:solidFill>
                  <a:srgbClr val="0070C0"/>
                </a:solidFill>
                <a:latin typeface="Times New Roman" panose="02020603050405020304" pitchFamily="18" charset="0"/>
                <a:ea typeface="Times New Roman" panose="02020603050405020304" pitchFamily="18" charset="0"/>
              </a:rPr>
              <a:t>δ</a:t>
            </a:r>
            <a:r>
              <a:rPr lang="en-US" sz="1500" b="1" dirty="0">
                <a:solidFill>
                  <a:srgbClr val="0070C0"/>
                </a:solidFill>
                <a:latin typeface="Times New Roman" panose="02020603050405020304" pitchFamily="18" charset="0"/>
                <a:ea typeface="Times New Roman" panose="02020603050405020304" pitchFamily="18" charset="0"/>
              </a:rPr>
              <a:t>. </a:t>
            </a:r>
            <a:r>
              <a:rPr lang="en-US" sz="1500" dirty="0">
                <a:solidFill>
                  <a:srgbClr val="0070C0"/>
                </a:solidFill>
                <a:latin typeface="Times New Roman" panose="02020603050405020304" pitchFamily="18" charset="0"/>
                <a:ea typeface="Times New Roman" panose="02020603050405020304" pitchFamily="18" charset="0"/>
              </a:rPr>
              <a:t>The product of frequency and dielectric quality is a constant.  </a:t>
            </a:r>
            <a:r>
              <a:rPr lang="en-US" sz="1500" b="1" dirty="0">
                <a:solidFill>
                  <a:srgbClr val="0070C0"/>
                </a:solidFill>
                <a:latin typeface="Times New Roman" panose="02020603050405020304" pitchFamily="18" charset="0"/>
                <a:ea typeface="Times New Roman" panose="02020603050405020304" pitchFamily="18" charset="0"/>
              </a:rPr>
              <a:t>This relation is a very important characteristic of linear microwave ceramics </a:t>
            </a:r>
            <a:endParaRPr lang="en-US" sz="1500" b="1" dirty="0">
              <a:solidFill>
                <a:srgbClr val="0070C0"/>
              </a:solidFill>
            </a:endParaRPr>
          </a:p>
        </p:txBody>
      </p:sp>
      <p:cxnSp>
        <p:nvCxnSpPr>
          <p:cNvPr id="7" name="Straight Connector 6"/>
          <p:cNvCxnSpPr/>
          <p:nvPr/>
        </p:nvCxnSpPr>
        <p:spPr>
          <a:xfrm>
            <a:off x="2228850" y="1657350"/>
            <a:ext cx="1908736" cy="0"/>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2884728" y="1343475"/>
            <a:ext cx="2050561" cy="369332"/>
          </a:xfrm>
          <a:prstGeom prst="rect">
            <a:avLst/>
          </a:prstGeom>
        </p:spPr>
        <p:txBody>
          <a:bodyPr wrap="none">
            <a:spAutoFit/>
          </a:bodyPr>
          <a:lstStyle/>
          <a:p>
            <a:r>
              <a:rPr lang="en-US" dirty="0">
                <a:latin typeface="Times New Roman" panose="02020603050405020304" pitchFamily="18" charset="0"/>
                <a:ea typeface="Times New Roman" panose="02020603050405020304" pitchFamily="18" charset="0"/>
              </a:rPr>
              <a:t>Q × f ≈ </a:t>
            </a:r>
            <a:r>
              <a:rPr lang="en-US" dirty="0" err="1">
                <a:latin typeface="Times New Roman" panose="02020603050405020304" pitchFamily="18" charset="0"/>
                <a:ea typeface="Times New Roman" panose="02020603050405020304" pitchFamily="18" charset="0"/>
              </a:rPr>
              <a:t>const</a:t>
            </a:r>
            <a:r>
              <a:rPr lang="en-US" dirty="0">
                <a:latin typeface="Times New Roman" panose="02020603050405020304" pitchFamily="18" charset="0"/>
                <a:ea typeface="Times New Roman" panose="02020603050405020304" pitchFamily="18" charset="0"/>
              </a:rPr>
              <a:t> [GHz]</a:t>
            </a:r>
            <a:endParaRPr lang="en-US" dirty="0"/>
          </a:p>
        </p:txBody>
      </p:sp>
      <p:sp>
        <p:nvSpPr>
          <p:cNvPr id="9" name="TextBox 8"/>
          <p:cNvSpPr txBox="1"/>
          <p:nvPr/>
        </p:nvSpPr>
        <p:spPr>
          <a:xfrm>
            <a:off x="2686051" y="4255740"/>
            <a:ext cx="4548425" cy="338554"/>
          </a:xfrm>
          <a:prstGeom prst="rect">
            <a:avLst/>
          </a:prstGeom>
          <a:noFill/>
        </p:spPr>
        <p:txBody>
          <a:bodyPr wrap="none" rtlCol="0">
            <a:spAutoFit/>
          </a:bodyPr>
          <a:lstStyle/>
          <a:p>
            <a:r>
              <a:rPr lang="en-US" sz="1600" dirty="0"/>
              <a:t>Best Q*f is in the range 150,000-180,000 (MgTi)</a:t>
            </a:r>
          </a:p>
        </p:txBody>
      </p:sp>
      <p:sp>
        <p:nvSpPr>
          <p:cNvPr id="10" name="TextBox 9"/>
          <p:cNvSpPr txBox="1"/>
          <p:nvPr/>
        </p:nvSpPr>
        <p:spPr>
          <a:xfrm>
            <a:off x="3276623" y="4581993"/>
            <a:ext cx="3231975" cy="338554"/>
          </a:xfrm>
          <a:prstGeom prst="rect">
            <a:avLst/>
          </a:prstGeom>
          <a:noFill/>
        </p:spPr>
        <p:txBody>
          <a:bodyPr wrap="none" rtlCol="0">
            <a:spAutoFit/>
          </a:bodyPr>
          <a:lstStyle/>
          <a:p>
            <a:r>
              <a:rPr lang="en-US" sz="1600" dirty="0"/>
              <a:t>tan</a:t>
            </a:r>
            <a:r>
              <a:rPr lang="el-GR" sz="1600" dirty="0"/>
              <a:t>δ</a:t>
            </a:r>
            <a:r>
              <a:rPr lang="en-US" sz="1600" dirty="0"/>
              <a:t>~5*10^-6 at X band (10 GHz)</a:t>
            </a:r>
          </a:p>
        </p:txBody>
      </p:sp>
    </p:spTree>
    <p:extLst>
      <p:ext uri="{BB962C8B-B14F-4D97-AF65-F5344CB8AC3E}">
        <p14:creationId xmlns:p14="http://schemas.microsoft.com/office/powerpoint/2010/main" val="19999870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8620" y="87474"/>
            <a:ext cx="8424936" cy="337049"/>
          </a:xfrm>
        </p:spPr>
        <p:txBody>
          <a:bodyPr>
            <a:noAutofit/>
          </a:bodyPr>
          <a:lstStyle/>
          <a:p>
            <a:r>
              <a:rPr lang="en-US" sz="2800" dirty="0"/>
              <a:t>Survey of dielectric based structures</a:t>
            </a:r>
          </a:p>
        </p:txBody>
      </p:sp>
      <p:sp>
        <p:nvSpPr>
          <p:cNvPr id="5" name="Slide Number Placeholder 4"/>
          <p:cNvSpPr>
            <a:spLocks noGrp="1"/>
          </p:cNvSpPr>
          <p:nvPr>
            <p:ph type="sldNum" sz="quarter" idx="13"/>
          </p:nvPr>
        </p:nvSpPr>
        <p:spPr/>
        <p:txBody>
          <a:bodyPr/>
          <a:lstStyle/>
          <a:p>
            <a:fld id="{AEFAAC5A-9C4F-4278-920D-DF2BAB595749}" type="slidenum">
              <a:rPr lang="en-US" smtClean="0"/>
              <a:pPr/>
              <a:t>8</a:t>
            </a:fld>
            <a:endParaRPr lang="en-US" dirty="0"/>
          </a:p>
        </p:txBody>
      </p:sp>
      <p:pic>
        <p:nvPicPr>
          <p:cNvPr id="9" name="Picture 8"/>
          <p:cNvPicPr>
            <a:picLocks noChangeAspect="1"/>
          </p:cNvPicPr>
          <p:nvPr/>
        </p:nvPicPr>
        <p:blipFill>
          <a:blip r:embed="rId2"/>
          <a:stretch>
            <a:fillRect/>
          </a:stretch>
        </p:blipFill>
        <p:spPr>
          <a:xfrm>
            <a:off x="2015716" y="555526"/>
            <a:ext cx="5511779" cy="4696082"/>
          </a:xfrm>
          <a:prstGeom prst="rect">
            <a:avLst/>
          </a:prstGeom>
          <a:solidFill>
            <a:schemeClr val="bg1"/>
          </a:solidFill>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500" y="4840703"/>
            <a:ext cx="800641" cy="296333"/>
          </a:xfrm>
          <a:prstGeom prst="rect">
            <a:avLst/>
          </a:prstGeom>
          <a:noFill/>
          <a:ln w="9525">
            <a:noFill/>
            <a:miter lim="800000"/>
            <a:headEnd/>
            <a:tailEnd/>
          </a:ln>
        </p:spPr>
      </p:pic>
    </p:spTree>
    <p:extLst>
      <p:ext uri="{BB962C8B-B14F-4D97-AF65-F5344CB8AC3E}">
        <p14:creationId xmlns:p14="http://schemas.microsoft.com/office/powerpoint/2010/main" val="3081279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325" y="-140953"/>
            <a:ext cx="6279676" cy="621711"/>
          </a:xfrm>
        </p:spPr>
        <p:txBody>
          <a:bodyPr>
            <a:normAutofit/>
          </a:bodyPr>
          <a:lstStyle/>
          <a:p>
            <a:r>
              <a:rPr lang="en-US" sz="2800" dirty="0"/>
              <a:t>Dielectric Disk Accelerator (DDA)</a:t>
            </a:r>
          </a:p>
        </p:txBody>
      </p:sp>
      <p:sp>
        <p:nvSpPr>
          <p:cNvPr id="5" name="Slide Number Placeholder 4"/>
          <p:cNvSpPr>
            <a:spLocks noGrp="1"/>
          </p:cNvSpPr>
          <p:nvPr>
            <p:ph type="sldNum" sz="quarter" idx="13"/>
          </p:nvPr>
        </p:nvSpPr>
        <p:spPr/>
        <p:txBody>
          <a:bodyPr/>
          <a:lstStyle/>
          <a:p>
            <a:fld id="{AEFAAC5A-9C4F-4278-920D-DF2BAB595749}" type="slidenum">
              <a:rPr lang="en-US" smtClean="0"/>
              <a:pPr/>
              <a:t>9</a:t>
            </a:fld>
            <a:endParaRPr lang="en-US" dirty="0"/>
          </a:p>
        </p:txBody>
      </p:sp>
      <p:pic>
        <p:nvPicPr>
          <p:cNvPr id="13" name="Picture 12"/>
          <p:cNvPicPr/>
          <p:nvPr/>
        </p:nvPicPr>
        <p:blipFill>
          <a:blip r:embed="rId2"/>
          <a:srcRect/>
          <a:stretch>
            <a:fillRect/>
          </a:stretch>
        </p:blipFill>
        <p:spPr bwMode="auto">
          <a:xfrm>
            <a:off x="545430" y="892490"/>
            <a:ext cx="1739308" cy="2180205"/>
          </a:xfrm>
          <a:prstGeom prst="rect">
            <a:avLst/>
          </a:prstGeom>
          <a:noFill/>
          <a:ln w="9525">
            <a:noFill/>
            <a:miter lim="800000"/>
            <a:headEnd/>
            <a:tailEnd/>
          </a:ln>
        </p:spPr>
      </p:pic>
      <p:sp>
        <p:nvSpPr>
          <p:cNvPr id="11" name="Rectangle 10"/>
          <p:cNvSpPr/>
          <p:nvPr/>
        </p:nvSpPr>
        <p:spPr>
          <a:xfrm>
            <a:off x="215516" y="3147814"/>
            <a:ext cx="2711875" cy="1200329"/>
          </a:xfrm>
          <a:prstGeom prst="rect">
            <a:avLst/>
          </a:prstGeom>
        </p:spPr>
        <p:txBody>
          <a:bodyPr wrap="square">
            <a:spAutoFit/>
          </a:bodyPr>
          <a:lstStyle/>
          <a:p>
            <a:r>
              <a:rPr lang="en-US" dirty="0">
                <a:latin typeface="Times New Roman" panose="02020603050405020304" pitchFamily="18" charset="0"/>
                <a:ea typeface="SimSun" panose="02010600030101010101" pitchFamily="2" charset="-122"/>
              </a:rPr>
              <a:t>(</a:t>
            </a:r>
            <a:r>
              <a:rPr lang="en-US" dirty="0">
                <a:ea typeface="SimSun" panose="02010600030101010101" pitchFamily="2" charset="-122"/>
              </a:rPr>
              <a:t>a) dielectric-lined circular waveguide, and (b) dielectric disk-loaded circular waveguide.</a:t>
            </a:r>
            <a:endParaRPr lang="en-US" dirty="0"/>
          </a:p>
        </p:txBody>
      </p:sp>
      <p:pic>
        <p:nvPicPr>
          <p:cNvPr id="18" name="Picture 17"/>
          <p:cNvPicPr/>
          <p:nvPr/>
        </p:nvPicPr>
        <p:blipFill>
          <a:blip r:embed="rId3"/>
          <a:srcRect l="6667" r="8205"/>
          <a:stretch>
            <a:fillRect/>
          </a:stretch>
        </p:blipFill>
        <p:spPr bwMode="auto">
          <a:xfrm>
            <a:off x="3012473" y="535657"/>
            <a:ext cx="1185863" cy="1200150"/>
          </a:xfrm>
          <a:prstGeom prst="rect">
            <a:avLst/>
          </a:prstGeom>
          <a:noFill/>
          <a:ln w="9525">
            <a:noFill/>
            <a:miter lim="800000"/>
            <a:headEnd/>
            <a:tailEnd/>
          </a:ln>
        </p:spPr>
      </p:pic>
      <p:pic>
        <p:nvPicPr>
          <p:cNvPr id="19" name="Picture 18"/>
          <p:cNvPicPr/>
          <p:nvPr/>
        </p:nvPicPr>
        <p:blipFill>
          <a:blip r:embed="rId4"/>
          <a:srcRect l="46946" t="7042" r="40517" b="6103"/>
          <a:stretch>
            <a:fillRect/>
          </a:stretch>
        </p:blipFill>
        <p:spPr bwMode="auto">
          <a:xfrm>
            <a:off x="4418914" y="457255"/>
            <a:ext cx="692944" cy="1321594"/>
          </a:xfrm>
          <a:prstGeom prst="rect">
            <a:avLst/>
          </a:prstGeom>
          <a:noFill/>
          <a:ln w="9525">
            <a:noFill/>
            <a:miter lim="800000"/>
            <a:headEnd/>
            <a:tailEnd/>
          </a:ln>
        </p:spPr>
      </p:pic>
      <p:pic>
        <p:nvPicPr>
          <p:cNvPr id="20" name="Picture 19"/>
          <p:cNvPicPr/>
          <p:nvPr/>
        </p:nvPicPr>
        <p:blipFill>
          <a:blip r:embed="rId5"/>
          <a:srcRect l="47306" t="5164" r="40754" b="7981"/>
          <a:stretch>
            <a:fillRect/>
          </a:stretch>
        </p:blipFill>
        <p:spPr bwMode="auto">
          <a:xfrm>
            <a:off x="5311378" y="442912"/>
            <a:ext cx="671513" cy="1321594"/>
          </a:xfrm>
          <a:prstGeom prst="rect">
            <a:avLst/>
          </a:prstGeom>
          <a:noFill/>
          <a:ln w="9525">
            <a:noFill/>
            <a:miter lim="800000"/>
            <a:headEnd/>
            <a:tailEnd/>
          </a:ln>
        </p:spPr>
      </p:pic>
      <p:sp>
        <p:nvSpPr>
          <p:cNvPr id="16" name="Rectangle 15"/>
          <p:cNvSpPr/>
          <p:nvPr/>
        </p:nvSpPr>
        <p:spPr>
          <a:xfrm>
            <a:off x="6226861" y="442912"/>
            <a:ext cx="2567432" cy="1477328"/>
          </a:xfrm>
          <a:prstGeom prst="rect">
            <a:avLst/>
          </a:prstGeom>
        </p:spPr>
        <p:txBody>
          <a:bodyPr wrap="square">
            <a:spAutoFit/>
          </a:bodyPr>
          <a:lstStyle/>
          <a:p>
            <a:r>
              <a:rPr lang="en-US" dirty="0">
                <a:ea typeface="SimSun" panose="02010600030101010101" pitchFamily="2" charset="-122"/>
              </a:rPr>
              <a:t>A Dielectric Disk cell: a) geometry; </a:t>
            </a:r>
          </a:p>
          <a:p>
            <a:r>
              <a:rPr lang="en-US" dirty="0">
                <a:ea typeface="SimSun" panose="02010600030101010101" pitchFamily="2" charset="-122"/>
              </a:rPr>
              <a:t>b) electric and </a:t>
            </a:r>
          </a:p>
          <a:p>
            <a:r>
              <a:rPr lang="en-US" dirty="0">
                <a:ea typeface="SimSun" panose="02010600030101010101" pitchFamily="2" charset="-122"/>
              </a:rPr>
              <a:t>c) magnetic fields of the accelerating mode; </a:t>
            </a:r>
            <a:endParaRPr lang="en-US" dirty="0"/>
          </a:p>
        </p:txBody>
      </p:sp>
      <p:pic>
        <p:nvPicPr>
          <p:cNvPr id="17" name="Picture 16"/>
          <p:cNvPicPr>
            <a:picLocks noChangeAspect="1"/>
          </p:cNvPicPr>
          <p:nvPr/>
        </p:nvPicPr>
        <p:blipFill>
          <a:blip r:embed="rId6"/>
          <a:stretch>
            <a:fillRect/>
          </a:stretch>
        </p:blipFill>
        <p:spPr>
          <a:xfrm>
            <a:off x="3383868" y="2034590"/>
            <a:ext cx="4923110" cy="3090084"/>
          </a:xfrm>
          <a:prstGeom prst="rect">
            <a:avLst/>
          </a:prstGeom>
        </p:spPr>
      </p:pic>
      <p:sp>
        <p:nvSpPr>
          <p:cNvPr id="21" name="Rectangle 20"/>
          <p:cNvSpPr/>
          <p:nvPr/>
        </p:nvSpPr>
        <p:spPr>
          <a:xfrm>
            <a:off x="361462" y="4689739"/>
            <a:ext cx="2825563" cy="415498"/>
          </a:xfrm>
          <a:prstGeom prst="rect">
            <a:avLst/>
          </a:prstGeom>
        </p:spPr>
        <p:txBody>
          <a:bodyPr wrap="square">
            <a:spAutoFit/>
          </a:bodyPr>
          <a:lstStyle/>
          <a:p>
            <a:r>
              <a:rPr lang="en-US" sz="1050" dirty="0">
                <a:latin typeface="Arial" panose="020B0604020202020204" pitchFamily="34" charset="0"/>
              </a:rPr>
              <a:t>J. Shao et al. Proc. IPAC’18, p.640 </a:t>
            </a:r>
          </a:p>
          <a:p>
            <a:r>
              <a:rPr lang="en-US" sz="1050" dirty="0">
                <a:latin typeface="Arial" panose="020B0604020202020204" pitchFamily="34" charset="0"/>
              </a:rPr>
              <a:t>.</a:t>
            </a:r>
          </a:p>
        </p:txBody>
      </p:sp>
      <p:sp>
        <p:nvSpPr>
          <p:cNvPr id="3" name="TextBox 2"/>
          <p:cNvSpPr txBox="1"/>
          <p:nvPr/>
        </p:nvSpPr>
        <p:spPr>
          <a:xfrm>
            <a:off x="3545339" y="1644611"/>
            <a:ext cx="171337" cy="369332"/>
          </a:xfrm>
          <a:prstGeom prst="rect">
            <a:avLst/>
          </a:prstGeom>
          <a:noFill/>
        </p:spPr>
        <p:txBody>
          <a:bodyPr wrap="square" rtlCol="0">
            <a:spAutoFit/>
          </a:bodyPr>
          <a:lstStyle/>
          <a:p>
            <a:r>
              <a:rPr lang="en-US" dirty="0"/>
              <a:t>a</a:t>
            </a:r>
          </a:p>
        </p:txBody>
      </p:sp>
      <p:sp>
        <p:nvSpPr>
          <p:cNvPr id="14" name="TextBox 13"/>
          <p:cNvSpPr txBox="1"/>
          <p:nvPr/>
        </p:nvSpPr>
        <p:spPr>
          <a:xfrm>
            <a:off x="4714931" y="1659428"/>
            <a:ext cx="171337" cy="646331"/>
          </a:xfrm>
          <a:prstGeom prst="rect">
            <a:avLst/>
          </a:prstGeom>
          <a:noFill/>
        </p:spPr>
        <p:txBody>
          <a:bodyPr wrap="square" rtlCol="0">
            <a:spAutoFit/>
          </a:bodyPr>
          <a:lstStyle/>
          <a:p>
            <a:r>
              <a:rPr lang="en-US" dirty="0" err="1"/>
              <a:t>ba</a:t>
            </a:r>
            <a:endParaRPr lang="en-US" dirty="0"/>
          </a:p>
        </p:txBody>
      </p:sp>
      <p:sp>
        <p:nvSpPr>
          <p:cNvPr id="15" name="TextBox 14"/>
          <p:cNvSpPr txBox="1"/>
          <p:nvPr/>
        </p:nvSpPr>
        <p:spPr>
          <a:xfrm>
            <a:off x="5553014" y="1697274"/>
            <a:ext cx="171337" cy="369332"/>
          </a:xfrm>
          <a:prstGeom prst="rect">
            <a:avLst/>
          </a:prstGeom>
          <a:noFill/>
        </p:spPr>
        <p:txBody>
          <a:bodyPr wrap="square" rtlCol="0">
            <a:spAutoFit/>
          </a:bodyPr>
          <a:lstStyle/>
          <a:p>
            <a:r>
              <a:rPr lang="en-US" dirty="0"/>
              <a:t>c</a:t>
            </a:r>
          </a:p>
        </p:txBody>
      </p:sp>
    </p:spTree>
    <p:extLst>
      <p:ext uri="{BB962C8B-B14F-4D97-AF65-F5344CB8AC3E}">
        <p14:creationId xmlns:p14="http://schemas.microsoft.com/office/powerpoint/2010/main" val="84738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33409</TotalTime>
  <Words>1293</Words>
  <Application>Microsoft Office PowerPoint</Application>
  <PresentationFormat>On-screen Show (16:9)</PresentationFormat>
  <Paragraphs>188</Paragraphs>
  <Slides>22</Slides>
  <Notes>3</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6" baseType="lpstr">
      <vt:lpstr>MS PGothic</vt:lpstr>
      <vt:lpstr>SimSun</vt:lpstr>
      <vt:lpstr>Arial</vt:lpstr>
      <vt:lpstr>Calibri</vt:lpstr>
      <vt:lpstr>CharisSIL</vt:lpstr>
      <vt:lpstr>CharisSIL-Italic</vt:lpstr>
      <vt:lpstr>Comic Sans MS</vt:lpstr>
      <vt:lpstr>Tahoma</vt:lpstr>
      <vt:lpstr>Times</vt:lpstr>
      <vt:lpstr>Times New Roman</vt:lpstr>
      <vt:lpstr>Universal-GreekwithMathPi</vt:lpstr>
      <vt:lpstr>Wingdings</vt:lpstr>
      <vt:lpstr>1_Office Theme</vt:lpstr>
      <vt:lpstr>Document</vt:lpstr>
      <vt:lpstr>Dielectrics for High Gradient                                  Normal Conducting Structures</vt:lpstr>
      <vt:lpstr>PowerPoint Presentation</vt:lpstr>
      <vt:lpstr>PowerPoint Presentation</vt:lpstr>
      <vt:lpstr>PowerPoint Presentation</vt:lpstr>
      <vt:lpstr>PowerPoint Presentation</vt:lpstr>
      <vt:lpstr>PowerPoint Presentation</vt:lpstr>
      <vt:lpstr>PowerPoint Presentation</vt:lpstr>
      <vt:lpstr>Survey of dielectric based structures</vt:lpstr>
      <vt:lpstr>Dielectric Disk Accelerator (DDA)</vt:lpstr>
      <vt:lpstr>DDA structure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Diamond</vt:lpstr>
      <vt:lpstr>Diamond test at the AWA</vt:lpstr>
      <vt:lpstr>Conductive Low Loss Ceramic</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Experimental demonstration of wakefield effects in a THz planar diamond accelerating structure</dc:title>
  <dc:creator>Antipov, Sergey P.</dc:creator>
  <cp:lastModifiedBy>Alexei Kanareykin</cp:lastModifiedBy>
  <cp:revision>745</cp:revision>
  <cp:lastPrinted>2012-04-19T21:06:49Z</cp:lastPrinted>
  <dcterms:created xsi:type="dcterms:W3CDTF">2006-08-16T00:00:00Z</dcterms:created>
  <dcterms:modified xsi:type="dcterms:W3CDTF">2026-01-20T20:51:05Z</dcterms:modified>
</cp:coreProperties>
</file>