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7"/>
  </p:notesMasterIdLst>
  <p:sldIdLst>
    <p:sldId id="256" r:id="rId3"/>
    <p:sldId id="752" r:id="rId4"/>
    <p:sldId id="1505" r:id="rId5"/>
    <p:sldId id="759" r:id="rId6"/>
    <p:sldId id="1508" r:id="rId7"/>
    <p:sldId id="747" r:id="rId8"/>
    <p:sldId id="760" r:id="rId9"/>
    <p:sldId id="387" r:id="rId10"/>
    <p:sldId id="1509" r:id="rId11"/>
    <p:sldId id="1498" r:id="rId12"/>
    <p:sldId id="758" r:id="rId13"/>
    <p:sldId id="1503" r:id="rId14"/>
    <p:sldId id="639" r:id="rId15"/>
    <p:sldId id="1500" r:id="rId16"/>
    <p:sldId id="492" r:id="rId17"/>
    <p:sldId id="756" r:id="rId18"/>
    <p:sldId id="262" r:id="rId19"/>
    <p:sldId id="762" r:id="rId20"/>
    <p:sldId id="1501" r:id="rId21"/>
    <p:sldId id="1507" r:id="rId22"/>
    <p:sldId id="282" r:id="rId23"/>
    <p:sldId id="276" r:id="rId24"/>
    <p:sldId id="260" r:id="rId25"/>
    <p:sldId id="3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0CD8EC-8ED5-4E03-8E2A-CA012E53121B}">
          <p14:sldIdLst>
            <p14:sldId id="256"/>
            <p14:sldId id="752"/>
            <p14:sldId id="1505"/>
          </p14:sldIdLst>
        </p14:section>
        <p14:section name="Types" id="{CC5580CD-5D91-49B4-A7DE-651307E47D6F}">
          <p14:sldIdLst>
            <p14:sldId id="759"/>
            <p14:sldId id="1508"/>
          </p14:sldIdLst>
        </p14:section>
        <p14:section name="Two beam" id="{139E6B3B-BA35-45A7-AE61-65AD2FCB1DB0}">
          <p14:sldIdLst>
            <p14:sldId id="747"/>
            <p14:sldId id="760"/>
          </p14:sldIdLst>
        </p14:section>
        <p14:section name="Colinear" id="{86305108-86D4-4657-BBEA-552683C8EEFC}">
          <p14:sldIdLst>
            <p14:sldId id="387"/>
            <p14:sldId id="1509"/>
          </p14:sldIdLst>
        </p14:section>
        <p14:section name="Laser Driven" id="{8E82223C-C9A4-481E-BD00-7D1C09D7515F}">
          <p14:sldIdLst>
            <p14:sldId id="1498"/>
          </p14:sldIdLst>
        </p14:section>
        <p14:section name="RF Driven" id="{23A11BE0-1311-46FF-98FC-865F59FA8994}">
          <p14:sldIdLst>
            <p14:sldId id="758"/>
          </p14:sldIdLst>
        </p14:section>
        <p14:section name="Transverse instability" id="{A03A66D7-EA0A-45F4-82F7-F4F7F31FB5E5}">
          <p14:sldIdLst>
            <p14:sldId id="1503"/>
            <p14:sldId id="639"/>
          </p14:sldIdLst>
        </p14:section>
        <p14:section name="Fabrication" id="{1A4286EB-BC76-444F-BF9E-7F6D887873D4}">
          <p14:sldIdLst>
            <p14:sldId id="1500"/>
            <p14:sldId id="492"/>
            <p14:sldId id="756"/>
            <p14:sldId id="262"/>
            <p14:sldId id="762"/>
            <p14:sldId id="1501"/>
          </p14:sldIdLst>
        </p14:section>
        <p14:section name="Untitled Section" id="{2B9B1CF2-C2E4-46B3-B292-AE989251EAC9}">
          <p14:sldIdLst>
            <p14:sldId id="1507"/>
            <p14:sldId id="282"/>
            <p14:sldId id="276"/>
          </p14:sldIdLst>
        </p14:section>
        <p14:section name="Extra Slides" id="{E57513E5-32C6-4DF0-BDF7-265A857454AA}">
          <p14:sldIdLst>
            <p14:sldId id="260"/>
            <p14:sldId id="3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FF0000"/>
    <a:srgbClr val="4472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D5B859-B2F5-4EE4-AACD-5880555C1431}" v="1" dt="2026-01-20T20:05:52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3" autoAdjust="0"/>
    <p:restoredTop sz="83656" autoAdjust="0"/>
  </p:normalViewPr>
  <p:slideViewPr>
    <p:cSldViewPr snapToGrid="0">
      <p:cViewPr varScale="1">
        <p:scale>
          <a:sx n="57" d="100"/>
          <a:sy n="57" d="100"/>
        </p:scale>
        <p:origin x="108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povic, Branko" userId="948ddfd7-24c6-4111-b2cc-3fe9d9f36029" providerId="ADAL" clId="{18D5B859-B2F5-4EE4-AACD-5880555C1431}"/>
    <pc:docChg chg="undo custSel modSld sldOrd modSection">
      <pc:chgData name="Popovic, Branko" userId="948ddfd7-24c6-4111-b2cc-3fe9d9f36029" providerId="ADAL" clId="{18D5B859-B2F5-4EE4-AACD-5880555C1431}" dt="2026-01-20T17:34:00.704" v="11" actId="14100"/>
      <pc:docMkLst>
        <pc:docMk/>
      </pc:docMkLst>
      <pc:sldChg chg="ord">
        <pc:chgData name="Popovic, Branko" userId="948ddfd7-24c6-4111-b2cc-3fe9d9f36029" providerId="ADAL" clId="{18D5B859-B2F5-4EE4-AACD-5880555C1431}" dt="2026-01-20T16:51:33.636" v="5"/>
        <pc:sldMkLst>
          <pc:docMk/>
          <pc:sldMk cId="2106829244" sldId="260"/>
        </pc:sldMkLst>
      </pc:sldChg>
      <pc:sldChg chg="modSp mod">
        <pc:chgData name="Popovic, Branko" userId="948ddfd7-24c6-4111-b2cc-3fe9d9f36029" providerId="ADAL" clId="{18D5B859-B2F5-4EE4-AACD-5880555C1431}" dt="2026-01-20T17:33:50.894" v="9" actId="113"/>
        <pc:sldMkLst>
          <pc:docMk/>
          <pc:sldMk cId="2129692325" sldId="759"/>
        </pc:sldMkLst>
        <pc:spChg chg="mod">
          <ac:chgData name="Popovic, Branko" userId="948ddfd7-24c6-4111-b2cc-3fe9d9f36029" providerId="ADAL" clId="{18D5B859-B2F5-4EE4-AACD-5880555C1431}" dt="2026-01-20T17:33:50.894" v="9" actId="113"/>
          <ac:spMkLst>
            <pc:docMk/>
            <pc:sldMk cId="2129692325" sldId="759"/>
            <ac:spMk id="2" creationId="{5A40040B-AAFB-2BB2-B357-390EF8A0D4DA}"/>
          </ac:spMkLst>
        </pc:spChg>
        <pc:spChg chg="mod">
          <ac:chgData name="Popovic, Branko" userId="948ddfd7-24c6-4111-b2cc-3fe9d9f36029" providerId="ADAL" clId="{18D5B859-B2F5-4EE4-AACD-5880555C1431}" dt="2026-01-20T17:33:50.894" v="9" actId="113"/>
          <ac:spMkLst>
            <pc:docMk/>
            <pc:sldMk cId="2129692325" sldId="759"/>
            <ac:spMk id="3" creationId="{5B86E6E6-4EC9-0739-FEA9-938C12E6DE61}"/>
          </ac:spMkLst>
        </pc:spChg>
        <pc:spChg chg="mod">
          <ac:chgData name="Popovic, Branko" userId="948ddfd7-24c6-4111-b2cc-3fe9d9f36029" providerId="ADAL" clId="{18D5B859-B2F5-4EE4-AACD-5880555C1431}" dt="2026-01-20T17:33:50.894" v="9" actId="113"/>
          <ac:spMkLst>
            <pc:docMk/>
            <pc:sldMk cId="2129692325" sldId="759"/>
            <ac:spMk id="5" creationId="{DF26F1FC-69D8-C05D-0185-A0086A5ED5F1}"/>
          </ac:spMkLst>
        </pc:spChg>
        <pc:spChg chg="mod">
          <ac:chgData name="Popovic, Branko" userId="948ddfd7-24c6-4111-b2cc-3fe9d9f36029" providerId="ADAL" clId="{18D5B859-B2F5-4EE4-AACD-5880555C1431}" dt="2026-01-20T17:33:50.894" v="9" actId="113"/>
          <ac:spMkLst>
            <pc:docMk/>
            <pc:sldMk cId="2129692325" sldId="759"/>
            <ac:spMk id="7" creationId="{536D5F23-7B90-E1BB-70A4-C326C0EC6E29}"/>
          </ac:spMkLst>
        </pc:spChg>
        <pc:spChg chg="mod">
          <ac:chgData name="Popovic, Branko" userId="948ddfd7-24c6-4111-b2cc-3fe9d9f36029" providerId="ADAL" clId="{18D5B859-B2F5-4EE4-AACD-5880555C1431}" dt="2026-01-20T17:33:50.894" v="9" actId="113"/>
          <ac:spMkLst>
            <pc:docMk/>
            <pc:sldMk cId="2129692325" sldId="759"/>
            <ac:spMk id="8" creationId="{79628DAC-F0C2-48B3-91BE-96788D1A5D82}"/>
          </ac:spMkLst>
        </pc:spChg>
        <pc:spChg chg="mod">
          <ac:chgData name="Popovic, Branko" userId="948ddfd7-24c6-4111-b2cc-3fe9d9f36029" providerId="ADAL" clId="{18D5B859-B2F5-4EE4-AACD-5880555C1431}" dt="2026-01-20T17:33:50.894" v="9" actId="113"/>
          <ac:spMkLst>
            <pc:docMk/>
            <pc:sldMk cId="2129692325" sldId="759"/>
            <ac:spMk id="9" creationId="{523F88EA-CEB8-ED0B-D171-0F65CE26ADEC}"/>
          </ac:spMkLst>
        </pc:spChg>
        <pc:spChg chg="mod">
          <ac:chgData name="Popovic, Branko" userId="948ddfd7-24c6-4111-b2cc-3fe9d9f36029" providerId="ADAL" clId="{18D5B859-B2F5-4EE4-AACD-5880555C1431}" dt="2026-01-20T17:33:50.894" v="9" actId="113"/>
          <ac:spMkLst>
            <pc:docMk/>
            <pc:sldMk cId="2129692325" sldId="759"/>
            <ac:spMk id="10" creationId="{47CDE5A8-38B7-EC7F-61E8-3DD7A48B44A5}"/>
          </ac:spMkLst>
        </pc:spChg>
        <pc:spChg chg="mod">
          <ac:chgData name="Popovic, Branko" userId="948ddfd7-24c6-4111-b2cc-3fe9d9f36029" providerId="ADAL" clId="{18D5B859-B2F5-4EE4-AACD-5880555C1431}" dt="2026-01-20T17:33:50.894" v="9" actId="113"/>
          <ac:spMkLst>
            <pc:docMk/>
            <pc:sldMk cId="2129692325" sldId="759"/>
            <ac:spMk id="11" creationId="{659A4DB3-3BF9-82CF-7E37-AD04A6ADBDB6}"/>
          </ac:spMkLst>
        </pc:spChg>
        <pc:spChg chg="mod">
          <ac:chgData name="Popovic, Branko" userId="948ddfd7-24c6-4111-b2cc-3fe9d9f36029" providerId="ADAL" clId="{18D5B859-B2F5-4EE4-AACD-5880555C1431}" dt="2026-01-20T17:33:50.894" v="9" actId="113"/>
          <ac:spMkLst>
            <pc:docMk/>
            <pc:sldMk cId="2129692325" sldId="759"/>
            <ac:spMk id="13" creationId="{7A1A8AEF-6E9E-F3D9-6D42-F93D2D40497A}"/>
          </ac:spMkLst>
        </pc:spChg>
        <pc:spChg chg="mod">
          <ac:chgData name="Popovic, Branko" userId="948ddfd7-24c6-4111-b2cc-3fe9d9f36029" providerId="ADAL" clId="{18D5B859-B2F5-4EE4-AACD-5880555C1431}" dt="2026-01-20T17:33:50.894" v="9" actId="113"/>
          <ac:spMkLst>
            <pc:docMk/>
            <pc:sldMk cId="2129692325" sldId="759"/>
            <ac:spMk id="16" creationId="{D5A7F46D-09AF-930B-AA7B-919DB3057C98}"/>
          </ac:spMkLst>
        </pc:spChg>
      </pc:sldChg>
      <pc:sldChg chg="modSp mod">
        <pc:chgData name="Popovic, Branko" userId="948ddfd7-24c6-4111-b2cc-3fe9d9f36029" providerId="ADAL" clId="{18D5B859-B2F5-4EE4-AACD-5880555C1431}" dt="2026-01-20T17:02:42.266" v="8" actId="14100"/>
        <pc:sldMkLst>
          <pc:docMk/>
          <pc:sldMk cId="4191626968" sldId="760"/>
        </pc:sldMkLst>
        <pc:spChg chg="mod">
          <ac:chgData name="Popovic, Branko" userId="948ddfd7-24c6-4111-b2cc-3fe9d9f36029" providerId="ADAL" clId="{18D5B859-B2F5-4EE4-AACD-5880555C1431}" dt="2026-01-20T17:02:35.121" v="7" actId="1076"/>
          <ac:spMkLst>
            <pc:docMk/>
            <pc:sldMk cId="4191626968" sldId="760"/>
            <ac:spMk id="302" creationId="{6B503752-7BEA-1108-C499-6FC32DEC3B11}"/>
          </ac:spMkLst>
        </pc:spChg>
        <pc:spChg chg="mod">
          <ac:chgData name="Popovic, Branko" userId="948ddfd7-24c6-4111-b2cc-3fe9d9f36029" providerId="ADAL" clId="{18D5B859-B2F5-4EE4-AACD-5880555C1431}" dt="2026-01-20T17:02:42.266" v="8" actId="14100"/>
          <ac:spMkLst>
            <pc:docMk/>
            <pc:sldMk cId="4191626968" sldId="760"/>
            <ac:spMk id="303" creationId="{FCE716FE-50BB-462C-5124-41E087538B30}"/>
          </ac:spMkLst>
        </pc:spChg>
      </pc:sldChg>
      <pc:sldChg chg="modSp mod">
        <pc:chgData name="Popovic, Branko" userId="948ddfd7-24c6-4111-b2cc-3fe9d9f36029" providerId="ADAL" clId="{18D5B859-B2F5-4EE4-AACD-5880555C1431}" dt="2026-01-20T17:34:00.704" v="11" actId="14100"/>
        <pc:sldMkLst>
          <pc:docMk/>
          <pc:sldMk cId="3826621557" sldId="1508"/>
        </pc:sldMkLst>
        <pc:spChg chg="mod">
          <ac:chgData name="Popovic, Branko" userId="948ddfd7-24c6-4111-b2cc-3fe9d9f36029" providerId="ADAL" clId="{18D5B859-B2F5-4EE4-AACD-5880555C1431}" dt="2026-01-20T17:33:55.550" v="10" actId="113"/>
          <ac:spMkLst>
            <pc:docMk/>
            <pc:sldMk cId="3826621557" sldId="1508"/>
            <ac:spMk id="2" creationId="{9CC0ADD5-4AF1-3704-32C1-70B5C59A9938}"/>
          </ac:spMkLst>
        </pc:spChg>
        <pc:spChg chg="mod">
          <ac:chgData name="Popovic, Branko" userId="948ddfd7-24c6-4111-b2cc-3fe9d9f36029" providerId="ADAL" clId="{18D5B859-B2F5-4EE4-AACD-5880555C1431}" dt="2026-01-20T17:33:55.550" v="10" actId="113"/>
          <ac:spMkLst>
            <pc:docMk/>
            <pc:sldMk cId="3826621557" sldId="1508"/>
            <ac:spMk id="3" creationId="{48FB8115-58FD-4FE5-3376-17D55C051857}"/>
          </ac:spMkLst>
        </pc:spChg>
        <pc:spChg chg="mod">
          <ac:chgData name="Popovic, Branko" userId="948ddfd7-24c6-4111-b2cc-3fe9d9f36029" providerId="ADAL" clId="{18D5B859-B2F5-4EE4-AACD-5880555C1431}" dt="2026-01-20T17:33:55.550" v="10" actId="113"/>
          <ac:spMkLst>
            <pc:docMk/>
            <pc:sldMk cId="3826621557" sldId="1508"/>
            <ac:spMk id="4" creationId="{6ACEA43E-F319-D92D-B60B-52E68A66CF7A}"/>
          </ac:spMkLst>
        </pc:spChg>
        <pc:spChg chg="mod">
          <ac:chgData name="Popovic, Branko" userId="948ddfd7-24c6-4111-b2cc-3fe9d9f36029" providerId="ADAL" clId="{18D5B859-B2F5-4EE4-AACD-5880555C1431}" dt="2026-01-20T17:33:55.550" v="10" actId="113"/>
          <ac:spMkLst>
            <pc:docMk/>
            <pc:sldMk cId="3826621557" sldId="1508"/>
            <ac:spMk id="5" creationId="{20818444-85E6-B545-8AA6-DE8A47787533}"/>
          </ac:spMkLst>
        </pc:spChg>
        <pc:spChg chg="mod">
          <ac:chgData name="Popovic, Branko" userId="948ddfd7-24c6-4111-b2cc-3fe9d9f36029" providerId="ADAL" clId="{18D5B859-B2F5-4EE4-AACD-5880555C1431}" dt="2026-01-20T17:33:55.550" v="10" actId="113"/>
          <ac:spMkLst>
            <pc:docMk/>
            <pc:sldMk cId="3826621557" sldId="1508"/>
            <ac:spMk id="8" creationId="{7F8E1F3A-B797-B326-8D77-3384ACE4CF2F}"/>
          </ac:spMkLst>
        </pc:spChg>
        <pc:spChg chg="mod">
          <ac:chgData name="Popovic, Branko" userId="948ddfd7-24c6-4111-b2cc-3fe9d9f36029" providerId="ADAL" clId="{18D5B859-B2F5-4EE4-AACD-5880555C1431}" dt="2026-01-20T17:33:55.550" v="10" actId="113"/>
          <ac:spMkLst>
            <pc:docMk/>
            <pc:sldMk cId="3826621557" sldId="1508"/>
            <ac:spMk id="9" creationId="{B621B046-039F-9B0F-0B9C-9D81456098F0}"/>
          </ac:spMkLst>
        </pc:spChg>
        <pc:spChg chg="mod">
          <ac:chgData name="Popovic, Branko" userId="948ddfd7-24c6-4111-b2cc-3fe9d9f36029" providerId="ADAL" clId="{18D5B859-B2F5-4EE4-AACD-5880555C1431}" dt="2026-01-20T17:34:00.704" v="11" actId="14100"/>
          <ac:spMkLst>
            <pc:docMk/>
            <pc:sldMk cId="3826621557" sldId="1508"/>
            <ac:spMk id="20" creationId="{05C69F7D-93B9-82DA-2C7A-22CBEF6585CF}"/>
          </ac:spMkLst>
        </pc:spChg>
        <pc:spChg chg="mod">
          <ac:chgData name="Popovic, Branko" userId="948ddfd7-24c6-4111-b2cc-3fe9d9f36029" providerId="ADAL" clId="{18D5B859-B2F5-4EE4-AACD-5880555C1431}" dt="2026-01-20T17:33:55.550" v="10" actId="113"/>
          <ac:spMkLst>
            <pc:docMk/>
            <pc:sldMk cId="3826621557" sldId="1508"/>
            <ac:spMk id="23" creationId="{62E3C562-6FDC-D628-1D4E-8CE3CBABD83B}"/>
          </ac:spMkLst>
        </pc:spChg>
      </pc:sldChg>
    </pc:docChg>
  </pc:docChgLst>
  <pc:docChgLst>
    <pc:chgData name="Popovic, Branko" userId="948ddfd7-24c6-4111-b2cc-3fe9d9f36029" providerId="ADAL" clId="{81B9EA16-98D5-4DF6-B18E-5FDB51C057C4}"/>
    <pc:docChg chg="undo custSel modSld sldOrd modSection">
      <pc:chgData name="Popovic, Branko" userId="948ddfd7-24c6-4111-b2cc-3fe9d9f36029" providerId="ADAL" clId="{81B9EA16-98D5-4DF6-B18E-5FDB51C057C4}" dt="2026-01-20T20:06:11.457" v="52" actId="1037"/>
      <pc:docMkLst>
        <pc:docMk/>
      </pc:docMkLst>
      <pc:sldChg chg="modSp mod ord">
        <pc:chgData name="Popovic, Branko" userId="948ddfd7-24c6-4111-b2cc-3fe9d9f36029" providerId="ADAL" clId="{81B9EA16-98D5-4DF6-B18E-5FDB51C057C4}" dt="2026-01-20T18:50:08.492" v="37" actId="20577"/>
        <pc:sldMkLst>
          <pc:docMk/>
          <pc:sldMk cId="2106829244" sldId="260"/>
        </pc:sldMkLst>
        <pc:spChg chg="mod">
          <ac:chgData name="Popovic, Branko" userId="948ddfd7-24c6-4111-b2cc-3fe9d9f36029" providerId="ADAL" clId="{81B9EA16-98D5-4DF6-B18E-5FDB51C057C4}" dt="2026-01-20T18:50:08.492" v="37" actId="20577"/>
          <ac:spMkLst>
            <pc:docMk/>
            <pc:sldMk cId="2106829244" sldId="260"/>
            <ac:spMk id="3" creationId="{26C7DC0C-A2ED-5F37-B369-2D7FBEC8C274}"/>
          </ac:spMkLst>
        </pc:spChg>
      </pc:sldChg>
      <pc:sldChg chg="modSp mod">
        <pc:chgData name="Popovic, Branko" userId="948ddfd7-24c6-4111-b2cc-3fe9d9f36029" providerId="ADAL" clId="{81B9EA16-98D5-4DF6-B18E-5FDB51C057C4}" dt="2026-01-20T20:06:11.457" v="52" actId="1037"/>
        <pc:sldMkLst>
          <pc:docMk/>
          <pc:sldMk cId="2517392752" sldId="1509"/>
        </pc:sldMkLst>
        <pc:spChg chg="mod">
          <ac:chgData name="Popovic, Branko" userId="948ddfd7-24c6-4111-b2cc-3fe9d9f36029" providerId="ADAL" clId="{81B9EA16-98D5-4DF6-B18E-5FDB51C057C4}" dt="2026-01-20T20:06:11.457" v="52" actId="1037"/>
          <ac:spMkLst>
            <pc:docMk/>
            <pc:sldMk cId="2517392752" sldId="1509"/>
            <ac:spMk id="4" creationId="{9A7C6792-F739-8C24-AF09-75C98CD397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2A7E0-CB5F-40B4-B0E0-5DE2DD76C4E4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41997-243C-47FB-9E04-59273EEF4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2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MO</a:t>
            </a:r>
          </a:p>
          <a:p>
            <a:r>
              <a:rPr lang="en-US" dirty="0"/>
              <a:t>Reduced fill times, decrease pulse heating =&gt; Higher Rep Rates</a:t>
            </a:r>
          </a:p>
          <a:p>
            <a:r>
              <a:rPr lang="en-US" dirty="0"/>
              <a:t>Increased shunt impedance and RF efficiency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2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 need high precision machining of mandrels, cost of electroforming. Possible </a:t>
            </a:r>
          </a:p>
          <a:p>
            <a:endParaRPr lang="en-US" dirty="0"/>
          </a:p>
          <a:p>
            <a:r>
              <a:rPr lang="en-US" dirty="0"/>
              <a:t>High temperature braze failed</a:t>
            </a:r>
          </a:p>
          <a:p>
            <a:endParaRPr lang="en-US" dirty="0"/>
          </a:p>
          <a:p>
            <a:r>
              <a:rPr lang="en-US" dirty="0"/>
              <a:t>placed in a plating tank for several days where copper sulfate with proprietary additives is used for copper deposition. Afterwards, the mandrel is placed in a hot bath of NaOH to chemically dissolve the aluminum. </a:t>
            </a:r>
          </a:p>
          <a:p>
            <a:endParaRPr lang="en-US" dirty="0"/>
          </a:p>
          <a:p>
            <a:r>
              <a:rPr lang="en-US" dirty="0"/>
              <a:t>The CWG fabrication requires a 0.5 mm Cu deposition thickness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HOWLONG DOES THIS TAKE</a:t>
            </a:r>
          </a:p>
          <a:p>
            <a:r>
              <a:rPr lang="en-US" dirty="0"/>
              <a:t>What is the </a:t>
            </a:r>
            <a:r>
              <a:rPr lang="en-US" dirty="0" err="1"/>
              <a:t>checmical</a:t>
            </a:r>
            <a:r>
              <a:rPr lang="en-US" dirty="0"/>
              <a:t> process of leaching?</a:t>
            </a:r>
          </a:p>
          <a:p>
            <a:endParaRPr lang="en-US" dirty="0"/>
          </a:p>
          <a:p>
            <a:r>
              <a:rPr lang="en-US" dirty="0"/>
              <a:t>brazing alloy containing 88% Au and 12% Ge that is suitable for brazing with a maximum temperature of 365◦C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1778C-F1B8-4673-8C12-475227BD9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60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61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73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41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>
          <a:extLst>
            <a:ext uri="{FF2B5EF4-FFF2-40B4-BE49-F238E27FC236}">
              <a16:creationId xmlns:a16="http://schemas.microsoft.com/office/drawing/2014/main" id="{C2919921-B864-EC4C-E775-A1DA395CE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3:notes">
            <a:extLst>
              <a:ext uri="{FF2B5EF4-FFF2-40B4-BE49-F238E27FC236}">
                <a16:creationId xmlns:a16="http://schemas.microsoft.com/office/drawing/2014/main" id="{497A2A4D-468D-FE10-AA91-5ABE44398D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7" name="Google Shape;1017;p23:notes">
            <a:extLst>
              <a:ext uri="{FF2B5EF4-FFF2-40B4-BE49-F238E27FC236}">
                <a16:creationId xmlns:a16="http://schemas.microsoft.com/office/drawing/2014/main" id="{79095591-CA65-A3FB-0690-A8E268BB56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8892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8" name="Google Shape;9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Commercially available dielectric tubes (left figure)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72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Focusing on THz in Vacuum structures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Laser driven DLA see Sophie Crisp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72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Balakin-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Novokhatsky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-Smirnov (BNS) Damping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Imparting an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chirp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the drive bunch ensures that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betatron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oscillation frequency of the bunch slices increases progressively from the head to the tail. This prevents resonant excitation of transverse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wakefields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preceding slices, suppressing BBU. The energy chirp evolves dynamically as the drive bunch decelerates, maintaining stability throughout the acceleration process [6][78].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14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36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F98DE-CC7D-6E45-DE9B-647970680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986F3-1923-D481-7BCB-13A19EB94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77256-8647-3668-4E07-F8BE3703A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9725C-341F-0D68-B0CA-B219CA12E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54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86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23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A3F1B-AD2C-E467-068B-E0E5EB839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56D61-2F4C-B11C-9AE4-7B862067F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70926-D474-B4C8-DB4A-034AFF28A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alternating focusing strategy</a:t>
            </a:r>
          </a:p>
          <a:p>
            <a:r>
              <a:rPr lang="en-US" dirty="0"/>
              <a:t>Planar slabs will couple to “quadrupole” mode</a:t>
            </a:r>
          </a:p>
          <a:p>
            <a:pPr lvl="1"/>
            <a:r>
              <a:rPr lang="en-US" dirty="0"/>
              <a:t>Alternating orientation of successive structures by 90˚</a:t>
            </a:r>
          </a:p>
          <a:p>
            <a:pPr lvl="1"/>
            <a:r>
              <a:rPr lang="en-US" dirty="0"/>
              <a:t>Net focusing effect </a:t>
            </a:r>
          </a:p>
          <a:p>
            <a:pPr lvl="1"/>
            <a:r>
              <a:rPr lang="en-US" dirty="0"/>
              <a:t>Potentially stabilizing beam similar to magnetic quadrupoles superimposed on structure</a:t>
            </a:r>
          </a:p>
          <a:p>
            <a:r>
              <a:rPr lang="en-US" dirty="0"/>
              <a:t>Experiment conducted at AWA</a:t>
            </a:r>
          </a:p>
          <a:p>
            <a:pPr lvl="1"/>
            <a:r>
              <a:rPr lang="en-US" dirty="0"/>
              <a:t>Shows net transverse focusing effect when gap sizes in successive structures</a:t>
            </a:r>
          </a:p>
          <a:p>
            <a:pPr lvl="1"/>
            <a:r>
              <a:rPr lang="en-US" dirty="0"/>
              <a:t>Tuning can further improve transverse stability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5BF89-8027-7E64-9758-9605D1E6D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41997-243C-47FB-9E04-59273EEF4B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4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D4C4-7A0A-212E-AB5B-D59D8BDF0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C2190-BB0D-3E1F-15C8-021BBEC3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FC6A3-C73E-46E3-BF9B-ACA8E0514C4D}" type="datetime1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59993-930A-EE8E-905D-6F3A238D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21715-721B-36CE-DB37-2B9DC8AB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4C88E-24BA-4BAD-10CE-26E63D10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66D67-A269-C356-901D-D46DAEAC7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562B6-6FBC-72DE-F918-F53C437FA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A4AE9-5B96-378A-38DD-EA124C61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8AF2-3093-4888-8358-94CEC6253074}" type="datetime1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C7595-C964-1457-537A-EB7D5C35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80041-C570-E2D1-6723-C0FB7D58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3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3398-4217-EDCC-EB74-3D008BA9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F058BF-937A-9E39-4BF5-160001B6B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E1EDC-E564-0E55-C764-5FE2C65BC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7C79-B414-4B66-BC1E-6DDEF93B0E48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6DBFB-B8DD-C76D-E84D-8BDB54C2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3306-8D40-8A0A-A054-442DD29C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28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F8D95-9BF5-5F9A-C2C0-9DC1555CF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591EA-0407-312A-FF03-A87188E66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97398-2483-A180-4443-0F11861E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9C06-BA2D-4C6B-9471-812D4027E490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26B02-263A-36B1-70DC-7F81BC20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B952-7592-6F77-8141-B675B69C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35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478071"/>
            <a:ext cx="11163868" cy="48225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509393" y="6388821"/>
            <a:ext cx="3189961" cy="395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8854510" y="6353717"/>
            <a:ext cx="3189961" cy="395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11739671" y="6608634"/>
            <a:ext cx="304800" cy="176044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464800" cy="4648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D44-9F16-4BE0-A9F5-07492610A9EA}" type="datetime1">
              <a:rPr lang="en-US" smtClean="0"/>
              <a:t>1/20/2026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10058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94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069" y="6293865"/>
            <a:ext cx="2908491" cy="329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0" t="26978" r="8429" b="9296"/>
          <a:stretch/>
        </p:blipFill>
        <p:spPr>
          <a:xfrm>
            <a:off x="1" y="0"/>
            <a:ext cx="12190305" cy="5984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4246"/>
            <a:ext cx="12192000" cy="5999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05" y="1231176"/>
            <a:ext cx="6669741" cy="27432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/>
        </p:nvSpPr>
        <p:spPr>
          <a:xfrm>
            <a:off x="-1695" y="1231176"/>
            <a:ext cx="304800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723" y="1231176"/>
            <a:ext cx="5215467" cy="27432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8069" y="324610"/>
            <a:ext cx="3416048" cy="8945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2133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2382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2382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229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8229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BAE1B9C-9775-275D-D178-3530307A7E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158228" y="6028176"/>
            <a:ext cx="3805109" cy="8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069" y="6293865"/>
            <a:ext cx="2908491" cy="329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05" y="1219200"/>
            <a:ext cx="6669741" cy="27432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/>
        </p:nvSpPr>
        <p:spPr>
          <a:xfrm>
            <a:off x="-1695" y="1219200"/>
            <a:ext cx="304800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723" y="1219200"/>
            <a:ext cx="5215467" cy="27432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8070" y="317501"/>
            <a:ext cx="6354653" cy="9017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133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7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0869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7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0869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229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67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8229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8229" y="5731934"/>
            <a:ext cx="3627372" cy="560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67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51F9776-09B6-CCA1-8836-30C45CC0A7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58228" y="257383"/>
            <a:ext cx="3805109" cy="8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069" y="6293865"/>
            <a:ext cx="2908491" cy="329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0" t="26978" r="8429" b="9296"/>
          <a:stretch/>
        </p:blipFill>
        <p:spPr>
          <a:xfrm>
            <a:off x="1" y="0"/>
            <a:ext cx="12190305" cy="5984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4246"/>
            <a:ext cx="12192000" cy="599916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94" y="0"/>
            <a:ext cx="11787295" cy="5984917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69FDA32-73D6-DAC0-4F45-D6EC80DE3D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158228" y="6028176"/>
            <a:ext cx="3805109" cy="8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3150" y="256839"/>
            <a:ext cx="698500" cy="146723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67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" y="1909234"/>
            <a:ext cx="9753600" cy="4364567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450164-41B5-787D-29B3-13DEFFFE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67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BF28D9-DE18-0010-EDD9-0D4E90C8CDE6}"/>
              </a:ext>
            </a:extLst>
          </p:cNvPr>
          <p:cNvSpPr txBox="1">
            <a:spLocks/>
          </p:cNvSpPr>
          <p:nvPr/>
        </p:nvSpPr>
        <p:spPr>
          <a:xfrm>
            <a:off x="11233150" y="256839"/>
            <a:ext cx="698500" cy="1467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F5EF28-261C-FD41-A360-1A380056DD17}" type="slidenum">
              <a:rPr lang="en-US" sz="2133" smtClean="0"/>
              <a:pPr/>
              <a:t>‹#›</a:t>
            </a:fld>
            <a:endParaRPr lang="en-US" sz="2133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CF88A58-6EF0-6C14-CFCE-ED1F237E0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3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7EC20-9411-A7BD-9290-233273993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87C1C-4D60-BF7E-D99D-A8FC2A39D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7F638-8873-5C76-A0AC-82B7BF65A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150-B39B-42AA-BEF4-0BCD88D51616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B5592-191B-2B01-DBAB-BBB0C23FF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4BBE1-3E2D-EE7C-E7D7-CBB70E38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65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67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645779"/>
            <a:ext cx="5447395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4898" y="2645779"/>
            <a:ext cx="5480703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14259"/>
            <a:ext cx="5447395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4898" y="1914259"/>
            <a:ext cx="5480703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BF0B93-D986-6CD2-80C8-DF2FD332FFC5}"/>
              </a:ext>
            </a:extLst>
          </p:cNvPr>
          <p:cNvSpPr txBox="1">
            <a:spLocks/>
          </p:cNvSpPr>
          <p:nvPr/>
        </p:nvSpPr>
        <p:spPr>
          <a:xfrm>
            <a:off x="11233150" y="274009"/>
            <a:ext cx="698500" cy="1467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F5EF28-261C-FD41-A360-1A380056DD17}" type="slidenum">
              <a:rPr lang="en-US" sz="2133" smtClean="0"/>
              <a:pPr/>
              <a:t>‹#›</a:t>
            </a:fld>
            <a:endParaRPr lang="en-US" sz="2133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ED84860-B1C4-00DE-DEAF-50068FA39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35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67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645779"/>
            <a:ext cx="356006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7567" y="2645779"/>
            <a:ext cx="356006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914259"/>
            <a:ext cx="356006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7567" y="1914259"/>
            <a:ext cx="356006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5536" y="2645779"/>
            <a:ext cx="356006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5536" y="1914259"/>
            <a:ext cx="356006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71DBE0E-3D98-35A8-95E6-FD40CF1FCDB1}"/>
              </a:ext>
            </a:extLst>
          </p:cNvPr>
          <p:cNvSpPr txBox="1">
            <a:spLocks/>
          </p:cNvSpPr>
          <p:nvPr/>
        </p:nvSpPr>
        <p:spPr>
          <a:xfrm>
            <a:off x="11233150" y="256839"/>
            <a:ext cx="698500" cy="1467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F5EF28-261C-FD41-A360-1A380056DD17}" type="slidenum">
              <a:rPr lang="en-US" sz="2133" smtClean="0"/>
              <a:pPr/>
              <a:t>‹#›</a:t>
            </a:fld>
            <a:endParaRPr lang="en-US" sz="2133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D450BDA-35A2-4E9F-1216-35FFF6B4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00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67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34079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4079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8559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8559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83040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83040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0C023A-C7BD-30A7-87E1-92B90D2EC06F}"/>
              </a:ext>
            </a:extLst>
          </p:cNvPr>
          <p:cNvSpPr txBox="1">
            <a:spLocks/>
          </p:cNvSpPr>
          <p:nvPr/>
        </p:nvSpPr>
        <p:spPr>
          <a:xfrm>
            <a:off x="11233150" y="256839"/>
            <a:ext cx="698500" cy="1467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F5EF28-261C-FD41-A360-1A380056DD17}" type="slidenum">
              <a:rPr lang="en-US" sz="2133" smtClean="0"/>
              <a:pPr/>
              <a:t>‹#›</a:t>
            </a:fld>
            <a:endParaRPr lang="en-US" sz="2133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8660747-6B9B-1A97-D462-CB48A739F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67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67" b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68612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67" b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68612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27624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67" b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27624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83715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67" b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83715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51199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67" b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51199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33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66235B-5EE3-5DFF-3B76-5EBE4B1B79EF}"/>
              </a:ext>
            </a:extLst>
          </p:cNvPr>
          <p:cNvSpPr txBox="1">
            <a:spLocks/>
          </p:cNvSpPr>
          <p:nvPr/>
        </p:nvSpPr>
        <p:spPr>
          <a:xfrm>
            <a:off x="11233150" y="256839"/>
            <a:ext cx="698500" cy="1467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F5EF28-261C-FD41-A360-1A380056DD17}" type="slidenum">
              <a:rPr lang="en-US" sz="2133" smtClean="0"/>
              <a:pPr/>
              <a:t>‹#›</a:t>
            </a:fld>
            <a:endParaRPr lang="en-US" sz="2133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A8BD725-10C2-07D9-0FDB-351CDEEC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67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837" y="2209797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4851" y="2209799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2837" y="4233041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4851" y="4233041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4CDB62-8FF3-5169-2055-1384D2164FD4}"/>
              </a:ext>
            </a:extLst>
          </p:cNvPr>
          <p:cNvSpPr txBox="1">
            <a:spLocks/>
          </p:cNvSpPr>
          <p:nvPr/>
        </p:nvSpPr>
        <p:spPr>
          <a:xfrm>
            <a:off x="11233150" y="256839"/>
            <a:ext cx="698500" cy="1467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F5EF28-261C-FD41-A360-1A380056DD17}" type="slidenum">
              <a:rPr lang="en-US" sz="2133" smtClean="0"/>
              <a:pPr/>
              <a:t>‹#›</a:t>
            </a:fld>
            <a:endParaRPr lang="en-US" sz="2133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3684BF-0546-7662-3F43-1D72727D4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67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4948768"/>
            <a:ext cx="3572931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03933" y="4948768"/>
            <a:ext cx="3572927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12667" y="4948768"/>
            <a:ext cx="3572933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599" y="2209799"/>
            <a:ext cx="3572933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03934" y="2209799"/>
            <a:ext cx="3572933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12667" y="2209799"/>
            <a:ext cx="3572933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/>
        </p:nvCxnSpPr>
        <p:spPr>
          <a:xfrm>
            <a:off x="4293232" y="2028202"/>
            <a:ext cx="0" cy="4364053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/>
        </p:nvCxnSpPr>
        <p:spPr>
          <a:xfrm>
            <a:off x="8104659" y="2028202"/>
            <a:ext cx="0" cy="4364053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AD26497-F506-130D-0C9D-F76347AAC847}"/>
              </a:ext>
            </a:extLst>
          </p:cNvPr>
          <p:cNvSpPr txBox="1">
            <a:spLocks/>
          </p:cNvSpPr>
          <p:nvPr/>
        </p:nvSpPr>
        <p:spPr>
          <a:xfrm>
            <a:off x="11233150" y="256839"/>
            <a:ext cx="698500" cy="14672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F5EF28-261C-FD41-A360-1A380056DD17}" type="slidenum">
              <a:rPr lang="en-US" sz="2133" smtClean="0"/>
              <a:pPr/>
              <a:t>‹#›</a:t>
            </a:fld>
            <a:endParaRPr lang="en-US" sz="2133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0DB918D-4D7B-6C6F-9EC3-136C1562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7427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0" t="26977" r="8429" b="1"/>
          <a:stretch/>
        </p:blipFill>
        <p:spPr>
          <a:xfrm>
            <a:off x="1" y="0"/>
            <a:ext cx="121903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4245"/>
            <a:ext cx="12192000" cy="68722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5020" y="1739899"/>
            <a:ext cx="7961960" cy="3115549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B6E8C6-540D-74B1-9820-7568B87DC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256839"/>
            <a:ext cx="698500" cy="146723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0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0" t="26977" r="8429" b="1"/>
          <a:stretch/>
        </p:blipFill>
        <p:spPr>
          <a:xfrm>
            <a:off x="1" y="0"/>
            <a:ext cx="121903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4245"/>
            <a:ext cx="12192000" cy="687224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B31FB66-2712-F396-5A1F-7FBA5B6506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6587" y="2229359"/>
            <a:ext cx="10779792" cy="240620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136D607-21A1-0639-3C30-32FFD74B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256839"/>
            <a:ext cx="698500" cy="146723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0" t="26977" r="8429" b="1"/>
          <a:stretch/>
        </p:blipFill>
        <p:spPr>
          <a:xfrm>
            <a:off x="1" y="0"/>
            <a:ext cx="121903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4245"/>
            <a:ext cx="12192000" cy="68722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47E5F9-B3C6-2B12-494A-D57201CFCC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7099" y="2683031"/>
            <a:ext cx="6688280" cy="1492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DC027-5E44-05DA-8FE7-5373F2F9B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79" y="3012142"/>
            <a:ext cx="3261679" cy="83796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25F3890-54CB-5F8B-3233-01C672C1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3150" y="256839"/>
            <a:ext cx="698500" cy="146723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3F0C-EA52-3FC2-8EAC-EE718D2B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649FD-F778-271B-4F02-C38097FD9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AA2FC-F142-D81E-9022-5E37C3452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A986-7F3E-42FF-B7BE-3951F366B5B2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298C0-4604-7464-D6A5-4CD50947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26D71-4250-BEE5-9C6F-EF56CFE5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8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DE8AB0-77DA-A2B5-394B-A47D1354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F9179-4116-F75D-A4E2-1E1D25E55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89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28549-9073-A4FE-3AB3-DEEA514C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A3490-29AD-BC0F-84BD-A843298B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7B1CDC-2780-937A-8273-2035870C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39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61A9-1674-E46C-9180-05A5C2E8D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B2E01-BB7E-A851-8D2B-BC3AD2185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55236-518E-E5F5-6622-14A0D32E0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AE336-8889-E61A-861B-C370860C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1544C-1EA2-C66F-5420-0DCD5F44D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04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7E5D2-C9A6-A2D8-25AC-E0A5F5A4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F2CD-1C98-438D-8D7F-926CB4CF475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0F33C04-5D80-573E-C4AD-696BC2C8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8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50"/>
            <a:ext cx="11163868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ABCE04-956C-9DF2-FB45-A32B5ACD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BASIC CONTENT SLIDE</a:t>
            </a:r>
            <a:br>
              <a:rPr lang="en-US"/>
            </a:br>
            <a:r>
              <a:rPr lang="en-US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add 1st-level bullet. Click an icon below to add table, graph or other imagery.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DD341-DF5A-352C-3096-985B46F8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98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E32C-5A6A-AEFD-F52E-9FCFA93B2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CC387-372F-1680-9554-1C325E91F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80790-FBBA-3370-000B-99BE4A15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3A540-3F41-4404-96A9-0274D3AC1D8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0ACDF0-7825-0AFE-F95B-9B18D279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0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5793-1349-CDDD-4278-2244FF71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B0BC9-1DBE-2489-6F71-DC7935EC6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D3736-2E92-FD21-432F-400CDD4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A952-BB00-4034-9E20-E678863BD4ED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25D13-FA29-BF57-629A-7E63829B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7D475-9501-F3E9-73F8-0124B55E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14EE-63E7-59DC-5A9D-D4CDBE5B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94A8-C4C2-75EA-27C2-362C542BF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4B1A3-07B6-6C3D-BF4B-21B186210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59B7E-A0A7-DC4E-61CC-5A5FB4B9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1C2A-049E-411E-B5B7-C69685FE4727}" type="datetime1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C09A4-638B-0425-99D4-0E1D3B774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8D495-786F-3C1E-6C01-654A681D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2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55756-C6D3-857A-F8E7-33E77C0FE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46FA2-6859-3189-5F39-DE95C9C21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AC6C4-755D-9874-595A-3F6F75563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C9D2F-F39C-C4B8-E9A3-7EF5B21B1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5FC41-F2FC-04CF-8E4C-7830B3A8B9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5588F5-9343-4F5E-1281-530D61E7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F718D-FF72-4707-AD9B-C5494C28D789}" type="datetime1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0C41B-D135-C207-613A-EC25B2EC1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7DF824-455D-89E0-6C2D-7F247B6F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3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481A-9DB4-CF62-B718-E3924776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A79B2-A597-F6D0-018F-B9A1E2C5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E283-FBF7-4E84-9D7B-C02B27AF67DD}" type="datetime1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4B997-BA78-59DD-E0EE-FEDE9A17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076EB-E57C-C02A-1864-A0B9D626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8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9F1E6-D5CF-69EE-C48D-59AF2361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E716E-EF65-4E95-9223-FD7BB77B5BD7}" type="datetime1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BB51AD-B9C3-D5D2-0B8C-27ADDEA6A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7E5D2-C9A6-A2D8-25AC-E0A5F5A4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1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A0C8A-DBB0-3D35-97E4-9F4334CA9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51B2B-3592-0767-1731-1AB76FE16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74363-AC46-9595-D88C-AFB01873B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225F7-2173-C51B-443C-F0E950DF5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9A5A-29AF-4B3D-B8F7-33CCB66D8778}" type="datetime1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CE421-79DD-FF96-ABE3-704F09FA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6E559-3863-DFB1-2026-C5BB9ED4C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image" Target="../media/image3.svg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647D3-C7B1-17F5-CE52-0290588E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127A3-9E5A-14DF-A705-A9B4C8905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C4684-30FE-E6E9-67AB-2F050574A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AE62B-34CD-4F97-BCFB-8CA699F29DDE}" type="datetime1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A14E-1A7C-0507-2DB9-A602D91D9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RF GARD Workshop '26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4C529-5AB1-18E5-FD16-403FF3673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A0576-1F60-465C-A4A5-32534C85B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7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0200"/>
            <a:ext cx="11176000" cy="9953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4144"/>
            <a:ext cx="9753600" cy="43596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9855" y="6650740"/>
            <a:ext cx="698500" cy="1467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A3A540-3F41-4404-96A9-0274D3AC1D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18073" y="6446852"/>
            <a:ext cx="1917695" cy="21704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4DA5CC1-1257-5B2F-7BDE-ED65C01F8679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10038337" y="6384771"/>
            <a:ext cx="1848865" cy="412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EBB882-841C-BD74-23D2-7684064E8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2800" y="6417437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2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marL="0" marR="0" indent="0" algn="l" defTabSz="914377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733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19451" indent="-219451" algn="l" defTabSz="914377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8051" indent="-341367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System Font Regular"/>
        <a:buChar char="—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70447" indent="-190495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9322" indent="-341367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System Font Regular"/>
        <a:buChar char="—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5799" indent="-219451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System Font Regular"/>
        <a:buChar char="»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jpeg"/><Relationship Id="rId3" Type="http://schemas.openxmlformats.org/officeDocument/2006/relationships/image" Target="../media/image73.png"/><Relationship Id="rId7" Type="http://schemas.openxmlformats.org/officeDocument/2006/relationships/image" Target="../media/image69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70.png"/><Relationship Id="rId5" Type="http://schemas.openxmlformats.org/officeDocument/2006/relationships/image" Target="../media/image84.jpeg"/><Relationship Id="rId10" Type="http://schemas.openxmlformats.org/officeDocument/2006/relationships/image" Target="../media/image87.jpeg"/><Relationship Id="rId4" Type="http://schemas.openxmlformats.org/officeDocument/2006/relationships/image" Target="../media/image83.png"/><Relationship Id="rId9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9.gif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90.jpeg"/><Relationship Id="rId10" Type="http://schemas.openxmlformats.org/officeDocument/2006/relationships/image" Target="../media/image94.jpeg"/><Relationship Id="rId4" Type="http://schemas.openxmlformats.org/officeDocument/2006/relationships/image" Target="../media/image68.png"/><Relationship Id="rId9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2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99.png"/><Relationship Id="rId4" Type="http://schemas.openxmlformats.org/officeDocument/2006/relationships/image" Target="../media/image45.png"/><Relationship Id="rId9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8-0221/20/01/P01023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tags" Target="../tags/tag5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tags" Target="../tags/tag4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270F-0582-F908-2F1F-FD11F2899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THz and Millimeter Wave Structure Based Acceleration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F2436-E665-4505-ED72-CDB14EE4CA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Branko Popovic</a:t>
            </a:r>
          </a:p>
          <a:p>
            <a:r>
              <a:rPr lang="en-US" dirty="0"/>
              <a:t>GARD RF Roadmap: NCRF Meeting</a:t>
            </a:r>
          </a:p>
          <a:p>
            <a:r>
              <a:rPr lang="en-US" dirty="0"/>
              <a:t>01/20/26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475CB-B103-5F49-E6C7-6ED7C31A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BBE4-12EE-78A5-5E6B-0D142B827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72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1AE182B-6026-DF7E-79F0-EF80E117F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57" y="1698593"/>
            <a:ext cx="5332745" cy="3291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201676-465B-A5A7-051F-18BC2AEC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075" y="-395273"/>
            <a:ext cx="10515600" cy="1325563"/>
          </a:xfrm>
        </p:spPr>
        <p:txBody>
          <a:bodyPr/>
          <a:lstStyle/>
          <a:p>
            <a:r>
              <a:rPr lang="en-US" dirty="0"/>
              <a:t>Laser Driven THz Acceleration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0339C-BBFB-073D-D6B9-96EAF2AB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10</a:t>
            </a:fld>
            <a:endParaRPr lang="en-US"/>
          </a:p>
        </p:txBody>
      </p:sp>
      <p:sp>
        <p:nvSpPr>
          <p:cNvPr id="17" name="Google Shape;532;p13">
            <a:extLst>
              <a:ext uri="{FF2B5EF4-FFF2-40B4-BE49-F238E27FC236}">
                <a16:creationId xmlns:a16="http://schemas.microsoft.com/office/drawing/2014/main" id="{33C8532A-81DB-1F23-46FD-786CA8376A77}"/>
              </a:ext>
            </a:extLst>
          </p:cNvPr>
          <p:cNvSpPr/>
          <p:nvPr/>
        </p:nvSpPr>
        <p:spPr>
          <a:xfrm>
            <a:off x="352992" y="4951264"/>
            <a:ext cx="359670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Othman </a:t>
            </a:r>
            <a:r>
              <a:rPr lang="en-US" sz="1100" b="0" i="1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et al., Opt. Express 27.17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(2019).</a:t>
            </a:r>
            <a:endParaRPr sz="11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402536-213D-9E51-6CC6-0323F0E28E24}"/>
              </a:ext>
            </a:extLst>
          </p:cNvPr>
          <p:cNvSpPr txBox="1"/>
          <p:nvPr/>
        </p:nvSpPr>
        <p:spPr>
          <a:xfrm>
            <a:off x="1549667" y="693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118379-E623-966A-B9EC-CCC1BCE19154}"/>
              </a:ext>
            </a:extLst>
          </p:cNvPr>
          <p:cNvSpPr txBox="1"/>
          <p:nvPr/>
        </p:nvSpPr>
        <p:spPr>
          <a:xfrm>
            <a:off x="489615" y="592423"/>
            <a:ext cx="7292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Intense THz pulses from laser driven interaction for electron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THz gradient ~100 MV/m, pulse length ~ </a:t>
            </a:r>
            <a:r>
              <a:rPr lang="en-US" dirty="0" err="1"/>
              <a:t>ps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Attosecond time diagnostics of MeV-UED Probes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improved coupling schemes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C525E4-B2B7-6690-9924-04D676DD01D4}"/>
              </a:ext>
            </a:extLst>
          </p:cNvPr>
          <p:cNvSpPr txBox="1"/>
          <p:nvPr/>
        </p:nvSpPr>
        <p:spPr>
          <a:xfrm>
            <a:off x="7503834" y="6249173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2020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A721E0-7169-59A2-23C2-15E3D09E8485}"/>
              </a:ext>
            </a:extLst>
          </p:cNvPr>
          <p:cNvGrpSpPr/>
          <p:nvPr/>
        </p:nvGrpSpPr>
        <p:grpSpPr>
          <a:xfrm>
            <a:off x="7704538" y="343047"/>
            <a:ext cx="3997847" cy="2998639"/>
            <a:chOff x="3430457" y="1372392"/>
            <a:chExt cx="3997847" cy="2998639"/>
          </a:xfrm>
        </p:grpSpPr>
        <p:grpSp>
          <p:nvGrpSpPr>
            <p:cNvPr id="6" name="Google Shape;579;p15">
              <a:extLst>
                <a:ext uri="{FF2B5EF4-FFF2-40B4-BE49-F238E27FC236}">
                  <a16:creationId xmlns:a16="http://schemas.microsoft.com/office/drawing/2014/main" id="{EE4D623D-E6A5-A6B0-A427-052C50FA3A38}"/>
                </a:ext>
              </a:extLst>
            </p:cNvPr>
            <p:cNvGrpSpPr/>
            <p:nvPr/>
          </p:nvGrpSpPr>
          <p:grpSpPr>
            <a:xfrm>
              <a:off x="4197094" y="1533117"/>
              <a:ext cx="3231210" cy="1895883"/>
              <a:chOff x="690930" y="976712"/>
              <a:chExt cx="4207840" cy="2468912"/>
            </a:xfrm>
          </p:grpSpPr>
          <p:pic>
            <p:nvPicPr>
              <p:cNvPr id="46" name="Google Shape;580;p15">
                <a:extLst>
                  <a:ext uri="{FF2B5EF4-FFF2-40B4-BE49-F238E27FC236}">
                    <a16:creationId xmlns:a16="http://schemas.microsoft.com/office/drawing/2014/main" id="{7DDF2189-55F1-6144-ADAD-B3B87A4B2C4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344174" y="976712"/>
                <a:ext cx="1554596" cy="20056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" name="Google Shape;581;p15">
                <a:extLst>
                  <a:ext uri="{FF2B5EF4-FFF2-40B4-BE49-F238E27FC236}">
                    <a16:creationId xmlns:a16="http://schemas.microsoft.com/office/drawing/2014/main" id="{52B41937-395B-A7ED-0166-CF32681ABC9B}"/>
                  </a:ext>
                </a:extLst>
              </p:cNvPr>
              <p:cNvSpPr/>
              <p:nvPr/>
            </p:nvSpPr>
            <p:spPr>
              <a:xfrm rot="-540437">
                <a:off x="2014806" y="1455569"/>
                <a:ext cx="2555977" cy="964638"/>
              </a:xfrm>
              <a:prstGeom prst="triangle">
                <a:avLst>
                  <a:gd name="adj" fmla="val 100000"/>
                </a:avLst>
              </a:prstGeom>
              <a:solidFill>
                <a:srgbClr val="080001">
                  <a:alpha val="21568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8" name="Google Shape;582;p15">
                <a:extLst>
                  <a:ext uri="{FF2B5EF4-FFF2-40B4-BE49-F238E27FC236}">
                    <a16:creationId xmlns:a16="http://schemas.microsoft.com/office/drawing/2014/main" id="{24E44D9C-6280-CD04-0E79-7068323828F3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8989" t="14403" r="6425"/>
              <a:stretch/>
            </p:blipFill>
            <p:spPr>
              <a:xfrm>
                <a:off x="690930" y="2238319"/>
                <a:ext cx="2106444" cy="1207305"/>
              </a:xfrm>
              <a:custGeom>
                <a:avLst/>
                <a:gdLst/>
                <a:ahLst/>
                <a:cxnLst/>
                <a:rect l="l" t="t" r="r" b="b"/>
                <a:pathLst>
                  <a:path w="2642724" h="1207305" extrusionOk="0">
                    <a:moveTo>
                      <a:pt x="0" y="0"/>
                    </a:moveTo>
                    <a:lnTo>
                      <a:pt x="1851032" y="0"/>
                    </a:lnTo>
                    <a:lnTo>
                      <a:pt x="2642724" y="154571"/>
                    </a:lnTo>
                    <a:lnTo>
                      <a:pt x="2642724" y="1207305"/>
                    </a:lnTo>
                    <a:lnTo>
                      <a:pt x="0" y="120730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  <p:sp>
          <p:nvSpPr>
            <p:cNvPr id="3" name="Google Shape;587;p15">
              <a:extLst>
                <a:ext uri="{FF2B5EF4-FFF2-40B4-BE49-F238E27FC236}">
                  <a16:creationId xmlns:a16="http://schemas.microsoft.com/office/drawing/2014/main" id="{893599CC-FDAF-28AE-6855-4133F9AA8377}"/>
                </a:ext>
              </a:extLst>
            </p:cNvPr>
            <p:cNvSpPr txBox="1"/>
            <p:nvPr/>
          </p:nvSpPr>
          <p:spPr>
            <a:xfrm>
              <a:off x="3430457" y="3228127"/>
              <a:ext cx="13083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MeV-UED Electron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Probe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88;p15">
              <a:extLst>
                <a:ext uri="{FF2B5EF4-FFF2-40B4-BE49-F238E27FC236}">
                  <a16:creationId xmlns:a16="http://schemas.microsoft.com/office/drawing/2014/main" id="{57267ED8-6B99-3124-7373-19321E404792}"/>
                </a:ext>
              </a:extLst>
            </p:cNvPr>
            <p:cNvSpPr txBox="1"/>
            <p:nvPr/>
          </p:nvSpPr>
          <p:spPr>
            <a:xfrm>
              <a:off x="3968214" y="1510173"/>
              <a:ext cx="101021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THz structure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589;p15">
              <a:extLst>
                <a:ext uri="{FF2B5EF4-FFF2-40B4-BE49-F238E27FC236}">
                  <a16:creationId xmlns:a16="http://schemas.microsoft.com/office/drawing/2014/main" id="{2DE837A0-3A6C-BB11-1E49-95237C5F7875}"/>
                </a:ext>
              </a:extLst>
            </p:cNvPr>
            <p:cNvSpPr txBox="1"/>
            <p:nvPr/>
          </p:nvSpPr>
          <p:spPr>
            <a:xfrm>
              <a:off x="4688377" y="2967594"/>
              <a:ext cx="7889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THz pulse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Google Shape;590;p15">
              <a:extLst>
                <a:ext uri="{FF2B5EF4-FFF2-40B4-BE49-F238E27FC236}">
                  <a16:creationId xmlns:a16="http://schemas.microsoft.com/office/drawing/2014/main" id="{343886D7-EA5F-624B-14A8-BF9EBECB817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22714" t="9300" r="50833" b="18068"/>
            <a:stretch/>
          </p:blipFill>
          <p:spPr>
            <a:xfrm rot="5400000" flipH="1">
              <a:off x="3844428" y="1097350"/>
              <a:ext cx="1010291" cy="1560375"/>
            </a:xfrm>
            <a:custGeom>
              <a:avLst/>
              <a:gdLst/>
              <a:ahLst/>
              <a:cxnLst/>
              <a:rect l="l" t="t" r="r" b="b"/>
              <a:pathLst>
                <a:path w="1106173" h="1708462" extrusionOk="0">
                  <a:moveTo>
                    <a:pt x="1106173" y="0"/>
                  </a:moveTo>
                  <a:lnTo>
                    <a:pt x="1106173" y="1367582"/>
                  </a:lnTo>
                  <a:lnTo>
                    <a:pt x="607059" y="1708462"/>
                  </a:lnTo>
                  <a:lnTo>
                    <a:pt x="482724" y="1708462"/>
                  </a:lnTo>
                  <a:lnTo>
                    <a:pt x="103174" y="1513743"/>
                  </a:lnTo>
                  <a:lnTo>
                    <a:pt x="0" y="389180"/>
                  </a:lnTo>
                  <a:lnTo>
                    <a:pt x="0" y="114976"/>
                  </a:lnTo>
                  <a:lnTo>
                    <a:pt x="722931" y="0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26" name="Google Shape;591;p15">
              <a:extLst>
                <a:ext uri="{FF2B5EF4-FFF2-40B4-BE49-F238E27FC236}">
                  <a16:creationId xmlns:a16="http://schemas.microsoft.com/office/drawing/2014/main" id="{FC34062B-19F9-3A3C-0BA0-DE097D39FBE9}"/>
                </a:ext>
              </a:extLst>
            </p:cNvPr>
            <p:cNvSpPr/>
            <p:nvPr/>
          </p:nvSpPr>
          <p:spPr>
            <a:xfrm>
              <a:off x="4168520" y="1895306"/>
              <a:ext cx="304800" cy="53892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592;p15">
              <a:extLst>
                <a:ext uri="{FF2B5EF4-FFF2-40B4-BE49-F238E27FC236}">
                  <a16:creationId xmlns:a16="http://schemas.microsoft.com/office/drawing/2014/main" id="{75EEB063-11E2-3630-8B15-48034AD4DFDE}"/>
                </a:ext>
              </a:extLst>
            </p:cNvPr>
            <p:cNvSpPr txBox="1"/>
            <p:nvPr/>
          </p:nvSpPr>
          <p:spPr>
            <a:xfrm>
              <a:off x="4041240" y="1703981"/>
              <a:ext cx="5757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 mm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" name="Google Shape;593;p15">
              <a:extLst>
                <a:ext uri="{FF2B5EF4-FFF2-40B4-BE49-F238E27FC236}">
                  <a16:creationId xmlns:a16="http://schemas.microsoft.com/office/drawing/2014/main" id="{4855AE11-6FC6-681F-39FF-3A0359997A40}"/>
                </a:ext>
              </a:extLst>
            </p:cNvPr>
            <p:cNvCxnSpPr>
              <a:endCxn id="25" idx="4"/>
            </p:cNvCxnSpPr>
            <p:nvPr/>
          </p:nvCxnSpPr>
          <p:spPr>
            <a:xfrm rot="10800000">
              <a:off x="3747095" y="2288445"/>
              <a:ext cx="1212000" cy="527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594;p15">
              <a:extLst>
                <a:ext uri="{FF2B5EF4-FFF2-40B4-BE49-F238E27FC236}">
                  <a16:creationId xmlns:a16="http://schemas.microsoft.com/office/drawing/2014/main" id="{E6E43BA9-4343-3F37-EE9F-58DEF6081AB7}"/>
                </a:ext>
              </a:extLst>
            </p:cNvPr>
            <p:cNvCxnSpPr>
              <a:stCxn id="48" idx="2"/>
            </p:cNvCxnSpPr>
            <p:nvPr/>
          </p:nvCxnSpPr>
          <p:spPr>
            <a:xfrm rot="10800000">
              <a:off x="5151637" y="1718503"/>
              <a:ext cx="663000" cy="902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0" name="Google Shape;596;p15">
              <a:extLst>
                <a:ext uri="{FF2B5EF4-FFF2-40B4-BE49-F238E27FC236}">
                  <a16:creationId xmlns:a16="http://schemas.microsoft.com/office/drawing/2014/main" id="{7DD995EC-A8A5-3E30-7464-8150A030BC6F}"/>
                </a:ext>
              </a:extLst>
            </p:cNvPr>
            <p:cNvGrpSpPr/>
            <p:nvPr/>
          </p:nvGrpSpPr>
          <p:grpSpPr>
            <a:xfrm>
              <a:off x="4810363" y="3373829"/>
              <a:ext cx="2442851" cy="997202"/>
              <a:chOff x="1780469" y="2787838"/>
              <a:chExt cx="2442851" cy="997202"/>
            </a:xfrm>
          </p:grpSpPr>
          <p:grpSp>
            <p:nvGrpSpPr>
              <p:cNvPr id="31" name="Google Shape;597;p15">
                <a:extLst>
                  <a:ext uri="{FF2B5EF4-FFF2-40B4-BE49-F238E27FC236}">
                    <a16:creationId xmlns:a16="http://schemas.microsoft.com/office/drawing/2014/main" id="{42FDD6E1-A46D-002C-EEEE-EC5115E0216A}"/>
                  </a:ext>
                </a:extLst>
              </p:cNvPr>
              <p:cNvGrpSpPr/>
              <p:nvPr/>
            </p:nvGrpSpPr>
            <p:grpSpPr>
              <a:xfrm>
                <a:off x="1780469" y="2795212"/>
                <a:ext cx="2442851" cy="989828"/>
                <a:chOff x="2218332" y="2875500"/>
                <a:chExt cx="1877418" cy="760720"/>
              </a:xfrm>
            </p:grpSpPr>
            <p:grpSp>
              <p:nvGrpSpPr>
                <p:cNvPr id="40" name="Google Shape;598;p15">
                  <a:extLst>
                    <a:ext uri="{FF2B5EF4-FFF2-40B4-BE49-F238E27FC236}">
                      <a16:creationId xmlns:a16="http://schemas.microsoft.com/office/drawing/2014/main" id="{93CE588B-2214-DFE7-F260-8F3902B41ACF}"/>
                    </a:ext>
                  </a:extLst>
                </p:cNvPr>
                <p:cNvGrpSpPr/>
                <p:nvPr/>
              </p:nvGrpSpPr>
              <p:grpSpPr>
                <a:xfrm rot="5400000">
                  <a:off x="2599789" y="2495015"/>
                  <a:ext cx="759747" cy="1522662"/>
                  <a:chOff x="3101545" y="2149933"/>
                  <a:chExt cx="759747" cy="1522662"/>
                </a:xfrm>
              </p:grpSpPr>
              <p:pic>
                <p:nvPicPr>
                  <p:cNvPr id="43" name="Google Shape;599;p15">
                    <a:extLst>
                      <a:ext uri="{FF2B5EF4-FFF2-40B4-BE49-F238E27FC236}">
                        <a16:creationId xmlns:a16="http://schemas.microsoft.com/office/drawing/2014/main" id="{A7311C0F-BE60-94C8-8803-BFE21CC9D7A5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23822" r="22415" b="40851"/>
                  <a:stretch/>
                </p:blipFill>
                <p:spPr>
                  <a:xfrm rot="10800000" flipH="1">
                    <a:off x="3465367" y="2233323"/>
                    <a:ext cx="373091" cy="143927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4" name="Google Shape;600;p15">
                    <a:extLst>
                      <a:ext uri="{FF2B5EF4-FFF2-40B4-BE49-F238E27FC236}">
                        <a16:creationId xmlns:a16="http://schemas.microsoft.com/office/drawing/2014/main" id="{95167020-33F2-A081-38A7-E75D2B606737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l="23822" r="22837" b="40851"/>
                  <a:stretch/>
                </p:blipFill>
                <p:spPr>
                  <a:xfrm rot="10800000">
                    <a:off x="3101545" y="2233321"/>
                    <a:ext cx="370156" cy="143927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5" name="Google Shape;601;p15">
                    <a:extLst>
                      <a:ext uri="{FF2B5EF4-FFF2-40B4-BE49-F238E27FC236}">
                        <a16:creationId xmlns:a16="http://schemas.microsoft.com/office/drawing/2014/main" id="{2CE69BF8-1738-D392-7D2C-E4D221A987E4}"/>
                      </a:ext>
                    </a:extLst>
                  </p:cNvPr>
                  <p:cNvSpPr txBox="1"/>
                  <p:nvPr/>
                </p:nvSpPr>
                <p:spPr>
                  <a:xfrm rot="-5400000">
                    <a:off x="3263965" y="2463415"/>
                    <a:ext cx="910810" cy="2838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900"/>
                      <a:buFont typeface="Arial"/>
                      <a:buNone/>
                    </a:pPr>
                    <a:r>
                      <a:rPr lang="en-US" sz="9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Optimized THz </a:t>
                    </a:r>
                    <a:endParaRPr sz="1400" b="0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900"/>
                      <a:buFont typeface="Arial"/>
                      <a:buNone/>
                    </a:pPr>
                    <a:r>
                      <a:rPr lang="en-US" sz="9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Structure</a:t>
                    </a:r>
                    <a:endParaRPr sz="1400" b="0" i="0" u="none" strike="noStrike" cap="none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2" name="Google Shape;602;p15">
                  <a:extLst>
                    <a:ext uri="{FF2B5EF4-FFF2-40B4-BE49-F238E27FC236}">
                      <a16:creationId xmlns:a16="http://schemas.microsoft.com/office/drawing/2014/main" id="{A8AA1891-8F84-9128-AB9A-58CEAF69DED7}"/>
                    </a:ext>
                  </a:extLst>
                </p:cNvPr>
                <p:cNvSpPr/>
                <p:nvPr/>
              </p:nvSpPr>
              <p:spPr>
                <a:xfrm>
                  <a:off x="3657601" y="2875500"/>
                  <a:ext cx="438149" cy="736913"/>
                </a:xfrm>
                <a:prstGeom prst="rect">
                  <a:avLst/>
                </a:prstGeom>
                <a:solidFill>
                  <a:srgbClr val="010E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34" name="Google Shape;603;p15">
                <a:extLst>
                  <a:ext uri="{FF2B5EF4-FFF2-40B4-BE49-F238E27FC236}">
                    <a16:creationId xmlns:a16="http://schemas.microsoft.com/office/drawing/2014/main" id="{A2A67DF1-5B41-CA5F-D28C-B8EF86558D91}"/>
                  </a:ext>
                </a:extLst>
              </p:cNvPr>
              <p:cNvCxnSpPr/>
              <p:nvPr/>
            </p:nvCxnSpPr>
            <p:spPr>
              <a:xfrm>
                <a:off x="3617291" y="2787838"/>
                <a:ext cx="0" cy="45078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8" name="Google Shape;604;p15">
                <a:extLst>
                  <a:ext uri="{FF2B5EF4-FFF2-40B4-BE49-F238E27FC236}">
                    <a16:creationId xmlns:a16="http://schemas.microsoft.com/office/drawing/2014/main" id="{8998407F-3543-C6A2-47BE-6A12C6E1ACBA}"/>
                  </a:ext>
                </a:extLst>
              </p:cNvPr>
              <p:cNvCxnSpPr/>
              <p:nvPr/>
            </p:nvCxnSpPr>
            <p:spPr>
              <a:xfrm rot="10800000">
                <a:off x="3617291" y="3289421"/>
                <a:ext cx="0" cy="40859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39" name="Google Shape;605;p15">
                <a:extLst>
                  <a:ext uri="{FF2B5EF4-FFF2-40B4-BE49-F238E27FC236}">
                    <a16:creationId xmlns:a16="http://schemas.microsoft.com/office/drawing/2014/main" id="{F9A49EC5-0769-1775-680D-21553E74C8AF}"/>
                  </a:ext>
                </a:extLst>
              </p:cNvPr>
              <p:cNvSpPr txBox="1"/>
              <p:nvPr/>
            </p:nvSpPr>
            <p:spPr>
              <a:xfrm>
                <a:off x="3115538" y="2818294"/>
                <a:ext cx="542136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70 μm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2" name="Google Shape;606;p15">
              <a:extLst>
                <a:ext uri="{FF2B5EF4-FFF2-40B4-BE49-F238E27FC236}">
                  <a16:creationId xmlns:a16="http://schemas.microsoft.com/office/drawing/2014/main" id="{0662429E-1DAB-7121-A054-9DAC7C1E351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887409" y="3064123"/>
              <a:ext cx="265083" cy="181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" name="Google Shape;607;p15">
              <a:extLst>
                <a:ext uri="{FF2B5EF4-FFF2-40B4-BE49-F238E27FC236}">
                  <a16:creationId xmlns:a16="http://schemas.microsoft.com/office/drawing/2014/main" id="{472C7616-0301-B41F-BE85-CED32E1B9831}"/>
                </a:ext>
              </a:extLst>
            </p:cNvPr>
            <p:cNvCxnSpPr/>
            <p:nvPr/>
          </p:nvCxnSpPr>
          <p:spPr>
            <a:xfrm>
              <a:off x="5644895" y="3855865"/>
              <a:ext cx="381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5" name="Google Shape;609;p15">
              <a:extLst>
                <a:ext uri="{FF2B5EF4-FFF2-40B4-BE49-F238E27FC236}">
                  <a16:creationId xmlns:a16="http://schemas.microsoft.com/office/drawing/2014/main" id="{B3278AB3-5DD2-5CA2-AB58-2FDD5550451D}"/>
                </a:ext>
              </a:extLst>
            </p:cNvPr>
            <p:cNvCxnSpPr/>
            <p:nvPr/>
          </p:nvCxnSpPr>
          <p:spPr>
            <a:xfrm>
              <a:off x="6572700" y="1999949"/>
              <a:ext cx="0" cy="693239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36" name="Google Shape;610;p15">
              <a:extLst>
                <a:ext uri="{FF2B5EF4-FFF2-40B4-BE49-F238E27FC236}">
                  <a16:creationId xmlns:a16="http://schemas.microsoft.com/office/drawing/2014/main" id="{95E324B5-D606-3A48-B60C-F2CDBED19BFF}"/>
                </a:ext>
              </a:extLst>
            </p:cNvPr>
            <p:cNvSpPr txBox="1"/>
            <p:nvPr/>
          </p:nvSpPr>
          <p:spPr>
            <a:xfrm rot="-5400000">
              <a:off x="5793139" y="1950389"/>
              <a:ext cx="1252266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75707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streaking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612;p15">
              <a:extLst>
                <a:ext uri="{FF2B5EF4-FFF2-40B4-BE49-F238E27FC236}">
                  <a16:creationId xmlns:a16="http://schemas.microsoft.com/office/drawing/2014/main" id="{3E9AB42E-964B-6834-C85A-7C7CEFD2742D}"/>
                </a:ext>
              </a:extLst>
            </p:cNvPr>
            <p:cNvSpPr txBox="1"/>
            <p:nvPr/>
          </p:nvSpPr>
          <p:spPr>
            <a:xfrm>
              <a:off x="3968214" y="1373190"/>
              <a:ext cx="101021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1" i="0" u="none" strike="noStrike" cap="none">
                  <a:solidFill>
                    <a:srgbClr val="000000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THz structure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" name="Google Shape;415;p8">
            <a:extLst>
              <a:ext uri="{FF2B5EF4-FFF2-40B4-BE49-F238E27FC236}">
                <a16:creationId xmlns:a16="http://schemas.microsoft.com/office/drawing/2014/main" id="{C385B11F-33EF-E361-6640-B31E758EAC6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59345" y="3686818"/>
            <a:ext cx="5332745" cy="224026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C08E613-08F2-B924-02BB-D4FB134BB820}"/>
              </a:ext>
            </a:extLst>
          </p:cNvPr>
          <p:cNvSpPr txBox="1"/>
          <p:nvPr/>
        </p:nvSpPr>
        <p:spPr>
          <a:xfrm>
            <a:off x="352992" y="5513989"/>
            <a:ext cx="4944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Othman, Mohamed AK, et al. "Improved temporal resolution in ultrafast electron diffraction measurements through THz compression and time-stamping."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Structural Dynamics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11.2 (2024).</a:t>
            </a:r>
            <a:endParaRPr lang="en-US" sz="12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826EEC0-A4B5-42EC-07F1-0CD0DB7B0A1B}"/>
              </a:ext>
            </a:extLst>
          </p:cNvPr>
          <p:cNvSpPr/>
          <p:nvPr/>
        </p:nvSpPr>
        <p:spPr>
          <a:xfrm>
            <a:off x="322247" y="5134338"/>
            <a:ext cx="56915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Li et al., 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Phys. Rev.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Accel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. Beams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 22.1 (2019)</a:t>
            </a:r>
            <a:endParaRPr lang="en-US" sz="1200" dirty="0"/>
          </a:p>
        </p:txBody>
      </p:sp>
      <p:pic>
        <p:nvPicPr>
          <p:cNvPr id="54" name="Google Shape;530;p13">
            <a:extLst>
              <a:ext uri="{FF2B5EF4-FFF2-40B4-BE49-F238E27FC236}">
                <a16:creationId xmlns:a16="http://schemas.microsoft.com/office/drawing/2014/main" id="{D4DE943D-9347-188C-094C-68D370F56A1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0460" t="21927" r="18612" b="15198"/>
          <a:stretch/>
        </p:blipFill>
        <p:spPr>
          <a:xfrm>
            <a:off x="5845731" y="2555055"/>
            <a:ext cx="2220170" cy="91007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0C436E8-4932-3D8C-D712-36D6849EDE6B}"/>
              </a:ext>
            </a:extLst>
          </p:cNvPr>
          <p:cNvSpPr txBox="1"/>
          <p:nvPr/>
        </p:nvSpPr>
        <p:spPr>
          <a:xfrm>
            <a:off x="3113923" y="1761312"/>
            <a:ext cx="228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Bunch Compression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FB20DE1-66AA-3D24-6E23-76EFA6B43765}"/>
              </a:ext>
            </a:extLst>
          </p:cNvPr>
          <p:cNvSpPr txBox="1"/>
          <p:nvPr/>
        </p:nvSpPr>
        <p:spPr>
          <a:xfrm>
            <a:off x="8358723" y="-42588"/>
            <a:ext cx="2866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Time of Arrival/Streaking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78BA34-0107-CCFF-3C02-8F21DFDCFB31}"/>
              </a:ext>
            </a:extLst>
          </p:cNvPr>
          <p:cNvSpPr txBox="1"/>
          <p:nvPr/>
        </p:nvSpPr>
        <p:spPr>
          <a:xfrm>
            <a:off x="7392800" y="3349642"/>
            <a:ext cx="2714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Narrowband Structures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EA04CB76-B4ED-3AFB-75E1-0BAAE97449C3}"/>
              </a:ext>
            </a:extLst>
          </p:cNvPr>
          <p:cNvSpPr/>
          <p:nvPr/>
        </p:nvSpPr>
        <p:spPr>
          <a:xfrm>
            <a:off x="5504464" y="1705174"/>
            <a:ext cx="1876410" cy="5356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9A59665-0F29-732E-930B-F779F7903838}"/>
              </a:ext>
            </a:extLst>
          </p:cNvPr>
          <p:cNvSpPr txBox="1"/>
          <p:nvPr/>
        </p:nvSpPr>
        <p:spPr>
          <a:xfrm>
            <a:off x="5566387" y="1321002"/>
            <a:ext cx="2461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Diagnostics tool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7DDD695B-5230-B88B-CA0B-32584AF19994}"/>
              </a:ext>
            </a:extLst>
          </p:cNvPr>
          <p:cNvSpPr/>
          <p:nvPr/>
        </p:nvSpPr>
        <p:spPr>
          <a:xfrm>
            <a:off x="4773797" y="4084936"/>
            <a:ext cx="1876410" cy="5356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1B0B65B-C306-BE74-20EF-9EDD0413E0E8}"/>
              </a:ext>
            </a:extLst>
          </p:cNvPr>
          <p:cNvSpPr txBox="1"/>
          <p:nvPr/>
        </p:nvSpPr>
        <p:spPr>
          <a:xfrm>
            <a:off x="4690105" y="3721122"/>
            <a:ext cx="2461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Higher gradients</a:t>
            </a:r>
          </a:p>
        </p:txBody>
      </p:sp>
    </p:spTree>
    <p:extLst>
      <p:ext uri="{BB962C8B-B14F-4D97-AF65-F5344CB8AC3E}">
        <p14:creationId xmlns:p14="http://schemas.microsoft.com/office/powerpoint/2010/main" val="27446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  <p:bldP spid="60" grpId="0" animBg="1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665;p17">
            <a:extLst>
              <a:ext uri="{FF2B5EF4-FFF2-40B4-BE49-F238E27FC236}">
                <a16:creationId xmlns:a16="http://schemas.microsoft.com/office/drawing/2014/main" id="{15D5E770-8046-EAAB-B98D-032F3C19F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7777" y="947117"/>
            <a:ext cx="991551" cy="7436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556435-1CF6-E8A0-FA2A-9A56B8824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22" y="-314723"/>
            <a:ext cx="10515600" cy="1325563"/>
          </a:xfrm>
        </p:spPr>
        <p:txBody>
          <a:bodyPr/>
          <a:lstStyle/>
          <a:p>
            <a:r>
              <a:rPr lang="en-US" dirty="0"/>
              <a:t>Work in RF Driven Acceleration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62811-B64B-3938-E692-86A5E1F73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FED09-FE91-E653-5CD6-3D46E5065647}"/>
              </a:ext>
            </a:extLst>
          </p:cNvPr>
          <p:cNvSpPr txBox="1"/>
          <p:nvPr/>
        </p:nvSpPr>
        <p:spPr>
          <a:xfrm>
            <a:off x="431881" y="451857"/>
            <a:ext cx="445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High Gradient Breakdown Physics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94CB7-0B10-122B-4DFC-627C8A2FCC9B}"/>
              </a:ext>
            </a:extLst>
          </p:cNvPr>
          <p:cNvSpPr txBox="1"/>
          <p:nvPr/>
        </p:nvSpPr>
        <p:spPr>
          <a:xfrm>
            <a:off x="7651859" y="3377221"/>
            <a:ext cx="3754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Distributed Coupling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4D2B243-9C8E-4C35-D33B-8706781BDA8A}"/>
              </a:ext>
            </a:extLst>
          </p:cNvPr>
          <p:cNvSpPr txBox="1"/>
          <p:nvPr/>
        </p:nvSpPr>
        <p:spPr>
          <a:xfrm>
            <a:off x="3052433" y="6323669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2019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8E0FFAC3-53DA-2C75-6B6E-6275F54F1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60" y="3817137"/>
            <a:ext cx="4737564" cy="2700956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5EA002B-A38A-7150-F76B-DC3B0A2DD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66" y="855440"/>
            <a:ext cx="4551043" cy="2961697"/>
          </a:xfrm>
          <a:prstGeom prst="rect">
            <a:avLst/>
          </a:prstGeom>
        </p:spPr>
      </p:pic>
      <p:pic>
        <p:nvPicPr>
          <p:cNvPr id="70" name="Google Shape;437;p9">
            <a:extLst>
              <a:ext uri="{FF2B5EF4-FFF2-40B4-BE49-F238E27FC236}">
                <a16:creationId xmlns:a16="http://schemas.microsoft.com/office/drawing/2014/main" id="{4EFDDE6F-B1B7-389A-86A4-587127F5C6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697" r="9771" b="52502"/>
          <a:stretch/>
        </p:blipFill>
        <p:spPr>
          <a:xfrm>
            <a:off x="8949550" y="3815071"/>
            <a:ext cx="3211019" cy="157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408;p7">
            <a:extLst>
              <a:ext uri="{FF2B5EF4-FFF2-40B4-BE49-F238E27FC236}">
                <a16:creationId xmlns:a16="http://schemas.microsoft.com/office/drawing/2014/main" id="{212F1498-86B7-DCED-91C1-51CD9C112A9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20937" y="2502487"/>
            <a:ext cx="1876550" cy="121477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90E1E5F-9470-1B2B-3FE9-8262B2FA4FC2}"/>
              </a:ext>
            </a:extLst>
          </p:cNvPr>
          <p:cNvSpPr txBox="1"/>
          <p:nvPr/>
        </p:nvSpPr>
        <p:spPr>
          <a:xfrm>
            <a:off x="3254121" y="2412177"/>
            <a:ext cx="3594798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Gradient of 225 MV/m for 600 kW, 10 ns pulses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Measured breakdown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Need development in power/rep. rate	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03682D4-4A81-7EE1-0F94-EDBF68DCA975}"/>
              </a:ext>
            </a:extLst>
          </p:cNvPr>
          <p:cNvSpPr txBox="1"/>
          <p:nvPr/>
        </p:nvSpPr>
        <p:spPr>
          <a:xfrm>
            <a:off x="5439024" y="5399187"/>
            <a:ext cx="442567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Distributed Coupling technology to test Sub-THz accelerators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Need gyrotron for testing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63FFFC6-CAAD-C842-F19C-31BC46ADF716}"/>
              </a:ext>
            </a:extLst>
          </p:cNvPr>
          <p:cNvSpPr txBox="1"/>
          <p:nvPr/>
        </p:nvSpPr>
        <p:spPr>
          <a:xfrm>
            <a:off x="8982371" y="6326969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2023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DA3E233-6F07-1DB3-517B-6DBE79E12999}"/>
              </a:ext>
            </a:extLst>
          </p:cNvPr>
          <p:cNvSpPr/>
          <p:nvPr/>
        </p:nvSpPr>
        <p:spPr>
          <a:xfrm>
            <a:off x="8151711" y="86265"/>
            <a:ext cx="3914596" cy="2978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Mohamed Othman (SLAC)</a:t>
            </a:r>
          </a:p>
        </p:txBody>
      </p:sp>
      <p:sp>
        <p:nvSpPr>
          <p:cNvPr id="105" name="Slide Number Placeholder 104">
            <a:extLst>
              <a:ext uri="{FF2B5EF4-FFF2-40B4-BE49-F238E27FC236}">
                <a16:creationId xmlns:a16="http://schemas.microsoft.com/office/drawing/2014/main" id="{E8CE1866-88B2-F6D0-3202-3B60F0254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11</a:t>
            </a:fld>
            <a:endParaRPr lang="en-US"/>
          </a:p>
        </p:txBody>
      </p:sp>
      <p:pic>
        <p:nvPicPr>
          <p:cNvPr id="4" name="Google Shape;439;p9">
            <a:extLst>
              <a:ext uri="{FF2B5EF4-FFF2-40B4-BE49-F238E27FC236}">
                <a16:creationId xmlns:a16="http://schemas.microsoft.com/office/drawing/2014/main" id="{5E1D824F-C91A-4D9A-A54D-59B26968A19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8879" y="3824540"/>
            <a:ext cx="2118636" cy="1591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82D2178-9AF5-2B09-4BCF-F33F586CB681}"/>
              </a:ext>
            </a:extLst>
          </p:cNvPr>
          <p:cNvGrpSpPr/>
          <p:nvPr/>
        </p:nvGrpSpPr>
        <p:grpSpPr>
          <a:xfrm>
            <a:off x="6810100" y="740020"/>
            <a:ext cx="5405597" cy="2856080"/>
            <a:chOff x="-581506" y="1563583"/>
            <a:chExt cx="9442803" cy="4989162"/>
          </a:xfrm>
        </p:grpSpPr>
        <p:grpSp>
          <p:nvGrpSpPr>
            <p:cNvPr id="5" name="Google Shape;651;p17">
              <a:extLst>
                <a:ext uri="{FF2B5EF4-FFF2-40B4-BE49-F238E27FC236}">
                  <a16:creationId xmlns:a16="http://schemas.microsoft.com/office/drawing/2014/main" id="{0A2CCCEA-928A-A50B-B6A3-0B36BE99F010}"/>
                </a:ext>
              </a:extLst>
            </p:cNvPr>
            <p:cNvGrpSpPr/>
            <p:nvPr/>
          </p:nvGrpSpPr>
          <p:grpSpPr>
            <a:xfrm>
              <a:off x="185783" y="3225576"/>
              <a:ext cx="4864503" cy="3327169"/>
              <a:chOff x="69668" y="1496199"/>
              <a:chExt cx="7817340" cy="5926287"/>
            </a:xfrm>
          </p:grpSpPr>
          <p:pic>
            <p:nvPicPr>
              <p:cNvPr id="8" name="Google Shape;652;p17">
                <a:extLst>
                  <a:ext uri="{FF2B5EF4-FFF2-40B4-BE49-F238E27FC236}">
                    <a16:creationId xmlns:a16="http://schemas.microsoft.com/office/drawing/2014/main" id="{F902F4C3-86C5-9CF4-13B8-16771BCBBF2D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9668" y="1873882"/>
                <a:ext cx="7114904" cy="484759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Google Shape;653;p17">
                <a:extLst>
                  <a:ext uri="{FF2B5EF4-FFF2-40B4-BE49-F238E27FC236}">
                    <a16:creationId xmlns:a16="http://schemas.microsoft.com/office/drawing/2014/main" id="{9A161581-5101-9E61-622F-BC9870EB43A1}"/>
                  </a:ext>
                </a:extLst>
              </p:cNvPr>
              <p:cNvSpPr txBox="1"/>
              <p:nvPr/>
            </p:nvSpPr>
            <p:spPr>
              <a:xfrm>
                <a:off x="5375010" y="4467378"/>
                <a:ext cx="2511998" cy="861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2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THz input</a:t>
                </a:r>
                <a:endParaRPr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654;p17">
                <a:extLst>
                  <a:ext uri="{FF2B5EF4-FFF2-40B4-BE49-F238E27FC236}">
                    <a16:creationId xmlns:a16="http://schemas.microsoft.com/office/drawing/2014/main" id="{5295C59C-7F19-F5D1-3DFB-C3522F86F566}"/>
                  </a:ext>
                </a:extLst>
              </p:cNvPr>
              <p:cNvSpPr txBox="1"/>
              <p:nvPr/>
            </p:nvSpPr>
            <p:spPr>
              <a:xfrm>
                <a:off x="3946116" y="2783608"/>
                <a:ext cx="1939163" cy="1627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4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Gun cells</a:t>
                </a:r>
                <a:endParaRPr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1" name="Google Shape;655;p17">
                <a:extLst>
                  <a:ext uri="{FF2B5EF4-FFF2-40B4-BE49-F238E27FC236}">
                    <a16:creationId xmlns:a16="http://schemas.microsoft.com/office/drawing/2014/main" id="{696ABA87-12A0-69C5-64B7-966E1CCF2652}"/>
                  </a:ext>
                </a:extLst>
              </p:cNvPr>
              <p:cNvCxnSpPr>
                <a:stCxn id="10" idx="1"/>
              </p:cNvCxnSpPr>
              <p:nvPr/>
            </p:nvCxnSpPr>
            <p:spPr>
              <a:xfrm flipH="1" flipV="1">
                <a:off x="2442217" y="3245340"/>
                <a:ext cx="1503900" cy="352196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2" name="Google Shape;656;p17">
                <a:extLst>
                  <a:ext uri="{FF2B5EF4-FFF2-40B4-BE49-F238E27FC236}">
                    <a16:creationId xmlns:a16="http://schemas.microsoft.com/office/drawing/2014/main" id="{53C80F0D-B2B6-57E2-9728-9FD090822D5C}"/>
                  </a:ext>
                </a:extLst>
              </p:cNvPr>
              <p:cNvSpPr txBox="1"/>
              <p:nvPr/>
            </p:nvSpPr>
            <p:spPr>
              <a:xfrm>
                <a:off x="69668" y="4836994"/>
                <a:ext cx="1939163" cy="25854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rPr>
                  <a:t>WR-8 diagnostic port</a:t>
                </a:r>
                <a:endParaRPr sz="1200" b="0" i="0" u="none" strike="noStrike" cap="none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3" name="Google Shape;657;p17">
                <a:extLst>
                  <a:ext uri="{FF2B5EF4-FFF2-40B4-BE49-F238E27FC236}">
                    <a16:creationId xmlns:a16="http://schemas.microsoft.com/office/drawing/2014/main" id="{16FE9D0E-42B7-8D35-74F8-A8589F8FCA89}"/>
                  </a:ext>
                </a:extLst>
              </p:cNvPr>
              <p:cNvSpPr txBox="1"/>
              <p:nvPr/>
            </p:nvSpPr>
            <p:spPr>
              <a:xfrm>
                <a:off x="3545662" y="5777958"/>
                <a:ext cx="4001452" cy="9575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400" b="0" i="0" u="none" strike="noStrike" cap="none" dirty="0">
                    <a:solidFill>
                      <a:srgbClr val="000000"/>
                    </a:solidFill>
                    <a:latin typeface="Lato"/>
                    <a:ea typeface="Lato"/>
                    <a:cs typeface="Lato"/>
                    <a:sym typeface="Lato"/>
                  </a:rPr>
                  <a:t>Beam tunnel</a:t>
                </a:r>
                <a:endParaRPr sz="1200" b="0" i="0" u="none" strike="noStrike" cap="none" dirty="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cxnSp>
            <p:nvCxnSpPr>
              <p:cNvPr id="14" name="Google Shape;658;p17">
                <a:extLst>
                  <a:ext uri="{FF2B5EF4-FFF2-40B4-BE49-F238E27FC236}">
                    <a16:creationId xmlns:a16="http://schemas.microsoft.com/office/drawing/2014/main" id="{6591C8B1-4214-AD5B-2EA1-ABD8E05B097A}"/>
                  </a:ext>
                </a:extLst>
              </p:cNvPr>
              <p:cNvCxnSpPr>
                <a:cxnSpLocks/>
                <a:stCxn id="13" idx="1"/>
              </p:cNvCxnSpPr>
              <p:nvPr/>
            </p:nvCxnSpPr>
            <p:spPr>
              <a:xfrm flipH="1" flipV="1">
                <a:off x="2456362" y="5346818"/>
                <a:ext cx="1089300" cy="909895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15" name="Google Shape;659;p17">
                <a:extLst>
                  <a:ext uri="{FF2B5EF4-FFF2-40B4-BE49-F238E27FC236}">
                    <a16:creationId xmlns:a16="http://schemas.microsoft.com/office/drawing/2014/main" id="{2A613823-F2F1-3267-EFA0-5F59171B9EE6}"/>
                  </a:ext>
                </a:extLst>
              </p:cNvPr>
              <p:cNvCxnSpPr/>
              <p:nvPr/>
            </p:nvCxnSpPr>
            <p:spPr>
              <a:xfrm rot="10800000">
                <a:off x="4772297" y="4698212"/>
                <a:ext cx="576397" cy="1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16" name="Google Shape;660;p17">
                <a:extLst>
                  <a:ext uri="{FF2B5EF4-FFF2-40B4-BE49-F238E27FC236}">
                    <a16:creationId xmlns:a16="http://schemas.microsoft.com/office/drawing/2014/main" id="{3E8D9AB6-F3B1-DF0E-F73A-700CD795CA97}"/>
                  </a:ext>
                </a:extLst>
              </p:cNvPr>
              <p:cNvCxnSpPr/>
              <p:nvPr/>
            </p:nvCxnSpPr>
            <p:spPr>
              <a:xfrm>
                <a:off x="4668400" y="2410552"/>
                <a:ext cx="848668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7" name="Google Shape;661;p17">
                <a:extLst>
                  <a:ext uri="{FF2B5EF4-FFF2-40B4-BE49-F238E27FC236}">
                    <a16:creationId xmlns:a16="http://schemas.microsoft.com/office/drawing/2014/main" id="{C55A1E66-0FC2-F0F2-C1CE-0FEBC9B82729}"/>
                  </a:ext>
                </a:extLst>
              </p:cNvPr>
              <p:cNvSpPr txBox="1"/>
              <p:nvPr/>
            </p:nvSpPr>
            <p:spPr>
              <a:xfrm>
                <a:off x="4923279" y="1496199"/>
                <a:ext cx="1650066" cy="9575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4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 cm</a:t>
                </a:r>
                <a:endParaRPr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662;p17">
                <a:extLst>
                  <a:ext uri="{FF2B5EF4-FFF2-40B4-BE49-F238E27FC236}">
                    <a16:creationId xmlns:a16="http://schemas.microsoft.com/office/drawing/2014/main" id="{8F2E1AD6-634B-3E84-CFF2-01CCB6C1CC46}"/>
                  </a:ext>
                </a:extLst>
              </p:cNvPr>
              <p:cNvSpPr txBox="1"/>
              <p:nvPr/>
            </p:nvSpPr>
            <p:spPr>
              <a:xfrm>
                <a:off x="2264516" y="5919461"/>
                <a:ext cx="504518" cy="1292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</a:t>
                </a:r>
                <a:r>
                  <a:rPr lang="en-US" sz="1050" b="0" i="0" u="none" strike="noStrike" cap="none" baseline="30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9" name="Google Shape;663;p17">
                <a:extLst>
                  <a:ext uri="{FF2B5EF4-FFF2-40B4-BE49-F238E27FC236}">
                    <a16:creationId xmlns:a16="http://schemas.microsoft.com/office/drawing/2014/main" id="{65F5CE97-F9D3-585D-DE0A-8BE763B57F75}"/>
                  </a:ext>
                </a:extLst>
              </p:cNvPr>
              <p:cNvCxnSpPr/>
              <p:nvPr/>
            </p:nvCxnSpPr>
            <p:spPr>
              <a:xfrm flipH="1">
                <a:off x="2436911" y="5586756"/>
                <a:ext cx="1" cy="382406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21" name="Google Shape;666;p17">
              <a:extLst>
                <a:ext uri="{FF2B5EF4-FFF2-40B4-BE49-F238E27FC236}">
                  <a16:creationId xmlns:a16="http://schemas.microsoft.com/office/drawing/2014/main" id="{E48AF823-A2A9-EA3A-BF47-733DD6BAA964}"/>
                </a:ext>
              </a:extLst>
            </p:cNvPr>
            <p:cNvGrpSpPr/>
            <p:nvPr/>
          </p:nvGrpSpPr>
          <p:grpSpPr>
            <a:xfrm>
              <a:off x="-581506" y="1563583"/>
              <a:ext cx="9442803" cy="1573461"/>
              <a:chOff x="-13851705" y="1091607"/>
              <a:chExt cx="32049565" cy="5340443"/>
            </a:xfrm>
          </p:grpSpPr>
          <p:pic>
            <p:nvPicPr>
              <p:cNvPr id="22" name="Google Shape;667;p17">
                <a:extLst>
                  <a:ext uri="{FF2B5EF4-FFF2-40B4-BE49-F238E27FC236}">
                    <a16:creationId xmlns:a16="http://schemas.microsoft.com/office/drawing/2014/main" id="{77C43E5D-84F3-C367-F724-34636CC542AA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9558601" y="3260331"/>
                <a:ext cx="2597974" cy="30676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668;p17">
                <a:extLst>
                  <a:ext uri="{FF2B5EF4-FFF2-40B4-BE49-F238E27FC236}">
                    <a16:creationId xmlns:a16="http://schemas.microsoft.com/office/drawing/2014/main" id="{A900F1F3-D1B8-1FE5-80B2-05376B34EB70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77493" y="2536325"/>
                <a:ext cx="5305425" cy="38957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669;p17">
                <a:extLst>
                  <a:ext uri="{FF2B5EF4-FFF2-40B4-BE49-F238E27FC236}">
                    <a16:creationId xmlns:a16="http://schemas.microsoft.com/office/drawing/2014/main" id="{AF8EB4EE-663C-EC49-54A1-FCEC07BEA61F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5555716" y="2536325"/>
                <a:ext cx="3946539" cy="38957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670;p17">
                <a:extLst>
                  <a:ext uri="{FF2B5EF4-FFF2-40B4-BE49-F238E27FC236}">
                    <a16:creationId xmlns:a16="http://schemas.microsoft.com/office/drawing/2014/main" id="{B16BC8D8-4A6D-FE45-2401-BF2E84068D89}"/>
                  </a:ext>
                </a:extLst>
              </p:cNvPr>
              <p:cNvSpPr txBox="1"/>
              <p:nvPr/>
            </p:nvSpPr>
            <p:spPr>
              <a:xfrm>
                <a:off x="3250793" y="2612514"/>
                <a:ext cx="1818287" cy="3284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 mm</a:t>
                </a:r>
                <a:endParaRPr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6" name="Google Shape;671;p17">
                <a:extLst>
                  <a:ext uri="{FF2B5EF4-FFF2-40B4-BE49-F238E27FC236}">
                    <a16:creationId xmlns:a16="http://schemas.microsoft.com/office/drawing/2014/main" id="{3738912B-9ED1-614E-DF1E-E2FBF044E510}"/>
                  </a:ext>
                </a:extLst>
              </p:cNvPr>
              <p:cNvCxnSpPr/>
              <p:nvPr/>
            </p:nvCxnSpPr>
            <p:spPr>
              <a:xfrm>
                <a:off x="3965273" y="3528482"/>
                <a:ext cx="409305" cy="0"/>
              </a:xfrm>
              <a:prstGeom prst="straightConnector1">
                <a:avLst/>
              </a:prstGeom>
              <a:noFill/>
              <a:ln w="762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7" name="Google Shape;672;p17">
                <a:extLst>
                  <a:ext uri="{FF2B5EF4-FFF2-40B4-BE49-F238E27FC236}">
                    <a16:creationId xmlns:a16="http://schemas.microsoft.com/office/drawing/2014/main" id="{7DCA299B-2A2D-1555-E523-99A5506D4FC8}"/>
                  </a:ext>
                </a:extLst>
              </p:cNvPr>
              <p:cNvSpPr txBox="1"/>
              <p:nvPr/>
            </p:nvSpPr>
            <p:spPr>
              <a:xfrm>
                <a:off x="-13851705" y="3956248"/>
                <a:ext cx="8027675" cy="1505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050" b="0" i="0" u="none" strike="noStrike" cap="none" dirty="0">
                    <a:solidFill>
                      <a:srgbClr val="000000"/>
                    </a:solidFill>
                    <a:highlight>
                      <a:srgbClr val="FFFF00"/>
                    </a:highlight>
                    <a:latin typeface="Arial"/>
                    <a:ea typeface="Arial"/>
                    <a:cs typeface="Arial"/>
                    <a:sym typeface="Arial"/>
                  </a:rPr>
                  <a:t>Copper cathode</a:t>
                </a:r>
                <a:endParaRPr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73;p17">
                <a:extLst>
                  <a:ext uri="{FF2B5EF4-FFF2-40B4-BE49-F238E27FC236}">
                    <a16:creationId xmlns:a16="http://schemas.microsoft.com/office/drawing/2014/main" id="{DF00F798-E219-88B5-DF12-875F56600155}"/>
                  </a:ext>
                </a:extLst>
              </p:cNvPr>
              <p:cNvSpPr txBox="1"/>
              <p:nvPr/>
            </p:nvSpPr>
            <p:spPr>
              <a:xfrm>
                <a:off x="7905596" y="1091607"/>
                <a:ext cx="5491894" cy="1642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2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Inner iris</a:t>
                </a:r>
                <a:endParaRPr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74;p17">
                <a:extLst>
                  <a:ext uri="{FF2B5EF4-FFF2-40B4-BE49-F238E27FC236}">
                    <a16:creationId xmlns:a16="http://schemas.microsoft.com/office/drawing/2014/main" id="{9C6CD712-2764-59FC-7500-856A058BB316}"/>
                  </a:ext>
                </a:extLst>
              </p:cNvPr>
              <p:cNvSpPr txBox="1"/>
              <p:nvPr/>
            </p:nvSpPr>
            <p:spPr>
              <a:xfrm>
                <a:off x="13542364" y="1116870"/>
                <a:ext cx="4655496" cy="27369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2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Coupling iris</a:t>
                </a:r>
                <a:endParaRPr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0" name="Google Shape;675;p17">
                <a:extLst>
                  <a:ext uri="{FF2B5EF4-FFF2-40B4-BE49-F238E27FC236}">
                    <a16:creationId xmlns:a16="http://schemas.microsoft.com/office/drawing/2014/main" id="{E5F13424-8A79-B046-31A9-41453E23BFA7}"/>
                  </a:ext>
                </a:extLst>
              </p:cNvPr>
              <p:cNvCxnSpPr>
                <a:cxnSpLocks/>
                <a:stCxn id="28" idx="1"/>
              </p:cNvCxnSpPr>
              <p:nvPr/>
            </p:nvCxnSpPr>
            <p:spPr>
              <a:xfrm flipH="1">
                <a:off x="7392598" y="1912649"/>
                <a:ext cx="512997" cy="1539365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1" name="Google Shape;676;p17">
                <a:extLst>
                  <a:ext uri="{FF2B5EF4-FFF2-40B4-BE49-F238E27FC236}">
                    <a16:creationId xmlns:a16="http://schemas.microsoft.com/office/drawing/2014/main" id="{A45F72F9-C630-A1E5-7C37-97E127DE68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7906239" y="4127731"/>
                <a:ext cx="1934880" cy="358862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2" name="Google Shape;677;p17">
                <a:extLst>
                  <a:ext uri="{FF2B5EF4-FFF2-40B4-BE49-F238E27FC236}">
                    <a16:creationId xmlns:a16="http://schemas.microsoft.com/office/drawing/2014/main" id="{854A85DE-5CDD-D404-1A24-B4A16E5B5EA6}"/>
                  </a:ext>
                </a:extLst>
              </p:cNvPr>
              <p:cNvCxnSpPr>
                <a:cxnSpLocks/>
                <a:stCxn id="29" idx="1"/>
              </p:cNvCxnSpPr>
              <p:nvPr/>
            </p:nvCxnSpPr>
            <p:spPr>
              <a:xfrm flipH="1">
                <a:off x="7539927" y="2485345"/>
                <a:ext cx="6002437" cy="1610376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3" name="Google Shape;678;p17">
                <a:extLst>
                  <a:ext uri="{FF2B5EF4-FFF2-40B4-BE49-F238E27FC236}">
                    <a16:creationId xmlns:a16="http://schemas.microsoft.com/office/drawing/2014/main" id="{721AD41B-313B-08E6-6425-6F5562D25F43}"/>
                  </a:ext>
                </a:extLst>
              </p:cNvPr>
              <p:cNvCxnSpPr/>
              <p:nvPr/>
            </p:nvCxnSpPr>
            <p:spPr>
              <a:xfrm>
                <a:off x="10980250" y="3066817"/>
                <a:ext cx="144950" cy="1154795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34" name="Google Shape;679;p17">
                <a:extLst>
                  <a:ext uri="{FF2B5EF4-FFF2-40B4-BE49-F238E27FC236}">
                    <a16:creationId xmlns:a16="http://schemas.microsoft.com/office/drawing/2014/main" id="{34DBBE2A-3A8C-AC2F-0E35-A4CAD1EF80BC}"/>
                  </a:ext>
                </a:extLst>
              </p:cNvPr>
              <p:cNvCxnSpPr/>
              <p:nvPr/>
            </p:nvCxnSpPr>
            <p:spPr>
              <a:xfrm>
                <a:off x="10464055" y="3681588"/>
                <a:ext cx="73919" cy="1341627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</p:grpSp>
      <p:sp>
        <p:nvSpPr>
          <p:cNvPr id="40" name="Google Shape;682;p17">
            <a:extLst>
              <a:ext uri="{FF2B5EF4-FFF2-40B4-BE49-F238E27FC236}">
                <a16:creationId xmlns:a16="http://schemas.microsoft.com/office/drawing/2014/main" id="{4242B1BC-C46C-6E69-56B4-B7CC8343E8C8}"/>
              </a:ext>
            </a:extLst>
          </p:cNvPr>
          <p:cNvSpPr/>
          <p:nvPr/>
        </p:nvSpPr>
        <p:spPr>
          <a:xfrm>
            <a:off x="9864695" y="2043409"/>
            <a:ext cx="2523278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 MeV energy gain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 </a:t>
            </a:r>
            <a:r>
              <a:rPr lang="en-US" sz="1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fC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emitted per RF cycle 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Normalized transverse </a:t>
            </a:r>
            <a:r>
              <a:rPr lang="en-US" sz="1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</a:t>
            </a:r>
            <a:r>
              <a:rPr lang="en-US" sz="1400" b="1" i="0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0.88 mm-</a:t>
            </a:r>
            <a:r>
              <a:rPr lang="en-US" sz="1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mrad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CD1BC45D-A1A5-53C5-89E1-7725FB47A1BD}"/>
              </a:ext>
            </a:extLst>
          </p:cNvPr>
          <p:cNvSpPr/>
          <p:nvPr/>
        </p:nvSpPr>
        <p:spPr>
          <a:xfrm>
            <a:off x="5063303" y="1794098"/>
            <a:ext cx="1876410" cy="5356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2B028B46-35A3-CDEB-6E7D-E9C129733134}"/>
              </a:ext>
            </a:extLst>
          </p:cNvPr>
          <p:cNvSpPr/>
          <p:nvPr/>
        </p:nvSpPr>
        <p:spPr>
          <a:xfrm>
            <a:off x="5164488" y="4161079"/>
            <a:ext cx="1428291" cy="5356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8C14E4-CF23-92C1-3D30-D9ECFA58065C}"/>
              </a:ext>
            </a:extLst>
          </p:cNvPr>
          <p:cNvSpPr txBox="1"/>
          <p:nvPr/>
        </p:nvSpPr>
        <p:spPr>
          <a:xfrm>
            <a:off x="6939713" y="419646"/>
            <a:ext cx="400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High Brightness Electron Sources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506A95-6807-EEB2-33A3-695A475861D8}"/>
              </a:ext>
            </a:extLst>
          </p:cNvPr>
          <p:cNvSpPr txBox="1"/>
          <p:nvPr/>
        </p:nvSpPr>
        <p:spPr>
          <a:xfrm>
            <a:off x="5166078" y="3858326"/>
            <a:ext cx="1956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Scaling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3BA18B-3181-640D-8DDF-5D6E43032EB8}"/>
              </a:ext>
            </a:extLst>
          </p:cNvPr>
          <p:cNvSpPr txBox="1"/>
          <p:nvPr/>
        </p:nvSpPr>
        <p:spPr>
          <a:xfrm>
            <a:off x="5125226" y="1409926"/>
            <a:ext cx="1956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34310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1" grpId="0" animBg="1"/>
      <p:bldP spid="105" grpId="0"/>
      <p:bldP spid="40" grpId="0"/>
      <p:bldP spid="41" grpId="0" animBg="1"/>
      <p:bldP spid="42" grpId="0" animBg="1"/>
      <p:bldP spid="43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41930-F94F-3D89-8C7E-1D2EE9A7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AFF7-2A2D-0EB5-2279-9E54893C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574" y="-19537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Dielectric Wakefield Acceleration (DWA)</a:t>
            </a:r>
          </a:p>
        </p:txBody>
      </p:sp>
      <p:pic>
        <p:nvPicPr>
          <p:cNvPr id="4" name="Picture 3" descr="400_600_1cm_0014.pdf">
            <a:extLst>
              <a:ext uri="{FF2B5EF4-FFF2-40B4-BE49-F238E27FC236}">
                <a16:creationId xmlns:a16="http://schemas.microsoft.com/office/drawing/2014/main" id="{668356CD-1AE3-E70D-F76C-1FE1F8ABCA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0000" y="3751459"/>
            <a:ext cx="3248809" cy="2494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93533-9F69-E8F5-DCB4-81E760CFC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662" y="4217868"/>
            <a:ext cx="4184387" cy="2326487"/>
          </a:xfrm>
          <a:prstGeom prst="rect">
            <a:avLst/>
          </a:prstGeom>
        </p:spPr>
      </p:pic>
      <p:pic>
        <p:nvPicPr>
          <p:cNvPr id="6" name="Picture 5" descr="Fig1.eps">
            <a:extLst>
              <a:ext uri="{FF2B5EF4-FFF2-40B4-BE49-F238E27FC236}">
                <a16:creationId xmlns:a16="http://schemas.microsoft.com/office/drawing/2014/main" id="{CD0169A0-55BA-821B-E35D-6D499C5D6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330" y="3259810"/>
            <a:ext cx="2325880" cy="983298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7E4EEA-6E87-DC21-9DE2-5FF748B938E0}"/>
              </a:ext>
            </a:extLst>
          </p:cNvPr>
          <p:cNvSpPr/>
          <p:nvPr/>
        </p:nvSpPr>
        <p:spPr>
          <a:xfrm>
            <a:off x="349047" y="6399776"/>
            <a:ext cx="3529263" cy="3278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Gerard Andonian (UCLA)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5553BC-8046-CB5D-07CD-E9E30B37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5ECC8E-6596-EB1E-319A-E5E1D789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B9E7E-0B6B-12F3-EB82-A2D635689C2B}"/>
              </a:ext>
            </a:extLst>
          </p:cNvPr>
          <p:cNvSpPr txBox="1"/>
          <p:nvPr/>
        </p:nvSpPr>
        <p:spPr>
          <a:xfrm>
            <a:off x="394606" y="814690"/>
            <a:ext cx="5739131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Demonstrated: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GV/m fields in experiment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Positron-driven DWA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Limits on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Transverse fields driving instability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Alternating geometry (planar slabs) can provide gain but only delay onset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EB4BA6-C81F-0EA4-2928-80345B9EF291}"/>
              </a:ext>
            </a:extLst>
          </p:cNvPr>
          <p:cNvGrpSpPr/>
          <p:nvPr/>
        </p:nvGrpSpPr>
        <p:grpSpPr>
          <a:xfrm>
            <a:off x="6864328" y="3776151"/>
            <a:ext cx="5239555" cy="2698393"/>
            <a:chOff x="6806076" y="3708280"/>
            <a:chExt cx="5239555" cy="269839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05F73FB-AEE3-A8BF-0615-2CBE2784C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806076" y="3708280"/>
              <a:ext cx="2096998" cy="2040204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1BECC0F-CF44-F3D4-6426-D3A3B103AEBA}"/>
                </a:ext>
              </a:extLst>
            </p:cNvPr>
            <p:cNvSpPr/>
            <p:nvPr/>
          </p:nvSpPr>
          <p:spPr>
            <a:xfrm>
              <a:off x="7836468" y="4224277"/>
              <a:ext cx="190122" cy="16296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0AD8E97-202B-BC94-8A04-1F7A76B42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 rot="16200000">
              <a:off x="9808439" y="3740351"/>
              <a:ext cx="2096998" cy="2040204"/>
            </a:xfrm>
            <a:prstGeom prst="rect">
              <a:avLst/>
            </a:prstGeom>
          </p:spPr>
        </p:pic>
        <p:sp>
          <p:nvSpPr>
            <p:cNvPr id="18" name="Arrow: Right 15">
              <a:extLst>
                <a:ext uri="{FF2B5EF4-FFF2-40B4-BE49-F238E27FC236}">
                  <a16:creationId xmlns:a16="http://schemas.microsoft.com/office/drawing/2014/main" id="{3B33E2A7-DCBD-31BE-E4AF-D2B543ABCFBA}"/>
                </a:ext>
              </a:extLst>
            </p:cNvPr>
            <p:cNvSpPr/>
            <p:nvPr/>
          </p:nvSpPr>
          <p:spPr>
            <a:xfrm>
              <a:off x="9026785" y="4471947"/>
              <a:ext cx="686340" cy="36512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EF00F4-4C8A-5E95-6836-37728DD6FE13}"/>
                </a:ext>
              </a:extLst>
            </p:cNvPr>
            <p:cNvSpPr txBox="1"/>
            <p:nvPr/>
          </p:nvSpPr>
          <p:spPr>
            <a:xfrm>
              <a:off x="8902641" y="4706080"/>
              <a:ext cx="8216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badi" panose="020B0604020104020204" pitchFamily="34" charset="0"/>
                  <a:ea typeface="Roboto" panose="02000000000000000000" pitchFamily="2" charset="0"/>
                  <a:cs typeface="Roboto" panose="02000000000000000000" pitchFamily="2" charset="0"/>
                </a:rPr>
                <a:t>after one period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32CA4B-3605-5537-4153-7E2F80060531}"/>
                </a:ext>
              </a:extLst>
            </p:cNvPr>
            <p:cNvSpPr txBox="1"/>
            <p:nvPr/>
          </p:nvSpPr>
          <p:spPr>
            <a:xfrm>
              <a:off x="7007077" y="5730274"/>
              <a:ext cx="23531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Kick map experienced by a test particle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FDCF4EA-3F66-A9D3-D944-F75825DA9EF4}"/>
                </a:ext>
              </a:extLst>
            </p:cNvPr>
            <p:cNvSpPr txBox="1"/>
            <p:nvPr/>
          </p:nvSpPr>
          <p:spPr>
            <a:xfrm>
              <a:off x="9834480" y="5760342"/>
              <a:ext cx="2211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Kick map rotates with structure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1FCA383-45B2-B5AC-8D35-FC76618D52DA}"/>
                </a:ext>
              </a:extLst>
            </p:cNvPr>
            <p:cNvSpPr/>
            <p:nvPr/>
          </p:nvSpPr>
          <p:spPr>
            <a:xfrm>
              <a:off x="10710552" y="4236826"/>
              <a:ext cx="190122" cy="16296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A134873-AF7D-9F76-2A63-2C262BFC75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5565" y="1238769"/>
            <a:ext cx="5041829" cy="24629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CDECD62-2D7D-FCCE-73D3-450420521F3E}"/>
              </a:ext>
            </a:extLst>
          </p:cNvPr>
          <p:cNvSpPr txBox="1"/>
          <p:nvPr/>
        </p:nvSpPr>
        <p:spPr>
          <a:xfrm>
            <a:off x="7513154" y="844902"/>
            <a:ext cx="4076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Alternating focusing Strategy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79BD60-0DD4-2ABF-93A4-D5DF813D34F1}"/>
              </a:ext>
            </a:extLst>
          </p:cNvPr>
          <p:cNvSpPr/>
          <p:nvPr/>
        </p:nvSpPr>
        <p:spPr>
          <a:xfrm>
            <a:off x="6835300" y="814691"/>
            <a:ext cx="5301024" cy="56297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59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CE17-0315-4083-7878-7600A81A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40" y="-2535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Experiment: Transverse stability at AWA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B2A70-4A4D-8B46-F070-E16CE5FB3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60" y="995680"/>
            <a:ext cx="5268259" cy="46413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DWA with variable gaps in different dimensions to explore transverse phase space of beam through structure</a:t>
            </a:r>
          </a:p>
          <a:p>
            <a:r>
              <a:rPr lang="en-US" dirty="0"/>
              <a:t>Data shows transverse distribution for various gaps</a:t>
            </a:r>
          </a:p>
          <a:p>
            <a:r>
              <a:rPr lang="en-US" dirty="0"/>
              <a:t>When gaps are dissimilar, a ”quadrupole” like focusing effect elongates the beam</a:t>
            </a:r>
          </a:p>
          <a:p>
            <a:r>
              <a:rPr lang="en-US" dirty="0"/>
              <a:t>When gaps in horizontal and vertical dimensions are equal, beam is round, similar to input, due to net focusing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8766D-278F-F611-08D6-2318794DE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965" y="936222"/>
            <a:ext cx="2842525" cy="2800210"/>
          </a:xfrm>
          <a:prstGeom prst="rect">
            <a:avLst/>
          </a:prstGeom>
        </p:spPr>
      </p:pic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14210C1C-77B4-260A-2127-54A7854E5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075" y="936224"/>
            <a:ext cx="2842381" cy="2626944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41DB0A6-283B-6398-C0D7-C351DC901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6" b="10958"/>
          <a:stretch>
            <a:fillRect/>
          </a:stretch>
        </p:blipFill>
        <p:spPr>
          <a:xfrm>
            <a:off x="5507107" y="3731728"/>
            <a:ext cx="6369933" cy="27611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15A81D-AC18-6075-8532-D26583825880}"/>
              </a:ext>
            </a:extLst>
          </p:cNvPr>
          <p:cNvSpPr/>
          <p:nvPr/>
        </p:nvSpPr>
        <p:spPr>
          <a:xfrm>
            <a:off x="5721240" y="3829688"/>
            <a:ext cx="1475628" cy="1172617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UCLA campus logo, white lettering reversed out of UCLA Blue box">
            <a:extLst>
              <a:ext uri="{FF2B5EF4-FFF2-40B4-BE49-F238E27FC236}">
                <a16:creationId xmlns:a16="http://schemas.microsoft.com/office/drawing/2014/main" id="{15DA0377-F7F0-EF9F-CA4C-522B8F15A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2" t="60000" r="26340" b="15856"/>
          <a:stretch>
            <a:fillRect/>
          </a:stretch>
        </p:blipFill>
        <p:spPr bwMode="auto">
          <a:xfrm>
            <a:off x="487961" y="5901197"/>
            <a:ext cx="2230725" cy="90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F40878-58C9-2657-DDC7-7CEA5CD05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26" y="5854275"/>
            <a:ext cx="2870993" cy="10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4CD460-F500-1FDE-6BA3-883DF70F66CA}"/>
              </a:ext>
            </a:extLst>
          </p:cNvPr>
          <p:cNvSpPr/>
          <p:nvPr/>
        </p:nvSpPr>
        <p:spPr>
          <a:xfrm>
            <a:off x="10208971" y="3853620"/>
            <a:ext cx="1475628" cy="1172617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78106C-2946-37CE-A2FD-22BC98F7D8FF}"/>
              </a:ext>
            </a:extLst>
          </p:cNvPr>
          <p:cNvSpPr/>
          <p:nvPr/>
        </p:nvSpPr>
        <p:spPr>
          <a:xfrm>
            <a:off x="1977844" y="5377595"/>
            <a:ext cx="3529263" cy="3278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Gerard Andonian (UCLA)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98A0CA8-B9E5-2543-C71D-CE4C6A83B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B4569D-8A89-076C-7264-5A21AE5E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17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05ECF-8CAB-A6C5-E7C3-958270618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828547-23F2-D5F9-9F55-584A4BAA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690"/>
            <a:ext cx="10515600" cy="1325563"/>
          </a:xfrm>
        </p:spPr>
        <p:txBody>
          <a:bodyPr/>
          <a:lstStyle/>
          <a:p>
            <a:r>
              <a:rPr lang="en-US" dirty="0"/>
              <a:t>How to build these accelerators?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07208-834F-725B-DBB5-8817CD8E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00D99-32BD-5657-0640-D450F74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14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828230-FD82-8851-7295-2953A6E717B0}"/>
              </a:ext>
            </a:extLst>
          </p:cNvPr>
          <p:cNvGrpSpPr/>
          <p:nvPr/>
        </p:nvGrpSpPr>
        <p:grpSpPr>
          <a:xfrm>
            <a:off x="722831" y="1008361"/>
            <a:ext cx="10450761" cy="461665"/>
            <a:chOff x="971098" y="1942796"/>
            <a:chExt cx="10450761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25585D-6D21-BA1A-DEB5-244287C378EC}"/>
                </a:ext>
              </a:extLst>
            </p:cNvPr>
            <p:cNvSpPr txBox="1"/>
            <p:nvPr/>
          </p:nvSpPr>
          <p:spPr>
            <a:xfrm>
              <a:off x="971098" y="1942796"/>
              <a:ext cx="2596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Colinear Wakefield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31260B-9A85-CBF9-03C9-B882C712EC0D}"/>
                </a:ext>
              </a:extLst>
            </p:cNvPr>
            <p:cNvSpPr txBox="1"/>
            <p:nvPr/>
          </p:nvSpPr>
          <p:spPr>
            <a:xfrm>
              <a:off x="5386581" y="1942796"/>
              <a:ext cx="2870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Two Beam Wakefield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90BDDA-ABBA-0E12-2C2C-D22A2691EAB5}"/>
                </a:ext>
              </a:extLst>
            </p:cNvPr>
            <p:cNvSpPr txBox="1"/>
            <p:nvPr/>
          </p:nvSpPr>
          <p:spPr>
            <a:xfrm>
              <a:off x="9217345" y="1942796"/>
              <a:ext cx="2204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RF/Laser Driven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6CB1D5-D68C-E835-5F80-8DA169176FCC}"/>
              </a:ext>
            </a:extLst>
          </p:cNvPr>
          <p:cNvSpPr/>
          <p:nvPr/>
        </p:nvSpPr>
        <p:spPr>
          <a:xfrm>
            <a:off x="762296" y="3155349"/>
            <a:ext cx="3085222" cy="69508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Electroformed Copper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1A4CC8-011A-04DA-D293-60FC30141303}"/>
              </a:ext>
            </a:extLst>
          </p:cNvPr>
          <p:cNvSpPr/>
          <p:nvPr/>
        </p:nvSpPr>
        <p:spPr>
          <a:xfrm>
            <a:off x="762296" y="1470026"/>
            <a:ext cx="7285499" cy="69508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Disc-Stacking (Laser micro-machining &amp; UV LIGA)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A896E8-26CD-F029-DC17-9BBA5DF154A1}"/>
              </a:ext>
            </a:extLst>
          </p:cNvPr>
          <p:cNvSpPr/>
          <p:nvPr/>
        </p:nvSpPr>
        <p:spPr>
          <a:xfrm>
            <a:off x="762296" y="5497840"/>
            <a:ext cx="3085223" cy="69508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Dielectric Waveguides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58ADDE-A690-462C-008A-989F5062DFD0}"/>
              </a:ext>
            </a:extLst>
          </p:cNvPr>
          <p:cNvSpPr/>
          <p:nvPr/>
        </p:nvSpPr>
        <p:spPr>
          <a:xfrm>
            <a:off x="8605777" y="1470026"/>
            <a:ext cx="3085223" cy="69508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Nano-CNC Machining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9040BD-3AA3-CC72-8631-7BECCB258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12638" b="8292"/>
          <a:stretch/>
        </p:blipFill>
        <p:spPr>
          <a:xfrm rot="10800000">
            <a:off x="8692789" y="2278751"/>
            <a:ext cx="2766734" cy="1733550"/>
          </a:xfrm>
          <a:prstGeom prst="rect">
            <a:avLst/>
          </a:prstGeom>
        </p:spPr>
      </p:pic>
      <p:pic>
        <p:nvPicPr>
          <p:cNvPr id="2" name="그림 96">
            <a:extLst>
              <a:ext uri="{FF2B5EF4-FFF2-40B4-BE49-F238E27FC236}">
                <a16:creationId xmlns:a16="http://schemas.microsoft.com/office/drawing/2014/main" id="{D0B49365-6A66-401F-E969-02F85FE05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9" t="35874" r="24670" b="26837"/>
          <a:stretch/>
        </p:blipFill>
        <p:spPr>
          <a:xfrm>
            <a:off x="5320429" y="2191525"/>
            <a:ext cx="2505785" cy="190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BAB2B8-CA0E-7238-BB14-53808369D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512" y="3930529"/>
            <a:ext cx="1843703" cy="1514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74C470-9160-FF6D-6ED9-7A102313A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374" y="2260226"/>
            <a:ext cx="2174745" cy="815025"/>
          </a:xfrm>
          <a:prstGeom prst="rect">
            <a:avLst/>
          </a:prstGeom>
        </p:spPr>
      </p:pic>
      <p:pic>
        <p:nvPicPr>
          <p:cNvPr id="18" name="Picture 17" descr="Close-up of a machine&#10;&#10;Description automatically generated">
            <a:extLst>
              <a:ext uri="{FF2B5EF4-FFF2-40B4-BE49-F238E27FC236}">
                <a16:creationId xmlns:a16="http://schemas.microsoft.com/office/drawing/2014/main" id="{6982F865-9AAE-DE96-5338-9438D50256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1" t="15886" r="30927" b="18353"/>
          <a:stretch/>
        </p:blipFill>
        <p:spPr>
          <a:xfrm rot="5400000">
            <a:off x="5416598" y="4194873"/>
            <a:ext cx="1981564" cy="184370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Google Shape;384;p6">
            <a:extLst>
              <a:ext uri="{FF2B5EF4-FFF2-40B4-BE49-F238E27FC236}">
                <a16:creationId xmlns:a16="http://schemas.microsoft.com/office/drawing/2014/main" id="{2E8A563F-5212-9F11-325D-5841D4EF93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44065"/>
          <a:stretch/>
        </p:blipFill>
        <p:spPr>
          <a:xfrm rot="16200000" flipH="1">
            <a:off x="9139066" y="3857276"/>
            <a:ext cx="2051791" cy="2589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8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C504C-E3F8-4A7F-A9F4-21E6333F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310" y="918369"/>
            <a:ext cx="1195189" cy="1612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395A8-2199-4A6D-A7B6-84DB0048A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9" y="924730"/>
            <a:ext cx="2436700" cy="1612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35E938-FC40-4943-B265-B7282FD98A3D}"/>
              </a:ext>
            </a:extLst>
          </p:cNvPr>
          <p:cNvSpPr txBox="1"/>
          <p:nvPr/>
        </p:nvSpPr>
        <p:spPr>
          <a:xfrm>
            <a:off x="299900" y="2488698"/>
            <a:ext cx="4005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Proprietary micro-machining process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Tooth Height 252.7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m; error 1.5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Tooth Width  175.9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m; error 2.0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RMS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36E42-E510-4E7A-B385-E676C4BF59A7}"/>
              </a:ext>
            </a:extLst>
          </p:cNvPr>
          <p:cNvSpPr txBox="1"/>
          <p:nvPr/>
        </p:nvSpPr>
        <p:spPr>
          <a:xfrm>
            <a:off x="2695294" y="1035178"/>
            <a:ext cx="13358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High-Quality Surface Finish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C4BA98-B269-4820-82FD-2672B8950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991" y="907179"/>
            <a:ext cx="3109452" cy="16467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B407EB-CCDE-48CE-AD4B-3C2354415FA5}"/>
              </a:ext>
            </a:extLst>
          </p:cNvPr>
          <p:cNvSpPr txBox="1"/>
          <p:nvPr/>
        </p:nvSpPr>
        <p:spPr>
          <a:xfrm>
            <a:off x="530942" y="518489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Aluminum mandrel production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968C34-8A69-433B-A310-E1CF06C41FC2}"/>
              </a:ext>
            </a:extLst>
          </p:cNvPr>
          <p:cNvSpPr txBox="1"/>
          <p:nvPr/>
        </p:nvSpPr>
        <p:spPr>
          <a:xfrm>
            <a:off x="4135775" y="513901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Mandrel inspection and straightening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EAEF59C0-3AFD-4246-956F-362AEEC9A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t="48262" r="16623" b="35998"/>
          <a:stretch/>
        </p:blipFill>
        <p:spPr>
          <a:xfrm>
            <a:off x="8103091" y="936267"/>
            <a:ext cx="4005662" cy="4381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9AD84F-F305-4070-8293-67C7C5FDA80D}"/>
              </a:ext>
            </a:extLst>
          </p:cNvPr>
          <p:cNvSpPr txBox="1"/>
          <p:nvPr/>
        </p:nvSpPr>
        <p:spPr>
          <a:xfrm>
            <a:off x="8864107" y="51881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Electroforming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292485-03D5-4DA1-8F13-0FFA91BEBD16}"/>
              </a:ext>
            </a:extLst>
          </p:cNvPr>
          <p:cNvSpPr txBox="1"/>
          <p:nvPr/>
        </p:nvSpPr>
        <p:spPr>
          <a:xfrm>
            <a:off x="319875" y="3407206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outside diameter OD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E46300-FCFE-4AB9-ABCD-A9F4B5A3AC5B}"/>
              </a:ext>
            </a:extLst>
          </p:cNvPr>
          <p:cNvCxnSpPr/>
          <p:nvPr/>
        </p:nvCxnSpPr>
        <p:spPr>
          <a:xfrm>
            <a:off x="8755952" y="1409619"/>
            <a:ext cx="2812026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CBECD03-0962-46CC-BADF-EAE8E8466F8F}"/>
              </a:ext>
            </a:extLst>
          </p:cNvPr>
          <p:cNvSpPr txBox="1"/>
          <p:nvPr/>
        </p:nvSpPr>
        <p:spPr>
          <a:xfrm>
            <a:off x="9744001" y="1228869"/>
            <a:ext cx="9390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mm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1A1C3D-68F4-4774-BCF4-D94B23F72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4685" y="3833940"/>
            <a:ext cx="3032083" cy="24899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B3FCD78-8615-4A88-9D6E-B5E3380582E6}"/>
              </a:ext>
            </a:extLst>
          </p:cNvPr>
          <p:cNvSpPr txBox="1"/>
          <p:nvPr/>
        </p:nvSpPr>
        <p:spPr>
          <a:xfrm>
            <a:off x="344123" y="6407388"/>
            <a:ext cx="35958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followed by second straightening </a:t>
            </a:r>
          </a:p>
        </p:txBody>
      </p:sp>
      <p:pic>
        <p:nvPicPr>
          <p:cNvPr id="33" name="Picture 32" descr="A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D51872E3-2F83-4C06-AC39-D8346E6084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33"/>
          <a:stretch/>
        </p:blipFill>
        <p:spPr>
          <a:xfrm>
            <a:off x="624840" y="3810000"/>
            <a:ext cx="2286000" cy="25806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1339AA-BC87-46A9-9E3E-2E26C0D42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3455" y="2296795"/>
            <a:ext cx="2381250" cy="4762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9396914-A58F-4CE8-9940-82820F9FDE7C}"/>
              </a:ext>
            </a:extLst>
          </p:cNvPr>
          <p:cNvSpPr txBox="1"/>
          <p:nvPr/>
        </p:nvSpPr>
        <p:spPr>
          <a:xfrm>
            <a:off x="4754879" y="3409501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 cut of edges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572B57-7BF0-4256-8E69-095B7DCAF15E}"/>
              </a:ext>
            </a:extLst>
          </p:cNvPr>
          <p:cNvSpPr txBox="1"/>
          <p:nvPr/>
        </p:nvSpPr>
        <p:spPr>
          <a:xfrm>
            <a:off x="4419600" y="640738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followed by aluminum etching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9382F9B-82B2-49D3-9966-CB4C08C7B0B2}"/>
              </a:ext>
            </a:extLst>
          </p:cNvPr>
          <p:cNvCxnSpPr/>
          <p:nvPr/>
        </p:nvCxnSpPr>
        <p:spPr>
          <a:xfrm>
            <a:off x="7782560" y="1249680"/>
            <a:ext cx="0" cy="5425440"/>
          </a:xfrm>
          <a:prstGeom prst="line">
            <a:avLst/>
          </a:prstGeom>
          <a:ln>
            <a:solidFill>
              <a:srgbClr val="060BD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C1E540B-FFD8-438F-99CB-A164CAE0C5E2}"/>
              </a:ext>
            </a:extLst>
          </p:cNvPr>
          <p:cNvCxnSpPr/>
          <p:nvPr/>
        </p:nvCxnSpPr>
        <p:spPr>
          <a:xfrm>
            <a:off x="4226560" y="1209040"/>
            <a:ext cx="0" cy="5425440"/>
          </a:xfrm>
          <a:prstGeom prst="line">
            <a:avLst/>
          </a:prstGeom>
          <a:ln>
            <a:solidFill>
              <a:srgbClr val="060BD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0B33581-4566-4B42-8860-74A2C2E60E44}"/>
              </a:ext>
            </a:extLst>
          </p:cNvPr>
          <p:cNvCxnSpPr>
            <a:cxnSpLocks/>
          </p:cNvCxnSpPr>
          <p:nvPr/>
        </p:nvCxnSpPr>
        <p:spPr>
          <a:xfrm flipH="1">
            <a:off x="152400" y="3342640"/>
            <a:ext cx="7634748" cy="0"/>
          </a:xfrm>
          <a:prstGeom prst="line">
            <a:avLst/>
          </a:prstGeom>
          <a:ln>
            <a:solidFill>
              <a:srgbClr val="060BD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3A57F0C-9344-43CF-8AA7-729B1AB40EB4}"/>
              </a:ext>
            </a:extLst>
          </p:cNvPr>
          <p:cNvCxnSpPr>
            <a:cxnSpLocks/>
          </p:cNvCxnSpPr>
          <p:nvPr/>
        </p:nvCxnSpPr>
        <p:spPr>
          <a:xfrm flipH="1">
            <a:off x="7772400" y="2846439"/>
            <a:ext cx="4419600" cy="0"/>
          </a:xfrm>
          <a:prstGeom prst="line">
            <a:avLst/>
          </a:prstGeom>
          <a:ln>
            <a:solidFill>
              <a:srgbClr val="060BD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E1BC93AD-3783-4D4A-82AC-D96B7532EA36}"/>
              </a:ext>
            </a:extLst>
          </p:cNvPr>
          <p:cNvSpPr/>
          <p:nvPr/>
        </p:nvSpPr>
        <p:spPr>
          <a:xfrm>
            <a:off x="4033520" y="863600"/>
            <a:ext cx="365760" cy="2844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C89E99C6-5F1D-4EB5-9A5D-D55393539264}"/>
              </a:ext>
            </a:extLst>
          </p:cNvPr>
          <p:cNvSpPr/>
          <p:nvPr/>
        </p:nvSpPr>
        <p:spPr>
          <a:xfrm>
            <a:off x="7609840" y="894080"/>
            <a:ext cx="365760" cy="2844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4065B027-E62D-4EE9-AAD1-090883FBAC96}"/>
              </a:ext>
            </a:extLst>
          </p:cNvPr>
          <p:cNvSpPr/>
          <p:nvPr/>
        </p:nvSpPr>
        <p:spPr>
          <a:xfrm>
            <a:off x="143550" y="4197719"/>
            <a:ext cx="365760" cy="2844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22EC35F3-4041-4DC1-9639-D40F0573F9A0}"/>
              </a:ext>
            </a:extLst>
          </p:cNvPr>
          <p:cNvSpPr/>
          <p:nvPr/>
        </p:nvSpPr>
        <p:spPr>
          <a:xfrm>
            <a:off x="3708728" y="4196080"/>
            <a:ext cx="365760" cy="2844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044DA6DC-4A1B-49E3-BDCE-A80C34F8D382}"/>
              </a:ext>
            </a:extLst>
          </p:cNvPr>
          <p:cNvSpPr/>
          <p:nvPr/>
        </p:nvSpPr>
        <p:spPr>
          <a:xfrm>
            <a:off x="7626882" y="4212466"/>
            <a:ext cx="365760" cy="2844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BC0BA25-0188-496F-8F25-0034CB5C29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6666" y="2917260"/>
            <a:ext cx="2288261" cy="309224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29577F9-81D4-428B-AD8E-250F477F1CD2}"/>
              </a:ext>
            </a:extLst>
          </p:cNvPr>
          <p:cNvSpPr txBox="1"/>
          <p:nvPr/>
        </p:nvSpPr>
        <p:spPr>
          <a:xfrm>
            <a:off x="7843520" y="5995912"/>
            <a:ext cx="4348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temperature brazing at 365 </a:t>
            </a:r>
            <a:r>
              <a:rPr kumimoji="0" lang="en-US" sz="1800" i="0" u="none" strike="noStrike" kern="1200" cap="none" spc="0" normalizeH="0" baseline="30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7484A">
                    <a:lumMod val="50000"/>
                  </a:srgbClr>
                </a:solidFill>
                <a:latin typeface="Arial"/>
              </a:rPr>
              <a:t>Braze alloy: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88% Au and 12% Ge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CEE61E2A-E02E-4C56-BACD-BEBC67DE64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0500" y="1590060"/>
            <a:ext cx="4381500" cy="1200150"/>
          </a:xfrm>
          <a:prstGeom prst="rect">
            <a:avLst/>
          </a:prstGeom>
        </p:spPr>
      </p:pic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2CCC2A8B-81C7-4E43-B7C0-E98D5959A7E2}"/>
              </a:ext>
            </a:extLst>
          </p:cNvPr>
          <p:cNvSpPr txBox="1">
            <a:spLocks/>
          </p:cNvSpPr>
          <p:nvPr/>
        </p:nvSpPr>
        <p:spPr>
          <a:xfrm>
            <a:off x="11664924" y="6537365"/>
            <a:ext cx="435636" cy="1885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FEB375-649E-41E2-9C4F-D1FAF5C48EB8}"/>
              </a:ext>
            </a:extLst>
          </p:cNvPr>
          <p:cNvSpPr txBox="1"/>
          <p:nvPr/>
        </p:nvSpPr>
        <p:spPr>
          <a:xfrm>
            <a:off x="2081644" y="19515"/>
            <a:ext cx="8601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Electroformed Copper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38AE06A-0996-F5CB-7A3D-6E1C6D37B6BC}"/>
              </a:ext>
            </a:extLst>
          </p:cNvPr>
          <p:cNvCxnSpPr/>
          <p:nvPr/>
        </p:nvCxnSpPr>
        <p:spPr>
          <a:xfrm flipV="1">
            <a:off x="8465044" y="2381820"/>
            <a:ext cx="903449" cy="61325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122A60-7199-4353-182E-874FF3E65F8D}"/>
              </a:ext>
            </a:extLst>
          </p:cNvPr>
          <p:cNvSpPr txBox="1"/>
          <p:nvPr/>
        </p:nvSpPr>
        <p:spPr>
          <a:xfrm>
            <a:off x="7793081" y="2970650"/>
            <a:ext cx="1166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 groove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37D10-D08A-9D26-A906-15DC7B125D45}"/>
              </a:ext>
            </a:extLst>
          </p:cNvPr>
          <p:cNvSpPr txBox="1"/>
          <p:nvPr/>
        </p:nvSpPr>
        <p:spPr>
          <a:xfrm>
            <a:off x="4407669" y="2828152"/>
            <a:ext cx="3305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 optical comparator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 descr="DefectsOfElectroplating.jpg">
            <a:extLst>
              <a:ext uri="{FF2B5EF4-FFF2-40B4-BE49-F238E27FC236}">
                <a16:creationId xmlns:a16="http://schemas.microsoft.com/office/drawing/2014/main" id="{03D97FB2-D006-DB92-D0C2-6E543FE65D7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5" t="-3119" r="45000" b="322"/>
          <a:stretch/>
        </p:blipFill>
        <p:spPr>
          <a:xfrm>
            <a:off x="6794420" y="2375165"/>
            <a:ext cx="1078572" cy="105178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489D55D-156B-F5D6-2364-9E314168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F2CD-1C98-438D-8D7F-926CB4CF4753}" type="slidenum">
              <a:rPr lang="en-US" smtClean="0"/>
              <a:t>15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63BA26E-90C3-77E4-8501-60CC60D6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</p:spTree>
    <p:extLst>
      <p:ext uri="{BB962C8B-B14F-4D97-AF65-F5344CB8AC3E}">
        <p14:creationId xmlns:p14="http://schemas.microsoft.com/office/powerpoint/2010/main" val="387270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3BD5-8A7E-96FF-0099-FE62F1DD9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2606"/>
            <a:ext cx="10515600" cy="1325563"/>
          </a:xfrm>
        </p:spPr>
        <p:txBody>
          <a:bodyPr/>
          <a:lstStyle/>
          <a:p>
            <a:r>
              <a:rPr lang="en-US" dirty="0"/>
              <a:t>Disc Stacking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34D2F-F4D3-7FDD-ABD8-CE7FA56E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79D18-539A-365C-8AD4-7ED97971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16</a:t>
            </a:fld>
            <a:endParaRPr lang="en-US"/>
          </a:p>
        </p:txBody>
      </p:sp>
      <p:pic>
        <p:nvPicPr>
          <p:cNvPr id="6" name="그림 2">
            <a:extLst>
              <a:ext uri="{FF2B5EF4-FFF2-40B4-BE49-F238E27FC236}">
                <a16:creationId xmlns:a16="http://schemas.microsoft.com/office/drawing/2014/main" id="{81F95310-EC16-932E-80AB-3B2D242354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849"/>
          <a:stretch/>
        </p:blipFill>
        <p:spPr>
          <a:xfrm>
            <a:off x="5475480" y="3358263"/>
            <a:ext cx="3550906" cy="29980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그림 7">
            <a:extLst>
              <a:ext uri="{FF2B5EF4-FFF2-40B4-BE49-F238E27FC236}">
                <a16:creationId xmlns:a16="http://schemas.microsoft.com/office/drawing/2014/main" id="{72E19C37-5CA4-789A-C4A5-4BEE61D72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49" y="1168325"/>
            <a:ext cx="3159768" cy="21899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F784C7-2AA9-2BC0-AD3D-3D372AA6EB3C}"/>
              </a:ext>
            </a:extLst>
          </p:cNvPr>
          <p:cNvSpPr/>
          <p:nvPr/>
        </p:nvSpPr>
        <p:spPr>
          <a:xfrm>
            <a:off x="7465272" y="6414581"/>
            <a:ext cx="3122228" cy="346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Gwanghui Ha (NIU)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159C5-93AB-B288-262D-A4F7D761D90C}"/>
              </a:ext>
            </a:extLst>
          </p:cNvPr>
          <p:cNvSpPr txBox="1"/>
          <p:nvPr/>
        </p:nvSpPr>
        <p:spPr>
          <a:xfrm>
            <a:off x="6348987" y="595691"/>
            <a:ext cx="18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0.2 THz Structure</a:t>
            </a:r>
          </a:p>
        </p:txBody>
      </p:sp>
      <p:grpSp>
        <p:nvGrpSpPr>
          <p:cNvPr id="10" name="그룹 181">
            <a:extLst>
              <a:ext uri="{FF2B5EF4-FFF2-40B4-BE49-F238E27FC236}">
                <a16:creationId xmlns:a16="http://schemas.microsoft.com/office/drawing/2014/main" id="{EA171BEF-0D00-093C-EE6B-8807742B86A3}"/>
              </a:ext>
            </a:extLst>
          </p:cNvPr>
          <p:cNvGrpSpPr/>
          <p:nvPr/>
        </p:nvGrpSpPr>
        <p:grpSpPr>
          <a:xfrm>
            <a:off x="9727272" y="965023"/>
            <a:ext cx="2322865" cy="1721057"/>
            <a:chOff x="420519" y="3791100"/>
            <a:chExt cx="3762993" cy="2788078"/>
          </a:xfrm>
        </p:grpSpPr>
        <p:sp>
          <p:nvSpPr>
            <p:cNvPr id="11" name="모서리가 둥근 직사각형 255">
              <a:extLst>
                <a:ext uri="{FF2B5EF4-FFF2-40B4-BE49-F238E27FC236}">
                  <a16:creationId xmlns:a16="http://schemas.microsoft.com/office/drawing/2014/main" id="{A0691E09-2B78-5C30-417D-DC4B4611CCA2}"/>
                </a:ext>
              </a:extLst>
            </p:cNvPr>
            <p:cNvSpPr/>
            <p:nvPr/>
          </p:nvSpPr>
          <p:spPr>
            <a:xfrm>
              <a:off x="420519" y="3791100"/>
              <a:ext cx="3762993" cy="2788078"/>
            </a:xfrm>
            <a:prstGeom prst="roundRect">
              <a:avLst>
                <a:gd name="adj" fmla="val 464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그림 183">
              <a:extLst>
                <a:ext uri="{FF2B5EF4-FFF2-40B4-BE49-F238E27FC236}">
                  <a16:creationId xmlns:a16="http://schemas.microsoft.com/office/drawing/2014/main" id="{B6DA67B8-8762-D9F1-CC6D-D2AD18913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52" y="4077500"/>
              <a:ext cx="1800000" cy="1800000"/>
            </a:xfrm>
            <a:prstGeom prst="rect">
              <a:avLst/>
            </a:prstGeom>
          </p:spPr>
        </p:pic>
        <p:pic>
          <p:nvPicPr>
            <p:cNvPr id="13" name="그림 184">
              <a:extLst>
                <a:ext uri="{FF2B5EF4-FFF2-40B4-BE49-F238E27FC236}">
                  <a16:creationId xmlns:a16="http://schemas.microsoft.com/office/drawing/2014/main" id="{EAE6A8F2-D75E-E057-CC3C-EC3F1147D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4240" y="4077500"/>
              <a:ext cx="1800000" cy="180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D6CD11-CA19-7031-4CF6-BCEC7C405ABC}"/>
                </a:ext>
              </a:extLst>
            </p:cNvPr>
            <p:cNvSpPr txBox="1"/>
            <p:nvPr/>
          </p:nvSpPr>
          <p:spPr>
            <a:xfrm>
              <a:off x="1276800" y="5984850"/>
              <a:ext cx="1994820" cy="486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anose="020B0606030402020204" pitchFamily="34" charset="0"/>
                </a:rPr>
                <a:t>Electro-forming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570FE8F-9E91-EA6F-48ED-1620145AEA47}"/>
              </a:ext>
            </a:extLst>
          </p:cNvPr>
          <p:cNvSpPr txBox="1"/>
          <p:nvPr/>
        </p:nvSpPr>
        <p:spPr>
          <a:xfrm>
            <a:off x="9983661" y="594183"/>
            <a:ext cx="18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0.4 THz Structure</a:t>
            </a:r>
          </a:p>
        </p:txBody>
      </p:sp>
      <p:pic>
        <p:nvPicPr>
          <p:cNvPr id="16" name="그림 180">
            <a:extLst>
              <a:ext uri="{FF2B5EF4-FFF2-40B4-BE49-F238E27FC236}">
                <a16:creationId xmlns:a16="http://schemas.microsoft.com/office/drawing/2014/main" id="{D7162B02-B0A9-3E7C-95EF-9D554E871D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59" t="35874" r="24670" b="26837"/>
          <a:stretch/>
        </p:blipFill>
        <p:spPr>
          <a:xfrm>
            <a:off x="9768404" y="2653908"/>
            <a:ext cx="2423596" cy="18454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 descr="A close up of a machine&#10;&#10;Description automatically generated">
            <a:extLst>
              <a:ext uri="{FF2B5EF4-FFF2-40B4-BE49-F238E27FC236}">
                <a16:creationId xmlns:a16="http://schemas.microsoft.com/office/drawing/2014/main" id="{6E6CD7E4-5CC9-DAEF-BB09-06974A5136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3419" y="4801946"/>
            <a:ext cx="1527933" cy="8602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Picture 17" descr="Close-up of a machine&#10;&#10;Description automatically generated">
            <a:extLst>
              <a:ext uri="{FF2B5EF4-FFF2-40B4-BE49-F238E27FC236}">
                <a16:creationId xmlns:a16="http://schemas.microsoft.com/office/drawing/2014/main" id="{31350909-4D29-D924-4A24-DF8E902156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1" t="15886" r="30927" b="18353"/>
          <a:stretch/>
        </p:blipFill>
        <p:spPr>
          <a:xfrm rot="5400000">
            <a:off x="10509736" y="4400948"/>
            <a:ext cx="1748997" cy="162731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02653-904A-B552-5B0B-3D5177A5C4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 r="5770" b="-244"/>
          <a:stretch/>
        </p:blipFill>
        <p:spPr>
          <a:xfrm>
            <a:off x="1005114" y="2141325"/>
            <a:ext cx="3385168" cy="2287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F390DB-FB00-28B1-B63D-F199C4233A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" y="4542868"/>
            <a:ext cx="3550907" cy="13307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E19E41-1115-B66A-B846-CF57B53DAA4A}"/>
              </a:ext>
            </a:extLst>
          </p:cNvPr>
          <p:cNvSpPr txBox="1"/>
          <p:nvPr/>
        </p:nvSpPr>
        <p:spPr>
          <a:xfrm>
            <a:off x="286035" y="943515"/>
            <a:ext cx="56145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Plates with alternating hole radii and alignment pin holes cut by laser micromachining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periodic structures clamped with alignment fixture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Brazing vs Stacking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D8380B-10F7-9B03-5BE6-53F08FFF5DFE}"/>
              </a:ext>
            </a:extLst>
          </p:cNvPr>
          <p:cNvSpPr txBox="1"/>
          <p:nvPr/>
        </p:nvSpPr>
        <p:spPr>
          <a:xfrm>
            <a:off x="1823208" y="574183"/>
            <a:ext cx="191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110 GHz Structure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A95A55-524E-3ECB-7F2E-B680A30E1AB8}"/>
              </a:ext>
            </a:extLst>
          </p:cNvPr>
          <p:cNvSpPr/>
          <p:nvPr/>
        </p:nvSpPr>
        <p:spPr>
          <a:xfrm>
            <a:off x="1391018" y="6114172"/>
            <a:ext cx="2779328" cy="3392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Xueying Lu (NIU)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B8509-A77D-849F-2324-0AADCB8F6ACB}"/>
              </a:ext>
            </a:extLst>
          </p:cNvPr>
          <p:cNvSpPr txBox="1"/>
          <p:nvPr/>
        </p:nvSpPr>
        <p:spPr>
          <a:xfrm>
            <a:off x="9446995" y="294788"/>
            <a:ext cx="3020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X-Ray LIGA (see next slide)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D014B9-4B68-1A1F-3510-B7BAF63A0ED8}"/>
              </a:ext>
            </a:extLst>
          </p:cNvPr>
          <p:cNvSpPr txBox="1"/>
          <p:nvPr/>
        </p:nvSpPr>
        <p:spPr>
          <a:xfrm>
            <a:off x="9098488" y="5997513"/>
            <a:ext cx="2978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Fabrication method was demonstrated (Scientific Report, 13, 3207 (2023).</a:t>
            </a:r>
          </a:p>
        </p:txBody>
      </p:sp>
    </p:spTree>
    <p:extLst>
      <p:ext uri="{BB962C8B-B14F-4D97-AF65-F5344CB8AC3E}">
        <p14:creationId xmlns:p14="http://schemas.microsoft.com/office/powerpoint/2010/main" val="3457450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7CC9C-3209-562D-9428-431ADA9D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60" y="-188055"/>
            <a:ext cx="10515600" cy="1325563"/>
          </a:xfrm>
        </p:spPr>
        <p:txBody>
          <a:bodyPr/>
          <a:lstStyle/>
          <a:p>
            <a:r>
              <a:rPr lang="en-US" dirty="0"/>
              <a:t>Stacking: X-Ray Lithograph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F2DB5-E816-15D9-6A9F-790D225A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80302"/>
            <a:ext cx="2743200" cy="365125"/>
          </a:xfrm>
        </p:spPr>
        <p:txBody>
          <a:bodyPr/>
          <a:lstStyle/>
          <a:p>
            <a:fld id="{BD2A0576-1F60-465C-A4A5-32534C85BA39}" type="slidenum">
              <a:rPr lang="en-US" smtClean="0"/>
              <a:t>17</a:t>
            </a:fld>
            <a:endParaRPr lang="en-US"/>
          </a:p>
        </p:txBody>
      </p:sp>
      <p:pic>
        <p:nvPicPr>
          <p:cNvPr id="9" name="그림 1">
            <a:extLst>
              <a:ext uri="{FF2B5EF4-FFF2-40B4-BE49-F238E27FC236}">
                <a16:creationId xmlns:a16="http://schemas.microsoft.com/office/drawing/2014/main" id="{D37BDF7D-2EA5-95AD-07BE-2A131C128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48" y="1762276"/>
            <a:ext cx="6167895" cy="1813686"/>
          </a:xfrm>
          <a:prstGeom prst="rect">
            <a:avLst/>
          </a:prstGeom>
        </p:spPr>
      </p:pic>
      <p:grpSp>
        <p:nvGrpSpPr>
          <p:cNvPr id="10" name="그룹 3">
            <a:extLst>
              <a:ext uri="{FF2B5EF4-FFF2-40B4-BE49-F238E27FC236}">
                <a16:creationId xmlns:a16="http://schemas.microsoft.com/office/drawing/2014/main" id="{97AD4C6A-A001-35CD-730E-D100FCD3FE79}"/>
              </a:ext>
            </a:extLst>
          </p:cNvPr>
          <p:cNvGrpSpPr/>
          <p:nvPr/>
        </p:nvGrpSpPr>
        <p:grpSpPr>
          <a:xfrm>
            <a:off x="7452918" y="735039"/>
            <a:ext cx="1284695" cy="1177152"/>
            <a:chOff x="6644244" y="1859801"/>
            <a:chExt cx="1554480" cy="1424354"/>
          </a:xfrm>
        </p:grpSpPr>
        <p:grpSp>
          <p:nvGrpSpPr>
            <p:cNvPr id="11" name="그룹 5">
              <a:extLst>
                <a:ext uri="{FF2B5EF4-FFF2-40B4-BE49-F238E27FC236}">
                  <a16:creationId xmlns:a16="http://schemas.microsoft.com/office/drawing/2014/main" id="{E7D8539F-D99A-7090-511F-0E026F7A7B20}"/>
                </a:ext>
              </a:extLst>
            </p:cNvPr>
            <p:cNvGrpSpPr/>
            <p:nvPr/>
          </p:nvGrpSpPr>
          <p:grpSpPr>
            <a:xfrm>
              <a:off x="7102011" y="2277962"/>
              <a:ext cx="672097" cy="670681"/>
              <a:chOff x="5094093" y="1991070"/>
              <a:chExt cx="672097" cy="670681"/>
            </a:xfrm>
          </p:grpSpPr>
          <p:sp>
            <p:nvSpPr>
              <p:cNvPr id="16" name="자유형: 도형 13">
                <a:extLst>
                  <a:ext uri="{FF2B5EF4-FFF2-40B4-BE49-F238E27FC236}">
                    <a16:creationId xmlns:a16="http://schemas.microsoft.com/office/drawing/2014/main" id="{E1244605-E37F-9EFD-7FE4-E29CA787E2F4}"/>
                  </a:ext>
                </a:extLst>
              </p:cNvPr>
              <p:cNvSpPr/>
              <p:nvPr/>
            </p:nvSpPr>
            <p:spPr>
              <a:xfrm>
                <a:off x="5094093" y="1991072"/>
                <a:ext cx="670679" cy="670679"/>
              </a:xfrm>
              <a:custGeom>
                <a:avLst/>
                <a:gdLst>
                  <a:gd name="connsiteX0" fmla="*/ 1711465 w 3422931"/>
                  <a:gd name="connsiteY0" fmla="*/ 1513211 h 3422931"/>
                  <a:gd name="connsiteX1" fmla="*/ 1484888 w 3422931"/>
                  <a:gd name="connsiteY1" fmla="*/ 1739788 h 3422931"/>
                  <a:gd name="connsiteX2" fmla="*/ 1711465 w 3422931"/>
                  <a:gd name="connsiteY2" fmla="*/ 1966365 h 3422931"/>
                  <a:gd name="connsiteX3" fmla="*/ 1938042 w 3422931"/>
                  <a:gd name="connsiteY3" fmla="*/ 1739788 h 3422931"/>
                  <a:gd name="connsiteX4" fmla="*/ 1711465 w 3422931"/>
                  <a:gd name="connsiteY4" fmla="*/ 1513211 h 3422931"/>
                  <a:gd name="connsiteX5" fmla="*/ 570500 w 3422931"/>
                  <a:gd name="connsiteY5" fmla="*/ 0 h 3422931"/>
                  <a:gd name="connsiteX6" fmla="*/ 1484888 w 3422931"/>
                  <a:gd name="connsiteY6" fmla="*/ 0 h 3422931"/>
                  <a:gd name="connsiteX7" fmla="*/ 1484888 w 3422931"/>
                  <a:gd name="connsiteY7" fmla="*/ 226577 h 3422931"/>
                  <a:gd name="connsiteX8" fmla="*/ 1938042 w 3422931"/>
                  <a:gd name="connsiteY8" fmla="*/ 226577 h 3422931"/>
                  <a:gd name="connsiteX9" fmla="*/ 1938042 w 3422931"/>
                  <a:gd name="connsiteY9" fmla="*/ 0 h 3422931"/>
                  <a:gd name="connsiteX10" fmla="*/ 2852431 w 3422931"/>
                  <a:gd name="connsiteY10" fmla="*/ 0 h 3422931"/>
                  <a:gd name="connsiteX11" fmla="*/ 3422931 w 3422931"/>
                  <a:gd name="connsiteY11" fmla="*/ 570500 h 3422931"/>
                  <a:gd name="connsiteX12" fmla="*/ 3422931 w 3422931"/>
                  <a:gd name="connsiteY12" fmla="*/ 1513211 h 3422931"/>
                  <a:gd name="connsiteX13" fmla="*/ 3196354 w 3422931"/>
                  <a:gd name="connsiteY13" fmla="*/ 1513211 h 3422931"/>
                  <a:gd name="connsiteX14" fmla="*/ 3196354 w 3422931"/>
                  <a:gd name="connsiteY14" fmla="*/ 1966365 h 3422931"/>
                  <a:gd name="connsiteX15" fmla="*/ 3422931 w 3422931"/>
                  <a:gd name="connsiteY15" fmla="*/ 1966365 h 3422931"/>
                  <a:gd name="connsiteX16" fmla="*/ 3422931 w 3422931"/>
                  <a:gd name="connsiteY16" fmla="*/ 2852431 h 3422931"/>
                  <a:gd name="connsiteX17" fmla="*/ 2852431 w 3422931"/>
                  <a:gd name="connsiteY17" fmla="*/ 3422931 h 3422931"/>
                  <a:gd name="connsiteX18" fmla="*/ 1938042 w 3422931"/>
                  <a:gd name="connsiteY18" fmla="*/ 3422931 h 3422931"/>
                  <a:gd name="connsiteX19" fmla="*/ 1938042 w 3422931"/>
                  <a:gd name="connsiteY19" fmla="*/ 3196354 h 3422931"/>
                  <a:gd name="connsiteX20" fmla="*/ 1484888 w 3422931"/>
                  <a:gd name="connsiteY20" fmla="*/ 3196354 h 3422931"/>
                  <a:gd name="connsiteX21" fmla="*/ 1484888 w 3422931"/>
                  <a:gd name="connsiteY21" fmla="*/ 3422931 h 3422931"/>
                  <a:gd name="connsiteX22" fmla="*/ 570500 w 3422931"/>
                  <a:gd name="connsiteY22" fmla="*/ 3422931 h 3422931"/>
                  <a:gd name="connsiteX23" fmla="*/ 0 w 3422931"/>
                  <a:gd name="connsiteY23" fmla="*/ 2852431 h 3422931"/>
                  <a:gd name="connsiteX24" fmla="*/ 0 w 3422931"/>
                  <a:gd name="connsiteY24" fmla="*/ 1966365 h 3422931"/>
                  <a:gd name="connsiteX25" fmla="*/ 226577 w 3422931"/>
                  <a:gd name="connsiteY25" fmla="*/ 1966365 h 3422931"/>
                  <a:gd name="connsiteX26" fmla="*/ 226577 w 3422931"/>
                  <a:gd name="connsiteY26" fmla="*/ 1513211 h 3422931"/>
                  <a:gd name="connsiteX27" fmla="*/ 0 w 3422931"/>
                  <a:gd name="connsiteY27" fmla="*/ 1513211 h 3422931"/>
                  <a:gd name="connsiteX28" fmla="*/ 0 w 3422931"/>
                  <a:gd name="connsiteY28" fmla="*/ 570500 h 3422931"/>
                  <a:gd name="connsiteX29" fmla="*/ 570500 w 3422931"/>
                  <a:gd name="connsiteY29" fmla="*/ 0 h 342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422931" h="3422931">
                    <a:moveTo>
                      <a:pt x="1711465" y="1513211"/>
                    </a:moveTo>
                    <a:cubicBezTo>
                      <a:pt x="1586330" y="1513211"/>
                      <a:pt x="1484888" y="1614653"/>
                      <a:pt x="1484888" y="1739788"/>
                    </a:cubicBezTo>
                    <a:cubicBezTo>
                      <a:pt x="1484888" y="1864923"/>
                      <a:pt x="1586330" y="1966365"/>
                      <a:pt x="1711465" y="1966365"/>
                    </a:cubicBezTo>
                    <a:cubicBezTo>
                      <a:pt x="1836600" y="1966365"/>
                      <a:pt x="1938042" y="1864923"/>
                      <a:pt x="1938042" y="1739788"/>
                    </a:cubicBezTo>
                    <a:cubicBezTo>
                      <a:pt x="1938042" y="1614653"/>
                      <a:pt x="1836600" y="1513211"/>
                      <a:pt x="1711465" y="1513211"/>
                    </a:cubicBezTo>
                    <a:close/>
                    <a:moveTo>
                      <a:pt x="570500" y="0"/>
                    </a:moveTo>
                    <a:lnTo>
                      <a:pt x="1484888" y="0"/>
                    </a:lnTo>
                    <a:lnTo>
                      <a:pt x="1484888" y="226577"/>
                    </a:lnTo>
                    <a:lnTo>
                      <a:pt x="1938042" y="226577"/>
                    </a:lnTo>
                    <a:lnTo>
                      <a:pt x="1938042" y="0"/>
                    </a:lnTo>
                    <a:lnTo>
                      <a:pt x="2852431" y="0"/>
                    </a:lnTo>
                    <a:cubicBezTo>
                      <a:pt x="3167509" y="0"/>
                      <a:pt x="3422931" y="255422"/>
                      <a:pt x="3422931" y="570500"/>
                    </a:cubicBezTo>
                    <a:lnTo>
                      <a:pt x="3422931" y="1513211"/>
                    </a:lnTo>
                    <a:lnTo>
                      <a:pt x="3196354" y="1513211"/>
                    </a:lnTo>
                    <a:lnTo>
                      <a:pt x="3196354" y="1966365"/>
                    </a:lnTo>
                    <a:lnTo>
                      <a:pt x="3422931" y="1966365"/>
                    </a:lnTo>
                    <a:lnTo>
                      <a:pt x="3422931" y="2852431"/>
                    </a:lnTo>
                    <a:cubicBezTo>
                      <a:pt x="3422931" y="3167509"/>
                      <a:pt x="3167509" y="3422931"/>
                      <a:pt x="2852431" y="3422931"/>
                    </a:cubicBezTo>
                    <a:lnTo>
                      <a:pt x="1938042" y="3422931"/>
                    </a:lnTo>
                    <a:lnTo>
                      <a:pt x="1938042" y="3196354"/>
                    </a:lnTo>
                    <a:lnTo>
                      <a:pt x="1484888" y="3196354"/>
                    </a:lnTo>
                    <a:lnTo>
                      <a:pt x="1484888" y="3422931"/>
                    </a:lnTo>
                    <a:lnTo>
                      <a:pt x="570500" y="3422931"/>
                    </a:lnTo>
                    <a:cubicBezTo>
                      <a:pt x="255422" y="3422931"/>
                      <a:pt x="0" y="3167509"/>
                      <a:pt x="0" y="2852431"/>
                    </a:cubicBezTo>
                    <a:lnTo>
                      <a:pt x="0" y="1966365"/>
                    </a:lnTo>
                    <a:lnTo>
                      <a:pt x="226577" y="1966365"/>
                    </a:lnTo>
                    <a:lnTo>
                      <a:pt x="226577" y="1513211"/>
                    </a:lnTo>
                    <a:lnTo>
                      <a:pt x="0" y="1513211"/>
                    </a:lnTo>
                    <a:lnTo>
                      <a:pt x="0" y="570500"/>
                    </a:lnTo>
                    <a:cubicBezTo>
                      <a:pt x="0" y="255422"/>
                      <a:pt x="255422" y="0"/>
                      <a:pt x="570500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perspectiveHeroicExtremeLeftFacing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자유형: 도형 14">
                <a:extLst>
                  <a:ext uri="{FF2B5EF4-FFF2-40B4-BE49-F238E27FC236}">
                    <a16:creationId xmlns:a16="http://schemas.microsoft.com/office/drawing/2014/main" id="{EE1E8F61-1EC8-FFA1-0C67-E72532DD2766}"/>
                  </a:ext>
                </a:extLst>
              </p:cNvPr>
              <p:cNvSpPr/>
              <p:nvPr/>
            </p:nvSpPr>
            <p:spPr>
              <a:xfrm>
                <a:off x="5095511" y="1991070"/>
                <a:ext cx="670679" cy="670679"/>
              </a:xfrm>
              <a:custGeom>
                <a:avLst/>
                <a:gdLst>
                  <a:gd name="connsiteX0" fmla="*/ 1711465 w 3422931"/>
                  <a:gd name="connsiteY0" fmla="*/ 1513211 h 3422931"/>
                  <a:gd name="connsiteX1" fmla="*/ 1484888 w 3422931"/>
                  <a:gd name="connsiteY1" fmla="*/ 1739788 h 3422931"/>
                  <a:gd name="connsiteX2" fmla="*/ 1711465 w 3422931"/>
                  <a:gd name="connsiteY2" fmla="*/ 1966365 h 3422931"/>
                  <a:gd name="connsiteX3" fmla="*/ 1938042 w 3422931"/>
                  <a:gd name="connsiteY3" fmla="*/ 1739788 h 3422931"/>
                  <a:gd name="connsiteX4" fmla="*/ 1711465 w 3422931"/>
                  <a:gd name="connsiteY4" fmla="*/ 1513211 h 3422931"/>
                  <a:gd name="connsiteX5" fmla="*/ 570500 w 3422931"/>
                  <a:gd name="connsiteY5" fmla="*/ 0 h 3422931"/>
                  <a:gd name="connsiteX6" fmla="*/ 1484888 w 3422931"/>
                  <a:gd name="connsiteY6" fmla="*/ 0 h 3422931"/>
                  <a:gd name="connsiteX7" fmla="*/ 1484888 w 3422931"/>
                  <a:gd name="connsiteY7" fmla="*/ 226577 h 3422931"/>
                  <a:gd name="connsiteX8" fmla="*/ 1938042 w 3422931"/>
                  <a:gd name="connsiteY8" fmla="*/ 226577 h 3422931"/>
                  <a:gd name="connsiteX9" fmla="*/ 1938042 w 3422931"/>
                  <a:gd name="connsiteY9" fmla="*/ 0 h 3422931"/>
                  <a:gd name="connsiteX10" fmla="*/ 2852431 w 3422931"/>
                  <a:gd name="connsiteY10" fmla="*/ 0 h 3422931"/>
                  <a:gd name="connsiteX11" fmla="*/ 3422931 w 3422931"/>
                  <a:gd name="connsiteY11" fmla="*/ 570500 h 3422931"/>
                  <a:gd name="connsiteX12" fmla="*/ 3422931 w 3422931"/>
                  <a:gd name="connsiteY12" fmla="*/ 1513211 h 3422931"/>
                  <a:gd name="connsiteX13" fmla="*/ 3196354 w 3422931"/>
                  <a:gd name="connsiteY13" fmla="*/ 1513211 h 3422931"/>
                  <a:gd name="connsiteX14" fmla="*/ 3196354 w 3422931"/>
                  <a:gd name="connsiteY14" fmla="*/ 1966365 h 3422931"/>
                  <a:gd name="connsiteX15" fmla="*/ 3422931 w 3422931"/>
                  <a:gd name="connsiteY15" fmla="*/ 1966365 h 3422931"/>
                  <a:gd name="connsiteX16" fmla="*/ 3422931 w 3422931"/>
                  <a:gd name="connsiteY16" fmla="*/ 2852431 h 3422931"/>
                  <a:gd name="connsiteX17" fmla="*/ 2852431 w 3422931"/>
                  <a:gd name="connsiteY17" fmla="*/ 3422931 h 3422931"/>
                  <a:gd name="connsiteX18" fmla="*/ 1938042 w 3422931"/>
                  <a:gd name="connsiteY18" fmla="*/ 3422931 h 3422931"/>
                  <a:gd name="connsiteX19" fmla="*/ 1938042 w 3422931"/>
                  <a:gd name="connsiteY19" fmla="*/ 3196354 h 3422931"/>
                  <a:gd name="connsiteX20" fmla="*/ 1484888 w 3422931"/>
                  <a:gd name="connsiteY20" fmla="*/ 3196354 h 3422931"/>
                  <a:gd name="connsiteX21" fmla="*/ 1484888 w 3422931"/>
                  <a:gd name="connsiteY21" fmla="*/ 3422931 h 3422931"/>
                  <a:gd name="connsiteX22" fmla="*/ 570500 w 3422931"/>
                  <a:gd name="connsiteY22" fmla="*/ 3422931 h 3422931"/>
                  <a:gd name="connsiteX23" fmla="*/ 0 w 3422931"/>
                  <a:gd name="connsiteY23" fmla="*/ 2852431 h 3422931"/>
                  <a:gd name="connsiteX24" fmla="*/ 0 w 3422931"/>
                  <a:gd name="connsiteY24" fmla="*/ 1966365 h 3422931"/>
                  <a:gd name="connsiteX25" fmla="*/ 226577 w 3422931"/>
                  <a:gd name="connsiteY25" fmla="*/ 1966365 h 3422931"/>
                  <a:gd name="connsiteX26" fmla="*/ 226577 w 3422931"/>
                  <a:gd name="connsiteY26" fmla="*/ 1513211 h 3422931"/>
                  <a:gd name="connsiteX27" fmla="*/ 0 w 3422931"/>
                  <a:gd name="connsiteY27" fmla="*/ 1513211 h 3422931"/>
                  <a:gd name="connsiteX28" fmla="*/ 0 w 3422931"/>
                  <a:gd name="connsiteY28" fmla="*/ 570500 h 3422931"/>
                  <a:gd name="connsiteX29" fmla="*/ 570500 w 3422931"/>
                  <a:gd name="connsiteY29" fmla="*/ 0 h 342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422931" h="3422931">
                    <a:moveTo>
                      <a:pt x="1711465" y="1513211"/>
                    </a:moveTo>
                    <a:cubicBezTo>
                      <a:pt x="1586330" y="1513211"/>
                      <a:pt x="1484888" y="1614653"/>
                      <a:pt x="1484888" y="1739788"/>
                    </a:cubicBezTo>
                    <a:cubicBezTo>
                      <a:pt x="1484888" y="1864923"/>
                      <a:pt x="1586330" y="1966365"/>
                      <a:pt x="1711465" y="1966365"/>
                    </a:cubicBezTo>
                    <a:cubicBezTo>
                      <a:pt x="1836600" y="1966365"/>
                      <a:pt x="1938042" y="1864923"/>
                      <a:pt x="1938042" y="1739788"/>
                    </a:cubicBezTo>
                    <a:cubicBezTo>
                      <a:pt x="1938042" y="1614653"/>
                      <a:pt x="1836600" y="1513211"/>
                      <a:pt x="1711465" y="1513211"/>
                    </a:cubicBezTo>
                    <a:close/>
                    <a:moveTo>
                      <a:pt x="570500" y="0"/>
                    </a:moveTo>
                    <a:lnTo>
                      <a:pt x="1484888" y="0"/>
                    </a:lnTo>
                    <a:lnTo>
                      <a:pt x="1484888" y="226577"/>
                    </a:lnTo>
                    <a:lnTo>
                      <a:pt x="1938042" y="226577"/>
                    </a:lnTo>
                    <a:lnTo>
                      <a:pt x="1938042" y="0"/>
                    </a:lnTo>
                    <a:lnTo>
                      <a:pt x="2852431" y="0"/>
                    </a:lnTo>
                    <a:cubicBezTo>
                      <a:pt x="3167509" y="0"/>
                      <a:pt x="3422931" y="255422"/>
                      <a:pt x="3422931" y="570500"/>
                    </a:cubicBezTo>
                    <a:lnTo>
                      <a:pt x="3422931" y="1513211"/>
                    </a:lnTo>
                    <a:lnTo>
                      <a:pt x="3196354" y="1513211"/>
                    </a:lnTo>
                    <a:lnTo>
                      <a:pt x="3196354" y="1966365"/>
                    </a:lnTo>
                    <a:lnTo>
                      <a:pt x="3422931" y="1966365"/>
                    </a:lnTo>
                    <a:lnTo>
                      <a:pt x="3422931" y="2852431"/>
                    </a:lnTo>
                    <a:cubicBezTo>
                      <a:pt x="3422931" y="3167509"/>
                      <a:pt x="3167509" y="3422931"/>
                      <a:pt x="2852431" y="3422931"/>
                    </a:cubicBezTo>
                    <a:lnTo>
                      <a:pt x="1938042" y="3422931"/>
                    </a:lnTo>
                    <a:lnTo>
                      <a:pt x="1938042" y="3196354"/>
                    </a:lnTo>
                    <a:lnTo>
                      <a:pt x="1484888" y="3196354"/>
                    </a:lnTo>
                    <a:lnTo>
                      <a:pt x="1484888" y="3422931"/>
                    </a:lnTo>
                    <a:lnTo>
                      <a:pt x="570500" y="3422931"/>
                    </a:lnTo>
                    <a:cubicBezTo>
                      <a:pt x="255422" y="3422931"/>
                      <a:pt x="0" y="3167509"/>
                      <a:pt x="0" y="2852431"/>
                    </a:cubicBezTo>
                    <a:lnTo>
                      <a:pt x="0" y="1966365"/>
                    </a:lnTo>
                    <a:lnTo>
                      <a:pt x="226577" y="1966365"/>
                    </a:lnTo>
                    <a:lnTo>
                      <a:pt x="226577" y="1513211"/>
                    </a:lnTo>
                    <a:lnTo>
                      <a:pt x="0" y="1513211"/>
                    </a:lnTo>
                    <a:lnTo>
                      <a:pt x="0" y="570500"/>
                    </a:lnTo>
                    <a:cubicBezTo>
                      <a:pt x="0" y="255422"/>
                      <a:pt x="255422" y="0"/>
                      <a:pt x="570500" y="0"/>
                    </a:cubicBezTo>
                    <a:close/>
                  </a:path>
                </a:pathLst>
              </a:custGeom>
              <a:pattFill prst="dkUpDiag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  <a:scene3d>
                <a:camera prst="perspectiveHeroicExtremeLeftFacing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자유형: 도형 6">
              <a:extLst>
                <a:ext uri="{FF2B5EF4-FFF2-40B4-BE49-F238E27FC236}">
                  <a16:creationId xmlns:a16="http://schemas.microsoft.com/office/drawing/2014/main" id="{997B84B1-DC25-1591-C56F-68EF81D2B664}"/>
                </a:ext>
              </a:extLst>
            </p:cNvPr>
            <p:cNvSpPr/>
            <p:nvPr/>
          </p:nvSpPr>
          <p:spPr>
            <a:xfrm>
              <a:off x="6679412" y="1859801"/>
              <a:ext cx="1519312" cy="1424354"/>
            </a:xfrm>
            <a:custGeom>
              <a:avLst/>
              <a:gdLst>
                <a:gd name="connsiteX0" fmla="*/ 759656 w 1519312"/>
                <a:gd name="connsiteY0" fmla="*/ 0 h 1424354"/>
                <a:gd name="connsiteX1" fmla="*/ 1519312 w 1519312"/>
                <a:gd name="connsiteY1" fmla="*/ 759656 h 1424354"/>
                <a:gd name="connsiteX2" fmla="*/ 1184387 w 1519312"/>
                <a:gd name="connsiteY2" fmla="*/ 1389575 h 1424354"/>
                <a:gd name="connsiteX3" fmla="*/ 1120311 w 1519312"/>
                <a:gd name="connsiteY3" fmla="*/ 1424354 h 1424354"/>
                <a:gd name="connsiteX4" fmla="*/ 399002 w 1519312"/>
                <a:gd name="connsiteY4" fmla="*/ 1424354 h 1424354"/>
                <a:gd name="connsiteX5" fmla="*/ 334925 w 1519312"/>
                <a:gd name="connsiteY5" fmla="*/ 1389575 h 1424354"/>
                <a:gd name="connsiteX6" fmla="*/ 0 w 1519312"/>
                <a:gd name="connsiteY6" fmla="*/ 759656 h 1424354"/>
                <a:gd name="connsiteX7" fmla="*/ 759656 w 1519312"/>
                <a:gd name="connsiteY7" fmla="*/ 0 h 14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9312" h="1424354">
                  <a:moveTo>
                    <a:pt x="759656" y="0"/>
                  </a:moveTo>
                  <a:cubicBezTo>
                    <a:pt x="1179202" y="0"/>
                    <a:pt x="1519312" y="340110"/>
                    <a:pt x="1519312" y="759656"/>
                  </a:cubicBezTo>
                  <a:cubicBezTo>
                    <a:pt x="1519312" y="1021872"/>
                    <a:pt x="1386457" y="1253059"/>
                    <a:pt x="1184387" y="1389575"/>
                  </a:cubicBezTo>
                  <a:lnTo>
                    <a:pt x="1120311" y="1424354"/>
                  </a:lnTo>
                  <a:lnTo>
                    <a:pt x="399002" y="1424354"/>
                  </a:lnTo>
                  <a:lnTo>
                    <a:pt x="334925" y="1389575"/>
                  </a:lnTo>
                  <a:cubicBezTo>
                    <a:pt x="132856" y="1253059"/>
                    <a:pt x="0" y="1021872"/>
                    <a:pt x="0" y="759656"/>
                  </a:cubicBezTo>
                  <a:cubicBezTo>
                    <a:pt x="0" y="340110"/>
                    <a:pt x="340110" y="0"/>
                    <a:pt x="75965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perspectiveHeroicExtremeLeftFacing"/>
              <a:lightRig rig="threePt" dir="t"/>
            </a:scene3d>
            <a:sp3d>
              <a:bevelT w="19050" h="19050" prst="angle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" name="자유형: 도형 7">
              <a:extLst>
                <a:ext uri="{FF2B5EF4-FFF2-40B4-BE49-F238E27FC236}">
                  <a16:creationId xmlns:a16="http://schemas.microsoft.com/office/drawing/2014/main" id="{205176EA-0CFE-362F-7189-8D7CCAFAFBFB}"/>
                </a:ext>
              </a:extLst>
            </p:cNvPr>
            <p:cNvSpPr/>
            <p:nvPr/>
          </p:nvSpPr>
          <p:spPr>
            <a:xfrm>
              <a:off x="6721615" y="1898487"/>
              <a:ext cx="1434907" cy="1345224"/>
            </a:xfrm>
            <a:custGeom>
              <a:avLst/>
              <a:gdLst>
                <a:gd name="connsiteX0" fmla="*/ 759656 w 1519312"/>
                <a:gd name="connsiteY0" fmla="*/ 0 h 1424354"/>
                <a:gd name="connsiteX1" fmla="*/ 1519312 w 1519312"/>
                <a:gd name="connsiteY1" fmla="*/ 759656 h 1424354"/>
                <a:gd name="connsiteX2" fmla="*/ 1184387 w 1519312"/>
                <a:gd name="connsiteY2" fmla="*/ 1389575 h 1424354"/>
                <a:gd name="connsiteX3" fmla="*/ 1120311 w 1519312"/>
                <a:gd name="connsiteY3" fmla="*/ 1424354 h 1424354"/>
                <a:gd name="connsiteX4" fmla="*/ 399002 w 1519312"/>
                <a:gd name="connsiteY4" fmla="*/ 1424354 h 1424354"/>
                <a:gd name="connsiteX5" fmla="*/ 334925 w 1519312"/>
                <a:gd name="connsiteY5" fmla="*/ 1389575 h 1424354"/>
                <a:gd name="connsiteX6" fmla="*/ 0 w 1519312"/>
                <a:gd name="connsiteY6" fmla="*/ 759656 h 1424354"/>
                <a:gd name="connsiteX7" fmla="*/ 759656 w 1519312"/>
                <a:gd name="connsiteY7" fmla="*/ 0 h 14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9312" h="1424354">
                  <a:moveTo>
                    <a:pt x="759656" y="0"/>
                  </a:moveTo>
                  <a:cubicBezTo>
                    <a:pt x="1179202" y="0"/>
                    <a:pt x="1519312" y="340110"/>
                    <a:pt x="1519312" y="759656"/>
                  </a:cubicBezTo>
                  <a:cubicBezTo>
                    <a:pt x="1519312" y="1021872"/>
                    <a:pt x="1386457" y="1253059"/>
                    <a:pt x="1184387" y="1389575"/>
                  </a:cubicBezTo>
                  <a:lnTo>
                    <a:pt x="1120311" y="1424354"/>
                  </a:lnTo>
                  <a:lnTo>
                    <a:pt x="399002" y="1424354"/>
                  </a:lnTo>
                  <a:lnTo>
                    <a:pt x="334925" y="1389575"/>
                  </a:lnTo>
                  <a:cubicBezTo>
                    <a:pt x="132856" y="1253059"/>
                    <a:pt x="0" y="1021872"/>
                    <a:pt x="0" y="759656"/>
                  </a:cubicBezTo>
                  <a:cubicBezTo>
                    <a:pt x="0" y="340110"/>
                    <a:pt x="340110" y="0"/>
                    <a:pt x="759656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perspectiveHeroicExtreme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자유형: 도형 10">
              <a:extLst>
                <a:ext uri="{FF2B5EF4-FFF2-40B4-BE49-F238E27FC236}">
                  <a16:creationId xmlns:a16="http://schemas.microsoft.com/office/drawing/2014/main" id="{9EF68149-0F66-1709-55EE-F1BD655F7BC8}"/>
                </a:ext>
              </a:extLst>
            </p:cNvPr>
            <p:cNvSpPr/>
            <p:nvPr/>
          </p:nvSpPr>
          <p:spPr>
            <a:xfrm>
              <a:off x="7099621" y="2284996"/>
              <a:ext cx="670679" cy="670679"/>
            </a:xfrm>
            <a:custGeom>
              <a:avLst/>
              <a:gdLst>
                <a:gd name="connsiteX0" fmla="*/ 1711465 w 3422931"/>
                <a:gd name="connsiteY0" fmla="*/ 1513211 h 3422931"/>
                <a:gd name="connsiteX1" fmla="*/ 1484888 w 3422931"/>
                <a:gd name="connsiteY1" fmla="*/ 1739788 h 3422931"/>
                <a:gd name="connsiteX2" fmla="*/ 1711465 w 3422931"/>
                <a:gd name="connsiteY2" fmla="*/ 1966365 h 3422931"/>
                <a:gd name="connsiteX3" fmla="*/ 1938042 w 3422931"/>
                <a:gd name="connsiteY3" fmla="*/ 1739788 h 3422931"/>
                <a:gd name="connsiteX4" fmla="*/ 1711465 w 3422931"/>
                <a:gd name="connsiteY4" fmla="*/ 1513211 h 3422931"/>
                <a:gd name="connsiteX5" fmla="*/ 570500 w 3422931"/>
                <a:gd name="connsiteY5" fmla="*/ 0 h 3422931"/>
                <a:gd name="connsiteX6" fmla="*/ 1484888 w 3422931"/>
                <a:gd name="connsiteY6" fmla="*/ 0 h 3422931"/>
                <a:gd name="connsiteX7" fmla="*/ 1484888 w 3422931"/>
                <a:gd name="connsiteY7" fmla="*/ 226577 h 3422931"/>
                <a:gd name="connsiteX8" fmla="*/ 1938042 w 3422931"/>
                <a:gd name="connsiteY8" fmla="*/ 226577 h 3422931"/>
                <a:gd name="connsiteX9" fmla="*/ 1938042 w 3422931"/>
                <a:gd name="connsiteY9" fmla="*/ 0 h 3422931"/>
                <a:gd name="connsiteX10" fmla="*/ 2852431 w 3422931"/>
                <a:gd name="connsiteY10" fmla="*/ 0 h 3422931"/>
                <a:gd name="connsiteX11" fmla="*/ 3422931 w 3422931"/>
                <a:gd name="connsiteY11" fmla="*/ 570500 h 3422931"/>
                <a:gd name="connsiteX12" fmla="*/ 3422931 w 3422931"/>
                <a:gd name="connsiteY12" fmla="*/ 1513211 h 3422931"/>
                <a:gd name="connsiteX13" fmla="*/ 3196354 w 3422931"/>
                <a:gd name="connsiteY13" fmla="*/ 1513211 h 3422931"/>
                <a:gd name="connsiteX14" fmla="*/ 3196354 w 3422931"/>
                <a:gd name="connsiteY14" fmla="*/ 1966365 h 3422931"/>
                <a:gd name="connsiteX15" fmla="*/ 3422931 w 3422931"/>
                <a:gd name="connsiteY15" fmla="*/ 1966365 h 3422931"/>
                <a:gd name="connsiteX16" fmla="*/ 3422931 w 3422931"/>
                <a:gd name="connsiteY16" fmla="*/ 2852431 h 3422931"/>
                <a:gd name="connsiteX17" fmla="*/ 2852431 w 3422931"/>
                <a:gd name="connsiteY17" fmla="*/ 3422931 h 3422931"/>
                <a:gd name="connsiteX18" fmla="*/ 1938042 w 3422931"/>
                <a:gd name="connsiteY18" fmla="*/ 3422931 h 3422931"/>
                <a:gd name="connsiteX19" fmla="*/ 1938042 w 3422931"/>
                <a:gd name="connsiteY19" fmla="*/ 3196354 h 3422931"/>
                <a:gd name="connsiteX20" fmla="*/ 1484888 w 3422931"/>
                <a:gd name="connsiteY20" fmla="*/ 3196354 h 3422931"/>
                <a:gd name="connsiteX21" fmla="*/ 1484888 w 3422931"/>
                <a:gd name="connsiteY21" fmla="*/ 3422931 h 3422931"/>
                <a:gd name="connsiteX22" fmla="*/ 570500 w 3422931"/>
                <a:gd name="connsiteY22" fmla="*/ 3422931 h 3422931"/>
                <a:gd name="connsiteX23" fmla="*/ 0 w 3422931"/>
                <a:gd name="connsiteY23" fmla="*/ 2852431 h 3422931"/>
                <a:gd name="connsiteX24" fmla="*/ 0 w 3422931"/>
                <a:gd name="connsiteY24" fmla="*/ 1966365 h 3422931"/>
                <a:gd name="connsiteX25" fmla="*/ 226577 w 3422931"/>
                <a:gd name="connsiteY25" fmla="*/ 1966365 h 3422931"/>
                <a:gd name="connsiteX26" fmla="*/ 226577 w 3422931"/>
                <a:gd name="connsiteY26" fmla="*/ 1513211 h 3422931"/>
                <a:gd name="connsiteX27" fmla="*/ 0 w 3422931"/>
                <a:gd name="connsiteY27" fmla="*/ 1513211 h 3422931"/>
                <a:gd name="connsiteX28" fmla="*/ 0 w 3422931"/>
                <a:gd name="connsiteY28" fmla="*/ 570500 h 3422931"/>
                <a:gd name="connsiteX29" fmla="*/ 570500 w 3422931"/>
                <a:gd name="connsiteY29" fmla="*/ 0 h 342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422931" h="3422931">
                  <a:moveTo>
                    <a:pt x="1711465" y="1513211"/>
                  </a:moveTo>
                  <a:cubicBezTo>
                    <a:pt x="1586330" y="1513211"/>
                    <a:pt x="1484888" y="1614653"/>
                    <a:pt x="1484888" y="1739788"/>
                  </a:cubicBezTo>
                  <a:cubicBezTo>
                    <a:pt x="1484888" y="1864923"/>
                    <a:pt x="1586330" y="1966365"/>
                    <a:pt x="1711465" y="1966365"/>
                  </a:cubicBezTo>
                  <a:cubicBezTo>
                    <a:pt x="1836600" y="1966365"/>
                    <a:pt x="1938042" y="1864923"/>
                    <a:pt x="1938042" y="1739788"/>
                  </a:cubicBezTo>
                  <a:cubicBezTo>
                    <a:pt x="1938042" y="1614653"/>
                    <a:pt x="1836600" y="1513211"/>
                    <a:pt x="1711465" y="1513211"/>
                  </a:cubicBezTo>
                  <a:close/>
                  <a:moveTo>
                    <a:pt x="570500" y="0"/>
                  </a:moveTo>
                  <a:lnTo>
                    <a:pt x="1484888" y="0"/>
                  </a:lnTo>
                  <a:lnTo>
                    <a:pt x="1484888" y="226577"/>
                  </a:lnTo>
                  <a:lnTo>
                    <a:pt x="1938042" y="226577"/>
                  </a:lnTo>
                  <a:lnTo>
                    <a:pt x="1938042" y="0"/>
                  </a:lnTo>
                  <a:lnTo>
                    <a:pt x="2852431" y="0"/>
                  </a:lnTo>
                  <a:cubicBezTo>
                    <a:pt x="3167509" y="0"/>
                    <a:pt x="3422931" y="255422"/>
                    <a:pt x="3422931" y="570500"/>
                  </a:cubicBezTo>
                  <a:lnTo>
                    <a:pt x="3422931" y="1513211"/>
                  </a:lnTo>
                  <a:lnTo>
                    <a:pt x="3196354" y="1513211"/>
                  </a:lnTo>
                  <a:lnTo>
                    <a:pt x="3196354" y="1966365"/>
                  </a:lnTo>
                  <a:lnTo>
                    <a:pt x="3422931" y="1966365"/>
                  </a:lnTo>
                  <a:lnTo>
                    <a:pt x="3422931" y="2852431"/>
                  </a:lnTo>
                  <a:cubicBezTo>
                    <a:pt x="3422931" y="3167509"/>
                    <a:pt x="3167509" y="3422931"/>
                    <a:pt x="2852431" y="3422931"/>
                  </a:cubicBezTo>
                  <a:lnTo>
                    <a:pt x="1938042" y="3422931"/>
                  </a:lnTo>
                  <a:lnTo>
                    <a:pt x="1938042" y="3196354"/>
                  </a:lnTo>
                  <a:lnTo>
                    <a:pt x="1484888" y="3196354"/>
                  </a:lnTo>
                  <a:lnTo>
                    <a:pt x="1484888" y="3422931"/>
                  </a:lnTo>
                  <a:lnTo>
                    <a:pt x="570500" y="3422931"/>
                  </a:lnTo>
                  <a:cubicBezTo>
                    <a:pt x="255422" y="3422931"/>
                    <a:pt x="0" y="3167509"/>
                    <a:pt x="0" y="2852431"/>
                  </a:cubicBezTo>
                  <a:lnTo>
                    <a:pt x="0" y="1966365"/>
                  </a:lnTo>
                  <a:lnTo>
                    <a:pt x="226577" y="1966365"/>
                  </a:lnTo>
                  <a:lnTo>
                    <a:pt x="226577" y="1513211"/>
                  </a:lnTo>
                  <a:lnTo>
                    <a:pt x="0" y="1513211"/>
                  </a:lnTo>
                  <a:lnTo>
                    <a:pt x="0" y="570500"/>
                  </a:lnTo>
                  <a:cubicBezTo>
                    <a:pt x="0" y="255422"/>
                    <a:pt x="255422" y="0"/>
                    <a:pt x="570500" y="0"/>
                  </a:cubicBezTo>
                  <a:close/>
                </a:path>
              </a:pathLst>
            </a:custGeom>
            <a:pattFill prst="dkUpDiag">
              <a:fgClr>
                <a:schemeClr val="accent2">
                  <a:lumMod val="40000"/>
                  <a:lumOff val="6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  <a:ln w="3175">
              <a:solidFill>
                <a:schemeClr val="accent2">
                  <a:lumMod val="60000"/>
                  <a:lumOff val="40000"/>
                </a:schemeClr>
              </a:solidFill>
            </a:ln>
            <a:effectLst/>
            <a:scene3d>
              <a:camera prst="perspectiveHeroicExtreme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자유형: 도형 11">
              <a:extLst>
                <a:ext uri="{FF2B5EF4-FFF2-40B4-BE49-F238E27FC236}">
                  <a16:creationId xmlns:a16="http://schemas.microsoft.com/office/drawing/2014/main" id="{79CF7367-DB0B-4C87-3723-0E348972290D}"/>
                </a:ext>
              </a:extLst>
            </p:cNvPr>
            <p:cNvSpPr/>
            <p:nvPr/>
          </p:nvSpPr>
          <p:spPr>
            <a:xfrm>
              <a:off x="6644244" y="1859801"/>
              <a:ext cx="1519312" cy="1424354"/>
            </a:xfrm>
            <a:custGeom>
              <a:avLst/>
              <a:gdLst>
                <a:gd name="connsiteX0" fmla="*/ 759656 w 1519312"/>
                <a:gd name="connsiteY0" fmla="*/ 0 h 1424354"/>
                <a:gd name="connsiteX1" fmla="*/ 1519312 w 1519312"/>
                <a:gd name="connsiteY1" fmla="*/ 759656 h 1424354"/>
                <a:gd name="connsiteX2" fmla="*/ 1184387 w 1519312"/>
                <a:gd name="connsiteY2" fmla="*/ 1389575 h 1424354"/>
                <a:gd name="connsiteX3" fmla="*/ 1120311 w 1519312"/>
                <a:gd name="connsiteY3" fmla="*/ 1424354 h 1424354"/>
                <a:gd name="connsiteX4" fmla="*/ 399002 w 1519312"/>
                <a:gd name="connsiteY4" fmla="*/ 1424354 h 1424354"/>
                <a:gd name="connsiteX5" fmla="*/ 334925 w 1519312"/>
                <a:gd name="connsiteY5" fmla="*/ 1389575 h 1424354"/>
                <a:gd name="connsiteX6" fmla="*/ 0 w 1519312"/>
                <a:gd name="connsiteY6" fmla="*/ 759656 h 1424354"/>
                <a:gd name="connsiteX7" fmla="*/ 759656 w 1519312"/>
                <a:gd name="connsiteY7" fmla="*/ 0 h 14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9312" h="1424354">
                  <a:moveTo>
                    <a:pt x="759656" y="0"/>
                  </a:moveTo>
                  <a:cubicBezTo>
                    <a:pt x="1179202" y="0"/>
                    <a:pt x="1519312" y="340110"/>
                    <a:pt x="1519312" y="759656"/>
                  </a:cubicBezTo>
                  <a:cubicBezTo>
                    <a:pt x="1519312" y="1021872"/>
                    <a:pt x="1386457" y="1253059"/>
                    <a:pt x="1184387" y="1389575"/>
                  </a:cubicBezTo>
                  <a:lnTo>
                    <a:pt x="1120311" y="1424354"/>
                  </a:lnTo>
                  <a:lnTo>
                    <a:pt x="399002" y="1424354"/>
                  </a:lnTo>
                  <a:lnTo>
                    <a:pt x="334925" y="1389575"/>
                  </a:lnTo>
                  <a:cubicBezTo>
                    <a:pt x="132856" y="1253059"/>
                    <a:pt x="0" y="1021872"/>
                    <a:pt x="0" y="759656"/>
                  </a:cubicBezTo>
                  <a:cubicBezTo>
                    <a:pt x="0" y="340110"/>
                    <a:pt x="340110" y="0"/>
                    <a:pt x="759656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0000"/>
              </a:schemeClr>
            </a:solidFill>
            <a:ln>
              <a:noFill/>
            </a:ln>
            <a:scene3d>
              <a:camera prst="perspectiveHeroicExtremeLeftFacing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8" name="그룹 16">
            <a:extLst>
              <a:ext uri="{FF2B5EF4-FFF2-40B4-BE49-F238E27FC236}">
                <a16:creationId xmlns:a16="http://schemas.microsoft.com/office/drawing/2014/main" id="{FDF7334E-91ED-8318-9D4B-33B5B7219422}"/>
              </a:ext>
            </a:extLst>
          </p:cNvPr>
          <p:cNvGrpSpPr/>
          <p:nvPr/>
        </p:nvGrpSpPr>
        <p:grpSpPr>
          <a:xfrm>
            <a:off x="9391628" y="907152"/>
            <a:ext cx="2667973" cy="1388925"/>
            <a:chOff x="8272581" y="1464950"/>
            <a:chExt cx="3228247" cy="1680599"/>
          </a:xfrm>
        </p:grpSpPr>
        <p:sp>
          <p:nvSpPr>
            <p:cNvPr id="19" name="원호 17">
              <a:extLst>
                <a:ext uri="{FF2B5EF4-FFF2-40B4-BE49-F238E27FC236}">
                  <a16:creationId xmlns:a16="http://schemas.microsoft.com/office/drawing/2014/main" id="{19E8F4B8-2D45-667B-2567-68EE7DEF7274}"/>
                </a:ext>
              </a:extLst>
            </p:cNvPr>
            <p:cNvSpPr/>
            <p:nvPr/>
          </p:nvSpPr>
          <p:spPr>
            <a:xfrm rot="8100000">
              <a:off x="9495485" y="1663880"/>
              <a:ext cx="832460" cy="832448"/>
            </a:xfrm>
            <a:prstGeom prst="arc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0" name="그룹 18">
              <a:extLst>
                <a:ext uri="{FF2B5EF4-FFF2-40B4-BE49-F238E27FC236}">
                  <a16:creationId xmlns:a16="http://schemas.microsoft.com/office/drawing/2014/main" id="{E24F35C1-30F8-6986-CDDD-7B6BD41F6E02}"/>
                </a:ext>
              </a:extLst>
            </p:cNvPr>
            <p:cNvGrpSpPr/>
            <p:nvPr/>
          </p:nvGrpSpPr>
          <p:grpSpPr>
            <a:xfrm>
              <a:off x="9504974" y="1464950"/>
              <a:ext cx="1995854" cy="1075200"/>
              <a:chOff x="5365059" y="764797"/>
              <a:chExt cx="2917485" cy="1571720"/>
            </a:xfrm>
          </p:grpSpPr>
          <p:sp>
            <p:nvSpPr>
              <p:cNvPr id="58" name="자유형: 도형 76">
                <a:extLst>
                  <a:ext uri="{FF2B5EF4-FFF2-40B4-BE49-F238E27FC236}">
                    <a16:creationId xmlns:a16="http://schemas.microsoft.com/office/drawing/2014/main" id="{D948F4AA-9A99-0CB3-A205-42A33C84F866}"/>
                  </a:ext>
                </a:extLst>
              </p:cNvPr>
              <p:cNvSpPr/>
              <p:nvPr/>
            </p:nvSpPr>
            <p:spPr>
              <a:xfrm rot="882930" flipH="1">
                <a:off x="5858217" y="1194141"/>
                <a:ext cx="2354788" cy="513445"/>
              </a:xfrm>
              <a:custGeom>
                <a:avLst/>
                <a:gdLst>
                  <a:gd name="connsiteX0" fmla="*/ 2377681 w 2654319"/>
                  <a:gd name="connsiteY0" fmla="*/ 0 h 513445"/>
                  <a:gd name="connsiteX1" fmla="*/ 2568190 w 2654319"/>
                  <a:gd name="connsiteY1" fmla="*/ 15860 h 513445"/>
                  <a:gd name="connsiteX2" fmla="*/ 2654319 w 2654319"/>
                  <a:gd name="connsiteY2" fmla="*/ 40051 h 513445"/>
                  <a:gd name="connsiteX3" fmla="*/ 2654319 w 2654319"/>
                  <a:gd name="connsiteY3" fmla="*/ 513445 h 513445"/>
                  <a:gd name="connsiteX4" fmla="*/ 127887 w 2654319"/>
                  <a:gd name="connsiteY4" fmla="*/ 501826 h 513445"/>
                  <a:gd name="connsiteX5" fmla="*/ 16545 w 2654319"/>
                  <a:gd name="connsiteY5" fmla="*/ 485936 h 513445"/>
                  <a:gd name="connsiteX6" fmla="*/ 0 w 2654319"/>
                  <a:gd name="connsiteY6" fmla="*/ 479887 h 513445"/>
                  <a:gd name="connsiteX7" fmla="*/ 0 w 2654319"/>
                  <a:gd name="connsiteY7" fmla="*/ 98489 h 513445"/>
                  <a:gd name="connsiteX8" fmla="*/ 19289 w 2654319"/>
                  <a:gd name="connsiteY8" fmla="*/ 101053 h 513445"/>
                  <a:gd name="connsiteX9" fmla="*/ 535766 w 2654319"/>
                  <a:gd name="connsiteY9" fmla="*/ 216555 h 513445"/>
                  <a:gd name="connsiteX10" fmla="*/ 2377681 w 2654319"/>
                  <a:gd name="connsiteY10" fmla="*/ 0 h 513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319" h="513445">
                    <a:moveTo>
                      <a:pt x="2377681" y="0"/>
                    </a:moveTo>
                    <a:cubicBezTo>
                      <a:pt x="2448915" y="0"/>
                      <a:pt x="2512168" y="5808"/>
                      <a:pt x="2568190" y="15860"/>
                    </a:cubicBezTo>
                    <a:lnTo>
                      <a:pt x="2654319" y="40051"/>
                    </a:lnTo>
                    <a:lnTo>
                      <a:pt x="2654319" y="513445"/>
                    </a:lnTo>
                    <a:lnTo>
                      <a:pt x="127887" y="501826"/>
                    </a:lnTo>
                    <a:cubicBezTo>
                      <a:pt x="92270" y="501826"/>
                      <a:pt x="54769" y="496082"/>
                      <a:pt x="16545" y="485936"/>
                    </a:cubicBezTo>
                    <a:lnTo>
                      <a:pt x="0" y="479887"/>
                    </a:lnTo>
                    <a:lnTo>
                      <a:pt x="0" y="98489"/>
                    </a:lnTo>
                    <a:lnTo>
                      <a:pt x="19289" y="101053"/>
                    </a:lnTo>
                    <a:cubicBezTo>
                      <a:pt x="178137" y="125616"/>
                      <a:pt x="357923" y="163769"/>
                      <a:pt x="535766" y="216555"/>
                    </a:cubicBezTo>
                    <a:cubicBezTo>
                      <a:pt x="1793999" y="276119"/>
                      <a:pt x="1652645" y="0"/>
                      <a:pt x="237768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59" name="직선 연결선 77">
                <a:extLst>
                  <a:ext uri="{FF2B5EF4-FFF2-40B4-BE49-F238E27FC236}">
                    <a16:creationId xmlns:a16="http://schemas.microsoft.com/office/drawing/2014/main" id="{3E974F1F-F608-6DAE-2010-9031E6FB30B3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>
                <a:off x="8174278" y="1399346"/>
                <a:ext cx="0" cy="550873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78">
                <a:extLst>
                  <a:ext uri="{FF2B5EF4-FFF2-40B4-BE49-F238E27FC236}">
                    <a16:creationId xmlns:a16="http://schemas.microsoft.com/office/drawing/2014/main" id="{4F61BC75-1FB8-04F5-355F-A549AE7ACDB2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>
                <a:off x="7695503" y="1744817"/>
                <a:ext cx="0" cy="550873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79">
                <a:extLst>
                  <a:ext uri="{FF2B5EF4-FFF2-40B4-BE49-F238E27FC236}">
                    <a16:creationId xmlns:a16="http://schemas.microsoft.com/office/drawing/2014/main" id="{CC19906C-038B-6720-839D-5D8D030BC62D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>
                <a:off x="5939268" y="818362"/>
                <a:ext cx="0" cy="550873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연결선 80">
                <a:extLst>
                  <a:ext uri="{FF2B5EF4-FFF2-40B4-BE49-F238E27FC236}">
                    <a16:creationId xmlns:a16="http://schemas.microsoft.com/office/drawing/2014/main" id="{970FF5B9-7860-5932-9D2F-41A8EEECDB8D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>
                <a:off x="5474586" y="1148096"/>
                <a:ext cx="0" cy="550873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81">
                <a:extLst>
                  <a:ext uri="{FF2B5EF4-FFF2-40B4-BE49-F238E27FC236}">
                    <a16:creationId xmlns:a16="http://schemas.microsoft.com/office/drawing/2014/main" id="{3079F033-3ADF-EE2A-B0A8-2F6C44BC555B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5976072" y="1113635"/>
                <a:ext cx="2306472" cy="0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82">
                <a:extLst>
                  <a:ext uri="{FF2B5EF4-FFF2-40B4-BE49-F238E27FC236}">
                    <a16:creationId xmlns:a16="http://schemas.microsoft.com/office/drawing/2014/main" id="{F823C178-E67D-6BA6-B7A4-9B51FA19E893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5595455" y="764797"/>
                <a:ext cx="368487" cy="44462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연결선 83">
                <a:extLst>
                  <a:ext uri="{FF2B5EF4-FFF2-40B4-BE49-F238E27FC236}">
                    <a16:creationId xmlns:a16="http://schemas.microsoft.com/office/drawing/2014/main" id="{2A60C3A6-A6C0-68FB-EAFA-33DA3EC3F63D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7816205" y="1362152"/>
                <a:ext cx="368487" cy="44462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연결선 84">
                <a:extLst>
                  <a:ext uri="{FF2B5EF4-FFF2-40B4-BE49-F238E27FC236}">
                    <a16:creationId xmlns:a16="http://schemas.microsoft.com/office/drawing/2014/main" id="{AD1CAB72-7C7C-8715-476B-3A35352396B7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7684133" y="1891890"/>
                <a:ext cx="368487" cy="44462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직선 연결선 85">
                <a:extLst>
                  <a:ext uri="{FF2B5EF4-FFF2-40B4-BE49-F238E27FC236}">
                    <a16:creationId xmlns:a16="http://schemas.microsoft.com/office/drawing/2014/main" id="{CA5A3D7F-1E63-BC9B-4DE1-B82952136D59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5450601" y="1305289"/>
                <a:ext cx="368487" cy="44462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86">
                <a:extLst>
                  <a:ext uri="{FF2B5EF4-FFF2-40B4-BE49-F238E27FC236}">
                    <a16:creationId xmlns:a16="http://schemas.microsoft.com/office/drawing/2014/main" id="{AB1ABAAE-F943-83F1-CC09-83291FC7AE3C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5834406" y="1653040"/>
                <a:ext cx="2306472" cy="0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연결선 87">
                <a:extLst>
                  <a:ext uri="{FF2B5EF4-FFF2-40B4-BE49-F238E27FC236}">
                    <a16:creationId xmlns:a16="http://schemas.microsoft.com/office/drawing/2014/main" id="{501BC961-E59E-C060-4C9A-BE9BF6B3A129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5365059" y="1989479"/>
                <a:ext cx="2306472" cy="0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자유형: 도형 88">
                <a:extLst>
                  <a:ext uri="{FF2B5EF4-FFF2-40B4-BE49-F238E27FC236}">
                    <a16:creationId xmlns:a16="http://schemas.microsoft.com/office/drawing/2014/main" id="{FABCA3A2-9DB9-3269-9108-892596C33B53}"/>
                  </a:ext>
                </a:extLst>
              </p:cNvPr>
              <p:cNvSpPr/>
              <p:nvPr/>
            </p:nvSpPr>
            <p:spPr>
              <a:xfrm rot="882930">
                <a:off x="5401256" y="1589993"/>
                <a:ext cx="2673695" cy="449590"/>
              </a:xfrm>
              <a:custGeom>
                <a:avLst/>
                <a:gdLst>
                  <a:gd name="connsiteX0" fmla="*/ 374018 w 2673695"/>
                  <a:gd name="connsiteY0" fmla="*/ 0 h 449590"/>
                  <a:gd name="connsiteX1" fmla="*/ 2673695 w 2673695"/>
                  <a:gd name="connsiteY1" fmla="*/ 0 h 449590"/>
                  <a:gd name="connsiteX2" fmla="*/ 2673695 w 2673695"/>
                  <a:gd name="connsiteY2" fmla="*/ 17620 h 449590"/>
                  <a:gd name="connsiteX3" fmla="*/ 2316587 w 2673695"/>
                  <a:gd name="connsiteY3" fmla="*/ 449590 h 449590"/>
                  <a:gd name="connsiteX4" fmla="*/ 0 w 2673695"/>
                  <a:gd name="connsiteY4" fmla="*/ 449590 h 44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695" h="449590">
                    <a:moveTo>
                      <a:pt x="374018" y="0"/>
                    </a:moveTo>
                    <a:lnTo>
                      <a:pt x="2673695" y="0"/>
                    </a:lnTo>
                    <a:lnTo>
                      <a:pt x="2673695" y="17620"/>
                    </a:lnTo>
                    <a:lnTo>
                      <a:pt x="2316587" y="449590"/>
                    </a:lnTo>
                    <a:lnTo>
                      <a:pt x="0" y="44959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1" name="자유형: 도형 89">
                <a:extLst>
                  <a:ext uri="{FF2B5EF4-FFF2-40B4-BE49-F238E27FC236}">
                    <a16:creationId xmlns:a16="http://schemas.microsoft.com/office/drawing/2014/main" id="{F7742523-DAA2-A4D7-EC6A-890BEAA94CE6}"/>
                  </a:ext>
                </a:extLst>
              </p:cNvPr>
              <p:cNvSpPr/>
              <p:nvPr/>
            </p:nvSpPr>
            <p:spPr>
              <a:xfrm rot="882930" flipH="1">
                <a:off x="5393741" y="1513320"/>
                <a:ext cx="2354788" cy="513445"/>
              </a:xfrm>
              <a:custGeom>
                <a:avLst/>
                <a:gdLst>
                  <a:gd name="connsiteX0" fmla="*/ 2377681 w 2654319"/>
                  <a:gd name="connsiteY0" fmla="*/ 0 h 513445"/>
                  <a:gd name="connsiteX1" fmla="*/ 2568190 w 2654319"/>
                  <a:gd name="connsiteY1" fmla="*/ 15860 h 513445"/>
                  <a:gd name="connsiteX2" fmla="*/ 2654319 w 2654319"/>
                  <a:gd name="connsiteY2" fmla="*/ 40051 h 513445"/>
                  <a:gd name="connsiteX3" fmla="*/ 2654319 w 2654319"/>
                  <a:gd name="connsiteY3" fmla="*/ 513445 h 513445"/>
                  <a:gd name="connsiteX4" fmla="*/ 127887 w 2654319"/>
                  <a:gd name="connsiteY4" fmla="*/ 501826 h 513445"/>
                  <a:gd name="connsiteX5" fmla="*/ 16545 w 2654319"/>
                  <a:gd name="connsiteY5" fmla="*/ 485936 h 513445"/>
                  <a:gd name="connsiteX6" fmla="*/ 0 w 2654319"/>
                  <a:gd name="connsiteY6" fmla="*/ 479887 h 513445"/>
                  <a:gd name="connsiteX7" fmla="*/ 0 w 2654319"/>
                  <a:gd name="connsiteY7" fmla="*/ 98489 h 513445"/>
                  <a:gd name="connsiteX8" fmla="*/ 19289 w 2654319"/>
                  <a:gd name="connsiteY8" fmla="*/ 101053 h 513445"/>
                  <a:gd name="connsiteX9" fmla="*/ 535766 w 2654319"/>
                  <a:gd name="connsiteY9" fmla="*/ 216555 h 513445"/>
                  <a:gd name="connsiteX10" fmla="*/ 2377681 w 2654319"/>
                  <a:gd name="connsiteY10" fmla="*/ 0 h 513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319" h="513445">
                    <a:moveTo>
                      <a:pt x="2377681" y="0"/>
                    </a:moveTo>
                    <a:cubicBezTo>
                      <a:pt x="2448915" y="0"/>
                      <a:pt x="2512168" y="5808"/>
                      <a:pt x="2568190" y="15860"/>
                    </a:cubicBezTo>
                    <a:lnTo>
                      <a:pt x="2654319" y="40051"/>
                    </a:lnTo>
                    <a:lnTo>
                      <a:pt x="2654319" y="513445"/>
                    </a:lnTo>
                    <a:lnTo>
                      <a:pt x="127887" y="501826"/>
                    </a:lnTo>
                    <a:cubicBezTo>
                      <a:pt x="92270" y="501826"/>
                      <a:pt x="54769" y="496082"/>
                      <a:pt x="16545" y="485936"/>
                    </a:cubicBezTo>
                    <a:lnTo>
                      <a:pt x="0" y="479887"/>
                    </a:lnTo>
                    <a:lnTo>
                      <a:pt x="0" y="98489"/>
                    </a:lnTo>
                    <a:lnTo>
                      <a:pt x="19289" y="101053"/>
                    </a:lnTo>
                    <a:cubicBezTo>
                      <a:pt x="178137" y="125616"/>
                      <a:pt x="357923" y="163769"/>
                      <a:pt x="535766" y="216555"/>
                    </a:cubicBezTo>
                    <a:cubicBezTo>
                      <a:pt x="1793999" y="276119"/>
                      <a:pt x="1652645" y="0"/>
                      <a:pt x="237768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1" name="그룹 19">
              <a:extLst>
                <a:ext uri="{FF2B5EF4-FFF2-40B4-BE49-F238E27FC236}">
                  <a16:creationId xmlns:a16="http://schemas.microsoft.com/office/drawing/2014/main" id="{ED3B4995-9B52-541A-1862-6ACC893E49E5}"/>
                </a:ext>
              </a:extLst>
            </p:cNvPr>
            <p:cNvGrpSpPr/>
            <p:nvPr/>
          </p:nvGrpSpPr>
          <p:grpSpPr>
            <a:xfrm flipH="1">
              <a:off x="8272581" y="1464951"/>
              <a:ext cx="1995854" cy="1075201"/>
              <a:chOff x="5365059" y="764797"/>
              <a:chExt cx="2917485" cy="1571720"/>
            </a:xfrm>
          </p:grpSpPr>
          <p:sp>
            <p:nvSpPr>
              <p:cNvPr id="44" name="자유형: 도형 62">
                <a:extLst>
                  <a:ext uri="{FF2B5EF4-FFF2-40B4-BE49-F238E27FC236}">
                    <a16:creationId xmlns:a16="http://schemas.microsoft.com/office/drawing/2014/main" id="{ACB0B8CE-B670-8EFE-1E52-8307CDAF44FB}"/>
                  </a:ext>
                </a:extLst>
              </p:cNvPr>
              <p:cNvSpPr/>
              <p:nvPr/>
            </p:nvSpPr>
            <p:spPr>
              <a:xfrm rot="882930" flipH="1">
                <a:off x="5858217" y="1194141"/>
                <a:ext cx="2354788" cy="513445"/>
              </a:xfrm>
              <a:custGeom>
                <a:avLst/>
                <a:gdLst>
                  <a:gd name="connsiteX0" fmla="*/ 2377681 w 2654319"/>
                  <a:gd name="connsiteY0" fmla="*/ 0 h 513445"/>
                  <a:gd name="connsiteX1" fmla="*/ 2568190 w 2654319"/>
                  <a:gd name="connsiteY1" fmla="*/ 15860 h 513445"/>
                  <a:gd name="connsiteX2" fmla="*/ 2654319 w 2654319"/>
                  <a:gd name="connsiteY2" fmla="*/ 40051 h 513445"/>
                  <a:gd name="connsiteX3" fmla="*/ 2654319 w 2654319"/>
                  <a:gd name="connsiteY3" fmla="*/ 513445 h 513445"/>
                  <a:gd name="connsiteX4" fmla="*/ 127887 w 2654319"/>
                  <a:gd name="connsiteY4" fmla="*/ 501826 h 513445"/>
                  <a:gd name="connsiteX5" fmla="*/ 16545 w 2654319"/>
                  <a:gd name="connsiteY5" fmla="*/ 485936 h 513445"/>
                  <a:gd name="connsiteX6" fmla="*/ 0 w 2654319"/>
                  <a:gd name="connsiteY6" fmla="*/ 479887 h 513445"/>
                  <a:gd name="connsiteX7" fmla="*/ 0 w 2654319"/>
                  <a:gd name="connsiteY7" fmla="*/ 98489 h 513445"/>
                  <a:gd name="connsiteX8" fmla="*/ 19289 w 2654319"/>
                  <a:gd name="connsiteY8" fmla="*/ 101053 h 513445"/>
                  <a:gd name="connsiteX9" fmla="*/ 535766 w 2654319"/>
                  <a:gd name="connsiteY9" fmla="*/ 216555 h 513445"/>
                  <a:gd name="connsiteX10" fmla="*/ 2377681 w 2654319"/>
                  <a:gd name="connsiteY10" fmla="*/ 0 h 513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319" h="513445">
                    <a:moveTo>
                      <a:pt x="2377681" y="0"/>
                    </a:moveTo>
                    <a:cubicBezTo>
                      <a:pt x="2448915" y="0"/>
                      <a:pt x="2512168" y="5808"/>
                      <a:pt x="2568190" y="15860"/>
                    </a:cubicBezTo>
                    <a:lnTo>
                      <a:pt x="2654319" y="40051"/>
                    </a:lnTo>
                    <a:lnTo>
                      <a:pt x="2654319" y="513445"/>
                    </a:lnTo>
                    <a:lnTo>
                      <a:pt x="127887" y="501826"/>
                    </a:lnTo>
                    <a:cubicBezTo>
                      <a:pt x="92270" y="501826"/>
                      <a:pt x="54769" y="496082"/>
                      <a:pt x="16545" y="485936"/>
                    </a:cubicBezTo>
                    <a:lnTo>
                      <a:pt x="0" y="479887"/>
                    </a:lnTo>
                    <a:lnTo>
                      <a:pt x="0" y="98489"/>
                    </a:lnTo>
                    <a:lnTo>
                      <a:pt x="19289" y="101053"/>
                    </a:lnTo>
                    <a:cubicBezTo>
                      <a:pt x="178137" y="125616"/>
                      <a:pt x="357923" y="163769"/>
                      <a:pt x="535766" y="216555"/>
                    </a:cubicBezTo>
                    <a:cubicBezTo>
                      <a:pt x="1793999" y="276119"/>
                      <a:pt x="1652645" y="0"/>
                      <a:pt x="237768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45" name="직선 연결선 63">
                <a:extLst>
                  <a:ext uri="{FF2B5EF4-FFF2-40B4-BE49-F238E27FC236}">
                    <a16:creationId xmlns:a16="http://schemas.microsoft.com/office/drawing/2014/main" id="{A4F16D7D-47C3-B037-47EF-D550FFE4CA33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>
                <a:off x="8174278" y="1399346"/>
                <a:ext cx="0" cy="550873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64">
                <a:extLst>
                  <a:ext uri="{FF2B5EF4-FFF2-40B4-BE49-F238E27FC236}">
                    <a16:creationId xmlns:a16="http://schemas.microsoft.com/office/drawing/2014/main" id="{A11186D1-8B52-0B0C-00FA-424324BCEC4A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>
                <a:off x="7695503" y="1744817"/>
                <a:ext cx="0" cy="550873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65">
                <a:extLst>
                  <a:ext uri="{FF2B5EF4-FFF2-40B4-BE49-F238E27FC236}">
                    <a16:creationId xmlns:a16="http://schemas.microsoft.com/office/drawing/2014/main" id="{4FE75961-69D2-EEDA-96E6-AB1AAF5374CC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>
                <a:off x="5939268" y="818362"/>
                <a:ext cx="0" cy="550873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66">
                <a:extLst>
                  <a:ext uri="{FF2B5EF4-FFF2-40B4-BE49-F238E27FC236}">
                    <a16:creationId xmlns:a16="http://schemas.microsoft.com/office/drawing/2014/main" id="{3FECE8B6-7EEE-8969-C310-0F0F579662CC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>
                <a:off x="5474586" y="1148096"/>
                <a:ext cx="0" cy="550873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67">
                <a:extLst>
                  <a:ext uri="{FF2B5EF4-FFF2-40B4-BE49-F238E27FC236}">
                    <a16:creationId xmlns:a16="http://schemas.microsoft.com/office/drawing/2014/main" id="{12875BFC-D35A-84A4-F563-0259C70097A2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5976072" y="1113635"/>
                <a:ext cx="2306472" cy="0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68">
                <a:extLst>
                  <a:ext uri="{FF2B5EF4-FFF2-40B4-BE49-F238E27FC236}">
                    <a16:creationId xmlns:a16="http://schemas.microsoft.com/office/drawing/2014/main" id="{F77940EF-7219-B2DE-CA70-C7EB96A79009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5595455" y="764797"/>
                <a:ext cx="368487" cy="44462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69">
                <a:extLst>
                  <a:ext uri="{FF2B5EF4-FFF2-40B4-BE49-F238E27FC236}">
                    <a16:creationId xmlns:a16="http://schemas.microsoft.com/office/drawing/2014/main" id="{1478B3DE-07CF-FAC7-F424-D7ED086DEE9E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7816205" y="1362152"/>
                <a:ext cx="368487" cy="44462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70">
                <a:extLst>
                  <a:ext uri="{FF2B5EF4-FFF2-40B4-BE49-F238E27FC236}">
                    <a16:creationId xmlns:a16="http://schemas.microsoft.com/office/drawing/2014/main" id="{4E78D6DD-AA06-7098-EB71-84FC6AB860C6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7684133" y="1891890"/>
                <a:ext cx="368487" cy="44462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71">
                <a:extLst>
                  <a:ext uri="{FF2B5EF4-FFF2-40B4-BE49-F238E27FC236}">
                    <a16:creationId xmlns:a16="http://schemas.microsoft.com/office/drawing/2014/main" id="{9EFCE881-EDD5-8E69-2242-AFFA8E621C04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5450601" y="1305289"/>
                <a:ext cx="368487" cy="444627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72">
                <a:extLst>
                  <a:ext uri="{FF2B5EF4-FFF2-40B4-BE49-F238E27FC236}">
                    <a16:creationId xmlns:a16="http://schemas.microsoft.com/office/drawing/2014/main" id="{D8E6326F-21EE-5D93-2917-12CCAA9541A9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5834406" y="1653040"/>
                <a:ext cx="2306472" cy="0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73">
                <a:extLst>
                  <a:ext uri="{FF2B5EF4-FFF2-40B4-BE49-F238E27FC236}">
                    <a16:creationId xmlns:a16="http://schemas.microsoft.com/office/drawing/2014/main" id="{8090D904-7297-FD27-B011-4E59407FDEE8}"/>
                  </a:ext>
                </a:extLst>
              </p:cNvPr>
              <p:cNvCxnSpPr>
                <a:cxnSpLocks/>
              </p:cNvCxnSpPr>
              <p:nvPr/>
            </p:nvCxnSpPr>
            <p:spPr>
              <a:xfrm rot="882930" flipH="1">
                <a:off x="5365059" y="1989479"/>
                <a:ext cx="2306472" cy="0"/>
              </a:xfrm>
              <a:prstGeom prst="line">
                <a:avLst/>
              </a:prstGeom>
              <a:ln>
                <a:solidFill>
                  <a:schemeClr val="accent1"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자유형: 도형 74">
                <a:extLst>
                  <a:ext uri="{FF2B5EF4-FFF2-40B4-BE49-F238E27FC236}">
                    <a16:creationId xmlns:a16="http://schemas.microsoft.com/office/drawing/2014/main" id="{99C16E71-6422-3E5C-762A-52BDC646A2D5}"/>
                  </a:ext>
                </a:extLst>
              </p:cNvPr>
              <p:cNvSpPr/>
              <p:nvPr/>
            </p:nvSpPr>
            <p:spPr>
              <a:xfrm rot="882930">
                <a:off x="5401256" y="1589993"/>
                <a:ext cx="2673695" cy="449590"/>
              </a:xfrm>
              <a:custGeom>
                <a:avLst/>
                <a:gdLst>
                  <a:gd name="connsiteX0" fmla="*/ 374018 w 2673695"/>
                  <a:gd name="connsiteY0" fmla="*/ 0 h 449590"/>
                  <a:gd name="connsiteX1" fmla="*/ 2673695 w 2673695"/>
                  <a:gd name="connsiteY1" fmla="*/ 0 h 449590"/>
                  <a:gd name="connsiteX2" fmla="*/ 2673695 w 2673695"/>
                  <a:gd name="connsiteY2" fmla="*/ 17620 h 449590"/>
                  <a:gd name="connsiteX3" fmla="*/ 2316587 w 2673695"/>
                  <a:gd name="connsiteY3" fmla="*/ 449590 h 449590"/>
                  <a:gd name="connsiteX4" fmla="*/ 0 w 2673695"/>
                  <a:gd name="connsiteY4" fmla="*/ 449590 h 44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3695" h="449590">
                    <a:moveTo>
                      <a:pt x="374018" y="0"/>
                    </a:moveTo>
                    <a:lnTo>
                      <a:pt x="2673695" y="0"/>
                    </a:lnTo>
                    <a:lnTo>
                      <a:pt x="2673695" y="17620"/>
                    </a:lnTo>
                    <a:lnTo>
                      <a:pt x="2316587" y="449590"/>
                    </a:lnTo>
                    <a:lnTo>
                      <a:pt x="0" y="44959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자유형: 도형 75">
                <a:extLst>
                  <a:ext uri="{FF2B5EF4-FFF2-40B4-BE49-F238E27FC236}">
                    <a16:creationId xmlns:a16="http://schemas.microsoft.com/office/drawing/2014/main" id="{032B6408-F2BA-D909-32C5-1859659ED826}"/>
                  </a:ext>
                </a:extLst>
              </p:cNvPr>
              <p:cNvSpPr/>
              <p:nvPr/>
            </p:nvSpPr>
            <p:spPr>
              <a:xfrm rot="882930" flipH="1">
                <a:off x="5393741" y="1513320"/>
                <a:ext cx="2354788" cy="513445"/>
              </a:xfrm>
              <a:custGeom>
                <a:avLst/>
                <a:gdLst>
                  <a:gd name="connsiteX0" fmla="*/ 2377681 w 2654319"/>
                  <a:gd name="connsiteY0" fmla="*/ 0 h 513445"/>
                  <a:gd name="connsiteX1" fmla="*/ 2568190 w 2654319"/>
                  <a:gd name="connsiteY1" fmla="*/ 15860 h 513445"/>
                  <a:gd name="connsiteX2" fmla="*/ 2654319 w 2654319"/>
                  <a:gd name="connsiteY2" fmla="*/ 40051 h 513445"/>
                  <a:gd name="connsiteX3" fmla="*/ 2654319 w 2654319"/>
                  <a:gd name="connsiteY3" fmla="*/ 513445 h 513445"/>
                  <a:gd name="connsiteX4" fmla="*/ 127887 w 2654319"/>
                  <a:gd name="connsiteY4" fmla="*/ 501826 h 513445"/>
                  <a:gd name="connsiteX5" fmla="*/ 16545 w 2654319"/>
                  <a:gd name="connsiteY5" fmla="*/ 485936 h 513445"/>
                  <a:gd name="connsiteX6" fmla="*/ 0 w 2654319"/>
                  <a:gd name="connsiteY6" fmla="*/ 479887 h 513445"/>
                  <a:gd name="connsiteX7" fmla="*/ 0 w 2654319"/>
                  <a:gd name="connsiteY7" fmla="*/ 98489 h 513445"/>
                  <a:gd name="connsiteX8" fmla="*/ 19289 w 2654319"/>
                  <a:gd name="connsiteY8" fmla="*/ 101053 h 513445"/>
                  <a:gd name="connsiteX9" fmla="*/ 535766 w 2654319"/>
                  <a:gd name="connsiteY9" fmla="*/ 216555 h 513445"/>
                  <a:gd name="connsiteX10" fmla="*/ 2377681 w 2654319"/>
                  <a:gd name="connsiteY10" fmla="*/ 0 h 513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54319" h="513445">
                    <a:moveTo>
                      <a:pt x="2377681" y="0"/>
                    </a:moveTo>
                    <a:cubicBezTo>
                      <a:pt x="2448915" y="0"/>
                      <a:pt x="2512168" y="5808"/>
                      <a:pt x="2568190" y="15860"/>
                    </a:cubicBezTo>
                    <a:lnTo>
                      <a:pt x="2654319" y="40051"/>
                    </a:lnTo>
                    <a:lnTo>
                      <a:pt x="2654319" y="513445"/>
                    </a:lnTo>
                    <a:lnTo>
                      <a:pt x="127887" y="501826"/>
                    </a:lnTo>
                    <a:cubicBezTo>
                      <a:pt x="92270" y="501826"/>
                      <a:pt x="54769" y="496082"/>
                      <a:pt x="16545" y="485936"/>
                    </a:cubicBezTo>
                    <a:lnTo>
                      <a:pt x="0" y="479887"/>
                    </a:lnTo>
                    <a:lnTo>
                      <a:pt x="0" y="98489"/>
                    </a:lnTo>
                    <a:lnTo>
                      <a:pt x="19289" y="101053"/>
                    </a:lnTo>
                    <a:cubicBezTo>
                      <a:pt x="178137" y="125616"/>
                      <a:pt x="357923" y="163769"/>
                      <a:pt x="535766" y="216555"/>
                    </a:cubicBezTo>
                    <a:cubicBezTo>
                      <a:pt x="1793999" y="276119"/>
                      <a:pt x="1652645" y="0"/>
                      <a:pt x="2377681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2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" name="자유형: 도형 20">
              <a:extLst>
                <a:ext uri="{FF2B5EF4-FFF2-40B4-BE49-F238E27FC236}">
                  <a16:creationId xmlns:a16="http://schemas.microsoft.com/office/drawing/2014/main" id="{B629ECB1-EF79-3BDF-4AB4-6C34EE2B001A}"/>
                </a:ext>
              </a:extLst>
            </p:cNvPr>
            <p:cNvSpPr/>
            <p:nvPr/>
          </p:nvSpPr>
          <p:spPr>
            <a:xfrm flipH="1">
              <a:off x="9245001" y="1651300"/>
              <a:ext cx="1610913" cy="351243"/>
            </a:xfrm>
            <a:custGeom>
              <a:avLst/>
              <a:gdLst>
                <a:gd name="connsiteX0" fmla="*/ 2377681 w 2654319"/>
                <a:gd name="connsiteY0" fmla="*/ 0 h 513445"/>
                <a:gd name="connsiteX1" fmla="*/ 2568190 w 2654319"/>
                <a:gd name="connsiteY1" fmla="*/ 15860 h 513445"/>
                <a:gd name="connsiteX2" fmla="*/ 2654319 w 2654319"/>
                <a:gd name="connsiteY2" fmla="*/ 40051 h 513445"/>
                <a:gd name="connsiteX3" fmla="*/ 2654319 w 2654319"/>
                <a:gd name="connsiteY3" fmla="*/ 513445 h 513445"/>
                <a:gd name="connsiteX4" fmla="*/ 127887 w 2654319"/>
                <a:gd name="connsiteY4" fmla="*/ 501826 h 513445"/>
                <a:gd name="connsiteX5" fmla="*/ 16545 w 2654319"/>
                <a:gd name="connsiteY5" fmla="*/ 485936 h 513445"/>
                <a:gd name="connsiteX6" fmla="*/ 0 w 2654319"/>
                <a:gd name="connsiteY6" fmla="*/ 479887 h 513445"/>
                <a:gd name="connsiteX7" fmla="*/ 0 w 2654319"/>
                <a:gd name="connsiteY7" fmla="*/ 98489 h 513445"/>
                <a:gd name="connsiteX8" fmla="*/ 19289 w 2654319"/>
                <a:gd name="connsiteY8" fmla="*/ 101053 h 513445"/>
                <a:gd name="connsiteX9" fmla="*/ 535766 w 2654319"/>
                <a:gd name="connsiteY9" fmla="*/ 216555 h 513445"/>
                <a:gd name="connsiteX10" fmla="*/ 2377681 w 2654319"/>
                <a:gd name="connsiteY10" fmla="*/ 0 h 51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54319" h="513445">
                  <a:moveTo>
                    <a:pt x="2377681" y="0"/>
                  </a:moveTo>
                  <a:cubicBezTo>
                    <a:pt x="2448915" y="0"/>
                    <a:pt x="2512168" y="5808"/>
                    <a:pt x="2568190" y="15860"/>
                  </a:cubicBezTo>
                  <a:lnTo>
                    <a:pt x="2654319" y="40051"/>
                  </a:lnTo>
                  <a:lnTo>
                    <a:pt x="2654319" y="513445"/>
                  </a:lnTo>
                  <a:lnTo>
                    <a:pt x="127887" y="501826"/>
                  </a:lnTo>
                  <a:cubicBezTo>
                    <a:pt x="92270" y="501826"/>
                    <a:pt x="54769" y="496082"/>
                    <a:pt x="16545" y="485936"/>
                  </a:cubicBezTo>
                  <a:lnTo>
                    <a:pt x="0" y="479887"/>
                  </a:lnTo>
                  <a:lnTo>
                    <a:pt x="0" y="98489"/>
                  </a:lnTo>
                  <a:lnTo>
                    <a:pt x="19289" y="101053"/>
                  </a:lnTo>
                  <a:cubicBezTo>
                    <a:pt x="178137" y="125616"/>
                    <a:pt x="357923" y="163769"/>
                    <a:pt x="535766" y="216555"/>
                  </a:cubicBezTo>
                  <a:cubicBezTo>
                    <a:pt x="1793999" y="276119"/>
                    <a:pt x="1652645" y="0"/>
                    <a:pt x="237768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39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3" name="직선 연결선 21">
              <a:extLst>
                <a:ext uri="{FF2B5EF4-FFF2-40B4-BE49-F238E27FC236}">
                  <a16:creationId xmlns:a16="http://schemas.microsoft.com/office/drawing/2014/main" id="{5B6A7A25-7548-6E22-B05A-25FE437AEF03}"/>
                </a:ext>
              </a:extLst>
            </p:cNvPr>
            <p:cNvCxnSpPr>
              <a:cxnSpLocks/>
            </p:cNvCxnSpPr>
            <p:nvPr/>
          </p:nvCxnSpPr>
          <p:spPr>
            <a:xfrm>
              <a:off x="10842782" y="1588786"/>
              <a:ext cx="0" cy="376848"/>
            </a:xfrm>
            <a:prstGeom prst="line">
              <a:avLst/>
            </a:prstGeom>
            <a:ln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32">
              <a:extLst>
                <a:ext uri="{FF2B5EF4-FFF2-40B4-BE49-F238E27FC236}">
                  <a16:creationId xmlns:a16="http://schemas.microsoft.com/office/drawing/2014/main" id="{2775B803-C354-6D7F-3DA0-A73F5B2FEF0F}"/>
                </a:ext>
              </a:extLst>
            </p:cNvPr>
            <p:cNvCxnSpPr>
              <a:cxnSpLocks/>
            </p:cNvCxnSpPr>
            <p:nvPr/>
          </p:nvCxnSpPr>
          <p:spPr>
            <a:xfrm>
              <a:off x="10586030" y="1900570"/>
              <a:ext cx="0" cy="376848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33">
              <a:extLst>
                <a:ext uri="{FF2B5EF4-FFF2-40B4-BE49-F238E27FC236}">
                  <a16:creationId xmlns:a16="http://schemas.microsoft.com/office/drawing/2014/main" id="{3774D2F5-5D37-42FE-5E1C-1117D421E86B}"/>
                </a:ext>
              </a:extLst>
            </p:cNvPr>
            <p:cNvCxnSpPr>
              <a:cxnSpLocks/>
            </p:cNvCxnSpPr>
            <p:nvPr/>
          </p:nvCxnSpPr>
          <p:spPr>
            <a:xfrm>
              <a:off x="9263001" y="1592761"/>
              <a:ext cx="0" cy="376848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40">
              <a:extLst>
                <a:ext uri="{FF2B5EF4-FFF2-40B4-BE49-F238E27FC236}">
                  <a16:creationId xmlns:a16="http://schemas.microsoft.com/office/drawing/2014/main" id="{BE7EBDE5-CDB2-57EB-007E-4FA21AEC7448}"/>
                </a:ext>
              </a:extLst>
            </p:cNvPr>
            <p:cNvCxnSpPr>
              <a:cxnSpLocks/>
            </p:cNvCxnSpPr>
            <p:nvPr/>
          </p:nvCxnSpPr>
          <p:spPr>
            <a:xfrm>
              <a:off x="9012840" y="1891682"/>
              <a:ext cx="0" cy="376848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41">
              <a:extLst>
                <a:ext uri="{FF2B5EF4-FFF2-40B4-BE49-F238E27FC236}">
                  <a16:creationId xmlns:a16="http://schemas.microsoft.com/office/drawing/2014/main" id="{9D39CD8A-5185-ED6F-0404-2AC158DB38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4924" y="1587507"/>
              <a:ext cx="1577860" cy="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42">
              <a:extLst>
                <a:ext uri="{FF2B5EF4-FFF2-40B4-BE49-F238E27FC236}">
                  <a16:creationId xmlns:a16="http://schemas.microsoft.com/office/drawing/2014/main" id="{0E66356D-05D2-1AB2-2CCE-7594FE785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12841" y="1586235"/>
              <a:ext cx="252083" cy="30417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43">
              <a:extLst>
                <a:ext uri="{FF2B5EF4-FFF2-40B4-BE49-F238E27FC236}">
                  <a16:creationId xmlns:a16="http://schemas.microsoft.com/office/drawing/2014/main" id="{B5E10C66-87BF-DC3A-A97A-99553EE807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86031" y="1595570"/>
              <a:ext cx="252083" cy="30417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44">
              <a:extLst>
                <a:ext uri="{FF2B5EF4-FFF2-40B4-BE49-F238E27FC236}">
                  <a16:creationId xmlns:a16="http://schemas.microsoft.com/office/drawing/2014/main" id="{0464365D-0FD0-1792-51AA-C4BBE1AABE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90700" y="1969028"/>
              <a:ext cx="252083" cy="30417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45">
              <a:extLst>
                <a:ext uri="{FF2B5EF4-FFF2-40B4-BE49-F238E27FC236}">
                  <a16:creationId xmlns:a16="http://schemas.microsoft.com/office/drawing/2014/main" id="{9BF70676-35DD-68FC-97CB-2CC18E4F91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10921" y="1969028"/>
              <a:ext cx="252083" cy="30417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46">
              <a:extLst>
                <a:ext uri="{FF2B5EF4-FFF2-40B4-BE49-F238E27FC236}">
                  <a16:creationId xmlns:a16="http://schemas.microsoft.com/office/drawing/2014/main" id="{35C9B81C-7EDE-DDD6-6230-02823F4B29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4923" y="1969028"/>
              <a:ext cx="1577860" cy="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47">
              <a:extLst>
                <a:ext uri="{FF2B5EF4-FFF2-40B4-BE49-F238E27FC236}">
                  <a16:creationId xmlns:a16="http://schemas.microsoft.com/office/drawing/2014/main" id="{C7AE0400-B7D7-E93E-2FAB-48CF3F90AA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12837" y="2273197"/>
              <a:ext cx="1577860" cy="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자유형: 도형 48">
              <a:extLst>
                <a:ext uri="{FF2B5EF4-FFF2-40B4-BE49-F238E27FC236}">
                  <a16:creationId xmlns:a16="http://schemas.microsoft.com/office/drawing/2014/main" id="{AED3A48E-8870-DB49-E793-83D7DA3D6D6D}"/>
                </a:ext>
              </a:extLst>
            </p:cNvPr>
            <p:cNvSpPr/>
            <p:nvPr/>
          </p:nvSpPr>
          <p:spPr>
            <a:xfrm>
              <a:off x="9002311" y="1965634"/>
              <a:ext cx="1829078" cy="307562"/>
            </a:xfrm>
            <a:custGeom>
              <a:avLst/>
              <a:gdLst>
                <a:gd name="connsiteX0" fmla="*/ 374018 w 2673695"/>
                <a:gd name="connsiteY0" fmla="*/ 0 h 449590"/>
                <a:gd name="connsiteX1" fmla="*/ 2673695 w 2673695"/>
                <a:gd name="connsiteY1" fmla="*/ 0 h 449590"/>
                <a:gd name="connsiteX2" fmla="*/ 2673695 w 2673695"/>
                <a:gd name="connsiteY2" fmla="*/ 17620 h 449590"/>
                <a:gd name="connsiteX3" fmla="*/ 2316587 w 2673695"/>
                <a:gd name="connsiteY3" fmla="*/ 449590 h 449590"/>
                <a:gd name="connsiteX4" fmla="*/ 0 w 2673695"/>
                <a:gd name="connsiteY4" fmla="*/ 449590 h 44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3695" h="449590">
                  <a:moveTo>
                    <a:pt x="374018" y="0"/>
                  </a:moveTo>
                  <a:lnTo>
                    <a:pt x="2673695" y="0"/>
                  </a:lnTo>
                  <a:lnTo>
                    <a:pt x="2673695" y="17620"/>
                  </a:lnTo>
                  <a:lnTo>
                    <a:pt x="2316587" y="449590"/>
                  </a:lnTo>
                  <a:lnTo>
                    <a:pt x="0" y="4495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5" name="그룹 49">
              <a:extLst>
                <a:ext uri="{FF2B5EF4-FFF2-40B4-BE49-F238E27FC236}">
                  <a16:creationId xmlns:a16="http://schemas.microsoft.com/office/drawing/2014/main" id="{53D1F43A-9338-D99C-6519-D421133C9639}"/>
                </a:ext>
              </a:extLst>
            </p:cNvPr>
            <p:cNvGrpSpPr/>
            <p:nvPr/>
          </p:nvGrpSpPr>
          <p:grpSpPr>
            <a:xfrm>
              <a:off x="9420164" y="1536936"/>
              <a:ext cx="935472" cy="877004"/>
              <a:chOff x="6679412" y="1859801"/>
              <a:chExt cx="1519312" cy="1424354"/>
            </a:xfrm>
            <a:scene3d>
              <a:camera prst="isometricOffAxis1Top"/>
              <a:lightRig rig="threePt" dir="t"/>
            </a:scene3d>
          </p:grpSpPr>
          <p:grpSp>
            <p:nvGrpSpPr>
              <p:cNvPr id="38" name="그룹 56">
                <a:extLst>
                  <a:ext uri="{FF2B5EF4-FFF2-40B4-BE49-F238E27FC236}">
                    <a16:creationId xmlns:a16="http://schemas.microsoft.com/office/drawing/2014/main" id="{F28C5832-F4D4-C8FB-C522-4FD36FE2606A}"/>
                  </a:ext>
                </a:extLst>
              </p:cNvPr>
              <p:cNvGrpSpPr/>
              <p:nvPr/>
            </p:nvGrpSpPr>
            <p:grpSpPr>
              <a:xfrm>
                <a:off x="7102011" y="2277962"/>
                <a:ext cx="672097" cy="670681"/>
                <a:chOff x="5094093" y="1991070"/>
                <a:chExt cx="672097" cy="670681"/>
              </a:xfrm>
            </p:grpSpPr>
            <p:sp>
              <p:nvSpPr>
                <p:cNvPr id="42" name="자유형: 도형 60">
                  <a:extLst>
                    <a:ext uri="{FF2B5EF4-FFF2-40B4-BE49-F238E27FC236}">
                      <a16:creationId xmlns:a16="http://schemas.microsoft.com/office/drawing/2014/main" id="{D38DBF94-A075-42B2-46ED-5609F246352C}"/>
                    </a:ext>
                  </a:extLst>
                </p:cNvPr>
                <p:cNvSpPr/>
                <p:nvPr/>
              </p:nvSpPr>
              <p:spPr>
                <a:xfrm>
                  <a:off x="5094093" y="1991072"/>
                  <a:ext cx="670679" cy="670679"/>
                </a:xfrm>
                <a:custGeom>
                  <a:avLst/>
                  <a:gdLst>
                    <a:gd name="connsiteX0" fmla="*/ 1711465 w 3422931"/>
                    <a:gd name="connsiteY0" fmla="*/ 1513211 h 3422931"/>
                    <a:gd name="connsiteX1" fmla="*/ 1484888 w 3422931"/>
                    <a:gd name="connsiteY1" fmla="*/ 1739788 h 3422931"/>
                    <a:gd name="connsiteX2" fmla="*/ 1711465 w 3422931"/>
                    <a:gd name="connsiteY2" fmla="*/ 1966365 h 3422931"/>
                    <a:gd name="connsiteX3" fmla="*/ 1938042 w 3422931"/>
                    <a:gd name="connsiteY3" fmla="*/ 1739788 h 3422931"/>
                    <a:gd name="connsiteX4" fmla="*/ 1711465 w 3422931"/>
                    <a:gd name="connsiteY4" fmla="*/ 1513211 h 3422931"/>
                    <a:gd name="connsiteX5" fmla="*/ 570500 w 3422931"/>
                    <a:gd name="connsiteY5" fmla="*/ 0 h 3422931"/>
                    <a:gd name="connsiteX6" fmla="*/ 1484888 w 3422931"/>
                    <a:gd name="connsiteY6" fmla="*/ 0 h 3422931"/>
                    <a:gd name="connsiteX7" fmla="*/ 1484888 w 3422931"/>
                    <a:gd name="connsiteY7" fmla="*/ 226577 h 3422931"/>
                    <a:gd name="connsiteX8" fmla="*/ 1938042 w 3422931"/>
                    <a:gd name="connsiteY8" fmla="*/ 226577 h 3422931"/>
                    <a:gd name="connsiteX9" fmla="*/ 1938042 w 3422931"/>
                    <a:gd name="connsiteY9" fmla="*/ 0 h 3422931"/>
                    <a:gd name="connsiteX10" fmla="*/ 2852431 w 3422931"/>
                    <a:gd name="connsiteY10" fmla="*/ 0 h 3422931"/>
                    <a:gd name="connsiteX11" fmla="*/ 3422931 w 3422931"/>
                    <a:gd name="connsiteY11" fmla="*/ 570500 h 3422931"/>
                    <a:gd name="connsiteX12" fmla="*/ 3422931 w 3422931"/>
                    <a:gd name="connsiteY12" fmla="*/ 1513211 h 3422931"/>
                    <a:gd name="connsiteX13" fmla="*/ 3196354 w 3422931"/>
                    <a:gd name="connsiteY13" fmla="*/ 1513211 h 3422931"/>
                    <a:gd name="connsiteX14" fmla="*/ 3196354 w 3422931"/>
                    <a:gd name="connsiteY14" fmla="*/ 1966365 h 3422931"/>
                    <a:gd name="connsiteX15" fmla="*/ 3422931 w 3422931"/>
                    <a:gd name="connsiteY15" fmla="*/ 1966365 h 3422931"/>
                    <a:gd name="connsiteX16" fmla="*/ 3422931 w 3422931"/>
                    <a:gd name="connsiteY16" fmla="*/ 2852431 h 3422931"/>
                    <a:gd name="connsiteX17" fmla="*/ 2852431 w 3422931"/>
                    <a:gd name="connsiteY17" fmla="*/ 3422931 h 3422931"/>
                    <a:gd name="connsiteX18" fmla="*/ 1938042 w 3422931"/>
                    <a:gd name="connsiteY18" fmla="*/ 3422931 h 3422931"/>
                    <a:gd name="connsiteX19" fmla="*/ 1938042 w 3422931"/>
                    <a:gd name="connsiteY19" fmla="*/ 3196354 h 3422931"/>
                    <a:gd name="connsiteX20" fmla="*/ 1484888 w 3422931"/>
                    <a:gd name="connsiteY20" fmla="*/ 3196354 h 3422931"/>
                    <a:gd name="connsiteX21" fmla="*/ 1484888 w 3422931"/>
                    <a:gd name="connsiteY21" fmla="*/ 3422931 h 3422931"/>
                    <a:gd name="connsiteX22" fmla="*/ 570500 w 3422931"/>
                    <a:gd name="connsiteY22" fmla="*/ 3422931 h 3422931"/>
                    <a:gd name="connsiteX23" fmla="*/ 0 w 3422931"/>
                    <a:gd name="connsiteY23" fmla="*/ 2852431 h 3422931"/>
                    <a:gd name="connsiteX24" fmla="*/ 0 w 3422931"/>
                    <a:gd name="connsiteY24" fmla="*/ 1966365 h 3422931"/>
                    <a:gd name="connsiteX25" fmla="*/ 226577 w 3422931"/>
                    <a:gd name="connsiteY25" fmla="*/ 1966365 h 3422931"/>
                    <a:gd name="connsiteX26" fmla="*/ 226577 w 3422931"/>
                    <a:gd name="connsiteY26" fmla="*/ 1513211 h 3422931"/>
                    <a:gd name="connsiteX27" fmla="*/ 0 w 3422931"/>
                    <a:gd name="connsiteY27" fmla="*/ 1513211 h 3422931"/>
                    <a:gd name="connsiteX28" fmla="*/ 0 w 3422931"/>
                    <a:gd name="connsiteY28" fmla="*/ 570500 h 3422931"/>
                    <a:gd name="connsiteX29" fmla="*/ 570500 w 3422931"/>
                    <a:gd name="connsiteY29" fmla="*/ 0 h 3422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422931" h="3422931">
                      <a:moveTo>
                        <a:pt x="1711465" y="1513211"/>
                      </a:moveTo>
                      <a:cubicBezTo>
                        <a:pt x="1586330" y="1513211"/>
                        <a:pt x="1484888" y="1614653"/>
                        <a:pt x="1484888" y="1739788"/>
                      </a:cubicBezTo>
                      <a:cubicBezTo>
                        <a:pt x="1484888" y="1864923"/>
                        <a:pt x="1586330" y="1966365"/>
                        <a:pt x="1711465" y="1966365"/>
                      </a:cubicBezTo>
                      <a:cubicBezTo>
                        <a:pt x="1836600" y="1966365"/>
                        <a:pt x="1938042" y="1864923"/>
                        <a:pt x="1938042" y="1739788"/>
                      </a:cubicBezTo>
                      <a:cubicBezTo>
                        <a:pt x="1938042" y="1614653"/>
                        <a:pt x="1836600" y="1513211"/>
                        <a:pt x="1711465" y="1513211"/>
                      </a:cubicBezTo>
                      <a:close/>
                      <a:moveTo>
                        <a:pt x="570500" y="0"/>
                      </a:moveTo>
                      <a:lnTo>
                        <a:pt x="1484888" y="0"/>
                      </a:lnTo>
                      <a:lnTo>
                        <a:pt x="1484888" y="226577"/>
                      </a:lnTo>
                      <a:lnTo>
                        <a:pt x="1938042" y="226577"/>
                      </a:lnTo>
                      <a:lnTo>
                        <a:pt x="1938042" y="0"/>
                      </a:lnTo>
                      <a:lnTo>
                        <a:pt x="2852431" y="0"/>
                      </a:lnTo>
                      <a:cubicBezTo>
                        <a:pt x="3167509" y="0"/>
                        <a:pt x="3422931" y="255422"/>
                        <a:pt x="3422931" y="570500"/>
                      </a:cubicBezTo>
                      <a:lnTo>
                        <a:pt x="3422931" y="1513211"/>
                      </a:lnTo>
                      <a:lnTo>
                        <a:pt x="3196354" y="1513211"/>
                      </a:lnTo>
                      <a:lnTo>
                        <a:pt x="3196354" y="1966365"/>
                      </a:lnTo>
                      <a:lnTo>
                        <a:pt x="3422931" y="1966365"/>
                      </a:lnTo>
                      <a:lnTo>
                        <a:pt x="3422931" y="2852431"/>
                      </a:lnTo>
                      <a:cubicBezTo>
                        <a:pt x="3422931" y="3167509"/>
                        <a:pt x="3167509" y="3422931"/>
                        <a:pt x="2852431" y="3422931"/>
                      </a:cubicBezTo>
                      <a:lnTo>
                        <a:pt x="1938042" y="3422931"/>
                      </a:lnTo>
                      <a:lnTo>
                        <a:pt x="1938042" y="3196354"/>
                      </a:lnTo>
                      <a:lnTo>
                        <a:pt x="1484888" y="3196354"/>
                      </a:lnTo>
                      <a:lnTo>
                        <a:pt x="1484888" y="3422931"/>
                      </a:lnTo>
                      <a:lnTo>
                        <a:pt x="570500" y="3422931"/>
                      </a:lnTo>
                      <a:cubicBezTo>
                        <a:pt x="255422" y="3422931"/>
                        <a:pt x="0" y="3167509"/>
                        <a:pt x="0" y="2852431"/>
                      </a:cubicBezTo>
                      <a:lnTo>
                        <a:pt x="0" y="1966365"/>
                      </a:lnTo>
                      <a:lnTo>
                        <a:pt x="226577" y="1966365"/>
                      </a:lnTo>
                      <a:lnTo>
                        <a:pt x="226577" y="1513211"/>
                      </a:lnTo>
                      <a:lnTo>
                        <a:pt x="0" y="1513211"/>
                      </a:lnTo>
                      <a:lnTo>
                        <a:pt x="0" y="570500"/>
                      </a:lnTo>
                      <a:cubicBezTo>
                        <a:pt x="0" y="255422"/>
                        <a:pt x="255422" y="0"/>
                        <a:pt x="570500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" name="자유형: 도형 61">
                  <a:extLst>
                    <a:ext uri="{FF2B5EF4-FFF2-40B4-BE49-F238E27FC236}">
                      <a16:creationId xmlns:a16="http://schemas.microsoft.com/office/drawing/2014/main" id="{3C23E18A-DACB-90EE-F7C8-21245073F256}"/>
                    </a:ext>
                  </a:extLst>
                </p:cNvPr>
                <p:cNvSpPr/>
                <p:nvPr/>
              </p:nvSpPr>
              <p:spPr>
                <a:xfrm>
                  <a:off x="5095511" y="1991070"/>
                  <a:ext cx="670679" cy="670679"/>
                </a:xfrm>
                <a:custGeom>
                  <a:avLst/>
                  <a:gdLst>
                    <a:gd name="connsiteX0" fmla="*/ 1711465 w 3422931"/>
                    <a:gd name="connsiteY0" fmla="*/ 1513211 h 3422931"/>
                    <a:gd name="connsiteX1" fmla="*/ 1484888 w 3422931"/>
                    <a:gd name="connsiteY1" fmla="*/ 1739788 h 3422931"/>
                    <a:gd name="connsiteX2" fmla="*/ 1711465 w 3422931"/>
                    <a:gd name="connsiteY2" fmla="*/ 1966365 h 3422931"/>
                    <a:gd name="connsiteX3" fmla="*/ 1938042 w 3422931"/>
                    <a:gd name="connsiteY3" fmla="*/ 1739788 h 3422931"/>
                    <a:gd name="connsiteX4" fmla="*/ 1711465 w 3422931"/>
                    <a:gd name="connsiteY4" fmla="*/ 1513211 h 3422931"/>
                    <a:gd name="connsiteX5" fmla="*/ 570500 w 3422931"/>
                    <a:gd name="connsiteY5" fmla="*/ 0 h 3422931"/>
                    <a:gd name="connsiteX6" fmla="*/ 1484888 w 3422931"/>
                    <a:gd name="connsiteY6" fmla="*/ 0 h 3422931"/>
                    <a:gd name="connsiteX7" fmla="*/ 1484888 w 3422931"/>
                    <a:gd name="connsiteY7" fmla="*/ 226577 h 3422931"/>
                    <a:gd name="connsiteX8" fmla="*/ 1938042 w 3422931"/>
                    <a:gd name="connsiteY8" fmla="*/ 226577 h 3422931"/>
                    <a:gd name="connsiteX9" fmla="*/ 1938042 w 3422931"/>
                    <a:gd name="connsiteY9" fmla="*/ 0 h 3422931"/>
                    <a:gd name="connsiteX10" fmla="*/ 2852431 w 3422931"/>
                    <a:gd name="connsiteY10" fmla="*/ 0 h 3422931"/>
                    <a:gd name="connsiteX11" fmla="*/ 3422931 w 3422931"/>
                    <a:gd name="connsiteY11" fmla="*/ 570500 h 3422931"/>
                    <a:gd name="connsiteX12" fmla="*/ 3422931 w 3422931"/>
                    <a:gd name="connsiteY12" fmla="*/ 1513211 h 3422931"/>
                    <a:gd name="connsiteX13" fmla="*/ 3196354 w 3422931"/>
                    <a:gd name="connsiteY13" fmla="*/ 1513211 h 3422931"/>
                    <a:gd name="connsiteX14" fmla="*/ 3196354 w 3422931"/>
                    <a:gd name="connsiteY14" fmla="*/ 1966365 h 3422931"/>
                    <a:gd name="connsiteX15" fmla="*/ 3422931 w 3422931"/>
                    <a:gd name="connsiteY15" fmla="*/ 1966365 h 3422931"/>
                    <a:gd name="connsiteX16" fmla="*/ 3422931 w 3422931"/>
                    <a:gd name="connsiteY16" fmla="*/ 2852431 h 3422931"/>
                    <a:gd name="connsiteX17" fmla="*/ 2852431 w 3422931"/>
                    <a:gd name="connsiteY17" fmla="*/ 3422931 h 3422931"/>
                    <a:gd name="connsiteX18" fmla="*/ 1938042 w 3422931"/>
                    <a:gd name="connsiteY18" fmla="*/ 3422931 h 3422931"/>
                    <a:gd name="connsiteX19" fmla="*/ 1938042 w 3422931"/>
                    <a:gd name="connsiteY19" fmla="*/ 3196354 h 3422931"/>
                    <a:gd name="connsiteX20" fmla="*/ 1484888 w 3422931"/>
                    <a:gd name="connsiteY20" fmla="*/ 3196354 h 3422931"/>
                    <a:gd name="connsiteX21" fmla="*/ 1484888 w 3422931"/>
                    <a:gd name="connsiteY21" fmla="*/ 3422931 h 3422931"/>
                    <a:gd name="connsiteX22" fmla="*/ 570500 w 3422931"/>
                    <a:gd name="connsiteY22" fmla="*/ 3422931 h 3422931"/>
                    <a:gd name="connsiteX23" fmla="*/ 0 w 3422931"/>
                    <a:gd name="connsiteY23" fmla="*/ 2852431 h 3422931"/>
                    <a:gd name="connsiteX24" fmla="*/ 0 w 3422931"/>
                    <a:gd name="connsiteY24" fmla="*/ 1966365 h 3422931"/>
                    <a:gd name="connsiteX25" fmla="*/ 226577 w 3422931"/>
                    <a:gd name="connsiteY25" fmla="*/ 1966365 h 3422931"/>
                    <a:gd name="connsiteX26" fmla="*/ 226577 w 3422931"/>
                    <a:gd name="connsiteY26" fmla="*/ 1513211 h 3422931"/>
                    <a:gd name="connsiteX27" fmla="*/ 0 w 3422931"/>
                    <a:gd name="connsiteY27" fmla="*/ 1513211 h 3422931"/>
                    <a:gd name="connsiteX28" fmla="*/ 0 w 3422931"/>
                    <a:gd name="connsiteY28" fmla="*/ 570500 h 3422931"/>
                    <a:gd name="connsiteX29" fmla="*/ 570500 w 3422931"/>
                    <a:gd name="connsiteY29" fmla="*/ 0 h 3422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422931" h="3422931">
                      <a:moveTo>
                        <a:pt x="1711465" y="1513211"/>
                      </a:moveTo>
                      <a:cubicBezTo>
                        <a:pt x="1586330" y="1513211"/>
                        <a:pt x="1484888" y="1614653"/>
                        <a:pt x="1484888" y="1739788"/>
                      </a:cubicBezTo>
                      <a:cubicBezTo>
                        <a:pt x="1484888" y="1864923"/>
                        <a:pt x="1586330" y="1966365"/>
                        <a:pt x="1711465" y="1966365"/>
                      </a:cubicBezTo>
                      <a:cubicBezTo>
                        <a:pt x="1836600" y="1966365"/>
                        <a:pt x="1938042" y="1864923"/>
                        <a:pt x="1938042" y="1739788"/>
                      </a:cubicBezTo>
                      <a:cubicBezTo>
                        <a:pt x="1938042" y="1614653"/>
                        <a:pt x="1836600" y="1513211"/>
                        <a:pt x="1711465" y="1513211"/>
                      </a:cubicBezTo>
                      <a:close/>
                      <a:moveTo>
                        <a:pt x="570500" y="0"/>
                      </a:moveTo>
                      <a:lnTo>
                        <a:pt x="1484888" y="0"/>
                      </a:lnTo>
                      <a:lnTo>
                        <a:pt x="1484888" y="226577"/>
                      </a:lnTo>
                      <a:lnTo>
                        <a:pt x="1938042" y="226577"/>
                      </a:lnTo>
                      <a:lnTo>
                        <a:pt x="1938042" y="0"/>
                      </a:lnTo>
                      <a:lnTo>
                        <a:pt x="2852431" y="0"/>
                      </a:lnTo>
                      <a:cubicBezTo>
                        <a:pt x="3167509" y="0"/>
                        <a:pt x="3422931" y="255422"/>
                        <a:pt x="3422931" y="570500"/>
                      </a:cubicBezTo>
                      <a:lnTo>
                        <a:pt x="3422931" y="1513211"/>
                      </a:lnTo>
                      <a:lnTo>
                        <a:pt x="3196354" y="1513211"/>
                      </a:lnTo>
                      <a:lnTo>
                        <a:pt x="3196354" y="1966365"/>
                      </a:lnTo>
                      <a:lnTo>
                        <a:pt x="3422931" y="1966365"/>
                      </a:lnTo>
                      <a:lnTo>
                        <a:pt x="3422931" y="2852431"/>
                      </a:lnTo>
                      <a:cubicBezTo>
                        <a:pt x="3422931" y="3167509"/>
                        <a:pt x="3167509" y="3422931"/>
                        <a:pt x="2852431" y="3422931"/>
                      </a:cubicBezTo>
                      <a:lnTo>
                        <a:pt x="1938042" y="3422931"/>
                      </a:lnTo>
                      <a:lnTo>
                        <a:pt x="1938042" y="3196354"/>
                      </a:lnTo>
                      <a:lnTo>
                        <a:pt x="1484888" y="3196354"/>
                      </a:lnTo>
                      <a:lnTo>
                        <a:pt x="1484888" y="3422931"/>
                      </a:lnTo>
                      <a:lnTo>
                        <a:pt x="570500" y="3422931"/>
                      </a:lnTo>
                      <a:cubicBezTo>
                        <a:pt x="255422" y="3422931"/>
                        <a:pt x="0" y="3167509"/>
                        <a:pt x="0" y="2852431"/>
                      </a:cubicBezTo>
                      <a:lnTo>
                        <a:pt x="0" y="1966365"/>
                      </a:lnTo>
                      <a:lnTo>
                        <a:pt x="226577" y="1966365"/>
                      </a:lnTo>
                      <a:lnTo>
                        <a:pt x="226577" y="1513211"/>
                      </a:lnTo>
                      <a:lnTo>
                        <a:pt x="0" y="1513211"/>
                      </a:lnTo>
                      <a:lnTo>
                        <a:pt x="0" y="570500"/>
                      </a:lnTo>
                      <a:cubicBezTo>
                        <a:pt x="0" y="255422"/>
                        <a:pt x="255422" y="0"/>
                        <a:pt x="570500" y="0"/>
                      </a:cubicBezTo>
                      <a:close/>
                    </a:path>
                  </a:pathLst>
                </a:custGeom>
                <a:pattFill prst="dkUpDiag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accent2">
                      <a:lumMod val="20000"/>
                      <a:lumOff val="80000"/>
                    </a:schemeClr>
                  </a:bgClr>
                </a:pattFill>
                <a:ln w="31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9" name="자유형: 도형 57">
                <a:extLst>
                  <a:ext uri="{FF2B5EF4-FFF2-40B4-BE49-F238E27FC236}">
                    <a16:creationId xmlns:a16="http://schemas.microsoft.com/office/drawing/2014/main" id="{2269D570-51D0-06AC-1339-940440857F56}"/>
                  </a:ext>
                </a:extLst>
              </p:cNvPr>
              <p:cNvSpPr/>
              <p:nvPr/>
            </p:nvSpPr>
            <p:spPr>
              <a:xfrm>
                <a:off x="6679412" y="1859801"/>
                <a:ext cx="1519312" cy="1424354"/>
              </a:xfrm>
              <a:custGeom>
                <a:avLst/>
                <a:gdLst>
                  <a:gd name="connsiteX0" fmla="*/ 759656 w 1519312"/>
                  <a:gd name="connsiteY0" fmla="*/ 0 h 1424354"/>
                  <a:gd name="connsiteX1" fmla="*/ 1519312 w 1519312"/>
                  <a:gd name="connsiteY1" fmla="*/ 759656 h 1424354"/>
                  <a:gd name="connsiteX2" fmla="*/ 1184387 w 1519312"/>
                  <a:gd name="connsiteY2" fmla="*/ 1389575 h 1424354"/>
                  <a:gd name="connsiteX3" fmla="*/ 1120311 w 1519312"/>
                  <a:gd name="connsiteY3" fmla="*/ 1424354 h 1424354"/>
                  <a:gd name="connsiteX4" fmla="*/ 399002 w 1519312"/>
                  <a:gd name="connsiteY4" fmla="*/ 1424354 h 1424354"/>
                  <a:gd name="connsiteX5" fmla="*/ 334925 w 1519312"/>
                  <a:gd name="connsiteY5" fmla="*/ 1389575 h 1424354"/>
                  <a:gd name="connsiteX6" fmla="*/ 0 w 1519312"/>
                  <a:gd name="connsiteY6" fmla="*/ 759656 h 1424354"/>
                  <a:gd name="connsiteX7" fmla="*/ 759656 w 1519312"/>
                  <a:gd name="connsiteY7" fmla="*/ 0 h 1424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312" h="1424354">
                    <a:moveTo>
                      <a:pt x="759656" y="0"/>
                    </a:moveTo>
                    <a:cubicBezTo>
                      <a:pt x="1179202" y="0"/>
                      <a:pt x="1519312" y="340110"/>
                      <a:pt x="1519312" y="759656"/>
                    </a:cubicBezTo>
                    <a:cubicBezTo>
                      <a:pt x="1519312" y="1021872"/>
                      <a:pt x="1386457" y="1253059"/>
                      <a:pt x="1184387" y="1389575"/>
                    </a:cubicBezTo>
                    <a:lnTo>
                      <a:pt x="1120311" y="1424354"/>
                    </a:lnTo>
                    <a:lnTo>
                      <a:pt x="399002" y="1424354"/>
                    </a:lnTo>
                    <a:lnTo>
                      <a:pt x="334925" y="1389575"/>
                    </a:lnTo>
                    <a:cubicBezTo>
                      <a:pt x="132856" y="1253059"/>
                      <a:pt x="0" y="1021872"/>
                      <a:pt x="0" y="759656"/>
                    </a:cubicBezTo>
                    <a:cubicBezTo>
                      <a:pt x="0" y="340110"/>
                      <a:pt x="340110" y="0"/>
                      <a:pt x="759656" y="0"/>
                    </a:cubicBez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  <a:sp3d>
                <a:bevelT w="19050" h="19050" prst="angle"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0" name="자유형: 도형 58">
                <a:extLst>
                  <a:ext uri="{FF2B5EF4-FFF2-40B4-BE49-F238E27FC236}">
                    <a16:creationId xmlns:a16="http://schemas.microsoft.com/office/drawing/2014/main" id="{8C27A3B1-EED3-E819-9C02-6B1AE19CDC31}"/>
                  </a:ext>
                </a:extLst>
              </p:cNvPr>
              <p:cNvSpPr/>
              <p:nvPr/>
            </p:nvSpPr>
            <p:spPr>
              <a:xfrm>
                <a:off x="6721615" y="1898487"/>
                <a:ext cx="1434907" cy="1345224"/>
              </a:xfrm>
              <a:custGeom>
                <a:avLst/>
                <a:gdLst>
                  <a:gd name="connsiteX0" fmla="*/ 759656 w 1519312"/>
                  <a:gd name="connsiteY0" fmla="*/ 0 h 1424354"/>
                  <a:gd name="connsiteX1" fmla="*/ 1519312 w 1519312"/>
                  <a:gd name="connsiteY1" fmla="*/ 759656 h 1424354"/>
                  <a:gd name="connsiteX2" fmla="*/ 1184387 w 1519312"/>
                  <a:gd name="connsiteY2" fmla="*/ 1389575 h 1424354"/>
                  <a:gd name="connsiteX3" fmla="*/ 1120311 w 1519312"/>
                  <a:gd name="connsiteY3" fmla="*/ 1424354 h 1424354"/>
                  <a:gd name="connsiteX4" fmla="*/ 399002 w 1519312"/>
                  <a:gd name="connsiteY4" fmla="*/ 1424354 h 1424354"/>
                  <a:gd name="connsiteX5" fmla="*/ 334925 w 1519312"/>
                  <a:gd name="connsiteY5" fmla="*/ 1389575 h 1424354"/>
                  <a:gd name="connsiteX6" fmla="*/ 0 w 1519312"/>
                  <a:gd name="connsiteY6" fmla="*/ 759656 h 1424354"/>
                  <a:gd name="connsiteX7" fmla="*/ 759656 w 1519312"/>
                  <a:gd name="connsiteY7" fmla="*/ 0 h 1424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312" h="1424354">
                    <a:moveTo>
                      <a:pt x="759656" y="0"/>
                    </a:moveTo>
                    <a:cubicBezTo>
                      <a:pt x="1179202" y="0"/>
                      <a:pt x="1519312" y="340110"/>
                      <a:pt x="1519312" y="759656"/>
                    </a:cubicBezTo>
                    <a:cubicBezTo>
                      <a:pt x="1519312" y="1021872"/>
                      <a:pt x="1386457" y="1253059"/>
                      <a:pt x="1184387" y="1389575"/>
                    </a:cubicBezTo>
                    <a:lnTo>
                      <a:pt x="1120311" y="1424354"/>
                    </a:lnTo>
                    <a:lnTo>
                      <a:pt x="399002" y="1424354"/>
                    </a:lnTo>
                    <a:lnTo>
                      <a:pt x="334925" y="1389575"/>
                    </a:lnTo>
                    <a:cubicBezTo>
                      <a:pt x="132856" y="1253059"/>
                      <a:pt x="0" y="1021872"/>
                      <a:pt x="0" y="759656"/>
                    </a:cubicBezTo>
                    <a:cubicBezTo>
                      <a:pt x="0" y="340110"/>
                      <a:pt x="340110" y="0"/>
                      <a:pt x="759656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자유형: 도형 59">
                <a:extLst>
                  <a:ext uri="{FF2B5EF4-FFF2-40B4-BE49-F238E27FC236}">
                    <a16:creationId xmlns:a16="http://schemas.microsoft.com/office/drawing/2014/main" id="{DC37F649-1AF2-1056-1FE2-BE9CA0D4E566}"/>
                  </a:ext>
                </a:extLst>
              </p:cNvPr>
              <p:cNvSpPr/>
              <p:nvPr/>
            </p:nvSpPr>
            <p:spPr>
              <a:xfrm>
                <a:off x="7099621" y="2284996"/>
                <a:ext cx="670679" cy="670679"/>
              </a:xfrm>
              <a:custGeom>
                <a:avLst/>
                <a:gdLst>
                  <a:gd name="connsiteX0" fmla="*/ 1711465 w 3422931"/>
                  <a:gd name="connsiteY0" fmla="*/ 1513211 h 3422931"/>
                  <a:gd name="connsiteX1" fmla="*/ 1484888 w 3422931"/>
                  <a:gd name="connsiteY1" fmla="*/ 1739788 h 3422931"/>
                  <a:gd name="connsiteX2" fmla="*/ 1711465 w 3422931"/>
                  <a:gd name="connsiteY2" fmla="*/ 1966365 h 3422931"/>
                  <a:gd name="connsiteX3" fmla="*/ 1938042 w 3422931"/>
                  <a:gd name="connsiteY3" fmla="*/ 1739788 h 3422931"/>
                  <a:gd name="connsiteX4" fmla="*/ 1711465 w 3422931"/>
                  <a:gd name="connsiteY4" fmla="*/ 1513211 h 3422931"/>
                  <a:gd name="connsiteX5" fmla="*/ 570500 w 3422931"/>
                  <a:gd name="connsiteY5" fmla="*/ 0 h 3422931"/>
                  <a:gd name="connsiteX6" fmla="*/ 1484888 w 3422931"/>
                  <a:gd name="connsiteY6" fmla="*/ 0 h 3422931"/>
                  <a:gd name="connsiteX7" fmla="*/ 1484888 w 3422931"/>
                  <a:gd name="connsiteY7" fmla="*/ 226577 h 3422931"/>
                  <a:gd name="connsiteX8" fmla="*/ 1938042 w 3422931"/>
                  <a:gd name="connsiteY8" fmla="*/ 226577 h 3422931"/>
                  <a:gd name="connsiteX9" fmla="*/ 1938042 w 3422931"/>
                  <a:gd name="connsiteY9" fmla="*/ 0 h 3422931"/>
                  <a:gd name="connsiteX10" fmla="*/ 2852431 w 3422931"/>
                  <a:gd name="connsiteY10" fmla="*/ 0 h 3422931"/>
                  <a:gd name="connsiteX11" fmla="*/ 3422931 w 3422931"/>
                  <a:gd name="connsiteY11" fmla="*/ 570500 h 3422931"/>
                  <a:gd name="connsiteX12" fmla="*/ 3422931 w 3422931"/>
                  <a:gd name="connsiteY12" fmla="*/ 1513211 h 3422931"/>
                  <a:gd name="connsiteX13" fmla="*/ 3196354 w 3422931"/>
                  <a:gd name="connsiteY13" fmla="*/ 1513211 h 3422931"/>
                  <a:gd name="connsiteX14" fmla="*/ 3196354 w 3422931"/>
                  <a:gd name="connsiteY14" fmla="*/ 1966365 h 3422931"/>
                  <a:gd name="connsiteX15" fmla="*/ 3422931 w 3422931"/>
                  <a:gd name="connsiteY15" fmla="*/ 1966365 h 3422931"/>
                  <a:gd name="connsiteX16" fmla="*/ 3422931 w 3422931"/>
                  <a:gd name="connsiteY16" fmla="*/ 2852431 h 3422931"/>
                  <a:gd name="connsiteX17" fmla="*/ 2852431 w 3422931"/>
                  <a:gd name="connsiteY17" fmla="*/ 3422931 h 3422931"/>
                  <a:gd name="connsiteX18" fmla="*/ 1938042 w 3422931"/>
                  <a:gd name="connsiteY18" fmla="*/ 3422931 h 3422931"/>
                  <a:gd name="connsiteX19" fmla="*/ 1938042 w 3422931"/>
                  <a:gd name="connsiteY19" fmla="*/ 3196354 h 3422931"/>
                  <a:gd name="connsiteX20" fmla="*/ 1484888 w 3422931"/>
                  <a:gd name="connsiteY20" fmla="*/ 3196354 h 3422931"/>
                  <a:gd name="connsiteX21" fmla="*/ 1484888 w 3422931"/>
                  <a:gd name="connsiteY21" fmla="*/ 3422931 h 3422931"/>
                  <a:gd name="connsiteX22" fmla="*/ 570500 w 3422931"/>
                  <a:gd name="connsiteY22" fmla="*/ 3422931 h 3422931"/>
                  <a:gd name="connsiteX23" fmla="*/ 0 w 3422931"/>
                  <a:gd name="connsiteY23" fmla="*/ 2852431 h 3422931"/>
                  <a:gd name="connsiteX24" fmla="*/ 0 w 3422931"/>
                  <a:gd name="connsiteY24" fmla="*/ 1966365 h 3422931"/>
                  <a:gd name="connsiteX25" fmla="*/ 226577 w 3422931"/>
                  <a:gd name="connsiteY25" fmla="*/ 1966365 h 3422931"/>
                  <a:gd name="connsiteX26" fmla="*/ 226577 w 3422931"/>
                  <a:gd name="connsiteY26" fmla="*/ 1513211 h 3422931"/>
                  <a:gd name="connsiteX27" fmla="*/ 0 w 3422931"/>
                  <a:gd name="connsiteY27" fmla="*/ 1513211 h 3422931"/>
                  <a:gd name="connsiteX28" fmla="*/ 0 w 3422931"/>
                  <a:gd name="connsiteY28" fmla="*/ 570500 h 3422931"/>
                  <a:gd name="connsiteX29" fmla="*/ 570500 w 3422931"/>
                  <a:gd name="connsiteY29" fmla="*/ 0 h 342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422931" h="3422931">
                    <a:moveTo>
                      <a:pt x="1711465" y="1513211"/>
                    </a:moveTo>
                    <a:cubicBezTo>
                      <a:pt x="1586330" y="1513211"/>
                      <a:pt x="1484888" y="1614653"/>
                      <a:pt x="1484888" y="1739788"/>
                    </a:cubicBezTo>
                    <a:cubicBezTo>
                      <a:pt x="1484888" y="1864923"/>
                      <a:pt x="1586330" y="1966365"/>
                      <a:pt x="1711465" y="1966365"/>
                    </a:cubicBezTo>
                    <a:cubicBezTo>
                      <a:pt x="1836600" y="1966365"/>
                      <a:pt x="1938042" y="1864923"/>
                      <a:pt x="1938042" y="1739788"/>
                    </a:cubicBezTo>
                    <a:cubicBezTo>
                      <a:pt x="1938042" y="1614653"/>
                      <a:pt x="1836600" y="1513211"/>
                      <a:pt x="1711465" y="1513211"/>
                    </a:cubicBezTo>
                    <a:close/>
                    <a:moveTo>
                      <a:pt x="570500" y="0"/>
                    </a:moveTo>
                    <a:lnTo>
                      <a:pt x="1484888" y="0"/>
                    </a:lnTo>
                    <a:lnTo>
                      <a:pt x="1484888" y="226577"/>
                    </a:lnTo>
                    <a:lnTo>
                      <a:pt x="1938042" y="226577"/>
                    </a:lnTo>
                    <a:lnTo>
                      <a:pt x="1938042" y="0"/>
                    </a:lnTo>
                    <a:lnTo>
                      <a:pt x="2852431" y="0"/>
                    </a:lnTo>
                    <a:cubicBezTo>
                      <a:pt x="3167509" y="0"/>
                      <a:pt x="3422931" y="255422"/>
                      <a:pt x="3422931" y="570500"/>
                    </a:cubicBezTo>
                    <a:lnTo>
                      <a:pt x="3422931" y="1513211"/>
                    </a:lnTo>
                    <a:lnTo>
                      <a:pt x="3196354" y="1513211"/>
                    </a:lnTo>
                    <a:lnTo>
                      <a:pt x="3196354" y="1966365"/>
                    </a:lnTo>
                    <a:lnTo>
                      <a:pt x="3422931" y="1966365"/>
                    </a:lnTo>
                    <a:lnTo>
                      <a:pt x="3422931" y="2852431"/>
                    </a:lnTo>
                    <a:cubicBezTo>
                      <a:pt x="3422931" y="3167509"/>
                      <a:pt x="3167509" y="3422931"/>
                      <a:pt x="2852431" y="3422931"/>
                    </a:cubicBezTo>
                    <a:lnTo>
                      <a:pt x="1938042" y="3422931"/>
                    </a:lnTo>
                    <a:lnTo>
                      <a:pt x="1938042" y="3196354"/>
                    </a:lnTo>
                    <a:lnTo>
                      <a:pt x="1484888" y="3196354"/>
                    </a:lnTo>
                    <a:lnTo>
                      <a:pt x="1484888" y="3422931"/>
                    </a:lnTo>
                    <a:lnTo>
                      <a:pt x="570500" y="3422931"/>
                    </a:lnTo>
                    <a:cubicBezTo>
                      <a:pt x="255422" y="3422931"/>
                      <a:pt x="0" y="3167509"/>
                      <a:pt x="0" y="2852431"/>
                    </a:cubicBezTo>
                    <a:lnTo>
                      <a:pt x="0" y="1966365"/>
                    </a:lnTo>
                    <a:lnTo>
                      <a:pt x="226577" y="1966365"/>
                    </a:lnTo>
                    <a:lnTo>
                      <a:pt x="226577" y="1513211"/>
                    </a:lnTo>
                    <a:lnTo>
                      <a:pt x="0" y="1513211"/>
                    </a:lnTo>
                    <a:lnTo>
                      <a:pt x="0" y="570500"/>
                    </a:lnTo>
                    <a:cubicBezTo>
                      <a:pt x="0" y="255422"/>
                      <a:pt x="255422" y="0"/>
                      <a:pt x="570500" y="0"/>
                    </a:cubicBezTo>
                    <a:close/>
                  </a:path>
                </a:pathLst>
              </a:custGeom>
              <a:pattFill prst="dkUpDiag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6" name="자유형: 도형 52">
              <a:extLst>
                <a:ext uri="{FF2B5EF4-FFF2-40B4-BE49-F238E27FC236}">
                  <a16:creationId xmlns:a16="http://schemas.microsoft.com/office/drawing/2014/main" id="{3B0C77F2-5BF9-2F0E-EE94-DC0BDCE8940F}"/>
                </a:ext>
              </a:extLst>
            </p:cNvPr>
            <p:cNvSpPr/>
            <p:nvPr/>
          </p:nvSpPr>
          <p:spPr>
            <a:xfrm flipH="1">
              <a:off x="8988682" y="1930178"/>
              <a:ext cx="1610913" cy="351243"/>
            </a:xfrm>
            <a:custGeom>
              <a:avLst/>
              <a:gdLst>
                <a:gd name="connsiteX0" fmla="*/ 2377681 w 2654319"/>
                <a:gd name="connsiteY0" fmla="*/ 0 h 513445"/>
                <a:gd name="connsiteX1" fmla="*/ 2568190 w 2654319"/>
                <a:gd name="connsiteY1" fmla="*/ 15860 h 513445"/>
                <a:gd name="connsiteX2" fmla="*/ 2654319 w 2654319"/>
                <a:gd name="connsiteY2" fmla="*/ 40051 h 513445"/>
                <a:gd name="connsiteX3" fmla="*/ 2654319 w 2654319"/>
                <a:gd name="connsiteY3" fmla="*/ 513445 h 513445"/>
                <a:gd name="connsiteX4" fmla="*/ 127887 w 2654319"/>
                <a:gd name="connsiteY4" fmla="*/ 501826 h 513445"/>
                <a:gd name="connsiteX5" fmla="*/ 16545 w 2654319"/>
                <a:gd name="connsiteY5" fmla="*/ 485936 h 513445"/>
                <a:gd name="connsiteX6" fmla="*/ 0 w 2654319"/>
                <a:gd name="connsiteY6" fmla="*/ 479887 h 513445"/>
                <a:gd name="connsiteX7" fmla="*/ 0 w 2654319"/>
                <a:gd name="connsiteY7" fmla="*/ 98489 h 513445"/>
                <a:gd name="connsiteX8" fmla="*/ 19289 w 2654319"/>
                <a:gd name="connsiteY8" fmla="*/ 101053 h 513445"/>
                <a:gd name="connsiteX9" fmla="*/ 535766 w 2654319"/>
                <a:gd name="connsiteY9" fmla="*/ 216555 h 513445"/>
                <a:gd name="connsiteX10" fmla="*/ 2377681 w 2654319"/>
                <a:gd name="connsiteY10" fmla="*/ 0 h 51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54319" h="513445">
                  <a:moveTo>
                    <a:pt x="2377681" y="0"/>
                  </a:moveTo>
                  <a:cubicBezTo>
                    <a:pt x="2448915" y="0"/>
                    <a:pt x="2512168" y="5808"/>
                    <a:pt x="2568190" y="15860"/>
                  </a:cubicBezTo>
                  <a:lnTo>
                    <a:pt x="2654319" y="40051"/>
                  </a:lnTo>
                  <a:lnTo>
                    <a:pt x="2654319" y="513445"/>
                  </a:lnTo>
                  <a:lnTo>
                    <a:pt x="127887" y="501826"/>
                  </a:lnTo>
                  <a:cubicBezTo>
                    <a:pt x="92270" y="501826"/>
                    <a:pt x="54769" y="496082"/>
                    <a:pt x="16545" y="485936"/>
                  </a:cubicBezTo>
                  <a:lnTo>
                    <a:pt x="0" y="479887"/>
                  </a:lnTo>
                  <a:lnTo>
                    <a:pt x="0" y="98489"/>
                  </a:lnTo>
                  <a:lnTo>
                    <a:pt x="19289" y="101053"/>
                  </a:lnTo>
                  <a:cubicBezTo>
                    <a:pt x="178137" y="125616"/>
                    <a:pt x="357923" y="163769"/>
                    <a:pt x="535766" y="216555"/>
                  </a:cubicBezTo>
                  <a:cubicBezTo>
                    <a:pt x="1793999" y="276119"/>
                    <a:pt x="1652645" y="0"/>
                    <a:pt x="2377681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62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D300B8-992D-B304-BE15-782F59635CF0}"/>
                </a:ext>
              </a:extLst>
            </p:cNvPr>
            <p:cNvSpPr txBox="1"/>
            <p:nvPr/>
          </p:nvSpPr>
          <p:spPr>
            <a:xfrm>
              <a:off x="9150611" y="2745440"/>
              <a:ext cx="142776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anose="020B0606030402020204" pitchFamily="34" charset="0"/>
                </a:rPr>
                <a:t>Development</a:t>
              </a:r>
            </a:p>
          </p:txBody>
        </p:sp>
      </p:grpSp>
      <p:sp>
        <p:nvSpPr>
          <p:cNvPr id="72" name="화살표: 아래쪽 90">
            <a:extLst>
              <a:ext uri="{FF2B5EF4-FFF2-40B4-BE49-F238E27FC236}">
                <a16:creationId xmlns:a16="http://schemas.microsoft.com/office/drawing/2014/main" id="{DA79264B-89CC-129F-060B-645C54321BCA}"/>
              </a:ext>
            </a:extLst>
          </p:cNvPr>
          <p:cNvSpPr/>
          <p:nvPr/>
        </p:nvSpPr>
        <p:spPr>
          <a:xfrm rot="14559974">
            <a:off x="6647636" y="1617575"/>
            <a:ext cx="503301" cy="589231"/>
          </a:xfrm>
          <a:prstGeom prst="downArrow">
            <a:avLst>
              <a:gd name="adj1" fmla="val 49473"/>
              <a:gd name="adj2" fmla="val 62444"/>
            </a:avLst>
          </a:prstGeom>
          <a:solidFill>
            <a:srgbClr val="00B0F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" name="화살표: 아래쪽 91">
            <a:extLst>
              <a:ext uri="{FF2B5EF4-FFF2-40B4-BE49-F238E27FC236}">
                <a16:creationId xmlns:a16="http://schemas.microsoft.com/office/drawing/2014/main" id="{3ABB3702-3A2C-8A14-311F-03FB2764868B}"/>
              </a:ext>
            </a:extLst>
          </p:cNvPr>
          <p:cNvSpPr/>
          <p:nvPr/>
        </p:nvSpPr>
        <p:spPr>
          <a:xfrm rot="16200000">
            <a:off x="9047782" y="1098328"/>
            <a:ext cx="503301" cy="589231"/>
          </a:xfrm>
          <a:prstGeom prst="downArrow">
            <a:avLst>
              <a:gd name="adj1" fmla="val 49473"/>
              <a:gd name="adj2" fmla="val 62444"/>
            </a:avLst>
          </a:prstGeom>
          <a:solidFill>
            <a:srgbClr val="00B0F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7113346-7BBA-5C36-BB8B-AF6C86DBFE7C}"/>
              </a:ext>
            </a:extLst>
          </p:cNvPr>
          <p:cNvSpPr txBox="1"/>
          <p:nvPr/>
        </p:nvSpPr>
        <p:spPr>
          <a:xfrm>
            <a:off x="7280539" y="1970550"/>
            <a:ext cx="1716247" cy="330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Before development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31550F1-82D6-A137-D3A0-C3D95E30CB59}"/>
              </a:ext>
            </a:extLst>
          </p:cNvPr>
          <p:cNvSpPr txBox="1"/>
          <p:nvPr/>
        </p:nvSpPr>
        <p:spPr>
          <a:xfrm>
            <a:off x="1524571" y="3702918"/>
            <a:ext cx="1605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Expose to X-ray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2AA14ED-CC27-7C77-3D74-CD702FBE0ECE}"/>
              </a:ext>
            </a:extLst>
          </p:cNvPr>
          <p:cNvSpPr txBox="1"/>
          <p:nvPr/>
        </p:nvSpPr>
        <p:spPr>
          <a:xfrm>
            <a:off x="1642132" y="1392944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PLS-II 9D beamline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12" descr="포항로고">
            <a:extLst>
              <a:ext uri="{FF2B5EF4-FFF2-40B4-BE49-F238E27FC236}">
                <a16:creationId xmlns:a16="http://schemas.microsoft.com/office/drawing/2014/main" id="{33930C16-E717-1594-1918-4B0CF2795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r="20095"/>
          <a:stretch/>
        </p:blipFill>
        <p:spPr bwMode="auto">
          <a:xfrm>
            <a:off x="321468" y="1424533"/>
            <a:ext cx="1372423" cy="77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그림 96">
            <a:extLst>
              <a:ext uri="{FF2B5EF4-FFF2-40B4-BE49-F238E27FC236}">
                <a16:creationId xmlns:a16="http://schemas.microsoft.com/office/drawing/2014/main" id="{DA4D6607-7851-2D76-E689-68A09DF2E4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59" t="35874" r="24670" b="26837"/>
          <a:stretch/>
        </p:blipFill>
        <p:spPr>
          <a:xfrm>
            <a:off x="6661069" y="4393313"/>
            <a:ext cx="2505785" cy="190800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79" name="그룹 97">
            <a:extLst>
              <a:ext uri="{FF2B5EF4-FFF2-40B4-BE49-F238E27FC236}">
                <a16:creationId xmlns:a16="http://schemas.microsoft.com/office/drawing/2014/main" id="{238AC5B6-E795-07A8-405F-61B01E66D518}"/>
              </a:ext>
            </a:extLst>
          </p:cNvPr>
          <p:cNvGrpSpPr/>
          <p:nvPr/>
        </p:nvGrpSpPr>
        <p:grpSpPr>
          <a:xfrm>
            <a:off x="3416776" y="4400732"/>
            <a:ext cx="2555151" cy="1893163"/>
            <a:chOff x="420519" y="3791100"/>
            <a:chExt cx="3762993" cy="2788078"/>
          </a:xfrm>
        </p:grpSpPr>
        <p:sp>
          <p:nvSpPr>
            <p:cNvPr id="80" name="모서리가 둥근 직사각형 255">
              <a:extLst>
                <a:ext uri="{FF2B5EF4-FFF2-40B4-BE49-F238E27FC236}">
                  <a16:creationId xmlns:a16="http://schemas.microsoft.com/office/drawing/2014/main" id="{42921A0F-3FD8-3B6F-7DE2-C72D34696877}"/>
                </a:ext>
              </a:extLst>
            </p:cNvPr>
            <p:cNvSpPr/>
            <p:nvPr/>
          </p:nvSpPr>
          <p:spPr>
            <a:xfrm>
              <a:off x="420519" y="3791100"/>
              <a:ext cx="3762993" cy="2788078"/>
            </a:xfrm>
            <a:prstGeom prst="roundRect">
              <a:avLst>
                <a:gd name="adj" fmla="val 464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1" name="그림 99">
              <a:extLst>
                <a:ext uri="{FF2B5EF4-FFF2-40B4-BE49-F238E27FC236}">
                  <a16:creationId xmlns:a16="http://schemas.microsoft.com/office/drawing/2014/main" id="{D72ED4F7-526A-F654-3118-DD1D56D22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52" y="4077500"/>
              <a:ext cx="1800000" cy="1800000"/>
            </a:xfrm>
            <a:prstGeom prst="rect">
              <a:avLst/>
            </a:prstGeom>
          </p:spPr>
        </p:pic>
        <p:pic>
          <p:nvPicPr>
            <p:cNvPr id="82" name="그림 100">
              <a:extLst>
                <a:ext uri="{FF2B5EF4-FFF2-40B4-BE49-F238E27FC236}">
                  <a16:creationId xmlns:a16="http://schemas.microsoft.com/office/drawing/2014/main" id="{84943349-5F5D-3F99-E512-9F3BC2725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4240" y="4077500"/>
              <a:ext cx="1800000" cy="1800000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703A5E-7D32-238F-3A2C-8852EC8BFE74}"/>
                </a:ext>
              </a:extLst>
            </p:cNvPr>
            <p:cNvSpPr txBox="1"/>
            <p:nvPr/>
          </p:nvSpPr>
          <p:spPr>
            <a:xfrm>
              <a:off x="1276800" y="5984850"/>
              <a:ext cx="1994820" cy="486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 Cond" panose="020B0606030402020204" pitchFamily="34" charset="0"/>
                </a:rPr>
                <a:t>Electro-forming</a:t>
              </a:r>
            </a:p>
          </p:txBody>
        </p:sp>
      </p:grpSp>
      <p:grpSp>
        <p:nvGrpSpPr>
          <p:cNvPr id="84" name="그룹 102">
            <a:extLst>
              <a:ext uri="{FF2B5EF4-FFF2-40B4-BE49-F238E27FC236}">
                <a16:creationId xmlns:a16="http://schemas.microsoft.com/office/drawing/2014/main" id="{9CC6E7D3-0ED0-01E7-C632-6085A29A84AA}"/>
              </a:ext>
            </a:extLst>
          </p:cNvPr>
          <p:cNvGrpSpPr/>
          <p:nvPr/>
        </p:nvGrpSpPr>
        <p:grpSpPr>
          <a:xfrm>
            <a:off x="879463" y="4534584"/>
            <a:ext cx="1546026" cy="1424354"/>
            <a:chOff x="6411262" y="1590752"/>
            <a:chExt cx="1546026" cy="1424354"/>
          </a:xfrm>
        </p:grpSpPr>
        <p:sp>
          <p:nvSpPr>
            <p:cNvPr id="85" name="자유형: 도형 103">
              <a:extLst>
                <a:ext uri="{FF2B5EF4-FFF2-40B4-BE49-F238E27FC236}">
                  <a16:creationId xmlns:a16="http://schemas.microsoft.com/office/drawing/2014/main" id="{64C494C7-2C68-7C2D-76B1-AF9BFD297AE0}"/>
                </a:ext>
              </a:extLst>
            </p:cNvPr>
            <p:cNvSpPr/>
            <p:nvPr/>
          </p:nvSpPr>
          <p:spPr>
            <a:xfrm>
              <a:off x="6437976" y="1590752"/>
              <a:ext cx="1519312" cy="1424354"/>
            </a:xfrm>
            <a:custGeom>
              <a:avLst/>
              <a:gdLst>
                <a:gd name="connsiteX0" fmla="*/ 759656 w 1519312"/>
                <a:gd name="connsiteY0" fmla="*/ 0 h 1424354"/>
                <a:gd name="connsiteX1" fmla="*/ 1519312 w 1519312"/>
                <a:gd name="connsiteY1" fmla="*/ 759656 h 1424354"/>
                <a:gd name="connsiteX2" fmla="*/ 1184387 w 1519312"/>
                <a:gd name="connsiteY2" fmla="*/ 1389575 h 1424354"/>
                <a:gd name="connsiteX3" fmla="*/ 1120311 w 1519312"/>
                <a:gd name="connsiteY3" fmla="*/ 1424354 h 1424354"/>
                <a:gd name="connsiteX4" fmla="*/ 399002 w 1519312"/>
                <a:gd name="connsiteY4" fmla="*/ 1424354 h 1424354"/>
                <a:gd name="connsiteX5" fmla="*/ 334925 w 1519312"/>
                <a:gd name="connsiteY5" fmla="*/ 1389575 h 1424354"/>
                <a:gd name="connsiteX6" fmla="*/ 0 w 1519312"/>
                <a:gd name="connsiteY6" fmla="*/ 759656 h 1424354"/>
                <a:gd name="connsiteX7" fmla="*/ 759656 w 1519312"/>
                <a:gd name="connsiteY7" fmla="*/ 0 h 14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9312" h="1424354">
                  <a:moveTo>
                    <a:pt x="759656" y="0"/>
                  </a:moveTo>
                  <a:cubicBezTo>
                    <a:pt x="1179202" y="0"/>
                    <a:pt x="1519312" y="340110"/>
                    <a:pt x="1519312" y="759656"/>
                  </a:cubicBezTo>
                  <a:cubicBezTo>
                    <a:pt x="1519312" y="1021872"/>
                    <a:pt x="1386457" y="1253059"/>
                    <a:pt x="1184387" y="1389575"/>
                  </a:cubicBezTo>
                  <a:lnTo>
                    <a:pt x="1120311" y="1424354"/>
                  </a:lnTo>
                  <a:lnTo>
                    <a:pt x="399002" y="1424354"/>
                  </a:lnTo>
                  <a:lnTo>
                    <a:pt x="334925" y="1389575"/>
                  </a:lnTo>
                  <a:cubicBezTo>
                    <a:pt x="132856" y="1253059"/>
                    <a:pt x="0" y="1021872"/>
                    <a:pt x="0" y="759656"/>
                  </a:cubicBezTo>
                  <a:cubicBezTo>
                    <a:pt x="0" y="340110"/>
                    <a:pt x="340110" y="0"/>
                    <a:pt x="75965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scene3d>
              <a:camera prst="perspectiveHeroicExtremeLeftFacing"/>
              <a:lightRig rig="threePt" dir="t"/>
            </a:scene3d>
            <a:sp3d>
              <a:bevelT w="19050" h="19050" prst="angle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6" name="자유형: 도형 104">
              <a:extLst>
                <a:ext uri="{FF2B5EF4-FFF2-40B4-BE49-F238E27FC236}">
                  <a16:creationId xmlns:a16="http://schemas.microsoft.com/office/drawing/2014/main" id="{657E5B8B-701F-C83B-0A8A-9947B3585923}"/>
                </a:ext>
              </a:extLst>
            </p:cNvPr>
            <p:cNvSpPr/>
            <p:nvPr/>
          </p:nvSpPr>
          <p:spPr>
            <a:xfrm>
              <a:off x="6480179" y="1629438"/>
              <a:ext cx="1434907" cy="1345224"/>
            </a:xfrm>
            <a:custGeom>
              <a:avLst/>
              <a:gdLst>
                <a:gd name="connsiteX0" fmla="*/ 759656 w 1519312"/>
                <a:gd name="connsiteY0" fmla="*/ 0 h 1424354"/>
                <a:gd name="connsiteX1" fmla="*/ 1519312 w 1519312"/>
                <a:gd name="connsiteY1" fmla="*/ 759656 h 1424354"/>
                <a:gd name="connsiteX2" fmla="*/ 1184387 w 1519312"/>
                <a:gd name="connsiteY2" fmla="*/ 1389575 h 1424354"/>
                <a:gd name="connsiteX3" fmla="*/ 1120311 w 1519312"/>
                <a:gd name="connsiteY3" fmla="*/ 1424354 h 1424354"/>
                <a:gd name="connsiteX4" fmla="*/ 399002 w 1519312"/>
                <a:gd name="connsiteY4" fmla="*/ 1424354 h 1424354"/>
                <a:gd name="connsiteX5" fmla="*/ 334925 w 1519312"/>
                <a:gd name="connsiteY5" fmla="*/ 1389575 h 1424354"/>
                <a:gd name="connsiteX6" fmla="*/ 0 w 1519312"/>
                <a:gd name="connsiteY6" fmla="*/ 759656 h 1424354"/>
                <a:gd name="connsiteX7" fmla="*/ 759656 w 1519312"/>
                <a:gd name="connsiteY7" fmla="*/ 0 h 14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9312" h="1424354">
                  <a:moveTo>
                    <a:pt x="759656" y="0"/>
                  </a:moveTo>
                  <a:cubicBezTo>
                    <a:pt x="1179202" y="0"/>
                    <a:pt x="1519312" y="340110"/>
                    <a:pt x="1519312" y="759656"/>
                  </a:cubicBezTo>
                  <a:cubicBezTo>
                    <a:pt x="1519312" y="1021872"/>
                    <a:pt x="1386457" y="1253059"/>
                    <a:pt x="1184387" y="1389575"/>
                  </a:cubicBezTo>
                  <a:lnTo>
                    <a:pt x="1120311" y="1424354"/>
                  </a:lnTo>
                  <a:lnTo>
                    <a:pt x="399002" y="1424354"/>
                  </a:lnTo>
                  <a:lnTo>
                    <a:pt x="334925" y="1389575"/>
                  </a:lnTo>
                  <a:cubicBezTo>
                    <a:pt x="132856" y="1253059"/>
                    <a:pt x="0" y="1021872"/>
                    <a:pt x="0" y="759656"/>
                  </a:cubicBezTo>
                  <a:cubicBezTo>
                    <a:pt x="0" y="340110"/>
                    <a:pt x="340110" y="0"/>
                    <a:pt x="759656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scene3d>
              <a:camera prst="perspectiveHeroicExtremeLef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7" name="자유형: 도형 105">
              <a:extLst>
                <a:ext uri="{FF2B5EF4-FFF2-40B4-BE49-F238E27FC236}">
                  <a16:creationId xmlns:a16="http://schemas.microsoft.com/office/drawing/2014/main" id="{B0CFD1BE-AE8A-C272-9E58-DC82EE739A58}"/>
                </a:ext>
              </a:extLst>
            </p:cNvPr>
            <p:cNvSpPr/>
            <p:nvPr/>
          </p:nvSpPr>
          <p:spPr>
            <a:xfrm>
              <a:off x="6411262" y="1590752"/>
              <a:ext cx="1519312" cy="1424354"/>
            </a:xfrm>
            <a:custGeom>
              <a:avLst/>
              <a:gdLst>
                <a:gd name="connsiteX0" fmla="*/ 773723 w 1519312"/>
                <a:gd name="connsiteY0" fmla="*/ 716368 h 1424354"/>
                <a:gd name="connsiteX1" fmla="*/ 818118 w 1519312"/>
                <a:gd name="connsiteY1" fmla="*/ 760763 h 1424354"/>
                <a:gd name="connsiteX2" fmla="*/ 773723 w 1519312"/>
                <a:gd name="connsiteY2" fmla="*/ 805158 h 1424354"/>
                <a:gd name="connsiteX3" fmla="*/ 729329 w 1519312"/>
                <a:gd name="connsiteY3" fmla="*/ 760763 h 1424354"/>
                <a:gd name="connsiteX4" fmla="*/ 773723 w 1519312"/>
                <a:gd name="connsiteY4" fmla="*/ 716368 h 1424354"/>
                <a:gd name="connsiteX5" fmla="*/ 550166 w 1519312"/>
                <a:gd name="connsiteY5" fmla="*/ 419874 h 1424354"/>
                <a:gd name="connsiteX6" fmla="*/ 438384 w 1519312"/>
                <a:gd name="connsiteY6" fmla="*/ 531656 h 1424354"/>
                <a:gd name="connsiteX7" fmla="*/ 438384 w 1519312"/>
                <a:gd name="connsiteY7" fmla="*/ 716368 h 1424354"/>
                <a:gd name="connsiteX8" fmla="*/ 482779 w 1519312"/>
                <a:gd name="connsiteY8" fmla="*/ 716368 h 1424354"/>
                <a:gd name="connsiteX9" fmla="*/ 482779 w 1519312"/>
                <a:gd name="connsiteY9" fmla="*/ 805158 h 1424354"/>
                <a:gd name="connsiteX10" fmla="*/ 438384 w 1519312"/>
                <a:gd name="connsiteY10" fmla="*/ 805158 h 1424354"/>
                <a:gd name="connsiteX11" fmla="*/ 438384 w 1519312"/>
                <a:gd name="connsiteY11" fmla="*/ 978771 h 1424354"/>
                <a:gd name="connsiteX12" fmla="*/ 550166 w 1519312"/>
                <a:gd name="connsiteY12" fmla="*/ 1090553 h 1424354"/>
                <a:gd name="connsiteX13" fmla="*/ 729329 w 1519312"/>
                <a:gd name="connsiteY13" fmla="*/ 1090553 h 1424354"/>
                <a:gd name="connsiteX14" fmla="*/ 729329 w 1519312"/>
                <a:gd name="connsiteY14" fmla="*/ 1046158 h 1424354"/>
                <a:gd name="connsiteX15" fmla="*/ 818118 w 1519312"/>
                <a:gd name="connsiteY15" fmla="*/ 1046158 h 1424354"/>
                <a:gd name="connsiteX16" fmla="*/ 818118 w 1519312"/>
                <a:gd name="connsiteY16" fmla="*/ 1090553 h 1424354"/>
                <a:gd name="connsiteX17" fmla="*/ 997281 w 1519312"/>
                <a:gd name="connsiteY17" fmla="*/ 1090553 h 1424354"/>
                <a:gd name="connsiteX18" fmla="*/ 1109063 w 1519312"/>
                <a:gd name="connsiteY18" fmla="*/ 978771 h 1424354"/>
                <a:gd name="connsiteX19" fmla="*/ 1109063 w 1519312"/>
                <a:gd name="connsiteY19" fmla="*/ 805158 h 1424354"/>
                <a:gd name="connsiteX20" fmla="*/ 1064668 w 1519312"/>
                <a:gd name="connsiteY20" fmla="*/ 805158 h 1424354"/>
                <a:gd name="connsiteX21" fmla="*/ 1064668 w 1519312"/>
                <a:gd name="connsiteY21" fmla="*/ 716368 h 1424354"/>
                <a:gd name="connsiteX22" fmla="*/ 1109063 w 1519312"/>
                <a:gd name="connsiteY22" fmla="*/ 716368 h 1424354"/>
                <a:gd name="connsiteX23" fmla="*/ 1109063 w 1519312"/>
                <a:gd name="connsiteY23" fmla="*/ 531656 h 1424354"/>
                <a:gd name="connsiteX24" fmla="*/ 997281 w 1519312"/>
                <a:gd name="connsiteY24" fmla="*/ 419874 h 1424354"/>
                <a:gd name="connsiteX25" fmla="*/ 818118 w 1519312"/>
                <a:gd name="connsiteY25" fmla="*/ 419874 h 1424354"/>
                <a:gd name="connsiteX26" fmla="*/ 818118 w 1519312"/>
                <a:gd name="connsiteY26" fmla="*/ 464269 h 1424354"/>
                <a:gd name="connsiteX27" fmla="*/ 729329 w 1519312"/>
                <a:gd name="connsiteY27" fmla="*/ 464269 h 1424354"/>
                <a:gd name="connsiteX28" fmla="*/ 729329 w 1519312"/>
                <a:gd name="connsiteY28" fmla="*/ 419874 h 1424354"/>
                <a:gd name="connsiteX29" fmla="*/ 759656 w 1519312"/>
                <a:gd name="connsiteY29" fmla="*/ 0 h 1424354"/>
                <a:gd name="connsiteX30" fmla="*/ 1519312 w 1519312"/>
                <a:gd name="connsiteY30" fmla="*/ 759656 h 1424354"/>
                <a:gd name="connsiteX31" fmla="*/ 1184387 w 1519312"/>
                <a:gd name="connsiteY31" fmla="*/ 1389575 h 1424354"/>
                <a:gd name="connsiteX32" fmla="*/ 1120311 w 1519312"/>
                <a:gd name="connsiteY32" fmla="*/ 1424354 h 1424354"/>
                <a:gd name="connsiteX33" fmla="*/ 399002 w 1519312"/>
                <a:gd name="connsiteY33" fmla="*/ 1424354 h 1424354"/>
                <a:gd name="connsiteX34" fmla="*/ 334925 w 1519312"/>
                <a:gd name="connsiteY34" fmla="*/ 1389575 h 1424354"/>
                <a:gd name="connsiteX35" fmla="*/ 0 w 1519312"/>
                <a:gd name="connsiteY35" fmla="*/ 759656 h 1424354"/>
                <a:gd name="connsiteX36" fmla="*/ 759656 w 1519312"/>
                <a:gd name="connsiteY36" fmla="*/ 0 h 142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19312" h="1424354">
                  <a:moveTo>
                    <a:pt x="773723" y="716368"/>
                  </a:moveTo>
                  <a:cubicBezTo>
                    <a:pt x="798242" y="716368"/>
                    <a:pt x="818118" y="736244"/>
                    <a:pt x="818118" y="760763"/>
                  </a:cubicBezTo>
                  <a:cubicBezTo>
                    <a:pt x="818118" y="785282"/>
                    <a:pt x="798242" y="805158"/>
                    <a:pt x="773723" y="805158"/>
                  </a:cubicBezTo>
                  <a:cubicBezTo>
                    <a:pt x="749205" y="805158"/>
                    <a:pt x="729329" y="785282"/>
                    <a:pt x="729329" y="760763"/>
                  </a:cubicBezTo>
                  <a:cubicBezTo>
                    <a:pt x="729329" y="736244"/>
                    <a:pt x="749205" y="716368"/>
                    <a:pt x="773723" y="716368"/>
                  </a:cubicBezTo>
                  <a:close/>
                  <a:moveTo>
                    <a:pt x="550166" y="419874"/>
                  </a:moveTo>
                  <a:cubicBezTo>
                    <a:pt x="488431" y="419874"/>
                    <a:pt x="438384" y="469921"/>
                    <a:pt x="438384" y="531656"/>
                  </a:cubicBezTo>
                  <a:lnTo>
                    <a:pt x="438384" y="716368"/>
                  </a:lnTo>
                  <a:lnTo>
                    <a:pt x="482779" y="716368"/>
                  </a:lnTo>
                  <a:lnTo>
                    <a:pt x="482779" y="805158"/>
                  </a:lnTo>
                  <a:lnTo>
                    <a:pt x="438384" y="805158"/>
                  </a:lnTo>
                  <a:lnTo>
                    <a:pt x="438384" y="978771"/>
                  </a:lnTo>
                  <a:cubicBezTo>
                    <a:pt x="438384" y="1040507"/>
                    <a:pt x="488431" y="1090553"/>
                    <a:pt x="550166" y="1090553"/>
                  </a:cubicBezTo>
                  <a:lnTo>
                    <a:pt x="729329" y="1090553"/>
                  </a:lnTo>
                  <a:lnTo>
                    <a:pt x="729329" y="1046158"/>
                  </a:lnTo>
                  <a:lnTo>
                    <a:pt x="818118" y="1046158"/>
                  </a:lnTo>
                  <a:lnTo>
                    <a:pt x="818118" y="1090553"/>
                  </a:lnTo>
                  <a:lnTo>
                    <a:pt x="997281" y="1090553"/>
                  </a:lnTo>
                  <a:cubicBezTo>
                    <a:pt x="1059016" y="1090553"/>
                    <a:pt x="1109063" y="1040507"/>
                    <a:pt x="1109063" y="978771"/>
                  </a:cubicBezTo>
                  <a:lnTo>
                    <a:pt x="1109063" y="805158"/>
                  </a:lnTo>
                  <a:lnTo>
                    <a:pt x="1064668" y="805158"/>
                  </a:lnTo>
                  <a:lnTo>
                    <a:pt x="1064668" y="716368"/>
                  </a:lnTo>
                  <a:lnTo>
                    <a:pt x="1109063" y="716368"/>
                  </a:lnTo>
                  <a:lnTo>
                    <a:pt x="1109063" y="531656"/>
                  </a:lnTo>
                  <a:cubicBezTo>
                    <a:pt x="1109063" y="469921"/>
                    <a:pt x="1059016" y="419874"/>
                    <a:pt x="997281" y="419874"/>
                  </a:cubicBezTo>
                  <a:lnTo>
                    <a:pt x="818118" y="419874"/>
                  </a:lnTo>
                  <a:lnTo>
                    <a:pt x="818118" y="464269"/>
                  </a:lnTo>
                  <a:lnTo>
                    <a:pt x="729329" y="464269"/>
                  </a:lnTo>
                  <a:lnTo>
                    <a:pt x="729329" y="419874"/>
                  </a:lnTo>
                  <a:close/>
                  <a:moveTo>
                    <a:pt x="759656" y="0"/>
                  </a:moveTo>
                  <a:cubicBezTo>
                    <a:pt x="1179202" y="0"/>
                    <a:pt x="1519312" y="340110"/>
                    <a:pt x="1519312" y="759656"/>
                  </a:cubicBezTo>
                  <a:cubicBezTo>
                    <a:pt x="1519312" y="1021872"/>
                    <a:pt x="1386457" y="1253059"/>
                    <a:pt x="1184387" y="1389575"/>
                  </a:cubicBezTo>
                  <a:lnTo>
                    <a:pt x="1120311" y="1424354"/>
                  </a:lnTo>
                  <a:lnTo>
                    <a:pt x="399002" y="1424354"/>
                  </a:lnTo>
                  <a:lnTo>
                    <a:pt x="334925" y="1389575"/>
                  </a:lnTo>
                  <a:cubicBezTo>
                    <a:pt x="132856" y="1253059"/>
                    <a:pt x="0" y="1021872"/>
                    <a:pt x="0" y="759656"/>
                  </a:cubicBezTo>
                  <a:cubicBezTo>
                    <a:pt x="0" y="340110"/>
                    <a:pt x="340110" y="0"/>
                    <a:pt x="759656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0000"/>
              </a:schemeClr>
            </a:solidFill>
            <a:ln>
              <a:noFill/>
            </a:ln>
            <a:scene3d>
              <a:camera prst="perspectiveHeroicExtremeLeftFacing"/>
              <a:lightRig rig="threePt" dir="t"/>
            </a:scene3d>
            <a:sp3d>
              <a:bevelT w="1905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88" name="화살표: 아래쪽 106">
            <a:extLst>
              <a:ext uri="{FF2B5EF4-FFF2-40B4-BE49-F238E27FC236}">
                <a16:creationId xmlns:a16="http://schemas.microsoft.com/office/drawing/2014/main" id="{40BF8627-87C1-53D9-2ECD-AC9EE25428ED}"/>
              </a:ext>
            </a:extLst>
          </p:cNvPr>
          <p:cNvSpPr/>
          <p:nvPr/>
        </p:nvSpPr>
        <p:spPr>
          <a:xfrm rot="16200000">
            <a:off x="370123" y="5022060"/>
            <a:ext cx="248694" cy="514728"/>
          </a:xfrm>
          <a:prstGeom prst="downArrow">
            <a:avLst>
              <a:gd name="adj1" fmla="val 49473"/>
              <a:gd name="adj2" fmla="val 62444"/>
            </a:avLst>
          </a:prstGeom>
          <a:solidFill>
            <a:srgbClr val="00B0F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9" name="화살표: 아래쪽 107">
            <a:extLst>
              <a:ext uri="{FF2B5EF4-FFF2-40B4-BE49-F238E27FC236}">
                <a16:creationId xmlns:a16="http://schemas.microsoft.com/office/drawing/2014/main" id="{345C421C-9FFF-8167-3265-3229FBD6D949}"/>
              </a:ext>
            </a:extLst>
          </p:cNvPr>
          <p:cNvSpPr/>
          <p:nvPr/>
        </p:nvSpPr>
        <p:spPr>
          <a:xfrm rot="16200000">
            <a:off x="2766205" y="4991791"/>
            <a:ext cx="612000" cy="648000"/>
          </a:xfrm>
          <a:prstGeom prst="downArrow">
            <a:avLst>
              <a:gd name="adj1" fmla="val 49473"/>
              <a:gd name="adj2" fmla="val 62444"/>
            </a:avLst>
          </a:prstGeom>
          <a:solidFill>
            <a:srgbClr val="00B0F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0" name="화살표: 아래쪽 108">
            <a:extLst>
              <a:ext uri="{FF2B5EF4-FFF2-40B4-BE49-F238E27FC236}">
                <a16:creationId xmlns:a16="http://schemas.microsoft.com/office/drawing/2014/main" id="{76CADE71-CD91-80D6-1584-4ACD4D4F8E28}"/>
              </a:ext>
            </a:extLst>
          </p:cNvPr>
          <p:cNvSpPr/>
          <p:nvPr/>
        </p:nvSpPr>
        <p:spPr>
          <a:xfrm rot="16200000">
            <a:off x="6012001" y="4975027"/>
            <a:ext cx="608994" cy="648000"/>
          </a:xfrm>
          <a:prstGeom prst="downArrow">
            <a:avLst>
              <a:gd name="adj1" fmla="val 49473"/>
              <a:gd name="adj2" fmla="val 62444"/>
            </a:avLst>
          </a:prstGeom>
          <a:solidFill>
            <a:srgbClr val="00B0F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23240DB-41AD-0C56-29E6-5E943680A9BB}"/>
              </a:ext>
            </a:extLst>
          </p:cNvPr>
          <p:cNvSpPr txBox="1"/>
          <p:nvPr/>
        </p:nvSpPr>
        <p:spPr>
          <a:xfrm>
            <a:off x="819341" y="6129286"/>
            <a:ext cx="18614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Substrate with exposed plating area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5A86EE7-740E-8034-CDCF-A48CF7FDF2C5}"/>
              </a:ext>
            </a:extLst>
          </p:cNvPr>
          <p:cNvSpPr txBox="1"/>
          <p:nvPr/>
        </p:nvSpPr>
        <p:spPr>
          <a:xfrm>
            <a:off x="9154067" y="3331242"/>
            <a:ext cx="1075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Stacking</a:t>
            </a:r>
          </a:p>
          <a:p>
            <a:pPr algn="ctr"/>
            <a:r>
              <a:rPr lang="en-US" altLang="ko-KR" sz="2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Assembly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93" name="그림 117">
            <a:extLst>
              <a:ext uri="{FF2B5EF4-FFF2-40B4-BE49-F238E27FC236}">
                <a16:creationId xmlns:a16="http://schemas.microsoft.com/office/drawing/2014/main" id="{560FB09C-5BC9-E012-2E84-32AA04E2B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7120" y="2947150"/>
            <a:ext cx="2170364" cy="119979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FA9667A5-D60B-2835-B3E8-CD84C2A42BA6}"/>
              </a:ext>
            </a:extLst>
          </p:cNvPr>
          <p:cNvSpPr txBox="1"/>
          <p:nvPr/>
        </p:nvSpPr>
        <p:spPr>
          <a:xfrm>
            <a:off x="9297772" y="525197"/>
            <a:ext cx="287290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ko-KR" sz="14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(Courtesy of J.-H</a:t>
            </a:r>
            <a:r>
              <a:rPr lang="en-US" altLang="ko-KR" sz="140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. Kim &amp; H. Kong)</a:t>
            </a:r>
            <a:endParaRPr lang="ko-KR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C88B082-8D31-24E5-A4AC-C063710DB1F1}"/>
              </a:ext>
            </a:extLst>
          </p:cNvPr>
          <p:cNvSpPr txBox="1"/>
          <p:nvPr/>
        </p:nvSpPr>
        <p:spPr>
          <a:xfrm>
            <a:off x="3596190" y="3306443"/>
            <a:ext cx="1476686" cy="463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Lithography</a:t>
            </a:r>
          </a:p>
          <a:p>
            <a:pPr algn="ctr">
              <a:lnSpc>
                <a:spcPts val="1400"/>
              </a:lnSpc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40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 thickness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D648164-F4C7-1393-C939-E1929D654E8D}"/>
              </a:ext>
            </a:extLst>
          </p:cNvPr>
          <p:cNvSpPr txBox="1"/>
          <p:nvPr/>
        </p:nvSpPr>
        <p:spPr>
          <a:xfrm>
            <a:off x="5038753" y="3306443"/>
            <a:ext cx="1449683" cy="463653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Lithography</a:t>
            </a:r>
          </a:p>
          <a:p>
            <a:pPr algn="ctr">
              <a:lnSpc>
                <a:spcPts val="1400"/>
              </a:lnSpc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230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 thickness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Picture 135" descr="Close-up of a machine&#10;&#10;Description automatically generated">
            <a:extLst>
              <a:ext uri="{FF2B5EF4-FFF2-40B4-BE49-F238E27FC236}">
                <a16:creationId xmlns:a16="http://schemas.microsoft.com/office/drawing/2014/main" id="{FD7966E6-DD0A-E3A5-5659-6E5770B2B3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1" t="15886" r="30927" b="18353"/>
          <a:stretch/>
        </p:blipFill>
        <p:spPr>
          <a:xfrm rot="5400000">
            <a:off x="10095901" y="2597885"/>
            <a:ext cx="2050670" cy="190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A5A9B317-C0CE-3BD5-396A-D5F9C1DBBC6C}"/>
              </a:ext>
            </a:extLst>
          </p:cNvPr>
          <p:cNvSpPr txBox="1"/>
          <p:nvPr/>
        </p:nvSpPr>
        <p:spPr>
          <a:xfrm>
            <a:off x="6725435" y="4064972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Double side polishing</a:t>
            </a:r>
          </a:p>
        </p:txBody>
      </p:sp>
      <p:sp>
        <p:nvSpPr>
          <p:cNvPr id="99" name="화살표: 아래쪽 15">
            <a:extLst>
              <a:ext uri="{FF2B5EF4-FFF2-40B4-BE49-F238E27FC236}">
                <a16:creationId xmlns:a16="http://schemas.microsoft.com/office/drawing/2014/main" id="{D37CF066-2896-D2CA-6041-94EF26EC723F}"/>
              </a:ext>
            </a:extLst>
          </p:cNvPr>
          <p:cNvSpPr/>
          <p:nvPr/>
        </p:nvSpPr>
        <p:spPr>
          <a:xfrm rot="16200000">
            <a:off x="9206930" y="4990287"/>
            <a:ext cx="608994" cy="648000"/>
          </a:xfrm>
          <a:prstGeom prst="downArrow">
            <a:avLst>
              <a:gd name="adj1" fmla="val 49473"/>
              <a:gd name="adj2" fmla="val 62444"/>
            </a:avLst>
          </a:prstGeom>
          <a:solidFill>
            <a:srgbClr val="00B0F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0" name="Picture 133" descr="A close up of a machine&#10;&#10;Description automatically generated">
            <a:extLst>
              <a:ext uri="{FF2B5EF4-FFF2-40B4-BE49-F238E27FC236}">
                <a16:creationId xmlns:a16="http://schemas.microsoft.com/office/drawing/2014/main" id="{2919742A-73F3-5048-F982-2EBFAE499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4761" y="4932762"/>
            <a:ext cx="1847670" cy="103979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1" name="그림 22" descr="자동차 부품, 장난감 차, 장난감이(가) 표시된 사진&#10;&#10;자동 생성된 설명">
            <a:extLst>
              <a:ext uri="{FF2B5EF4-FFF2-40B4-BE49-F238E27FC236}">
                <a16:creationId xmlns:a16="http://schemas.microsoft.com/office/drawing/2014/main" id="{228D32EA-BDCE-734B-B4CA-676B33133C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6" t="7016" r="22143" b="9674"/>
          <a:stretch/>
        </p:blipFill>
        <p:spPr>
          <a:xfrm flipH="1">
            <a:off x="10915016" y="4526356"/>
            <a:ext cx="1124753" cy="1814160"/>
          </a:xfrm>
          <a:prstGeom prst="rect">
            <a:avLst/>
          </a:prstGeom>
        </p:spPr>
      </p:pic>
      <p:sp>
        <p:nvSpPr>
          <p:cNvPr id="102" name="Footer Placeholder 101">
            <a:extLst>
              <a:ext uri="{FF2B5EF4-FFF2-40B4-BE49-F238E27FC236}">
                <a16:creationId xmlns:a16="http://schemas.microsoft.com/office/drawing/2014/main" id="{DCB5D03A-D90E-8A20-71F1-F9D91D72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</p:spTree>
    <p:extLst>
      <p:ext uri="{BB962C8B-B14F-4D97-AF65-F5344CB8AC3E}">
        <p14:creationId xmlns:p14="http://schemas.microsoft.com/office/powerpoint/2010/main" val="3772380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B0C7-652F-F0DF-DB9C-4AA5E97E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07" y="98429"/>
            <a:ext cx="8067681" cy="1325563"/>
          </a:xfrm>
        </p:spPr>
        <p:txBody>
          <a:bodyPr/>
          <a:lstStyle/>
          <a:p>
            <a:r>
              <a:rPr lang="en-US" dirty="0"/>
              <a:t>Nano CNC Machining + Wire EDM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2EDC0-8683-6619-F50D-1C09DEFC5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5CE2A-373C-6C34-C654-B90A04D45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18</a:t>
            </a:fld>
            <a:endParaRPr lang="en-US"/>
          </a:p>
        </p:txBody>
      </p:sp>
      <p:pic>
        <p:nvPicPr>
          <p:cNvPr id="7" name="Google Shape;384;p6">
            <a:extLst>
              <a:ext uri="{FF2B5EF4-FFF2-40B4-BE49-F238E27FC236}">
                <a16:creationId xmlns:a16="http://schemas.microsoft.com/office/drawing/2014/main" id="{30B27D1E-6375-0091-44BC-43590B4CEE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4065"/>
          <a:stretch/>
        </p:blipFill>
        <p:spPr>
          <a:xfrm flipH="1">
            <a:off x="2812010" y="3754886"/>
            <a:ext cx="2051791" cy="258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30;p13">
            <a:extLst>
              <a:ext uri="{FF2B5EF4-FFF2-40B4-BE49-F238E27FC236}">
                <a16:creationId xmlns:a16="http://schemas.microsoft.com/office/drawing/2014/main" id="{FB14E61E-EA5D-6C37-1FE4-B829AE0EBA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460" t="21927" r="18612" b="15198"/>
          <a:stretch/>
        </p:blipFill>
        <p:spPr>
          <a:xfrm>
            <a:off x="470679" y="2104423"/>
            <a:ext cx="2884567" cy="1182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A2673-6C58-726B-76B3-C6D30F2430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12" t="9453"/>
          <a:stretch>
            <a:fillRect/>
          </a:stretch>
        </p:blipFill>
        <p:spPr>
          <a:xfrm>
            <a:off x="3595069" y="2428257"/>
            <a:ext cx="2565091" cy="1257050"/>
          </a:xfrm>
          <a:prstGeom prst="rect">
            <a:avLst/>
          </a:prstGeom>
        </p:spPr>
      </p:pic>
      <p:pic>
        <p:nvPicPr>
          <p:cNvPr id="10" name="Google Shape;331;p4">
            <a:extLst>
              <a:ext uri="{FF2B5EF4-FFF2-40B4-BE49-F238E27FC236}">
                <a16:creationId xmlns:a16="http://schemas.microsoft.com/office/drawing/2014/main" id="{E97DA943-FAD9-9C2F-F4F0-1E7E7459F4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2530"/>
          <a:stretch/>
        </p:blipFill>
        <p:spPr>
          <a:xfrm>
            <a:off x="365496" y="3861992"/>
            <a:ext cx="2192435" cy="200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4F90D-D3F9-5747-32E8-28798DE31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8955" y="997334"/>
            <a:ext cx="3292940" cy="1365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A07195-D511-BAD0-2526-3DFD24DD3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12638" b="8292"/>
          <a:stretch/>
        </p:blipFill>
        <p:spPr>
          <a:xfrm rot="5400000">
            <a:off x="4601288" y="4182673"/>
            <a:ext cx="2766734" cy="1733550"/>
          </a:xfrm>
          <a:prstGeom prst="rect">
            <a:avLst/>
          </a:prstGeom>
        </p:spPr>
      </p:pic>
      <p:pic>
        <p:nvPicPr>
          <p:cNvPr id="13" name="Google Shape;380;p6">
            <a:extLst>
              <a:ext uri="{FF2B5EF4-FFF2-40B4-BE49-F238E27FC236}">
                <a16:creationId xmlns:a16="http://schemas.microsoft.com/office/drawing/2014/main" id="{3013BA8E-902D-198F-3CA2-E3AE0DB3A2C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47271" y="2439657"/>
            <a:ext cx="1524823" cy="10517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FB7B67-66F4-DC70-A8B1-769D0BE27249}"/>
              </a:ext>
            </a:extLst>
          </p:cNvPr>
          <p:cNvSpPr/>
          <p:nvPr/>
        </p:nvSpPr>
        <p:spPr>
          <a:xfrm>
            <a:off x="7946316" y="766305"/>
            <a:ext cx="4114800" cy="43207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F742615-CAB1-299B-E726-2D2DBF47D16B}"/>
              </a:ext>
            </a:extLst>
          </p:cNvPr>
          <p:cNvSpPr txBox="1">
            <a:spLocks/>
          </p:cNvSpPr>
          <p:nvPr/>
        </p:nvSpPr>
        <p:spPr>
          <a:xfrm>
            <a:off x="8726842" y="445383"/>
            <a:ext cx="31093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3D Printing</a:t>
            </a:r>
          </a:p>
        </p:txBody>
      </p:sp>
      <p:pic>
        <p:nvPicPr>
          <p:cNvPr id="18" name="Google Shape;382;p6">
            <a:extLst>
              <a:ext uri="{FF2B5EF4-FFF2-40B4-BE49-F238E27FC236}">
                <a16:creationId xmlns:a16="http://schemas.microsoft.com/office/drawing/2014/main" id="{A81984CD-DB83-CC5E-941F-C4C4F7387C1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64082" y="2379836"/>
            <a:ext cx="3457239" cy="261171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BFAD3E3-1AB6-49EB-F33A-A6EE6BC2E729}"/>
              </a:ext>
            </a:extLst>
          </p:cNvPr>
          <p:cNvSpPr txBox="1"/>
          <p:nvPr/>
        </p:nvSpPr>
        <p:spPr>
          <a:xfrm>
            <a:off x="439013" y="1007201"/>
            <a:ext cx="40036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High-precision turning/milling used to create split-block halves: No interruption of rf current.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2578D-2A71-5AED-9B67-D9A26249DE08}"/>
              </a:ext>
            </a:extLst>
          </p:cNvPr>
          <p:cNvSpPr txBox="1"/>
          <p:nvPr/>
        </p:nvSpPr>
        <p:spPr>
          <a:xfrm>
            <a:off x="8122622" y="1495635"/>
            <a:ext cx="4003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DMLS or high-res polymer printing followed by copper plating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78F946-23F5-A5F9-AF69-8211C2E58D07}"/>
              </a:ext>
            </a:extLst>
          </p:cNvPr>
          <p:cNvSpPr/>
          <p:nvPr/>
        </p:nvSpPr>
        <p:spPr>
          <a:xfrm>
            <a:off x="8024902" y="5790618"/>
            <a:ext cx="3914596" cy="2978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Mohamed Othman (SLAC)</a:t>
            </a:r>
          </a:p>
        </p:txBody>
      </p:sp>
    </p:spTree>
    <p:extLst>
      <p:ext uri="{BB962C8B-B14F-4D97-AF65-F5344CB8AC3E}">
        <p14:creationId xmlns:p14="http://schemas.microsoft.com/office/powerpoint/2010/main" val="161212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0B255-5CC3-E4BF-FFDB-B2E924A26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AA2F47-8198-8EC6-14D9-1B1601146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690"/>
            <a:ext cx="10515600" cy="1325563"/>
          </a:xfrm>
        </p:spPr>
        <p:txBody>
          <a:bodyPr/>
          <a:lstStyle/>
          <a:p>
            <a:r>
              <a:rPr lang="en-US" dirty="0"/>
              <a:t>Summary Of Fabrication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CDEE4-5B59-8DCD-1A37-4AA857B4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91D62-61AE-6058-3F9A-08AD48F2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19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39E713-B796-7C5F-DE26-671189177799}"/>
              </a:ext>
            </a:extLst>
          </p:cNvPr>
          <p:cNvGrpSpPr/>
          <p:nvPr/>
        </p:nvGrpSpPr>
        <p:grpSpPr>
          <a:xfrm>
            <a:off x="722831" y="1008361"/>
            <a:ext cx="10450761" cy="461665"/>
            <a:chOff x="971098" y="1942796"/>
            <a:chExt cx="10450761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2FFAE7-6D09-00CD-83A1-1F7FFE3889C8}"/>
                </a:ext>
              </a:extLst>
            </p:cNvPr>
            <p:cNvSpPr txBox="1"/>
            <p:nvPr/>
          </p:nvSpPr>
          <p:spPr>
            <a:xfrm>
              <a:off x="971098" y="1942796"/>
              <a:ext cx="2596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Colinear Wakefield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0B6A30-7F6B-5B86-CEB7-EBCDA7B5C7DD}"/>
                </a:ext>
              </a:extLst>
            </p:cNvPr>
            <p:cNvSpPr txBox="1"/>
            <p:nvPr/>
          </p:nvSpPr>
          <p:spPr>
            <a:xfrm>
              <a:off x="5386581" y="1942796"/>
              <a:ext cx="2870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Two Beam Wakefield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AC2949-C270-0E76-AD86-3E2A2D801AD3}"/>
                </a:ext>
              </a:extLst>
            </p:cNvPr>
            <p:cNvSpPr txBox="1"/>
            <p:nvPr/>
          </p:nvSpPr>
          <p:spPr>
            <a:xfrm>
              <a:off x="9217345" y="1942796"/>
              <a:ext cx="2204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RF/Laser Driven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BAFDE9-598A-568C-EE83-F03F9429C50D}"/>
              </a:ext>
            </a:extLst>
          </p:cNvPr>
          <p:cNvSpPr/>
          <p:nvPr/>
        </p:nvSpPr>
        <p:spPr>
          <a:xfrm>
            <a:off x="596611" y="3036515"/>
            <a:ext cx="3085222" cy="3345226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Electroformed Copper</a:t>
            </a:r>
          </a:p>
          <a:p>
            <a:r>
              <a:rPr lang="en-US" b="1" dirty="0">
                <a:solidFill>
                  <a:srgbClr val="548235"/>
                </a:solidFill>
              </a:rPr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48235"/>
                </a:solidFill>
              </a:rPr>
              <a:t>Complex geometries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48235"/>
                </a:solidFill>
              </a:rPr>
              <a:t>Potential to modify copper’s properties</a:t>
            </a:r>
          </a:p>
          <a:p>
            <a:r>
              <a:rPr lang="en-US" b="1" dirty="0">
                <a:solidFill>
                  <a:srgbClr val="FF0000"/>
                </a:solidFill>
              </a:rPr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High precision fabrication of mandrels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Cost of electroforming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Additional fabrication steps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8E5A0B-6DAC-9812-5F51-B2FCF679D215}"/>
              </a:ext>
            </a:extLst>
          </p:cNvPr>
          <p:cNvSpPr/>
          <p:nvPr/>
        </p:nvSpPr>
        <p:spPr>
          <a:xfrm>
            <a:off x="722831" y="1641485"/>
            <a:ext cx="7519469" cy="139503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Disc-Stacking (Laser micro-machining &amp; UV LIGA)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42935C-5FB7-206A-BABA-8E1717480F56}"/>
              </a:ext>
            </a:extLst>
          </p:cNvPr>
          <p:cNvSpPr/>
          <p:nvPr/>
        </p:nvSpPr>
        <p:spPr>
          <a:xfrm>
            <a:off x="8439588" y="1641485"/>
            <a:ext cx="3085223" cy="219391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Nano-CNC Machining</a:t>
            </a:r>
          </a:p>
          <a:p>
            <a:r>
              <a:rPr lang="en-US" b="1" dirty="0">
                <a:solidFill>
                  <a:srgbClr val="548235"/>
                </a:solidFill>
              </a:rPr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48235"/>
                </a:solidFill>
              </a:rPr>
              <a:t>Sub-micron tolerances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48235"/>
                </a:solidFill>
              </a:rPr>
              <a:t>Quality Surface finishes</a:t>
            </a:r>
          </a:p>
          <a:p>
            <a:r>
              <a:rPr lang="en-US" b="1" dirty="0">
                <a:solidFill>
                  <a:srgbClr val="FF0000"/>
                </a:solidFill>
              </a:rPr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Split halves limit topographies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A34B24-579F-5B77-38C8-52D70269F9AD}"/>
              </a:ext>
            </a:extLst>
          </p:cNvPr>
          <p:cNvSpPr txBox="1"/>
          <p:nvPr/>
        </p:nvSpPr>
        <p:spPr>
          <a:xfrm>
            <a:off x="722831" y="2251685"/>
            <a:ext cx="2481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548235"/>
                </a:solidFill>
              </a:rPr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48235"/>
                </a:solidFill>
              </a:rPr>
              <a:t>Simplified elements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78013-C606-B361-4360-CE4B9905C59E}"/>
              </a:ext>
            </a:extLst>
          </p:cNvPr>
          <p:cNvSpPr txBox="1"/>
          <p:nvPr/>
        </p:nvSpPr>
        <p:spPr>
          <a:xfrm>
            <a:off x="4781546" y="2113185"/>
            <a:ext cx="3583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Alignment and fixtures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Additional fabrication steps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355A72-429D-74FD-6455-189978903941}"/>
              </a:ext>
            </a:extLst>
          </p:cNvPr>
          <p:cNvSpPr/>
          <p:nvPr/>
        </p:nvSpPr>
        <p:spPr>
          <a:xfrm>
            <a:off x="8510166" y="3835400"/>
            <a:ext cx="3085223" cy="219391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3D Printing</a:t>
            </a:r>
          </a:p>
          <a:p>
            <a:r>
              <a:rPr lang="en-US" b="1" dirty="0">
                <a:solidFill>
                  <a:srgbClr val="548235"/>
                </a:solidFill>
              </a:rPr>
              <a:t>Pros: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48235"/>
                </a:solidFill>
              </a:rPr>
              <a:t>Complex geometries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48235"/>
                </a:solidFill>
              </a:rPr>
              <a:t>Rapid Prototyping</a:t>
            </a:r>
          </a:p>
          <a:p>
            <a:r>
              <a:rPr lang="en-US" b="1" dirty="0">
                <a:solidFill>
                  <a:srgbClr val="FF0000"/>
                </a:solidFill>
              </a:rPr>
              <a:t>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Surface roughness (sub-microns)</a:t>
            </a:r>
          </a:p>
        </p:txBody>
      </p:sp>
    </p:spTree>
    <p:extLst>
      <p:ext uri="{BB962C8B-B14F-4D97-AF65-F5344CB8AC3E}">
        <p14:creationId xmlns:p14="http://schemas.microsoft.com/office/powerpoint/2010/main" val="579759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B97F-6CB4-D917-7BA2-8840E438A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8D0F5-ED8C-4ADF-0DDF-53D3403C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9ECB6-BF30-CD77-884F-F53404AC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Mohamed Othman (SLAC)</a:t>
            </a:r>
          </a:p>
          <a:p>
            <a:r>
              <a:rPr lang="en-US" dirty="0"/>
              <a:t>Xueying Xu (NIU-ANL)</a:t>
            </a:r>
          </a:p>
          <a:p>
            <a:r>
              <a:rPr lang="en-US" dirty="0"/>
              <a:t>Gwanghui Ha (NIU)</a:t>
            </a:r>
          </a:p>
          <a:p>
            <a:r>
              <a:rPr lang="en-US" dirty="0"/>
              <a:t>Gerard Andonian (UCLA)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4C8DC-A0E6-D6E4-767E-F33FF08F1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7F54B-F317-2DD9-8052-F89B3B9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76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9C023-F154-B8AD-4443-49F3FE195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F090-08A6-891F-07FD-58D6EF49F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08" y="182837"/>
            <a:ext cx="10515600" cy="1325563"/>
          </a:xfrm>
        </p:spPr>
        <p:txBody>
          <a:bodyPr/>
          <a:lstStyle/>
          <a:p>
            <a:r>
              <a:rPr lang="en-US" dirty="0"/>
              <a:t>More work to be done…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E1D82-E844-5262-E938-65480A8CF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9D825-4FF9-91CC-99C6-0E12EA43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A3AC32-5190-3D5E-4350-97983DB54D35}"/>
              </a:ext>
            </a:extLst>
          </p:cNvPr>
          <p:cNvSpPr/>
          <p:nvPr/>
        </p:nvSpPr>
        <p:spPr>
          <a:xfrm>
            <a:off x="736547" y="1552222"/>
            <a:ext cx="10626147" cy="133610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Beam Control / BBU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Fabrication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Diagnostics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Greater Understanding of breakdown (What’s the threshold?)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C49906-BE62-87B8-5EB1-22A366C27AD5}"/>
              </a:ext>
            </a:extLst>
          </p:cNvPr>
          <p:cNvSpPr/>
          <p:nvPr/>
        </p:nvSpPr>
        <p:spPr>
          <a:xfrm>
            <a:off x="736547" y="2888325"/>
            <a:ext cx="2993736" cy="11006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Drive beam manipulation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ACAC7D-5707-B2F0-1615-66B61D6A279F}"/>
              </a:ext>
            </a:extLst>
          </p:cNvPr>
          <p:cNvSpPr/>
          <p:nvPr/>
        </p:nvSpPr>
        <p:spPr>
          <a:xfrm>
            <a:off x="8368958" y="2888325"/>
            <a:ext cx="2993736" cy="108134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Coupling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Development in Power/Repetition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mmWave Sources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2AED00-8164-7E08-604C-8416EA1B995D}"/>
              </a:ext>
            </a:extLst>
          </p:cNvPr>
          <p:cNvSpPr/>
          <p:nvPr/>
        </p:nvSpPr>
        <p:spPr>
          <a:xfrm>
            <a:off x="4625633" y="2888325"/>
            <a:ext cx="2993736" cy="11006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Power extraction/injection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Drive bunch train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0C6C59-7682-E1AB-0C1A-2AC458605C81}"/>
              </a:ext>
            </a:extLst>
          </p:cNvPr>
          <p:cNvGrpSpPr/>
          <p:nvPr/>
        </p:nvGrpSpPr>
        <p:grpSpPr>
          <a:xfrm>
            <a:off x="736547" y="1050755"/>
            <a:ext cx="10450761" cy="461665"/>
            <a:chOff x="971098" y="1942796"/>
            <a:chExt cx="10450761" cy="461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C6C4EF-0C78-B3BA-433C-96673D6B01C7}"/>
                </a:ext>
              </a:extLst>
            </p:cNvPr>
            <p:cNvSpPr txBox="1"/>
            <p:nvPr/>
          </p:nvSpPr>
          <p:spPr>
            <a:xfrm>
              <a:off x="971098" y="1942796"/>
              <a:ext cx="2596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Colinear Wakefield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0C8C01-D879-A572-C3D2-0A5FA8D2C85B}"/>
                </a:ext>
              </a:extLst>
            </p:cNvPr>
            <p:cNvSpPr txBox="1"/>
            <p:nvPr/>
          </p:nvSpPr>
          <p:spPr>
            <a:xfrm>
              <a:off x="5386581" y="1942796"/>
              <a:ext cx="2870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Two Beam Wakefield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B23F6A-3DF8-F96A-A45A-AC210C8D71AB}"/>
                </a:ext>
              </a:extLst>
            </p:cNvPr>
            <p:cNvSpPr txBox="1"/>
            <p:nvPr/>
          </p:nvSpPr>
          <p:spPr>
            <a:xfrm>
              <a:off x="9217345" y="1942796"/>
              <a:ext cx="2204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RF/Laser Driven</a:t>
              </a:r>
            </a:p>
          </p:txBody>
        </p:sp>
      </p:grpSp>
      <p:grpSp>
        <p:nvGrpSpPr>
          <p:cNvPr id="14" name="그룹 49">
            <a:extLst>
              <a:ext uri="{FF2B5EF4-FFF2-40B4-BE49-F238E27FC236}">
                <a16:creationId xmlns:a16="http://schemas.microsoft.com/office/drawing/2014/main" id="{8EA9D76B-0624-80C5-117D-E9F0199BF0FE}"/>
              </a:ext>
            </a:extLst>
          </p:cNvPr>
          <p:cNvGrpSpPr/>
          <p:nvPr/>
        </p:nvGrpSpPr>
        <p:grpSpPr>
          <a:xfrm>
            <a:off x="702280" y="4032749"/>
            <a:ext cx="3261425" cy="2113304"/>
            <a:chOff x="1946475" y="2378774"/>
            <a:chExt cx="3946325" cy="2557097"/>
          </a:xfrm>
        </p:grpSpPr>
        <p:pic>
          <p:nvPicPr>
            <p:cNvPr id="15" name="그림 29">
              <a:extLst>
                <a:ext uri="{FF2B5EF4-FFF2-40B4-BE49-F238E27FC236}">
                  <a16:creationId xmlns:a16="http://schemas.microsoft.com/office/drawing/2014/main" id="{B20844EF-4915-E445-68D0-EB07A24CD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750"/>
            <a:stretch/>
          </p:blipFill>
          <p:spPr>
            <a:xfrm>
              <a:off x="1946475" y="2378774"/>
              <a:ext cx="3946325" cy="2557097"/>
            </a:xfrm>
            <a:prstGeom prst="rect">
              <a:avLst/>
            </a:prstGeom>
          </p:spPr>
        </p:pic>
        <p:sp>
          <p:nvSpPr>
            <p:cNvPr id="16" name="직사각형 34">
              <a:extLst>
                <a:ext uri="{FF2B5EF4-FFF2-40B4-BE49-F238E27FC236}">
                  <a16:creationId xmlns:a16="http://schemas.microsoft.com/office/drawing/2014/main" id="{63424CE1-B86A-B8A8-5B9F-0F0B56A5F344}"/>
                </a:ext>
              </a:extLst>
            </p:cNvPr>
            <p:cNvSpPr/>
            <p:nvPr/>
          </p:nvSpPr>
          <p:spPr>
            <a:xfrm>
              <a:off x="2148840" y="2814481"/>
              <a:ext cx="370840" cy="295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그림 47">
            <a:extLst>
              <a:ext uri="{FF2B5EF4-FFF2-40B4-BE49-F238E27FC236}">
                <a16:creationId xmlns:a16="http://schemas.microsoft.com/office/drawing/2014/main" id="{D1F40F99-408D-EEEC-0AF6-D3E9C7CB2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68"/>
          <a:stretch/>
        </p:blipFill>
        <p:spPr>
          <a:xfrm>
            <a:off x="4279492" y="4119497"/>
            <a:ext cx="3483228" cy="21133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F8D19C-C3CA-2B3C-8BC1-77AB0D349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3400" y="4204156"/>
            <a:ext cx="3507811" cy="194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4848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>
          <a:extLst>
            <a:ext uri="{FF2B5EF4-FFF2-40B4-BE49-F238E27FC236}">
              <a16:creationId xmlns:a16="http://schemas.microsoft.com/office/drawing/2014/main" id="{8982634F-8A96-B294-2D28-8FA5767D1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3">
            <a:extLst>
              <a:ext uri="{FF2B5EF4-FFF2-40B4-BE49-F238E27FC236}">
                <a16:creationId xmlns:a16="http://schemas.microsoft.com/office/drawing/2014/main" id="{ECE3FC06-C10F-9E9B-C65C-28046E9CF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362" y="-35949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Some Sources</a:t>
            </a:r>
            <a:endParaRPr/>
          </a:p>
        </p:txBody>
      </p:sp>
      <p:sp>
        <p:nvSpPr>
          <p:cNvPr id="1020" name="Google Shape;1020;p23">
            <a:extLst>
              <a:ext uri="{FF2B5EF4-FFF2-40B4-BE49-F238E27FC236}">
                <a16:creationId xmlns:a16="http://schemas.microsoft.com/office/drawing/2014/main" id="{DECF321B-313F-DE3D-F920-28AE4358EF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76737" y="966069"/>
            <a:ext cx="5920975" cy="596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u="sng" dirty="0"/>
              <a:t>180 GHz ASTAR</a:t>
            </a:r>
            <a:endParaRPr b="1" u="sng" dirty="0"/>
          </a:p>
          <a:p>
            <a:pPr marL="228600" lvl="0" indent="-711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A. Zholents, S. </a:t>
            </a:r>
            <a:r>
              <a:rPr lang="en-US" dirty="0" err="1"/>
              <a:t>Baturin</a:t>
            </a:r>
            <a:r>
              <a:rPr lang="en-US" dirty="0"/>
              <a:t>, S. Doran, W. Jansma, et al., 18 coauthors,  “A high repetition rate millimeter wavelength accelerator for an X-ray free-electron laser”, Journal of Instrumentation, JINST 20 P01023 (2025),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https://doi.org/10.1088/1748-0221/20/01/P01023</a:t>
            </a:r>
            <a:endParaRPr dirty="0"/>
          </a:p>
          <a:p>
            <a:pPr marL="228600" lvl="0" indent="-711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S. </a:t>
            </a:r>
            <a:r>
              <a:rPr lang="en-US" dirty="0" err="1"/>
              <a:t>Baturin</a:t>
            </a:r>
            <a:r>
              <a:rPr lang="en-US" dirty="0"/>
              <a:t>, A. Zholents. "Upper Limit for the Acceleration Gradient in the Collinear Wake Field Accelerator as a Function of the Transformer Ratio", Phys. Rev. Acc. and Beams 20, no. 6, June 19, 061302 (2017). </a:t>
            </a:r>
            <a:endParaRPr dirty="0"/>
          </a:p>
          <a:p>
            <a:pPr marL="228600" lvl="0" indent="-711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A. Zholents, S. Lee, B. Popovic,  M. Fedurin, K. Kusche, W. Li,  A. Nassiri, A. Siy, S. Sorsher, K. Suthar, E. Trakhtenberg, and G. Waldschmidt, “Fabrication and testing of the transition section between modules of a wakefield accelerator” , Phys. Rev. Accel. Beams 27, 081303 (2024), </a:t>
            </a:r>
            <a:endParaRPr dirty="0"/>
          </a:p>
          <a:p>
            <a:pPr marL="0" indent="0">
              <a:buSzPct val="100000"/>
              <a:buNone/>
            </a:pPr>
            <a:r>
              <a:rPr lang="en-US" b="1" dirty="0"/>
              <a:t>0.2 THz &amp; 0.43 THz TBA</a:t>
            </a:r>
            <a:endParaRPr b="1" dirty="0"/>
          </a:p>
          <a:p>
            <a:pPr marL="228600" lvl="0" indent="-711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H. Kong  et. al., Scientific Reports 13:3207 (2023)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dirty="0"/>
              <a:t>110 GHz Colinear Corrugated Waveguide</a:t>
            </a:r>
            <a:endParaRPr b="1" dirty="0"/>
          </a:p>
          <a:p>
            <a:pPr marL="228600" lvl="0" indent="-711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B. Leung </a:t>
            </a:r>
            <a:r>
              <a:rPr lang="en-US" i="1" dirty="0"/>
              <a:t>et al</a:t>
            </a:r>
            <a:r>
              <a:rPr lang="en-US" dirty="0"/>
              <a:t>., NIM A </a:t>
            </a:r>
            <a:r>
              <a:rPr lang="en-US" b="1" dirty="0"/>
              <a:t>1077</a:t>
            </a:r>
            <a:r>
              <a:rPr lang="en-US" dirty="0"/>
              <a:t>, 170549 (2025).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" name="Google Shape;1020;p23">
            <a:extLst>
              <a:ext uri="{FF2B5EF4-FFF2-40B4-BE49-F238E27FC236}">
                <a16:creationId xmlns:a16="http://schemas.microsoft.com/office/drawing/2014/main" id="{93C40076-B412-BBD6-4169-1A5A55A473BF}"/>
              </a:ext>
            </a:extLst>
          </p:cNvPr>
          <p:cNvSpPr txBox="1">
            <a:spLocks/>
          </p:cNvSpPr>
          <p:nvPr/>
        </p:nvSpPr>
        <p:spPr>
          <a:xfrm>
            <a:off x="455762" y="858439"/>
            <a:ext cx="5920975" cy="596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ct val="100000"/>
              <a:buFont typeface="Arial"/>
              <a:buNone/>
            </a:pPr>
            <a:r>
              <a:rPr lang="en-US" b="1" u="sng" dirty="0"/>
              <a:t>RF Driven Accelerators</a:t>
            </a:r>
          </a:p>
          <a:p>
            <a:pPr marL="228600" indent="-71120">
              <a:buClr>
                <a:srgbClr val="222222"/>
              </a:buClr>
              <a:buSzPct val="100000"/>
            </a:pPr>
            <a:r>
              <a:rPr lang="en-US" dirty="0">
                <a:solidFill>
                  <a:srgbClr val="222222"/>
                </a:solidFill>
              </a:rPr>
              <a:t>Othman et al,  </a:t>
            </a:r>
            <a:r>
              <a:rPr lang="en-US" i="1" dirty="0">
                <a:solidFill>
                  <a:srgbClr val="222222"/>
                </a:solidFill>
              </a:rPr>
              <a:t>Appl. Phys. Lett.</a:t>
            </a:r>
            <a:r>
              <a:rPr lang="en-US" dirty="0">
                <a:solidFill>
                  <a:srgbClr val="222222"/>
                </a:solidFill>
              </a:rPr>
              <a:t> 117.7 (2020): 073502.</a:t>
            </a:r>
            <a:endParaRPr lang="en-US" dirty="0">
              <a:solidFill>
                <a:srgbClr val="000000"/>
              </a:solidFill>
            </a:endParaRPr>
          </a:p>
          <a:p>
            <a:pPr marL="228600" indent="-71120">
              <a:buSzPct val="100000"/>
            </a:pPr>
            <a:r>
              <a:rPr lang="en-US" dirty="0"/>
              <a:t>Lewis, Samantha M., et al. "Design, fabrication, and tuning of a THz-driven electron gun." Physical Review Accelerators and Beams 25.12 (2022): 121301. </a:t>
            </a:r>
          </a:p>
          <a:p>
            <a:pPr marL="0" indent="0">
              <a:buSzPct val="100000"/>
              <a:buFont typeface="Arial"/>
              <a:buNone/>
            </a:pPr>
            <a:r>
              <a:rPr lang="en-US" b="1" u="sng" dirty="0"/>
              <a:t>Laser Driven Accelerators</a:t>
            </a:r>
          </a:p>
          <a:p>
            <a:pPr marL="228600" indent="-82550">
              <a:buClr>
                <a:srgbClr val="222222"/>
              </a:buClr>
              <a:buSzPct val="100000"/>
            </a:pPr>
            <a:r>
              <a:rPr lang="en-US" sz="3250" dirty="0">
                <a:solidFill>
                  <a:srgbClr val="222222"/>
                </a:solidFill>
              </a:rPr>
              <a:t>O</a:t>
            </a:r>
            <a:r>
              <a:rPr lang="en-US" sz="3000" dirty="0">
                <a:solidFill>
                  <a:srgbClr val="222222"/>
                </a:solidFill>
              </a:rPr>
              <a:t>thman, et al. "Improved temporal resolution in ultrafast electron diffraction measurements through THz compression and time-stamping." </a:t>
            </a:r>
            <a:r>
              <a:rPr lang="en-US" sz="3000" i="1" dirty="0">
                <a:solidFill>
                  <a:srgbClr val="222222"/>
                </a:solidFill>
              </a:rPr>
              <a:t>Structural Dynamics</a:t>
            </a:r>
            <a:r>
              <a:rPr lang="en-US" sz="3000" dirty="0">
                <a:solidFill>
                  <a:srgbClr val="222222"/>
                </a:solidFill>
              </a:rPr>
              <a:t> 11.2 (2024).</a:t>
            </a:r>
            <a:endParaRPr lang="en-US" sz="3000" dirty="0"/>
          </a:p>
          <a:p>
            <a:pPr marL="228600" indent="0">
              <a:buFont typeface="Arial"/>
              <a:buNone/>
            </a:pPr>
            <a:r>
              <a:rPr lang="en-US" sz="3000" dirty="0">
                <a:solidFill>
                  <a:srgbClr val="000000"/>
                </a:solidFill>
              </a:rPr>
              <a:t>Othman </a:t>
            </a:r>
            <a:r>
              <a:rPr lang="en-US" sz="3000" i="1" dirty="0">
                <a:solidFill>
                  <a:srgbClr val="000000"/>
                </a:solidFill>
              </a:rPr>
              <a:t>et al., Opt. Express 27.17 </a:t>
            </a:r>
            <a:r>
              <a:rPr lang="en-US" sz="3000" dirty="0">
                <a:solidFill>
                  <a:srgbClr val="000000"/>
                </a:solidFill>
              </a:rPr>
              <a:t>(2019).  </a:t>
            </a:r>
          </a:p>
          <a:p>
            <a:pPr marL="228600" indent="-76200">
              <a:buClr>
                <a:srgbClr val="000000"/>
              </a:buClr>
              <a:buSzPct val="100000"/>
            </a:pPr>
            <a:r>
              <a:rPr lang="en-US" sz="30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Snively, E. C., et al. </a:t>
            </a:r>
            <a:r>
              <a:rPr lang="en-US" sz="3000" i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Physical review letters</a:t>
            </a:r>
            <a:r>
              <a:rPr lang="en-US" sz="30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124.5 (2020): 054801. </a:t>
            </a:r>
          </a:p>
          <a:p>
            <a:pPr marL="228600" indent="-76200">
              <a:buClr>
                <a:srgbClr val="000000"/>
              </a:buClr>
              <a:buSzPct val="100000"/>
            </a:pPr>
            <a:r>
              <a:rPr lang="en-US" sz="30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Ji, </a:t>
            </a:r>
            <a:r>
              <a:rPr lang="en-US" sz="3000" dirty="0" err="1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Fuhao</a:t>
            </a:r>
            <a:r>
              <a:rPr lang="en-US" sz="30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, et al. </a:t>
            </a:r>
            <a:r>
              <a:rPr lang="en-US" sz="3000" i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Nature Communications</a:t>
            </a:r>
            <a:r>
              <a:rPr lang="en-US" sz="30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15.1 (2024): 4726</a:t>
            </a:r>
          </a:p>
          <a:p>
            <a:pPr marL="228600" indent="-76200">
              <a:buClr>
                <a:srgbClr val="000000"/>
              </a:buClr>
              <a:buSzPct val="100000"/>
            </a:pPr>
            <a:r>
              <a:rPr lang="en-US" sz="30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Othman, et al. </a:t>
            </a:r>
            <a:r>
              <a:rPr lang="en-US" sz="3000" i="1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Applied Physics Letters</a:t>
            </a:r>
            <a:r>
              <a:rPr lang="en-US" sz="30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 122.14 (2023).</a:t>
            </a:r>
            <a:endParaRPr lang="en-US" sz="3000" dirty="0">
              <a:solidFill>
                <a:srgbClr val="000000"/>
              </a:solidFill>
            </a:endParaRPr>
          </a:p>
          <a:p>
            <a:pPr marL="228600" indent="-71120">
              <a:buClr>
                <a:srgbClr val="222222"/>
              </a:buClr>
              <a:buSzPct val="100000"/>
            </a:pPr>
            <a:r>
              <a:rPr lang="en-US" dirty="0">
                <a:solidFill>
                  <a:srgbClr val="222222"/>
                </a:solidFill>
              </a:rPr>
              <a:t>Li et al., </a:t>
            </a:r>
            <a:r>
              <a:rPr lang="en-US" i="1" dirty="0">
                <a:solidFill>
                  <a:srgbClr val="222222"/>
                </a:solidFill>
              </a:rPr>
              <a:t>Phys. Rev. Accel. Beams</a:t>
            </a:r>
            <a:r>
              <a:rPr lang="en-US" dirty="0">
                <a:solidFill>
                  <a:srgbClr val="222222"/>
                </a:solidFill>
              </a:rPr>
              <a:t> 22.1 (2019)</a:t>
            </a:r>
            <a:endParaRPr lang="en-US" dirty="0"/>
          </a:p>
          <a:p>
            <a:pPr marL="0" indent="0">
              <a:buSzPct val="100000"/>
              <a:buFont typeface="Arial"/>
              <a:buNone/>
            </a:pPr>
            <a:r>
              <a:rPr lang="en-US" b="1" dirty="0"/>
              <a:t>Dielectric Waveguides</a:t>
            </a:r>
          </a:p>
          <a:p>
            <a:pPr marL="228600" indent="-71120">
              <a:buSzPct val="100000"/>
            </a:pPr>
            <a:r>
              <a:rPr lang="en-US" dirty="0"/>
              <a:t>C. Philipps et al., NIM A 1084, 171162 (2025). </a:t>
            </a:r>
          </a:p>
        </p:txBody>
      </p:sp>
    </p:spTree>
    <p:extLst>
      <p:ext uri="{BB962C8B-B14F-4D97-AF65-F5344CB8AC3E}">
        <p14:creationId xmlns:p14="http://schemas.microsoft.com/office/powerpoint/2010/main" val="24023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991" name="Google Shape;991;p21"/>
          <p:cNvSpPr txBox="1"/>
          <p:nvPr/>
        </p:nvSpPr>
        <p:spPr>
          <a:xfrm>
            <a:off x="5892253" y="151190"/>
            <a:ext cx="6096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Attosecond-Scale Diagnostics &amp; Timing Correction (laser driven)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Utilizing intrinsically synchronized laser-generated THz pulses to drive compact transverse deflecting cavities.</a:t>
            </a:r>
            <a:endParaRPr/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Enables &lt;1 fs "Time-Stamping" and jitter correction, decoupling the experimental temporal resolution from the machine's arrival time stability.</a:t>
            </a:r>
            <a:endParaRPr/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standard, deployable tool for UED and X-ray FELs to recover single-shot temporal fidelity in "jittery" beams.</a:t>
            </a:r>
            <a:endParaRPr/>
          </a:p>
        </p:txBody>
      </p:sp>
      <p:sp>
        <p:nvSpPr>
          <p:cNvPr id="992" name="Google Shape;992;p21"/>
          <p:cNvSpPr txBox="1"/>
          <p:nvPr/>
        </p:nvSpPr>
        <p:spPr>
          <a:xfrm>
            <a:off x="6044653" y="2398821"/>
            <a:ext cx="629919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Milestones (next 10 years)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Demonstration of facility integration (XFEL, UED) with sub 1 fs resolution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-Demosntrating gradient &gt;500 MV/m in high R/Q cavities</a:t>
            </a:r>
            <a:endParaRPr/>
          </a:p>
        </p:txBody>
      </p:sp>
      <p:grpSp>
        <p:nvGrpSpPr>
          <p:cNvPr id="993" name="Google Shape;993;p21"/>
          <p:cNvGrpSpPr/>
          <p:nvPr/>
        </p:nvGrpSpPr>
        <p:grpSpPr>
          <a:xfrm>
            <a:off x="504921" y="4526928"/>
            <a:ext cx="5387332" cy="1863689"/>
            <a:chOff x="5892253" y="3783087"/>
            <a:chExt cx="5387332" cy="1863689"/>
          </a:xfrm>
        </p:grpSpPr>
        <p:sp>
          <p:nvSpPr>
            <p:cNvPr id="994" name="Google Shape;994;p21"/>
            <p:cNvSpPr/>
            <p:nvPr/>
          </p:nvSpPr>
          <p:spPr>
            <a:xfrm>
              <a:off x="5892253" y="3783087"/>
              <a:ext cx="5387332" cy="1863689"/>
            </a:xfrm>
            <a:prstGeom prst="rect">
              <a:avLst/>
            </a:prstGeom>
            <a:solidFill>
              <a:srgbClr val="FBE4D4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21"/>
            <p:cNvSpPr txBox="1"/>
            <p:nvPr/>
          </p:nvSpPr>
          <p:spPr>
            <a:xfrm>
              <a:off x="5904787" y="3864576"/>
              <a:ext cx="5068013" cy="1723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CRITICAL PROGRAM DEPENDENCIES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Milestones is contingent upon parallel advancements in </a:t>
              </a:r>
              <a:r>
                <a:rPr lang="en-US" sz="18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High-Power RF Source 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(availability of MW-class W-band tubes) and </a:t>
              </a:r>
              <a:r>
                <a:rPr lang="en-US" sz="18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Laser Efficiency 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(mJ-scale narrowband generation).   </a:t>
              </a:r>
              <a:endParaRPr/>
            </a:p>
          </p:txBody>
        </p:sp>
      </p:grpSp>
      <p:grpSp>
        <p:nvGrpSpPr>
          <p:cNvPr id="997" name="Google Shape;997;p21"/>
          <p:cNvGrpSpPr/>
          <p:nvPr/>
        </p:nvGrpSpPr>
        <p:grpSpPr>
          <a:xfrm>
            <a:off x="421815" y="834034"/>
            <a:ext cx="5558425" cy="3595703"/>
            <a:chOff x="333828" y="36496"/>
            <a:chExt cx="5558425" cy="3595703"/>
          </a:xfrm>
        </p:grpSpPr>
        <p:sp>
          <p:nvSpPr>
            <p:cNvPr id="998" name="Google Shape;998;p21"/>
            <p:cNvSpPr/>
            <p:nvPr/>
          </p:nvSpPr>
          <p:spPr>
            <a:xfrm>
              <a:off x="333828" y="36497"/>
              <a:ext cx="5370286" cy="25083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High-Field mm-Wave Injectors (rf Driven)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Ultra-high cathode fields (&gt;1 GV/m) overcome space-charge limits, preserving intrinsic emittance.</a:t>
              </a:r>
              <a:endParaRPr/>
            </a:p>
            <a:p>
              <a:pPr marL="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Enables high-luminosity collision schemes and provides a viable injection path for future structure-based (DWA) or plasma-based (PWFA) colliders which require micron-scale beam matching.</a:t>
              </a:r>
              <a:endParaRPr/>
            </a:p>
            <a:p>
              <a:pPr marL="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Potential to eliminate Damping Rings, drastically reducing the footprint of future lepton colliders.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 txBox="1"/>
            <p:nvPr/>
          </p:nvSpPr>
          <p:spPr>
            <a:xfrm>
              <a:off x="333828" y="2267098"/>
              <a:ext cx="555842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Milestones (next 10 years)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1- 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Demonstration of high brightness mm-wave source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-Demons</a:t>
              </a:r>
              <a:r>
                <a:rPr lang="en-US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ating gradient &gt;500 MV/m in linac RF structure (distributed coupling </a:t>
              </a:r>
              <a:r>
                <a:rPr lang="en-US" sz="1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etc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dirty="0"/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33828" y="36496"/>
              <a:ext cx="5406025" cy="3595703"/>
            </a:xfrm>
            <a:prstGeom prst="rect">
              <a:avLst/>
            </a:prstGeom>
            <a:noFill/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1" name="Google Shape;1001;p21"/>
          <p:cNvSpPr/>
          <p:nvPr/>
        </p:nvSpPr>
        <p:spPr>
          <a:xfrm>
            <a:off x="5894067" y="36497"/>
            <a:ext cx="6246586" cy="3594294"/>
          </a:xfrm>
          <a:prstGeom prst="rect">
            <a:avLst/>
          </a:prstGeom>
          <a:noFill/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2" name="Google Shape;1002;p21"/>
          <p:cNvGrpSpPr/>
          <p:nvPr/>
        </p:nvGrpSpPr>
        <p:grpSpPr>
          <a:xfrm>
            <a:off x="6299749" y="3599150"/>
            <a:ext cx="6413499" cy="2855630"/>
            <a:chOff x="333828" y="3630791"/>
            <a:chExt cx="6413499" cy="2855630"/>
          </a:xfrm>
        </p:grpSpPr>
        <p:sp>
          <p:nvSpPr>
            <p:cNvPr id="1003" name="Google Shape;1003;p21"/>
            <p:cNvSpPr txBox="1"/>
            <p:nvPr/>
          </p:nvSpPr>
          <p:spPr>
            <a:xfrm>
              <a:off x="448128" y="5563091"/>
              <a:ext cx="6299199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Milestones: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1- 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Demonstration of transformer ratio &gt;5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-Demosntrating staging and stability, suppressing BBU</a:t>
              </a:r>
              <a:endParaRPr dirty="0"/>
            </a:p>
          </p:txBody>
        </p:sp>
        <p:sp>
          <p:nvSpPr>
            <p:cNvPr id="1004" name="Google Shape;1004;p21"/>
            <p:cNvSpPr txBox="1"/>
            <p:nvPr/>
          </p:nvSpPr>
          <p:spPr>
            <a:xfrm>
              <a:off x="333828" y="3630791"/>
              <a:ext cx="5520872" cy="2308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Passive Phase Space Control &amp; Collinear Acceleration</a:t>
              </a:r>
              <a:endParaRPr/>
            </a:p>
            <a:p>
              <a:pPr marL="0" marR="0" lvl="0" indent="-1016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Uses the short-range wakefield of a corrugated or dielectric pipe to remove residual energy slopes (chirps) from the beam before it enters the FEL undulator.</a:t>
              </a:r>
              <a:endParaRPr/>
            </a:p>
            <a:p>
              <a:pPr marL="0" marR="0" lvl="0" indent="-1016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Tunable (via variable gap), and compact. </a:t>
              </a:r>
              <a:endParaRPr/>
            </a:p>
            <a:p>
              <a:pPr marL="0" marR="0" lvl="0" indent="-1016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"Tube-in-Tube" geometry for collinear wakefield acceleration (where the drive beam and witness beam share the same pipe).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1"/>
            <p:cNvSpPr/>
            <p:nvPr/>
          </p:nvSpPr>
          <p:spPr>
            <a:xfrm>
              <a:off x="333828" y="3679599"/>
              <a:ext cx="5406025" cy="2721182"/>
            </a:xfrm>
            <a:prstGeom prst="rect">
              <a:avLst/>
            </a:prstGeom>
            <a:noFill/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6" name="Google Shape;1006;p21"/>
          <p:cNvSpPr txBox="1">
            <a:spLocks noGrp="1"/>
          </p:cNvSpPr>
          <p:nvPr>
            <p:ph type="title"/>
          </p:nvPr>
        </p:nvSpPr>
        <p:spPr>
          <a:xfrm>
            <a:off x="264168" y="-375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Roadmap Milestones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1678E1-6EFB-A35F-6EE0-64467AF48567}"/>
              </a:ext>
            </a:extLst>
          </p:cNvPr>
          <p:cNvSpPr/>
          <p:nvPr/>
        </p:nvSpPr>
        <p:spPr>
          <a:xfrm>
            <a:off x="1774458" y="552324"/>
            <a:ext cx="3914596" cy="2978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Mohamed Othman (SLAC)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1DF02-868F-406B-92A0-12DEF2A90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7DC0C-A2ED-5F37-B369-2D7FBEC8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beam </a:t>
            </a:r>
          </a:p>
          <a:p>
            <a:pPr lvl="1"/>
            <a:r>
              <a:rPr lang="en-US" dirty="0"/>
              <a:t>0.4 THz Wakefield Accelerator: Light sources</a:t>
            </a:r>
          </a:p>
          <a:p>
            <a:r>
              <a:rPr lang="en-US" dirty="0"/>
              <a:t>Co-linear (corrugated waveguides, dielectric)</a:t>
            </a:r>
          </a:p>
          <a:p>
            <a:pPr lvl="1"/>
            <a:r>
              <a:rPr lang="en-US" dirty="0"/>
              <a:t>110 GHz Corrugated: </a:t>
            </a:r>
          </a:p>
          <a:p>
            <a:pPr lvl="1"/>
            <a:r>
              <a:rPr lang="en-US" dirty="0"/>
              <a:t>180 GHz Corrugated Waveguides: LINAC for an XFEL</a:t>
            </a:r>
          </a:p>
          <a:p>
            <a:pPr lvl="1"/>
            <a:r>
              <a:rPr lang="en-US" dirty="0"/>
              <a:t>Dielectric Waveguides</a:t>
            </a:r>
          </a:p>
          <a:p>
            <a:r>
              <a:rPr lang="en-US" dirty="0"/>
              <a:t>RF/ Laser Driven</a:t>
            </a:r>
          </a:p>
          <a:p>
            <a:pPr lvl="1"/>
            <a:r>
              <a:rPr lang="en-US" dirty="0"/>
              <a:t>User facility/ Medical 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13CA7-3639-4A44-CB7B-CF772DCD9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USPAS '23, RF: Transmission Lines (B. Popovic)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57BB9-801F-2FA2-0AFF-BE30F01B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29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4950E-1874-89BA-B4E2-BF28DB10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2464"/>
            <a:ext cx="10515600" cy="1325563"/>
          </a:xfrm>
        </p:spPr>
        <p:txBody>
          <a:bodyPr/>
          <a:lstStyle/>
          <a:p>
            <a:r>
              <a:rPr lang="en-US" dirty="0"/>
              <a:t>Fabrication of dielectric-lined waveguides</a:t>
            </a:r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384A8477-4EF0-496E-C48A-9165DDA40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6" r="5296" b="14596"/>
          <a:stretch>
            <a:fillRect/>
          </a:stretch>
        </p:blipFill>
        <p:spPr>
          <a:xfrm>
            <a:off x="3756397" y="1607743"/>
            <a:ext cx="3895995" cy="3642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2495CB-35EC-1B3A-94C3-26479B3D26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57"/>
          <a:stretch/>
        </p:blipFill>
        <p:spPr>
          <a:xfrm>
            <a:off x="446273" y="2609157"/>
            <a:ext cx="2790281" cy="2174343"/>
          </a:xfrm>
          <a:prstGeom prst="rect">
            <a:avLst/>
          </a:prstGeom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05A8D3B-B459-C9CD-E16D-94F90246F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44" y="2417205"/>
            <a:ext cx="3890127" cy="29175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63921-DCBD-7F29-6082-E0FB3D9AEF5B}"/>
              </a:ext>
            </a:extLst>
          </p:cNvPr>
          <p:cNvSpPr/>
          <p:nvPr/>
        </p:nvSpPr>
        <p:spPr>
          <a:xfrm>
            <a:off x="4543425" y="6323228"/>
            <a:ext cx="2779328" cy="3392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Xueying Lu (NIU)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C267EE-A98F-8454-CFDD-124F4EA25FD6}"/>
              </a:ext>
            </a:extLst>
          </p:cNvPr>
          <p:cNvSpPr txBox="1"/>
          <p:nvPr/>
        </p:nvSpPr>
        <p:spPr>
          <a:xfrm>
            <a:off x="446273" y="4783500"/>
            <a:ext cx="2717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Commercially available dielectric tubes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D8D4E-DE3F-865D-4243-EB622C48D0D7}"/>
              </a:ext>
            </a:extLst>
          </p:cNvPr>
          <p:cNvSpPr txBox="1"/>
          <p:nvPr/>
        </p:nvSpPr>
        <p:spPr>
          <a:xfrm>
            <a:off x="4305300" y="5259424"/>
            <a:ext cx="358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Copper deposition at Euclid </a:t>
            </a:r>
            <a:r>
              <a:rPr lang="en-US" b="1" dirty="0" err="1"/>
              <a:t>Techlabs</a:t>
            </a:r>
            <a:r>
              <a:rPr lang="en-US" b="1" dirty="0"/>
              <a:t> LLC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FA9F28-D69D-9CF6-72BB-1AA638014BF9}"/>
              </a:ext>
            </a:extLst>
          </p:cNvPr>
          <p:cNvSpPr txBox="1"/>
          <p:nvPr/>
        </p:nvSpPr>
        <p:spPr>
          <a:xfrm>
            <a:off x="8330378" y="5259424"/>
            <a:ext cx="3971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Deposited copper characterized at the ANL Center for Nanoscale Materials (right figure)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BB9E2BF-6778-72F0-A90E-DCCF58D93F47}"/>
              </a:ext>
            </a:extLst>
          </p:cNvPr>
          <p:cNvSpPr/>
          <p:nvPr/>
        </p:nvSpPr>
        <p:spPr>
          <a:xfrm>
            <a:off x="3296824" y="3286759"/>
            <a:ext cx="365760" cy="951866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7FEDCD5-E8F9-2449-5D07-ADEBC2BFE16E}"/>
              </a:ext>
            </a:extLst>
          </p:cNvPr>
          <p:cNvSpPr/>
          <p:nvPr/>
        </p:nvSpPr>
        <p:spPr>
          <a:xfrm>
            <a:off x="7703820" y="3400070"/>
            <a:ext cx="365760" cy="951866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7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88D8B-4C3E-49B1-974D-3BAEBAD7F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906B-1B9B-1C08-D419-7DC17830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41"/>
            <a:ext cx="10515600" cy="1325563"/>
          </a:xfrm>
        </p:spPr>
        <p:txBody>
          <a:bodyPr/>
          <a:lstStyle/>
          <a:p>
            <a:r>
              <a:rPr lang="en-US" dirty="0"/>
              <a:t>Motivation for THz –mmWave Acceleration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0DFF1-BC98-1033-8CC2-720D81C2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RF GARD Workshop '26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BD09D-A378-DB79-5377-4C3558EC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0230F2-3197-044F-1BD4-44DFA099E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08" y="1031728"/>
            <a:ext cx="7119678" cy="55071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09A4BE-ACC6-6C4F-D94F-ED3473CD633A}"/>
              </a:ext>
            </a:extLst>
          </p:cNvPr>
          <p:cNvSpPr/>
          <p:nvPr/>
        </p:nvSpPr>
        <p:spPr>
          <a:xfrm>
            <a:off x="7481686" y="5108958"/>
            <a:ext cx="3122228" cy="346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Gwanghui Ha (NIU)</a:t>
            </a:r>
          </a:p>
        </p:txBody>
      </p:sp>
      <p:cxnSp>
        <p:nvCxnSpPr>
          <p:cNvPr id="12" name="직선 연결선 148">
            <a:extLst>
              <a:ext uri="{FF2B5EF4-FFF2-40B4-BE49-F238E27FC236}">
                <a16:creationId xmlns:a16="http://schemas.microsoft.com/office/drawing/2014/main" id="{F57D4B93-3B13-62DA-09D5-11BDC14D018F}"/>
              </a:ext>
            </a:extLst>
          </p:cNvPr>
          <p:cNvCxnSpPr>
            <a:cxnSpLocks/>
          </p:cNvCxnSpPr>
          <p:nvPr/>
        </p:nvCxnSpPr>
        <p:spPr>
          <a:xfrm flipH="1">
            <a:off x="5022799" y="2547950"/>
            <a:ext cx="2146401" cy="11144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96D4AC-243D-B0CF-8531-A4A214158F39}"/>
              </a:ext>
            </a:extLst>
          </p:cNvPr>
          <p:cNvSpPr txBox="1"/>
          <p:nvPr/>
        </p:nvSpPr>
        <p:spPr>
          <a:xfrm>
            <a:off x="7290237" y="1980038"/>
            <a:ext cx="5046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Could be…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Gradient Accelerating Fields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Higher stability than plasma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Compatible with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charges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Higher Repetition Rates</a:t>
            </a:r>
          </a:p>
        </p:txBody>
      </p:sp>
    </p:spTree>
    <p:extLst>
      <p:ext uri="{BB962C8B-B14F-4D97-AF65-F5344CB8AC3E}">
        <p14:creationId xmlns:p14="http://schemas.microsoft.com/office/powerpoint/2010/main" val="46682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040B-AAFB-2BB2-B357-390EF8A0D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4476"/>
            <a:ext cx="10515600" cy="1325563"/>
          </a:xfrm>
        </p:spPr>
        <p:txBody>
          <a:bodyPr/>
          <a:lstStyle/>
          <a:p>
            <a:r>
              <a:rPr lang="en-US" b="1" dirty="0"/>
              <a:t>Types of Acceleration and Issues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6E6E6-4EC9-0739-FEA9-938C12E6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RF GARD Workshop '26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688C2-B356-DBAB-B13F-6C7E80C1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b="1" smtClean="0"/>
              <a:t>4</a:t>
            </a:fld>
            <a:endParaRPr lang="en-US" b="1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26F1FC-69D8-C05D-0185-A0086A5ED5F1}"/>
              </a:ext>
            </a:extLst>
          </p:cNvPr>
          <p:cNvSpPr/>
          <p:nvPr/>
        </p:nvSpPr>
        <p:spPr>
          <a:xfrm>
            <a:off x="736547" y="2193245"/>
            <a:ext cx="10626147" cy="69508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Fabrication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Beam Instabilities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0FEB84-C191-3FA0-C07E-3DCE54EC282A}"/>
              </a:ext>
            </a:extLst>
          </p:cNvPr>
          <p:cNvSpPr/>
          <p:nvPr/>
        </p:nvSpPr>
        <p:spPr>
          <a:xfrm>
            <a:off x="736547" y="2888325"/>
            <a:ext cx="2993736" cy="11006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Difficulties from co-propagation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Drive beam manipulation needed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6D5F23-7B90-E1BB-70A4-C326C0EC6E29}"/>
              </a:ext>
            </a:extLst>
          </p:cNvPr>
          <p:cNvSpPr/>
          <p:nvPr/>
        </p:nvSpPr>
        <p:spPr>
          <a:xfrm>
            <a:off x="8368958" y="2888325"/>
            <a:ext cx="2993736" cy="8258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Coupling Schemes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628DAC-F0C2-48B3-91BE-96788D1A5D82}"/>
              </a:ext>
            </a:extLst>
          </p:cNvPr>
          <p:cNvSpPr/>
          <p:nvPr/>
        </p:nvSpPr>
        <p:spPr>
          <a:xfrm>
            <a:off x="4625633" y="2888325"/>
            <a:ext cx="2993736" cy="110060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Need two beamlines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Need high-charge bunch train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Power Extraction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A0F69F-5628-DD14-AEC9-C141A934EFA7}"/>
              </a:ext>
            </a:extLst>
          </p:cNvPr>
          <p:cNvGrpSpPr/>
          <p:nvPr/>
        </p:nvGrpSpPr>
        <p:grpSpPr>
          <a:xfrm>
            <a:off x="736547" y="925106"/>
            <a:ext cx="10450761" cy="461665"/>
            <a:chOff x="971098" y="1942796"/>
            <a:chExt cx="10450761" cy="461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3F88EA-CEB8-ED0B-D171-0F65CE26ADEC}"/>
                </a:ext>
              </a:extLst>
            </p:cNvPr>
            <p:cNvSpPr txBox="1"/>
            <p:nvPr/>
          </p:nvSpPr>
          <p:spPr>
            <a:xfrm>
              <a:off x="971098" y="1942796"/>
              <a:ext cx="2596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Colinear Wakefield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CDE5A8-38B7-EC7F-61E8-3DD7A48B44A5}"/>
                </a:ext>
              </a:extLst>
            </p:cNvPr>
            <p:cNvSpPr txBox="1"/>
            <p:nvPr/>
          </p:nvSpPr>
          <p:spPr>
            <a:xfrm>
              <a:off x="5386581" y="1942796"/>
              <a:ext cx="2870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Two Beam Wakefield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9A4DB3-3BF9-82CF-7E37-AD04A6ADBDB6}"/>
                </a:ext>
              </a:extLst>
            </p:cNvPr>
            <p:cNvSpPr txBox="1"/>
            <p:nvPr/>
          </p:nvSpPr>
          <p:spPr>
            <a:xfrm>
              <a:off x="9217345" y="1942796"/>
              <a:ext cx="2204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RF/Laser Driven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1A8AEF-6E9E-F3D9-6D42-F93D2D40497A}"/>
              </a:ext>
            </a:extLst>
          </p:cNvPr>
          <p:cNvSpPr/>
          <p:nvPr/>
        </p:nvSpPr>
        <p:spPr>
          <a:xfrm>
            <a:off x="736546" y="1413601"/>
            <a:ext cx="10626147" cy="69508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48235"/>
                </a:solidFill>
              </a:rPr>
              <a:t>Higher Accelerating Gradients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48235"/>
                </a:solidFill>
              </a:rPr>
              <a:t>Reduced fill times, decrease pulse heating =&gt; Higher Rep. Rates</a:t>
            </a:r>
          </a:p>
        </p:txBody>
      </p:sp>
      <p:grpSp>
        <p:nvGrpSpPr>
          <p:cNvPr id="14" name="그룹 49">
            <a:extLst>
              <a:ext uri="{FF2B5EF4-FFF2-40B4-BE49-F238E27FC236}">
                <a16:creationId xmlns:a16="http://schemas.microsoft.com/office/drawing/2014/main" id="{D975AD22-476D-4595-592E-E11FCF83DCCF}"/>
              </a:ext>
            </a:extLst>
          </p:cNvPr>
          <p:cNvGrpSpPr/>
          <p:nvPr/>
        </p:nvGrpSpPr>
        <p:grpSpPr>
          <a:xfrm>
            <a:off x="702280" y="4032749"/>
            <a:ext cx="3261425" cy="2113304"/>
            <a:chOff x="1946475" y="2378774"/>
            <a:chExt cx="3946325" cy="2557097"/>
          </a:xfrm>
        </p:grpSpPr>
        <p:pic>
          <p:nvPicPr>
            <p:cNvPr id="15" name="그림 29">
              <a:extLst>
                <a:ext uri="{FF2B5EF4-FFF2-40B4-BE49-F238E27FC236}">
                  <a16:creationId xmlns:a16="http://schemas.microsoft.com/office/drawing/2014/main" id="{50F064B2-3B92-7124-D74A-EBCF6C683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750"/>
            <a:stretch/>
          </p:blipFill>
          <p:spPr>
            <a:xfrm>
              <a:off x="1946475" y="2378774"/>
              <a:ext cx="3946325" cy="2557097"/>
            </a:xfrm>
            <a:prstGeom prst="rect">
              <a:avLst/>
            </a:prstGeom>
          </p:spPr>
        </p:pic>
        <p:sp>
          <p:nvSpPr>
            <p:cNvPr id="16" name="직사각형 34">
              <a:extLst>
                <a:ext uri="{FF2B5EF4-FFF2-40B4-BE49-F238E27FC236}">
                  <a16:creationId xmlns:a16="http://schemas.microsoft.com/office/drawing/2014/main" id="{D5A7F46D-09AF-930B-AA7B-919DB3057C98}"/>
                </a:ext>
              </a:extLst>
            </p:cNvPr>
            <p:cNvSpPr/>
            <p:nvPr/>
          </p:nvSpPr>
          <p:spPr>
            <a:xfrm>
              <a:off x="2148840" y="2814481"/>
              <a:ext cx="370840" cy="295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18" name="그림 47">
            <a:extLst>
              <a:ext uri="{FF2B5EF4-FFF2-40B4-BE49-F238E27FC236}">
                <a16:creationId xmlns:a16="http://schemas.microsoft.com/office/drawing/2014/main" id="{CAC16B67-64E1-B71A-4D7D-741BAE17A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68"/>
          <a:stretch/>
        </p:blipFill>
        <p:spPr>
          <a:xfrm>
            <a:off x="4279492" y="4119497"/>
            <a:ext cx="3483228" cy="21133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38D0FB-F856-8954-2DCC-D5D66BB1C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3400" y="4204156"/>
            <a:ext cx="3507811" cy="1942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9692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0ADD5-4AF1-3704-32C1-70B5C59A9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79" y="9596"/>
            <a:ext cx="10515600" cy="1325563"/>
          </a:xfrm>
        </p:spPr>
        <p:txBody>
          <a:bodyPr/>
          <a:lstStyle/>
          <a:p>
            <a:r>
              <a:rPr lang="en-US" b="1" dirty="0"/>
              <a:t>Beam Breakup (BBU) Instability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FB8115-58FD-4FE5-3376-17D55C05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RF GARD Workshop '26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EA43E-F319-D92D-B60B-52E68A66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A0576-1F60-465C-A4A5-32534C85BA39}" type="slidenum">
              <a:rPr lang="en-US" b="1" smtClean="0"/>
              <a:t>5</a:t>
            </a:fld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818444-85E6-B545-8AA6-DE8A47787533}"/>
              </a:ext>
            </a:extLst>
          </p:cNvPr>
          <p:cNvSpPr txBox="1"/>
          <p:nvPr/>
        </p:nvSpPr>
        <p:spPr>
          <a:xfrm>
            <a:off x="536843" y="2456098"/>
            <a:ext cx="3779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Lorentz force (cause of </a:t>
            </a:r>
            <a:r>
              <a:rPr lang="en-US" sz="2400" b="1" dirty="0" err="1"/>
              <a:t>BBU</a:t>
            </a:r>
            <a:r>
              <a:rPr lang="en-US" sz="2400" b="1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C7372B-FFF8-3048-5FDF-C73D771AF0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4" y="3020642"/>
            <a:ext cx="5112381" cy="850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263017-77B9-6807-8A6E-79AEC5E2E1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683173"/>
            <a:ext cx="824381" cy="306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E1F3A-B797-B326-8D77-3384ACE4CF2F}"/>
              </a:ext>
            </a:extLst>
          </p:cNvPr>
          <p:cNvSpPr txBox="1"/>
          <p:nvPr/>
        </p:nvSpPr>
        <p:spPr>
          <a:xfrm>
            <a:off x="2722087" y="3643559"/>
            <a:ext cx="861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1B046-039F-9B0F-0B9C-9D81456098F0}"/>
              </a:ext>
            </a:extLst>
          </p:cNvPr>
          <p:cNvSpPr txBox="1"/>
          <p:nvPr/>
        </p:nvSpPr>
        <p:spPr>
          <a:xfrm>
            <a:off x="738179" y="4100340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4ED33A-30FA-6A5D-147B-E84860E209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46" y="4474581"/>
            <a:ext cx="1286095" cy="272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338D75-D1CA-AA06-FF3F-D909194089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63" y="4843697"/>
            <a:ext cx="1139809" cy="2727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C69F7D-93B9-82DA-2C7A-22CBEF6585CF}"/>
              </a:ext>
            </a:extLst>
          </p:cNvPr>
          <p:cNvSpPr txBox="1"/>
          <p:nvPr/>
        </p:nvSpPr>
        <p:spPr>
          <a:xfrm>
            <a:off x="5892315" y="1666425"/>
            <a:ext cx="6299685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/>
              <a:t>A </a:t>
            </a:r>
            <a:r>
              <a:rPr lang="en-US" sz="2200" b="1" dirty="0" err="1"/>
              <a:t>BBU</a:t>
            </a:r>
            <a:r>
              <a:rPr lang="en-US" sz="2200" b="1" dirty="0"/>
              <a:t>-mitigation technique consists of</a:t>
            </a:r>
          </a:p>
          <a:p>
            <a:pPr>
              <a:lnSpc>
                <a:spcPct val="80000"/>
              </a:lnSpc>
            </a:pPr>
            <a:endParaRPr lang="en-US" sz="2400" b="1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b="1" dirty="0"/>
              <a:t>Imparting an energy chirp in the drive (BNS Damping)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Embedding the CWG into the row of alternating focusing and defocusing quadrupole magnets (“quadrupole wiggler”)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Using  modified “doorstep” charge distribution for dynamic adjustment of the energy chirp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D969F9-E0DE-A405-B843-8B8E21148E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1497" y="1269433"/>
            <a:ext cx="2194750" cy="9388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832929-5940-52D6-B966-B555E3C0AA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47" y="4043669"/>
            <a:ext cx="3718093" cy="6247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2E3C562-6FDC-D628-1D4E-8CE3CBABD83B}"/>
              </a:ext>
            </a:extLst>
          </p:cNvPr>
          <p:cNvSpPr txBox="1"/>
          <p:nvPr/>
        </p:nvSpPr>
        <p:spPr>
          <a:xfrm>
            <a:off x="6259143" y="4525528"/>
            <a:ext cx="608930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Using adaptive focusing of quadrupole wiggler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78A9A4-F297-A511-859F-2673CEB4D7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79039" y="5215878"/>
            <a:ext cx="2835292" cy="9540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99D747-0BFD-A4D0-4966-3F228CD350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1959" y="77939"/>
            <a:ext cx="2000041" cy="14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21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5604B0-3B06-442D-AD21-4FC616DBE985}"/>
              </a:ext>
            </a:extLst>
          </p:cNvPr>
          <p:cNvSpPr txBox="1"/>
          <p:nvPr/>
        </p:nvSpPr>
        <p:spPr>
          <a:xfrm>
            <a:off x="691534" y="391831"/>
            <a:ext cx="10576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TBA 0.2 THz</a:t>
            </a:r>
          </a:p>
        </p:txBody>
      </p:sp>
      <p:pic>
        <p:nvPicPr>
          <p:cNvPr id="5" name="그림 4" descr="텍스트, 스크린샷, 그래프, 폰트이(가) 표시된 사진">
            <a:extLst>
              <a:ext uri="{FF2B5EF4-FFF2-40B4-BE49-F238E27FC236}">
                <a16:creationId xmlns:a16="http://schemas.microsoft.com/office/drawing/2014/main" id="{C3A2DE5F-DBA0-FC6B-4AE0-659EA17D2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4" y="2306042"/>
            <a:ext cx="5371602" cy="4028700"/>
          </a:xfrm>
          <a:prstGeom prst="rect">
            <a:avLst/>
          </a:prstGeom>
        </p:spPr>
      </p:pic>
      <p:pic>
        <p:nvPicPr>
          <p:cNvPr id="6" name="Picture 2" descr="Figure 6">
            <a:extLst>
              <a:ext uri="{FF2B5EF4-FFF2-40B4-BE49-F238E27FC236}">
                <a16:creationId xmlns:a16="http://schemas.microsoft.com/office/drawing/2014/main" id="{73380893-D48F-B169-B4DF-160DD2C2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96" y="2314232"/>
            <a:ext cx="5502529" cy="409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EA193D-236D-117C-B17A-9AB686CD2376}"/>
              </a:ext>
            </a:extLst>
          </p:cNvPr>
          <p:cNvSpPr txBox="1"/>
          <p:nvPr/>
        </p:nvSpPr>
        <p:spPr>
          <a:xfrm>
            <a:off x="691534" y="1000685"/>
            <a:ext cx="848876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Beam’s interaction with wakefield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experimentally measured by comparing longitudinal and z-x phase spaces with and without structure. </a:t>
            </a:r>
          </a:p>
          <a:p>
            <a:pPr marL="176213" indent="-1762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 showed good agreement with simulation.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8322F0-3784-BA07-59E8-98631B818BBA}"/>
              </a:ext>
            </a:extLst>
          </p:cNvPr>
          <p:cNvSpPr txBox="1"/>
          <p:nvPr/>
        </p:nvSpPr>
        <p:spPr>
          <a:xfrm>
            <a:off x="2210107" y="2011887"/>
            <a:ext cx="4410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48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b="1" dirty="0" err="1">
                <a:solidFill>
                  <a:srgbClr val="248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en-US" sz="1600" b="1" dirty="0">
                <a:solidFill>
                  <a:srgbClr val="248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1.1 </a:t>
            </a:r>
            <a:r>
              <a:rPr lang="en-US" sz="1600" b="1" dirty="0" err="1">
                <a:solidFill>
                  <a:srgbClr val="248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sz="1600" b="1" dirty="0">
                <a:solidFill>
                  <a:srgbClr val="248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rms drive bunch</a:t>
            </a:r>
            <a:endParaRPr lang="en-US" sz="1600" b="1" dirty="0">
              <a:solidFill>
                <a:srgbClr val="2482EE"/>
              </a:solidFill>
            </a:endParaRPr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A3D9923C-BBCC-959E-9122-6B6C1A4C5119}"/>
              </a:ext>
            </a:extLst>
          </p:cNvPr>
          <p:cNvCxnSpPr>
            <a:cxnSpLocks/>
          </p:cNvCxnSpPr>
          <p:nvPr/>
        </p:nvCxnSpPr>
        <p:spPr>
          <a:xfrm flipH="1">
            <a:off x="2264031" y="2521991"/>
            <a:ext cx="347579" cy="565459"/>
          </a:xfrm>
          <a:prstGeom prst="straightConnector1">
            <a:avLst/>
          </a:prstGeom>
          <a:ln w="28575">
            <a:solidFill>
              <a:srgbClr val="2482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8ACA100-D7E5-D94D-631E-234C7DE15858}"/>
              </a:ext>
            </a:extLst>
          </p:cNvPr>
          <p:cNvSpPr txBox="1"/>
          <p:nvPr/>
        </p:nvSpPr>
        <p:spPr>
          <a:xfrm>
            <a:off x="2740281" y="6325849"/>
            <a:ext cx="2476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48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9.4 MV/m/</a:t>
            </a:r>
            <a:r>
              <a:rPr lang="en-US" sz="1600" b="1" dirty="0" err="1">
                <a:solidFill>
                  <a:srgbClr val="248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en-US" sz="1600" b="1" dirty="0">
              <a:solidFill>
                <a:srgbClr val="2482E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61F147-BAA6-2A67-DEDB-2631215257C1}"/>
              </a:ext>
            </a:extLst>
          </p:cNvPr>
          <p:cNvSpPr txBox="1"/>
          <p:nvPr/>
        </p:nvSpPr>
        <p:spPr>
          <a:xfrm>
            <a:off x="8116812" y="4392264"/>
            <a:ext cx="247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 </a:t>
            </a:r>
            <a:r>
              <a:rPr lang="en-US" b="1" dirty="0" err="1">
                <a:solidFill>
                  <a:srgbClr val="007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endParaRPr lang="en-US" b="1" dirty="0">
              <a:solidFill>
                <a:srgbClr val="0073D5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AF78C4-CD21-003D-34D7-DA198CC51113}"/>
              </a:ext>
            </a:extLst>
          </p:cNvPr>
          <p:cNvSpPr txBox="1"/>
          <p:nvPr/>
        </p:nvSpPr>
        <p:spPr>
          <a:xfrm>
            <a:off x="3502281" y="4360344"/>
            <a:ext cx="2476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</a:t>
            </a:r>
            <a:r>
              <a:rPr lang="en-US" b="1" dirty="0" err="1">
                <a:solidFill>
                  <a:srgbClr val="0073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endParaRPr lang="en-US" b="1" dirty="0">
              <a:solidFill>
                <a:srgbClr val="0073D5"/>
              </a:solidFill>
            </a:endParaRPr>
          </a:p>
        </p:txBody>
      </p: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D104BA04-4B02-8769-624E-BFF7D62A31E7}"/>
              </a:ext>
            </a:extLst>
          </p:cNvPr>
          <p:cNvCxnSpPr>
            <a:cxnSpLocks/>
          </p:cNvCxnSpPr>
          <p:nvPr/>
        </p:nvCxnSpPr>
        <p:spPr>
          <a:xfrm flipH="1" flipV="1">
            <a:off x="3029585" y="5834614"/>
            <a:ext cx="249154" cy="515772"/>
          </a:xfrm>
          <a:prstGeom prst="straightConnector1">
            <a:avLst/>
          </a:prstGeom>
          <a:ln w="28575">
            <a:solidFill>
              <a:srgbClr val="2482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A32B655C-C30A-256C-C8D4-EBDFA6418751}"/>
              </a:ext>
            </a:extLst>
          </p:cNvPr>
          <p:cNvCxnSpPr>
            <a:cxnSpLocks/>
          </p:cNvCxnSpPr>
          <p:nvPr/>
        </p:nvCxnSpPr>
        <p:spPr>
          <a:xfrm flipV="1">
            <a:off x="7756994" y="5672564"/>
            <a:ext cx="450832" cy="562094"/>
          </a:xfrm>
          <a:prstGeom prst="straightConnector1">
            <a:avLst/>
          </a:prstGeom>
          <a:ln w="28575">
            <a:solidFill>
              <a:srgbClr val="2482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B543033-BBCE-9D9A-9A52-1B0281F2D62D}"/>
              </a:ext>
            </a:extLst>
          </p:cNvPr>
          <p:cNvSpPr txBox="1"/>
          <p:nvPr/>
        </p:nvSpPr>
        <p:spPr>
          <a:xfrm>
            <a:off x="5836704" y="6202738"/>
            <a:ext cx="3237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482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azimuthal modes excited simultaneously due to large offset</a:t>
            </a:r>
            <a:endParaRPr lang="en-US" sz="1600" b="1" dirty="0">
              <a:solidFill>
                <a:srgbClr val="2482E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1552C-EF90-3F1D-B5A9-E7829681941B}"/>
              </a:ext>
            </a:extLst>
          </p:cNvPr>
          <p:cNvSpPr/>
          <p:nvPr/>
        </p:nvSpPr>
        <p:spPr>
          <a:xfrm>
            <a:off x="8663229" y="712518"/>
            <a:ext cx="3122228" cy="346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Gwanghui Ha (NIU)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1DF997-10B6-4A2B-CF8F-6450F3E1A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67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F6C81-5912-D034-8883-A4F240A70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301">
            <a:extLst>
              <a:ext uri="{FF2B5EF4-FFF2-40B4-BE49-F238E27FC236}">
                <a16:creationId xmlns:a16="http://schemas.microsoft.com/office/drawing/2014/main" id="{6B503752-7BEA-1108-C499-6FC32DEC3B11}"/>
              </a:ext>
            </a:extLst>
          </p:cNvPr>
          <p:cNvSpPr/>
          <p:nvPr/>
        </p:nvSpPr>
        <p:spPr>
          <a:xfrm>
            <a:off x="8121328" y="2616629"/>
            <a:ext cx="3971454" cy="42413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5B076B-5070-9F15-28DA-681F984FB383}"/>
              </a:ext>
            </a:extLst>
          </p:cNvPr>
          <p:cNvSpPr txBox="1"/>
          <p:nvPr/>
        </p:nvSpPr>
        <p:spPr>
          <a:xfrm>
            <a:off x="375059" y="-12645"/>
            <a:ext cx="12566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TBA 430 GHZ: GW power generation, 700 MV/m</a:t>
            </a:r>
          </a:p>
        </p:txBody>
      </p:sp>
      <p:pic>
        <p:nvPicPr>
          <p:cNvPr id="7" name="그림 6" descr="텍스트, 도표, 그래프, 라인이(가) 표시된 사진&#10;&#10;자동 생성된 설명">
            <a:extLst>
              <a:ext uri="{FF2B5EF4-FFF2-40B4-BE49-F238E27FC236}">
                <a16:creationId xmlns:a16="http://schemas.microsoft.com/office/drawing/2014/main" id="{97973BB2-FE66-D75F-088B-09F4E48BA3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353" y="584235"/>
            <a:ext cx="2442891" cy="2081934"/>
          </a:xfrm>
          <a:prstGeom prst="rect">
            <a:avLst/>
          </a:prstGeom>
        </p:spPr>
      </p:pic>
      <p:pic>
        <p:nvPicPr>
          <p:cNvPr id="8" name="그림 9">
            <a:extLst>
              <a:ext uri="{FF2B5EF4-FFF2-40B4-BE49-F238E27FC236}">
                <a16:creationId xmlns:a16="http://schemas.microsoft.com/office/drawing/2014/main" id="{2DB52CF9-FEE9-783A-0BF8-52AD86AAAD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513" y="559920"/>
            <a:ext cx="2539084" cy="20819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4F44C1-DFA8-6530-36F0-E9936590AFF6}"/>
              </a:ext>
            </a:extLst>
          </p:cNvPr>
          <p:cNvSpPr txBox="1"/>
          <p:nvPr/>
        </p:nvSpPr>
        <p:spPr>
          <a:xfrm>
            <a:off x="8789553" y="1606123"/>
            <a:ext cx="1422184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3.3 GW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Avg. 1.5 GW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52659BC-BF80-9B71-DB9D-A6F288347404}"/>
              </a:ext>
            </a:extLst>
          </p:cNvPr>
          <p:cNvSpPr txBox="1"/>
          <p:nvPr/>
        </p:nvSpPr>
        <p:spPr>
          <a:xfrm>
            <a:off x="10946574" y="1210868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430 GHz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D959FC6-242D-71AB-D62A-304610023BF0}"/>
              </a:ext>
            </a:extLst>
          </p:cNvPr>
          <p:cNvGrpSpPr/>
          <p:nvPr/>
        </p:nvGrpSpPr>
        <p:grpSpPr>
          <a:xfrm>
            <a:off x="340250" y="619381"/>
            <a:ext cx="8378609" cy="1493573"/>
            <a:chOff x="211500" y="2751676"/>
            <a:chExt cx="8378609" cy="14935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41172E-973A-CB45-645B-9AE2CC3E94AB}"/>
                </a:ext>
              </a:extLst>
            </p:cNvPr>
            <p:cNvSpPr txBox="1"/>
            <p:nvPr/>
          </p:nvSpPr>
          <p:spPr>
            <a:xfrm>
              <a:off x="211500" y="2751676"/>
              <a:ext cx="433405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Layout and simulations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0C99BE-2A25-6A58-5520-81C774F107A7}"/>
                </a:ext>
              </a:extLst>
            </p:cNvPr>
            <p:cNvGrpSpPr/>
            <p:nvPr/>
          </p:nvGrpSpPr>
          <p:grpSpPr>
            <a:xfrm>
              <a:off x="223548" y="3110398"/>
              <a:ext cx="8366561" cy="1125237"/>
              <a:chOff x="-1347271" y="3478849"/>
              <a:chExt cx="8366561" cy="1125237"/>
            </a:xfrm>
          </p:grpSpPr>
          <p:grpSp>
            <p:nvGrpSpPr>
              <p:cNvPr id="11" name="그룹 142">
                <a:extLst>
                  <a:ext uri="{FF2B5EF4-FFF2-40B4-BE49-F238E27FC236}">
                    <a16:creationId xmlns:a16="http://schemas.microsoft.com/office/drawing/2014/main" id="{E4CC2A95-3DDD-07C9-BD92-A65C61B4DEF6}"/>
                  </a:ext>
                </a:extLst>
              </p:cNvPr>
              <p:cNvGrpSpPr/>
              <p:nvPr/>
            </p:nvGrpSpPr>
            <p:grpSpPr>
              <a:xfrm>
                <a:off x="-1347271" y="3623965"/>
                <a:ext cx="7769030" cy="660994"/>
                <a:chOff x="570556" y="5079206"/>
                <a:chExt cx="9400526" cy="799803"/>
              </a:xfrm>
            </p:grpSpPr>
            <p:grpSp>
              <p:nvGrpSpPr>
                <p:cNvPr id="14" name="그룹 11">
                  <a:extLst>
                    <a:ext uri="{FF2B5EF4-FFF2-40B4-BE49-F238E27FC236}">
                      <a16:creationId xmlns:a16="http://schemas.microsoft.com/office/drawing/2014/main" id="{0B1759B0-EDB2-FDB1-06F0-310E658289B1}"/>
                    </a:ext>
                  </a:extLst>
                </p:cNvPr>
                <p:cNvGrpSpPr/>
                <p:nvPr/>
              </p:nvGrpSpPr>
              <p:grpSpPr>
                <a:xfrm>
                  <a:off x="667942" y="5321446"/>
                  <a:ext cx="218692" cy="315323"/>
                  <a:chOff x="667942" y="5321446"/>
                  <a:chExt cx="218692" cy="315323"/>
                </a:xfrm>
              </p:grpSpPr>
              <p:sp>
                <p:nvSpPr>
                  <p:cNvPr id="120" name="직사각형 9">
                    <a:extLst>
                      <a:ext uri="{FF2B5EF4-FFF2-40B4-BE49-F238E27FC236}">
                        <a16:creationId xmlns:a16="http://schemas.microsoft.com/office/drawing/2014/main" id="{42336A4F-FDAF-4830-1F83-1D6F79B07D28}"/>
                      </a:ext>
                    </a:extLst>
                  </p:cNvPr>
                  <p:cNvSpPr/>
                  <p:nvPr/>
                </p:nvSpPr>
                <p:spPr>
                  <a:xfrm>
                    <a:off x="744142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직사각형 4">
                    <a:extLst>
                      <a:ext uri="{FF2B5EF4-FFF2-40B4-BE49-F238E27FC236}">
                        <a16:creationId xmlns:a16="http://schemas.microsoft.com/office/drawing/2014/main" id="{E627D9A0-3DCF-AB00-35A1-75BCBE35EA6E}"/>
                      </a:ext>
                    </a:extLst>
                  </p:cNvPr>
                  <p:cNvSpPr/>
                  <p:nvPr/>
                </p:nvSpPr>
                <p:spPr>
                  <a:xfrm>
                    <a:off x="667942" y="5321446"/>
                    <a:ext cx="7315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" name="그룹 18">
                  <a:extLst>
                    <a:ext uri="{FF2B5EF4-FFF2-40B4-BE49-F238E27FC236}">
                      <a16:creationId xmlns:a16="http://schemas.microsoft.com/office/drawing/2014/main" id="{42950FE5-70F5-8E0C-C260-2D6143DBF7B0}"/>
                    </a:ext>
                  </a:extLst>
                </p:cNvPr>
                <p:cNvGrpSpPr/>
                <p:nvPr/>
              </p:nvGrpSpPr>
              <p:grpSpPr>
                <a:xfrm>
                  <a:off x="1380197" y="5321446"/>
                  <a:ext cx="1018792" cy="315323"/>
                  <a:chOff x="1380197" y="5321446"/>
                  <a:chExt cx="1018792" cy="315323"/>
                </a:xfrm>
              </p:grpSpPr>
              <p:sp>
                <p:nvSpPr>
                  <p:cNvPr id="113" name="직사각형 10">
                    <a:extLst>
                      <a:ext uri="{FF2B5EF4-FFF2-40B4-BE49-F238E27FC236}">
                        <a16:creationId xmlns:a16="http://schemas.microsoft.com/office/drawing/2014/main" id="{4DF5EC3C-8FC8-50FB-D7CC-07E7847E5771}"/>
                      </a:ext>
                    </a:extLst>
                  </p:cNvPr>
                  <p:cNvSpPr/>
                  <p:nvPr/>
                </p:nvSpPr>
                <p:spPr>
                  <a:xfrm>
                    <a:off x="138019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직사각형 12">
                    <a:extLst>
                      <a:ext uri="{FF2B5EF4-FFF2-40B4-BE49-F238E27FC236}">
                        <a16:creationId xmlns:a16="http://schemas.microsoft.com/office/drawing/2014/main" id="{DBD0DA87-A3DD-3795-C551-CEB4B3FEA99F}"/>
                      </a:ext>
                    </a:extLst>
                  </p:cNvPr>
                  <p:cNvSpPr/>
                  <p:nvPr/>
                </p:nvSpPr>
                <p:spPr>
                  <a:xfrm>
                    <a:off x="152624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직사각형 13">
                    <a:extLst>
                      <a:ext uri="{FF2B5EF4-FFF2-40B4-BE49-F238E27FC236}">
                        <a16:creationId xmlns:a16="http://schemas.microsoft.com/office/drawing/2014/main" id="{1F42364F-6D95-5775-6BE7-5C4D374FD242}"/>
                      </a:ext>
                    </a:extLst>
                  </p:cNvPr>
                  <p:cNvSpPr/>
                  <p:nvPr/>
                </p:nvSpPr>
                <p:spPr>
                  <a:xfrm>
                    <a:off x="167229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직사각형 14">
                    <a:extLst>
                      <a:ext uri="{FF2B5EF4-FFF2-40B4-BE49-F238E27FC236}">
                        <a16:creationId xmlns:a16="http://schemas.microsoft.com/office/drawing/2014/main" id="{6F741B35-AD54-D6ED-7523-7542B822FFB8}"/>
                      </a:ext>
                    </a:extLst>
                  </p:cNvPr>
                  <p:cNvSpPr/>
                  <p:nvPr/>
                </p:nvSpPr>
                <p:spPr>
                  <a:xfrm>
                    <a:off x="181834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직사각형 15">
                    <a:extLst>
                      <a:ext uri="{FF2B5EF4-FFF2-40B4-BE49-F238E27FC236}">
                        <a16:creationId xmlns:a16="http://schemas.microsoft.com/office/drawing/2014/main" id="{60F367C4-0743-222F-4C4B-126D7404FF3C}"/>
                      </a:ext>
                    </a:extLst>
                  </p:cNvPr>
                  <p:cNvSpPr/>
                  <p:nvPr/>
                </p:nvSpPr>
                <p:spPr>
                  <a:xfrm>
                    <a:off x="196439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직사각형 16">
                    <a:extLst>
                      <a:ext uri="{FF2B5EF4-FFF2-40B4-BE49-F238E27FC236}">
                        <a16:creationId xmlns:a16="http://schemas.microsoft.com/office/drawing/2014/main" id="{FD96EFEC-EDD8-2AB8-BF38-90222AE77BD2}"/>
                      </a:ext>
                    </a:extLst>
                  </p:cNvPr>
                  <p:cNvSpPr/>
                  <p:nvPr/>
                </p:nvSpPr>
                <p:spPr>
                  <a:xfrm>
                    <a:off x="211044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직사각형 17">
                    <a:extLst>
                      <a:ext uri="{FF2B5EF4-FFF2-40B4-BE49-F238E27FC236}">
                        <a16:creationId xmlns:a16="http://schemas.microsoft.com/office/drawing/2014/main" id="{C27B37AD-A414-386C-629E-F52987652D7C}"/>
                      </a:ext>
                    </a:extLst>
                  </p:cNvPr>
                  <p:cNvSpPr/>
                  <p:nvPr/>
                </p:nvSpPr>
                <p:spPr>
                  <a:xfrm>
                    <a:off x="225649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" name="그룹 72">
                  <a:extLst>
                    <a:ext uri="{FF2B5EF4-FFF2-40B4-BE49-F238E27FC236}">
                      <a16:creationId xmlns:a16="http://schemas.microsoft.com/office/drawing/2014/main" id="{3EEDA8F4-61C7-14D0-1D7F-43C96E0D09D0}"/>
                    </a:ext>
                  </a:extLst>
                </p:cNvPr>
                <p:cNvGrpSpPr/>
                <p:nvPr/>
              </p:nvGrpSpPr>
              <p:grpSpPr>
                <a:xfrm>
                  <a:off x="842330" y="5086350"/>
                  <a:ext cx="233134" cy="785515"/>
                  <a:chOff x="842330" y="5086350"/>
                  <a:chExt cx="233134" cy="785515"/>
                </a:xfrm>
              </p:grpSpPr>
              <p:grpSp>
                <p:nvGrpSpPr>
                  <p:cNvPr id="104" name="그룹 45">
                    <a:extLst>
                      <a:ext uri="{FF2B5EF4-FFF2-40B4-BE49-F238E27FC236}">
                        <a16:creationId xmlns:a16="http://schemas.microsoft.com/office/drawing/2014/main" id="{5F67FB4B-5E71-FFD9-AA42-F56E5F9CEF66}"/>
                      </a:ext>
                    </a:extLst>
                  </p:cNvPr>
                  <p:cNvGrpSpPr/>
                  <p:nvPr/>
                </p:nvGrpSpPr>
                <p:grpSpPr>
                  <a:xfrm>
                    <a:off x="842330" y="5086350"/>
                    <a:ext cx="230981" cy="235096"/>
                    <a:chOff x="842330" y="5086350"/>
                    <a:chExt cx="230981" cy="235096"/>
                  </a:xfrm>
                </p:grpSpPr>
                <p:sp>
                  <p:nvSpPr>
                    <p:cNvPr id="110" name="직사각형 19">
                      <a:extLst>
                        <a:ext uri="{FF2B5EF4-FFF2-40B4-BE49-F238E27FC236}">
                          <a16:creationId xmlns:a16="http://schemas.microsoft.com/office/drawing/2014/main" id="{E7FCD5E7-68A5-315E-11BF-0FF5ACADD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634" y="5086350"/>
                      <a:ext cx="142492" cy="235096"/>
                    </a:xfrm>
                    <a:prstGeom prst="rect">
                      <a:avLst/>
                    </a:prstGeom>
                    <a:solidFill>
                      <a:srgbClr val="0099FF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11" name="직선 연결선 21">
                      <a:extLst>
                        <a:ext uri="{FF2B5EF4-FFF2-40B4-BE49-F238E27FC236}">
                          <a16:creationId xmlns:a16="http://schemas.microsoft.com/office/drawing/2014/main" id="{98680DF2-6867-D964-6310-080E185391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6634" y="5086350"/>
                      <a:ext cx="137304" cy="23098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직선 연결선 23">
                      <a:extLst>
                        <a:ext uri="{FF2B5EF4-FFF2-40B4-BE49-F238E27FC236}">
                          <a16:creationId xmlns:a16="http://schemas.microsoft.com/office/drawing/2014/main" id="{298AC0C2-D923-B414-0948-B540F946D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3600000">
                      <a:off x="889169" y="5086350"/>
                      <a:ext cx="137304" cy="23098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5" name="그룹 29">
                    <a:extLst>
                      <a:ext uri="{FF2B5EF4-FFF2-40B4-BE49-F238E27FC236}">
                        <a16:creationId xmlns:a16="http://schemas.microsoft.com/office/drawing/2014/main" id="{C066E547-4A5E-46EA-914B-95B93CABBAD4}"/>
                      </a:ext>
                    </a:extLst>
                  </p:cNvPr>
                  <p:cNvGrpSpPr/>
                  <p:nvPr/>
                </p:nvGrpSpPr>
                <p:grpSpPr>
                  <a:xfrm>
                    <a:off x="844483" y="5636769"/>
                    <a:ext cx="230981" cy="235096"/>
                    <a:chOff x="842330" y="5086350"/>
                    <a:chExt cx="230981" cy="235096"/>
                  </a:xfrm>
                </p:grpSpPr>
                <p:grpSp>
                  <p:nvGrpSpPr>
                    <p:cNvPr id="106" name="그룹 30">
                      <a:extLst>
                        <a:ext uri="{FF2B5EF4-FFF2-40B4-BE49-F238E27FC236}">
                          <a16:creationId xmlns:a16="http://schemas.microsoft.com/office/drawing/2014/main" id="{A052BAC9-EAA9-6758-2689-00D8743AEB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6634" y="5086350"/>
                      <a:ext cx="142492" cy="235096"/>
                      <a:chOff x="886634" y="5086350"/>
                      <a:chExt cx="142492" cy="235096"/>
                    </a:xfrm>
                  </p:grpSpPr>
                  <p:sp>
                    <p:nvSpPr>
                      <p:cNvPr id="108" name="직사각형 32">
                        <a:extLst>
                          <a:ext uri="{FF2B5EF4-FFF2-40B4-BE49-F238E27FC236}">
                            <a16:creationId xmlns:a16="http://schemas.microsoft.com/office/drawing/2014/main" id="{58F92424-E5B7-37E0-8111-8661541E4E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6634" y="5086350"/>
                        <a:ext cx="142492" cy="235096"/>
                      </a:xfrm>
                      <a:prstGeom prst="rect">
                        <a:avLst/>
                      </a:prstGeom>
                      <a:solidFill>
                        <a:srgbClr val="0099FF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09" name="직선 연결선 33">
                        <a:extLst>
                          <a:ext uri="{FF2B5EF4-FFF2-40B4-BE49-F238E27FC236}">
                            <a16:creationId xmlns:a16="http://schemas.microsoft.com/office/drawing/2014/main" id="{B72B7B28-0473-C47D-34F9-60639E763B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86634" y="5086350"/>
                        <a:ext cx="137304" cy="230981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07" name="직선 연결선 31">
                      <a:extLst>
                        <a:ext uri="{FF2B5EF4-FFF2-40B4-BE49-F238E27FC236}">
                          <a16:creationId xmlns:a16="http://schemas.microsoft.com/office/drawing/2014/main" id="{4A9CEB21-3A08-FA48-E778-C5281BE078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3600000">
                      <a:off x="889169" y="5086350"/>
                      <a:ext cx="137304" cy="23098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7" name="그룹 46">
                  <a:extLst>
                    <a:ext uri="{FF2B5EF4-FFF2-40B4-BE49-F238E27FC236}">
                      <a16:creationId xmlns:a16="http://schemas.microsoft.com/office/drawing/2014/main" id="{4E45AFBD-4790-FB44-48F6-6F62FCB91C91}"/>
                    </a:ext>
                  </a:extLst>
                </p:cNvPr>
                <p:cNvGrpSpPr/>
                <p:nvPr/>
              </p:nvGrpSpPr>
              <p:grpSpPr>
                <a:xfrm>
                  <a:off x="671280" y="5079206"/>
                  <a:ext cx="97324" cy="237778"/>
                  <a:chOff x="886634" y="5083668"/>
                  <a:chExt cx="142492" cy="237778"/>
                </a:xfrm>
              </p:grpSpPr>
              <p:sp>
                <p:nvSpPr>
                  <p:cNvPr id="101" name="직사각형 47">
                    <a:extLst>
                      <a:ext uri="{FF2B5EF4-FFF2-40B4-BE49-F238E27FC236}">
                        <a16:creationId xmlns:a16="http://schemas.microsoft.com/office/drawing/2014/main" id="{6FAC843A-3009-79B3-1694-9D493278D334}"/>
                      </a:ext>
                    </a:extLst>
                  </p:cNvPr>
                  <p:cNvSpPr/>
                  <p:nvPr/>
                </p:nvSpPr>
                <p:spPr>
                  <a:xfrm>
                    <a:off x="886634" y="5086350"/>
                    <a:ext cx="142492" cy="235096"/>
                  </a:xfrm>
                  <a:prstGeom prst="rect">
                    <a:avLst/>
                  </a:prstGeom>
                  <a:solidFill>
                    <a:srgbClr val="0099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2" name="직선 연결선 48">
                    <a:extLst>
                      <a:ext uri="{FF2B5EF4-FFF2-40B4-BE49-F238E27FC236}">
                        <a16:creationId xmlns:a16="http://schemas.microsoft.com/office/drawing/2014/main" id="{AA1DA819-AEA1-5EBC-0020-CE3148861A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6634" y="5086350"/>
                    <a:ext cx="137304" cy="23098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직선 연결선 49">
                    <a:extLst>
                      <a:ext uri="{FF2B5EF4-FFF2-40B4-BE49-F238E27FC236}">
                        <a16:creationId xmlns:a16="http://schemas.microsoft.com/office/drawing/2014/main" id="{8E94F983-2202-D679-38E5-E83E606DFB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93950" y="5083668"/>
                    <a:ext cx="132479" cy="23336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그룹 52">
                  <a:extLst>
                    <a:ext uri="{FF2B5EF4-FFF2-40B4-BE49-F238E27FC236}">
                      <a16:creationId xmlns:a16="http://schemas.microsoft.com/office/drawing/2014/main" id="{B0823513-33B1-1A1E-50DA-E0E1A7B2EC60}"/>
                    </a:ext>
                  </a:extLst>
                </p:cNvPr>
                <p:cNvGrpSpPr/>
                <p:nvPr/>
              </p:nvGrpSpPr>
              <p:grpSpPr>
                <a:xfrm>
                  <a:off x="669508" y="5641231"/>
                  <a:ext cx="97324" cy="237778"/>
                  <a:chOff x="886634" y="5083668"/>
                  <a:chExt cx="142492" cy="237778"/>
                </a:xfrm>
              </p:grpSpPr>
              <p:sp>
                <p:nvSpPr>
                  <p:cNvPr id="98" name="직사각형 53">
                    <a:extLst>
                      <a:ext uri="{FF2B5EF4-FFF2-40B4-BE49-F238E27FC236}">
                        <a16:creationId xmlns:a16="http://schemas.microsoft.com/office/drawing/2014/main" id="{622DF52C-205D-4EEE-28D8-3662D1846A9A}"/>
                      </a:ext>
                    </a:extLst>
                  </p:cNvPr>
                  <p:cNvSpPr/>
                  <p:nvPr/>
                </p:nvSpPr>
                <p:spPr>
                  <a:xfrm>
                    <a:off x="886634" y="5086350"/>
                    <a:ext cx="142492" cy="235096"/>
                  </a:xfrm>
                  <a:prstGeom prst="rect">
                    <a:avLst/>
                  </a:prstGeom>
                  <a:solidFill>
                    <a:srgbClr val="0099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9" name="직선 연결선 54">
                    <a:extLst>
                      <a:ext uri="{FF2B5EF4-FFF2-40B4-BE49-F238E27FC236}">
                        <a16:creationId xmlns:a16="http://schemas.microsoft.com/office/drawing/2014/main" id="{8801A7C1-B115-60C3-081F-4F4EDE143D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6634" y="5086350"/>
                    <a:ext cx="137304" cy="23098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직선 연결선 55">
                    <a:extLst>
                      <a:ext uri="{FF2B5EF4-FFF2-40B4-BE49-F238E27FC236}">
                        <a16:creationId xmlns:a16="http://schemas.microsoft.com/office/drawing/2014/main" id="{93408773-CC98-8595-0E65-E33C1629FF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93950" y="5083668"/>
                    <a:ext cx="132479" cy="23336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그룹 56">
                  <a:extLst>
                    <a:ext uri="{FF2B5EF4-FFF2-40B4-BE49-F238E27FC236}">
                      <a16:creationId xmlns:a16="http://schemas.microsoft.com/office/drawing/2014/main" id="{2EBB7B44-07DB-F0FA-10A8-40DAB5BD879D}"/>
                    </a:ext>
                  </a:extLst>
                </p:cNvPr>
                <p:cNvGrpSpPr/>
                <p:nvPr/>
              </p:nvGrpSpPr>
              <p:grpSpPr>
                <a:xfrm>
                  <a:off x="572328" y="5079206"/>
                  <a:ext cx="97324" cy="237778"/>
                  <a:chOff x="886634" y="5083668"/>
                  <a:chExt cx="142492" cy="237778"/>
                </a:xfrm>
              </p:grpSpPr>
              <p:sp>
                <p:nvSpPr>
                  <p:cNvPr id="95" name="직사각형 57">
                    <a:extLst>
                      <a:ext uri="{FF2B5EF4-FFF2-40B4-BE49-F238E27FC236}">
                        <a16:creationId xmlns:a16="http://schemas.microsoft.com/office/drawing/2014/main" id="{D7F11242-0B95-09AC-B7A6-C81236095598}"/>
                      </a:ext>
                    </a:extLst>
                  </p:cNvPr>
                  <p:cNvSpPr/>
                  <p:nvPr/>
                </p:nvSpPr>
                <p:spPr>
                  <a:xfrm>
                    <a:off x="886634" y="5086350"/>
                    <a:ext cx="142492" cy="235096"/>
                  </a:xfrm>
                  <a:prstGeom prst="rect">
                    <a:avLst/>
                  </a:prstGeom>
                  <a:solidFill>
                    <a:srgbClr val="0099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6" name="직선 연결선 58">
                    <a:extLst>
                      <a:ext uri="{FF2B5EF4-FFF2-40B4-BE49-F238E27FC236}">
                        <a16:creationId xmlns:a16="http://schemas.microsoft.com/office/drawing/2014/main" id="{A4A94F10-F7BD-E107-44F5-85FBA84280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6634" y="5086350"/>
                    <a:ext cx="137304" cy="23098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직선 연결선 59">
                    <a:extLst>
                      <a:ext uri="{FF2B5EF4-FFF2-40B4-BE49-F238E27FC236}">
                        <a16:creationId xmlns:a16="http://schemas.microsoft.com/office/drawing/2014/main" id="{5640B8C5-22F7-480D-F964-A238DF0DC4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93950" y="5083668"/>
                    <a:ext cx="132479" cy="23336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그룹 60">
                  <a:extLst>
                    <a:ext uri="{FF2B5EF4-FFF2-40B4-BE49-F238E27FC236}">
                      <a16:creationId xmlns:a16="http://schemas.microsoft.com/office/drawing/2014/main" id="{44F10833-D651-2E4D-D107-3084FF877E1B}"/>
                    </a:ext>
                  </a:extLst>
                </p:cNvPr>
                <p:cNvGrpSpPr/>
                <p:nvPr/>
              </p:nvGrpSpPr>
              <p:grpSpPr>
                <a:xfrm>
                  <a:off x="570556" y="5641231"/>
                  <a:ext cx="97324" cy="237778"/>
                  <a:chOff x="886634" y="5083668"/>
                  <a:chExt cx="142492" cy="237778"/>
                </a:xfrm>
              </p:grpSpPr>
              <p:sp>
                <p:nvSpPr>
                  <p:cNvPr id="92" name="직사각형 61">
                    <a:extLst>
                      <a:ext uri="{FF2B5EF4-FFF2-40B4-BE49-F238E27FC236}">
                        <a16:creationId xmlns:a16="http://schemas.microsoft.com/office/drawing/2014/main" id="{68FFEBD8-6FB2-569C-E5E3-9D65B6EA3E21}"/>
                      </a:ext>
                    </a:extLst>
                  </p:cNvPr>
                  <p:cNvSpPr/>
                  <p:nvPr/>
                </p:nvSpPr>
                <p:spPr>
                  <a:xfrm>
                    <a:off x="886634" y="5086350"/>
                    <a:ext cx="142492" cy="235096"/>
                  </a:xfrm>
                  <a:prstGeom prst="rect">
                    <a:avLst/>
                  </a:prstGeom>
                  <a:solidFill>
                    <a:srgbClr val="0099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3" name="직선 연결선 62">
                    <a:extLst>
                      <a:ext uri="{FF2B5EF4-FFF2-40B4-BE49-F238E27FC236}">
                        <a16:creationId xmlns:a16="http://schemas.microsoft.com/office/drawing/2014/main" id="{2F5AB399-C2AD-5AE9-A41C-08E949C9E3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6634" y="5086350"/>
                    <a:ext cx="137304" cy="23098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직선 연결선 63">
                    <a:extLst>
                      <a:ext uri="{FF2B5EF4-FFF2-40B4-BE49-F238E27FC236}">
                        <a16:creationId xmlns:a16="http://schemas.microsoft.com/office/drawing/2014/main" id="{6DE75A01-CE3B-4C46-98BF-AF2DE5209D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93950" y="5083668"/>
                    <a:ext cx="132479" cy="23336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그룹 64">
                  <a:extLst>
                    <a:ext uri="{FF2B5EF4-FFF2-40B4-BE49-F238E27FC236}">
                      <a16:creationId xmlns:a16="http://schemas.microsoft.com/office/drawing/2014/main" id="{E827B714-865B-DCBD-57CD-11729EC83FE5}"/>
                    </a:ext>
                  </a:extLst>
                </p:cNvPr>
                <p:cNvGrpSpPr/>
                <p:nvPr/>
              </p:nvGrpSpPr>
              <p:grpSpPr>
                <a:xfrm>
                  <a:off x="3487836" y="5328590"/>
                  <a:ext cx="1018792" cy="315323"/>
                  <a:chOff x="1380197" y="5321446"/>
                  <a:chExt cx="1018792" cy="315323"/>
                </a:xfrm>
              </p:grpSpPr>
              <p:sp>
                <p:nvSpPr>
                  <p:cNvPr id="85" name="직사각형 65">
                    <a:extLst>
                      <a:ext uri="{FF2B5EF4-FFF2-40B4-BE49-F238E27FC236}">
                        <a16:creationId xmlns:a16="http://schemas.microsoft.com/office/drawing/2014/main" id="{529A3F5E-34A1-531A-CFA7-95A03FAA6DC4}"/>
                      </a:ext>
                    </a:extLst>
                  </p:cNvPr>
                  <p:cNvSpPr/>
                  <p:nvPr/>
                </p:nvSpPr>
                <p:spPr>
                  <a:xfrm>
                    <a:off x="138019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직사각형 66">
                    <a:extLst>
                      <a:ext uri="{FF2B5EF4-FFF2-40B4-BE49-F238E27FC236}">
                        <a16:creationId xmlns:a16="http://schemas.microsoft.com/office/drawing/2014/main" id="{3BF8DEE2-CF25-FDA2-3ED5-DE28CBCF032A}"/>
                      </a:ext>
                    </a:extLst>
                  </p:cNvPr>
                  <p:cNvSpPr/>
                  <p:nvPr/>
                </p:nvSpPr>
                <p:spPr>
                  <a:xfrm>
                    <a:off x="152624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직사각형 67">
                    <a:extLst>
                      <a:ext uri="{FF2B5EF4-FFF2-40B4-BE49-F238E27FC236}">
                        <a16:creationId xmlns:a16="http://schemas.microsoft.com/office/drawing/2014/main" id="{616A3867-8E46-EF56-C434-5DF2509C1F12}"/>
                      </a:ext>
                    </a:extLst>
                  </p:cNvPr>
                  <p:cNvSpPr/>
                  <p:nvPr/>
                </p:nvSpPr>
                <p:spPr>
                  <a:xfrm>
                    <a:off x="167229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직사각형 68">
                    <a:extLst>
                      <a:ext uri="{FF2B5EF4-FFF2-40B4-BE49-F238E27FC236}">
                        <a16:creationId xmlns:a16="http://schemas.microsoft.com/office/drawing/2014/main" id="{4038A51A-1115-719F-3901-F4610DF4230A}"/>
                      </a:ext>
                    </a:extLst>
                  </p:cNvPr>
                  <p:cNvSpPr/>
                  <p:nvPr/>
                </p:nvSpPr>
                <p:spPr>
                  <a:xfrm>
                    <a:off x="181834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직사각형 69">
                    <a:extLst>
                      <a:ext uri="{FF2B5EF4-FFF2-40B4-BE49-F238E27FC236}">
                        <a16:creationId xmlns:a16="http://schemas.microsoft.com/office/drawing/2014/main" id="{AA89D15A-1864-776D-9584-8FC5457151ED}"/>
                      </a:ext>
                    </a:extLst>
                  </p:cNvPr>
                  <p:cNvSpPr/>
                  <p:nvPr/>
                </p:nvSpPr>
                <p:spPr>
                  <a:xfrm>
                    <a:off x="196439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직사각형 70">
                    <a:extLst>
                      <a:ext uri="{FF2B5EF4-FFF2-40B4-BE49-F238E27FC236}">
                        <a16:creationId xmlns:a16="http://schemas.microsoft.com/office/drawing/2014/main" id="{232EA594-4C3F-D483-BC3B-A3B8031DB7A1}"/>
                      </a:ext>
                    </a:extLst>
                  </p:cNvPr>
                  <p:cNvSpPr/>
                  <p:nvPr/>
                </p:nvSpPr>
                <p:spPr>
                  <a:xfrm>
                    <a:off x="211044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직사각형 71">
                    <a:extLst>
                      <a:ext uri="{FF2B5EF4-FFF2-40B4-BE49-F238E27FC236}">
                        <a16:creationId xmlns:a16="http://schemas.microsoft.com/office/drawing/2014/main" id="{C4687081-AD14-7641-9AAE-75C5EBF320D2}"/>
                      </a:ext>
                    </a:extLst>
                  </p:cNvPr>
                  <p:cNvSpPr/>
                  <p:nvPr/>
                </p:nvSpPr>
                <p:spPr>
                  <a:xfrm>
                    <a:off x="2256497" y="5321446"/>
                    <a:ext cx="142492" cy="315323"/>
                  </a:xfrm>
                  <a:prstGeom prst="rect">
                    <a:avLst/>
                  </a:prstGeom>
                  <a:solidFill>
                    <a:schemeClr val="accent6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그룹 73">
                  <a:extLst>
                    <a:ext uri="{FF2B5EF4-FFF2-40B4-BE49-F238E27FC236}">
                      <a16:creationId xmlns:a16="http://schemas.microsoft.com/office/drawing/2014/main" id="{090AB132-78E0-89A6-2256-F479A57177CD}"/>
                    </a:ext>
                  </a:extLst>
                </p:cNvPr>
                <p:cNvGrpSpPr/>
                <p:nvPr/>
              </p:nvGrpSpPr>
              <p:grpSpPr>
                <a:xfrm>
                  <a:off x="2464668" y="5093493"/>
                  <a:ext cx="233134" cy="785515"/>
                  <a:chOff x="842330" y="5086350"/>
                  <a:chExt cx="233134" cy="785515"/>
                </a:xfrm>
              </p:grpSpPr>
              <p:grpSp>
                <p:nvGrpSpPr>
                  <p:cNvPr id="76" name="그룹 74">
                    <a:extLst>
                      <a:ext uri="{FF2B5EF4-FFF2-40B4-BE49-F238E27FC236}">
                        <a16:creationId xmlns:a16="http://schemas.microsoft.com/office/drawing/2014/main" id="{617572F5-1E62-664D-9DE6-CDC180CA4D1A}"/>
                      </a:ext>
                    </a:extLst>
                  </p:cNvPr>
                  <p:cNvGrpSpPr/>
                  <p:nvPr/>
                </p:nvGrpSpPr>
                <p:grpSpPr>
                  <a:xfrm>
                    <a:off x="842330" y="5086350"/>
                    <a:ext cx="230981" cy="235096"/>
                    <a:chOff x="842330" y="5086350"/>
                    <a:chExt cx="230981" cy="235096"/>
                  </a:xfrm>
                </p:grpSpPr>
                <p:sp>
                  <p:nvSpPr>
                    <p:cNvPr id="82" name="직사각형 80">
                      <a:extLst>
                        <a:ext uri="{FF2B5EF4-FFF2-40B4-BE49-F238E27FC236}">
                          <a16:creationId xmlns:a16="http://schemas.microsoft.com/office/drawing/2014/main" id="{546DC9C7-11DC-528A-1365-B39E480D2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634" y="5086350"/>
                      <a:ext cx="142492" cy="235096"/>
                    </a:xfrm>
                    <a:prstGeom prst="rect">
                      <a:avLst/>
                    </a:prstGeom>
                    <a:solidFill>
                      <a:srgbClr val="0099FF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83" name="직선 연결선 81">
                      <a:extLst>
                        <a:ext uri="{FF2B5EF4-FFF2-40B4-BE49-F238E27FC236}">
                          <a16:creationId xmlns:a16="http://schemas.microsoft.com/office/drawing/2014/main" id="{84D5B309-49E9-C731-D7B9-D4EFD549C5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6634" y="5086350"/>
                      <a:ext cx="137304" cy="23098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직선 연결선 82">
                      <a:extLst>
                        <a:ext uri="{FF2B5EF4-FFF2-40B4-BE49-F238E27FC236}">
                          <a16:creationId xmlns:a16="http://schemas.microsoft.com/office/drawing/2014/main" id="{BBADE401-A924-C453-4189-1DF9A57448A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3600000">
                      <a:off x="889169" y="5086350"/>
                      <a:ext cx="137304" cy="23098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7" name="그룹 75">
                    <a:extLst>
                      <a:ext uri="{FF2B5EF4-FFF2-40B4-BE49-F238E27FC236}">
                        <a16:creationId xmlns:a16="http://schemas.microsoft.com/office/drawing/2014/main" id="{1B581627-DA31-2213-9FC6-4F377F625CA5}"/>
                      </a:ext>
                    </a:extLst>
                  </p:cNvPr>
                  <p:cNvGrpSpPr/>
                  <p:nvPr/>
                </p:nvGrpSpPr>
                <p:grpSpPr>
                  <a:xfrm>
                    <a:off x="844483" y="5636769"/>
                    <a:ext cx="230981" cy="235096"/>
                    <a:chOff x="842330" y="5086350"/>
                    <a:chExt cx="230981" cy="235096"/>
                  </a:xfrm>
                </p:grpSpPr>
                <p:grpSp>
                  <p:nvGrpSpPr>
                    <p:cNvPr id="78" name="그룹 76">
                      <a:extLst>
                        <a:ext uri="{FF2B5EF4-FFF2-40B4-BE49-F238E27FC236}">
                          <a16:creationId xmlns:a16="http://schemas.microsoft.com/office/drawing/2014/main" id="{BDF7A251-E8E6-7482-D885-13912E1190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6634" y="5086350"/>
                      <a:ext cx="142492" cy="235096"/>
                      <a:chOff x="886634" y="5086350"/>
                      <a:chExt cx="142492" cy="235096"/>
                    </a:xfrm>
                  </p:grpSpPr>
                  <p:sp>
                    <p:nvSpPr>
                      <p:cNvPr id="80" name="직사각형 78">
                        <a:extLst>
                          <a:ext uri="{FF2B5EF4-FFF2-40B4-BE49-F238E27FC236}">
                            <a16:creationId xmlns:a16="http://schemas.microsoft.com/office/drawing/2014/main" id="{63E91930-67B7-2EDD-751D-E8A7239646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6634" y="5086350"/>
                        <a:ext cx="142492" cy="235096"/>
                      </a:xfrm>
                      <a:prstGeom prst="rect">
                        <a:avLst/>
                      </a:prstGeom>
                      <a:solidFill>
                        <a:srgbClr val="0099FF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81" name="직선 연결선 79">
                        <a:extLst>
                          <a:ext uri="{FF2B5EF4-FFF2-40B4-BE49-F238E27FC236}">
                            <a16:creationId xmlns:a16="http://schemas.microsoft.com/office/drawing/2014/main" id="{ECEC04BC-DB78-B5DE-AC56-E934504B4D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86634" y="5086350"/>
                        <a:ext cx="137304" cy="230981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79" name="직선 연결선 77">
                      <a:extLst>
                        <a:ext uri="{FF2B5EF4-FFF2-40B4-BE49-F238E27FC236}">
                          <a16:creationId xmlns:a16="http://schemas.microsoft.com/office/drawing/2014/main" id="{5544B925-82AC-7BC2-1176-B2E207E6D0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3600000">
                      <a:off x="889169" y="5086350"/>
                      <a:ext cx="137304" cy="230981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3" name="타원 83">
                  <a:extLst>
                    <a:ext uri="{FF2B5EF4-FFF2-40B4-BE49-F238E27FC236}">
                      <a16:creationId xmlns:a16="http://schemas.microsoft.com/office/drawing/2014/main" id="{9F70C453-BCFB-3FD7-9DA8-0853E6F9E750}"/>
                    </a:ext>
                  </a:extLst>
                </p:cNvPr>
                <p:cNvSpPr/>
                <p:nvPr/>
              </p:nvSpPr>
              <p:spPr>
                <a:xfrm>
                  <a:off x="2855516" y="5428045"/>
                  <a:ext cx="76901" cy="7690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타원 84">
                  <a:extLst>
                    <a:ext uri="{FF2B5EF4-FFF2-40B4-BE49-F238E27FC236}">
                      <a16:creationId xmlns:a16="http://schemas.microsoft.com/office/drawing/2014/main" id="{8EA7B0F5-F0DE-DBBD-3469-5E96CB57F84E}"/>
                    </a:ext>
                  </a:extLst>
                </p:cNvPr>
                <p:cNvSpPr/>
                <p:nvPr/>
              </p:nvSpPr>
              <p:spPr>
                <a:xfrm>
                  <a:off x="3007916" y="5428045"/>
                  <a:ext cx="76901" cy="7690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타원 85">
                  <a:extLst>
                    <a:ext uri="{FF2B5EF4-FFF2-40B4-BE49-F238E27FC236}">
                      <a16:creationId xmlns:a16="http://schemas.microsoft.com/office/drawing/2014/main" id="{12BC74DF-C6EE-ABB0-CBA2-F03097DB28BF}"/>
                    </a:ext>
                  </a:extLst>
                </p:cNvPr>
                <p:cNvSpPr/>
                <p:nvPr/>
              </p:nvSpPr>
              <p:spPr>
                <a:xfrm>
                  <a:off x="3160316" y="5428045"/>
                  <a:ext cx="76901" cy="7690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" name="그룹 102">
                  <a:extLst>
                    <a:ext uri="{FF2B5EF4-FFF2-40B4-BE49-F238E27FC236}">
                      <a16:creationId xmlns:a16="http://schemas.microsoft.com/office/drawing/2014/main" id="{8C8C9A1D-D021-A47B-F18B-9C7FA1272C89}"/>
                    </a:ext>
                  </a:extLst>
                </p:cNvPr>
                <p:cNvGrpSpPr/>
                <p:nvPr/>
              </p:nvGrpSpPr>
              <p:grpSpPr>
                <a:xfrm>
                  <a:off x="5382141" y="5405557"/>
                  <a:ext cx="535116" cy="147100"/>
                  <a:chOff x="5970731" y="5518715"/>
                  <a:chExt cx="535116" cy="147100"/>
                </a:xfrm>
              </p:grpSpPr>
              <p:grpSp>
                <p:nvGrpSpPr>
                  <p:cNvPr id="60" name="그룹 86">
                    <a:extLst>
                      <a:ext uri="{FF2B5EF4-FFF2-40B4-BE49-F238E27FC236}">
                        <a16:creationId xmlns:a16="http://schemas.microsoft.com/office/drawing/2014/main" id="{9ED33E79-F93B-56CB-3F6B-8C29619CE57D}"/>
                      </a:ext>
                    </a:extLst>
                  </p:cNvPr>
                  <p:cNvGrpSpPr/>
                  <p:nvPr/>
                </p:nvGrpSpPr>
                <p:grpSpPr>
                  <a:xfrm>
                    <a:off x="5970731" y="5518715"/>
                    <a:ext cx="268280" cy="147100"/>
                    <a:chOff x="1380197" y="5321446"/>
                    <a:chExt cx="1018792" cy="315323"/>
                  </a:xfrm>
                </p:grpSpPr>
                <p:sp>
                  <p:nvSpPr>
                    <p:cNvPr id="69" name="직사각형 87">
                      <a:extLst>
                        <a:ext uri="{FF2B5EF4-FFF2-40B4-BE49-F238E27FC236}">
                          <a16:creationId xmlns:a16="http://schemas.microsoft.com/office/drawing/2014/main" id="{142680E3-B794-7DFB-0F5C-1065527215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019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직사각형 88">
                      <a:extLst>
                        <a:ext uri="{FF2B5EF4-FFF2-40B4-BE49-F238E27FC236}">
                          <a16:creationId xmlns:a16="http://schemas.microsoft.com/office/drawing/2014/main" id="{E1CA1996-6B51-CEB0-B580-13545B364C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624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직사각형 89">
                      <a:extLst>
                        <a:ext uri="{FF2B5EF4-FFF2-40B4-BE49-F238E27FC236}">
                          <a16:creationId xmlns:a16="http://schemas.microsoft.com/office/drawing/2014/main" id="{73CC4BBB-F7B8-07DD-2962-2EDD7E0C6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7229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직사각형 90">
                      <a:extLst>
                        <a:ext uri="{FF2B5EF4-FFF2-40B4-BE49-F238E27FC236}">
                          <a16:creationId xmlns:a16="http://schemas.microsoft.com/office/drawing/2014/main" id="{427E2AF6-BB35-865F-7473-D480EBCA4F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834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직사각형 91">
                      <a:extLst>
                        <a:ext uri="{FF2B5EF4-FFF2-40B4-BE49-F238E27FC236}">
                          <a16:creationId xmlns:a16="http://schemas.microsoft.com/office/drawing/2014/main" id="{128BCD00-42FF-6EF1-93E8-482FF285D5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439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" name="직사각형 92">
                      <a:extLst>
                        <a:ext uri="{FF2B5EF4-FFF2-40B4-BE49-F238E27FC236}">
                          <a16:creationId xmlns:a16="http://schemas.microsoft.com/office/drawing/2014/main" id="{EB548E90-DB5F-B243-8787-0ADD5B9979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044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" name="직사각형 93">
                      <a:extLst>
                        <a:ext uri="{FF2B5EF4-FFF2-40B4-BE49-F238E27FC236}">
                          <a16:creationId xmlns:a16="http://schemas.microsoft.com/office/drawing/2014/main" id="{8E2D014B-E4BD-9DE9-0919-84216E5027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49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" name="그룹 94">
                    <a:extLst>
                      <a:ext uri="{FF2B5EF4-FFF2-40B4-BE49-F238E27FC236}">
                        <a16:creationId xmlns:a16="http://schemas.microsoft.com/office/drawing/2014/main" id="{EAB99897-DF54-37AC-8481-93FF3D1E97F3}"/>
                      </a:ext>
                    </a:extLst>
                  </p:cNvPr>
                  <p:cNvGrpSpPr/>
                  <p:nvPr/>
                </p:nvGrpSpPr>
                <p:grpSpPr>
                  <a:xfrm>
                    <a:off x="6237567" y="5518715"/>
                    <a:ext cx="268280" cy="147100"/>
                    <a:chOff x="1380197" y="5321446"/>
                    <a:chExt cx="1018792" cy="315323"/>
                  </a:xfrm>
                </p:grpSpPr>
                <p:sp>
                  <p:nvSpPr>
                    <p:cNvPr id="62" name="직사각형 95">
                      <a:extLst>
                        <a:ext uri="{FF2B5EF4-FFF2-40B4-BE49-F238E27FC236}">
                          <a16:creationId xmlns:a16="http://schemas.microsoft.com/office/drawing/2014/main" id="{6AB7BBC1-AA0D-8D52-3EC9-264669D1B0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019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직사각형 96">
                      <a:extLst>
                        <a:ext uri="{FF2B5EF4-FFF2-40B4-BE49-F238E27FC236}">
                          <a16:creationId xmlns:a16="http://schemas.microsoft.com/office/drawing/2014/main" id="{257A9E9D-E099-0072-BB1D-89BAEFDA10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624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직사각형 97">
                      <a:extLst>
                        <a:ext uri="{FF2B5EF4-FFF2-40B4-BE49-F238E27FC236}">
                          <a16:creationId xmlns:a16="http://schemas.microsoft.com/office/drawing/2014/main" id="{5BCF985B-8384-DCCC-F1F7-DB780EA742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7229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직사각형 98">
                      <a:extLst>
                        <a:ext uri="{FF2B5EF4-FFF2-40B4-BE49-F238E27FC236}">
                          <a16:creationId xmlns:a16="http://schemas.microsoft.com/office/drawing/2014/main" id="{6756C5AC-633F-1B2D-C482-278A54D5FF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834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직사각형 99">
                      <a:extLst>
                        <a:ext uri="{FF2B5EF4-FFF2-40B4-BE49-F238E27FC236}">
                          <a16:creationId xmlns:a16="http://schemas.microsoft.com/office/drawing/2014/main" id="{E93D7C88-5949-958E-BE2D-8E51D52E4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439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" name="직사각형 100">
                      <a:extLst>
                        <a:ext uri="{FF2B5EF4-FFF2-40B4-BE49-F238E27FC236}">
                          <a16:creationId xmlns:a16="http://schemas.microsoft.com/office/drawing/2014/main" id="{C9BDB985-D088-DD78-E56B-0F5061658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044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직사각형 101">
                      <a:extLst>
                        <a:ext uri="{FF2B5EF4-FFF2-40B4-BE49-F238E27FC236}">
                          <a16:creationId xmlns:a16="http://schemas.microsoft.com/office/drawing/2014/main" id="{871935F8-2336-EA27-0F56-CC31A1EA99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497" y="5321446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87C426-9877-F46F-0B15-F2284727F2CC}"/>
                    </a:ext>
                  </a:extLst>
                </p:cNvPr>
                <p:cNvSpPr txBox="1"/>
                <p:nvPr/>
              </p:nvSpPr>
              <p:spPr>
                <a:xfrm>
                  <a:off x="5296888" y="5098550"/>
                  <a:ext cx="1062306" cy="372410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MPET</a:t>
                  </a:r>
                </a:p>
              </p:txBody>
            </p:sp>
            <p:grpSp>
              <p:nvGrpSpPr>
                <p:cNvPr id="28" name="그룹 141">
                  <a:extLst>
                    <a:ext uri="{FF2B5EF4-FFF2-40B4-BE49-F238E27FC236}">
                      <a16:creationId xmlns:a16="http://schemas.microsoft.com/office/drawing/2014/main" id="{88CC1CE0-A709-9A1D-86EA-3600E76C9363}"/>
                    </a:ext>
                  </a:extLst>
                </p:cNvPr>
                <p:cNvGrpSpPr/>
                <p:nvPr/>
              </p:nvGrpSpPr>
              <p:grpSpPr>
                <a:xfrm>
                  <a:off x="7012242" y="5299425"/>
                  <a:ext cx="2958840" cy="354180"/>
                  <a:chOff x="7360487" y="5300784"/>
                  <a:chExt cx="2958840" cy="354180"/>
                </a:xfrm>
              </p:grpSpPr>
              <p:sp>
                <p:nvSpPr>
                  <p:cNvPr id="29" name="다이아몬드 104">
                    <a:extLst>
                      <a:ext uri="{FF2B5EF4-FFF2-40B4-BE49-F238E27FC236}">
                        <a16:creationId xmlns:a16="http://schemas.microsoft.com/office/drawing/2014/main" id="{120561B7-8062-A144-1ED2-76ADB7ACF12D}"/>
                      </a:ext>
                    </a:extLst>
                  </p:cNvPr>
                  <p:cNvSpPr/>
                  <p:nvPr/>
                </p:nvSpPr>
                <p:spPr>
                  <a:xfrm>
                    <a:off x="7360487" y="5317854"/>
                    <a:ext cx="91440" cy="320040"/>
                  </a:xfrm>
                  <a:prstGeom prst="diamond">
                    <a:avLst/>
                  </a:prstGeom>
                  <a:solidFill>
                    <a:srgbClr val="00B050"/>
                  </a:solidFill>
                  <a:ln w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다이아몬드 105">
                    <a:extLst>
                      <a:ext uri="{FF2B5EF4-FFF2-40B4-BE49-F238E27FC236}">
                        <a16:creationId xmlns:a16="http://schemas.microsoft.com/office/drawing/2014/main" id="{13B37DDE-8161-9F22-4F46-FFE83039AFCA}"/>
                      </a:ext>
                    </a:extLst>
                  </p:cNvPr>
                  <p:cNvSpPr/>
                  <p:nvPr/>
                </p:nvSpPr>
                <p:spPr>
                  <a:xfrm>
                    <a:off x="7540903" y="5317854"/>
                    <a:ext cx="91440" cy="320040"/>
                  </a:xfrm>
                  <a:prstGeom prst="diamond">
                    <a:avLst/>
                  </a:prstGeom>
                  <a:solidFill>
                    <a:srgbClr val="00B050"/>
                  </a:solidFill>
                  <a:ln w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다이아몬드 106">
                    <a:extLst>
                      <a:ext uri="{FF2B5EF4-FFF2-40B4-BE49-F238E27FC236}">
                        <a16:creationId xmlns:a16="http://schemas.microsoft.com/office/drawing/2014/main" id="{2E86D369-A48F-9BF7-78BA-4E8501F20419}"/>
                      </a:ext>
                    </a:extLst>
                  </p:cNvPr>
                  <p:cNvSpPr/>
                  <p:nvPr/>
                </p:nvSpPr>
                <p:spPr>
                  <a:xfrm>
                    <a:off x="7723281" y="5317854"/>
                    <a:ext cx="91440" cy="320040"/>
                  </a:xfrm>
                  <a:prstGeom prst="diamond">
                    <a:avLst/>
                  </a:prstGeom>
                  <a:solidFill>
                    <a:srgbClr val="00B050"/>
                  </a:solidFill>
                  <a:ln w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다이아몬드 107">
                    <a:extLst>
                      <a:ext uri="{FF2B5EF4-FFF2-40B4-BE49-F238E27FC236}">
                        <a16:creationId xmlns:a16="http://schemas.microsoft.com/office/drawing/2014/main" id="{9E8DA6F6-3085-B59B-1634-DC1F30B061A3}"/>
                      </a:ext>
                    </a:extLst>
                  </p:cNvPr>
                  <p:cNvSpPr/>
                  <p:nvPr/>
                </p:nvSpPr>
                <p:spPr>
                  <a:xfrm>
                    <a:off x="8522405" y="5317854"/>
                    <a:ext cx="91440" cy="320040"/>
                  </a:xfrm>
                  <a:prstGeom prst="diamond">
                    <a:avLst/>
                  </a:prstGeom>
                  <a:solidFill>
                    <a:srgbClr val="00B050"/>
                  </a:solidFill>
                  <a:ln w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다이아몬드 108">
                    <a:extLst>
                      <a:ext uri="{FF2B5EF4-FFF2-40B4-BE49-F238E27FC236}">
                        <a16:creationId xmlns:a16="http://schemas.microsoft.com/office/drawing/2014/main" id="{E645E846-9CA3-C7FB-105C-C3E0F9F970DC}"/>
                      </a:ext>
                    </a:extLst>
                  </p:cNvPr>
                  <p:cNvSpPr/>
                  <p:nvPr/>
                </p:nvSpPr>
                <p:spPr>
                  <a:xfrm>
                    <a:off x="8702821" y="5317854"/>
                    <a:ext cx="91440" cy="320040"/>
                  </a:xfrm>
                  <a:prstGeom prst="diamond">
                    <a:avLst/>
                  </a:prstGeom>
                  <a:solidFill>
                    <a:srgbClr val="00B050"/>
                  </a:solidFill>
                  <a:ln w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다이아몬드 109">
                    <a:extLst>
                      <a:ext uri="{FF2B5EF4-FFF2-40B4-BE49-F238E27FC236}">
                        <a16:creationId xmlns:a16="http://schemas.microsoft.com/office/drawing/2014/main" id="{F09B5DF0-6819-AAC4-F662-C280AD5E4676}"/>
                      </a:ext>
                    </a:extLst>
                  </p:cNvPr>
                  <p:cNvSpPr/>
                  <p:nvPr/>
                </p:nvSpPr>
                <p:spPr>
                  <a:xfrm>
                    <a:off x="8885199" y="5317854"/>
                    <a:ext cx="91440" cy="320040"/>
                  </a:xfrm>
                  <a:prstGeom prst="diamond">
                    <a:avLst/>
                  </a:prstGeom>
                  <a:solidFill>
                    <a:srgbClr val="00B050"/>
                  </a:solidFill>
                  <a:ln w="127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5" name="그룹 119">
                    <a:extLst>
                      <a:ext uri="{FF2B5EF4-FFF2-40B4-BE49-F238E27FC236}">
                        <a16:creationId xmlns:a16="http://schemas.microsoft.com/office/drawing/2014/main" id="{1CEB30EE-9011-8F8D-995C-74FBBC2E0A56}"/>
                      </a:ext>
                    </a:extLst>
                  </p:cNvPr>
                  <p:cNvGrpSpPr/>
                  <p:nvPr/>
                </p:nvGrpSpPr>
                <p:grpSpPr>
                  <a:xfrm>
                    <a:off x="9599497" y="5320212"/>
                    <a:ext cx="271018" cy="315324"/>
                    <a:chOff x="5367675" y="5836842"/>
                    <a:chExt cx="271018" cy="315324"/>
                  </a:xfrm>
                </p:grpSpPr>
                <p:sp>
                  <p:nvSpPr>
                    <p:cNvPr id="57" name="직사각형 111">
                      <a:extLst>
                        <a:ext uri="{FF2B5EF4-FFF2-40B4-BE49-F238E27FC236}">
                          <a16:creationId xmlns:a16="http://schemas.microsoft.com/office/drawing/2014/main" id="{F6898724-6521-90D4-86C8-71E7F586F7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9491" y="5836843"/>
                      <a:ext cx="14249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직사각형 112">
                      <a:extLst>
                        <a:ext uri="{FF2B5EF4-FFF2-40B4-BE49-F238E27FC236}">
                          <a16:creationId xmlns:a16="http://schemas.microsoft.com/office/drawing/2014/main" id="{770B62BD-D228-08C6-F06A-B8E5B83B43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5541" y="5836843"/>
                      <a:ext cx="7315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직사각형 118">
                      <a:extLst>
                        <a:ext uri="{FF2B5EF4-FFF2-40B4-BE49-F238E27FC236}">
                          <a16:creationId xmlns:a16="http://schemas.microsoft.com/office/drawing/2014/main" id="{FE0CA3EB-BA30-4EB1-36F4-D2FF3FCE6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7675" y="5836842"/>
                      <a:ext cx="73152" cy="315323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" name="그룹 122">
                    <a:extLst>
                      <a:ext uri="{FF2B5EF4-FFF2-40B4-BE49-F238E27FC236}">
                        <a16:creationId xmlns:a16="http://schemas.microsoft.com/office/drawing/2014/main" id="{FCA54E51-DDBD-3332-E1E1-108BD411EDF4}"/>
                      </a:ext>
                    </a:extLst>
                  </p:cNvPr>
                  <p:cNvGrpSpPr/>
                  <p:nvPr/>
                </p:nvGrpSpPr>
                <p:grpSpPr>
                  <a:xfrm>
                    <a:off x="9371400" y="5300784"/>
                    <a:ext cx="45719" cy="354180"/>
                    <a:chOff x="9371400" y="5300784"/>
                    <a:chExt cx="45719" cy="354180"/>
                  </a:xfrm>
                </p:grpSpPr>
                <p:sp>
                  <p:nvSpPr>
                    <p:cNvPr id="55" name="직사각형 120">
                      <a:extLst>
                        <a:ext uri="{FF2B5EF4-FFF2-40B4-BE49-F238E27FC236}">
                          <a16:creationId xmlns:a16="http://schemas.microsoft.com/office/drawing/2014/main" id="{5FD31DC7-7CB8-4ACF-A532-16FFE40E3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1400" y="5300784"/>
                      <a:ext cx="45719" cy="159543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직사각형 121">
                      <a:extLst>
                        <a:ext uri="{FF2B5EF4-FFF2-40B4-BE49-F238E27FC236}">
                          <a16:creationId xmlns:a16="http://schemas.microsoft.com/office/drawing/2014/main" id="{176D01AD-A014-A2A9-405C-4F0E0F5326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1400" y="5495421"/>
                      <a:ext cx="45719" cy="159543"/>
                    </a:xfrm>
                    <a:prstGeom prst="rect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7" name="직사각형 123">
                    <a:extLst>
                      <a:ext uri="{FF2B5EF4-FFF2-40B4-BE49-F238E27FC236}">
                        <a16:creationId xmlns:a16="http://schemas.microsoft.com/office/drawing/2014/main" id="{421C5CCE-AE14-AB8C-8E19-02B16D55F01E}"/>
                      </a:ext>
                    </a:extLst>
                  </p:cNvPr>
                  <p:cNvSpPr/>
                  <p:nvPr/>
                </p:nvSpPr>
                <p:spPr>
                  <a:xfrm>
                    <a:off x="10025304" y="5311225"/>
                    <a:ext cx="294023" cy="32219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" name="그룹 124">
                    <a:extLst>
                      <a:ext uri="{FF2B5EF4-FFF2-40B4-BE49-F238E27FC236}">
                        <a16:creationId xmlns:a16="http://schemas.microsoft.com/office/drawing/2014/main" id="{285DBEC8-847B-9DAF-6EFD-D07883D4BF82}"/>
                      </a:ext>
                    </a:extLst>
                  </p:cNvPr>
                  <p:cNvGrpSpPr/>
                  <p:nvPr/>
                </p:nvGrpSpPr>
                <p:grpSpPr>
                  <a:xfrm>
                    <a:off x="8046140" y="5444795"/>
                    <a:ext cx="226941" cy="68623"/>
                    <a:chOff x="5970731" y="5518715"/>
                    <a:chExt cx="535116" cy="147100"/>
                  </a:xfrm>
                </p:grpSpPr>
                <p:grpSp>
                  <p:nvGrpSpPr>
                    <p:cNvPr id="39" name="그룹 125">
                      <a:extLst>
                        <a:ext uri="{FF2B5EF4-FFF2-40B4-BE49-F238E27FC236}">
                          <a16:creationId xmlns:a16="http://schemas.microsoft.com/office/drawing/2014/main" id="{CCF3FFA9-76E0-1300-DF56-B82B2C17F4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70731" y="5518715"/>
                      <a:ext cx="268280" cy="147100"/>
                      <a:chOff x="1380197" y="5321446"/>
                      <a:chExt cx="1018792" cy="315323"/>
                    </a:xfrm>
                  </p:grpSpPr>
                  <p:sp>
                    <p:nvSpPr>
                      <p:cNvPr id="48" name="직사각형 134">
                        <a:extLst>
                          <a:ext uri="{FF2B5EF4-FFF2-40B4-BE49-F238E27FC236}">
                            <a16:creationId xmlns:a16="http://schemas.microsoft.com/office/drawing/2014/main" id="{6421C44D-E705-6882-4BED-898ECEDA13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019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9" name="직사각형 135">
                        <a:extLst>
                          <a:ext uri="{FF2B5EF4-FFF2-40B4-BE49-F238E27FC236}">
                            <a16:creationId xmlns:a16="http://schemas.microsoft.com/office/drawing/2014/main" id="{25D44FBF-E7F5-0382-D8DB-107384029B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624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0" name="직사각형 136">
                        <a:extLst>
                          <a:ext uri="{FF2B5EF4-FFF2-40B4-BE49-F238E27FC236}">
                            <a16:creationId xmlns:a16="http://schemas.microsoft.com/office/drawing/2014/main" id="{371CE85F-F116-8126-B2E3-89291B9DD2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7229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" name="직사각형 137">
                        <a:extLst>
                          <a:ext uri="{FF2B5EF4-FFF2-40B4-BE49-F238E27FC236}">
                            <a16:creationId xmlns:a16="http://schemas.microsoft.com/office/drawing/2014/main" id="{E7B2DB41-A0F7-DB4E-9DA3-4C3D5E0D77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1834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직사각형 138">
                        <a:extLst>
                          <a:ext uri="{FF2B5EF4-FFF2-40B4-BE49-F238E27FC236}">
                            <a16:creationId xmlns:a16="http://schemas.microsoft.com/office/drawing/2014/main" id="{6D2D325F-D793-229E-B8F9-296820FC54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6439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" name="직사각형 139">
                        <a:extLst>
                          <a:ext uri="{FF2B5EF4-FFF2-40B4-BE49-F238E27FC236}">
                            <a16:creationId xmlns:a16="http://schemas.microsoft.com/office/drawing/2014/main" id="{F29DD6C3-3226-8F13-8C09-D5A014630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1044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직사각형 140">
                        <a:extLst>
                          <a:ext uri="{FF2B5EF4-FFF2-40B4-BE49-F238E27FC236}">
                            <a16:creationId xmlns:a16="http://schemas.microsoft.com/office/drawing/2014/main" id="{808F3E83-C7B1-9DFB-5C7C-6571A7469F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5649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0" name="그룹 126">
                      <a:extLst>
                        <a:ext uri="{FF2B5EF4-FFF2-40B4-BE49-F238E27FC236}">
                          <a16:creationId xmlns:a16="http://schemas.microsoft.com/office/drawing/2014/main" id="{07DE3CAB-FA90-2F42-1501-FDC2D592F4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37567" y="5518715"/>
                      <a:ext cx="268280" cy="147100"/>
                      <a:chOff x="1380197" y="5321446"/>
                      <a:chExt cx="1018792" cy="315323"/>
                    </a:xfrm>
                  </p:grpSpPr>
                  <p:sp>
                    <p:nvSpPr>
                      <p:cNvPr id="41" name="직사각형 127">
                        <a:extLst>
                          <a:ext uri="{FF2B5EF4-FFF2-40B4-BE49-F238E27FC236}">
                            <a16:creationId xmlns:a16="http://schemas.microsoft.com/office/drawing/2014/main" id="{2BD46347-0936-17DD-6D23-18F532FF0B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8019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2" name="직사각형 128">
                        <a:extLst>
                          <a:ext uri="{FF2B5EF4-FFF2-40B4-BE49-F238E27FC236}">
                            <a16:creationId xmlns:a16="http://schemas.microsoft.com/office/drawing/2014/main" id="{4EF5687F-3286-294A-0E28-C04211A58E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2624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3" name="직사각형 129">
                        <a:extLst>
                          <a:ext uri="{FF2B5EF4-FFF2-40B4-BE49-F238E27FC236}">
                            <a16:creationId xmlns:a16="http://schemas.microsoft.com/office/drawing/2014/main" id="{79066176-34A5-5CB8-05E7-7A61EB2B9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7229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4" name="직사각형 130">
                        <a:extLst>
                          <a:ext uri="{FF2B5EF4-FFF2-40B4-BE49-F238E27FC236}">
                            <a16:creationId xmlns:a16="http://schemas.microsoft.com/office/drawing/2014/main" id="{2D7555E2-3620-EF50-977D-7A46E4A5C0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1834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" name="직사각형 131">
                        <a:extLst>
                          <a:ext uri="{FF2B5EF4-FFF2-40B4-BE49-F238E27FC236}">
                            <a16:creationId xmlns:a16="http://schemas.microsoft.com/office/drawing/2014/main" id="{2BDF55DA-37E0-AFA4-D52F-D4954F2C20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6439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6" name="직사각형 132">
                        <a:extLst>
                          <a:ext uri="{FF2B5EF4-FFF2-40B4-BE49-F238E27FC236}">
                            <a16:creationId xmlns:a16="http://schemas.microsoft.com/office/drawing/2014/main" id="{946866DB-04A4-68E9-4CA8-0AE6A951B0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1044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7" name="직사각형 133">
                        <a:extLst>
                          <a:ext uri="{FF2B5EF4-FFF2-40B4-BE49-F238E27FC236}">
                            <a16:creationId xmlns:a16="http://schemas.microsoft.com/office/drawing/2014/main" id="{E3B88702-AA1F-F666-2FEC-B74C090D7F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56497" y="5321446"/>
                        <a:ext cx="142492" cy="31532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608230-6BCF-B603-2B83-8E34E0DC81F7}"/>
                  </a:ext>
                </a:extLst>
              </p:cNvPr>
              <p:cNvSpPr txBox="1"/>
              <p:nvPr/>
            </p:nvSpPr>
            <p:spPr>
              <a:xfrm>
                <a:off x="3905094" y="3478849"/>
                <a:ext cx="1464058" cy="30777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0.4 THz structure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9B490E-DCDD-F790-8692-5BCCD45E789A}"/>
                  </a:ext>
                </a:extLst>
              </p:cNvPr>
              <p:cNvSpPr txBox="1"/>
              <p:nvPr/>
            </p:nvSpPr>
            <p:spPr>
              <a:xfrm>
                <a:off x="5229670" y="4080866"/>
                <a:ext cx="1789620" cy="52322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Longitudinal Phase space Diagnostics</a:t>
                </a:r>
              </a:p>
            </p:txBody>
          </p:sp>
        </p:grpSp>
        <p:pic>
          <p:nvPicPr>
            <p:cNvPr id="123" name="a1-d0.08-g0.23-w0.04-acc_only-PIC_20240606_04">
              <a:hlinkClick r:id="" action="ppaction://media"/>
              <a:extLst>
                <a:ext uri="{FF2B5EF4-FFF2-40B4-BE49-F238E27FC236}">
                  <a16:creationId xmlns:a16="http://schemas.microsoft.com/office/drawing/2014/main" id="{2C988857-826F-8C97-4530-AFFEE6801710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7"/>
            <a:srcRect l="937" t="52824" r="794" b="40516"/>
            <a:stretch/>
          </p:blipFill>
          <p:spPr>
            <a:xfrm>
              <a:off x="1507025" y="4100374"/>
              <a:ext cx="5038279" cy="144875"/>
            </a:xfrm>
            <a:prstGeom prst="rect">
              <a:avLst/>
            </a:prstGeom>
          </p:spPr>
        </p:pic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39F94B8-F81D-3598-EE29-D12D2C481CFB}"/>
                </a:ext>
              </a:extLst>
            </p:cNvPr>
            <p:cNvCxnSpPr>
              <a:cxnSpLocks/>
              <a:stCxn id="49" idx="1"/>
            </p:cNvCxnSpPr>
            <p:nvPr/>
          </p:nvCxnSpPr>
          <p:spPr>
            <a:xfrm flipH="1">
              <a:off x="1507025" y="3584887"/>
              <a:ext cx="4620366" cy="50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B8F2362-A040-F8B8-8524-3B1A7FE2BA88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>
              <a:off x="6301466" y="3584887"/>
              <a:ext cx="238921" cy="50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65630B-ED2A-999E-9C12-D00FF663B7DC}"/>
                </a:ext>
              </a:extLst>
            </p:cNvPr>
            <p:cNvSpPr txBox="1"/>
            <p:nvPr/>
          </p:nvSpPr>
          <p:spPr>
            <a:xfrm>
              <a:off x="3914712" y="3789359"/>
              <a:ext cx="21691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 bunches, 1 </a:t>
              </a:r>
              <a:r>
                <a:rPr lang="en-US" altLang="ko-K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nC</a:t>
              </a:r>
              <a:r>
                <a: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/bunch</a:t>
              </a:r>
              <a:endPara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1FAD574-DD41-9640-D3D3-5BFEC8F20242}"/>
              </a:ext>
            </a:extLst>
          </p:cNvPr>
          <p:cNvSpPr/>
          <p:nvPr/>
        </p:nvSpPr>
        <p:spPr>
          <a:xfrm>
            <a:off x="753652" y="5959433"/>
            <a:ext cx="3122228" cy="346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Gwanghui Ha (NIU)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F6E72F1-0069-8F07-C578-3E40B36FB429}"/>
              </a:ext>
            </a:extLst>
          </p:cNvPr>
          <p:cNvGrpSpPr/>
          <p:nvPr/>
        </p:nvGrpSpPr>
        <p:grpSpPr>
          <a:xfrm>
            <a:off x="4621137" y="2757089"/>
            <a:ext cx="3342360" cy="2053175"/>
            <a:chOff x="4749525" y="2571922"/>
            <a:chExt cx="3342360" cy="2053175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19584C7A-D6BD-688B-0784-81228F7AD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9525" y="2571922"/>
              <a:ext cx="2782008" cy="2053175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3F96376-B1CB-D1BE-33CD-9C7E595A00AE}"/>
                </a:ext>
              </a:extLst>
            </p:cNvPr>
            <p:cNvSpPr txBox="1"/>
            <p:nvPr/>
          </p:nvSpPr>
          <p:spPr>
            <a:xfrm>
              <a:off x="5309877" y="3455356"/>
              <a:ext cx="27820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2.0, 2.0,1.6, 3.1 </a:t>
              </a:r>
              <a:r>
                <a:rPr lang="en-US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FWHM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3586B04-0868-D5A8-45EB-52B729FD7106}"/>
              </a:ext>
            </a:extLst>
          </p:cNvPr>
          <p:cNvGrpSpPr/>
          <p:nvPr/>
        </p:nvGrpSpPr>
        <p:grpSpPr>
          <a:xfrm>
            <a:off x="4725106" y="4715488"/>
            <a:ext cx="2764232" cy="2017623"/>
            <a:chOff x="8122085" y="2607474"/>
            <a:chExt cx="2764232" cy="2017623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FE872DE0-317B-5818-85A0-B54F89AB5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22085" y="2607474"/>
              <a:ext cx="2764232" cy="2017623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5A37D3F0-30B2-AB1D-FD93-76DC215316F8}"/>
                </a:ext>
              </a:extLst>
            </p:cNvPr>
            <p:cNvSpPr txBox="1"/>
            <p:nvPr/>
          </p:nvSpPr>
          <p:spPr>
            <a:xfrm>
              <a:off x="9504202" y="2794102"/>
              <a:ext cx="1279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b="1" dirty="0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0.46 THz</a:t>
              </a: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586A1107-4516-19BC-E219-A90A5F383D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0109" y="3106057"/>
              <a:ext cx="357521" cy="492452"/>
            </a:xfrm>
            <a:prstGeom prst="straightConnector1">
              <a:avLst/>
            </a:prstGeom>
            <a:ln w="19050">
              <a:solidFill>
                <a:srgbClr val="33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41B43832-5E9E-C877-03F9-2B26177880EA}"/>
              </a:ext>
            </a:extLst>
          </p:cNvPr>
          <p:cNvSpPr txBox="1"/>
          <p:nvPr/>
        </p:nvSpPr>
        <p:spPr>
          <a:xfrm>
            <a:off x="365080" y="2248637"/>
            <a:ext cx="373505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 bunch train generation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BE1A75CC-E25A-27D7-997A-496AC6615CF9}"/>
              </a:ext>
            </a:extLst>
          </p:cNvPr>
          <p:cNvSpPr txBox="1"/>
          <p:nvPr/>
        </p:nvSpPr>
        <p:spPr>
          <a:xfrm>
            <a:off x="439986" y="2707701"/>
            <a:ext cx="3695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Multi-splitter table generates a 16-bunch train (1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/bunch) with adj., near-arbitrary, bunch spacing.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FE61E4C1-CAC9-5B7C-C439-2D0EE636E273}"/>
              </a:ext>
            </a:extLst>
          </p:cNvPr>
          <p:cNvSpPr txBox="1"/>
          <p:nvPr/>
        </p:nvSpPr>
        <p:spPr>
          <a:xfrm>
            <a:off x="4532413" y="2448692"/>
            <a:ext cx="3426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 concept for four bunches</a:t>
            </a:r>
          </a:p>
        </p:txBody>
      </p:sp>
      <p:pic>
        <p:nvPicPr>
          <p:cNvPr id="261" name="Picture 260">
            <a:extLst>
              <a:ext uri="{FF2B5EF4-FFF2-40B4-BE49-F238E27FC236}">
                <a16:creationId xmlns:a16="http://schemas.microsoft.com/office/drawing/2014/main" id="{810C38DC-C9AD-0C7E-1EBE-B600B5A6BE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489" y="3551599"/>
            <a:ext cx="3407959" cy="2322777"/>
          </a:xfrm>
          <a:prstGeom prst="rect">
            <a:avLst/>
          </a:prstGeom>
        </p:spPr>
      </p:pic>
      <p:grpSp>
        <p:nvGrpSpPr>
          <p:cNvPr id="295" name="Group 294">
            <a:extLst>
              <a:ext uri="{FF2B5EF4-FFF2-40B4-BE49-F238E27FC236}">
                <a16:creationId xmlns:a16="http://schemas.microsoft.com/office/drawing/2014/main" id="{3C982157-2B86-4B8F-4736-015C295D788E}"/>
              </a:ext>
            </a:extLst>
          </p:cNvPr>
          <p:cNvGrpSpPr>
            <a:grpSpLocks noChangeAspect="1"/>
          </p:cNvGrpSpPr>
          <p:nvPr/>
        </p:nvGrpSpPr>
        <p:grpSpPr>
          <a:xfrm>
            <a:off x="9829922" y="2681056"/>
            <a:ext cx="2711683" cy="1946563"/>
            <a:chOff x="6970949" y="2283992"/>
            <a:chExt cx="1741917" cy="1250423"/>
          </a:xfrm>
        </p:grpSpPr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DC10736F-9908-890B-1DD1-42A2B3C08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393"/>
            <a:stretch/>
          </p:blipFill>
          <p:spPr>
            <a:xfrm>
              <a:off x="6970949" y="2283992"/>
              <a:ext cx="1420670" cy="1250423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F5CE51A6-7719-0E97-529F-1F3C0AB4A0EE}"/>
                </a:ext>
              </a:extLst>
            </p:cNvPr>
            <p:cNvSpPr txBox="1"/>
            <p:nvPr/>
          </p:nvSpPr>
          <p:spPr>
            <a:xfrm>
              <a:off x="6981769" y="2340091"/>
              <a:ext cx="173109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OAP 2”OD 2”RFL</a:t>
              </a:r>
            </a:p>
          </p:txBody>
        </p: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8CDE4BDB-006E-542E-4FC8-F0C44A055E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8559" y="2553091"/>
              <a:ext cx="115810" cy="20209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FCAC6493-F9CF-8CA7-29E5-00C9DCBAED49}"/>
                </a:ext>
              </a:extLst>
            </p:cNvPr>
            <p:cNvSpPr txBox="1"/>
            <p:nvPr/>
          </p:nvSpPr>
          <p:spPr>
            <a:xfrm>
              <a:off x="7208219" y="3196173"/>
              <a:ext cx="994076" cy="168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THz PETS w/ horn</a:t>
              </a:r>
            </a:p>
          </p:txBody>
        </p:sp>
        <p:cxnSp>
          <p:nvCxnSpPr>
            <p:cNvPr id="300" name="Straight Arrow Connector 299">
              <a:extLst>
                <a:ext uri="{FF2B5EF4-FFF2-40B4-BE49-F238E27FC236}">
                  <a16:creationId xmlns:a16="http://schemas.microsoft.com/office/drawing/2014/main" id="{0FA25F8D-4E84-23EF-372B-6A17328D14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7682" y="2999318"/>
              <a:ext cx="88816" cy="19685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1" name="Picture 300">
            <a:extLst>
              <a:ext uri="{FF2B5EF4-FFF2-40B4-BE49-F238E27FC236}">
                <a16:creationId xmlns:a16="http://schemas.microsoft.com/office/drawing/2014/main" id="{22C0D9D7-0C25-0985-28E7-D515FE1CE9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3577" y="4615744"/>
            <a:ext cx="3407959" cy="2036240"/>
          </a:xfrm>
          <a:prstGeom prst="rect">
            <a:avLst/>
          </a:prstGeom>
        </p:spPr>
      </p:pic>
      <p:sp>
        <p:nvSpPr>
          <p:cNvPr id="303" name="Rectangle 302">
            <a:extLst>
              <a:ext uri="{FF2B5EF4-FFF2-40B4-BE49-F238E27FC236}">
                <a16:creationId xmlns:a16="http://schemas.microsoft.com/office/drawing/2014/main" id="{FCE716FE-50BB-462C-5124-41E087538B30}"/>
              </a:ext>
            </a:extLst>
          </p:cNvPr>
          <p:cNvSpPr/>
          <p:nvPr/>
        </p:nvSpPr>
        <p:spPr>
          <a:xfrm>
            <a:off x="345626" y="2310340"/>
            <a:ext cx="7394784" cy="4547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F7A7FD98-A770-6F71-F2A6-65F794D5CF2E}"/>
              </a:ext>
            </a:extLst>
          </p:cNvPr>
          <p:cNvSpPr txBox="1"/>
          <p:nvPr/>
        </p:nvSpPr>
        <p:spPr>
          <a:xfrm>
            <a:off x="8035135" y="2574130"/>
            <a:ext cx="202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extraction</a:t>
            </a:r>
          </a:p>
        </p:txBody>
      </p:sp>
      <p:sp>
        <p:nvSpPr>
          <p:cNvPr id="306" name="Slide Number Placeholder 305">
            <a:extLst>
              <a:ext uri="{FF2B5EF4-FFF2-40B4-BE49-F238E27FC236}">
                <a16:creationId xmlns:a16="http://schemas.microsoft.com/office/drawing/2014/main" id="{A963FB3E-F0D2-5D85-8101-A2CE593E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7</a:t>
            </a:fld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D04AF71-7947-0447-F429-01B76DBA0D73}"/>
              </a:ext>
            </a:extLst>
          </p:cNvPr>
          <p:cNvSpPr txBox="1"/>
          <p:nvPr/>
        </p:nvSpPr>
        <p:spPr>
          <a:xfrm>
            <a:off x="5469641" y="715141"/>
            <a:ext cx="2015927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ko-KR" sz="1600" b="1" dirty="0">
                <a:solidFill>
                  <a:srgbClr val="00B0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THz Acc (700 MV/m)</a:t>
            </a:r>
            <a:endParaRPr lang="ko-KR" altLang="en-US" sz="1600" b="1" dirty="0">
              <a:solidFill>
                <a:srgbClr val="00B0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269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B930D-7846-D091-906F-F2F83DE6B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90F40-14D4-3924-BB7D-08CF530A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588" y="25346"/>
            <a:ext cx="10410823" cy="1151969"/>
          </a:xfrm>
        </p:spPr>
        <p:txBody>
          <a:bodyPr>
            <a:normAutofit fontScale="90000"/>
          </a:bodyPr>
          <a:lstStyle/>
          <a:p>
            <a:r>
              <a:rPr lang="en-US" dirty="0"/>
              <a:t>110 GHz corrugated waveguide excited by shaped electron bunches for wakefield acceleration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58AF4-6520-19BA-F615-379F801329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39670" y="6608633"/>
            <a:ext cx="375443" cy="193243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26059FB-B6CF-2D0B-5D77-30BD60E854F4}"/>
              </a:ext>
            </a:extLst>
          </p:cNvPr>
          <p:cNvSpPr txBox="1">
            <a:spLocks/>
          </p:cNvSpPr>
          <p:nvPr/>
        </p:nvSpPr>
        <p:spPr>
          <a:xfrm>
            <a:off x="452332" y="1379563"/>
            <a:ext cx="6687129" cy="3213315"/>
          </a:xfrm>
          <a:prstGeom prst="rect">
            <a:avLst/>
          </a:prstGeom>
        </p:spPr>
        <p:txBody>
          <a:bodyPr vert="horz" lIns="0" tIns="0" rIns="0" bIns="60960" numCol="1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Integration </a:t>
            </a:r>
            <a:r>
              <a:rPr lang="en-US" sz="2400" dirty="0"/>
              <a:t>of sub-THz </a:t>
            </a:r>
            <a:r>
              <a:rPr lang="en-US" sz="2400" dirty="0" err="1"/>
              <a:t>wakefield</a:t>
            </a:r>
            <a:r>
              <a:rPr lang="en-US" sz="2400" dirty="0"/>
              <a:t> structures with shaped electron beams</a:t>
            </a:r>
          </a:p>
          <a:p>
            <a:pPr lvl="1"/>
            <a:r>
              <a:rPr lang="en-US" sz="2400" b="1" dirty="0"/>
              <a:t>Longitudinally shaped bunches </a:t>
            </a:r>
            <a:r>
              <a:rPr lang="en-US" sz="2400" dirty="0"/>
              <a:t>using the AWA emittance exchange (EEX) beamline</a:t>
            </a:r>
          </a:p>
          <a:p>
            <a:pPr lvl="1"/>
            <a:r>
              <a:rPr lang="en-US" sz="2400" b="1" dirty="0"/>
              <a:t>110 GHz </a:t>
            </a:r>
            <a:r>
              <a:rPr lang="en-US" sz="2400" dirty="0"/>
              <a:t>metallic corrugated waveguide by laser micromachining</a:t>
            </a:r>
          </a:p>
          <a:p>
            <a:pPr lvl="1"/>
            <a:r>
              <a:rPr lang="en-US" sz="2400" dirty="0"/>
              <a:t>Structure tested with single </a:t>
            </a:r>
            <a:r>
              <a:rPr lang="en-US" sz="2400" b="1" dirty="0"/>
              <a:t>high-peak-current</a:t>
            </a:r>
            <a:r>
              <a:rPr lang="en-US" sz="2400" dirty="0"/>
              <a:t> bunches and double-bunch configurations using </a:t>
            </a:r>
            <a:r>
              <a:rPr lang="en-US" sz="2400" b="1" dirty="0"/>
              <a:t>shaped</a:t>
            </a:r>
            <a:r>
              <a:rPr lang="en-US" sz="2400" dirty="0"/>
              <a:t> drive bunches</a:t>
            </a:r>
          </a:p>
        </p:txBody>
      </p:sp>
      <p:pic>
        <p:nvPicPr>
          <p:cNvPr id="18" name="Picture 17" descr="A graph of a graph showing a curve&#10;&#10;AI-generated content may be incorrect.">
            <a:extLst>
              <a:ext uri="{FF2B5EF4-FFF2-40B4-BE49-F238E27FC236}">
                <a16:creationId xmlns:a16="http://schemas.microsoft.com/office/drawing/2014/main" id="{7B511D8F-A970-F4E9-6FEB-0677FB06E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459" y="1475451"/>
            <a:ext cx="3493241" cy="2601427"/>
          </a:xfrm>
          <a:prstGeom prst="rect">
            <a:avLst/>
          </a:prstGeom>
        </p:spPr>
      </p:pic>
      <p:pic>
        <p:nvPicPr>
          <p:cNvPr id="19" name="Picture 18" descr="A graph of a graph showing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70FDE0DB-15C2-C342-B7B5-9122EFBB1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871" y="3915544"/>
            <a:ext cx="3493243" cy="25975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38E6E9-2AEE-1300-C023-B66AF92C57D6}"/>
              </a:ext>
            </a:extLst>
          </p:cNvPr>
          <p:cNvSpPr txBox="1"/>
          <p:nvPr/>
        </p:nvSpPr>
        <p:spPr>
          <a:xfrm>
            <a:off x="833402" y="5691977"/>
            <a:ext cx="277415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00609C"/>
                </a:solidFill>
              </a:rPr>
              <a:t>PhD thesis defended by Brendan Leung (NIU)</a:t>
            </a:r>
          </a:p>
        </p:txBody>
      </p:sp>
      <p:pic>
        <p:nvPicPr>
          <p:cNvPr id="5" name="Picture 4" descr="A metal object with several metal rods&#10;&#10;AI-generated content may be incorrect.">
            <a:extLst>
              <a:ext uri="{FF2B5EF4-FFF2-40B4-BE49-F238E27FC236}">
                <a16:creationId xmlns:a16="http://schemas.microsoft.com/office/drawing/2014/main" id="{9636A6D4-C279-D9A1-EF4C-4390F4641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45" y="4478503"/>
            <a:ext cx="2741611" cy="1952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A119F3-7F96-8011-6B81-74913B95DCA0}"/>
              </a:ext>
            </a:extLst>
          </p:cNvPr>
          <p:cNvSpPr txBox="1"/>
          <p:nvPr/>
        </p:nvSpPr>
        <p:spPr>
          <a:xfrm>
            <a:off x="3831160" y="4660800"/>
            <a:ext cx="1163477" cy="6669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dirty="0"/>
              <a:t>110 GHz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E381F-CA78-9702-0C10-405C7D0A0409}"/>
              </a:ext>
            </a:extLst>
          </p:cNvPr>
          <p:cNvSpPr txBox="1"/>
          <p:nvPr/>
        </p:nvSpPr>
        <p:spPr>
          <a:xfrm>
            <a:off x="8719208" y="1129158"/>
            <a:ext cx="3020459" cy="3796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dirty="0"/>
              <a:t>Single-bunch gradient meas.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F8E97E-8E07-F806-B7AC-EB1CCF5A6717}"/>
              </a:ext>
            </a:extLst>
          </p:cNvPr>
          <p:cNvSpPr txBox="1"/>
          <p:nvPr/>
        </p:nvSpPr>
        <p:spPr>
          <a:xfrm>
            <a:off x="8031456" y="6486902"/>
            <a:ext cx="3708211" cy="3796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dirty="0"/>
              <a:t>Two-bunch transformer ratio meas.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B35B94-E5FE-D437-4538-6DD0C7A7988C}"/>
              </a:ext>
            </a:extLst>
          </p:cNvPr>
          <p:cNvSpPr txBox="1"/>
          <p:nvPr/>
        </p:nvSpPr>
        <p:spPr>
          <a:xfrm>
            <a:off x="452332" y="5498477"/>
            <a:ext cx="42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09C"/>
                </a:solidFill>
              </a:rPr>
              <a:t>B. Leung </a:t>
            </a:r>
            <a:r>
              <a:rPr lang="en-US" sz="1600" i="1" dirty="0">
                <a:solidFill>
                  <a:srgbClr val="00609C"/>
                </a:solidFill>
              </a:rPr>
              <a:t>et al</a:t>
            </a:r>
            <a:r>
              <a:rPr lang="en-US" sz="1600" dirty="0">
                <a:solidFill>
                  <a:srgbClr val="00609C"/>
                </a:solidFill>
              </a:rPr>
              <a:t>., NIM A </a:t>
            </a:r>
            <a:r>
              <a:rPr lang="en-US" sz="1600" b="1" dirty="0">
                <a:solidFill>
                  <a:srgbClr val="00609C"/>
                </a:solidFill>
              </a:rPr>
              <a:t>1077</a:t>
            </a:r>
            <a:r>
              <a:rPr lang="en-US" sz="1600" dirty="0">
                <a:solidFill>
                  <a:srgbClr val="00609C"/>
                </a:solidFill>
              </a:rPr>
              <a:t>, 170549 (2025).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9919F1-41C6-AB50-B40F-490A10F51EB3}"/>
              </a:ext>
            </a:extLst>
          </p:cNvPr>
          <p:cNvSpPr/>
          <p:nvPr/>
        </p:nvSpPr>
        <p:spPr>
          <a:xfrm>
            <a:off x="538196" y="6425023"/>
            <a:ext cx="2779328" cy="3392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Thanks to Xueying Lu (NIU)</a:t>
            </a:r>
          </a:p>
        </p:txBody>
      </p:sp>
    </p:spTree>
    <p:extLst>
      <p:ext uri="{BB962C8B-B14F-4D97-AF65-F5344CB8AC3E}">
        <p14:creationId xmlns:p14="http://schemas.microsoft.com/office/powerpoint/2010/main" val="17954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C506A-2DBD-A1C7-2E7A-B90EC3BC1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651D0-3513-F432-FC8D-4174DC40D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99" y="-452265"/>
            <a:ext cx="11176000" cy="995363"/>
          </a:xfrm>
        </p:spPr>
        <p:txBody>
          <a:bodyPr/>
          <a:lstStyle/>
          <a:p>
            <a:r>
              <a:rPr lang="en-US" dirty="0"/>
              <a:t>180 GHZ ANL </a:t>
            </a:r>
            <a:r>
              <a:rPr lang="en-US" dirty="0" err="1"/>
              <a:t>SubTHZ</a:t>
            </a:r>
            <a:r>
              <a:rPr lang="en-US" dirty="0"/>
              <a:t> Accelerator (ASTAR)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812280-577A-9B06-F6E1-905FA110B7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224" y="2767369"/>
            <a:ext cx="5447395" cy="474767"/>
          </a:xfrm>
        </p:spPr>
        <p:txBody>
          <a:bodyPr/>
          <a:lstStyle/>
          <a:p>
            <a:pPr algn="ctr"/>
            <a:r>
              <a:rPr lang="en-US" dirty="0"/>
              <a:t>Module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B4D243E-DF0C-A06E-0AD3-3A4250963E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68996" y="554278"/>
            <a:ext cx="5749304" cy="474767"/>
          </a:xfrm>
        </p:spPr>
        <p:txBody>
          <a:bodyPr/>
          <a:lstStyle/>
          <a:p>
            <a:pPr algn="ctr"/>
            <a:r>
              <a:rPr lang="en-US" dirty="0"/>
              <a:t>Previous Beam Testing At ATF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8AAD998-F12C-8F85-ED80-D75C3713C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311" y="3571266"/>
            <a:ext cx="4680090" cy="24383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9E9687-29DF-99B0-11F5-F4EDBAB17FEC}"/>
              </a:ext>
            </a:extLst>
          </p:cNvPr>
          <p:cNvGrpSpPr/>
          <p:nvPr/>
        </p:nvGrpSpPr>
        <p:grpSpPr>
          <a:xfrm>
            <a:off x="9042098" y="1195012"/>
            <a:ext cx="3114245" cy="1919155"/>
            <a:chOff x="2880155" y="4543998"/>
            <a:chExt cx="3114245" cy="1919155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1E10049-B7BC-0F30-507C-535ECD5A5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9023" b="22779"/>
            <a:stretch/>
          </p:blipFill>
          <p:spPr>
            <a:xfrm>
              <a:off x="3098037" y="5790679"/>
              <a:ext cx="2681755" cy="67247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5FB8508-40BB-E794-CA2B-ECDF47E2D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757" r="10536" b="26081"/>
            <a:stretch/>
          </p:blipFill>
          <p:spPr>
            <a:xfrm>
              <a:off x="3097394" y="4864927"/>
              <a:ext cx="2630305" cy="653271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86D8591-C820-6C3D-3C43-AD2D26C2A0AE}"/>
                </a:ext>
              </a:extLst>
            </p:cNvPr>
            <p:cNvSpPr txBox="1"/>
            <p:nvPr/>
          </p:nvSpPr>
          <p:spPr>
            <a:xfrm>
              <a:off x="2923413" y="5454734"/>
              <a:ext cx="30277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Corrugated Waveguide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D0A4885-B9D3-0C95-D3B6-1D7A64D2FC3D}"/>
                </a:ext>
              </a:extLst>
            </p:cNvPr>
            <p:cNvSpPr txBox="1"/>
            <p:nvPr/>
          </p:nvSpPr>
          <p:spPr>
            <a:xfrm>
              <a:off x="2880155" y="4543998"/>
              <a:ext cx="31142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Tube with a smooth wall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AD41C58-22E3-5FE0-7AFF-9B7EE1FA6FD5}"/>
              </a:ext>
            </a:extLst>
          </p:cNvPr>
          <p:cNvCxnSpPr>
            <a:cxnSpLocks/>
          </p:cNvCxnSpPr>
          <p:nvPr/>
        </p:nvCxnSpPr>
        <p:spPr>
          <a:xfrm>
            <a:off x="5970353" y="563927"/>
            <a:ext cx="0" cy="5640962"/>
          </a:xfrm>
          <a:prstGeom prst="line">
            <a:avLst/>
          </a:prstGeom>
          <a:ln w="38100">
            <a:solidFill>
              <a:srgbClr val="006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Slide Number Placeholder 86">
            <a:extLst>
              <a:ext uri="{FF2B5EF4-FFF2-40B4-BE49-F238E27FC236}">
                <a16:creationId xmlns:a16="http://schemas.microsoft.com/office/drawing/2014/main" id="{3DBC0F1C-79ED-F153-6BE1-D8DDF4C57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A540-3F41-4404-96A9-0274D3AC1D87}" type="slidenum">
              <a:rPr kumimoji="0" 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Footer Placeholder 4">
            <a:extLst>
              <a:ext uri="{FF2B5EF4-FFF2-40B4-BE49-F238E27FC236}">
                <a16:creationId xmlns:a16="http://schemas.microsoft.com/office/drawing/2014/main" id="{12DC9C80-1484-10C9-A3F8-16D8E2E1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0185"/>
            <a:ext cx="5486400" cy="389168"/>
          </a:xfrm>
        </p:spPr>
        <p:txBody>
          <a:bodyPr/>
          <a:lstStyle>
            <a:lvl1pPr algn="ctr">
              <a:defRPr sz="16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RF GARD Workshop '26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5CDAD2-BB71-8EE6-7546-E511D51A5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69" y="3247156"/>
            <a:ext cx="5254325" cy="29577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048E0C-6594-0A8C-F0F0-9D9A38E41F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6986"/>
          <a:stretch/>
        </p:blipFill>
        <p:spPr>
          <a:xfrm>
            <a:off x="5998776" y="1193166"/>
            <a:ext cx="3068047" cy="19949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7C6792-F739-8C24-AF09-75C98CD397E9}"/>
              </a:ext>
            </a:extLst>
          </p:cNvPr>
          <p:cNvSpPr/>
          <p:nvPr/>
        </p:nvSpPr>
        <p:spPr>
          <a:xfrm>
            <a:off x="398537" y="737924"/>
            <a:ext cx="5513973" cy="18063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LINAC for a multi user XFEL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20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DOE-BES Grant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Demonstrate accelerating gradient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Utilize ANL APS Linac Extension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Improve/simplify transition section</a:t>
            </a:r>
          </a:p>
        </p:txBody>
      </p:sp>
    </p:spTree>
    <p:extLst>
      <p:ext uri="{BB962C8B-B14F-4D97-AF65-F5344CB8AC3E}">
        <p14:creationId xmlns:p14="http://schemas.microsoft.com/office/powerpoint/2010/main" val="25173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8.4477"/>
  <p:tag name="ORIGINALWIDTH" val="2515.936"/>
  <p:tag name="LATEXADDIN" val="\documentclass{article}&#10;\usepackage{amsmath}&#10;\pagestyle{empty}&#10;\begin{document}&#10;&#10;\begin{align}&#10;\label{eq:force}&#10;F_{\perp}(z,s) \propto \frac{\kappa_\perp}{k_1 }\int\limits_0^z \sin(k_1(z-z')) q(z') y(z',s) dz' \nonumber&#10;\end{align}&#10;&#10;&#10;\end{document}"/>
  <p:tag name="IGUANATEXSIZE" val="20"/>
  <p:tag name="IGUANATEXCURSOR" val="12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7312"/>
  <p:tag name="ORIGINALWIDTH" val="405.6993"/>
  <p:tag name="LATEXADDIN" val="\documentclass{article}&#10;\usepackage{amsmath}&#10;\pagestyle{empty}&#10;\begin{document}&#10;&#10;$k_1\propto \frac{2\pi}{a}$&#10;&#10;&#10;\end{document}"/>
  <p:tag name="IGUANATEXSIZE" val="20"/>
  <p:tag name="IGUANATEXCURSOR" val="1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632.9208"/>
  <p:tag name="LATEXADDIN" val="\documentclass{article}&#10;\usepackage{amsmath}&#10;\pagestyle{empty}&#10;\begin{document}&#10;&#10;$E_{\mathrm{acc}}\propto 1/a^{2}$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560.9299"/>
  <p:tag name="LATEXADDIN" val="\documentclass{article}&#10;\usepackage{amsmath}&#10;\pagestyle{empty}&#10;\begin{document}&#10;&#10;$F_{\perp}\propto 1/a^{3}$&#10;&#10;&#10;&#10;\end{document}"/>
  <p:tag name="IGUANATEXSIZE" val="20"/>
  <p:tag name="IGUANATEXCURSOR" val="108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7.4616"/>
  <p:tag name="ORIGINALWIDTH" val="1829.771"/>
  <p:tag name="LATEXADDIN" val="\documentclass{article}&#10;\usepackage{amsmath}&#10;\pagestyle{empty}&#10;\begin{document}&#10;&#10;\begin{align}&#10;\label{eq:chirp_req_sasha}&#10;E'_{\mathrm{dec}}(z,s)\propto \frac{1}{\mathcal{\hat{E}}(s)}\frac{d\mathcal{E}}{dz} =\chi  \equiv \text{const}, \nonumber&#10;\end{align}&#10;&#10;&#10;&#10;&#10;\end{document}"/>
  <p:tag name="IGUANATEXSIZE" val="20"/>
  <p:tag name="IGUANATEXCURSOR" val="13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USPAS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ameters_Short" id="{0BFBED11-7698-4FFD-ADF2-A1152F600C7A}" vid="{60675503-00D5-4548-A666-639BDDA0DEB9}"/>
    </a:ext>
  </a:extLst>
</a:theme>
</file>

<file path=ppt/theme/theme2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USPAS_Template</Template>
  <TotalTime>21796</TotalTime>
  <Words>2416</Words>
  <Application>Microsoft Office PowerPoint</Application>
  <PresentationFormat>Widescreen</PresentationFormat>
  <Paragraphs>405</Paragraphs>
  <Slides>24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Abadi</vt:lpstr>
      <vt:lpstr>Arial</vt:lpstr>
      <vt:lpstr>Calibri</vt:lpstr>
      <vt:lpstr>Calibri Light</vt:lpstr>
      <vt:lpstr>Franklin Gothic Medium Cond</vt:lpstr>
      <vt:lpstr>Lato</vt:lpstr>
      <vt:lpstr>Symbol</vt:lpstr>
      <vt:lpstr>System Font Regular</vt:lpstr>
      <vt:lpstr>Times New Roman</vt:lpstr>
      <vt:lpstr>Wingdings</vt:lpstr>
      <vt:lpstr>USPAS_Template</vt:lpstr>
      <vt:lpstr>Office Theme</vt:lpstr>
      <vt:lpstr>THz and Millimeter Wave Structure Based Acceleration</vt:lpstr>
      <vt:lpstr>Many Thanks to:</vt:lpstr>
      <vt:lpstr>Motivation for THz –mmWave Acceleration </vt:lpstr>
      <vt:lpstr>Types of Acceleration and Issues</vt:lpstr>
      <vt:lpstr>Beam Breakup (BBU) Instability</vt:lpstr>
      <vt:lpstr>PowerPoint Presentation</vt:lpstr>
      <vt:lpstr>PowerPoint Presentation</vt:lpstr>
      <vt:lpstr>110 GHz corrugated waveguide excited by shaped electron bunches for wakefield acceleration</vt:lpstr>
      <vt:lpstr>180 GHZ ANL SubTHZ Accelerator (ASTAR)</vt:lpstr>
      <vt:lpstr>Laser Driven THz Acceleration</vt:lpstr>
      <vt:lpstr>Work in RF Driven Acceleration</vt:lpstr>
      <vt:lpstr>Dielectric Wakefield Acceleration (DWA)</vt:lpstr>
      <vt:lpstr>Experiment: Transverse stability at AWA</vt:lpstr>
      <vt:lpstr>How to build these accelerators?</vt:lpstr>
      <vt:lpstr>PowerPoint Presentation</vt:lpstr>
      <vt:lpstr>Disc Stacking</vt:lpstr>
      <vt:lpstr>Stacking: X-Ray Lithograph</vt:lpstr>
      <vt:lpstr>Nano CNC Machining + Wire EDM </vt:lpstr>
      <vt:lpstr>Summary Of Fabrication</vt:lpstr>
      <vt:lpstr>More work to be done…</vt:lpstr>
      <vt:lpstr>Some Sources</vt:lpstr>
      <vt:lpstr>Roadmap Milestones</vt:lpstr>
      <vt:lpstr>Applications?</vt:lpstr>
      <vt:lpstr>Fabrication of dielectric-lined waveguides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Popovic, Branko Kosta</dc:creator>
  <cp:lastModifiedBy>Popovic, Branko</cp:lastModifiedBy>
  <cp:revision>10</cp:revision>
  <dcterms:created xsi:type="dcterms:W3CDTF">2023-06-02T00:54:48Z</dcterms:created>
  <dcterms:modified xsi:type="dcterms:W3CDTF">2026-01-20T20:06:19Z</dcterms:modified>
</cp:coreProperties>
</file>