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 id="2147483712" r:id="rId4"/>
    <p:sldMasterId id="2147483726" r:id="rId5"/>
  </p:sldMasterIdLst>
  <p:notesMasterIdLst>
    <p:notesMasterId r:id="rId35"/>
  </p:notesMasterIdLst>
  <p:sldIdLst>
    <p:sldId id="256" r:id="rId6"/>
    <p:sldId id="258" r:id="rId7"/>
    <p:sldId id="257" r:id="rId8"/>
    <p:sldId id="1790" r:id="rId9"/>
    <p:sldId id="1791" r:id="rId10"/>
    <p:sldId id="1792" r:id="rId11"/>
    <p:sldId id="1793" r:id="rId12"/>
    <p:sldId id="1794" r:id="rId13"/>
    <p:sldId id="263" r:id="rId14"/>
    <p:sldId id="265" r:id="rId15"/>
    <p:sldId id="1536" r:id="rId16"/>
    <p:sldId id="1783" r:id="rId17"/>
    <p:sldId id="259" r:id="rId18"/>
    <p:sldId id="301" r:id="rId19"/>
    <p:sldId id="303" r:id="rId20"/>
    <p:sldId id="348" r:id="rId21"/>
    <p:sldId id="350" r:id="rId22"/>
    <p:sldId id="1801" r:id="rId23"/>
    <p:sldId id="1795" r:id="rId24"/>
    <p:sldId id="1784" r:id="rId25"/>
    <p:sldId id="1786" r:id="rId26"/>
    <p:sldId id="1787" r:id="rId27"/>
    <p:sldId id="1789" r:id="rId28"/>
    <p:sldId id="1788" r:id="rId29"/>
    <p:sldId id="1796" r:id="rId30"/>
    <p:sldId id="1797" r:id="rId31"/>
    <p:sldId id="1798" r:id="rId32"/>
    <p:sldId id="1799" r:id="rId33"/>
    <p:sldId id="180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ABC07-D1AB-4D70-8235-8D1778847116}" v="515" dt="2026-01-19T19:13:40.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06" autoAdjust="0"/>
    <p:restoredTop sz="94694"/>
  </p:normalViewPr>
  <p:slideViewPr>
    <p:cSldViewPr snapToGrid="0">
      <p:cViewPr>
        <p:scale>
          <a:sx n="97" d="100"/>
          <a:sy n="97" d="100"/>
        </p:scale>
        <p:origin x="116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ed Maxson" userId="1QU0bKhQ3i/7QuBprGgCwg+z98sOjM+cVbJo9OW3iVM=" providerId="None" clId="Web-{AACABC07-D1AB-4D70-8235-8D1778847116}"/>
    <pc:docChg chg="addSld modSld">
      <pc:chgData name="Jared Maxson" userId="1QU0bKhQ3i/7QuBprGgCwg+z98sOjM+cVbJo9OW3iVM=" providerId="None" clId="Web-{AACABC07-D1AB-4D70-8235-8D1778847116}" dt="2026-01-19T19:13:40.329" v="516" actId="1076"/>
      <pc:docMkLst>
        <pc:docMk/>
      </pc:docMkLst>
      <pc:sldChg chg="modSp">
        <pc:chgData name="Jared Maxson" userId="1QU0bKhQ3i/7QuBprGgCwg+z98sOjM+cVbJo9OW3iVM=" providerId="None" clId="Web-{AACABC07-D1AB-4D70-8235-8D1778847116}" dt="2026-01-19T19:05:43.701" v="39" actId="20577"/>
        <pc:sldMkLst>
          <pc:docMk/>
          <pc:sldMk cId="3879876667" sldId="256"/>
        </pc:sldMkLst>
        <pc:spChg chg="mod">
          <ac:chgData name="Jared Maxson" userId="1QU0bKhQ3i/7QuBprGgCwg+z98sOjM+cVbJo9OW3iVM=" providerId="None" clId="Web-{AACABC07-D1AB-4D70-8235-8D1778847116}" dt="2026-01-19T19:05:43.701" v="39" actId="20577"/>
          <ac:spMkLst>
            <pc:docMk/>
            <pc:sldMk cId="3879876667" sldId="256"/>
            <ac:spMk id="3" creationId="{90E32848-EA8C-CB53-0BF8-F38541B60FED}"/>
          </ac:spMkLst>
        </pc:spChg>
      </pc:sldChg>
      <pc:sldChg chg="modSp">
        <pc:chgData name="Jared Maxson" userId="1QU0bKhQ3i/7QuBprGgCwg+z98sOjM+cVbJo9OW3iVM=" providerId="None" clId="Web-{AACABC07-D1AB-4D70-8235-8D1778847116}" dt="2026-01-19T19:13:27.454" v="515" actId="20577"/>
        <pc:sldMkLst>
          <pc:docMk/>
          <pc:sldMk cId="3427332699" sldId="258"/>
        </pc:sldMkLst>
        <pc:spChg chg="mod">
          <ac:chgData name="Jared Maxson" userId="1QU0bKhQ3i/7QuBprGgCwg+z98sOjM+cVbJo9OW3iVM=" providerId="None" clId="Web-{AACABC07-D1AB-4D70-8235-8D1778847116}" dt="2026-01-19T19:13:27.454" v="515" actId="20577"/>
          <ac:spMkLst>
            <pc:docMk/>
            <pc:sldMk cId="3427332699" sldId="258"/>
            <ac:spMk id="3" creationId="{5506F2C1-800A-68BC-4DE7-1E19CD2A0F38}"/>
          </ac:spMkLst>
        </pc:spChg>
      </pc:sldChg>
      <pc:sldChg chg="modSp">
        <pc:chgData name="Jared Maxson" userId="1QU0bKhQ3i/7QuBprGgCwg+z98sOjM+cVbJo9OW3iVM=" providerId="None" clId="Web-{AACABC07-D1AB-4D70-8235-8D1778847116}" dt="2026-01-19T19:13:40.329" v="516" actId="1076"/>
        <pc:sldMkLst>
          <pc:docMk/>
          <pc:sldMk cId="2646789355" sldId="1792"/>
        </pc:sldMkLst>
        <pc:spChg chg="mod">
          <ac:chgData name="Jared Maxson" userId="1QU0bKhQ3i/7QuBprGgCwg+z98sOjM+cVbJo9OW3iVM=" providerId="None" clId="Web-{AACABC07-D1AB-4D70-8235-8D1778847116}" dt="2026-01-19T19:13:40.329" v="516" actId="1076"/>
          <ac:spMkLst>
            <pc:docMk/>
            <pc:sldMk cId="2646789355" sldId="1792"/>
            <ac:spMk id="21" creationId="{362C9B7B-5521-4540-C51E-88E43D707CAC}"/>
          </ac:spMkLst>
        </pc:spChg>
      </pc:sldChg>
      <pc:sldChg chg="modSp add replId">
        <pc:chgData name="Jared Maxson" userId="1QU0bKhQ3i/7QuBprGgCwg+z98sOjM+cVbJo9OW3iVM=" providerId="None" clId="Web-{AACABC07-D1AB-4D70-8235-8D1778847116}" dt="2026-01-19T19:11:02.294" v="369" actId="20577"/>
        <pc:sldMkLst>
          <pc:docMk/>
          <pc:sldMk cId="2009142100" sldId="1800"/>
        </pc:sldMkLst>
        <pc:spChg chg="mod">
          <ac:chgData name="Jared Maxson" userId="1QU0bKhQ3i/7QuBprGgCwg+z98sOjM+cVbJo9OW3iVM=" providerId="None" clId="Web-{AACABC07-D1AB-4D70-8235-8D1778847116}" dt="2026-01-19T19:06:34.595" v="66" actId="20577"/>
          <ac:spMkLst>
            <pc:docMk/>
            <pc:sldMk cId="2009142100" sldId="1800"/>
            <ac:spMk id="2" creationId="{4445DCB8-289F-C0F3-9F8A-B2B75BF497B8}"/>
          </ac:spMkLst>
        </pc:spChg>
        <pc:spChg chg="mod">
          <ac:chgData name="Jared Maxson" userId="1QU0bKhQ3i/7QuBprGgCwg+z98sOjM+cVbJo9OW3iVM=" providerId="None" clId="Web-{AACABC07-D1AB-4D70-8235-8D1778847116}" dt="2026-01-19T19:11:02.294" v="369" actId="20577"/>
          <ac:spMkLst>
            <pc:docMk/>
            <pc:sldMk cId="2009142100" sldId="1800"/>
            <ac:spMk id="3" creationId="{3CFADB3C-15F6-DEFB-91DE-6A86B4E09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82756-9925-834E-AC27-D643BC76EC10}" type="datetimeFigureOut">
              <a:rPr lang="en-US" smtClean="0"/>
              <a:t>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582C5-11B5-1A47-88C6-8CE2D23EE2C6}" type="slidenum">
              <a:rPr lang="en-US" smtClean="0"/>
              <a:t>‹#›</a:t>
            </a:fld>
            <a:endParaRPr lang="en-US"/>
          </a:p>
        </p:txBody>
      </p:sp>
    </p:spTree>
    <p:extLst>
      <p:ext uri="{BB962C8B-B14F-4D97-AF65-F5344CB8AC3E}">
        <p14:creationId xmlns:p14="http://schemas.microsoft.com/office/powerpoint/2010/main" val="391924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1582C5-11B5-1A47-88C6-8CE2D23EE2C6}" type="slidenum">
              <a:rPr lang="en-US" smtClean="0"/>
              <a:t>6</a:t>
            </a:fld>
            <a:endParaRPr lang="en-US"/>
          </a:p>
        </p:txBody>
      </p:sp>
    </p:spTree>
    <p:extLst>
      <p:ext uri="{BB962C8B-B14F-4D97-AF65-F5344CB8AC3E}">
        <p14:creationId xmlns:p14="http://schemas.microsoft.com/office/powerpoint/2010/main" val="162380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317E6-768C-35AF-5993-A884BE86D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1ABFE-EB40-D95B-2ED2-BE5960F2EC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A49B31-E34F-6AA4-AA25-E6CFBB221C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A3305A-34DD-3FEF-7B1F-83E72B2866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7143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E3558-CDC4-4329-8D96-10CCEA9CA1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279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F1FE8-58F3-E03A-6BF9-E85CC1DC6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52A1F-53D6-2BA4-3A90-B0E44959C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4FBC1-C9ED-CF75-B760-0D7038999F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878356-268B-4851-117A-2FC9F7DC4F07}"/>
              </a:ext>
            </a:extLst>
          </p:cNvPr>
          <p:cNvSpPr>
            <a:spLocks noGrp="1"/>
          </p:cNvSpPr>
          <p:nvPr>
            <p:ph type="sldNum" sz="quarter" idx="5"/>
          </p:nvPr>
        </p:nvSpPr>
        <p:spPr/>
        <p:txBody>
          <a:bodyPr/>
          <a:lstStyle/>
          <a:p>
            <a:fld id="{0F1582C5-11B5-1A47-88C6-8CE2D23EE2C6}" type="slidenum">
              <a:rPr lang="en-US" smtClean="0"/>
              <a:t>7</a:t>
            </a:fld>
            <a:endParaRPr lang="en-US"/>
          </a:p>
        </p:txBody>
      </p:sp>
    </p:spTree>
    <p:extLst>
      <p:ext uri="{BB962C8B-B14F-4D97-AF65-F5344CB8AC3E}">
        <p14:creationId xmlns:p14="http://schemas.microsoft.com/office/powerpoint/2010/main" val="67820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so interesting about cryogenic copper?</a:t>
            </a:r>
          </a:p>
          <a:p>
            <a:pPr marL="171450" indent="-171450">
              <a:buFont typeface="Arial" panose="020B0604020202020204" pitchFamily="34" charset="0"/>
              <a:buChar char="•"/>
            </a:pPr>
            <a:r>
              <a:rPr lang="en-US" dirty="0"/>
              <a:t>Higher conductivity makes RF structures more efficient: moderate RF powers generate very high peak electric fields (good for brightness)</a:t>
            </a:r>
          </a:p>
          <a:p>
            <a:pPr marL="171450" indent="-171450">
              <a:buFont typeface="Arial" panose="020B0604020202020204" pitchFamily="34" charset="0"/>
              <a:buChar char="•"/>
            </a:pPr>
            <a:r>
              <a:rPr lang="en-US" dirty="0"/>
              <a:t>Increasing hardness and lower CTE mitigates breakdown phenomena as well as field emission: observed tolerable levels of dark current below 300 MV/m</a:t>
            </a:r>
          </a:p>
          <a:p>
            <a:pPr marL="171450" indent="-171450">
              <a:buFont typeface="Arial" panose="020B0604020202020204" pitchFamily="34" charset="0"/>
              <a:buChar char="•"/>
            </a:pPr>
            <a:r>
              <a:rPr lang="en-US" dirty="0"/>
              <a:t>Given these promising features, the same group started to imagine what type of beam would come out of a cryo-rf photoinjector of this kind with a peak field of 240 MV/m</a:t>
            </a:r>
          </a:p>
          <a:p>
            <a:pPr marL="171450" indent="-171450">
              <a:buFont typeface="Arial" panose="020B0604020202020204" pitchFamily="34" charset="0"/>
              <a:buChar char="•"/>
            </a:pPr>
            <a:r>
              <a:rPr lang="en-US" dirty="0"/>
              <a:t>A series of beam dynamics papers came out and simulations where showing outstanding beams with rms emittances around 100 nm at 100 </a:t>
            </a:r>
            <a:r>
              <a:rPr lang="en-US" dirty="0" err="1"/>
              <a:t>pC</a:t>
            </a:r>
            <a:endParaRPr lang="en-US" dirty="0"/>
          </a:p>
          <a:p>
            <a:pPr marL="171450" indent="-171450">
              <a:buFont typeface="Arial" panose="020B0604020202020204" pitchFamily="34" charset="0"/>
              <a:buChar char="•"/>
            </a:pPr>
            <a:r>
              <a:rPr lang="en-US" dirty="0"/>
              <a:t>This is mostly due to the quadratic scaling of brightness with the launch field on top of which, depending on whether or not the laser is tunable, one could also reduce the MTE by illuminating the cathode near threshold and approach the cathode cold temperature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686A9-6F14-8749-8EDD-000CD18B3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54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where our beamline at UCLA comes into place. The CYBORG beamline is a test facility intended to gain expertise on cryo-RF guns by working on a simplified version of the photoinjector and find out what’s hard about it</a:t>
            </a:r>
          </a:p>
          <a:p>
            <a:pPr marL="171450" indent="-171450">
              <a:buFont typeface="Arial" panose="020B0604020202020204" pitchFamily="34" charset="0"/>
              <a:buChar char="•"/>
            </a:pPr>
            <a:r>
              <a:rPr lang="en-US" dirty="0"/>
              <a:t>Simplifications:</a:t>
            </a:r>
          </a:p>
          <a:p>
            <a:pPr marL="628650" lvl="1" indent="-171450">
              <a:buFont typeface="Arial" panose="020B0604020202020204" pitchFamily="34" charset="0"/>
              <a:buChar char="•"/>
            </a:pPr>
            <a:r>
              <a:rPr lang="en-US" dirty="0"/>
              <a:t>Geometry </a:t>
            </a:r>
            <a:r>
              <a:rPr lang="en-US" dirty="0">
                <a:sym typeface="Wingdings" panose="05000000000000000000" pitchFamily="2" charset="2"/>
              </a:rPr>
              <a:t> </a:t>
            </a:r>
            <a:r>
              <a:rPr lang="en-US" dirty="0"/>
              <a:t>The CYBORG gun consists of a single cell cavity</a:t>
            </a:r>
          </a:p>
          <a:p>
            <a:pPr marL="628650" lvl="1" indent="-171450">
              <a:buFont typeface="Arial" panose="020B0604020202020204" pitchFamily="34" charset="0"/>
              <a:buChar char="•"/>
            </a:pPr>
            <a:r>
              <a:rPr lang="en-US" dirty="0"/>
              <a:t>Relaxed the nominal peak field to 120 MV/m</a:t>
            </a:r>
          </a:p>
          <a:p>
            <a:pPr marL="628650" lvl="1" indent="-171450">
              <a:buFont typeface="Arial" panose="020B0604020202020204" pitchFamily="34" charset="0"/>
              <a:buChar char="•"/>
            </a:pPr>
            <a:r>
              <a:rPr lang="en-US" dirty="0"/>
              <a:t>Start with copper cathode but the backplane is demountable so that the system can be compatible with insertable cathodes in a future phase</a:t>
            </a:r>
          </a:p>
          <a:p>
            <a:pPr marL="171450" indent="-171450">
              <a:buFont typeface="Arial" panose="020B0604020202020204" pitchFamily="34" charset="0"/>
              <a:buChar char="•"/>
            </a:pPr>
            <a:r>
              <a:rPr lang="en-US" dirty="0"/>
              <a:t>Here the RF gun is shown within the cryostat where it is cooled down by Helium cryocoolers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686A9-6F14-8749-8EDD-000CD18B3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50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 picture of the beamline and a summary of the main achievements over the last year</a:t>
            </a:r>
          </a:p>
          <a:p>
            <a:r>
              <a:rPr lang="en-US" dirty="0"/>
              <a:t>Optics for the injection of UV laser in the beamline illuminating the photocathode</a:t>
            </a:r>
          </a:p>
          <a:p>
            <a:r>
              <a:rPr lang="en-US" dirty="0"/>
              <a:t>Setting up all the optics upstream to transport such laser from the source, PEGASUS Lab</a:t>
            </a:r>
          </a:p>
          <a:p>
            <a:r>
              <a:rPr lang="en-US" dirty="0"/>
              <a:t>We started to make photoelectrons in our beamline at the end of April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686A9-6F14-8749-8EDD-000CD18B3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0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686A9-6F14-8749-8EDD-000CD18B3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4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CF51C-62A5-2163-ECBD-1F1CCF61EC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AB3330-5F68-8D60-1BCD-F9C884E31DB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E2D7BA9-AEC1-7F23-1D7E-FA15642B256D}"/>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9374221-98AE-4219-6632-4B88B4134E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83072-87BB-4671-BD73-80E46562CC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645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5ED0-B305-28E9-BE61-B0DFF89DB11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6517A73-6D67-BCC2-DCC3-4A2CB40297C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1641687-FC43-C0C8-C8B8-84CBC03DF95B}"/>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FCAADED3-5063-5A4B-4425-02ED7166DF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83072-87BB-4671-BD73-80E46562CC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612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08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E2C964-41F2-1242-B2A4-DC6791D74A26}" type="datetime1">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4106070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FF3CA-3DC3-904D-8A0F-3BBD3F3BADBD}" type="datetime1">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426439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B7ECF-3DD4-5647-8C2F-22B326A7BCFD}" type="datetime1">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258684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25EF71-E931-1E37-62A0-D00BC7A77F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9C9E4644-A2A9-B783-2475-E0CADC1AFA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68F5FED-7A08-9A9F-E8BF-6E438B369591}"/>
              </a:ext>
            </a:extLst>
          </p:cNvPr>
          <p:cNvSpPr>
            <a:spLocks noGrp="1"/>
          </p:cNvSpPr>
          <p:nvPr>
            <p:ph type="dt" sz="half" idx="10"/>
          </p:nvPr>
        </p:nvSpPr>
        <p:spPr/>
        <p:txBody>
          <a:bodyPr/>
          <a:lstStyle/>
          <a:p>
            <a:fld id="{4BBD969C-379C-3449-A7DF-630B464EAB6C}" type="datetime1">
              <a:rPr lang="en-US" smtClean="0"/>
              <a:t>1/20/26</a:t>
            </a:fld>
            <a:endParaRPr lang="es-MX"/>
          </a:p>
        </p:txBody>
      </p:sp>
      <p:sp>
        <p:nvSpPr>
          <p:cNvPr id="5" name="Marcador de pie de página 4">
            <a:extLst>
              <a:ext uri="{FF2B5EF4-FFF2-40B4-BE49-F238E27FC236}">
                <a16:creationId xmlns:a16="http://schemas.microsoft.com/office/drawing/2014/main" id="{4140D19F-F29E-D00C-7D6A-B3FCDF45CF1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4CB30A1-57AA-C691-FD43-668343A3273D}"/>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165601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3668AA-E890-7AA6-EC00-070FD517160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82CCD57-9AC5-0867-3817-28F3F6EA1A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E418C1D-FEB6-6F73-31F7-79D052F9B769}"/>
              </a:ext>
            </a:extLst>
          </p:cNvPr>
          <p:cNvSpPr>
            <a:spLocks noGrp="1"/>
          </p:cNvSpPr>
          <p:nvPr>
            <p:ph type="dt" sz="half" idx="10"/>
          </p:nvPr>
        </p:nvSpPr>
        <p:spPr/>
        <p:txBody>
          <a:bodyPr/>
          <a:lstStyle/>
          <a:p>
            <a:fld id="{4289BDC2-0941-0E4C-8174-97CBC46A2723}" type="datetime1">
              <a:rPr lang="en-US" smtClean="0"/>
              <a:t>1/20/26</a:t>
            </a:fld>
            <a:endParaRPr lang="es-MX"/>
          </a:p>
        </p:txBody>
      </p:sp>
      <p:sp>
        <p:nvSpPr>
          <p:cNvPr id="5" name="Marcador de pie de página 4">
            <a:extLst>
              <a:ext uri="{FF2B5EF4-FFF2-40B4-BE49-F238E27FC236}">
                <a16:creationId xmlns:a16="http://schemas.microsoft.com/office/drawing/2014/main" id="{6F56472B-0037-E7CA-2D27-FA3A8E390B7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B2B360A-5A7B-8AA7-6E18-4FC9F3FCFE3E}"/>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521198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EF4DC-BC9A-BF4E-A3C1-8DBADA68BB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FE49888-3952-B6A0-245E-6A104152F0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DBA0B09-0839-9671-3155-83D6CE3908FA}"/>
              </a:ext>
            </a:extLst>
          </p:cNvPr>
          <p:cNvSpPr>
            <a:spLocks noGrp="1"/>
          </p:cNvSpPr>
          <p:nvPr>
            <p:ph type="dt" sz="half" idx="10"/>
          </p:nvPr>
        </p:nvSpPr>
        <p:spPr/>
        <p:txBody>
          <a:bodyPr/>
          <a:lstStyle/>
          <a:p>
            <a:fld id="{3B301C47-CA31-C44F-BC88-88CCD6242872}" type="datetime1">
              <a:rPr lang="en-US" smtClean="0"/>
              <a:t>1/20/26</a:t>
            </a:fld>
            <a:endParaRPr lang="es-MX"/>
          </a:p>
        </p:txBody>
      </p:sp>
      <p:sp>
        <p:nvSpPr>
          <p:cNvPr id="5" name="Marcador de pie de página 4">
            <a:extLst>
              <a:ext uri="{FF2B5EF4-FFF2-40B4-BE49-F238E27FC236}">
                <a16:creationId xmlns:a16="http://schemas.microsoft.com/office/drawing/2014/main" id="{467E61E5-5DFE-94FB-9CB5-369A298CC24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3C00465-2DD6-7B75-2798-11A89D95D9C9}"/>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3989411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215B8-CA8E-3D2D-9F17-3900A08F50F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29C07FD-2DD6-556E-EE97-054A4B3426E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48DDABC8-2768-36B8-72F1-C060E013526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65DF11F5-74AA-46F7-8FD4-1182DBEE6EEC}"/>
              </a:ext>
            </a:extLst>
          </p:cNvPr>
          <p:cNvSpPr>
            <a:spLocks noGrp="1"/>
          </p:cNvSpPr>
          <p:nvPr>
            <p:ph type="dt" sz="half" idx="10"/>
          </p:nvPr>
        </p:nvSpPr>
        <p:spPr/>
        <p:txBody>
          <a:bodyPr/>
          <a:lstStyle/>
          <a:p>
            <a:fld id="{F469FF1B-252D-3A41-A933-111A033D926F}" type="datetime1">
              <a:rPr lang="en-US" smtClean="0"/>
              <a:t>1/20/26</a:t>
            </a:fld>
            <a:endParaRPr lang="es-MX"/>
          </a:p>
        </p:txBody>
      </p:sp>
      <p:sp>
        <p:nvSpPr>
          <p:cNvPr id="6" name="Marcador de pie de página 5">
            <a:extLst>
              <a:ext uri="{FF2B5EF4-FFF2-40B4-BE49-F238E27FC236}">
                <a16:creationId xmlns:a16="http://schemas.microsoft.com/office/drawing/2014/main" id="{C7844D0D-5565-D680-00C0-444A931BD26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36B29E9-9E93-F655-C179-5BAC138200B2}"/>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157888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F2A55-5141-D2B3-0E72-4312B88707B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71FE830-AF72-AEA4-0E02-EE829BE2E1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64109A1-4EA2-F952-BC3B-D932BC1B141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EF980E8C-5879-3206-7741-DFB0BA726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0E6ECF-B81B-DB51-42AA-EBA685B7FA0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8B6461F5-56AE-972D-7AEC-CA25CCF0F716}"/>
              </a:ext>
            </a:extLst>
          </p:cNvPr>
          <p:cNvSpPr>
            <a:spLocks noGrp="1"/>
          </p:cNvSpPr>
          <p:nvPr>
            <p:ph type="dt" sz="half" idx="10"/>
          </p:nvPr>
        </p:nvSpPr>
        <p:spPr/>
        <p:txBody>
          <a:bodyPr/>
          <a:lstStyle/>
          <a:p>
            <a:fld id="{37F4A589-BD76-9247-ADCA-1C2C0A9D93BF}" type="datetime1">
              <a:rPr lang="en-US" smtClean="0"/>
              <a:t>1/20/26</a:t>
            </a:fld>
            <a:endParaRPr lang="es-MX"/>
          </a:p>
        </p:txBody>
      </p:sp>
      <p:sp>
        <p:nvSpPr>
          <p:cNvPr id="8" name="Marcador de pie de página 7">
            <a:extLst>
              <a:ext uri="{FF2B5EF4-FFF2-40B4-BE49-F238E27FC236}">
                <a16:creationId xmlns:a16="http://schemas.microsoft.com/office/drawing/2014/main" id="{CFF80D84-C5C7-38C3-D7E6-F8AF85D19B8A}"/>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06F78806-AD00-F15E-6D7D-09F8C62823FF}"/>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397847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20761-F58F-A0E7-6A21-AA05916B66D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C0C22222-73F9-84BB-5073-582CFEFE9B89}"/>
              </a:ext>
            </a:extLst>
          </p:cNvPr>
          <p:cNvSpPr>
            <a:spLocks noGrp="1"/>
          </p:cNvSpPr>
          <p:nvPr>
            <p:ph type="dt" sz="half" idx="10"/>
          </p:nvPr>
        </p:nvSpPr>
        <p:spPr/>
        <p:txBody>
          <a:bodyPr/>
          <a:lstStyle/>
          <a:p>
            <a:fld id="{19B47C79-B0BD-834C-A362-24546BC40F07}" type="datetime1">
              <a:rPr lang="en-US" smtClean="0"/>
              <a:t>1/20/26</a:t>
            </a:fld>
            <a:endParaRPr lang="es-MX"/>
          </a:p>
        </p:txBody>
      </p:sp>
      <p:sp>
        <p:nvSpPr>
          <p:cNvPr id="4" name="Marcador de pie de página 3">
            <a:extLst>
              <a:ext uri="{FF2B5EF4-FFF2-40B4-BE49-F238E27FC236}">
                <a16:creationId xmlns:a16="http://schemas.microsoft.com/office/drawing/2014/main" id="{5571DF6D-B5D8-9F66-6474-59D9D34CD902}"/>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13040E7B-DD96-ED27-D59E-503B189C235A}"/>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710717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8CC2A0B-2063-3F43-9F2D-58790A240D6E}"/>
              </a:ext>
            </a:extLst>
          </p:cNvPr>
          <p:cNvSpPr>
            <a:spLocks noGrp="1"/>
          </p:cNvSpPr>
          <p:nvPr>
            <p:ph type="dt" sz="half" idx="10"/>
          </p:nvPr>
        </p:nvSpPr>
        <p:spPr/>
        <p:txBody>
          <a:bodyPr/>
          <a:lstStyle/>
          <a:p>
            <a:fld id="{8C3C9DEB-4586-0244-99A2-B3312A602875}" type="datetime1">
              <a:rPr lang="en-US" smtClean="0"/>
              <a:t>1/20/26</a:t>
            </a:fld>
            <a:endParaRPr lang="es-MX"/>
          </a:p>
        </p:txBody>
      </p:sp>
      <p:sp>
        <p:nvSpPr>
          <p:cNvPr id="3" name="Marcador de pie de página 2">
            <a:extLst>
              <a:ext uri="{FF2B5EF4-FFF2-40B4-BE49-F238E27FC236}">
                <a16:creationId xmlns:a16="http://schemas.microsoft.com/office/drawing/2014/main" id="{4022EE7D-E7DD-C22A-6EE6-7BCDC9959BC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6ACEFD5F-442B-48CB-ABB9-E33BD4022348}"/>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244845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A1CF9-7EE8-D008-52FE-32FA60263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3CF0F09-451F-857C-21A7-C714B288E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8A27377-0956-23C3-0925-59F779C91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F595DA-636D-79B6-5D0D-F2CD56A3B433}"/>
              </a:ext>
            </a:extLst>
          </p:cNvPr>
          <p:cNvSpPr>
            <a:spLocks noGrp="1"/>
          </p:cNvSpPr>
          <p:nvPr>
            <p:ph type="dt" sz="half" idx="10"/>
          </p:nvPr>
        </p:nvSpPr>
        <p:spPr/>
        <p:txBody>
          <a:bodyPr/>
          <a:lstStyle/>
          <a:p>
            <a:fld id="{742AD58B-0688-B94B-8766-A6CF9AC4C0C6}" type="datetime1">
              <a:rPr lang="en-US" smtClean="0"/>
              <a:t>1/20/26</a:t>
            </a:fld>
            <a:endParaRPr lang="es-MX"/>
          </a:p>
        </p:txBody>
      </p:sp>
      <p:sp>
        <p:nvSpPr>
          <p:cNvPr id="6" name="Marcador de pie de página 5">
            <a:extLst>
              <a:ext uri="{FF2B5EF4-FFF2-40B4-BE49-F238E27FC236}">
                <a16:creationId xmlns:a16="http://schemas.microsoft.com/office/drawing/2014/main" id="{B42624DF-DB0B-86D7-B3C7-66373C0003B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30EEF3A-1F1A-376A-CEDA-FF882920530C}"/>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105941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65600" y="1"/>
            <a:ext cx="8026400" cy="773723"/>
          </a:xfrm>
          <a:prstGeom prst="rect">
            <a:avLst/>
          </a:prstGeom>
        </p:spPr>
        <p:txBody>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609600" y="893299"/>
            <a:ext cx="10972800" cy="5232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43259-B50D-6A48-920E-DEDDBBF659DB}" type="datetime1">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3285877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FEC3C-AB28-4D29-1DAE-BC3C9992154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06CA35D7-3208-D79B-9F39-C53512347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613640C2-5CAA-5DB3-3EDA-2BF56825C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43C432-A7AF-4F87-D994-F90CEF41E200}"/>
              </a:ext>
            </a:extLst>
          </p:cNvPr>
          <p:cNvSpPr>
            <a:spLocks noGrp="1"/>
          </p:cNvSpPr>
          <p:nvPr>
            <p:ph type="dt" sz="half" idx="10"/>
          </p:nvPr>
        </p:nvSpPr>
        <p:spPr/>
        <p:txBody>
          <a:bodyPr/>
          <a:lstStyle/>
          <a:p>
            <a:fld id="{D8CAEE99-DEAC-F640-9AA9-1BFB49D77F8B}" type="datetime1">
              <a:rPr lang="en-US" smtClean="0"/>
              <a:t>1/20/26</a:t>
            </a:fld>
            <a:endParaRPr lang="es-MX"/>
          </a:p>
        </p:txBody>
      </p:sp>
      <p:sp>
        <p:nvSpPr>
          <p:cNvPr id="6" name="Marcador de pie de página 5">
            <a:extLst>
              <a:ext uri="{FF2B5EF4-FFF2-40B4-BE49-F238E27FC236}">
                <a16:creationId xmlns:a16="http://schemas.microsoft.com/office/drawing/2014/main" id="{0FF661C3-1CDB-41C0-4BEC-EA05B6FC4A9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1B100EE-3275-9566-A642-1B17C83FEB6C}"/>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3906474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5B5591-9CCD-2DB5-4149-52D4C45C8B3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9BA67B9-D04D-A273-83E3-2D8C6B6095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0912BC5-7590-4D49-EA0E-5279A33A9D4E}"/>
              </a:ext>
            </a:extLst>
          </p:cNvPr>
          <p:cNvSpPr>
            <a:spLocks noGrp="1"/>
          </p:cNvSpPr>
          <p:nvPr>
            <p:ph type="dt" sz="half" idx="10"/>
          </p:nvPr>
        </p:nvSpPr>
        <p:spPr/>
        <p:txBody>
          <a:bodyPr/>
          <a:lstStyle/>
          <a:p>
            <a:fld id="{7F66EA34-12BA-C24C-92CE-1AF9D8FCCADD}" type="datetime1">
              <a:rPr lang="en-US" smtClean="0"/>
              <a:t>1/20/26</a:t>
            </a:fld>
            <a:endParaRPr lang="es-MX"/>
          </a:p>
        </p:txBody>
      </p:sp>
      <p:sp>
        <p:nvSpPr>
          <p:cNvPr id="5" name="Marcador de pie de página 4">
            <a:extLst>
              <a:ext uri="{FF2B5EF4-FFF2-40B4-BE49-F238E27FC236}">
                <a16:creationId xmlns:a16="http://schemas.microsoft.com/office/drawing/2014/main" id="{ED1D5573-231D-CD2C-B931-72EDF4A54DA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1D84A67-CFD3-017A-7F20-E5C21FAAADF9}"/>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395115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7B02C5-30CA-B668-4945-26BE8C090E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9F3D455-9E86-4ACC-E8BA-031F649458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1C52ECA-A3EB-25F3-14AF-A2854A97566C}"/>
              </a:ext>
            </a:extLst>
          </p:cNvPr>
          <p:cNvSpPr>
            <a:spLocks noGrp="1"/>
          </p:cNvSpPr>
          <p:nvPr>
            <p:ph type="dt" sz="half" idx="10"/>
          </p:nvPr>
        </p:nvSpPr>
        <p:spPr/>
        <p:txBody>
          <a:bodyPr/>
          <a:lstStyle/>
          <a:p>
            <a:fld id="{48BDAB72-C859-CB41-A7D1-6996A144A6E8}" type="datetime1">
              <a:rPr lang="en-US" smtClean="0"/>
              <a:t>1/20/26</a:t>
            </a:fld>
            <a:endParaRPr lang="es-MX"/>
          </a:p>
        </p:txBody>
      </p:sp>
      <p:sp>
        <p:nvSpPr>
          <p:cNvPr id="5" name="Marcador de pie de página 4">
            <a:extLst>
              <a:ext uri="{FF2B5EF4-FFF2-40B4-BE49-F238E27FC236}">
                <a16:creationId xmlns:a16="http://schemas.microsoft.com/office/drawing/2014/main" id="{1E4EB5BC-D4D2-43FA-6DF0-30239674251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DCF4541-12BE-B9BA-F0A5-BCF3192ABC2F}"/>
              </a:ext>
            </a:extLst>
          </p:cNvPr>
          <p:cNvSpPr>
            <a:spLocks noGrp="1"/>
          </p:cNvSpPr>
          <p:nvPr>
            <p:ph type="sldNum" sz="quarter" idx="12"/>
          </p:nvPr>
        </p:nvSpPr>
        <p:spPr/>
        <p:txBody>
          <a:bodyPr/>
          <a:lstStyle/>
          <a:p>
            <a:fld id="{22E3BF4C-F6CD-41E6-B595-16A0AA1794BC}" type="slidenum">
              <a:rPr lang="es-MX" smtClean="0"/>
              <a:t>‹#›</a:t>
            </a:fld>
            <a:endParaRPr lang="es-MX"/>
          </a:p>
        </p:txBody>
      </p:sp>
    </p:spTree>
    <p:extLst>
      <p:ext uri="{BB962C8B-B14F-4D97-AF65-F5344CB8AC3E}">
        <p14:creationId xmlns:p14="http://schemas.microsoft.com/office/powerpoint/2010/main" val="3755165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3"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2123430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318075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184127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1881320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1030517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500639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550801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34FB81-3D39-B74D-A1AA-46C5E51E6ED5}" type="datetime1">
              <a:rPr lang="en-US" smtClean="0"/>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179991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50210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Click to 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99897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723376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132902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410919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234529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Tree>
    <p:extLst>
      <p:ext uri="{BB962C8B-B14F-4D97-AF65-F5344CB8AC3E}">
        <p14:creationId xmlns:p14="http://schemas.microsoft.com/office/powerpoint/2010/main" val="343297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Tree>
    <p:extLst>
      <p:ext uri="{BB962C8B-B14F-4D97-AF65-F5344CB8AC3E}">
        <p14:creationId xmlns:p14="http://schemas.microsoft.com/office/powerpoint/2010/main" val="1851369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8"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dirty="0"/>
              <a:t>Type in closing statement</a:t>
            </a:r>
          </a:p>
        </p:txBody>
      </p:sp>
      <p:sp>
        <p:nvSpPr>
          <p:cNvPr id="9" name="TextBox 8"/>
          <p:cNvSpPr txBox="1"/>
          <p:nvPr userDrawn="1"/>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1585667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09602" y="515940"/>
            <a:ext cx="11163868"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203864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BB459C-900A-574C-B5E5-0F166D2AE41C}" type="datetime1">
              <a:rPr lang="en-US" smtClean="0"/>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3813457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485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1785738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6060003"/>
            <a:ext cx="2076449" cy="74803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155" name="TextBox 154"/>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20535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109775"/>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dirty="0"/>
              <a:t>  </a:t>
            </a:r>
          </a:p>
        </p:txBody>
      </p:sp>
      <p:sp>
        <p:nvSpPr>
          <p:cNvPr id="186" name="TextBox 185"/>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
        <p:nvSpPr>
          <p:cNvPr id="17" name="Text Placeholder 45"/>
          <p:cNvSpPr>
            <a:spLocks noGrp="1"/>
          </p:cNvSpPr>
          <p:nvPr>
            <p:ph type="body" sz="quarter" idx="27"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2433724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227511"/>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dirty="0"/>
              <a:t>  </a:t>
            </a:r>
          </a:p>
        </p:txBody>
      </p:sp>
      <p:sp>
        <p:nvSpPr>
          <p:cNvPr id="153" name="TextBox 15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5"/>
          <p:cNvSpPr>
            <a:spLocks noGrp="1"/>
          </p:cNvSpPr>
          <p:nvPr>
            <p:ph type="body" sz="quarter" idx="19"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128294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9" name="TextBox 8"/>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677147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639068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4053766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3" name="TextBox 1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611725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21" name="TextBox 2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417638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6180AE-E701-B648-96FB-C0156901665E}" type="datetime1">
              <a:rPr lang="en-US" smtClean="0"/>
              <a:t>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3662513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9" y="2942950"/>
            <a:ext cx="184731" cy="248209"/>
          </a:xfrm>
          <a:prstGeom prst="rect">
            <a:avLst/>
          </a:prstGeom>
          <a:noFill/>
          <a:ln w="9525">
            <a:noFill/>
            <a:miter lim="800000"/>
            <a:headEnd/>
            <a:tailEnd/>
          </a:ln>
          <a:effectLst/>
        </p:spPr>
        <p:txBody>
          <a:bodyPr wrap="none" anchor="ctr">
            <a:spAutoFit/>
          </a:bodyPr>
          <a:lstStyle/>
          <a:p>
            <a:pPr>
              <a:defRPr/>
            </a:pPr>
            <a:endParaRPr lang="en-US" sz="1013"/>
          </a:p>
        </p:txBody>
      </p:sp>
      <p:sp>
        <p:nvSpPr>
          <p:cNvPr id="5122" name="Rectangle 2"/>
          <p:cNvSpPr>
            <a:spLocks noGrp="1" noChangeArrowheads="1"/>
          </p:cNvSpPr>
          <p:nvPr>
            <p:ph type="ctrTitle"/>
          </p:nvPr>
        </p:nvSpPr>
        <p:spPr>
          <a:xfrm>
            <a:off x="912672" y="2318163"/>
            <a:ext cx="10283648" cy="2268045"/>
          </a:xfrm>
          <a:noFill/>
          <a:ln>
            <a:noFill/>
          </a:ln>
        </p:spPr>
        <p:txBody>
          <a:bodyPr/>
          <a:lstStyle>
            <a:lvl1pPr algn="ctr">
              <a:defRPr sz="3600">
                <a:solidFill>
                  <a:schemeClr val="tx1"/>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485192" y="1550784"/>
            <a:ext cx="11221616" cy="0"/>
          </a:xfrm>
          <a:prstGeom prst="line">
            <a:avLst/>
          </a:prstGeom>
          <a:noFill/>
          <a:ln w="38100">
            <a:solidFill>
              <a:schemeClr val="accent1"/>
            </a:solidFill>
            <a:round/>
            <a:headEnd/>
            <a:tailEnd/>
          </a:ln>
          <a:effectLst/>
        </p:spPr>
        <p:txBody>
          <a:bodyPr/>
          <a:lstStyle/>
          <a:p>
            <a:pPr>
              <a:defRPr/>
            </a:pPr>
            <a:endParaRPr lang="en-US" sz="1013"/>
          </a:p>
        </p:txBody>
      </p:sp>
      <p:pic>
        <p:nvPicPr>
          <p:cNvPr id="11" name="Picture 10"/>
          <p:cNvPicPr>
            <a:picLocks noChangeAspect="1"/>
          </p:cNvPicPr>
          <p:nvPr userDrawn="1"/>
        </p:nvPicPr>
        <p:blipFill>
          <a:blip r:embed="rId2"/>
          <a:stretch>
            <a:fillRect/>
          </a:stretch>
        </p:blipFill>
        <p:spPr>
          <a:xfrm>
            <a:off x="10734455" y="354979"/>
            <a:ext cx="828903" cy="832020"/>
          </a:xfrm>
          <a:prstGeom prst="rect">
            <a:avLst/>
          </a:prstGeom>
        </p:spPr>
      </p:pic>
      <p:pic>
        <p:nvPicPr>
          <p:cNvPr id="7" name="Picture 6">
            <a:extLst>
              <a:ext uri="{FF2B5EF4-FFF2-40B4-BE49-F238E27FC236}">
                <a16:creationId xmlns:a16="http://schemas.microsoft.com/office/drawing/2014/main" id="{2F49B7D3-407D-474A-9897-E6FB6711B47E}"/>
              </a:ext>
            </a:extLst>
          </p:cNvPr>
          <p:cNvPicPr>
            <a:picLocks noChangeAspect="1"/>
          </p:cNvPicPr>
          <p:nvPr userDrawn="1"/>
        </p:nvPicPr>
        <p:blipFill>
          <a:blip r:embed="rId3"/>
          <a:stretch>
            <a:fillRect/>
          </a:stretch>
        </p:blipFill>
        <p:spPr>
          <a:xfrm>
            <a:off x="485192" y="309420"/>
            <a:ext cx="5811315" cy="923151"/>
          </a:xfrm>
          <a:prstGeom prst="rect">
            <a:avLst/>
          </a:prstGeom>
        </p:spPr>
      </p:pic>
    </p:spTree>
    <p:extLst>
      <p:ext uri="{BB962C8B-B14F-4D97-AF65-F5344CB8AC3E}">
        <p14:creationId xmlns:p14="http://schemas.microsoft.com/office/powerpoint/2010/main" val="298483014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15B3A60E-8C1D-9B4E-ABDF-048D481099A1}" type="datetime1">
              <a:rPr lang="en-US" smtClean="0"/>
              <a:t>1/20/26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010986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6"/>
            <a:ext cx="10363200" cy="1362075"/>
          </a:xfrm>
        </p:spPr>
        <p:txBody>
          <a:bodyPr anchor="t"/>
          <a:lstStyle>
            <a:lvl1pPr algn="l">
              <a:defRPr sz="2251"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aseline="0"/>
            </a:lvl1pPr>
            <a:lvl2pPr marL="257163" indent="0">
              <a:buNone/>
              <a:defRPr sz="1013"/>
            </a:lvl2pPr>
            <a:lvl3pPr marL="514324" indent="0">
              <a:buNone/>
              <a:defRPr sz="900"/>
            </a:lvl3pPr>
            <a:lvl4pPr marL="771487" indent="0">
              <a:buNone/>
              <a:defRPr sz="788"/>
            </a:lvl4pPr>
            <a:lvl5pPr marL="1028649" indent="0">
              <a:buNone/>
              <a:defRPr sz="788"/>
            </a:lvl5pPr>
            <a:lvl6pPr marL="1285811" indent="0">
              <a:buNone/>
              <a:defRPr sz="788"/>
            </a:lvl6pPr>
            <a:lvl7pPr marL="1542972" indent="0">
              <a:buNone/>
              <a:defRPr sz="788"/>
            </a:lvl7pPr>
            <a:lvl8pPr marL="1800135" indent="0">
              <a:buNone/>
              <a:defRPr sz="788"/>
            </a:lvl8pPr>
            <a:lvl9pPr marL="2057298" indent="0">
              <a:buNone/>
              <a:defRPr sz="78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3F889D21-C8E5-624D-803D-5A587F15FD2F}" type="datetime1">
              <a:rPr lang="en-US" smtClean="0"/>
              <a:t>1/20/26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3353762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FDB7C32-E6B9-3D49-AE35-659B67CC67DD}" type="datetime1">
              <a:rPr lang="en-US" smtClean="0"/>
              <a:t>1/20/26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4072475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511395"/>
            <a:ext cx="5386917"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1461746"/>
            <a:ext cx="5386917"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8" y="511395"/>
            <a:ext cx="5389033"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8" y="1461746"/>
            <a:ext cx="5389033"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16298D27-C5A6-E04B-BE72-0CC3C8E136DA}" type="datetime1">
              <a:rPr lang="en-US" smtClean="0"/>
              <a:t>1/20/26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244963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33290DC1-062E-C241-909B-4C16929DE03F}" type="datetime1">
              <a:rPr lang="en-US" smtClean="0"/>
              <a:t>1/20/26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98713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D2DA97B-6125-154D-AAA1-9DDAEEF22900}" type="datetime1">
              <a:rPr lang="en-US" smtClean="0"/>
              <a:t>1/20/26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556724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880541"/>
            <a:ext cx="4011084" cy="89111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880535"/>
            <a:ext cx="6815667" cy="5582180"/>
          </a:xfrm>
        </p:spPr>
        <p:txBody>
          <a:bodyPr/>
          <a:lstStyle>
            <a:lvl1pPr>
              <a:defRPr sz="2400"/>
            </a:lvl1pPr>
            <a:lvl2pPr>
              <a:defRPr sz="1800"/>
            </a:lvl2pPr>
            <a:lvl3pPr>
              <a:defRPr sz="1800"/>
            </a:lvl3pPr>
            <a:lvl4pPr>
              <a:defRPr sz="1800"/>
            </a:lvl4pPr>
            <a:lvl5pPr>
              <a:defRPr sz="1800"/>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9" y="1771652"/>
            <a:ext cx="4011084" cy="46910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FD14956-E07A-114D-85EE-8CFCCD76156C}" type="datetime1">
              <a:rPr lang="en-US" smtClean="0"/>
              <a:t>1/20/26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3758456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894087"/>
            <a:ext cx="7315200" cy="3833495"/>
          </a:xfrm>
        </p:spPr>
        <p:txBody>
          <a:bodyPr/>
          <a:lstStyle>
            <a:lvl1pPr marL="0" indent="0">
              <a:buNone/>
              <a:defRPr sz="1800"/>
            </a:lvl1pPr>
            <a:lvl2pPr marL="257163" indent="0">
              <a:buNone/>
              <a:defRPr sz="1575"/>
            </a:lvl2pPr>
            <a:lvl3pPr marL="514324" indent="0">
              <a:buNone/>
              <a:defRPr sz="1351"/>
            </a:lvl3pPr>
            <a:lvl4pPr marL="771487" indent="0">
              <a:buNone/>
              <a:defRPr sz="1125"/>
            </a:lvl4pPr>
            <a:lvl5pPr marL="1028649" indent="0">
              <a:buNone/>
              <a:defRPr sz="1125"/>
            </a:lvl5pPr>
            <a:lvl6pPr marL="1285811" indent="0">
              <a:buNone/>
              <a:defRPr sz="1125"/>
            </a:lvl6pPr>
            <a:lvl7pPr marL="1542972" indent="0">
              <a:buNone/>
              <a:defRPr sz="1125"/>
            </a:lvl7pPr>
            <a:lvl8pPr marL="1800135" indent="0">
              <a:buNone/>
              <a:defRPr sz="1125"/>
            </a:lvl8pPr>
            <a:lvl9pPr marL="2057298"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B3A7B8D-AC75-6641-9519-93A6933F0F8C}" type="datetime1">
              <a:rPr lang="en-US" smtClean="0"/>
              <a:t>1/20/26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414236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92CA464-E35B-054A-834C-838022DA6B52}" type="datetime1">
              <a:rPr lang="en-US" smtClean="0"/>
              <a:t>1/20/26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405312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BEF0C4D9-BC9E-C142-82A7-F1A9E84143EF}" type="datetime1">
              <a:rPr lang="en-US" smtClean="0"/>
              <a:t>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2705164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907627"/>
            <a:ext cx="3048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89408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E4258C4A-4F02-9447-969C-E05A13903856}" type="datetime1">
              <a:rPr lang="en-US" smtClean="0"/>
              <a:t>1/20/26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2158099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88907" y="189653"/>
            <a:ext cx="10349653" cy="533400"/>
          </a:xfrm>
        </p:spPr>
        <p:txBody>
          <a:bodyPr/>
          <a:lstStyle/>
          <a:p>
            <a:r>
              <a:rPr lang="en-US"/>
              <a:t>Click to edit Master title style</a:t>
            </a:r>
          </a:p>
        </p:txBody>
      </p:sp>
      <p:sp>
        <p:nvSpPr>
          <p:cNvPr id="3" name="Content Placeholder 2"/>
          <p:cNvSpPr>
            <a:spLocks noGrp="1"/>
          </p:cNvSpPr>
          <p:nvPr>
            <p:ph sz="half" idx="1"/>
          </p:nvPr>
        </p:nvSpPr>
        <p:spPr>
          <a:xfrm>
            <a:off x="0" y="970280"/>
            <a:ext cx="12192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92"/>
            <a:ext cx="12192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D6285DBF-9D17-934B-A944-20DDCA835920}" type="datetime1">
              <a:rPr lang="en-US" smtClean="0"/>
              <a:t>1/20/26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40746562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2192000" cy="826347"/>
          </a:xfrm>
        </p:spPr>
        <p:txBody>
          <a:bodyPr/>
          <a:lstStyle/>
          <a:p>
            <a:r>
              <a:rPr lang="en-US"/>
              <a:t>Click to edit Master title style</a:t>
            </a:r>
          </a:p>
        </p:txBody>
      </p:sp>
      <p:sp>
        <p:nvSpPr>
          <p:cNvPr id="3" name="Text Placeholder 2"/>
          <p:cNvSpPr>
            <a:spLocks noGrp="1"/>
          </p:cNvSpPr>
          <p:nvPr>
            <p:ph type="body" sz="half" idx="1"/>
          </p:nvPr>
        </p:nvSpPr>
        <p:spPr>
          <a:xfrm>
            <a:off x="0" y="921178"/>
            <a:ext cx="59944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21178"/>
            <a:ext cx="59944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DE61DCEC-8CB3-754A-9EC3-A7D239B32755}" type="datetime1">
              <a:rPr lang="en-US" smtClean="0"/>
              <a:t>1/20/26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32813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ED22-FB3B-151A-9AF5-6D75710901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2715F-61A8-9463-CEDB-6E08BEA61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9BFE8-0FA1-51DD-548E-0DBD361C9986}"/>
              </a:ext>
            </a:extLst>
          </p:cNvPr>
          <p:cNvSpPr>
            <a:spLocks noGrp="1"/>
          </p:cNvSpPr>
          <p:nvPr>
            <p:ph type="dt" sz="half" idx="10"/>
          </p:nvPr>
        </p:nvSpPr>
        <p:spPr/>
        <p:txBody>
          <a:bodyPr/>
          <a:lstStyle/>
          <a:p>
            <a:fld id="{107A3684-0957-BB44-86DF-BC74286448B7}" type="datetime1">
              <a:rPr lang="en-US" smtClean="0"/>
              <a:t>1/20/26</a:t>
            </a:fld>
            <a:endParaRPr lang="en-US"/>
          </a:p>
        </p:txBody>
      </p:sp>
      <p:sp>
        <p:nvSpPr>
          <p:cNvPr id="5" name="Footer Placeholder 4">
            <a:extLst>
              <a:ext uri="{FF2B5EF4-FFF2-40B4-BE49-F238E27FC236}">
                <a16:creationId xmlns:a16="http://schemas.microsoft.com/office/drawing/2014/main" id="{BA518DC1-8F5A-57ED-52AC-8FB88895E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C3F61-B9C6-B93F-BABD-062D6B6AC241}"/>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1429479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9C18-C8E5-5C5E-EA3F-9960848F3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5F8A54-DFFB-350C-E807-4A6E5A6B8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46F79-0894-3A4C-E108-58337929B3E2}"/>
              </a:ext>
            </a:extLst>
          </p:cNvPr>
          <p:cNvSpPr>
            <a:spLocks noGrp="1"/>
          </p:cNvSpPr>
          <p:nvPr>
            <p:ph type="dt" sz="half" idx="10"/>
          </p:nvPr>
        </p:nvSpPr>
        <p:spPr/>
        <p:txBody>
          <a:bodyPr/>
          <a:lstStyle/>
          <a:p>
            <a:fld id="{73FA4B02-2CD6-5540-BA3F-5A478212A5DA}" type="datetime1">
              <a:rPr lang="en-US" smtClean="0"/>
              <a:t>1/20/26</a:t>
            </a:fld>
            <a:endParaRPr lang="en-US"/>
          </a:p>
        </p:txBody>
      </p:sp>
      <p:sp>
        <p:nvSpPr>
          <p:cNvPr id="5" name="Footer Placeholder 4">
            <a:extLst>
              <a:ext uri="{FF2B5EF4-FFF2-40B4-BE49-F238E27FC236}">
                <a16:creationId xmlns:a16="http://schemas.microsoft.com/office/drawing/2014/main" id="{8CE42105-7491-AD8A-7118-39B91A040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9AF2-7CCF-7391-7BFB-58229D24A049}"/>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3587252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2309-AA3F-FA9B-6C75-DDCC9E123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A4236E-314F-B17C-067C-2ADDA24054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2DF8F-BC9A-D12E-3FAF-94B3E455D380}"/>
              </a:ext>
            </a:extLst>
          </p:cNvPr>
          <p:cNvSpPr>
            <a:spLocks noGrp="1"/>
          </p:cNvSpPr>
          <p:nvPr>
            <p:ph type="dt" sz="half" idx="10"/>
          </p:nvPr>
        </p:nvSpPr>
        <p:spPr/>
        <p:txBody>
          <a:bodyPr/>
          <a:lstStyle/>
          <a:p>
            <a:fld id="{AC03B420-5452-904A-A4E4-6DBEC6AE12E6}" type="datetime1">
              <a:rPr lang="en-US" smtClean="0"/>
              <a:t>1/20/26</a:t>
            </a:fld>
            <a:endParaRPr lang="en-US"/>
          </a:p>
        </p:txBody>
      </p:sp>
      <p:sp>
        <p:nvSpPr>
          <p:cNvPr id="5" name="Footer Placeholder 4">
            <a:extLst>
              <a:ext uri="{FF2B5EF4-FFF2-40B4-BE49-F238E27FC236}">
                <a16:creationId xmlns:a16="http://schemas.microsoft.com/office/drawing/2014/main" id="{7E8C1C12-2BA7-5572-137C-DB5663BA2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18CE1-7579-52EB-0948-89831C1B52D6}"/>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35543872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ED68-F8A2-4DF2-7D5C-A557810D2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9AF8B-5A3D-EE00-A62A-8714D0176A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8B9EAE-7F9A-A699-0DCA-FA2EBE4BC5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DD3506-F06F-AC7A-2760-474BF6836622}"/>
              </a:ext>
            </a:extLst>
          </p:cNvPr>
          <p:cNvSpPr>
            <a:spLocks noGrp="1"/>
          </p:cNvSpPr>
          <p:nvPr>
            <p:ph type="dt" sz="half" idx="10"/>
          </p:nvPr>
        </p:nvSpPr>
        <p:spPr/>
        <p:txBody>
          <a:bodyPr/>
          <a:lstStyle/>
          <a:p>
            <a:fld id="{6F1AB7D8-7BEE-844A-9B91-D68A50876698}" type="datetime1">
              <a:rPr lang="en-US" smtClean="0"/>
              <a:t>1/20/26</a:t>
            </a:fld>
            <a:endParaRPr lang="en-US"/>
          </a:p>
        </p:txBody>
      </p:sp>
      <p:sp>
        <p:nvSpPr>
          <p:cNvPr id="6" name="Footer Placeholder 5">
            <a:extLst>
              <a:ext uri="{FF2B5EF4-FFF2-40B4-BE49-F238E27FC236}">
                <a16:creationId xmlns:a16="http://schemas.microsoft.com/office/drawing/2014/main" id="{AC2BC6C2-BC27-6F39-701C-5215D7B62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34776-B41B-1E9B-2B98-E1CE3024357B}"/>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3024832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7A03-D88A-59AB-FC78-8419B6344C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6A1C64-9696-650E-A91F-BA313EBED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41D3A1-2E71-9161-4315-FFA60BAEBA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E3A454-7372-4699-5040-1CCC4CA14F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E8B6BD-9299-2B15-57C6-42611DFDD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F7DAAB-D8BA-D41E-5DD3-D3A3FBECEFF6}"/>
              </a:ext>
            </a:extLst>
          </p:cNvPr>
          <p:cNvSpPr>
            <a:spLocks noGrp="1"/>
          </p:cNvSpPr>
          <p:nvPr>
            <p:ph type="dt" sz="half" idx="10"/>
          </p:nvPr>
        </p:nvSpPr>
        <p:spPr/>
        <p:txBody>
          <a:bodyPr/>
          <a:lstStyle/>
          <a:p>
            <a:fld id="{DF8DE9E6-51E1-5846-BAE9-84CA5F704A9C}" type="datetime1">
              <a:rPr lang="en-US" smtClean="0"/>
              <a:t>1/20/26</a:t>
            </a:fld>
            <a:endParaRPr lang="en-US"/>
          </a:p>
        </p:txBody>
      </p:sp>
      <p:sp>
        <p:nvSpPr>
          <p:cNvPr id="8" name="Footer Placeholder 7">
            <a:extLst>
              <a:ext uri="{FF2B5EF4-FFF2-40B4-BE49-F238E27FC236}">
                <a16:creationId xmlns:a16="http://schemas.microsoft.com/office/drawing/2014/main" id="{123C71B8-C896-9FA7-EBE7-9296C8DDC8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36E0BD-4520-5E2D-CDCE-EA5F79B6B7A3}"/>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1297583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F8B4-6AC6-FE15-D643-68D7D9598B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C43026-4102-06C4-D035-26D7EE776A5E}"/>
              </a:ext>
            </a:extLst>
          </p:cNvPr>
          <p:cNvSpPr>
            <a:spLocks noGrp="1"/>
          </p:cNvSpPr>
          <p:nvPr>
            <p:ph type="dt" sz="half" idx="10"/>
          </p:nvPr>
        </p:nvSpPr>
        <p:spPr/>
        <p:txBody>
          <a:bodyPr/>
          <a:lstStyle/>
          <a:p>
            <a:fld id="{A4A38A48-F6DB-3644-9E4E-A04D8506F71E}" type="datetime1">
              <a:rPr lang="en-US" smtClean="0"/>
              <a:t>1/20/26</a:t>
            </a:fld>
            <a:endParaRPr lang="en-US"/>
          </a:p>
        </p:txBody>
      </p:sp>
      <p:sp>
        <p:nvSpPr>
          <p:cNvPr id="4" name="Footer Placeholder 3">
            <a:extLst>
              <a:ext uri="{FF2B5EF4-FFF2-40B4-BE49-F238E27FC236}">
                <a16:creationId xmlns:a16="http://schemas.microsoft.com/office/drawing/2014/main" id="{E4EDA38D-89FA-4C19-BF36-15BB292406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9C6897-0943-C16A-65F6-7468ACA35B84}"/>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4251090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C90C6-0950-BBF9-32E2-6F1EA3E2DCE5}"/>
              </a:ext>
            </a:extLst>
          </p:cNvPr>
          <p:cNvSpPr>
            <a:spLocks noGrp="1"/>
          </p:cNvSpPr>
          <p:nvPr>
            <p:ph type="dt" sz="half" idx="10"/>
          </p:nvPr>
        </p:nvSpPr>
        <p:spPr/>
        <p:txBody>
          <a:bodyPr/>
          <a:lstStyle/>
          <a:p>
            <a:fld id="{AA40704A-B245-7649-BCC3-02EF688DF757}" type="datetime1">
              <a:rPr lang="en-US" smtClean="0"/>
              <a:t>1/20/26</a:t>
            </a:fld>
            <a:endParaRPr lang="en-US"/>
          </a:p>
        </p:txBody>
      </p:sp>
      <p:sp>
        <p:nvSpPr>
          <p:cNvPr id="3" name="Footer Placeholder 2">
            <a:extLst>
              <a:ext uri="{FF2B5EF4-FFF2-40B4-BE49-F238E27FC236}">
                <a16:creationId xmlns:a16="http://schemas.microsoft.com/office/drawing/2014/main" id="{D7711AF0-834B-84AB-A09D-79FD10AE4B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8A48CD-6289-D42C-949D-C6E7122258F5}"/>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2492490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C8639-5821-2340-86A3-A27DA7A3A37D}" type="datetime1">
              <a:rPr lang="en-US" smtClean="0"/>
              <a:t>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5167392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2B0E-AAC8-B9BC-1CAF-46EFC8767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03131B-88A8-ECD6-5B6E-B38A33754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CA2EF-C85F-EEE2-D1D8-D2F09F8D7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BD4325-9817-9D05-9C87-3F6E576D3E15}"/>
              </a:ext>
            </a:extLst>
          </p:cNvPr>
          <p:cNvSpPr>
            <a:spLocks noGrp="1"/>
          </p:cNvSpPr>
          <p:nvPr>
            <p:ph type="dt" sz="half" idx="10"/>
          </p:nvPr>
        </p:nvSpPr>
        <p:spPr/>
        <p:txBody>
          <a:bodyPr/>
          <a:lstStyle/>
          <a:p>
            <a:fld id="{65F3F570-2FD8-0E49-9816-03425BC46AC5}" type="datetime1">
              <a:rPr lang="en-US" smtClean="0"/>
              <a:t>1/20/26</a:t>
            </a:fld>
            <a:endParaRPr lang="en-US"/>
          </a:p>
        </p:txBody>
      </p:sp>
      <p:sp>
        <p:nvSpPr>
          <p:cNvPr id="6" name="Footer Placeholder 5">
            <a:extLst>
              <a:ext uri="{FF2B5EF4-FFF2-40B4-BE49-F238E27FC236}">
                <a16:creationId xmlns:a16="http://schemas.microsoft.com/office/drawing/2014/main" id="{5F3EF41A-84A7-7DE2-492A-D887DA240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A59CA-6DE6-065D-A14C-9E45A2DF6E91}"/>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3218998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576D-3A7C-34D0-5B52-4B7BFD09A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4D2A1-0B67-EC36-5C76-13315F7EB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FEE0D5-5A9B-33D2-0415-ACC2246C3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FEE2E-76D0-FE25-6D95-56204760BBDF}"/>
              </a:ext>
            </a:extLst>
          </p:cNvPr>
          <p:cNvSpPr>
            <a:spLocks noGrp="1"/>
          </p:cNvSpPr>
          <p:nvPr>
            <p:ph type="dt" sz="half" idx="10"/>
          </p:nvPr>
        </p:nvSpPr>
        <p:spPr/>
        <p:txBody>
          <a:bodyPr/>
          <a:lstStyle/>
          <a:p>
            <a:fld id="{8B18EB65-F95C-5E4F-8137-83417C9FEE4F}" type="datetime1">
              <a:rPr lang="en-US" smtClean="0"/>
              <a:t>1/20/26</a:t>
            </a:fld>
            <a:endParaRPr lang="en-US"/>
          </a:p>
        </p:txBody>
      </p:sp>
      <p:sp>
        <p:nvSpPr>
          <p:cNvPr id="6" name="Footer Placeholder 5">
            <a:extLst>
              <a:ext uri="{FF2B5EF4-FFF2-40B4-BE49-F238E27FC236}">
                <a16:creationId xmlns:a16="http://schemas.microsoft.com/office/drawing/2014/main" id="{2D586AC0-C3BD-6316-9321-037EEECB2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1C779-728F-B7B7-B966-7B9686D99D87}"/>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800504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467D-36BF-0AC3-8D4C-1F331E035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AB056-D1CE-14B4-1D91-E54AE9448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926C7-4E26-5869-4B8D-BE7473E446BA}"/>
              </a:ext>
            </a:extLst>
          </p:cNvPr>
          <p:cNvSpPr>
            <a:spLocks noGrp="1"/>
          </p:cNvSpPr>
          <p:nvPr>
            <p:ph type="dt" sz="half" idx="10"/>
          </p:nvPr>
        </p:nvSpPr>
        <p:spPr/>
        <p:txBody>
          <a:bodyPr/>
          <a:lstStyle/>
          <a:p>
            <a:fld id="{048A637F-C217-FD4A-AEBF-F4F36EFEA3F6}" type="datetime1">
              <a:rPr lang="en-US" smtClean="0"/>
              <a:t>1/20/26</a:t>
            </a:fld>
            <a:endParaRPr lang="en-US"/>
          </a:p>
        </p:txBody>
      </p:sp>
      <p:sp>
        <p:nvSpPr>
          <p:cNvPr id="5" name="Footer Placeholder 4">
            <a:extLst>
              <a:ext uri="{FF2B5EF4-FFF2-40B4-BE49-F238E27FC236}">
                <a16:creationId xmlns:a16="http://schemas.microsoft.com/office/drawing/2014/main" id="{E76FF24F-DC18-1AA0-EDC9-3A17C1D61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CC7FA-B5AA-5861-F1B7-87F509230698}"/>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2378421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9054C-5BDA-2E90-56B5-177646487A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F3D7F3-15C9-E86A-3481-F64009E9A4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13670-15DB-CA21-5CB5-B603FC255D88}"/>
              </a:ext>
            </a:extLst>
          </p:cNvPr>
          <p:cNvSpPr>
            <a:spLocks noGrp="1"/>
          </p:cNvSpPr>
          <p:nvPr>
            <p:ph type="dt" sz="half" idx="10"/>
          </p:nvPr>
        </p:nvSpPr>
        <p:spPr/>
        <p:txBody>
          <a:bodyPr/>
          <a:lstStyle/>
          <a:p>
            <a:fld id="{FBE27C5F-A894-7F45-8F2B-374A7CB57C04}" type="datetime1">
              <a:rPr lang="en-US" smtClean="0"/>
              <a:t>1/20/26</a:t>
            </a:fld>
            <a:endParaRPr lang="en-US"/>
          </a:p>
        </p:txBody>
      </p:sp>
      <p:sp>
        <p:nvSpPr>
          <p:cNvPr id="5" name="Footer Placeholder 4">
            <a:extLst>
              <a:ext uri="{FF2B5EF4-FFF2-40B4-BE49-F238E27FC236}">
                <a16:creationId xmlns:a16="http://schemas.microsoft.com/office/drawing/2014/main" id="{7A882035-5FE9-B2E6-7951-5CD0DBA20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9B725-8829-3FE7-CA06-5FE82A58F7E9}"/>
              </a:ext>
            </a:extLst>
          </p:cNvPr>
          <p:cNvSpPr>
            <a:spLocks noGrp="1"/>
          </p:cNvSpPr>
          <p:nvPr>
            <p:ph type="sldNum" sz="quarter" idx="12"/>
          </p:nvPr>
        </p:nvSpPr>
        <p:spPr/>
        <p:txBody>
          <a:bodyPr/>
          <a:lstStyle/>
          <a:p>
            <a:fld id="{194C3862-589B-4BE0-B93D-3D0C0D806B1D}" type="slidenum">
              <a:rPr lang="en-US" smtClean="0"/>
              <a:t>‹#›</a:t>
            </a:fld>
            <a:endParaRPr lang="en-US"/>
          </a:p>
        </p:txBody>
      </p:sp>
    </p:spTree>
    <p:extLst>
      <p:ext uri="{BB962C8B-B14F-4D97-AF65-F5344CB8AC3E}">
        <p14:creationId xmlns:p14="http://schemas.microsoft.com/office/powerpoint/2010/main" val="316616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8C153F-95D1-2B45-96F8-98CBE45F6C85}" type="datetime1">
              <a:rPr lang="en-US" smtClean="0"/>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217716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E877AF-36CC-BF4F-B7FC-B363B1DD84F5}" type="datetime1">
              <a:rPr lang="en-US" smtClean="0"/>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B72F6-93BC-4ABE-8D4E-CAD5E32AE66C}" type="slidenum">
              <a:rPr lang="en-US" smtClean="0"/>
              <a:t>‹#›</a:t>
            </a:fld>
            <a:endParaRPr lang="en-US"/>
          </a:p>
        </p:txBody>
      </p:sp>
    </p:spTree>
    <p:extLst>
      <p:ext uri="{BB962C8B-B14F-4D97-AF65-F5344CB8AC3E}">
        <p14:creationId xmlns:p14="http://schemas.microsoft.com/office/powerpoint/2010/main" val="24203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6.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0FE7D-96E7-754A-A61A-7008CED9B01D}" type="datetime1">
              <a:rPr lang="en-US" smtClean="0"/>
              <a:t>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B72F6-93BC-4ABE-8D4E-CAD5E32AE66C}" type="slidenum">
              <a:rPr lang="en-US" smtClean="0"/>
              <a:t>‹#›</a:t>
            </a:fld>
            <a:endParaRPr lang="en-US"/>
          </a:p>
        </p:txBody>
      </p:sp>
      <p:pic>
        <p:nvPicPr>
          <p:cNvPr id="7" name="Picture 6" descr="RED 10in Header 3line logo.png"/>
          <p:cNvPicPr>
            <a:picLocks noChangeAspect="1"/>
          </p:cNvPicPr>
          <p:nvPr/>
        </p:nvPicPr>
        <p:blipFill>
          <a:blip r:embed="rId13"/>
          <a:stretch>
            <a:fillRect/>
          </a:stretch>
        </p:blipFill>
        <p:spPr>
          <a:xfrm>
            <a:off x="0" y="1"/>
            <a:ext cx="9126747" cy="871147"/>
          </a:xfrm>
          <a:prstGeom prst="rect">
            <a:avLst/>
          </a:prstGeom>
        </p:spPr>
      </p:pic>
      <p:pic>
        <p:nvPicPr>
          <p:cNvPr id="2" name="Picture 1" descr="RED 10in Header 3line logo.png">
            <a:extLst>
              <a:ext uri="{FF2B5EF4-FFF2-40B4-BE49-F238E27FC236}">
                <a16:creationId xmlns:a16="http://schemas.microsoft.com/office/drawing/2014/main" id="{FE31CC21-57D7-5BBE-5F0A-560AEED78A50}"/>
              </a:ext>
            </a:extLst>
          </p:cNvPr>
          <p:cNvPicPr>
            <a:picLocks noChangeAspect="1"/>
          </p:cNvPicPr>
          <p:nvPr userDrawn="1"/>
        </p:nvPicPr>
        <p:blipFill>
          <a:blip r:embed="rId13"/>
          <a:srcRect l="80183"/>
          <a:stretch>
            <a:fillRect/>
          </a:stretch>
        </p:blipFill>
        <p:spPr>
          <a:xfrm>
            <a:off x="8807570" y="1"/>
            <a:ext cx="3384430" cy="871147"/>
          </a:xfrm>
          <a:prstGeom prst="rect">
            <a:avLst/>
          </a:prstGeom>
        </p:spPr>
      </p:pic>
    </p:spTree>
    <p:extLst>
      <p:ext uri="{BB962C8B-B14F-4D97-AF65-F5344CB8AC3E}">
        <p14:creationId xmlns:p14="http://schemas.microsoft.com/office/powerpoint/2010/main" val="2804342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2EA88C-AF85-3CFF-AEC1-85143F6CA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8FC66D5-2E56-D001-DEF8-9D33914C6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23AC815-A33C-27FA-469F-ACC2DD4AD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EFDCCE-5527-184C-B4C9-FF177DCCBE29}" type="datetime1">
              <a:rPr lang="en-US" smtClean="0"/>
              <a:t>1/20/26</a:t>
            </a:fld>
            <a:endParaRPr lang="es-MX"/>
          </a:p>
        </p:txBody>
      </p:sp>
      <p:sp>
        <p:nvSpPr>
          <p:cNvPr id="5" name="Marcador de pie de página 4">
            <a:extLst>
              <a:ext uri="{FF2B5EF4-FFF2-40B4-BE49-F238E27FC236}">
                <a16:creationId xmlns:a16="http://schemas.microsoft.com/office/drawing/2014/main" id="{12E0B3FC-45EC-04B7-D51E-4DF0B62CB1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F8DE3FFC-22D9-275B-555C-39F391D8D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E3BF4C-F6CD-41E6-B595-16A0AA1794BC}" type="slidenum">
              <a:rPr lang="es-MX" smtClean="0"/>
              <a:t>‹#›</a:t>
            </a:fld>
            <a:endParaRPr lang="es-MX"/>
          </a:p>
        </p:txBody>
      </p:sp>
    </p:spTree>
    <p:extLst>
      <p:ext uri="{BB962C8B-B14F-4D97-AF65-F5344CB8AC3E}">
        <p14:creationId xmlns:p14="http://schemas.microsoft.com/office/powerpoint/2010/main" val="3300036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815320" y="6399990"/>
            <a:ext cx="1034357" cy="3726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3"/>
            <a:ext cx="304800" cy="6858003"/>
          </a:xfrm>
          <a:prstGeom prst="rect">
            <a:avLst/>
          </a:prstGeom>
          <a:solidFill>
            <a:schemeClr val="accent1"/>
          </a:solidFill>
          <a:ln>
            <a:noFill/>
          </a:ln>
        </p:spPr>
        <p:txBody>
          <a:bodyPr vert="horz" wrap="square" lIns="121920" tIns="60960" rIns="121920" bIns="0" numCol="1" anchor="b" anchorCtr="0" compatLnSpc="1">
            <a:prstTxWarp prst="textNoShape">
              <a:avLst/>
            </a:prstTxWarp>
          </a:bodyPr>
          <a:lstStyle/>
          <a:p>
            <a:pPr lvl="0"/>
            <a:endParaRPr lang="en-US" sz="133">
              <a:solidFill>
                <a:schemeClr val="accent1"/>
              </a:solidFill>
            </a:endParaRPr>
          </a:p>
        </p:txBody>
      </p:sp>
      <p:pic>
        <p:nvPicPr>
          <p:cNvPr id="8" name="Picture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609602" y="6436112"/>
            <a:ext cx="1891671" cy="240587"/>
          </a:xfrm>
          <a:prstGeom prst="rect">
            <a:avLst/>
          </a:prstGeom>
        </p:spPr>
      </p:pic>
    </p:spTree>
    <p:extLst>
      <p:ext uri="{BB962C8B-B14F-4D97-AF65-F5344CB8AC3E}">
        <p14:creationId xmlns:p14="http://schemas.microsoft.com/office/powerpoint/2010/main" val="27863929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482AC1-74C1-474A-8F9A-BFA4F4443A35}"/>
              </a:ext>
            </a:extLst>
          </p:cNvPr>
          <p:cNvSpPr/>
          <p:nvPr userDrawn="1"/>
        </p:nvSpPr>
        <p:spPr>
          <a:xfrm>
            <a:off x="-93945" y="6553203"/>
            <a:ext cx="12544816" cy="3736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7" name="Rectangle 3"/>
          <p:cNvSpPr>
            <a:spLocks noGrp="1" noChangeArrowheads="1"/>
          </p:cNvSpPr>
          <p:nvPr>
            <p:ph type="body" idx="1"/>
          </p:nvPr>
        </p:nvSpPr>
        <p:spPr bwMode="auto">
          <a:xfrm>
            <a:off x="0" y="940908"/>
            <a:ext cx="12192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101600" y="6629400"/>
            <a:ext cx="26416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675" i="1" smtClean="0">
                <a:latin typeface="+mn-lt"/>
              </a:defRPr>
            </a:lvl1pPr>
          </a:lstStyle>
          <a:p>
            <a:fld id="{47A69ABE-5A7D-DE43-BD47-4A8816367445}" type="datetime1">
              <a:rPr lang="en-US" smtClean="0"/>
              <a:t>1/20/26</a:t>
            </a:fld>
            <a:endParaRPr lang="en-US"/>
          </a:p>
        </p:txBody>
      </p:sp>
      <p:sp>
        <p:nvSpPr>
          <p:cNvPr id="4101" name="Rectangle 5"/>
          <p:cNvSpPr>
            <a:spLocks noGrp="1" noChangeArrowheads="1"/>
          </p:cNvSpPr>
          <p:nvPr>
            <p:ph type="ftr" sz="quarter" idx="3"/>
          </p:nvPr>
        </p:nvSpPr>
        <p:spPr bwMode="auto">
          <a:xfrm>
            <a:off x="2438400" y="6629400"/>
            <a:ext cx="7315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675" i="1" smtClean="0">
                <a:latin typeface="+mn-lt"/>
              </a:defRPr>
            </a:lvl1pPr>
          </a:lstStyle>
          <a:p>
            <a:endParaRPr lang="en-US"/>
          </a:p>
        </p:txBody>
      </p:sp>
      <p:sp>
        <p:nvSpPr>
          <p:cNvPr id="4102" name="Rectangle 6"/>
          <p:cNvSpPr>
            <a:spLocks noGrp="1" noChangeArrowheads="1"/>
          </p:cNvSpPr>
          <p:nvPr>
            <p:ph type="sldNum" sz="quarter" idx="4"/>
          </p:nvPr>
        </p:nvSpPr>
        <p:spPr bwMode="auto">
          <a:xfrm>
            <a:off x="11176000" y="6629400"/>
            <a:ext cx="914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675"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7"/>
            <a:ext cx="12192000" cy="853441"/>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213568" y="873448"/>
            <a:ext cx="11764864" cy="0"/>
          </a:xfrm>
          <a:prstGeom prst="line">
            <a:avLst/>
          </a:prstGeom>
          <a:noFill/>
          <a:ln w="38100">
            <a:solidFill>
              <a:schemeClr val="accent1"/>
            </a:solidFill>
            <a:round/>
            <a:headEnd/>
            <a:tailEnd/>
          </a:ln>
          <a:effectLst/>
        </p:spPr>
        <p:txBody>
          <a:bodyPr/>
          <a:lstStyle/>
          <a:p>
            <a:pPr>
              <a:defRPr/>
            </a:pPr>
            <a:endParaRPr lang="en-US" sz="1013"/>
          </a:p>
        </p:txBody>
      </p:sp>
      <p:pic>
        <p:nvPicPr>
          <p:cNvPr id="10" name="Picture 9"/>
          <p:cNvPicPr>
            <a:picLocks noChangeAspect="1"/>
          </p:cNvPicPr>
          <p:nvPr userDrawn="1"/>
        </p:nvPicPr>
        <p:blipFill>
          <a:blip r:embed="rId15"/>
          <a:stretch>
            <a:fillRect/>
          </a:stretch>
        </p:blipFill>
        <p:spPr>
          <a:xfrm>
            <a:off x="315980" y="82952"/>
            <a:ext cx="734561" cy="687550"/>
          </a:xfrm>
          <a:prstGeom prst="rect">
            <a:avLst/>
          </a:prstGeom>
        </p:spPr>
      </p:pic>
      <p:pic>
        <p:nvPicPr>
          <p:cNvPr id="11" name="Picture 10"/>
          <p:cNvPicPr>
            <a:picLocks noChangeAspect="1"/>
          </p:cNvPicPr>
          <p:nvPr userDrawn="1"/>
        </p:nvPicPr>
        <p:blipFill>
          <a:blip r:embed="rId16"/>
          <a:stretch>
            <a:fillRect/>
          </a:stretch>
        </p:blipFill>
        <p:spPr>
          <a:xfrm>
            <a:off x="11277702" y="76242"/>
            <a:ext cx="698345" cy="700971"/>
          </a:xfrm>
          <a:prstGeom prst="rect">
            <a:avLst/>
          </a:prstGeom>
        </p:spPr>
      </p:pic>
    </p:spTree>
    <p:extLst>
      <p:ext uri="{BB962C8B-B14F-4D97-AF65-F5344CB8AC3E}">
        <p14:creationId xmlns:p14="http://schemas.microsoft.com/office/powerpoint/2010/main" val="22177510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p:titleStyle>
    <p:body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p:bodyStyle>
    <p:otherStyle>
      <a:defPPr>
        <a:defRPr lang="en-US"/>
      </a:defPPr>
      <a:lvl1pPr marL="0" algn="l" defTabSz="514324" rtl="0" eaLnBrk="1" latinLnBrk="0" hangingPunct="1">
        <a:defRPr sz="1013" kern="1200">
          <a:solidFill>
            <a:schemeClr val="tx1"/>
          </a:solidFill>
          <a:latin typeface="+mn-lt"/>
          <a:ea typeface="+mn-ea"/>
          <a:cs typeface="+mn-cs"/>
        </a:defRPr>
      </a:lvl1pPr>
      <a:lvl2pPr marL="257163" algn="l" defTabSz="514324" rtl="0" eaLnBrk="1" latinLnBrk="0" hangingPunct="1">
        <a:defRPr sz="1013" kern="1200">
          <a:solidFill>
            <a:schemeClr val="tx1"/>
          </a:solidFill>
          <a:latin typeface="+mn-lt"/>
          <a:ea typeface="+mn-ea"/>
          <a:cs typeface="+mn-cs"/>
        </a:defRPr>
      </a:lvl2pPr>
      <a:lvl3pPr marL="514324" algn="l" defTabSz="514324" rtl="0" eaLnBrk="1" latinLnBrk="0" hangingPunct="1">
        <a:defRPr sz="1013" kern="1200">
          <a:solidFill>
            <a:schemeClr val="tx1"/>
          </a:solidFill>
          <a:latin typeface="+mn-lt"/>
          <a:ea typeface="+mn-ea"/>
          <a:cs typeface="+mn-cs"/>
        </a:defRPr>
      </a:lvl3pPr>
      <a:lvl4pPr marL="771487" algn="l" defTabSz="514324" rtl="0" eaLnBrk="1" latinLnBrk="0" hangingPunct="1">
        <a:defRPr sz="1013" kern="1200">
          <a:solidFill>
            <a:schemeClr val="tx1"/>
          </a:solidFill>
          <a:latin typeface="+mn-lt"/>
          <a:ea typeface="+mn-ea"/>
          <a:cs typeface="+mn-cs"/>
        </a:defRPr>
      </a:lvl4pPr>
      <a:lvl5pPr marL="1028649" algn="l" defTabSz="514324" rtl="0" eaLnBrk="1" latinLnBrk="0" hangingPunct="1">
        <a:defRPr sz="1013" kern="1200">
          <a:solidFill>
            <a:schemeClr val="tx1"/>
          </a:solidFill>
          <a:latin typeface="+mn-lt"/>
          <a:ea typeface="+mn-ea"/>
          <a:cs typeface="+mn-cs"/>
        </a:defRPr>
      </a:lvl5pPr>
      <a:lvl6pPr marL="1285811" algn="l" defTabSz="514324" rtl="0" eaLnBrk="1" latinLnBrk="0" hangingPunct="1">
        <a:defRPr sz="1013" kern="1200">
          <a:solidFill>
            <a:schemeClr val="tx1"/>
          </a:solidFill>
          <a:latin typeface="+mn-lt"/>
          <a:ea typeface="+mn-ea"/>
          <a:cs typeface="+mn-cs"/>
        </a:defRPr>
      </a:lvl6pPr>
      <a:lvl7pPr marL="1542972" algn="l" defTabSz="514324" rtl="0" eaLnBrk="1" latinLnBrk="0" hangingPunct="1">
        <a:defRPr sz="1013" kern="1200">
          <a:solidFill>
            <a:schemeClr val="tx1"/>
          </a:solidFill>
          <a:latin typeface="+mn-lt"/>
          <a:ea typeface="+mn-ea"/>
          <a:cs typeface="+mn-cs"/>
        </a:defRPr>
      </a:lvl7pPr>
      <a:lvl8pPr marL="1800135" algn="l" defTabSz="514324" rtl="0" eaLnBrk="1" latinLnBrk="0" hangingPunct="1">
        <a:defRPr sz="1013" kern="1200">
          <a:solidFill>
            <a:schemeClr val="tx1"/>
          </a:solidFill>
          <a:latin typeface="+mn-lt"/>
          <a:ea typeface="+mn-ea"/>
          <a:cs typeface="+mn-cs"/>
        </a:defRPr>
      </a:lvl8pPr>
      <a:lvl9pPr marL="2057298" algn="l" defTabSz="514324"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9A7CF-E259-3586-13E2-FD3DA7910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A49EAC-5A0A-F9A3-2F46-211A901D8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21755-5D4B-693E-1874-0E47B8B00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622DD8-F1B7-B149-B211-B68A928BDDF2}" type="datetime1">
              <a:rPr lang="en-US" smtClean="0"/>
              <a:t>1/20/26</a:t>
            </a:fld>
            <a:endParaRPr lang="en-US"/>
          </a:p>
        </p:txBody>
      </p:sp>
      <p:sp>
        <p:nvSpPr>
          <p:cNvPr id="5" name="Footer Placeholder 4">
            <a:extLst>
              <a:ext uri="{FF2B5EF4-FFF2-40B4-BE49-F238E27FC236}">
                <a16:creationId xmlns:a16="http://schemas.microsoft.com/office/drawing/2014/main" id="{EB320558-F5D5-E742-A1E7-D3C36A2500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2BFEDE5-D49A-330E-ED62-EEA1688724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4C3862-589B-4BE0-B93D-3D0C0D806B1D}" type="slidenum">
              <a:rPr lang="en-US" smtClean="0"/>
              <a:t>‹#›</a:t>
            </a:fld>
            <a:endParaRPr lang="en-US"/>
          </a:p>
        </p:txBody>
      </p:sp>
    </p:spTree>
    <p:extLst>
      <p:ext uri="{BB962C8B-B14F-4D97-AF65-F5344CB8AC3E}">
        <p14:creationId xmlns:p14="http://schemas.microsoft.com/office/powerpoint/2010/main" val="81092118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hyperlink" Target="https://www.mdpi.com/2410-390X/8/1/14" TargetMode="External"/><Relationship Id="rId11" Type="http://schemas.openxmlformats.org/officeDocument/2006/relationships/image" Target="../media/image52.png"/><Relationship Id="rId5" Type="http://schemas.openxmlformats.org/officeDocument/2006/relationships/hyperlink" Target="https://inspirehep.net/literature/2138551" TargetMode="External"/><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0.png"/><Relationship Id="rId5" Type="http://schemas.openxmlformats.org/officeDocument/2006/relationships/image" Target="../media/image62.png"/><Relationship Id="rId4" Type="http://schemas.openxmlformats.org/officeDocument/2006/relationships/hyperlink" Target="https://iopscience.iop.org/article/10.1088/1367-2630/abb16c"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70.jp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hyperlink" Target="https://doi.org/10.1016/j.nima.2025.170205" TargetMode="Externa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3.png"/><Relationship Id="rId18" Type="http://schemas.openxmlformats.org/officeDocument/2006/relationships/image" Target="../media/image161.png"/><Relationship Id="rId3" Type="http://schemas.openxmlformats.org/officeDocument/2006/relationships/image" Target="../media/image112.png"/><Relationship Id="rId21" Type="http://schemas.openxmlformats.org/officeDocument/2006/relationships/image" Target="../media/image79.png"/><Relationship Id="rId7" Type="http://schemas.openxmlformats.org/officeDocument/2006/relationships/image" Target="../media/image58.png"/><Relationship Id="rId12" Type="http://schemas.openxmlformats.org/officeDocument/2006/relationships/image" Target="../media/image100.png"/><Relationship Id="rId17" Type="http://schemas.openxmlformats.org/officeDocument/2006/relationships/image" Target="../media/image150.png"/><Relationship Id="rId2" Type="http://schemas.openxmlformats.org/officeDocument/2006/relationships/notesSlide" Target="../notesSlides/notesSlide11.xml"/><Relationship Id="rId16" Type="http://schemas.openxmlformats.org/officeDocument/2006/relationships/image" Target="../media/image141.png"/><Relationship Id="rId20" Type="http://schemas.openxmlformats.org/officeDocument/2006/relationships/image" Target="../media/image180.png"/><Relationship Id="rId1" Type="http://schemas.openxmlformats.org/officeDocument/2006/relationships/slideLayout" Target="../slideLayouts/slideLayout64.xml"/><Relationship Id="rId6" Type="http://schemas.openxmlformats.org/officeDocument/2006/relationships/image" Target="../media/image4.png"/><Relationship Id="rId11" Type="http://schemas.openxmlformats.org/officeDocument/2006/relationships/image" Target="../media/image91.png"/><Relationship Id="rId5" Type="http://schemas.openxmlformats.org/officeDocument/2006/relationships/image" Target="../media/image311.png"/><Relationship Id="rId15" Type="http://schemas.openxmlformats.org/officeDocument/2006/relationships/image" Target="../media/image130.png"/><Relationship Id="rId10" Type="http://schemas.openxmlformats.org/officeDocument/2006/relationships/image" Target="../media/image77.png"/><Relationship Id="rId19" Type="http://schemas.openxmlformats.org/officeDocument/2006/relationships/image" Target="../media/image171.png"/><Relationship Id="rId4" Type="http://schemas.openxmlformats.org/officeDocument/2006/relationships/image" Target="../media/image74.png"/><Relationship Id="rId9" Type="http://schemas.openxmlformats.org/officeDocument/2006/relationships/image" Target="../media/image76.png"/><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14.png"/><Relationship Id="rId2" Type="http://schemas.openxmlformats.org/officeDocument/2006/relationships/image" Target="../media/image9.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27.png"/><Relationship Id="rId5" Type="http://schemas.openxmlformats.org/officeDocument/2006/relationships/image" Target="../media/image13.png"/><Relationship Id="rId15" Type="http://schemas.openxmlformats.org/officeDocument/2006/relationships/image" Target="../media/image31.png"/><Relationship Id="rId10" Type="http://schemas.openxmlformats.org/officeDocument/2006/relationships/image" Target="../media/image10.png"/><Relationship Id="rId9" Type="http://schemas.openxmlformats.org/officeDocument/2006/relationships/image" Target="../media/image2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sciencedirect.com/science/article/pii/S0168900218300780?via%3Dihub" TargetMode="External"/><Relationship Id="rId13" Type="http://schemas.openxmlformats.org/officeDocument/2006/relationships/hyperlink" Target="https://journals.aps.org/prab/abstract/10.1103/PhysRevAccelBeams.21.061301" TargetMode="External"/><Relationship Id="rId18" Type="http://schemas.openxmlformats.org/officeDocument/2006/relationships/image" Target="../media/image160.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hyperlink" Target="https://journals.aps.org/prab/abstract/10.1103/PhysRevAccelBeams.21.102002" TargetMode="External"/><Relationship Id="rId17"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image" Target="../media/image44.png"/><Relationship Id="rId1" Type="http://schemas.openxmlformats.org/officeDocument/2006/relationships/slideLayout" Target="../slideLayouts/slideLayout55.xml"/><Relationship Id="rId6" Type="http://schemas.openxmlformats.org/officeDocument/2006/relationships/image" Target="../media/image40.png"/><Relationship Id="rId11" Type="http://schemas.openxmlformats.org/officeDocument/2006/relationships/image" Target="../media/image110.png"/><Relationship Id="rId5" Type="http://schemas.openxmlformats.org/officeDocument/2006/relationships/image" Target="../media/image39.png"/><Relationship Id="rId15" Type="http://schemas.openxmlformats.org/officeDocument/2006/relationships/image" Target="../media/image43.png"/><Relationship Id="rId10" Type="http://schemas.openxmlformats.org/officeDocument/2006/relationships/hyperlink" Target="https://journals.aps.org/prab/abstract/10.1103/PhysRevAccelBeams.24.063401" TargetMode="External"/><Relationship Id="rId19" Type="http://schemas.openxmlformats.org/officeDocument/2006/relationships/image" Target="../media/image170.png"/><Relationship Id="rId4" Type="http://schemas.openxmlformats.org/officeDocument/2006/relationships/image" Target="../media/image38.png"/><Relationship Id="rId9" Type="http://schemas.openxmlformats.org/officeDocument/2006/relationships/hyperlink" Target="https://journals.aps.org/prab/abstract/10.1103/PhysRevAccelBeams.22.023403" TargetMode="External"/><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6A8D-1977-E88C-AB09-2D211CBD593B}"/>
              </a:ext>
            </a:extLst>
          </p:cNvPr>
          <p:cNvSpPr>
            <a:spLocks noGrp="1"/>
          </p:cNvSpPr>
          <p:nvPr>
            <p:ph type="ctrTitle"/>
          </p:nvPr>
        </p:nvSpPr>
        <p:spPr>
          <a:xfrm>
            <a:off x="914400" y="1501775"/>
            <a:ext cx="10363200" cy="1470025"/>
          </a:xfrm>
        </p:spPr>
        <p:txBody>
          <a:bodyPr/>
          <a:lstStyle/>
          <a:p>
            <a:r>
              <a:rPr lang="en-US" dirty="0"/>
              <a:t>High Gradient Operation of NCRF High Brightness Photoinjectors</a:t>
            </a:r>
          </a:p>
        </p:txBody>
      </p:sp>
      <p:sp>
        <p:nvSpPr>
          <p:cNvPr id="3" name="Subtitle 2">
            <a:extLst>
              <a:ext uri="{FF2B5EF4-FFF2-40B4-BE49-F238E27FC236}">
                <a16:creationId xmlns:a16="http://schemas.microsoft.com/office/drawing/2014/main" id="{90E32848-EA8C-CB53-0BF8-F38541B60FED}"/>
              </a:ext>
            </a:extLst>
          </p:cNvPr>
          <p:cNvSpPr>
            <a:spLocks noGrp="1"/>
          </p:cNvSpPr>
          <p:nvPr>
            <p:ph type="subTitle" idx="1"/>
          </p:nvPr>
        </p:nvSpPr>
        <p:spPr>
          <a:xfrm>
            <a:off x="1603513" y="3429000"/>
            <a:ext cx="8534400" cy="1752600"/>
          </a:xfrm>
        </p:spPr>
        <p:txBody>
          <a:bodyPr vert="horz" lIns="91440" tIns="45720" rIns="91440" bIns="45720" rtlCol="0" anchor="t">
            <a:normAutofit/>
          </a:bodyPr>
          <a:lstStyle/>
          <a:p>
            <a:r>
              <a:rPr lang="en-US" dirty="0">
                <a:solidFill>
                  <a:schemeClr val="tx1"/>
                </a:solidFill>
              </a:rPr>
              <a:t>Jared Maxson</a:t>
            </a:r>
          </a:p>
          <a:p>
            <a:r>
              <a:rPr lang="en-US" sz="2000" dirty="0">
                <a:solidFill>
                  <a:schemeClr val="tx1"/>
                </a:solidFill>
                <a:cs typeface="Arial"/>
              </a:rPr>
              <a:t>Cornell University High Energy Synchrotron Source (CHESS)</a:t>
            </a:r>
          </a:p>
          <a:p>
            <a:endParaRPr lang="en-US" sz="2000" dirty="0">
              <a:solidFill>
                <a:schemeClr val="tx1"/>
              </a:solidFill>
              <a:cs typeface="Arial"/>
            </a:endParaRPr>
          </a:p>
          <a:p>
            <a:r>
              <a:rPr lang="en-US" sz="2000" i="1" dirty="0">
                <a:solidFill>
                  <a:schemeClr val="tx1"/>
                </a:solidFill>
                <a:cs typeface="Arial"/>
              </a:rPr>
              <a:t>GARD Roadmap NCRF Meeting, Jan 20, 2026</a:t>
            </a:r>
            <a:endParaRPr lang="en-US" sz="2400" i="1" dirty="0">
              <a:solidFill>
                <a:schemeClr val="tx1"/>
              </a:solidFill>
              <a:cs typeface="Arial"/>
            </a:endParaRPr>
          </a:p>
        </p:txBody>
      </p:sp>
    </p:spTree>
    <p:extLst>
      <p:ext uri="{BB962C8B-B14F-4D97-AF65-F5344CB8AC3E}">
        <p14:creationId xmlns:p14="http://schemas.microsoft.com/office/powerpoint/2010/main" val="3879876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8497-2A66-69DE-7370-98E3BE14B441}"/>
              </a:ext>
            </a:extLst>
          </p:cNvPr>
          <p:cNvSpPr>
            <a:spLocks noGrp="1"/>
          </p:cNvSpPr>
          <p:nvPr>
            <p:ph type="title"/>
          </p:nvPr>
        </p:nvSpPr>
        <p:spPr/>
        <p:txBody>
          <a:bodyPr/>
          <a:lstStyle/>
          <a:p>
            <a:r>
              <a:rPr lang="en-US" dirty="0"/>
              <a:t>CYBORG: 1</a:t>
            </a:r>
            <a:r>
              <a:rPr lang="en-US" baseline="30000" dirty="0"/>
              <a:t>st</a:t>
            </a:r>
            <a:r>
              <a:rPr lang="en-US" dirty="0"/>
              <a:t> Cryogenic NCRF Gun</a:t>
            </a:r>
          </a:p>
        </p:txBody>
      </p:sp>
      <p:sp>
        <p:nvSpPr>
          <p:cNvPr id="5" name="Slide Number Placeholder 4">
            <a:extLst>
              <a:ext uri="{FF2B5EF4-FFF2-40B4-BE49-F238E27FC236}">
                <a16:creationId xmlns:a16="http://schemas.microsoft.com/office/drawing/2014/main" id="{16DBDE92-1BBA-DB0B-82B7-609FF86701C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CBE81-14BD-7343-B359-01BCBA3179F9}" type="slidenum">
              <a:rPr kumimoji="0" lang="en-US" sz="675" b="0" i="1"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675" b="0" i="1" u="none" strike="noStrike" kern="1200" cap="none" spc="0" normalizeH="0" baseline="0" noProof="0">
              <a:ln>
                <a:noFill/>
              </a:ln>
              <a:solidFill>
                <a:srgbClr val="000000"/>
              </a:solidFill>
              <a:effectLst/>
              <a:uLnTx/>
              <a:uFillTx/>
              <a:latin typeface="Arial"/>
              <a:ea typeface="+mn-ea"/>
              <a:cs typeface="+mn-cs"/>
            </a:endParaRPr>
          </a:p>
        </p:txBody>
      </p:sp>
      <p:sp>
        <p:nvSpPr>
          <p:cNvPr id="6" name="CasellaDiTesto 6">
            <a:extLst>
              <a:ext uri="{FF2B5EF4-FFF2-40B4-BE49-F238E27FC236}">
                <a16:creationId xmlns:a16="http://schemas.microsoft.com/office/drawing/2014/main" id="{EDE69587-D070-841C-58D5-24788971FFE9}"/>
              </a:ext>
            </a:extLst>
          </p:cNvPr>
          <p:cNvSpPr txBox="1"/>
          <p:nvPr/>
        </p:nvSpPr>
        <p:spPr>
          <a:xfrm>
            <a:off x="113074" y="982302"/>
            <a:ext cx="12403391"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CYBORG </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kumimoji="0" lang="en-US" sz="1800" b="1" i="0" u="none" strike="noStrike" kern="1200" cap="none" spc="0" normalizeH="0" baseline="0" noProof="0" dirty="0" err="1">
                <a:ln>
                  <a:noFill/>
                </a:ln>
                <a:solidFill>
                  <a:srgbClr val="08657C"/>
                </a:solidFill>
                <a:effectLst/>
                <a:uLnTx/>
                <a:uFillTx/>
                <a:latin typeface="Arial"/>
                <a:ea typeface="+mn-ea"/>
                <a:cs typeface="+mn-cs"/>
              </a:rPr>
              <a:t>C</a:t>
            </a:r>
            <a:r>
              <a:rPr kumimoji="0" lang="en-US" sz="1800" b="0" i="0" u="none" strike="noStrike" kern="1200" cap="none" spc="0" normalizeH="0" baseline="0" noProof="0" dirty="0" err="1">
                <a:ln>
                  <a:noFill/>
                </a:ln>
                <a:solidFill>
                  <a:srgbClr val="000000"/>
                </a:solidFill>
                <a:effectLst/>
                <a:uLnTx/>
                <a:uFillTx/>
                <a:latin typeface="Arial"/>
                <a:ea typeface="+mn-ea"/>
                <a:cs typeface="+mn-cs"/>
              </a:rPr>
              <a:t>r</a:t>
            </a:r>
            <a:r>
              <a:rPr kumimoji="0" lang="en-US" sz="1800" b="1" i="0" u="none" strike="noStrike" kern="1200" cap="none" spc="0" normalizeH="0" baseline="0" noProof="0" dirty="0" err="1">
                <a:ln>
                  <a:noFill/>
                </a:ln>
                <a:solidFill>
                  <a:srgbClr val="08657C"/>
                </a:solidFill>
                <a:effectLst/>
                <a:uLnTx/>
                <a:uFillTx/>
                <a:latin typeface="Arial"/>
                <a:ea typeface="+mn-ea"/>
                <a:cs typeface="+mn-cs"/>
              </a:rPr>
              <a:t>Y</a:t>
            </a:r>
            <a:r>
              <a:rPr kumimoji="0" lang="en-US" sz="1800" b="0" i="0" u="none" strike="noStrike" kern="1200" cap="none" spc="0" normalizeH="0" baseline="0" noProof="0" dirty="0" err="1">
                <a:ln>
                  <a:noFill/>
                </a:ln>
                <a:solidFill>
                  <a:srgbClr val="000000"/>
                </a:solidFill>
                <a:effectLst/>
                <a:uLnTx/>
                <a:uFillTx/>
                <a:latin typeface="Arial"/>
                <a:ea typeface="+mn-ea"/>
                <a:cs typeface="+mn-cs"/>
              </a:rPr>
              <a:t>ogenic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a:ln>
                  <a:noFill/>
                </a:ln>
                <a:solidFill>
                  <a:srgbClr val="08657C"/>
                </a:solidFill>
                <a:effectLst/>
                <a:uLnTx/>
                <a:uFillTx/>
                <a:latin typeface="Arial"/>
                <a:ea typeface="+mn-ea"/>
                <a:cs typeface="+mn-cs"/>
              </a:rPr>
              <a:t>B</a:t>
            </a:r>
            <a:r>
              <a:rPr kumimoji="0" lang="en-US" sz="1800" b="0" i="0" u="none" strike="noStrike" kern="1200" cap="none" spc="0" normalizeH="0" baseline="0" noProof="0" dirty="0">
                <a:ln>
                  <a:noFill/>
                </a:ln>
                <a:solidFill>
                  <a:srgbClr val="000000"/>
                </a:solidFill>
                <a:effectLst/>
                <a:uLnTx/>
                <a:uFillTx/>
                <a:latin typeface="Arial"/>
                <a:ea typeface="+mn-ea"/>
                <a:cs typeface="+mn-cs"/>
              </a:rPr>
              <a:t>rightness-</a:t>
            </a:r>
            <a:r>
              <a:rPr kumimoji="0" lang="en-US" sz="1800" b="1" i="0" u="none" strike="noStrike" kern="1200" cap="none" spc="0" normalizeH="0" baseline="0" noProof="0" dirty="0">
                <a:ln>
                  <a:noFill/>
                </a:ln>
                <a:solidFill>
                  <a:srgbClr val="08657C"/>
                </a:solidFill>
                <a:effectLst/>
                <a:uLnTx/>
                <a:uFillTx/>
                <a:latin typeface="Arial"/>
                <a:ea typeface="+mn-ea"/>
                <a:cs typeface="+mn-cs"/>
              </a:rPr>
              <a:t>O</a:t>
            </a:r>
            <a:r>
              <a:rPr kumimoji="0" lang="en-US" sz="1800" b="0" i="0" u="none" strike="noStrike" kern="1200" cap="none" spc="0" normalizeH="0" baseline="0" noProof="0" dirty="0">
                <a:ln>
                  <a:noFill/>
                </a:ln>
                <a:solidFill>
                  <a:srgbClr val="000000"/>
                </a:solidFill>
                <a:effectLst/>
                <a:uLnTx/>
                <a:uFillTx/>
                <a:latin typeface="Arial"/>
                <a:ea typeface="+mn-ea"/>
                <a:cs typeface="+mn-cs"/>
              </a:rPr>
              <a:t>ptimized </a:t>
            </a:r>
            <a:r>
              <a:rPr kumimoji="0" lang="en-US" sz="1800" b="1" i="0" u="none" strike="noStrike" kern="1200" cap="none" spc="0" normalizeH="0" baseline="0" noProof="0" dirty="0">
                <a:ln>
                  <a:noFill/>
                </a:ln>
                <a:solidFill>
                  <a:srgbClr val="08657C"/>
                </a:solidFill>
                <a:effectLst/>
                <a:uLnTx/>
                <a:uFillTx/>
                <a:latin typeface="Arial"/>
                <a:ea typeface="+mn-ea"/>
                <a:cs typeface="+mn-cs"/>
              </a:rPr>
              <a:t>R</a:t>
            </a:r>
            <a:r>
              <a:rPr kumimoji="0" lang="en-US" sz="1800" b="0" i="0" u="none" strike="noStrike" kern="1200" cap="none" spc="0" normalizeH="0" baseline="0" noProof="0" dirty="0">
                <a:ln>
                  <a:noFill/>
                </a:ln>
                <a:solidFill>
                  <a:srgbClr val="000000"/>
                </a:solidFill>
                <a:effectLst/>
                <a:uLnTx/>
                <a:uFillTx/>
                <a:latin typeface="Arial"/>
                <a:ea typeface="+mn-ea"/>
                <a:cs typeface="+mn-cs"/>
              </a:rPr>
              <a:t>f </a:t>
            </a:r>
            <a:r>
              <a:rPr kumimoji="0" lang="en-US" sz="1800" b="1" i="0" u="none" strike="noStrike" kern="1200" cap="none" spc="0" normalizeH="0" baseline="0" noProof="0" dirty="0">
                <a:ln>
                  <a:noFill/>
                </a:ln>
                <a:solidFill>
                  <a:srgbClr val="08657C"/>
                </a:solidFill>
                <a:effectLst/>
                <a:uLnTx/>
                <a:uFillTx/>
                <a:latin typeface="Arial"/>
                <a:ea typeface="+mn-ea"/>
                <a:cs typeface="+mn-cs"/>
              </a:rPr>
              <a:t>G</a:t>
            </a:r>
            <a:r>
              <a:rPr kumimoji="0" lang="en-US" sz="1800" b="0" i="0" u="none" strike="noStrike" kern="1200" cap="none" spc="0" normalizeH="0" baseline="0" noProof="0" dirty="0">
                <a:ln>
                  <a:noFill/>
                </a:ln>
                <a:solidFill>
                  <a:srgbClr val="000000"/>
                </a:solidFill>
                <a:effectLst/>
                <a:uLnTx/>
                <a:uFillTx/>
                <a:latin typeface="Arial"/>
                <a:ea typeface="+mn-ea"/>
                <a:cs typeface="+mn-cs"/>
              </a:rPr>
              <a:t>un) beamline at MOTHRA Lab (UCLA)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Preliminary step with simplified geometry and relaxed peak field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C-band (5.712 GHz) re-entrant half cavity with demountable back plane (upgradable to insertable cathodes)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120 MV/m at ~80 K achievable with ~0.8 MW power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Helium compressor cryo-coolers</a:t>
            </a:r>
          </a:p>
        </p:txBody>
      </p:sp>
      <p:grpSp>
        <p:nvGrpSpPr>
          <p:cNvPr id="17" name="Group 16">
            <a:extLst>
              <a:ext uri="{FF2B5EF4-FFF2-40B4-BE49-F238E27FC236}">
                <a16:creationId xmlns:a16="http://schemas.microsoft.com/office/drawing/2014/main" id="{64AF0EB3-696C-FE84-F1CE-8D2D1BE7F21B}"/>
              </a:ext>
            </a:extLst>
          </p:cNvPr>
          <p:cNvGrpSpPr/>
          <p:nvPr/>
        </p:nvGrpSpPr>
        <p:grpSpPr>
          <a:xfrm>
            <a:off x="151174" y="5166877"/>
            <a:ext cx="4821549" cy="1118109"/>
            <a:chOff x="5935351" y="4089156"/>
            <a:chExt cx="4821549" cy="1118109"/>
          </a:xfrm>
        </p:grpSpPr>
        <p:pic>
          <p:nvPicPr>
            <p:cNvPr id="7" name="Picture 6">
              <a:extLst>
                <a:ext uri="{FF2B5EF4-FFF2-40B4-BE49-F238E27FC236}">
                  <a16:creationId xmlns:a16="http://schemas.microsoft.com/office/drawing/2014/main" id="{3CCCB051-6CD3-1D6E-9407-117F5ADAD074}"/>
                </a:ext>
              </a:extLst>
            </p:cNvPr>
            <p:cNvPicPr>
              <a:picLocks noChangeAspect="1"/>
            </p:cNvPicPr>
            <p:nvPr/>
          </p:nvPicPr>
          <p:blipFill>
            <a:blip r:embed="rId3"/>
            <a:stretch>
              <a:fillRect/>
            </a:stretch>
          </p:blipFill>
          <p:spPr>
            <a:xfrm>
              <a:off x="5935351" y="4089156"/>
              <a:ext cx="3561842" cy="587574"/>
            </a:xfrm>
            <a:prstGeom prst="rect">
              <a:avLst/>
            </a:prstGeom>
            <a:ln>
              <a:solidFill>
                <a:schemeClr val="tx1"/>
              </a:solidFill>
            </a:ln>
          </p:spPr>
        </p:pic>
        <p:pic>
          <p:nvPicPr>
            <p:cNvPr id="9" name="Picture 8">
              <a:extLst>
                <a:ext uri="{FF2B5EF4-FFF2-40B4-BE49-F238E27FC236}">
                  <a16:creationId xmlns:a16="http://schemas.microsoft.com/office/drawing/2014/main" id="{A8636A6B-1BE0-088D-660B-2391EF786864}"/>
                </a:ext>
              </a:extLst>
            </p:cNvPr>
            <p:cNvPicPr>
              <a:picLocks noChangeAspect="1"/>
            </p:cNvPicPr>
            <p:nvPr/>
          </p:nvPicPr>
          <p:blipFill>
            <a:blip r:embed="rId4"/>
            <a:stretch>
              <a:fillRect/>
            </a:stretch>
          </p:blipFill>
          <p:spPr>
            <a:xfrm>
              <a:off x="6649584" y="4468668"/>
              <a:ext cx="4107316" cy="738597"/>
            </a:xfrm>
            <a:prstGeom prst="rect">
              <a:avLst/>
            </a:prstGeom>
            <a:ln>
              <a:solidFill>
                <a:schemeClr val="tx1"/>
              </a:solidFill>
            </a:ln>
          </p:spPr>
        </p:pic>
      </p:grpSp>
      <p:sp>
        <p:nvSpPr>
          <p:cNvPr id="10" name="TextBox 9">
            <a:extLst>
              <a:ext uri="{FF2B5EF4-FFF2-40B4-BE49-F238E27FC236}">
                <a16:creationId xmlns:a16="http://schemas.microsoft.com/office/drawing/2014/main" id="{9AF5A34C-27EB-46B5-A774-6B3837132364}"/>
              </a:ext>
            </a:extLst>
          </p:cNvPr>
          <p:cNvSpPr txBox="1"/>
          <p:nvPr/>
        </p:nvSpPr>
        <p:spPr>
          <a:xfrm>
            <a:off x="4972723" y="5885732"/>
            <a:ext cx="24682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5"/>
              </a:rPr>
              <a:t>Lawler </a:t>
            </a:r>
            <a:r>
              <a:rPr kumimoji="0" lang="en-US" sz="1200" b="0" i="1" u="none" strike="noStrike" kern="1200" cap="none" spc="0" normalizeH="0" baseline="0" noProof="0" dirty="0">
                <a:ln>
                  <a:noFill/>
                </a:ln>
                <a:solidFill>
                  <a:srgbClr val="000000"/>
                </a:solidFill>
                <a:effectLst/>
                <a:uLnTx/>
                <a:uFillTx/>
                <a:latin typeface="Arial"/>
                <a:ea typeface="+mn-ea"/>
                <a:cs typeface="+mn-cs"/>
                <a:hlinkClick r:id="rId5"/>
              </a:rPr>
              <a:t>et al.</a:t>
            </a: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5"/>
              </a:rPr>
              <a:t>, IPAC 22, 2022</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B2A10"/>
                </a:solidFill>
                <a:effectLst/>
                <a:uLnTx/>
                <a:uFillTx/>
                <a:latin typeface="Arial"/>
                <a:ea typeface="+mn-ea"/>
                <a:cs typeface="+mn-cs"/>
                <a:hlinkClick r:id="rId6">
                  <a:extLst>
                    <a:ext uri="{A12FA001-AC4F-418D-AE19-62706E023703}">
                      <ahyp:hlinkClr xmlns:ahyp="http://schemas.microsoft.com/office/drawing/2018/hyperlinkcolor" val="tx"/>
                    </a:ext>
                  </a:extLst>
                </a:hlinkClick>
              </a:rPr>
              <a:t>Lawler </a:t>
            </a:r>
            <a:r>
              <a:rPr kumimoji="0" lang="en-US" sz="1200" b="0" i="1" u="none" strike="noStrike" kern="1200" cap="none" spc="0" normalizeH="0" baseline="0" noProof="0" dirty="0">
                <a:ln>
                  <a:noFill/>
                </a:ln>
                <a:solidFill>
                  <a:srgbClr val="CB2A10"/>
                </a:solidFill>
                <a:effectLst/>
                <a:uLnTx/>
                <a:uFillTx/>
                <a:latin typeface="Arial"/>
                <a:ea typeface="+mn-ea"/>
                <a:cs typeface="+mn-cs"/>
                <a:hlinkClick r:id="rId6">
                  <a:extLst>
                    <a:ext uri="{A12FA001-AC4F-418D-AE19-62706E023703}">
                      <ahyp:hlinkClr xmlns:ahyp="http://schemas.microsoft.com/office/drawing/2018/hyperlinkcolor" val="tx"/>
                    </a:ext>
                  </a:extLst>
                </a:hlinkClick>
              </a:rPr>
              <a:t>et al.</a:t>
            </a:r>
            <a:r>
              <a:rPr kumimoji="0" lang="en-US" sz="1200" b="0" i="0" u="none" strike="noStrike" kern="1200" cap="none" spc="0" normalizeH="0" baseline="0" noProof="0" dirty="0">
                <a:ln>
                  <a:noFill/>
                </a:ln>
                <a:solidFill>
                  <a:srgbClr val="FE7E00"/>
                </a:solidFill>
                <a:effectLst/>
                <a:uLnTx/>
                <a:uFillTx/>
                <a:latin typeface="Arial"/>
                <a:ea typeface="+mn-ea"/>
                <a:cs typeface="+mn-cs"/>
                <a:hlinkClick r:id="rId6">
                  <a:extLst>
                    <a:ext uri="{A12FA001-AC4F-418D-AE19-62706E023703}">
                      <ahyp:hlinkClr xmlns:ahyp="http://schemas.microsoft.com/office/drawing/2018/hyperlinkcolor" val="tx"/>
                    </a:ext>
                  </a:extLst>
                </a:hlinkClick>
              </a:rPr>
              <a:t>, Instruments, 2024</a:t>
            </a:r>
            <a:endParaRPr kumimoji="0" lang="en-US" sz="1200" b="0" i="0" u="none" strike="noStrike" kern="1200" cap="none" spc="0" normalizeH="0" baseline="0" noProof="0" dirty="0">
              <a:ln>
                <a:noFill/>
              </a:ln>
              <a:solidFill>
                <a:srgbClr val="FE7E00"/>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15F8F617-47AE-4A7B-A720-1A28143DFDD3}"/>
              </a:ext>
            </a:extLst>
          </p:cNvPr>
          <p:cNvGrpSpPr/>
          <p:nvPr/>
        </p:nvGrpSpPr>
        <p:grpSpPr>
          <a:xfrm>
            <a:off x="151174" y="2528447"/>
            <a:ext cx="6144851" cy="2466309"/>
            <a:chOff x="151174" y="2349585"/>
            <a:chExt cx="6144851" cy="2466309"/>
          </a:xfrm>
        </p:grpSpPr>
        <p:grpSp>
          <p:nvGrpSpPr>
            <p:cNvPr id="25" name="Group 24">
              <a:extLst>
                <a:ext uri="{FF2B5EF4-FFF2-40B4-BE49-F238E27FC236}">
                  <a16:creationId xmlns:a16="http://schemas.microsoft.com/office/drawing/2014/main" id="{D30FDB06-115C-B653-EA82-AFEEEA79FA2A}"/>
                </a:ext>
              </a:extLst>
            </p:cNvPr>
            <p:cNvGrpSpPr/>
            <p:nvPr/>
          </p:nvGrpSpPr>
          <p:grpSpPr>
            <a:xfrm>
              <a:off x="228683" y="2451998"/>
              <a:ext cx="5815596" cy="2363896"/>
              <a:chOff x="274999" y="2048058"/>
              <a:chExt cx="5815596" cy="2363896"/>
            </a:xfrm>
          </p:grpSpPr>
          <p:pic>
            <p:nvPicPr>
              <p:cNvPr id="11" name="Picture 10">
                <a:extLst>
                  <a:ext uri="{FF2B5EF4-FFF2-40B4-BE49-F238E27FC236}">
                    <a16:creationId xmlns:a16="http://schemas.microsoft.com/office/drawing/2014/main" id="{E41C3458-C1EF-66B0-88E5-D066FC2874CD}"/>
                  </a:ext>
                </a:extLst>
              </p:cNvPr>
              <p:cNvPicPr>
                <a:picLocks noChangeAspect="1"/>
              </p:cNvPicPr>
              <p:nvPr/>
            </p:nvPicPr>
            <p:blipFill rotWithShape="1">
              <a:blip r:embed="rId7"/>
              <a:srcRect l="2801"/>
              <a:stretch/>
            </p:blipFill>
            <p:spPr>
              <a:xfrm>
                <a:off x="274999" y="2388396"/>
                <a:ext cx="1909642" cy="1772470"/>
              </a:xfrm>
              <a:prstGeom prst="rect">
                <a:avLst/>
              </a:prstGeom>
            </p:spPr>
          </p:pic>
          <p:pic>
            <p:nvPicPr>
              <p:cNvPr id="12" name="Picture 11">
                <a:extLst>
                  <a:ext uri="{FF2B5EF4-FFF2-40B4-BE49-F238E27FC236}">
                    <a16:creationId xmlns:a16="http://schemas.microsoft.com/office/drawing/2014/main" id="{951994C0-6D33-6413-A5BD-3485BD8952A5}"/>
                  </a:ext>
                </a:extLst>
              </p:cNvPr>
              <p:cNvPicPr>
                <a:picLocks noChangeAspect="1"/>
              </p:cNvPicPr>
              <p:nvPr/>
            </p:nvPicPr>
            <p:blipFill>
              <a:blip r:embed="rId8"/>
              <a:stretch>
                <a:fillRect/>
              </a:stretch>
            </p:blipFill>
            <p:spPr>
              <a:xfrm>
                <a:off x="2249180" y="2048058"/>
                <a:ext cx="1726896" cy="2363896"/>
              </a:xfrm>
              <a:prstGeom prst="rect">
                <a:avLst/>
              </a:prstGeom>
            </p:spPr>
          </p:pic>
          <p:pic>
            <p:nvPicPr>
              <p:cNvPr id="16" name="Picture 15">
                <a:extLst>
                  <a:ext uri="{FF2B5EF4-FFF2-40B4-BE49-F238E27FC236}">
                    <a16:creationId xmlns:a16="http://schemas.microsoft.com/office/drawing/2014/main" id="{0DDC335E-016E-07DE-633C-5E3DB0CF1529}"/>
                  </a:ext>
                </a:extLst>
              </p:cNvPr>
              <p:cNvPicPr>
                <a:picLocks noChangeAspect="1"/>
              </p:cNvPicPr>
              <p:nvPr/>
            </p:nvPicPr>
            <p:blipFill>
              <a:blip r:embed="rId9"/>
              <a:stretch>
                <a:fillRect/>
              </a:stretch>
            </p:blipFill>
            <p:spPr>
              <a:xfrm>
                <a:off x="4123173" y="2363416"/>
                <a:ext cx="1967422" cy="1768875"/>
              </a:xfrm>
              <a:prstGeom prst="rect">
                <a:avLst/>
              </a:prstGeom>
            </p:spPr>
          </p:pic>
          <p:sp>
            <p:nvSpPr>
              <p:cNvPr id="18" name="Rectangle 17">
                <a:extLst>
                  <a:ext uri="{FF2B5EF4-FFF2-40B4-BE49-F238E27FC236}">
                    <a16:creationId xmlns:a16="http://schemas.microsoft.com/office/drawing/2014/main" id="{F2C34BD6-B84F-78C8-E865-039115E88868}"/>
                  </a:ext>
                </a:extLst>
              </p:cNvPr>
              <p:cNvSpPr/>
              <p:nvPr/>
            </p:nvSpPr>
            <p:spPr>
              <a:xfrm>
                <a:off x="3198613" y="3237229"/>
                <a:ext cx="968912" cy="271257"/>
              </a:xfrm>
              <a:prstGeom prst="rect">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Gun cavity</a:t>
                </a:r>
              </a:p>
            </p:txBody>
          </p:sp>
          <p:cxnSp>
            <p:nvCxnSpPr>
              <p:cNvPr id="19" name="Straight Arrow Connector 18">
                <a:extLst>
                  <a:ext uri="{FF2B5EF4-FFF2-40B4-BE49-F238E27FC236}">
                    <a16:creationId xmlns:a16="http://schemas.microsoft.com/office/drawing/2014/main" id="{CFE7A536-9BE0-C1A4-54C2-0EDBD3B8233E}"/>
                  </a:ext>
                </a:extLst>
              </p:cNvPr>
              <p:cNvCxnSpPr>
                <a:cxnSpLocks/>
              </p:cNvCxnSpPr>
              <p:nvPr/>
            </p:nvCxnSpPr>
            <p:spPr>
              <a:xfrm flipH="1">
                <a:off x="3136481" y="3483105"/>
                <a:ext cx="422059" cy="47007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76D973FE-D9C7-5470-B443-770CC54EB7B7}"/>
                </a:ext>
              </a:extLst>
            </p:cNvPr>
            <p:cNvSpPr/>
            <p:nvPr/>
          </p:nvSpPr>
          <p:spPr>
            <a:xfrm>
              <a:off x="151174" y="2349585"/>
              <a:ext cx="6144851" cy="246630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D9809578-D42B-5C89-8A8D-C323F1105644}"/>
              </a:ext>
            </a:extLst>
          </p:cNvPr>
          <p:cNvGrpSpPr/>
          <p:nvPr/>
        </p:nvGrpSpPr>
        <p:grpSpPr>
          <a:xfrm>
            <a:off x="6467476" y="2528446"/>
            <a:ext cx="5495842" cy="2466309"/>
            <a:chOff x="6467476" y="2435309"/>
            <a:chExt cx="5495842" cy="2466309"/>
          </a:xfrm>
        </p:grpSpPr>
        <p:grpSp>
          <p:nvGrpSpPr>
            <p:cNvPr id="29" name="Group 28">
              <a:extLst>
                <a:ext uri="{FF2B5EF4-FFF2-40B4-BE49-F238E27FC236}">
                  <a16:creationId xmlns:a16="http://schemas.microsoft.com/office/drawing/2014/main" id="{9CBA1CC9-8439-987E-C0BB-D5CB97400722}"/>
                </a:ext>
              </a:extLst>
            </p:cNvPr>
            <p:cNvGrpSpPr/>
            <p:nvPr/>
          </p:nvGrpSpPr>
          <p:grpSpPr>
            <a:xfrm>
              <a:off x="6467476" y="2435309"/>
              <a:ext cx="5495842" cy="2466309"/>
              <a:chOff x="6467476" y="2349584"/>
              <a:chExt cx="5495842" cy="2466309"/>
            </a:xfrm>
          </p:grpSpPr>
          <p:pic>
            <p:nvPicPr>
              <p:cNvPr id="21" name="Picture 20">
                <a:extLst>
                  <a:ext uri="{FF2B5EF4-FFF2-40B4-BE49-F238E27FC236}">
                    <a16:creationId xmlns:a16="http://schemas.microsoft.com/office/drawing/2014/main" id="{4954D89C-6633-A264-CCD7-9AC20A1A76E6}"/>
                  </a:ext>
                </a:extLst>
              </p:cNvPr>
              <p:cNvPicPr>
                <a:picLocks noChangeAspect="1"/>
              </p:cNvPicPr>
              <p:nvPr/>
            </p:nvPicPr>
            <p:blipFill>
              <a:blip r:embed="rId10"/>
              <a:stretch>
                <a:fillRect/>
              </a:stretch>
            </p:blipFill>
            <p:spPr>
              <a:xfrm>
                <a:off x="6693735" y="2463885"/>
                <a:ext cx="2317089" cy="2238753"/>
              </a:xfrm>
              <a:prstGeom prst="rect">
                <a:avLst/>
              </a:prstGeom>
            </p:spPr>
          </p:pic>
          <p:pic>
            <p:nvPicPr>
              <p:cNvPr id="24" name="Picture 23">
                <a:extLst>
                  <a:ext uri="{FF2B5EF4-FFF2-40B4-BE49-F238E27FC236}">
                    <a16:creationId xmlns:a16="http://schemas.microsoft.com/office/drawing/2014/main" id="{B8855353-C7AC-A00A-0B9F-F9822AD7AAA7}"/>
                  </a:ext>
                </a:extLst>
              </p:cNvPr>
              <p:cNvPicPr>
                <a:picLocks noChangeAspect="1"/>
              </p:cNvPicPr>
              <p:nvPr/>
            </p:nvPicPr>
            <p:blipFill>
              <a:blip r:embed="rId11"/>
              <a:stretch>
                <a:fillRect/>
              </a:stretch>
            </p:blipFill>
            <p:spPr>
              <a:xfrm>
                <a:off x="9122128" y="2463885"/>
                <a:ext cx="2615847" cy="2242155"/>
              </a:xfrm>
              <a:prstGeom prst="rect">
                <a:avLst/>
              </a:prstGeom>
            </p:spPr>
          </p:pic>
          <p:sp>
            <p:nvSpPr>
              <p:cNvPr id="28" name="Rectangle 27">
                <a:extLst>
                  <a:ext uri="{FF2B5EF4-FFF2-40B4-BE49-F238E27FC236}">
                    <a16:creationId xmlns:a16="http://schemas.microsoft.com/office/drawing/2014/main" id="{BAA65A9B-DF64-04EA-8F42-9704CA136E26}"/>
                  </a:ext>
                </a:extLst>
              </p:cNvPr>
              <p:cNvSpPr/>
              <p:nvPr/>
            </p:nvSpPr>
            <p:spPr>
              <a:xfrm>
                <a:off x="6467476" y="2349584"/>
                <a:ext cx="5495842" cy="246630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4FA67268-076C-EAA8-6459-CAFD82102C6E}"/>
                </a:ext>
              </a:extLst>
            </p:cNvPr>
            <p:cNvSpPr txBox="1"/>
            <p:nvPr/>
          </p:nvSpPr>
          <p:spPr>
            <a:xfrm>
              <a:off x="11404600" y="3068298"/>
              <a:ext cx="3175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a:ea typeface="+mn-ea"/>
                  <a:cs typeface="+mn-cs"/>
                </a:rPr>
                <a:t>CYBORG</a:t>
              </a:r>
            </a:p>
          </p:txBody>
        </p:sp>
      </p:grpSp>
    </p:spTree>
    <p:extLst>
      <p:ext uri="{BB962C8B-B14F-4D97-AF65-F5344CB8AC3E}">
        <p14:creationId xmlns:p14="http://schemas.microsoft.com/office/powerpoint/2010/main" val="15862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9B435A-3878-2B17-5D93-4A5C7E80C2AD}"/>
              </a:ext>
            </a:extLst>
          </p:cNvPr>
          <p:cNvPicPr>
            <a:picLocks noChangeAspect="1"/>
          </p:cNvPicPr>
          <p:nvPr/>
        </p:nvPicPr>
        <p:blipFill>
          <a:blip r:embed="rId3"/>
          <a:stretch>
            <a:fillRect/>
          </a:stretch>
        </p:blipFill>
        <p:spPr>
          <a:xfrm>
            <a:off x="8045337" y="3948095"/>
            <a:ext cx="3896507" cy="2014297"/>
          </a:xfrm>
          <a:prstGeom prst="rect">
            <a:avLst/>
          </a:prstGeom>
        </p:spPr>
      </p:pic>
      <p:sp>
        <p:nvSpPr>
          <p:cNvPr id="2" name="Title 1">
            <a:extLst>
              <a:ext uri="{FF2B5EF4-FFF2-40B4-BE49-F238E27FC236}">
                <a16:creationId xmlns:a16="http://schemas.microsoft.com/office/drawing/2014/main" id="{B585F963-00D6-3AD7-A0DC-7AA7014CCE51}"/>
              </a:ext>
            </a:extLst>
          </p:cNvPr>
          <p:cNvSpPr>
            <a:spLocks noGrp="1"/>
          </p:cNvSpPr>
          <p:nvPr>
            <p:ph type="title"/>
          </p:nvPr>
        </p:nvSpPr>
        <p:spPr/>
        <p:txBody>
          <a:bodyPr/>
          <a:lstStyle/>
          <a:p>
            <a:r>
              <a:rPr lang="en-US" dirty="0"/>
              <a:t>CYBORG Beamline</a:t>
            </a:r>
          </a:p>
        </p:txBody>
      </p:sp>
      <p:sp>
        <p:nvSpPr>
          <p:cNvPr id="5" name="Slide Number Placeholder 4">
            <a:extLst>
              <a:ext uri="{FF2B5EF4-FFF2-40B4-BE49-F238E27FC236}">
                <a16:creationId xmlns:a16="http://schemas.microsoft.com/office/drawing/2014/main" id="{231B7BB0-E5A8-EFD2-1A2E-F0F39ED07D0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CBE81-14BD-7343-B359-01BCBA3179F9}" type="slidenum">
              <a:rPr kumimoji="0" lang="en-US" sz="675" b="0" i="1"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675" b="0" i="1" u="none" strike="noStrike" kern="1200" cap="none" spc="0" normalizeH="0" baseline="0" noProof="0">
              <a:ln>
                <a:noFill/>
              </a:ln>
              <a:solidFill>
                <a:srgbClr val="00000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583827A3-0AD4-EF08-16C5-0E402B1BC46F}"/>
              </a:ext>
            </a:extLst>
          </p:cNvPr>
          <p:cNvPicPr>
            <a:picLocks noChangeAspect="1"/>
          </p:cNvPicPr>
          <p:nvPr/>
        </p:nvPicPr>
        <p:blipFill>
          <a:blip r:embed="rId4"/>
          <a:stretch>
            <a:fillRect/>
          </a:stretch>
        </p:blipFill>
        <p:spPr>
          <a:xfrm>
            <a:off x="6096000" y="938730"/>
            <a:ext cx="5487862" cy="2915867"/>
          </a:xfrm>
          <a:prstGeom prst="rect">
            <a:avLst/>
          </a:prstGeom>
        </p:spPr>
      </p:pic>
      <p:sp>
        <p:nvSpPr>
          <p:cNvPr id="22" name="TextBox 21">
            <a:extLst>
              <a:ext uri="{FF2B5EF4-FFF2-40B4-BE49-F238E27FC236}">
                <a16:creationId xmlns:a16="http://schemas.microsoft.com/office/drawing/2014/main" id="{71E6CABA-A2B1-9964-5E4E-BBA5CD80312D}"/>
              </a:ext>
            </a:extLst>
          </p:cNvPr>
          <p:cNvSpPr txBox="1"/>
          <p:nvPr/>
        </p:nvSpPr>
        <p:spPr>
          <a:xfrm>
            <a:off x="5094592" y="5919185"/>
            <a:ext cx="382977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e-beam from cryogenic RF-gun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(90 K, ~105 MV/m)</a:t>
            </a:r>
          </a:p>
        </p:txBody>
      </p:sp>
      <p:pic>
        <p:nvPicPr>
          <p:cNvPr id="24" name="Picture 23">
            <a:extLst>
              <a:ext uri="{FF2B5EF4-FFF2-40B4-BE49-F238E27FC236}">
                <a16:creationId xmlns:a16="http://schemas.microsoft.com/office/drawing/2014/main" id="{E1F4CFE6-3DCF-6C4A-BCEE-774355B660E3}"/>
              </a:ext>
            </a:extLst>
          </p:cNvPr>
          <p:cNvPicPr>
            <a:picLocks noChangeAspect="1"/>
          </p:cNvPicPr>
          <p:nvPr/>
        </p:nvPicPr>
        <p:blipFill>
          <a:blip r:embed="rId5"/>
          <a:stretch>
            <a:fillRect/>
          </a:stretch>
        </p:blipFill>
        <p:spPr>
          <a:xfrm>
            <a:off x="191754" y="1013532"/>
            <a:ext cx="5494951" cy="4035355"/>
          </a:xfrm>
          <a:prstGeom prst="rect">
            <a:avLst/>
          </a:prstGeom>
        </p:spPr>
      </p:pic>
      <p:pic>
        <p:nvPicPr>
          <p:cNvPr id="12" name="Picture 11">
            <a:extLst>
              <a:ext uri="{FF2B5EF4-FFF2-40B4-BE49-F238E27FC236}">
                <a16:creationId xmlns:a16="http://schemas.microsoft.com/office/drawing/2014/main" id="{CB741404-109F-1028-A69A-D5B9C339F48A}"/>
              </a:ext>
            </a:extLst>
          </p:cNvPr>
          <p:cNvPicPr>
            <a:picLocks noChangeAspect="1"/>
          </p:cNvPicPr>
          <p:nvPr/>
        </p:nvPicPr>
        <p:blipFill>
          <a:blip r:embed="rId6"/>
          <a:stretch>
            <a:fillRect/>
          </a:stretch>
        </p:blipFill>
        <p:spPr>
          <a:xfrm>
            <a:off x="6096000" y="3968979"/>
            <a:ext cx="1826960" cy="1839706"/>
          </a:xfrm>
          <a:prstGeom prst="rect">
            <a:avLst/>
          </a:prstGeom>
        </p:spPr>
      </p:pic>
      <p:sp>
        <p:nvSpPr>
          <p:cNvPr id="14" name="TextBox 13">
            <a:extLst>
              <a:ext uri="{FF2B5EF4-FFF2-40B4-BE49-F238E27FC236}">
                <a16:creationId xmlns:a16="http://schemas.microsoft.com/office/drawing/2014/main" id="{86B241F5-085B-F1AC-5F33-21E2CB51AA94}"/>
              </a:ext>
            </a:extLst>
          </p:cNvPr>
          <p:cNvSpPr txBox="1"/>
          <p:nvPr/>
        </p:nvSpPr>
        <p:spPr>
          <a:xfrm>
            <a:off x="8260624" y="5962392"/>
            <a:ext cx="38297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Charge/QE measurements</a:t>
            </a:r>
          </a:p>
        </p:txBody>
      </p:sp>
      <p:sp>
        <p:nvSpPr>
          <p:cNvPr id="3" name="TextBox 2">
            <a:extLst>
              <a:ext uri="{FF2B5EF4-FFF2-40B4-BE49-F238E27FC236}">
                <a16:creationId xmlns:a16="http://schemas.microsoft.com/office/drawing/2014/main" id="{C107E75F-8A97-D946-821E-33480C24D277}"/>
              </a:ext>
            </a:extLst>
          </p:cNvPr>
          <p:cNvSpPr txBox="1"/>
          <p:nvPr/>
        </p:nvSpPr>
        <p:spPr>
          <a:xfrm>
            <a:off x="406902" y="5469811"/>
            <a:ext cx="272744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Slides from Fabio Bosco</a:t>
            </a:r>
          </a:p>
        </p:txBody>
      </p:sp>
    </p:spTree>
    <p:extLst>
      <p:ext uri="{BB962C8B-B14F-4D97-AF65-F5344CB8AC3E}">
        <p14:creationId xmlns:p14="http://schemas.microsoft.com/office/powerpoint/2010/main" val="258071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chine with a long pole&#10;&#10;AI-generated content may be incorrect.">
            <a:extLst>
              <a:ext uri="{FF2B5EF4-FFF2-40B4-BE49-F238E27FC236}">
                <a16:creationId xmlns:a16="http://schemas.microsoft.com/office/drawing/2014/main" id="{D755BAA2-AC3C-5B36-05A4-EB585F4E9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38" y="1912115"/>
            <a:ext cx="3828614" cy="1989850"/>
          </a:xfrm>
          <a:prstGeom prst="rect">
            <a:avLst/>
          </a:prstGeom>
        </p:spPr>
      </p:pic>
      <p:pic>
        <p:nvPicPr>
          <p:cNvPr id="5" name="Picture 4">
            <a:extLst>
              <a:ext uri="{FF2B5EF4-FFF2-40B4-BE49-F238E27FC236}">
                <a16:creationId xmlns:a16="http://schemas.microsoft.com/office/drawing/2014/main" id="{96DAF534-771A-069C-D8E3-25F273E1E401}"/>
              </a:ext>
            </a:extLst>
          </p:cNvPr>
          <p:cNvPicPr>
            <a:picLocks noChangeAspect="1"/>
          </p:cNvPicPr>
          <p:nvPr/>
        </p:nvPicPr>
        <p:blipFill>
          <a:blip r:embed="rId4"/>
          <a:srcRect l="15818"/>
          <a:stretch>
            <a:fillRect/>
          </a:stretch>
        </p:blipFill>
        <p:spPr>
          <a:xfrm rot="5400000">
            <a:off x="4613482" y="2716898"/>
            <a:ext cx="3122329" cy="2781780"/>
          </a:xfrm>
          <a:prstGeom prst="rect">
            <a:avLst/>
          </a:prstGeom>
        </p:spPr>
      </p:pic>
      <p:grpSp>
        <p:nvGrpSpPr>
          <p:cNvPr id="15" name="Group 14">
            <a:extLst>
              <a:ext uri="{FF2B5EF4-FFF2-40B4-BE49-F238E27FC236}">
                <a16:creationId xmlns:a16="http://schemas.microsoft.com/office/drawing/2014/main" id="{79E60852-B212-2360-08B8-DA02710FD47B}"/>
              </a:ext>
            </a:extLst>
          </p:cNvPr>
          <p:cNvGrpSpPr/>
          <p:nvPr/>
        </p:nvGrpSpPr>
        <p:grpSpPr>
          <a:xfrm>
            <a:off x="8349087" y="2171666"/>
            <a:ext cx="3729116" cy="2929437"/>
            <a:chOff x="629818" y="1107847"/>
            <a:chExt cx="3729116" cy="2929437"/>
          </a:xfrm>
        </p:grpSpPr>
        <p:pic>
          <p:nvPicPr>
            <p:cNvPr id="6" name="Picture 5" descr="A grey metal object with a hole&#10;&#10;Description automatically generated with medium confidence">
              <a:extLst>
                <a:ext uri="{FF2B5EF4-FFF2-40B4-BE49-F238E27FC236}">
                  <a16:creationId xmlns:a16="http://schemas.microsoft.com/office/drawing/2014/main" id="{12D97A77-3D7D-A412-FCB8-554952411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18" y="1446401"/>
              <a:ext cx="2295935" cy="1952172"/>
            </a:xfrm>
            <a:prstGeom prst="rect">
              <a:avLst/>
            </a:prstGeom>
          </p:spPr>
        </p:pic>
        <p:sp>
          <p:nvSpPr>
            <p:cNvPr id="7" name="TextBox 6">
              <a:extLst>
                <a:ext uri="{FF2B5EF4-FFF2-40B4-BE49-F238E27FC236}">
                  <a16:creationId xmlns:a16="http://schemas.microsoft.com/office/drawing/2014/main" id="{37738E3B-FCBA-652D-56A0-17791F7D615D}"/>
                </a:ext>
              </a:extLst>
            </p:cNvPr>
            <p:cNvSpPr txBox="1"/>
            <p:nvPr/>
          </p:nvSpPr>
          <p:spPr>
            <a:xfrm>
              <a:off x="2925753" y="1107847"/>
              <a:ext cx="143318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Cathode plug</a:t>
              </a:r>
            </a:p>
          </p:txBody>
        </p:sp>
        <p:sp>
          <p:nvSpPr>
            <p:cNvPr id="8" name="TextBox 7">
              <a:extLst>
                <a:ext uri="{FF2B5EF4-FFF2-40B4-BE49-F238E27FC236}">
                  <a16:creationId xmlns:a16="http://schemas.microsoft.com/office/drawing/2014/main" id="{8F739DDD-1CBC-654D-E43D-18D443C0E23F}"/>
                </a:ext>
              </a:extLst>
            </p:cNvPr>
            <p:cNvSpPr txBox="1"/>
            <p:nvPr/>
          </p:nvSpPr>
          <p:spPr>
            <a:xfrm>
              <a:off x="1816645" y="3698730"/>
              <a:ext cx="193867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RF gun Backplane</a:t>
              </a:r>
            </a:p>
          </p:txBody>
        </p:sp>
        <p:sp>
          <p:nvSpPr>
            <p:cNvPr id="9" name="Arrow: Right 8">
              <a:extLst>
                <a:ext uri="{FF2B5EF4-FFF2-40B4-BE49-F238E27FC236}">
                  <a16:creationId xmlns:a16="http://schemas.microsoft.com/office/drawing/2014/main" id="{1E5F4F65-2D44-D020-7EB0-B94B58863972}"/>
                </a:ext>
              </a:extLst>
            </p:cNvPr>
            <p:cNvSpPr/>
            <p:nvPr/>
          </p:nvSpPr>
          <p:spPr>
            <a:xfrm rot="7679751" flipV="1">
              <a:off x="2107921" y="1784417"/>
              <a:ext cx="1193106" cy="274685"/>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B84E6687-DE56-EB70-5B76-BBCEBDB70FA6}"/>
                </a:ext>
              </a:extLst>
            </p:cNvPr>
            <p:cNvSpPr/>
            <p:nvPr/>
          </p:nvSpPr>
          <p:spPr>
            <a:xfrm rot="16200000">
              <a:off x="2235009" y="3377967"/>
              <a:ext cx="547850" cy="251709"/>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ACC1C537-6BE1-E610-26FE-86F11065F7A4}"/>
                </a:ext>
              </a:extLst>
            </p:cNvPr>
            <p:cNvSpPr txBox="1"/>
            <p:nvPr/>
          </p:nvSpPr>
          <p:spPr>
            <a:xfrm>
              <a:off x="769770" y="3193138"/>
              <a:ext cx="16509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C-holder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(cathode grabber)</a:t>
              </a:r>
            </a:p>
          </p:txBody>
        </p:sp>
        <p:sp>
          <p:nvSpPr>
            <p:cNvPr id="12" name="Arrow: Right 11">
              <a:extLst>
                <a:ext uri="{FF2B5EF4-FFF2-40B4-BE49-F238E27FC236}">
                  <a16:creationId xmlns:a16="http://schemas.microsoft.com/office/drawing/2014/main" id="{BF7C4F10-FE80-43A2-510D-BA48D84F3A82}"/>
                </a:ext>
              </a:extLst>
            </p:cNvPr>
            <p:cNvSpPr/>
            <p:nvPr/>
          </p:nvSpPr>
          <p:spPr>
            <a:xfrm rot="16200000">
              <a:off x="908929" y="2856772"/>
              <a:ext cx="460003" cy="212729"/>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4AA19E63-C87C-6BA6-CE0B-1B7033BC565B}"/>
              </a:ext>
            </a:extLst>
          </p:cNvPr>
          <p:cNvSpPr txBox="1"/>
          <p:nvPr/>
        </p:nvSpPr>
        <p:spPr>
          <a:xfrm>
            <a:off x="138188" y="956463"/>
            <a:ext cx="11190211"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Load lock at MOTHRA will enable testing of advanced cathodes (high field, low temperature environment)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Targeting Cs</a:t>
            </a:r>
            <a:r>
              <a:rPr kumimoji="0" lang="en-US" sz="1800" b="0" i="0" u="none" strike="noStrike" kern="1200" cap="none" spc="0" normalizeH="0" baseline="-25000" noProof="0" dirty="0">
                <a:ln>
                  <a:noFill/>
                </a:ln>
                <a:solidFill>
                  <a:srgbClr val="000000"/>
                </a:solidFill>
                <a:effectLst/>
                <a:uLnTx/>
                <a:uFillTx/>
                <a:latin typeface="Arial"/>
                <a:ea typeface="+mn-ea"/>
                <a:cs typeface="+mn-cs"/>
              </a:rPr>
              <a:t>x</a:t>
            </a:r>
            <a:r>
              <a:rPr kumimoji="0" lang="en-US" sz="1800" b="0" i="0" u="none" strike="noStrike" kern="1200" cap="none" spc="0" normalizeH="0" baseline="0" noProof="0" dirty="0">
                <a:ln>
                  <a:noFill/>
                </a:ln>
                <a:solidFill>
                  <a:srgbClr val="000000"/>
                </a:solidFill>
                <a:effectLst/>
                <a:uLnTx/>
                <a:uFillTx/>
                <a:latin typeface="Arial"/>
                <a:ea typeface="+mn-ea"/>
                <a:cs typeface="+mn-cs"/>
              </a:rPr>
              <a:t>Te cathode tests in Spring 2026, nanostructured cathodes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INFN cathode plug modified for C-band compatible geometry</a:t>
            </a:r>
          </a:p>
        </p:txBody>
      </p:sp>
      <p:sp>
        <p:nvSpPr>
          <p:cNvPr id="3" name="Title 2">
            <a:extLst>
              <a:ext uri="{FF2B5EF4-FFF2-40B4-BE49-F238E27FC236}">
                <a16:creationId xmlns:a16="http://schemas.microsoft.com/office/drawing/2014/main" id="{EEE6A730-3D27-855F-474C-318B79EBA1E1}"/>
              </a:ext>
            </a:extLst>
          </p:cNvPr>
          <p:cNvSpPr>
            <a:spLocks noGrp="1"/>
          </p:cNvSpPr>
          <p:nvPr>
            <p:ph type="title"/>
          </p:nvPr>
        </p:nvSpPr>
        <p:spPr/>
        <p:txBody>
          <a:bodyPr/>
          <a:lstStyle/>
          <a:p>
            <a:r>
              <a:rPr lang="en-US">
                <a:latin typeface="+mn-lt"/>
              </a:rPr>
              <a:t>CYBORG </a:t>
            </a:r>
            <a:r>
              <a:rPr lang="en-US" dirty="0">
                <a:latin typeface="+mn-lt"/>
              </a:rPr>
              <a:t>Load Lock </a:t>
            </a:r>
          </a:p>
        </p:txBody>
      </p:sp>
      <p:sp>
        <p:nvSpPr>
          <p:cNvPr id="16" name="TextBox 15">
            <a:extLst>
              <a:ext uri="{FF2B5EF4-FFF2-40B4-BE49-F238E27FC236}">
                <a16:creationId xmlns:a16="http://schemas.microsoft.com/office/drawing/2014/main" id="{3CC79F40-A979-26E1-6E39-872D6D08B55D}"/>
              </a:ext>
            </a:extLst>
          </p:cNvPr>
          <p:cNvSpPr txBox="1"/>
          <p:nvPr/>
        </p:nvSpPr>
        <p:spPr>
          <a:xfrm>
            <a:off x="9200495" y="6096675"/>
            <a:ext cx="2889056" cy="369332"/>
          </a:xfrm>
          <a:prstGeom prst="rect">
            <a:avLst/>
          </a:prstGeom>
          <a:solidFill>
            <a:schemeClr val="accent3"/>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Courtesy of C. Pennington</a:t>
            </a:r>
          </a:p>
        </p:txBody>
      </p:sp>
      <p:sp>
        <p:nvSpPr>
          <p:cNvPr id="17" name="TextBox 16">
            <a:extLst>
              <a:ext uri="{FF2B5EF4-FFF2-40B4-BE49-F238E27FC236}">
                <a16:creationId xmlns:a16="http://schemas.microsoft.com/office/drawing/2014/main" id="{BEB8E865-17D9-012A-9D2E-D3839B4995BF}"/>
              </a:ext>
            </a:extLst>
          </p:cNvPr>
          <p:cNvSpPr txBox="1"/>
          <p:nvPr/>
        </p:nvSpPr>
        <p:spPr>
          <a:xfrm>
            <a:off x="711063" y="5939853"/>
            <a:ext cx="28065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n-ea"/>
                <a:cs typeface="+mn-cs"/>
              </a:rPr>
              <a:t>Load lock CAD model and integration with cryostat</a:t>
            </a:r>
          </a:p>
        </p:txBody>
      </p:sp>
      <p:sp>
        <p:nvSpPr>
          <p:cNvPr id="18" name="TextBox 17">
            <a:extLst>
              <a:ext uri="{FF2B5EF4-FFF2-40B4-BE49-F238E27FC236}">
                <a16:creationId xmlns:a16="http://schemas.microsoft.com/office/drawing/2014/main" id="{0661155F-5D31-695C-CA8F-527AC0E79164}"/>
              </a:ext>
            </a:extLst>
          </p:cNvPr>
          <p:cNvSpPr txBox="1"/>
          <p:nvPr/>
        </p:nvSpPr>
        <p:spPr>
          <a:xfrm>
            <a:off x="4497474" y="5821244"/>
            <a:ext cx="352150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n-ea"/>
                <a:cs typeface="+mn-cs"/>
              </a:rPr>
              <a:t>Partially assembled load lock behind cryostat ready for integration</a:t>
            </a:r>
          </a:p>
        </p:txBody>
      </p:sp>
      <p:sp>
        <p:nvSpPr>
          <p:cNvPr id="19" name="TextBox 18">
            <a:extLst>
              <a:ext uri="{FF2B5EF4-FFF2-40B4-BE49-F238E27FC236}">
                <a16:creationId xmlns:a16="http://schemas.microsoft.com/office/drawing/2014/main" id="{687E430D-8FAB-266A-CDFB-48367EE2272C}"/>
              </a:ext>
            </a:extLst>
          </p:cNvPr>
          <p:cNvSpPr txBox="1"/>
          <p:nvPr/>
        </p:nvSpPr>
        <p:spPr>
          <a:xfrm>
            <a:off x="8386908" y="5149414"/>
            <a:ext cx="368258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n-ea"/>
                <a:cs typeface="+mn-cs"/>
              </a:rPr>
              <a:t>Detail: inserted cathode plug and holder (a); machined backplane for insertable cathodes (b) </a:t>
            </a:r>
          </a:p>
        </p:txBody>
      </p:sp>
      <p:pic>
        <p:nvPicPr>
          <p:cNvPr id="20" name="Picture 19">
            <a:extLst>
              <a:ext uri="{FF2B5EF4-FFF2-40B4-BE49-F238E27FC236}">
                <a16:creationId xmlns:a16="http://schemas.microsoft.com/office/drawing/2014/main" id="{9A6018A8-5ACA-23EE-CD5F-81690E666C80}"/>
              </a:ext>
            </a:extLst>
          </p:cNvPr>
          <p:cNvPicPr>
            <a:picLocks noChangeAspect="1"/>
          </p:cNvPicPr>
          <p:nvPr/>
        </p:nvPicPr>
        <p:blipFill>
          <a:blip r:embed="rId6">
            <a:extLst>
              <a:ext uri="{28A0092B-C50C-407E-A947-70E740481C1C}">
                <a14:useLocalDpi xmlns:a14="http://schemas.microsoft.com/office/drawing/2010/main" val="0"/>
              </a:ext>
            </a:extLst>
          </a:blip>
          <a:srcRect l="25482" t="20006" r="25000" b="11885"/>
          <a:stretch/>
        </p:blipFill>
        <p:spPr>
          <a:xfrm rot="10800000">
            <a:off x="10741013" y="2827400"/>
            <a:ext cx="1241197" cy="1280388"/>
          </a:xfrm>
          <a:prstGeom prst="ellipse">
            <a:avLst/>
          </a:prstGeom>
        </p:spPr>
      </p:pic>
      <p:sp>
        <p:nvSpPr>
          <p:cNvPr id="21" name="TextBox 20">
            <a:extLst>
              <a:ext uri="{FF2B5EF4-FFF2-40B4-BE49-F238E27FC236}">
                <a16:creationId xmlns:a16="http://schemas.microsoft.com/office/drawing/2014/main" id="{15F7D368-ADD2-AF35-EF1A-21E9E46DEB14}"/>
              </a:ext>
            </a:extLst>
          </p:cNvPr>
          <p:cNvSpPr txBox="1"/>
          <p:nvPr/>
        </p:nvSpPr>
        <p:spPr>
          <a:xfrm>
            <a:off x="8477199" y="2972918"/>
            <a:ext cx="762000" cy="3725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a:t>
            </a:r>
          </a:p>
        </p:txBody>
      </p:sp>
      <p:sp>
        <p:nvSpPr>
          <p:cNvPr id="22" name="TextBox 21">
            <a:extLst>
              <a:ext uri="{FF2B5EF4-FFF2-40B4-BE49-F238E27FC236}">
                <a16:creationId xmlns:a16="http://schemas.microsoft.com/office/drawing/2014/main" id="{C25C988E-D052-65AC-D060-D56D56B39A05}"/>
              </a:ext>
            </a:extLst>
          </p:cNvPr>
          <p:cNvSpPr txBox="1"/>
          <p:nvPr/>
        </p:nvSpPr>
        <p:spPr>
          <a:xfrm>
            <a:off x="10853514" y="2972918"/>
            <a:ext cx="762000" cy="3725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a:t>
            </a:r>
          </a:p>
        </p:txBody>
      </p:sp>
      <p:sp>
        <p:nvSpPr>
          <p:cNvPr id="24" name="Slide Number Placeholder 23">
            <a:extLst>
              <a:ext uri="{FF2B5EF4-FFF2-40B4-BE49-F238E27FC236}">
                <a16:creationId xmlns:a16="http://schemas.microsoft.com/office/drawing/2014/main" id="{CC9F009D-1DA1-6B87-23DE-34A819C2EA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CBE81-14BD-7343-B359-01BCBA3179F9}" type="slidenum">
              <a:rPr kumimoji="0" lang="en-US" sz="675" b="0" i="1"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675" b="0" i="1"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23278B35-5137-C3B5-85AB-9B05BB8E91BB}"/>
              </a:ext>
            </a:extLst>
          </p:cNvPr>
          <p:cNvPicPr>
            <a:picLocks noChangeAspect="1"/>
          </p:cNvPicPr>
          <p:nvPr/>
        </p:nvPicPr>
        <p:blipFill>
          <a:blip r:embed="rId7"/>
          <a:stretch>
            <a:fillRect/>
          </a:stretch>
        </p:blipFill>
        <p:spPr>
          <a:xfrm>
            <a:off x="622438" y="3957511"/>
            <a:ext cx="3237818" cy="1908416"/>
          </a:xfrm>
          <a:prstGeom prst="rect">
            <a:avLst/>
          </a:prstGeom>
        </p:spPr>
      </p:pic>
      <p:sp>
        <p:nvSpPr>
          <p:cNvPr id="14" name="TextBox 13">
            <a:extLst>
              <a:ext uri="{FF2B5EF4-FFF2-40B4-BE49-F238E27FC236}">
                <a16:creationId xmlns:a16="http://schemas.microsoft.com/office/drawing/2014/main" id="{8626CAC4-178C-4F76-0C7F-76133C3DCE1A}"/>
              </a:ext>
            </a:extLst>
          </p:cNvPr>
          <p:cNvSpPr txBox="1"/>
          <p:nvPr/>
        </p:nvSpPr>
        <p:spPr>
          <a:xfrm>
            <a:off x="9362105" y="1531247"/>
            <a:ext cx="272744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Slides from Fabio Bosco</a:t>
            </a:r>
          </a:p>
        </p:txBody>
      </p:sp>
    </p:spTree>
    <p:extLst>
      <p:ext uri="{BB962C8B-B14F-4D97-AF65-F5344CB8AC3E}">
        <p14:creationId xmlns:p14="http://schemas.microsoft.com/office/powerpoint/2010/main" val="411244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9911145-7493-76C2-A944-47D231CC8CA2}"/>
              </a:ext>
            </a:extLst>
          </p:cNvPr>
          <p:cNvSpPr>
            <a:spLocks noGrp="1"/>
          </p:cNvSpPr>
          <p:nvPr>
            <p:ph type="ctrTitle"/>
          </p:nvPr>
        </p:nvSpPr>
        <p:spPr>
          <a:xfrm>
            <a:off x="1294155" y="1185705"/>
            <a:ext cx="10272765" cy="2387600"/>
          </a:xfrm>
        </p:spPr>
        <p:txBody>
          <a:bodyPr>
            <a:normAutofit/>
          </a:bodyPr>
          <a:lstStyle/>
          <a:p>
            <a:r>
              <a:rPr lang="en-US" noProof="0" dirty="0"/>
              <a:t>UCLA/LANL 1.6-Cell Cryogenic Normal Conducting RF-Gun</a:t>
            </a:r>
          </a:p>
        </p:txBody>
      </p:sp>
      <p:sp>
        <p:nvSpPr>
          <p:cNvPr id="9" name="Subtítulo 2">
            <a:extLst>
              <a:ext uri="{FF2B5EF4-FFF2-40B4-BE49-F238E27FC236}">
                <a16:creationId xmlns:a16="http://schemas.microsoft.com/office/drawing/2014/main" id="{8B265AEE-1BE6-D212-6EE6-920DE7594D50}"/>
              </a:ext>
            </a:extLst>
          </p:cNvPr>
          <p:cNvSpPr>
            <a:spLocks noGrp="1"/>
          </p:cNvSpPr>
          <p:nvPr>
            <p:ph type="subTitle" idx="1"/>
          </p:nvPr>
        </p:nvSpPr>
        <p:spPr>
          <a:xfrm>
            <a:off x="1524000" y="3602038"/>
            <a:ext cx="9144000" cy="1655762"/>
          </a:xfrm>
        </p:spPr>
        <p:txBody>
          <a:bodyPr/>
          <a:lstStyle/>
          <a:p>
            <a:r>
              <a:rPr lang="en-US" noProof="0" dirty="0"/>
              <a:t>January-16-2026</a:t>
            </a:r>
          </a:p>
          <a:p>
            <a:r>
              <a:rPr lang="en-US" dirty="0"/>
              <a:t>Slides from Jesus Jimenez-Zepeda</a:t>
            </a:r>
            <a:endParaRPr lang="en-US" noProof="0" dirty="0"/>
          </a:p>
        </p:txBody>
      </p:sp>
    </p:spTree>
    <p:extLst>
      <p:ext uri="{BB962C8B-B14F-4D97-AF65-F5344CB8AC3E}">
        <p14:creationId xmlns:p14="http://schemas.microsoft.com/office/powerpoint/2010/main" val="3848489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B133-329B-AFA2-C32A-C85E4C66EB9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93C06F5-B796-3578-7221-9D027D025717}"/>
              </a:ext>
            </a:extLst>
          </p:cNvPr>
          <p:cNvSpPr>
            <a:spLocks noGrp="1"/>
          </p:cNvSpPr>
          <p:nvPr>
            <p:ph type="title"/>
          </p:nvPr>
        </p:nvSpPr>
        <p:spPr>
          <a:xfrm>
            <a:off x="567945" y="175162"/>
            <a:ext cx="10515600" cy="1325563"/>
          </a:xfrm>
        </p:spPr>
        <p:txBody>
          <a:bodyPr/>
          <a:lstStyle/>
          <a:p>
            <a:r>
              <a:rPr lang="en-US" noProof="0" dirty="0">
                <a:solidFill>
                  <a:srgbClr val="0070C0"/>
                </a:solidFill>
              </a:rPr>
              <a:t>1.6 cell (C-band) cryogenic photoinjector: Design Point for UC-XFEL</a:t>
            </a:r>
          </a:p>
        </p:txBody>
      </p:sp>
      <p:grpSp>
        <p:nvGrpSpPr>
          <p:cNvPr id="22" name="Grupo 21">
            <a:extLst>
              <a:ext uri="{FF2B5EF4-FFF2-40B4-BE49-F238E27FC236}">
                <a16:creationId xmlns:a16="http://schemas.microsoft.com/office/drawing/2014/main" id="{C60A73CA-F804-162B-DC66-E295E4DB3E15}"/>
              </a:ext>
            </a:extLst>
          </p:cNvPr>
          <p:cNvGrpSpPr/>
          <p:nvPr/>
        </p:nvGrpSpPr>
        <p:grpSpPr>
          <a:xfrm>
            <a:off x="567945" y="1500725"/>
            <a:ext cx="2088016" cy="1393872"/>
            <a:chOff x="857798" y="1790731"/>
            <a:chExt cx="2088016" cy="1393872"/>
          </a:xfrm>
        </p:grpSpPr>
        <p:sp>
          <p:nvSpPr>
            <p:cNvPr id="23" name="CuadroTexto 22">
              <a:extLst>
                <a:ext uri="{FF2B5EF4-FFF2-40B4-BE49-F238E27FC236}">
                  <a16:creationId xmlns:a16="http://schemas.microsoft.com/office/drawing/2014/main" id="{C92909D2-2C77-E6E0-E4F0-138BF5E94146}"/>
                </a:ext>
              </a:extLst>
            </p:cNvPr>
            <p:cNvSpPr txBox="1"/>
            <p:nvPr/>
          </p:nvSpPr>
          <p:spPr>
            <a:xfrm>
              <a:off x="857798" y="2107385"/>
              <a:ext cx="2088016" cy="107721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240 MV/m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Below cryogenic copper breakdown</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CuadroTexto 23">
              <a:extLst>
                <a:ext uri="{FF2B5EF4-FFF2-40B4-BE49-F238E27FC236}">
                  <a16:creationId xmlns:a16="http://schemas.microsoft.com/office/drawing/2014/main" id="{47D3C0F3-2FFA-1DD0-04BE-855293BF7D69}"/>
                </a:ext>
              </a:extLst>
            </p:cNvPr>
            <p:cNvSpPr txBox="1"/>
            <p:nvPr/>
          </p:nvSpPr>
          <p:spPr>
            <a:xfrm>
              <a:off x="857798" y="1790731"/>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Peak axial E-field</a:t>
              </a:r>
            </a:p>
          </p:txBody>
        </p:sp>
      </p:grpSp>
      <p:sp>
        <p:nvSpPr>
          <p:cNvPr id="26" name="CuadroTexto 25">
            <a:extLst>
              <a:ext uri="{FF2B5EF4-FFF2-40B4-BE49-F238E27FC236}">
                <a16:creationId xmlns:a16="http://schemas.microsoft.com/office/drawing/2014/main" id="{11C3A9DC-8263-6598-AB32-CBD17C7FCE75}"/>
              </a:ext>
            </a:extLst>
          </p:cNvPr>
          <p:cNvSpPr txBox="1"/>
          <p:nvPr/>
        </p:nvSpPr>
        <p:spPr>
          <a:xfrm>
            <a:off x="5527919" y="1833577"/>
            <a:ext cx="2088016" cy="107640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100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 pulse</a:t>
            </a:r>
          </a:p>
        </p:txBody>
      </p:sp>
      <p:sp>
        <p:nvSpPr>
          <p:cNvPr id="30" name="CuadroTexto 29">
            <a:extLst>
              <a:ext uri="{FF2B5EF4-FFF2-40B4-BE49-F238E27FC236}">
                <a16:creationId xmlns:a16="http://schemas.microsoft.com/office/drawing/2014/main" id="{9427A0FC-20BC-55D4-C66F-9C2A8A5DB5EB}"/>
              </a:ext>
            </a:extLst>
          </p:cNvPr>
          <p:cNvSpPr txBox="1"/>
          <p:nvPr/>
        </p:nvSpPr>
        <p:spPr>
          <a:xfrm>
            <a:off x="5527919" y="1516924"/>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Charge</a:t>
            </a:r>
          </a:p>
        </p:txBody>
      </p:sp>
      <p:sp>
        <p:nvSpPr>
          <p:cNvPr id="32" name="CuadroTexto 31">
            <a:extLst>
              <a:ext uri="{FF2B5EF4-FFF2-40B4-BE49-F238E27FC236}">
                <a16:creationId xmlns:a16="http://schemas.microsoft.com/office/drawing/2014/main" id="{50395A88-514F-AB40-AFD6-F431F5EE135A}"/>
              </a:ext>
            </a:extLst>
          </p:cNvPr>
          <p:cNvSpPr txBox="1"/>
          <p:nvPr/>
        </p:nvSpPr>
        <p:spPr>
          <a:xfrm>
            <a:off x="8007906" y="1833576"/>
            <a:ext cx="2088016" cy="107640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100 Hz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300 ns Rf pulse</a:t>
            </a:r>
          </a:p>
        </p:txBody>
      </p:sp>
      <p:sp>
        <p:nvSpPr>
          <p:cNvPr id="33" name="CuadroTexto 32">
            <a:extLst>
              <a:ext uri="{FF2B5EF4-FFF2-40B4-BE49-F238E27FC236}">
                <a16:creationId xmlns:a16="http://schemas.microsoft.com/office/drawing/2014/main" id="{AA0054D5-8041-D4F8-F3BA-CF3976B46F1E}"/>
              </a:ext>
            </a:extLst>
          </p:cNvPr>
          <p:cNvSpPr txBox="1"/>
          <p:nvPr/>
        </p:nvSpPr>
        <p:spPr>
          <a:xfrm>
            <a:off x="8007906" y="1516924"/>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Repetition rate</a:t>
            </a:r>
          </a:p>
        </p:txBody>
      </p:sp>
      <p:grpSp>
        <p:nvGrpSpPr>
          <p:cNvPr id="45" name="Grupo 44">
            <a:extLst>
              <a:ext uri="{FF2B5EF4-FFF2-40B4-BE49-F238E27FC236}">
                <a16:creationId xmlns:a16="http://schemas.microsoft.com/office/drawing/2014/main" id="{9F031D16-398C-9550-35C9-05F60D092B96}"/>
              </a:ext>
            </a:extLst>
          </p:cNvPr>
          <p:cNvGrpSpPr/>
          <p:nvPr/>
        </p:nvGrpSpPr>
        <p:grpSpPr>
          <a:xfrm>
            <a:off x="2003924" y="3020090"/>
            <a:ext cx="2088016" cy="901429"/>
            <a:chOff x="3034907" y="2836362"/>
            <a:chExt cx="2088016" cy="901429"/>
          </a:xfrm>
        </p:grpSpPr>
        <p:sp>
          <p:nvSpPr>
            <p:cNvPr id="35" name="CuadroTexto 34">
              <a:extLst>
                <a:ext uri="{FF2B5EF4-FFF2-40B4-BE49-F238E27FC236}">
                  <a16:creationId xmlns:a16="http://schemas.microsoft.com/office/drawing/2014/main" id="{5BB54313-261F-14F3-AD19-EB65E04182BD}"/>
                </a:ext>
              </a:extLst>
            </p:cNvPr>
            <p:cNvSpPr txBox="1"/>
            <p:nvPr/>
          </p:nvSpPr>
          <p:spPr>
            <a:xfrm>
              <a:off x="3034907" y="3153016"/>
              <a:ext cx="2088016" cy="58477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153 MeV</a:t>
              </a:r>
            </a:p>
          </p:txBody>
        </p:sp>
        <p:sp>
          <p:nvSpPr>
            <p:cNvPr id="36" name="CuadroTexto 35">
              <a:extLst>
                <a:ext uri="{FF2B5EF4-FFF2-40B4-BE49-F238E27FC236}">
                  <a16:creationId xmlns:a16="http://schemas.microsoft.com/office/drawing/2014/main" id="{D6B35452-C8EA-4DD9-FCCC-301B80F791E9}"/>
                </a:ext>
              </a:extLst>
            </p:cNvPr>
            <p:cNvSpPr txBox="1"/>
            <p:nvPr/>
          </p:nvSpPr>
          <p:spPr>
            <a:xfrm>
              <a:off x="3034907" y="2836362"/>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Energy post injector</a:t>
              </a:r>
            </a:p>
          </p:txBody>
        </p:sp>
      </p:grpSp>
      <p:grpSp>
        <p:nvGrpSpPr>
          <p:cNvPr id="42" name="Grupo 41">
            <a:extLst>
              <a:ext uri="{FF2B5EF4-FFF2-40B4-BE49-F238E27FC236}">
                <a16:creationId xmlns:a16="http://schemas.microsoft.com/office/drawing/2014/main" id="{9E1F5AEC-B6B2-B592-02D7-55208D5F2D6C}"/>
              </a:ext>
            </a:extLst>
          </p:cNvPr>
          <p:cNvGrpSpPr/>
          <p:nvPr/>
        </p:nvGrpSpPr>
        <p:grpSpPr>
          <a:xfrm>
            <a:off x="4483911" y="3028623"/>
            <a:ext cx="2088016" cy="901429"/>
            <a:chOff x="857798" y="1790731"/>
            <a:chExt cx="2088016" cy="901429"/>
          </a:xfrm>
        </p:grpSpPr>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8166A5DA-6F52-74A2-1BBE-E53F242A1256}"/>
                    </a:ext>
                  </a:extLst>
                </p:cNvPr>
                <p:cNvSpPr txBox="1"/>
                <p:nvPr/>
              </p:nvSpPr>
              <p:spPr>
                <a:xfrm>
                  <a:off x="857798" y="2107385"/>
                  <a:ext cx="2088016" cy="58477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75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𝜇</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(rms)</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3" name="CuadroTexto 42">
                  <a:extLst>
                    <a:ext uri="{FF2B5EF4-FFF2-40B4-BE49-F238E27FC236}">
                      <a16:creationId xmlns:a16="http://schemas.microsoft.com/office/drawing/2014/main" id="{8166A5DA-6F52-74A2-1BBE-E53F242A1256}"/>
                    </a:ext>
                  </a:extLst>
                </p:cNvPr>
                <p:cNvSpPr txBox="1">
                  <a:spLocks noRot="1" noChangeAspect="1" noMove="1" noResize="1" noEditPoints="1" noAdjustHandles="1" noChangeArrowheads="1" noChangeShapeType="1" noTextEdit="1"/>
                </p:cNvSpPr>
                <p:nvPr/>
              </p:nvSpPr>
              <p:spPr>
                <a:xfrm>
                  <a:off x="857798" y="2107385"/>
                  <a:ext cx="2088016" cy="584775"/>
                </a:xfrm>
                <a:prstGeom prst="rect">
                  <a:avLst/>
                </a:prstGeom>
                <a:blipFill>
                  <a:blip r:embed="rId3"/>
                  <a:stretch>
                    <a:fillRect l="-4928" t="-13131" r="-1739" b="-29293"/>
                  </a:stretch>
                </a:blipFill>
                <a:ln/>
              </p:spPr>
              <p:txBody>
                <a:bodyPr/>
                <a:lstStyle/>
                <a:p>
                  <a:r>
                    <a:rPr lang="es-MX">
                      <a:noFill/>
                    </a:rPr>
                    <a:t> </a:t>
                  </a:r>
                </a:p>
              </p:txBody>
            </p:sp>
          </mc:Fallback>
        </mc:AlternateContent>
        <p:sp>
          <p:nvSpPr>
            <p:cNvPr id="44" name="CuadroTexto 43">
              <a:extLst>
                <a:ext uri="{FF2B5EF4-FFF2-40B4-BE49-F238E27FC236}">
                  <a16:creationId xmlns:a16="http://schemas.microsoft.com/office/drawing/2014/main" id="{E979E87D-4376-EC04-7580-B20BACAADD4A}"/>
                </a:ext>
              </a:extLst>
            </p:cNvPr>
            <p:cNvSpPr txBox="1"/>
            <p:nvPr/>
          </p:nvSpPr>
          <p:spPr>
            <a:xfrm>
              <a:off x="857798" y="1790731"/>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Spot at cathode</a:t>
              </a:r>
            </a:p>
          </p:txBody>
        </p:sp>
      </p:grpSp>
      <p:sp>
        <p:nvSpPr>
          <p:cNvPr id="46" name="CuadroTexto 45">
            <a:extLst>
              <a:ext uri="{FF2B5EF4-FFF2-40B4-BE49-F238E27FC236}">
                <a16:creationId xmlns:a16="http://schemas.microsoft.com/office/drawing/2014/main" id="{A5D18E8E-EC99-987D-A16A-AC5BA546679D}"/>
              </a:ext>
            </a:extLst>
          </p:cNvPr>
          <p:cNvSpPr txBox="1"/>
          <p:nvPr/>
        </p:nvSpPr>
        <p:spPr>
          <a:xfrm>
            <a:off x="8097932" y="6428922"/>
            <a:ext cx="482457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hlinkClick r:id="rId4"/>
              </a:rPr>
              <a:t>J B Rosenzweig </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et al 2020 New J. Phys. 22 093067</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9" name="Imagen 48" descr="Texto&#10;&#10;El contenido generado por IA puede ser incorrecto.">
            <a:extLst>
              <a:ext uri="{FF2B5EF4-FFF2-40B4-BE49-F238E27FC236}">
                <a16:creationId xmlns:a16="http://schemas.microsoft.com/office/drawing/2014/main" id="{BC98717B-9E31-9C3E-A490-C93334319165}"/>
              </a:ext>
            </a:extLst>
          </p:cNvPr>
          <p:cNvPicPr>
            <a:picLocks noChangeAspect="1"/>
          </p:cNvPicPr>
          <p:nvPr/>
        </p:nvPicPr>
        <p:blipFill>
          <a:blip r:embed="rId5"/>
          <a:stretch>
            <a:fillRect/>
          </a:stretch>
        </p:blipFill>
        <p:spPr>
          <a:xfrm>
            <a:off x="7297883" y="5329888"/>
            <a:ext cx="3970798" cy="1072317"/>
          </a:xfrm>
          <a:prstGeom prst="rect">
            <a:avLst/>
          </a:prstGeom>
          <a:ln w="19050">
            <a:solidFill>
              <a:schemeClr val="tx1"/>
            </a:solidFill>
          </a:ln>
        </p:spPr>
      </p:pic>
      <mc:AlternateContent xmlns:mc="http://schemas.openxmlformats.org/markup-compatibility/2006" xmlns:a14="http://schemas.microsoft.com/office/drawing/2010/main">
        <mc:Choice Requires="a14">
          <p:graphicFrame>
            <p:nvGraphicFramePr>
              <p:cNvPr id="52" name="Tabla 51">
                <a:extLst>
                  <a:ext uri="{FF2B5EF4-FFF2-40B4-BE49-F238E27FC236}">
                    <a16:creationId xmlns:a16="http://schemas.microsoft.com/office/drawing/2014/main" id="{4B2CC719-BAEA-A2B6-940A-316C9598B583}"/>
                  </a:ext>
                </a:extLst>
              </p:cNvPr>
              <p:cNvGraphicFramePr>
                <a:graphicFrameLocks noGrp="1"/>
              </p:cNvGraphicFramePr>
              <p:nvPr/>
            </p:nvGraphicFramePr>
            <p:xfrm>
              <a:off x="282018" y="4064030"/>
              <a:ext cx="6517602" cy="2638801"/>
            </p:xfrm>
            <a:graphic>
              <a:graphicData uri="http://schemas.openxmlformats.org/drawingml/2006/table">
                <a:tbl>
                  <a:tblPr firstRow="1" bandRow="1">
                    <a:tableStyleId>{BC89EF96-8CEA-46FF-86C4-4CE0E7609802}</a:tableStyleId>
                  </a:tblPr>
                  <a:tblGrid>
                    <a:gridCol w="3258801">
                      <a:extLst>
                        <a:ext uri="{9D8B030D-6E8A-4147-A177-3AD203B41FA5}">
                          <a16:colId xmlns:a16="http://schemas.microsoft.com/office/drawing/2014/main" val="3414225044"/>
                        </a:ext>
                      </a:extLst>
                    </a:gridCol>
                    <a:gridCol w="3258801">
                      <a:extLst>
                        <a:ext uri="{9D8B030D-6E8A-4147-A177-3AD203B41FA5}">
                          <a16:colId xmlns:a16="http://schemas.microsoft.com/office/drawing/2014/main" val="1344239869"/>
                        </a:ext>
                      </a:extLst>
                    </a:gridCol>
                  </a:tblGrid>
                  <a:tr h="601349">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Expected Beam Quality (Baseline)</a:t>
                          </a:r>
                          <a:endParaRPr lang="en-US" sz="1800" b="1" noProof="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Target </a:t>
                          </a:r>
                          <a:r>
                            <a:rPr lang="es-ES" dirty="0" err="1"/>
                            <a:t>Value</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244913603"/>
                      </a:ext>
                    </a:extLst>
                  </a:tr>
                  <a:tr h="343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Final </a:t>
                          </a:r>
                          <a:r>
                            <a:rPr lang="es-ES" dirty="0" err="1"/>
                            <a:t>normalized</a:t>
                          </a:r>
                          <a:r>
                            <a:rPr lang="es-ES" dirty="0"/>
                            <a:t> </a:t>
                          </a:r>
                          <a:r>
                            <a:rPr lang="es-ES" dirty="0" err="1"/>
                            <a:t>emittance</a:t>
                          </a:r>
                          <a:r>
                            <a:rPr lang="es-ES" dirty="0"/>
                            <a:t>, </a:t>
                          </a:r>
                          <a14:m>
                            <m:oMath xmlns:m="http://schemas.openxmlformats.org/officeDocument/2006/math">
                              <m:sSub>
                                <m:sSubPr>
                                  <m:ctrlPr>
                                    <a:rPr lang="es-ES" i="1" smtClean="0">
                                      <a:latin typeface="Cambria Math" panose="02040503050406030204" pitchFamily="18" charset="0"/>
                                    </a:rPr>
                                  </m:ctrlPr>
                                </m:sSubPr>
                                <m:e>
                                  <m:r>
                                    <a:rPr lang="es-ES" smtClean="0">
                                      <a:latin typeface="Cambria Math" panose="02040503050406030204" pitchFamily="18" charset="0"/>
                                    </a:rPr>
                                    <m:t>𝜖</m:t>
                                  </m:r>
                                </m:e>
                                <m:sub>
                                  <m:r>
                                    <a:rPr lang="es-ES" b="0" smtClean="0">
                                      <a:latin typeface="Cambria Math" panose="02040503050406030204" pitchFamily="18" charset="0"/>
                                    </a:rPr>
                                    <m:t>𝑛</m:t>
                                  </m:r>
                                </m:sub>
                              </m:sSub>
                            </m:oMath>
                          </a14:m>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dirty="0"/>
                            <a:t>55 nm-rad</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485215"/>
                      </a:ext>
                    </a:extLst>
                  </a:tr>
                  <a:tr h="343628">
                    <a:tc>
                      <a:txBody>
                        <a:bodyPr/>
                        <a:lstStyle/>
                        <a:p>
                          <a:r>
                            <a:rPr lang="es-MX" dirty="0" err="1"/>
                            <a:t>Thermal</a:t>
                          </a:r>
                          <a:r>
                            <a:rPr lang="es-MX" dirty="0"/>
                            <a:t> </a:t>
                          </a:r>
                          <a:r>
                            <a:rPr lang="es-MX" dirty="0" err="1"/>
                            <a:t>emittance</a:t>
                          </a:r>
                          <a:r>
                            <a:rPr lang="es-MX" dirty="0"/>
                            <a:t> at </a:t>
                          </a:r>
                          <a:r>
                            <a:rPr lang="es-MX" dirty="0" err="1"/>
                            <a:t>cathode</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dirty="0"/>
                            <a:t>38 nm-rad</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101967"/>
                      </a:ext>
                    </a:extLst>
                  </a:tr>
                  <a:tr h="366716">
                    <a:tc>
                      <a:txBody>
                        <a:bodyPr/>
                        <a:lstStyle/>
                        <a:p>
                          <a:r>
                            <a:rPr lang="es-ES" dirty="0"/>
                            <a:t>Peak </a:t>
                          </a:r>
                          <a:r>
                            <a:rPr lang="es-ES" dirty="0" err="1"/>
                            <a:t>current</a:t>
                          </a:r>
                          <a:r>
                            <a:rPr lang="es-ES" dirty="0"/>
                            <a:t>, </a:t>
                          </a:r>
                          <a14:m>
                            <m:oMath xmlns:m="http://schemas.openxmlformats.org/officeDocument/2006/math">
                              <m:sSub>
                                <m:sSubPr>
                                  <m:ctrlPr>
                                    <a:rPr lang="es-ES" i="1" smtClean="0">
                                      <a:latin typeface="Cambria Math" panose="02040503050406030204" pitchFamily="18" charset="0"/>
                                    </a:rPr>
                                  </m:ctrlPr>
                                </m:sSubPr>
                                <m:e>
                                  <m:r>
                                    <a:rPr lang="es-ES" b="0" smtClean="0">
                                      <a:latin typeface="Cambria Math" panose="02040503050406030204" pitchFamily="18" charset="0"/>
                                    </a:rPr>
                                    <m:t>𝐼</m:t>
                                  </m:r>
                                </m:e>
                                <m:sub>
                                  <m:r>
                                    <a:rPr lang="es-ES" b="0" smtClean="0">
                                      <a:latin typeface="Cambria Math" panose="02040503050406030204" pitchFamily="18" charset="0"/>
                                    </a:rPr>
                                    <m:t>𝑝</m:t>
                                  </m:r>
                                </m:sub>
                              </m:sSub>
                            </m:oMath>
                          </a14:m>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dirty="0"/>
                            <a:t>20 A</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272777"/>
                      </a:ext>
                    </a:extLst>
                  </a:tr>
                  <a:tr h="880232">
                    <a:tc>
                      <a:txBody>
                        <a:bodyPr/>
                        <a:lstStyle/>
                        <a:p>
                          <a:r>
                            <a:rPr lang="es-MX" dirty="0"/>
                            <a:t>6D </a:t>
                          </a:r>
                          <a:r>
                            <a:rPr lang="es-MX" dirty="0" err="1"/>
                            <a:t>brightness</a:t>
                          </a:r>
                          <a:r>
                            <a:rPr lang="es-MX" dirty="0"/>
                            <a:t>, </a:t>
                          </a:r>
                          <a14:m>
                            <m:oMath xmlns:m="http://schemas.openxmlformats.org/officeDocument/2006/math">
                              <m:sSub>
                                <m:sSubPr>
                                  <m:ctrlPr>
                                    <a:rPr lang="es-MX" i="1" smtClean="0">
                                      <a:latin typeface="Cambria Math" panose="02040503050406030204" pitchFamily="18" charset="0"/>
                                    </a:rPr>
                                  </m:ctrlPr>
                                </m:sSubPr>
                                <m:e>
                                  <m:r>
                                    <a:rPr lang="es-ES" b="0" smtClean="0">
                                      <a:latin typeface="Cambria Math" panose="02040503050406030204" pitchFamily="18" charset="0"/>
                                    </a:rPr>
                                    <m:t>𝐵</m:t>
                                  </m:r>
                                </m:e>
                                <m:sub>
                                  <m:r>
                                    <a:rPr lang="es-ES" b="0" smtClean="0">
                                      <a:latin typeface="Cambria Math" panose="02040503050406030204" pitchFamily="18" charset="0"/>
                                    </a:rPr>
                                    <m:t>6</m:t>
                                  </m:r>
                                  <m:r>
                                    <a:rPr lang="es-ES" b="0" smtClean="0">
                                      <a:latin typeface="Cambria Math" panose="02040503050406030204" pitchFamily="18" charset="0"/>
                                    </a:rPr>
                                    <m:t>𝐷</m:t>
                                  </m:r>
                                </m:sub>
                              </m:sSub>
                            </m:oMath>
                          </a14:m>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s-ES" b="0" smtClean="0">
                                  <a:latin typeface="Cambria Math" panose="02040503050406030204" pitchFamily="18" charset="0"/>
                                </a:rPr>
                                <m:t>5×</m:t>
                              </m:r>
                              <m:sSup>
                                <m:sSupPr>
                                  <m:ctrlPr>
                                    <a:rPr lang="es-ES" b="0" i="1" smtClean="0">
                                      <a:latin typeface="Cambria Math" panose="02040503050406030204" pitchFamily="18" charset="0"/>
                                    </a:rPr>
                                  </m:ctrlPr>
                                </m:sSupPr>
                                <m:e>
                                  <m:r>
                                    <a:rPr lang="es-ES" b="0" smtClean="0">
                                      <a:latin typeface="Cambria Math" panose="02040503050406030204" pitchFamily="18" charset="0"/>
                                    </a:rPr>
                                    <m:t>10</m:t>
                                  </m:r>
                                </m:e>
                                <m:sup>
                                  <m:r>
                                    <a:rPr lang="es-ES" b="0" smtClean="0">
                                      <a:latin typeface="Cambria Math" panose="02040503050406030204" pitchFamily="18" charset="0"/>
                                    </a:rPr>
                                    <m:t>18 </m:t>
                                  </m:r>
                                </m:sup>
                              </m:sSup>
                            </m:oMath>
                          </a14:m>
                          <a:r>
                            <a:rPr lang="es-MX" dirty="0"/>
                            <a:t>A (m-rad</a:t>
                          </a:r>
                          <a14:m>
                            <m:oMath xmlns:m="http://schemas.openxmlformats.org/officeDocument/2006/math">
                              <m:sSup>
                                <m:sSupPr>
                                  <m:ctrlPr>
                                    <a:rPr lang="es-MX" i="1" smtClean="0">
                                      <a:latin typeface="Cambria Math" panose="02040503050406030204" pitchFamily="18" charset="0"/>
                                    </a:rPr>
                                  </m:ctrlPr>
                                </m:sSupPr>
                                <m:e>
                                  <m:r>
                                    <a:rPr lang="es-ES" b="0" smtClean="0">
                                      <a:latin typeface="Cambria Math" panose="02040503050406030204" pitchFamily="18" charset="0"/>
                                    </a:rPr>
                                    <m:t>)</m:t>
                                  </m:r>
                                </m:e>
                                <m:sup>
                                  <m:r>
                                    <a:rPr lang="es-ES" b="0" smtClean="0">
                                      <a:latin typeface="Cambria Math" panose="02040503050406030204" pitchFamily="18" charset="0"/>
                                    </a:rPr>
                                    <m:t>−2</m:t>
                                  </m:r>
                                </m:sup>
                              </m:sSup>
                            </m:oMath>
                          </a14:m>
                          <a:endParaRPr lang="es-MX" dirty="0"/>
                        </a:p>
                        <a:p>
                          <a:r>
                            <a:rPr lang="es-ES" sz="1100" dirty="0" err="1"/>
                            <a:t>Comparison</a:t>
                          </a:r>
                          <a:r>
                            <a:rPr lang="es-ES" sz="1100" dirty="0"/>
                            <a:t> (</a:t>
                          </a:r>
                          <a:r>
                            <a:rPr lang="es-ES" sz="1100" dirty="0" err="1"/>
                            <a:t>order</a:t>
                          </a:r>
                          <a:r>
                            <a:rPr lang="es-ES" sz="1100" dirty="0"/>
                            <a:t> </a:t>
                          </a:r>
                          <a:r>
                            <a:rPr lang="es-ES" sz="1100" dirty="0" err="1"/>
                            <a:t>of</a:t>
                          </a:r>
                          <a:r>
                            <a:rPr lang="es-ES" sz="1100" dirty="0"/>
                            <a:t> </a:t>
                          </a:r>
                          <a:r>
                            <a:rPr lang="es-ES" sz="1100" dirty="0" err="1"/>
                            <a:t>magnitude</a:t>
                          </a:r>
                          <a:r>
                            <a:rPr lang="es-ES" sz="1100" dirty="0"/>
                            <a:t>): LCLS ~5×10¹⁶ and </a:t>
                          </a:r>
                          <a:r>
                            <a:rPr lang="es-ES" sz="1100" dirty="0" err="1"/>
                            <a:t>SwissFEL</a:t>
                          </a:r>
                          <a:r>
                            <a:rPr lang="es-ES" sz="1100" dirty="0"/>
                            <a:t> ~5×10¹⁷ A(</a:t>
                          </a:r>
                          <a:r>
                            <a:rPr lang="es-ES" sz="1100" dirty="0" err="1"/>
                            <a:t>m·rad</a:t>
                          </a:r>
                          <a:r>
                            <a:rPr lang="es-ES" sz="1100" dirty="0"/>
                            <a:t>)⁻²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4847283"/>
                      </a:ext>
                    </a:extLst>
                  </a:tr>
                </a:tbl>
              </a:graphicData>
            </a:graphic>
          </p:graphicFrame>
        </mc:Choice>
        <mc:Fallback xmlns="">
          <p:graphicFrame>
            <p:nvGraphicFramePr>
              <p:cNvPr id="52" name="Tabla 51">
                <a:extLst>
                  <a:ext uri="{FF2B5EF4-FFF2-40B4-BE49-F238E27FC236}">
                    <a16:creationId xmlns:a16="http://schemas.microsoft.com/office/drawing/2014/main" id="{4B2CC719-BAEA-A2B6-940A-316C9598B583}"/>
                  </a:ext>
                </a:extLst>
              </p:cNvPr>
              <p:cNvGraphicFramePr>
                <a:graphicFrameLocks noGrp="1"/>
              </p:cNvGraphicFramePr>
              <p:nvPr>
                <p:extLst>
                  <p:ext uri="{D42A27DB-BD31-4B8C-83A1-F6EECF244321}">
                    <p14:modId xmlns:p14="http://schemas.microsoft.com/office/powerpoint/2010/main" val="2004478343"/>
                  </p:ext>
                </p:extLst>
              </p:nvPr>
            </p:nvGraphicFramePr>
            <p:xfrm>
              <a:off x="282018" y="4064030"/>
              <a:ext cx="6517602" cy="2642167"/>
            </p:xfrm>
            <a:graphic>
              <a:graphicData uri="http://schemas.openxmlformats.org/drawingml/2006/table">
                <a:tbl>
                  <a:tblPr firstRow="1" bandRow="1">
                    <a:tableStyleId>{BC89EF96-8CEA-46FF-86C4-4CE0E7609802}</a:tableStyleId>
                  </a:tblPr>
                  <a:tblGrid>
                    <a:gridCol w="3258801">
                      <a:extLst>
                        <a:ext uri="{9D8B030D-6E8A-4147-A177-3AD203B41FA5}">
                          <a16:colId xmlns:a16="http://schemas.microsoft.com/office/drawing/2014/main" val="3414225044"/>
                        </a:ext>
                      </a:extLst>
                    </a:gridCol>
                    <a:gridCol w="3258801">
                      <a:extLst>
                        <a:ext uri="{9D8B030D-6E8A-4147-A177-3AD203B41FA5}">
                          <a16:colId xmlns:a16="http://schemas.microsoft.com/office/drawing/2014/main" val="1344239869"/>
                        </a:ext>
                      </a:extLst>
                    </a:gridCol>
                  </a:tblGrid>
                  <a:tr h="640080">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Expected Beam Quality (Baseline)</a:t>
                          </a:r>
                          <a:endParaRPr lang="en-US" sz="1800" b="1" noProof="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Target </a:t>
                          </a:r>
                          <a:r>
                            <a:rPr lang="es-ES" dirty="0" err="1"/>
                            <a:t>Value</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244913603"/>
                      </a:ext>
                    </a:extLst>
                  </a:tr>
                  <a:tr h="365760">
                    <a:tc>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7" t="-180328" r="-100374" b="-444262"/>
                          </a:stretch>
                        </a:blipFill>
                      </a:tcPr>
                    </a:tc>
                    <a:tc>
                      <a:txBody>
                        <a:bodyPr/>
                        <a:lstStyle/>
                        <a:p>
                          <a:r>
                            <a:rPr lang="es-ES" dirty="0"/>
                            <a:t>55 nm-rad</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485215"/>
                      </a:ext>
                    </a:extLst>
                  </a:tr>
                  <a:tr h="365760">
                    <a:tc>
                      <a:txBody>
                        <a:bodyPr/>
                        <a:lstStyle/>
                        <a:p>
                          <a:r>
                            <a:rPr lang="es-MX" dirty="0" err="1"/>
                            <a:t>Thermal</a:t>
                          </a:r>
                          <a:r>
                            <a:rPr lang="es-MX" dirty="0"/>
                            <a:t> </a:t>
                          </a:r>
                          <a:r>
                            <a:rPr lang="es-MX" dirty="0" err="1"/>
                            <a:t>emittance</a:t>
                          </a:r>
                          <a:r>
                            <a:rPr lang="es-MX" dirty="0"/>
                            <a:t> at </a:t>
                          </a:r>
                          <a:r>
                            <a:rPr lang="es-MX" dirty="0" err="1"/>
                            <a:t>cathode</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dirty="0"/>
                            <a:t>38 nm-rad</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101967"/>
                      </a:ext>
                    </a:extLst>
                  </a:tr>
                  <a:tr h="390335">
                    <a:tc>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7" t="-360938" r="-100374" b="-229688"/>
                          </a:stretch>
                        </a:blipFill>
                      </a:tcPr>
                    </a:tc>
                    <a:tc>
                      <a:txBody>
                        <a:bodyPr/>
                        <a:lstStyle/>
                        <a:p>
                          <a:r>
                            <a:rPr lang="es-ES" dirty="0"/>
                            <a:t>20 A</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272777"/>
                      </a:ext>
                    </a:extLst>
                  </a:tr>
                  <a:tr h="880232">
                    <a:tc>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7" t="-203448" r="-100374" b="-1379"/>
                          </a:stretch>
                        </a:blipFill>
                      </a:tcPr>
                    </a:tc>
                    <a:tc>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187" t="-203448" r="-374" b="-1379"/>
                          </a:stretch>
                        </a:blipFill>
                      </a:tcPr>
                    </a:tc>
                    <a:extLst>
                      <a:ext uri="{0D108BD9-81ED-4DB2-BD59-A6C34878D82A}">
                        <a16:rowId xmlns:a16="http://schemas.microsoft.com/office/drawing/2014/main" val="3804847283"/>
                      </a:ext>
                    </a:extLst>
                  </a:tr>
                </a:tbl>
              </a:graphicData>
            </a:graphic>
          </p:graphicFrame>
        </mc:Fallback>
      </mc:AlternateContent>
      <p:sp>
        <p:nvSpPr>
          <p:cNvPr id="56" name="CuadroTexto 55">
            <a:extLst>
              <a:ext uri="{FF2B5EF4-FFF2-40B4-BE49-F238E27FC236}">
                <a16:creationId xmlns:a16="http://schemas.microsoft.com/office/drawing/2014/main" id="{4EA775E2-5316-E3BA-ACA1-49BA3CD7C3DF}"/>
              </a:ext>
            </a:extLst>
          </p:cNvPr>
          <p:cNvSpPr txBox="1"/>
          <p:nvPr/>
        </p:nvSpPr>
        <p:spPr>
          <a:xfrm>
            <a:off x="3047932" y="1817378"/>
            <a:ext cx="2088016" cy="107640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77 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Liquid Nitrogen</a:t>
            </a:r>
          </a:p>
        </p:txBody>
      </p:sp>
      <p:sp>
        <p:nvSpPr>
          <p:cNvPr id="57" name="CuadroTexto 56">
            <a:extLst>
              <a:ext uri="{FF2B5EF4-FFF2-40B4-BE49-F238E27FC236}">
                <a16:creationId xmlns:a16="http://schemas.microsoft.com/office/drawing/2014/main" id="{92217E33-15D5-6BCA-3938-18DBBFB6ABAE}"/>
              </a:ext>
            </a:extLst>
          </p:cNvPr>
          <p:cNvSpPr txBox="1"/>
          <p:nvPr/>
        </p:nvSpPr>
        <p:spPr>
          <a:xfrm>
            <a:off x="3047932" y="1500725"/>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Temperature</a:t>
            </a:r>
          </a:p>
        </p:txBody>
      </p:sp>
      <p:grpSp>
        <p:nvGrpSpPr>
          <p:cNvPr id="58" name="Grupo 57">
            <a:extLst>
              <a:ext uri="{FF2B5EF4-FFF2-40B4-BE49-F238E27FC236}">
                <a16:creationId xmlns:a16="http://schemas.microsoft.com/office/drawing/2014/main" id="{C452D47A-8826-4B12-804F-CF451E6BE703}"/>
              </a:ext>
            </a:extLst>
          </p:cNvPr>
          <p:cNvGrpSpPr/>
          <p:nvPr/>
        </p:nvGrpSpPr>
        <p:grpSpPr>
          <a:xfrm>
            <a:off x="6963898" y="3036288"/>
            <a:ext cx="2088016" cy="901429"/>
            <a:chOff x="3034907" y="2836362"/>
            <a:chExt cx="2088016" cy="901429"/>
          </a:xfrm>
        </p:grpSpPr>
        <p:sp>
          <p:nvSpPr>
            <p:cNvPr id="59" name="CuadroTexto 58">
              <a:extLst>
                <a:ext uri="{FF2B5EF4-FFF2-40B4-BE49-F238E27FC236}">
                  <a16:creationId xmlns:a16="http://schemas.microsoft.com/office/drawing/2014/main" id="{68CD4BD0-78AD-DE20-5BC9-585AAF1A97C1}"/>
                </a:ext>
              </a:extLst>
            </p:cNvPr>
            <p:cNvSpPr txBox="1"/>
            <p:nvPr/>
          </p:nvSpPr>
          <p:spPr>
            <a:xfrm>
              <a:off x="3034907" y="3153016"/>
              <a:ext cx="2088016" cy="58477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5.712 GHz</a:t>
              </a:r>
            </a:p>
          </p:txBody>
        </p:sp>
        <p:sp>
          <p:nvSpPr>
            <p:cNvPr id="60" name="CuadroTexto 59">
              <a:extLst>
                <a:ext uri="{FF2B5EF4-FFF2-40B4-BE49-F238E27FC236}">
                  <a16:creationId xmlns:a16="http://schemas.microsoft.com/office/drawing/2014/main" id="{89DED6BA-4E7B-7EDB-C813-03D93BEA9F2A}"/>
                </a:ext>
              </a:extLst>
            </p:cNvPr>
            <p:cNvSpPr txBox="1"/>
            <p:nvPr/>
          </p:nvSpPr>
          <p:spPr>
            <a:xfrm>
              <a:off x="3034907" y="2836362"/>
              <a:ext cx="2088016" cy="338554"/>
            </a:xfrm>
            <a:prstGeom prst="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Frequency</a:t>
              </a:r>
            </a:p>
          </p:txBody>
        </p:sp>
      </p:grpSp>
      <p:sp>
        <p:nvSpPr>
          <p:cNvPr id="3" name="Slide Number Placeholder 2">
            <a:extLst>
              <a:ext uri="{FF2B5EF4-FFF2-40B4-BE49-F238E27FC236}">
                <a16:creationId xmlns:a16="http://schemas.microsoft.com/office/drawing/2014/main" id="{2F26DFC1-D947-799E-F0A7-3D5CFD9BC477}"/>
              </a:ext>
            </a:extLst>
          </p:cNvPr>
          <p:cNvSpPr>
            <a:spLocks noGrp="1"/>
          </p:cNvSpPr>
          <p:nvPr>
            <p:ph type="sldNum" sz="quarter" idx="12"/>
          </p:nvPr>
        </p:nvSpPr>
        <p:spPr/>
        <p:txBody>
          <a:bodyPr/>
          <a:lstStyle/>
          <a:p>
            <a:fld id="{22E3BF4C-F6CD-41E6-B595-16A0AA1794BC}" type="slidenum">
              <a:rPr lang="es-MX" smtClean="0"/>
              <a:t>14</a:t>
            </a:fld>
            <a:endParaRPr lang="es-MX"/>
          </a:p>
        </p:txBody>
      </p:sp>
    </p:spTree>
    <p:extLst>
      <p:ext uri="{BB962C8B-B14F-4D97-AF65-F5344CB8AC3E}">
        <p14:creationId xmlns:p14="http://schemas.microsoft.com/office/powerpoint/2010/main" val="187061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4D54-0E4E-DBFC-181A-48090F17D93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8A10CB2-5F76-FEF2-6699-70B61CBC2200}"/>
              </a:ext>
            </a:extLst>
          </p:cNvPr>
          <p:cNvSpPr>
            <a:spLocks noGrp="1"/>
          </p:cNvSpPr>
          <p:nvPr>
            <p:ph type="title"/>
          </p:nvPr>
        </p:nvSpPr>
        <p:spPr>
          <a:xfrm>
            <a:off x="-88038" y="-202835"/>
            <a:ext cx="10515600" cy="1325563"/>
          </a:xfrm>
        </p:spPr>
        <p:txBody>
          <a:bodyPr/>
          <a:lstStyle/>
          <a:p>
            <a:r>
              <a:rPr lang="en-US" noProof="0" dirty="0">
                <a:solidFill>
                  <a:srgbClr val="0070C0"/>
                </a:solidFill>
              </a:rPr>
              <a:t>RF Coupling &amp; Current Status</a:t>
            </a:r>
          </a:p>
        </p:txBody>
      </p:sp>
      <p:sp>
        <p:nvSpPr>
          <p:cNvPr id="9" name="CuadroTexto 8">
            <a:extLst>
              <a:ext uri="{FF2B5EF4-FFF2-40B4-BE49-F238E27FC236}">
                <a16:creationId xmlns:a16="http://schemas.microsoft.com/office/drawing/2014/main" id="{46E3B012-D200-B033-132B-DFF7B5416116}"/>
              </a:ext>
            </a:extLst>
          </p:cNvPr>
          <p:cNvSpPr txBox="1"/>
          <p:nvPr/>
        </p:nvSpPr>
        <p:spPr>
          <a:xfrm>
            <a:off x="9114815" y="1034973"/>
            <a:ext cx="2637483"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Equally split power and 90° phase difference between port 2 and 3</a:t>
            </a:r>
          </a:p>
        </p:txBody>
      </p:sp>
      <p:pic>
        <p:nvPicPr>
          <p:cNvPr id="11" name="Imagen 10" descr="Icono&#10;&#10;El contenido generado por IA puede ser incorrecto.">
            <a:extLst>
              <a:ext uri="{FF2B5EF4-FFF2-40B4-BE49-F238E27FC236}">
                <a16:creationId xmlns:a16="http://schemas.microsoft.com/office/drawing/2014/main" id="{5242F5FF-DBF9-3790-1338-91B8FDEABD4F}"/>
              </a:ext>
            </a:extLst>
          </p:cNvPr>
          <p:cNvPicPr>
            <a:picLocks noChangeAspect="1"/>
          </p:cNvPicPr>
          <p:nvPr/>
        </p:nvPicPr>
        <p:blipFill>
          <a:blip r:embed="rId3"/>
          <a:stretch>
            <a:fillRect/>
          </a:stretch>
        </p:blipFill>
        <p:spPr>
          <a:xfrm>
            <a:off x="4458060" y="908441"/>
            <a:ext cx="1463167" cy="5631668"/>
          </a:xfrm>
          <a:prstGeom prst="rect">
            <a:avLst/>
          </a:prstGeom>
        </p:spPr>
      </p:pic>
      <p:sp>
        <p:nvSpPr>
          <p:cNvPr id="14" name="Rectángulo 13">
            <a:extLst>
              <a:ext uri="{FF2B5EF4-FFF2-40B4-BE49-F238E27FC236}">
                <a16:creationId xmlns:a16="http://schemas.microsoft.com/office/drawing/2014/main" id="{4D7DED42-4D29-1E9B-490E-38FFD1539F5A}"/>
              </a:ext>
            </a:extLst>
          </p:cNvPr>
          <p:cNvSpPr/>
          <p:nvPr/>
        </p:nvSpPr>
        <p:spPr>
          <a:xfrm>
            <a:off x="4832884" y="5797084"/>
            <a:ext cx="849326" cy="75708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ángulo 14">
            <a:extLst>
              <a:ext uri="{FF2B5EF4-FFF2-40B4-BE49-F238E27FC236}">
                <a16:creationId xmlns:a16="http://schemas.microsoft.com/office/drawing/2014/main" id="{7CCA7ACF-967D-D65A-2772-BD0738A06E01}"/>
              </a:ext>
            </a:extLst>
          </p:cNvPr>
          <p:cNvSpPr/>
          <p:nvPr/>
        </p:nvSpPr>
        <p:spPr>
          <a:xfrm>
            <a:off x="4935550" y="948553"/>
            <a:ext cx="757084" cy="1117908"/>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7" name="Conector recto 16">
            <a:extLst>
              <a:ext uri="{FF2B5EF4-FFF2-40B4-BE49-F238E27FC236}">
                <a16:creationId xmlns:a16="http://schemas.microsoft.com/office/drawing/2014/main" id="{5B901528-67D6-2073-ECFA-6C4454173281}"/>
              </a:ext>
            </a:extLst>
          </p:cNvPr>
          <p:cNvCxnSpPr>
            <a:cxnSpLocks/>
          </p:cNvCxnSpPr>
          <p:nvPr/>
        </p:nvCxnSpPr>
        <p:spPr>
          <a:xfrm flipH="1" flipV="1">
            <a:off x="4113330" y="2066460"/>
            <a:ext cx="818163" cy="813318"/>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38DB2AE5-CBEA-C5CA-F602-EF653A5E90D3}"/>
              </a:ext>
            </a:extLst>
          </p:cNvPr>
          <p:cNvCxnSpPr>
            <a:cxnSpLocks/>
          </p:cNvCxnSpPr>
          <p:nvPr/>
        </p:nvCxnSpPr>
        <p:spPr>
          <a:xfrm flipV="1">
            <a:off x="5661747" y="4398362"/>
            <a:ext cx="1105970" cy="1407534"/>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Conector recto 18">
            <a:extLst>
              <a:ext uri="{FF2B5EF4-FFF2-40B4-BE49-F238E27FC236}">
                <a16:creationId xmlns:a16="http://schemas.microsoft.com/office/drawing/2014/main" id="{6C46C0B5-AC89-E58C-D250-E8AB1C7176A9}"/>
              </a:ext>
            </a:extLst>
          </p:cNvPr>
          <p:cNvCxnSpPr>
            <a:cxnSpLocks/>
          </p:cNvCxnSpPr>
          <p:nvPr/>
        </p:nvCxnSpPr>
        <p:spPr>
          <a:xfrm flipV="1">
            <a:off x="5698816" y="6138506"/>
            <a:ext cx="1068901" cy="415661"/>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Conector recto 19">
            <a:extLst>
              <a:ext uri="{FF2B5EF4-FFF2-40B4-BE49-F238E27FC236}">
                <a16:creationId xmlns:a16="http://schemas.microsoft.com/office/drawing/2014/main" id="{469A3DD6-FC63-AF2F-275F-67261A55036B}"/>
              </a:ext>
            </a:extLst>
          </p:cNvPr>
          <p:cNvCxnSpPr>
            <a:cxnSpLocks/>
          </p:cNvCxnSpPr>
          <p:nvPr/>
        </p:nvCxnSpPr>
        <p:spPr>
          <a:xfrm>
            <a:off x="5684511" y="2066460"/>
            <a:ext cx="1560737" cy="1393445"/>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6A6EE504-CE48-CDFD-C746-2E3ED358F673}"/>
              </a:ext>
            </a:extLst>
          </p:cNvPr>
          <p:cNvCxnSpPr>
            <a:cxnSpLocks/>
          </p:cNvCxnSpPr>
          <p:nvPr/>
        </p:nvCxnSpPr>
        <p:spPr>
          <a:xfrm flipV="1">
            <a:off x="5674425" y="562591"/>
            <a:ext cx="1570823" cy="394507"/>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2835B247-DA17-BB0F-1728-0F080A2C5A06}"/>
                  </a:ext>
                </a:extLst>
              </p:cNvPr>
              <p:cNvSpPr txBox="1"/>
              <p:nvPr/>
            </p:nvSpPr>
            <p:spPr>
              <a:xfrm>
                <a:off x="6630981" y="3998757"/>
                <a:ext cx="2771012" cy="369332"/>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cell cavities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oMath>
                </a14:m>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a:t>
                </a:r>
              </a:p>
            </p:txBody>
          </p:sp>
        </mc:Choice>
        <mc:Fallback xmlns="">
          <p:sp>
            <p:nvSpPr>
              <p:cNvPr id="22" name="CuadroTexto 21">
                <a:extLst>
                  <a:ext uri="{FF2B5EF4-FFF2-40B4-BE49-F238E27FC236}">
                    <a16:creationId xmlns:a16="http://schemas.microsoft.com/office/drawing/2014/main" id="{2835B247-DA17-BB0F-1728-0F080A2C5A06}"/>
                  </a:ext>
                </a:extLst>
              </p:cNvPr>
              <p:cNvSpPr txBox="1">
                <a:spLocks noRot="1" noChangeAspect="1" noMove="1" noResize="1" noEditPoints="1" noAdjustHandles="1" noChangeArrowheads="1" noChangeShapeType="1" noTextEdit="1"/>
              </p:cNvSpPr>
              <p:nvPr/>
            </p:nvSpPr>
            <p:spPr>
              <a:xfrm>
                <a:off x="6630981" y="3998757"/>
                <a:ext cx="2771012" cy="369332"/>
              </a:xfrm>
              <a:prstGeom prst="rect">
                <a:avLst/>
              </a:prstGeom>
              <a:blipFill>
                <a:blip r:embed="rId4"/>
                <a:stretch>
                  <a:fillRect t="-7813" b="-20313"/>
                </a:stretch>
              </a:blipFill>
              <a:ln>
                <a:solidFill>
                  <a:schemeClr val="accent2"/>
                </a:solidFill>
              </a:ln>
            </p:spPr>
            <p:txBody>
              <a:bodyPr/>
              <a:lstStyle/>
              <a:p>
                <a:r>
                  <a:rPr lang="es-MX">
                    <a:noFill/>
                  </a:rPr>
                  <a:t> </a:t>
                </a:r>
              </a:p>
            </p:txBody>
          </p:sp>
        </mc:Fallback>
      </mc:AlternateContent>
      <p:sp>
        <p:nvSpPr>
          <p:cNvPr id="24" name="CuadroTexto 23">
            <a:extLst>
              <a:ext uri="{FF2B5EF4-FFF2-40B4-BE49-F238E27FC236}">
                <a16:creationId xmlns:a16="http://schemas.microsoft.com/office/drawing/2014/main" id="{93BE66BC-D9D2-C076-C555-6F9D41EF0234}"/>
              </a:ext>
            </a:extLst>
          </p:cNvPr>
          <p:cNvSpPr txBox="1"/>
          <p:nvPr/>
        </p:nvSpPr>
        <p:spPr>
          <a:xfrm>
            <a:off x="6767717" y="171075"/>
            <a:ext cx="3009801" cy="369332"/>
          </a:xfrm>
          <a:prstGeom prst="rect">
            <a:avLst/>
          </a:prstGeom>
          <a:ln>
            <a:solidFill>
              <a:schemeClr val="accent4"/>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E-Hybrid</a:t>
            </a:r>
          </a:p>
        </p:txBody>
      </p:sp>
      <p:grpSp>
        <p:nvGrpSpPr>
          <p:cNvPr id="38" name="Grupo 37">
            <a:extLst>
              <a:ext uri="{FF2B5EF4-FFF2-40B4-BE49-F238E27FC236}">
                <a16:creationId xmlns:a16="http://schemas.microsoft.com/office/drawing/2014/main" id="{11CC368C-DDD7-FB55-2457-98B3AAA5326F}"/>
              </a:ext>
            </a:extLst>
          </p:cNvPr>
          <p:cNvGrpSpPr/>
          <p:nvPr/>
        </p:nvGrpSpPr>
        <p:grpSpPr>
          <a:xfrm>
            <a:off x="7245248" y="588494"/>
            <a:ext cx="1709423" cy="2871411"/>
            <a:chOff x="6776008" y="1215915"/>
            <a:chExt cx="1709423" cy="2871411"/>
          </a:xfrm>
        </p:grpSpPr>
        <p:pic>
          <p:nvPicPr>
            <p:cNvPr id="26" name="Imagen 25" descr="Gráfico, Gráfico de superficie&#10;&#10;El contenido generado por IA puede ser incorrecto.">
              <a:extLst>
                <a:ext uri="{FF2B5EF4-FFF2-40B4-BE49-F238E27FC236}">
                  <a16:creationId xmlns:a16="http://schemas.microsoft.com/office/drawing/2014/main" id="{37AA88F6-73FC-CB4A-FCBC-84DAC03A11CB}"/>
                </a:ext>
              </a:extLst>
            </p:cNvPr>
            <p:cNvPicPr>
              <a:picLocks noChangeAspect="1"/>
            </p:cNvPicPr>
            <p:nvPr/>
          </p:nvPicPr>
          <p:blipFill>
            <a:blip r:embed="rId5"/>
            <a:srcRect l="24116" r="24318"/>
            <a:stretch>
              <a:fillRect/>
            </a:stretch>
          </p:blipFill>
          <p:spPr>
            <a:xfrm rot="5400000">
              <a:off x="6195014" y="1796909"/>
              <a:ext cx="2871411" cy="1709423"/>
            </a:xfrm>
            <a:prstGeom prst="rect">
              <a:avLst/>
            </a:prstGeom>
            <a:ln w="38100">
              <a:solidFill>
                <a:schemeClr val="accent4"/>
              </a:solidFill>
            </a:ln>
          </p:spPr>
        </p:pic>
        <p:sp>
          <p:nvSpPr>
            <p:cNvPr id="27" name="Flecha: a la derecha 26">
              <a:extLst>
                <a:ext uri="{FF2B5EF4-FFF2-40B4-BE49-F238E27FC236}">
                  <a16:creationId xmlns:a16="http://schemas.microsoft.com/office/drawing/2014/main" id="{1E43DD77-81D1-83A3-A7EC-C57ACF5D714D}"/>
                </a:ext>
              </a:extLst>
            </p:cNvPr>
            <p:cNvSpPr/>
            <p:nvPr/>
          </p:nvSpPr>
          <p:spPr>
            <a:xfrm rot="5400000">
              <a:off x="7788200" y="1559186"/>
              <a:ext cx="570271" cy="265470"/>
            </a:xfrm>
            <a:prstGeom prst="rightArrow">
              <a:avLst/>
            </a:prstGeom>
            <a:solidFill>
              <a:srgbClr val="FF0000"/>
            </a:solidFill>
            <a:ln w="19050">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38100">
                  <a:solidFill>
                    <a:prstClr val="black"/>
                  </a:solidFill>
                </a:ln>
                <a:solidFill>
                  <a:prstClr val="white"/>
                </a:solidFill>
                <a:effectLst/>
                <a:uLnTx/>
                <a:uFillTx/>
                <a:latin typeface="Aptos" panose="02110004020202020204"/>
                <a:ea typeface="+mn-ea"/>
                <a:cs typeface="+mn-cs"/>
              </a:endParaRPr>
            </a:p>
          </p:txBody>
        </p:sp>
        <p:sp>
          <p:nvSpPr>
            <p:cNvPr id="29" name="Flecha: a la derecha 28">
              <a:extLst>
                <a:ext uri="{FF2B5EF4-FFF2-40B4-BE49-F238E27FC236}">
                  <a16:creationId xmlns:a16="http://schemas.microsoft.com/office/drawing/2014/main" id="{2698731D-2002-5E53-D87B-0DDF3C3D13E9}"/>
                </a:ext>
              </a:extLst>
            </p:cNvPr>
            <p:cNvSpPr/>
            <p:nvPr/>
          </p:nvSpPr>
          <p:spPr>
            <a:xfrm rot="5400000">
              <a:off x="7766030" y="3505601"/>
              <a:ext cx="570271" cy="265470"/>
            </a:xfrm>
            <a:prstGeom prst="rightArrow">
              <a:avLst/>
            </a:prstGeom>
            <a:solidFill>
              <a:srgbClr val="FF0000"/>
            </a:solidFill>
            <a:ln w="19050">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38100">
                  <a:solidFill>
                    <a:prstClr val="black"/>
                  </a:solidFill>
                </a:ln>
                <a:solidFill>
                  <a:prstClr val="white"/>
                </a:solidFill>
                <a:effectLst/>
                <a:uLnTx/>
                <a:uFillTx/>
                <a:latin typeface="Aptos" panose="02110004020202020204"/>
                <a:ea typeface="+mn-ea"/>
                <a:cs typeface="+mn-cs"/>
              </a:endParaRPr>
            </a:p>
          </p:txBody>
        </p:sp>
      </p:grpSp>
      <p:sp>
        <p:nvSpPr>
          <p:cNvPr id="28" name="Flecha: a la derecha 27">
            <a:extLst>
              <a:ext uri="{FF2B5EF4-FFF2-40B4-BE49-F238E27FC236}">
                <a16:creationId xmlns:a16="http://schemas.microsoft.com/office/drawing/2014/main" id="{9D154DD1-847B-784F-4291-80F1C0942609}"/>
              </a:ext>
            </a:extLst>
          </p:cNvPr>
          <p:cNvSpPr/>
          <p:nvPr/>
        </p:nvSpPr>
        <p:spPr>
          <a:xfrm rot="5400000">
            <a:off x="7411770" y="2866901"/>
            <a:ext cx="570271" cy="265470"/>
          </a:xfrm>
          <a:prstGeom prst="rightArrow">
            <a:avLst/>
          </a:prstGeom>
          <a:solidFill>
            <a:srgbClr val="FF0000"/>
          </a:solidFill>
          <a:ln w="19050">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6" name="Imagen 45" descr="Imagen que contiene Diagrama&#10;&#10;El contenido generado por IA puede ser incorrecto.">
            <a:extLst>
              <a:ext uri="{FF2B5EF4-FFF2-40B4-BE49-F238E27FC236}">
                <a16:creationId xmlns:a16="http://schemas.microsoft.com/office/drawing/2014/main" id="{1BFEA115-339F-4BDF-2953-6284B691A748}"/>
              </a:ext>
            </a:extLst>
          </p:cNvPr>
          <p:cNvPicPr>
            <a:picLocks noChangeAspect="1"/>
          </p:cNvPicPr>
          <p:nvPr/>
        </p:nvPicPr>
        <p:blipFill>
          <a:blip r:embed="rId6"/>
          <a:stretch>
            <a:fillRect/>
          </a:stretch>
        </p:blipFill>
        <p:spPr>
          <a:xfrm>
            <a:off x="6784323" y="4398362"/>
            <a:ext cx="2464329" cy="1740144"/>
          </a:xfrm>
          <a:prstGeom prst="rect">
            <a:avLst/>
          </a:prstGeom>
          <a:ln w="38100">
            <a:solidFill>
              <a:schemeClr val="accent2"/>
            </a:solidFill>
          </a:ln>
        </p:spPr>
      </p:pic>
      <p:sp>
        <p:nvSpPr>
          <p:cNvPr id="51" name="CuadroTexto 50">
            <a:extLst>
              <a:ext uri="{FF2B5EF4-FFF2-40B4-BE49-F238E27FC236}">
                <a16:creationId xmlns:a16="http://schemas.microsoft.com/office/drawing/2014/main" id="{8DB7561E-0E9B-2E48-399E-C6DDAC7A660F}"/>
              </a:ext>
            </a:extLst>
          </p:cNvPr>
          <p:cNvSpPr txBox="1"/>
          <p:nvPr/>
        </p:nvSpPr>
        <p:spPr>
          <a:xfrm>
            <a:off x="8687299" y="609092"/>
            <a:ext cx="298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52" name="CuadroTexto 51">
            <a:extLst>
              <a:ext uri="{FF2B5EF4-FFF2-40B4-BE49-F238E27FC236}">
                <a16:creationId xmlns:a16="http://schemas.microsoft.com/office/drawing/2014/main" id="{71AD19BF-D1A5-710F-3159-022469F2EB1E}"/>
              </a:ext>
            </a:extLst>
          </p:cNvPr>
          <p:cNvSpPr txBox="1"/>
          <p:nvPr/>
        </p:nvSpPr>
        <p:spPr>
          <a:xfrm>
            <a:off x="8687299" y="3010915"/>
            <a:ext cx="298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53" name="CuadroTexto 52">
            <a:extLst>
              <a:ext uri="{FF2B5EF4-FFF2-40B4-BE49-F238E27FC236}">
                <a16:creationId xmlns:a16="http://schemas.microsoft.com/office/drawing/2014/main" id="{64E65C9B-E826-DBE2-A723-7C0C83B23ED1}"/>
              </a:ext>
            </a:extLst>
          </p:cNvPr>
          <p:cNvSpPr txBox="1"/>
          <p:nvPr/>
        </p:nvSpPr>
        <p:spPr>
          <a:xfrm>
            <a:off x="7219327" y="3040515"/>
            <a:ext cx="298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54" name="CuadroTexto 53">
            <a:extLst>
              <a:ext uri="{FF2B5EF4-FFF2-40B4-BE49-F238E27FC236}">
                <a16:creationId xmlns:a16="http://schemas.microsoft.com/office/drawing/2014/main" id="{9C3E1F02-1311-63EC-0CAD-59CC7458768E}"/>
              </a:ext>
            </a:extLst>
          </p:cNvPr>
          <p:cNvSpPr txBox="1"/>
          <p:nvPr/>
        </p:nvSpPr>
        <p:spPr>
          <a:xfrm>
            <a:off x="7252951" y="609647"/>
            <a:ext cx="298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57" name="CuadroTexto 56">
            <a:extLst>
              <a:ext uri="{FF2B5EF4-FFF2-40B4-BE49-F238E27FC236}">
                <a16:creationId xmlns:a16="http://schemas.microsoft.com/office/drawing/2014/main" id="{B35D98E3-9BD7-C11A-E2F0-C891089CB555}"/>
              </a:ext>
            </a:extLst>
          </p:cNvPr>
          <p:cNvSpPr txBox="1"/>
          <p:nvPr/>
        </p:nvSpPr>
        <p:spPr>
          <a:xfrm>
            <a:off x="9401993" y="4421299"/>
            <a:ext cx="2637483"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Re-entrant cell shape optimize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 shunt impedance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Minimize RF losses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Minimize peak surface fields</a:t>
            </a:r>
          </a:p>
        </p:txBody>
      </p:sp>
      <p:pic>
        <p:nvPicPr>
          <p:cNvPr id="61" name="Imagen 60" descr="Imagen que contiene Logotipo&#10;&#10;El contenido generado por IA puede ser incorrecto.">
            <a:extLst>
              <a:ext uri="{FF2B5EF4-FFF2-40B4-BE49-F238E27FC236}">
                <a16:creationId xmlns:a16="http://schemas.microsoft.com/office/drawing/2014/main" id="{3DADF9E0-2B2C-3FE0-F8C0-07BF74CDC342}"/>
              </a:ext>
            </a:extLst>
          </p:cNvPr>
          <p:cNvPicPr>
            <a:picLocks noChangeAspect="1"/>
          </p:cNvPicPr>
          <p:nvPr/>
        </p:nvPicPr>
        <p:blipFill>
          <a:blip r:embed="rId7"/>
          <a:srcRect l="18625" r="14006"/>
          <a:stretch>
            <a:fillRect/>
          </a:stretch>
        </p:blipFill>
        <p:spPr>
          <a:xfrm>
            <a:off x="2245092" y="2043782"/>
            <a:ext cx="1842317" cy="1357460"/>
          </a:xfrm>
          <a:prstGeom prst="rect">
            <a:avLst/>
          </a:prstGeom>
          <a:ln w="38100">
            <a:solidFill>
              <a:schemeClr val="accent6"/>
            </a:solidFill>
          </a:ln>
        </p:spPr>
      </p:pic>
      <p:sp>
        <p:nvSpPr>
          <p:cNvPr id="72" name="CuadroTexto 71">
            <a:extLst>
              <a:ext uri="{FF2B5EF4-FFF2-40B4-BE49-F238E27FC236}">
                <a16:creationId xmlns:a16="http://schemas.microsoft.com/office/drawing/2014/main" id="{989ACF52-BA45-9034-7FF4-86593C00AC66}"/>
              </a:ext>
            </a:extLst>
          </p:cNvPr>
          <p:cNvSpPr txBox="1"/>
          <p:nvPr/>
        </p:nvSpPr>
        <p:spPr>
          <a:xfrm>
            <a:off x="1601178" y="1631921"/>
            <a:ext cx="3009801" cy="369332"/>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S-waveguide</a:t>
            </a:r>
          </a:p>
        </p:txBody>
      </p:sp>
      <p:sp>
        <p:nvSpPr>
          <p:cNvPr id="73" name="CuadroTexto 72">
            <a:extLst>
              <a:ext uri="{FF2B5EF4-FFF2-40B4-BE49-F238E27FC236}">
                <a16:creationId xmlns:a16="http://schemas.microsoft.com/office/drawing/2014/main" id="{6081EA35-2AA3-4CEB-235A-740B5BAB4B10}"/>
              </a:ext>
            </a:extLst>
          </p:cNvPr>
          <p:cNvSpPr txBox="1"/>
          <p:nvPr/>
        </p:nvSpPr>
        <p:spPr>
          <a:xfrm>
            <a:off x="167843" y="2122347"/>
            <a:ext cx="1907851"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obtain 180° phase difference on-axis between cavities</a:t>
            </a:r>
          </a:p>
        </p:txBody>
      </p:sp>
      <p:sp>
        <p:nvSpPr>
          <p:cNvPr id="75" name="Rectángulo 74">
            <a:extLst>
              <a:ext uri="{FF2B5EF4-FFF2-40B4-BE49-F238E27FC236}">
                <a16:creationId xmlns:a16="http://schemas.microsoft.com/office/drawing/2014/main" id="{9EF23DA5-8C15-A726-BB3D-549CF4498422}"/>
              </a:ext>
            </a:extLst>
          </p:cNvPr>
          <p:cNvSpPr/>
          <p:nvPr/>
        </p:nvSpPr>
        <p:spPr>
          <a:xfrm>
            <a:off x="4677606" y="3307045"/>
            <a:ext cx="1152097" cy="3407574"/>
          </a:xfrm>
          <a:prstGeom prst="rect">
            <a:avLst/>
          </a:prstGeom>
          <a:noFill/>
          <a:ln w="571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 name="Conector recto 15">
            <a:extLst>
              <a:ext uri="{FF2B5EF4-FFF2-40B4-BE49-F238E27FC236}">
                <a16:creationId xmlns:a16="http://schemas.microsoft.com/office/drawing/2014/main" id="{B1FC7FE2-9946-D96E-F26B-2334DBEBA058}"/>
              </a:ext>
            </a:extLst>
          </p:cNvPr>
          <p:cNvCxnSpPr>
            <a:cxnSpLocks/>
          </p:cNvCxnSpPr>
          <p:nvPr/>
        </p:nvCxnSpPr>
        <p:spPr>
          <a:xfrm flipH="1">
            <a:off x="4087409" y="3204244"/>
            <a:ext cx="844084" cy="205603"/>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
        <p:nvSpPr>
          <p:cNvPr id="13" name="Rectángulo 12">
            <a:extLst>
              <a:ext uri="{FF2B5EF4-FFF2-40B4-BE49-F238E27FC236}">
                <a16:creationId xmlns:a16="http://schemas.microsoft.com/office/drawing/2014/main" id="{ECE666C7-ABD0-8902-B9DC-97259D1304C0}"/>
              </a:ext>
            </a:extLst>
          </p:cNvPr>
          <p:cNvSpPr/>
          <p:nvPr/>
        </p:nvSpPr>
        <p:spPr>
          <a:xfrm>
            <a:off x="4931493" y="2879779"/>
            <a:ext cx="757084" cy="32446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CuadroTexto 76">
            <a:extLst>
              <a:ext uri="{FF2B5EF4-FFF2-40B4-BE49-F238E27FC236}">
                <a16:creationId xmlns:a16="http://schemas.microsoft.com/office/drawing/2014/main" id="{4C3B395C-7546-3432-1248-4A8DDC03DB0C}"/>
              </a:ext>
            </a:extLst>
          </p:cNvPr>
          <p:cNvSpPr txBox="1"/>
          <p:nvPr/>
        </p:nvSpPr>
        <p:spPr>
          <a:xfrm>
            <a:off x="2485634" y="3640020"/>
            <a:ext cx="1777679" cy="923330"/>
          </a:xfrm>
          <a:prstGeom prst="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Cryostat: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Power splitting outside</a:t>
            </a:r>
          </a:p>
        </p:txBody>
      </p:sp>
      <p:cxnSp>
        <p:nvCxnSpPr>
          <p:cNvPr id="79" name="Conector recto de flecha 78">
            <a:extLst>
              <a:ext uri="{FF2B5EF4-FFF2-40B4-BE49-F238E27FC236}">
                <a16:creationId xmlns:a16="http://schemas.microsoft.com/office/drawing/2014/main" id="{7E103641-F661-AAEF-79AA-BDD2A42C77E9}"/>
              </a:ext>
            </a:extLst>
          </p:cNvPr>
          <p:cNvCxnSpPr>
            <a:cxnSpLocks/>
            <a:stCxn id="77" idx="3"/>
          </p:cNvCxnSpPr>
          <p:nvPr/>
        </p:nvCxnSpPr>
        <p:spPr>
          <a:xfrm>
            <a:off x="4263313" y="4101685"/>
            <a:ext cx="397687" cy="147105"/>
          </a:xfrm>
          <a:prstGeom prst="straightConnector1">
            <a:avLst/>
          </a:prstGeom>
          <a:ln>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90" name="Imagen 89" descr="Gráfico de líneas&#10;&#10;El contenido generado por IA puede ser incorrecto.">
            <a:extLst>
              <a:ext uri="{FF2B5EF4-FFF2-40B4-BE49-F238E27FC236}">
                <a16:creationId xmlns:a16="http://schemas.microsoft.com/office/drawing/2014/main" id="{03898518-BCA9-C9B8-40AE-C740794E0888}"/>
              </a:ext>
            </a:extLst>
          </p:cNvPr>
          <p:cNvPicPr>
            <a:picLocks noChangeAspect="1"/>
          </p:cNvPicPr>
          <p:nvPr/>
        </p:nvPicPr>
        <p:blipFill>
          <a:blip r:embed="rId8"/>
          <a:stretch>
            <a:fillRect/>
          </a:stretch>
        </p:blipFill>
        <p:spPr>
          <a:xfrm>
            <a:off x="74885" y="5010832"/>
            <a:ext cx="4305536" cy="1772029"/>
          </a:xfrm>
          <a:prstGeom prst="rect">
            <a:avLst/>
          </a:prstGeom>
        </p:spPr>
      </p:pic>
      <p:sp>
        <p:nvSpPr>
          <p:cNvPr id="95" name="CuadroTexto 94">
            <a:extLst>
              <a:ext uri="{FF2B5EF4-FFF2-40B4-BE49-F238E27FC236}">
                <a16:creationId xmlns:a16="http://schemas.microsoft.com/office/drawing/2014/main" id="{808D64F9-9B08-F591-E443-812BCA43BD1D}"/>
              </a:ext>
            </a:extLst>
          </p:cNvPr>
          <p:cNvSpPr txBox="1"/>
          <p:nvPr/>
        </p:nvSpPr>
        <p:spPr>
          <a:xfrm>
            <a:off x="678905" y="4789320"/>
            <a:ext cx="3364723"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On-axis |E-field| (to be balance)</a:t>
            </a:r>
          </a:p>
        </p:txBody>
      </p:sp>
      <p:sp>
        <p:nvSpPr>
          <p:cNvPr id="3" name="Slide Number Placeholder 2">
            <a:extLst>
              <a:ext uri="{FF2B5EF4-FFF2-40B4-BE49-F238E27FC236}">
                <a16:creationId xmlns:a16="http://schemas.microsoft.com/office/drawing/2014/main" id="{6ADAF307-75A1-F225-58C1-D805FB40EB77}"/>
              </a:ext>
            </a:extLst>
          </p:cNvPr>
          <p:cNvSpPr>
            <a:spLocks noGrp="1"/>
          </p:cNvSpPr>
          <p:nvPr>
            <p:ph type="sldNum" sz="quarter" idx="12"/>
          </p:nvPr>
        </p:nvSpPr>
        <p:spPr/>
        <p:txBody>
          <a:bodyPr/>
          <a:lstStyle/>
          <a:p>
            <a:fld id="{22E3BF4C-F6CD-41E6-B595-16A0AA1794BC}" type="slidenum">
              <a:rPr lang="es-MX" smtClean="0"/>
              <a:t>15</a:t>
            </a:fld>
            <a:endParaRPr lang="es-MX"/>
          </a:p>
        </p:txBody>
      </p:sp>
    </p:spTree>
    <p:extLst>
      <p:ext uri="{BB962C8B-B14F-4D97-AF65-F5344CB8AC3E}">
        <p14:creationId xmlns:p14="http://schemas.microsoft.com/office/powerpoint/2010/main" val="1612579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11DF-35F3-8BA1-8CEB-7231B61D6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12221-A41D-F046-062C-22DE6F3DF6F5}"/>
              </a:ext>
            </a:extLst>
          </p:cNvPr>
          <p:cNvSpPr>
            <a:spLocks noGrp="1"/>
          </p:cNvSpPr>
          <p:nvPr>
            <p:ph type="title"/>
          </p:nvPr>
        </p:nvSpPr>
        <p:spPr>
          <a:xfrm>
            <a:off x="609602" y="18145"/>
            <a:ext cx="11163868" cy="828948"/>
          </a:xfrm>
        </p:spPr>
        <p:txBody>
          <a:bodyPr/>
          <a:lstStyle/>
          <a:p>
            <a:r>
              <a:rPr lang="en-US" dirty="0"/>
              <a:t>Short-pulse powered structure</a:t>
            </a:r>
          </a:p>
        </p:txBody>
      </p:sp>
      <p:sp>
        <p:nvSpPr>
          <p:cNvPr id="5" name="Slide Number Placeholder 4">
            <a:extLst>
              <a:ext uri="{FF2B5EF4-FFF2-40B4-BE49-F238E27FC236}">
                <a16:creationId xmlns:a16="http://schemas.microsoft.com/office/drawing/2014/main" id="{C1A26419-1231-9795-598E-BF85FF571725}"/>
              </a:ext>
            </a:extLst>
          </p:cNvPr>
          <p:cNvSpPr>
            <a:spLocks noGrp="1"/>
          </p:cNvSpPr>
          <p:nvPr>
            <p:ph type="sldNum" sz="quarter" idx="13"/>
          </p:nvPr>
        </p:nvSpPr>
        <p:spPr/>
        <p:txBody>
          <a:bodyPr/>
          <a:lstStyle/>
          <a:p>
            <a:pPr defTabSz="1219170"/>
            <a:fld id="{AEFAAC5A-9C4F-4278-920D-DF2BAB595749}" type="slidenum">
              <a:rPr lang="en-US">
                <a:solidFill>
                  <a:srgbClr val="FFFFFF">
                    <a:lumMod val="50000"/>
                  </a:srgbClr>
                </a:solidFill>
                <a:latin typeface="Arial"/>
              </a:rPr>
              <a:pPr defTabSz="1219170"/>
              <a:t>16</a:t>
            </a:fld>
            <a:endParaRPr lang="en-US" dirty="0">
              <a:solidFill>
                <a:srgbClr val="FFFFFF">
                  <a:lumMod val="50000"/>
                </a:srgbClr>
              </a:solidFill>
              <a:latin typeface="Arial"/>
            </a:endParaRPr>
          </a:p>
        </p:txBody>
      </p:sp>
      <p:sp>
        <p:nvSpPr>
          <p:cNvPr id="21" name="Text Placeholder 3">
            <a:extLst>
              <a:ext uri="{FF2B5EF4-FFF2-40B4-BE49-F238E27FC236}">
                <a16:creationId xmlns:a16="http://schemas.microsoft.com/office/drawing/2014/main" id="{4F9B775B-B180-4A04-C89B-BF27CF6F5A8E}"/>
              </a:ext>
            </a:extLst>
          </p:cNvPr>
          <p:cNvSpPr>
            <a:spLocks noGrp="1"/>
          </p:cNvSpPr>
          <p:nvPr>
            <p:ph type="body" sz="quarter" idx="12"/>
          </p:nvPr>
        </p:nvSpPr>
        <p:spPr>
          <a:xfrm>
            <a:off x="609602" y="886856"/>
            <a:ext cx="11163868" cy="499715"/>
          </a:xfrm>
        </p:spPr>
        <p:txBody>
          <a:bodyPr/>
          <a:lstStyle/>
          <a:p>
            <a:r>
              <a:rPr lang="en-US" dirty="0"/>
              <a:t>X-band photogun (</a:t>
            </a:r>
            <a:r>
              <a:rPr lang="en-US" dirty="0" err="1"/>
              <a:t>Xgun</a:t>
            </a:r>
            <a:r>
              <a:rPr lang="en-US" dirty="0"/>
              <a:t>)—Slides from Chen </a:t>
            </a:r>
            <a:r>
              <a:rPr lang="en-US" dirty="0" err="1"/>
              <a:t>Gongxiaohui</a:t>
            </a:r>
            <a:endParaRPr lang="en-US" dirty="0"/>
          </a:p>
          <a:p>
            <a:r>
              <a:rPr lang="en-US" dirty="0"/>
              <a:t>   </a:t>
            </a:r>
          </a:p>
        </p:txBody>
      </p:sp>
      <p:grpSp>
        <p:nvGrpSpPr>
          <p:cNvPr id="30" name="Group 29">
            <a:extLst>
              <a:ext uri="{FF2B5EF4-FFF2-40B4-BE49-F238E27FC236}">
                <a16:creationId xmlns:a16="http://schemas.microsoft.com/office/drawing/2014/main" id="{77AA75F5-7A40-C95C-C943-C0C255EB90BC}"/>
              </a:ext>
            </a:extLst>
          </p:cNvPr>
          <p:cNvGrpSpPr/>
          <p:nvPr/>
        </p:nvGrpSpPr>
        <p:grpSpPr>
          <a:xfrm>
            <a:off x="708744" y="1607099"/>
            <a:ext cx="10675485" cy="2253712"/>
            <a:chOff x="531558" y="1251395"/>
            <a:chExt cx="8006614" cy="1690284"/>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7E1AA7D-D4CF-AC4A-FF99-8BDA139236CE}"/>
                    </a:ext>
                  </a:extLst>
                </p:cNvPr>
                <p:cNvSpPr txBox="1"/>
                <p:nvPr/>
              </p:nvSpPr>
              <p:spPr>
                <a:xfrm>
                  <a:off x="545062" y="1475844"/>
                  <a:ext cx="7993109" cy="1409617"/>
                </a:xfrm>
                <a:prstGeom prst="rect">
                  <a:avLst/>
                </a:prstGeom>
                <a:noFill/>
                <a:ln>
                  <a:noFill/>
                </a:ln>
              </p:spPr>
              <p:txBody>
                <a:bodyPr wrap="square" rtlCol="0">
                  <a:spAutoFit/>
                </a:bodyPr>
                <a:lstStyle/>
                <a:p>
                  <a:pPr marL="228594" indent="-228594" defTabSz="1219170">
                    <a:buFont typeface="Arial" panose="020B0604020202020204" pitchFamily="34" charset="0"/>
                    <a:buChar char="•"/>
                  </a:pP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X-band structure powered by the short </a:t>
                  </a:r>
                  <a:r>
                    <a:rPr lang="en-US" sz="1600" dirty="0">
                      <a:solidFill>
                        <a:srgbClr val="CD202C"/>
                      </a:solidFill>
                      <a:latin typeface="Tahoma" panose="020B0604030504040204" pitchFamily="34" charset="0"/>
                      <a:ea typeface="Tahoma" panose="020B0604030504040204" pitchFamily="34" charset="0"/>
                      <a:cs typeface="Tahoma" panose="020B0604030504040204" pitchFamily="34" charset="0"/>
                    </a:rPr>
                    <a:t>9 ns </a:t>
                  </a: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rf pulse.</a:t>
                  </a:r>
                </a:p>
                <a:p>
                  <a:pPr marL="228594" indent="-228594" defTabSz="1219170">
                    <a:buFont typeface="Arial" panose="020B0604020202020204" pitchFamily="34" charset="0"/>
                    <a:buChar char="•"/>
                  </a:pP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Need</a:t>
                  </a:r>
                  <a:r>
                    <a:rPr lang="en-US" sz="1600" dirty="0">
                      <a:solidFill>
                        <a:srgbClr val="CD202C"/>
                      </a:solidFill>
                      <a:latin typeface="Tahoma" panose="020B0604030504040204" pitchFamily="34" charset="0"/>
                      <a:ea typeface="Tahoma" panose="020B0604030504040204" pitchFamily="34" charset="0"/>
                      <a:cs typeface="Tahoma" panose="020B0604030504040204" pitchFamily="34" charset="0"/>
                    </a:rPr>
                    <a:t> quick fill time</a:t>
                  </a: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sz="1600" i="1">
                              <a:solidFill>
                                <a:srgbClr val="47484A">
                                  <a:lumMod val="50000"/>
                                </a:srgbClr>
                              </a:solidFill>
                              <a:latin typeface="Cambria Math" panose="02040503050406030204" pitchFamily="18" charset="0"/>
                            </a:rPr>
                          </m:ctrlPr>
                        </m:sSubPr>
                        <m:e>
                          <m:r>
                            <a:rPr lang="en-US" sz="1600" i="1">
                              <a:solidFill>
                                <a:srgbClr val="47484A">
                                  <a:lumMod val="50000"/>
                                </a:srgbClr>
                              </a:solidFill>
                              <a:latin typeface="Cambria Math" panose="02040503050406030204" pitchFamily="18" charset="0"/>
                            </a:rPr>
                            <m:t>𝑡</m:t>
                          </m:r>
                        </m:e>
                        <m:sub>
                          <m:r>
                            <a:rPr lang="en-US" sz="1600" i="1">
                              <a:solidFill>
                                <a:srgbClr val="47484A">
                                  <a:lumMod val="50000"/>
                                </a:srgbClr>
                              </a:solidFill>
                              <a:latin typeface="Cambria Math" panose="02040503050406030204" pitchFamily="18" charset="0"/>
                            </a:rPr>
                            <m:t>𝑓𝑖𝑙𝑙</m:t>
                          </m:r>
                        </m:sub>
                      </m:sSub>
                      <m:r>
                        <a:rPr lang="en-US" sz="1600" i="1">
                          <a:solidFill>
                            <a:srgbClr val="47484A">
                              <a:lumMod val="50000"/>
                            </a:srgbClr>
                          </a:solidFill>
                          <a:latin typeface="Cambria Math" panose="02040503050406030204" pitchFamily="18" charset="0"/>
                        </a:rPr>
                        <m:t>=</m:t>
                      </m:r>
                      <m:f>
                        <m:fPr>
                          <m:type m:val="lin"/>
                          <m:ctrlPr>
                            <a:rPr lang="en-US" sz="1600" i="1">
                              <a:solidFill>
                                <a:srgbClr val="47484A">
                                  <a:lumMod val="50000"/>
                                </a:srgbClr>
                              </a:solidFill>
                              <a:latin typeface="Cambria Math" panose="02040503050406030204" pitchFamily="18" charset="0"/>
                            </a:rPr>
                          </m:ctrlPr>
                        </m:fPr>
                        <m:num>
                          <m:r>
                            <a:rPr lang="en-US" sz="1600" i="1">
                              <a:solidFill>
                                <a:srgbClr val="47484A">
                                  <a:lumMod val="50000"/>
                                </a:srgbClr>
                              </a:solidFill>
                              <a:latin typeface="Cambria Math" panose="02040503050406030204" pitchFamily="18" charset="0"/>
                            </a:rPr>
                            <m:t>2</m:t>
                          </m:r>
                          <m:sSub>
                            <m:sSubPr>
                              <m:ctrlPr>
                                <a:rPr lang="en-US" sz="1600" i="1">
                                  <a:solidFill>
                                    <a:srgbClr val="47484A">
                                      <a:lumMod val="50000"/>
                                    </a:srgbClr>
                                  </a:solidFill>
                                  <a:latin typeface="Cambria Math" panose="02040503050406030204" pitchFamily="18" charset="0"/>
                                </a:rPr>
                              </m:ctrlPr>
                            </m:sSubPr>
                            <m:e>
                              <m:r>
                                <a:rPr lang="en-US" sz="1600" i="1">
                                  <a:solidFill>
                                    <a:srgbClr val="47484A">
                                      <a:lumMod val="50000"/>
                                    </a:srgbClr>
                                  </a:solidFill>
                                  <a:latin typeface="Cambria Math" panose="02040503050406030204" pitchFamily="18" charset="0"/>
                                </a:rPr>
                                <m:t>𝑄</m:t>
                              </m:r>
                            </m:e>
                            <m:sub>
                              <m:r>
                                <a:rPr lang="en-US" sz="1600" i="1">
                                  <a:solidFill>
                                    <a:srgbClr val="47484A">
                                      <a:lumMod val="50000"/>
                                    </a:srgbClr>
                                  </a:solidFill>
                                  <a:latin typeface="Cambria Math" panose="02040503050406030204" pitchFamily="18" charset="0"/>
                                </a:rPr>
                                <m:t>𝐿</m:t>
                              </m:r>
                            </m:sub>
                          </m:sSub>
                        </m:num>
                        <m:den>
                          <m:r>
                            <a:rPr lang="en-US" sz="1600" i="1">
                              <a:solidFill>
                                <a:srgbClr val="47484A">
                                  <a:lumMod val="50000"/>
                                </a:srgbClr>
                              </a:solidFill>
                              <a:latin typeface="Cambria Math" panose="02040503050406030204" pitchFamily="18" charset="0"/>
                              <a:ea typeface="Cambria Math" panose="02040503050406030204" pitchFamily="18" charset="0"/>
                            </a:rPr>
                            <m:t>𝜔</m:t>
                          </m:r>
                        </m:den>
                      </m:f>
                    </m:oMath>
                  </a14:m>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 → small </a:t>
                  </a:r>
                  <a14:m>
                    <m:oMath xmlns:m="http://schemas.openxmlformats.org/officeDocument/2006/math">
                      <m:sSub>
                        <m:sSubPr>
                          <m:ctrlPr>
                            <a:rPr lang="en-US" sz="1600" i="1">
                              <a:solidFill>
                                <a:srgbClr val="47484A">
                                  <a:lumMod val="50000"/>
                                </a:srgbClr>
                              </a:solidFill>
                              <a:latin typeface="Cambria Math" panose="02040503050406030204" pitchFamily="18" charset="0"/>
                            </a:rPr>
                          </m:ctrlPr>
                        </m:sSubPr>
                        <m:e>
                          <m:r>
                            <a:rPr lang="en-US" sz="1600" i="1">
                              <a:solidFill>
                                <a:srgbClr val="47484A">
                                  <a:lumMod val="50000"/>
                                </a:srgbClr>
                              </a:solidFill>
                              <a:latin typeface="Cambria Math" panose="02040503050406030204" pitchFamily="18" charset="0"/>
                            </a:rPr>
                            <m:t>𝑄</m:t>
                          </m:r>
                        </m:e>
                        <m:sub>
                          <m:r>
                            <a:rPr lang="en-US" sz="1600" i="1">
                              <a:solidFill>
                                <a:srgbClr val="47484A">
                                  <a:lumMod val="50000"/>
                                </a:srgbClr>
                              </a:solidFill>
                              <a:latin typeface="Cambria Math" panose="02040503050406030204" pitchFamily="18" charset="0"/>
                            </a:rPr>
                            <m:t>𝐿</m:t>
                          </m:r>
                        </m:sub>
                      </m:sSub>
                    </m:oMath>
                  </a14:m>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 (a few hundreds) and large coupling (as </a:t>
                  </a:r>
                  <a14:m>
                    <m:oMath xmlns:m="http://schemas.openxmlformats.org/officeDocument/2006/math">
                      <m:sSub>
                        <m:sSubPr>
                          <m:ctrlPr>
                            <a:rPr lang="en-US" sz="1600" i="1">
                              <a:solidFill>
                                <a:srgbClr val="47484A">
                                  <a:lumMod val="50000"/>
                                </a:srgbClr>
                              </a:solidFill>
                              <a:latin typeface="Cambria Math" panose="02040503050406030204" pitchFamily="18" charset="0"/>
                            </a:rPr>
                          </m:ctrlPr>
                        </m:sSubPr>
                        <m:e>
                          <m:r>
                            <a:rPr lang="en-US" sz="1600" i="1">
                              <a:solidFill>
                                <a:srgbClr val="47484A">
                                  <a:lumMod val="50000"/>
                                </a:srgbClr>
                              </a:solidFill>
                              <a:latin typeface="Cambria Math" panose="02040503050406030204" pitchFamily="18" charset="0"/>
                            </a:rPr>
                            <m:t>𝑄</m:t>
                          </m:r>
                        </m:e>
                        <m:sub>
                          <m:r>
                            <a:rPr lang="en-US" sz="1600" i="1">
                              <a:solidFill>
                                <a:srgbClr val="47484A">
                                  <a:lumMod val="50000"/>
                                </a:srgbClr>
                              </a:solidFill>
                              <a:latin typeface="Cambria Math" panose="02040503050406030204" pitchFamily="18" charset="0"/>
                            </a:rPr>
                            <m:t>𝐿</m:t>
                          </m:r>
                        </m:sub>
                      </m:sSub>
                      <m:r>
                        <a:rPr lang="en-US" sz="1600" i="1">
                          <a:solidFill>
                            <a:srgbClr val="47484A">
                              <a:lumMod val="50000"/>
                            </a:srgbClr>
                          </a:solidFill>
                          <a:latin typeface="Cambria Math" panose="02040503050406030204" pitchFamily="18" charset="0"/>
                        </a:rPr>
                        <m:t>=</m:t>
                      </m:r>
                      <m:f>
                        <m:fPr>
                          <m:type m:val="skw"/>
                          <m:ctrlPr>
                            <a:rPr lang="en-US" sz="1600" i="1">
                              <a:solidFill>
                                <a:srgbClr val="47484A">
                                  <a:lumMod val="50000"/>
                                </a:srgbClr>
                              </a:solidFill>
                              <a:latin typeface="Cambria Math" panose="02040503050406030204" pitchFamily="18" charset="0"/>
                            </a:rPr>
                          </m:ctrlPr>
                        </m:fPr>
                        <m:num>
                          <m:sSub>
                            <m:sSubPr>
                              <m:ctrlPr>
                                <a:rPr lang="en-US" sz="1600" i="1">
                                  <a:solidFill>
                                    <a:srgbClr val="47484A">
                                      <a:lumMod val="50000"/>
                                    </a:srgbClr>
                                  </a:solidFill>
                                  <a:latin typeface="Cambria Math" panose="02040503050406030204" pitchFamily="18" charset="0"/>
                                </a:rPr>
                              </m:ctrlPr>
                            </m:sSubPr>
                            <m:e>
                              <m:r>
                                <a:rPr lang="en-US" sz="1600" i="1">
                                  <a:solidFill>
                                    <a:srgbClr val="47484A">
                                      <a:lumMod val="50000"/>
                                    </a:srgbClr>
                                  </a:solidFill>
                                  <a:latin typeface="Cambria Math" panose="02040503050406030204" pitchFamily="18" charset="0"/>
                                </a:rPr>
                                <m:t>𝑄</m:t>
                              </m:r>
                            </m:e>
                            <m:sub>
                              <m:r>
                                <a:rPr lang="en-US" sz="1600" i="1">
                                  <a:solidFill>
                                    <a:srgbClr val="47484A">
                                      <a:lumMod val="50000"/>
                                    </a:srgbClr>
                                  </a:solidFill>
                                  <a:latin typeface="Cambria Math" panose="02040503050406030204" pitchFamily="18" charset="0"/>
                                </a:rPr>
                                <m:t>0</m:t>
                              </m:r>
                            </m:sub>
                          </m:sSub>
                        </m:num>
                        <m:den>
                          <m:r>
                            <a:rPr lang="en-US" sz="1600" i="1">
                              <a:solidFill>
                                <a:srgbClr val="47484A">
                                  <a:lumMod val="50000"/>
                                </a:srgbClr>
                              </a:solidFill>
                              <a:latin typeface="Cambria Math" panose="02040503050406030204" pitchFamily="18" charset="0"/>
                            </a:rPr>
                            <m:t>1+</m:t>
                          </m:r>
                          <m:r>
                            <a:rPr lang="en-US" sz="1600" i="1">
                              <a:solidFill>
                                <a:srgbClr val="47484A">
                                  <a:lumMod val="50000"/>
                                </a:srgbClr>
                              </a:solidFill>
                              <a:latin typeface="Cambria Math" panose="02040503050406030204" pitchFamily="18" charset="0"/>
                              <a:ea typeface="Cambria Math" panose="02040503050406030204" pitchFamily="18" charset="0"/>
                            </a:rPr>
                            <m:t>𝛽</m:t>
                          </m:r>
                        </m:den>
                      </m:f>
                    </m:oMath>
                  </a14:m>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 </a:t>
                  </a:r>
                </a:p>
                <a:p>
                  <a:pPr marL="228594" indent="-228594" defTabSz="1219170">
                    <a:buFont typeface="Arial" panose="020B0604020202020204" pitchFamily="34" charset="0"/>
                    <a:buChar char="•"/>
                  </a:pP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Want </a:t>
                  </a:r>
                  <a:r>
                    <a:rPr lang="en-US" sz="1600" dirty="0">
                      <a:solidFill>
                        <a:srgbClr val="CD202C"/>
                      </a:solidFill>
                      <a:latin typeface="Tahoma" panose="020B0604030504040204" pitchFamily="34" charset="0"/>
                      <a:ea typeface="Tahoma" panose="020B0604030504040204" pitchFamily="34" charset="0"/>
                      <a:cs typeface="Tahoma" panose="020B0604030504040204" pitchFamily="34" charset="0"/>
                    </a:rPr>
                    <a:t>high shunt impedance</a:t>
                  </a: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 → small iris (lower bound limited by the laser injection angle) → however lead to weak coupling with small iris</a:t>
                  </a:r>
                </a:p>
                <a:p>
                  <a:pPr marL="228594" indent="-228594" defTabSz="1219170">
                    <a:buFont typeface="Arial" panose="020B0604020202020204" pitchFamily="34" charset="0"/>
                    <a:buChar char="•"/>
                  </a:pP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Thus, add magnetic coupling slots, which increases the coupling and in parallel enlarges the mode separation</a:t>
                  </a:r>
                </a:p>
                <a:p>
                  <a:pPr marL="228594" indent="-228594" defTabSz="1219170">
                    <a:buFont typeface="Arial" panose="020B0604020202020204" pitchFamily="34" charset="0"/>
                    <a:buChar char="•"/>
                  </a:pPr>
                  <a:endPar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endParaRPr>
                </a:p>
                <a:p>
                  <a:pPr marL="228594" indent="-228594" defTabSz="1219170">
                    <a:buFont typeface="Arial" panose="020B0604020202020204" pitchFamily="34" charset="0"/>
                    <a:buChar char="•"/>
                  </a:pPr>
                  <a:r>
                    <a:rPr lang="en-US" sz="1600" b="1" u="sng"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For Xgun</a:t>
                  </a:r>
                  <a:r>
                    <a:rPr lang="en-US" sz="1600" b="1"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1.5 cell | </a:t>
                  </a:r>
                  <a14:m>
                    <m:oMath xmlns:m="http://schemas.openxmlformats.org/officeDocument/2006/math">
                      <m:r>
                        <a:rPr lang="en-US" sz="1600" i="1">
                          <a:solidFill>
                            <a:srgbClr val="47484A">
                              <a:lumMod val="50000"/>
                            </a:srgbClr>
                          </a:solidFill>
                          <a:latin typeface="Cambria Math" panose="02040503050406030204" pitchFamily="18" charset="0"/>
                          <a:ea typeface="Cambria Math" panose="02040503050406030204" pitchFamily="18" charset="0"/>
                        </a:rPr>
                        <m:t>𝜋</m:t>
                      </m:r>
                    </m:oMath>
                  </a14:m>
                  <a:r>
                    <a:rPr lang="en-US" sz="1600" dirty="0">
                      <a:solidFill>
                        <a:srgbClr val="47484A">
                          <a:lumMod val="50000"/>
                        </a:srgbClr>
                      </a:solidFill>
                      <a:latin typeface="Tahoma" panose="020B0604030504040204" pitchFamily="34" charset="0"/>
                      <a:ea typeface="Tahoma" panose="020B0604030504040204" pitchFamily="34" charset="0"/>
                      <a:cs typeface="Tahoma" panose="020B0604030504040204" pitchFamily="34" charset="0"/>
                    </a:rPr>
                    <a:t>-mode | strongly over-coupled SW structure | copper cathode</a:t>
                  </a:r>
                </a:p>
              </p:txBody>
            </p:sp>
          </mc:Choice>
          <mc:Fallback xmlns="">
            <p:sp>
              <p:nvSpPr>
                <p:cNvPr id="24" name="TextBox 23">
                  <a:extLst>
                    <a:ext uri="{FF2B5EF4-FFF2-40B4-BE49-F238E27FC236}">
                      <a16:creationId xmlns:a16="http://schemas.microsoft.com/office/drawing/2014/main" id="{37E1AA7D-D4CF-AC4A-FF99-8BDA139236CE}"/>
                    </a:ext>
                  </a:extLst>
                </p:cNvPr>
                <p:cNvSpPr txBox="1">
                  <a:spLocks noRot="1" noChangeAspect="1" noMove="1" noResize="1" noEditPoints="1" noAdjustHandles="1" noChangeArrowheads="1" noChangeShapeType="1" noTextEdit="1"/>
                </p:cNvSpPr>
                <p:nvPr/>
              </p:nvSpPr>
              <p:spPr>
                <a:xfrm>
                  <a:off x="545062" y="1475844"/>
                  <a:ext cx="7993109" cy="1409617"/>
                </a:xfrm>
                <a:prstGeom prst="rect">
                  <a:avLst/>
                </a:prstGeom>
                <a:blipFill>
                  <a:blip r:embed="rId3"/>
                  <a:stretch>
                    <a:fillRect l="-229" t="-11688" b="-3247"/>
                  </a:stretch>
                </a:blipFill>
                <a:ln>
                  <a:no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39124AD0-CDEC-E4AD-ACED-2A88DB94540E}"/>
                </a:ext>
              </a:extLst>
            </p:cNvPr>
            <p:cNvSpPr/>
            <p:nvPr/>
          </p:nvSpPr>
          <p:spPr>
            <a:xfrm>
              <a:off x="531558" y="1350732"/>
              <a:ext cx="8006614" cy="1590947"/>
            </a:xfrm>
            <a:prstGeom prst="rect">
              <a:avLst/>
            </a:prstGeom>
            <a:noFill/>
            <a:ln w="22225">
              <a:solidFill>
                <a:schemeClr val="tx1">
                  <a:lumMod val="40000"/>
                  <a:lumOff val="6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7" name="TextBox 6">
              <a:extLst>
                <a:ext uri="{FF2B5EF4-FFF2-40B4-BE49-F238E27FC236}">
                  <a16:creationId xmlns:a16="http://schemas.microsoft.com/office/drawing/2014/main" id="{A296F7F3-830A-1083-6D9E-748319F486F4}"/>
                </a:ext>
              </a:extLst>
            </p:cNvPr>
            <p:cNvSpPr txBox="1"/>
            <p:nvPr/>
          </p:nvSpPr>
          <p:spPr>
            <a:xfrm>
              <a:off x="605828" y="1251395"/>
              <a:ext cx="1851323" cy="200007"/>
            </a:xfrm>
            <a:prstGeom prst="rect">
              <a:avLst/>
            </a:prstGeom>
            <a:solidFill>
              <a:schemeClr val="bg1"/>
            </a:solidFill>
          </p:spPr>
          <p:txBody>
            <a:bodyPr wrap="square" lIns="121920" tIns="0" rIns="0" bIns="0" rtlCol="0">
              <a:spAutoFit/>
            </a:bodyPr>
            <a:lstStyle/>
            <a:p>
              <a:pPr defTabSz="1219170"/>
              <a:r>
                <a:rPr lang="en-US" sz="1733" b="1" dirty="0">
                  <a:solidFill>
                    <a:srgbClr val="CD202C"/>
                  </a:solidFill>
                  <a:latin typeface="Arial"/>
                </a:rPr>
                <a:t>Xgun</a:t>
              </a:r>
              <a:r>
                <a:rPr lang="en-US" sz="1733" b="1" dirty="0">
                  <a:solidFill>
                    <a:srgbClr val="00609C"/>
                  </a:solidFill>
                  <a:latin typeface="Arial"/>
                </a:rPr>
                <a:t> design concept</a:t>
              </a:r>
            </a:p>
          </p:txBody>
        </p:sp>
      </p:grpSp>
      <p:pic>
        <p:nvPicPr>
          <p:cNvPr id="33" name="Picture 32" descr="Chart&#10;&#10;AI-generated content may be incorrect.">
            <a:extLst>
              <a:ext uri="{FF2B5EF4-FFF2-40B4-BE49-F238E27FC236}">
                <a16:creationId xmlns:a16="http://schemas.microsoft.com/office/drawing/2014/main" id="{E148D9DC-4A2D-E6A5-3DF8-06E8BF2E9E8B}"/>
              </a:ext>
            </a:extLst>
          </p:cNvPr>
          <p:cNvPicPr>
            <a:picLocks noChangeAspect="1"/>
          </p:cNvPicPr>
          <p:nvPr/>
        </p:nvPicPr>
        <p:blipFill>
          <a:blip r:embed="rId4"/>
          <a:srcRect r="15616"/>
          <a:stretch>
            <a:fillRect/>
          </a:stretch>
        </p:blipFill>
        <p:spPr>
          <a:xfrm>
            <a:off x="3977684" y="4032980"/>
            <a:ext cx="3650797" cy="2396720"/>
          </a:xfrm>
          <a:prstGeom prst="rect">
            <a:avLst/>
          </a:prstGeom>
        </p:spPr>
      </p:pic>
      <mc:AlternateContent xmlns:mc="http://schemas.openxmlformats.org/markup-compatibility/2006" xmlns:a14="http://schemas.microsoft.com/office/drawing/2010/main">
        <mc:Choice Requires="a14">
          <p:graphicFrame>
            <p:nvGraphicFramePr>
              <p:cNvPr id="38" name="Table 37">
                <a:extLst>
                  <a:ext uri="{FF2B5EF4-FFF2-40B4-BE49-F238E27FC236}">
                    <a16:creationId xmlns:a16="http://schemas.microsoft.com/office/drawing/2014/main" id="{DC1BE761-EE71-FEB9-0190-3C33E367ED2A}"/>
                  </a:ext>
                </a:extLst>
              </p:cNvPr>
              <p:cNvGraphicFramePr>
                <a:graphicFrameLocks noGrp="1"/>
              </p:cNvGraphicFramePr>
              <p:nvPr/>
            </p:nvGraphicFramePr>
            <p:xfrm>
              <a:off x="1086615" y="4275472"/>
              <a:ext cx="2361239" cy="1572768"/>
            </p:xfrm>
            <a:graphic>
              <a:graphicData uri="http://schemas.openxmlformats.org/drawingml/2006/table">
                <a:tbl>
                  <a:tblPr firstRow="1" bandRow="1">
                    <a:tableStyleId>{5940675A-B579-460E-94D1-54222C63F5DA}</a:tableStyleId>
                  </a:tblPr>
                  <a:tblGrid>
                    <a:gridCol w="1066171">
                      <a:extLst>
                        <a:ext uri="{9D8B030D-6E8A-4147-A177-3AD203B41FA5}">
                          <a16:colId xmlns:a16="http://schemas.microsoft.com/office/drawing/2014/main" val="1577753531"/>
                        </a:ext>
                      </a:extLst>
                    </a:gridCol>
                    <a:gridCol w="1295068">
                      <a:extLst>
                        <a:ext uri="{9D8B030D-6E8A-4147-A177-3AD203B41FA5}">
                          <a16:colId xmlns:a16="http://schemas.microsoft.com/office/drawing/2014/main" val="2505178677"/>
                        </a:ext>
                      </a:extLst>
                    </a:gridCol>
                  </a:tblGrid>
                  <a:tr h="262128">
                    <a:tc>
                      <a:txBody>
                        <a:bodyPr/>
                        <a:lstStyle/>
                        <a:p>
                          <a:pPr algn="l"/>
                          <a:r>
                            <a:rPr lang="en-US" sz="14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Parameter</a:t>
                          </a: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Value</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6310393"/>
                      </a:ext>
                    </a:extLst>
                  </a:tr>
                  <a:tr h="262128">
                    <a:tc>
                      <a:txBody>
                        <a:bodyPr/>
                        <a:lstStyle/>
                        <a:p>
                          <a:pPr algn="l"/>
                          <a14:m>
                            <m:oMath xmlns:m="http://schemas.openxmlformats.org/officeDocument/2006/math">
                              <m:r>
                                <a:rPr lang="en-US" sz="1400" b="0" i="1" smtClean="0">
                                  <a:solidFill>
                                    <a:schemeClr val="tx1">
                                      <a:lumMod val="50000"/>
                                    </a:schemeClr>
                                  </a:solidFill>
                                  <a:latin typeface="Cambria Math" panose="02040503050406030204" pitchFamily="18" charset="0"/>
                                </a:rPr>
                                <m:t>𝑓</m:t>
                              </m:r>
                            </m:oMath>
                          </a14:m>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1400" i="1" smtClean="0">
                                  <a:solidFill>
                                    <a:schemeClr val="tx1">
                                      <a:lumMod val="50000"/>
                                    </a:schemeClr>
                                  </a:solidFill>
                                  <a:latin typeface="Cambria Math" panose="02040503050406030204" pitchFamily="18" charset="0"/>
                                  <a:ea typeface="Cambria Math" panose="02040503050406030204" pitchFamily="18" charset="0"/>
                                </a:rPr>
                                <m:t>𝜋</m:t>
                              </m:r>
                            </m:oMath>
                          </a14:m>
                          <a:r>
                            <a:rPr lang="en-US" sz="1400" dirty="0">
                              <a:solidFill>
                                <a:schemeClr val="tx1">
                                  <a:lumMod val="50000"/>
                                </a:schemeClr>
                              </a:solidFill>
                            </a:rPr>
                            <a:t>-mode)</a:t>
                          </a:r>
                          <a:endPar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11.7 GHz</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4229360"/>
                      </a:ext>
                    </a:extLst>
                  </a:tr>
                  <a:tr h="262128">
                    <a:tc>
                      <a:txBody>
                        <a:bodyPr/>
                        <a:lstStyle/>
                        <a:p>
                          <a:pPr algn="l"/>
                          <a14:m>
                            <m:oMath xmlns:m="http://schemas.openxmlformats.org/officeDocument/2006/math">
                              <m:sSub>
                                <m:sSubPr>
                                  <m:ctrlPr>
                                    <a:rPr lang="en-US" sz="1400" b="0" i="1" smtClean="0">
                                      <a:solidFill>
                                        <a:schemeClr val="tx1">
                                          <a:lumMod val="50000"/>
                                        </a:schemeClr>
                                      </a:solidFill>
                                      <a:latin typeface="Cambria Math" panose="02040503050406030204" pitchFamily="18" charset="0"/>
                                    </a:rPr>
                                  </m:ctrlPr>
                                </m:sSubPr>
                                <m:e>
                                  <m:r>
                                    <a:rPr lang="en-US" sz="1400" b="0" i="1" smtClean="0">
                                      <a:solidFill>
                                        <a:schemeClr val="tx1">
                                          <a:lumMod val="50000"/>
                                        </a:schemeClr>
                                      </a:solidFill>
                                      <a:latin typeface="Cambria Math" panose="02040503050406030204" pitchFamily="18" charset="0"/>
                                    </a:rPr>
                                    <m:t>𝑄</m:t>
                                  </m:r>
                                </m:e>
                                <m:sub>
                                  <m:r>
                                    <a:rPr lang="en-US" sz="1400" b="0" i="1" smtClean="0">
                                      <a:solidFill>
                                        <a:schemeClr val="tx1">
                                          <a:lumMod val="50000"/>
                                        </a:schemeClr>
                                      </a:solidFill>
                                      <a:latin typeface="Cambria Math" panose="02040503050406030204" pitchFamily="18" charset="0"/>
                                    </a:rPr>
                                    <m:t>𝑙𝑜𝑎𝑑</m:t>
                                  </m:r>
                                </m:sub>
                              </m:sSub>
                            </m:oMath>
                          </a14:m>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 </a:t>
                          </a: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182</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3092145"/>
                      </a:ext>
                    </a:extLst>
                  </a:tr>
                  <a:tr h="262128">
                    <a:tc>
                      <a:txBody>
                        <a:bodyPr/>
                        <a:lstStyle/>
                        <a:p>
                          <a:pPr algn="l"/>
                          <a14:m>
                            <m:oMath xmlns:m="http://schemas.openxmlformats.org/officeDocument/2006/math">
                              <m:sSub>
                                <m:sSubPr>
                                  <m:ctrlPr>
                                    <a:rPr lang="en-US" sz="1400" b="0" i="1" smtClean="0">
                                      <a:solidFill>
                                        <a:schemeClr val="tx1">
                                          <a:lumMod val="50000"/>
                                        </a:schemeClr>
                                      </a:solidFill>
                                      <a:latin typeface="Cambria Math" panose="02040503050406030204" pitchFamily="18" charset="0"/>
                                    </a:rPr>
                                  </m:ctrlPr>
                                </m:sSubPr>
                                <m:e>
                                  <m:r>
                                    <a:rPr lang="en-US" sz="1400" b="0" i="1" smtClean="0">
                                      <a:solidFill>
                                        <a:schemeClr val="tx1">
                                          <a:lumMod val="50000"/>
                                        </a:schemeClr>
                                      </a:solidFill>
                                      <a:latin typeface="Cambria Math" panose="02040503050406030204" pitchFamily="18" charset="0"/>
                                    </a:rPr>
                                    <m:t>𝑄</m:t>
                                  </m:r>
                                </m:e>
                                <m:sub>
                                  <m:r>
                                    <a:rPr lang="en-US" sz="1400" b="0" i="1" smtClean="0">
                                      <a:solidFill>
                                        <a:schemeClr val="tx1">
                                          <a:lumMod val="50000"/>
                                        </a:schemeClr>
                                      </a:solidFill>
                                      <a:latin typeface="Cambria Math" panose="02040503050406030204" pitchFamily="18" charset="0"/>
                                    </a:rPr>
                                    <m:t>𝑒𝑥𝑡</m:t>
                                  </m:r>
                                </m:sub>
                              </m:sSub>
                            </m:oMath>
                          </a14:m>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 </a:t>
                          </a: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191</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018530"/>
                      </a:ext>
                    </a:extLst>
                  </a:tr>
                  <a:tr h="262128">
                    <a:tc>
                      <a:txBody>
                        <a:bodyPr/>
                        <a:lstStyle/>
                        <a:p>
                          <a:pPr algn="l"/>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Coupling </a:t>
                          </a:r>
                          <a14:m>
                            <m:oMath xmlns:m="http://schemas.openxmlformats.org/officeDocument/2006/math">
                              <m:r>
                                <a:rPr lang="en-US" sz="1400" i="1" smtClean="0">
                                  <a:solidFill>
                                    <a:schemeClr val="tx1">
                                      <a:lumMod val="50000"/>
                                    </a:schemeClr>
                                  </a:solidFill>
                                  <a:latin typeface="Cambria Math" panose="02040503050406030204" pitchFamily="18" charset="0"/>
                                  <a:ea typeface="Cambria Math" panose="02040503050406030204" pitchFamily="18" charset="0"/>
                                </a:rPr>
                                <m:t>𝛽</m:t>
                              </m:r>
                            </m:oMath>
                          </a14:m>
                          <a:endPar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22.3</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7361763"/>
                      </a:ext>
                    </a:extLst>
                  </a:tr>
                  <a:tr h="26212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Mode </a:t>
                          </a:r>
                          <a14:m>
                            <m:oMath xmlns:m="http://schemas.openxmlformats.org/officeDocument/2006/math">
                              <m:r>
                                <a:rPr lang="en-US" sz="1400" b="0" i="1" smtClean="0">
                                  <a:solidFill>
                                    <a:schemeClr val="tx1">
                                      <a:lumMod val="50000"/>
                                    </a:schemeClr>
                                  </a:solidFill>
                                  <a:latin typeface="Cambria Math" panose="02040503050406030204" pitchFamily="18" charset="0"/>
                                  <a:ea typeface="Cambria Math" panose="02040503050406030204" pitchFamily="18" charset="0"/>
                                </a:rPr>
                                <m:t>∆</m:t>
                              </m:r>
                              <m:r>
                                <a:rPr lang="en-US" sz="1400" b="0" i="1" smtClean="0">
                                  <a:solidFill>
                                    <a:schemeClr val="tx1">
                                      <a:lumMod val="50000"/>
                                    </a:schemeClr>
                                  </a:solidFill>
                                  <a:latin typeface="Cambria Math" panose="02040503050406030204" pitchFamily="18" charset="0"/>
                                </a:rPr>
                                <m:t>𝑓</m:t>
                              </m:r>
                            </m:oMath>
                          </a14:m>
                          <a:endPar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&gt;500 MHz</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3576140"/>
                      </a:ext>
                    </a:extLst>
                  </a:tr>
                </a:tbl>
              </a:graphicData>
            </a:graphic>
          </p:graphicFrame>
        </mc:Choice>
        <mc:Fallback xmlns="">
          <p:graphicFrame>
            <p:nvGraphicFramePr>
              <p:cNvPr id="38" name="Table 37">
                <a:extLst>
                  <a:ext uri="{FF2B5EF4-FFF2-40B4-BE49-F238E27FC236}">
                    <a16:creationId xmlns:a16="http://schemas.microsoft.com/office/drawing/2014/main" id="{DC1BE761-EE71-FEB9-0190-3C33E367ED2A}"/>
                  </a:ext>
                </a:extLst>
              </p:cNvPr>
              <p:cNvGraphicFramePr>
                <a:graphicFrameLocks noGrp="1"/>
              </p:cNvGraphicFramePr>
              <p:nvPr/>
            </p:nvGraphicFramePr>
            <p:xfrm>
              <a:off x="1086615" y="4275472"/>
              <a:ext cx="2361239" cy="1572768"/>
            </p:xfrm>
            <a:graphic>
              <a:graphicData uri="http://schemas.openxmlformats.org/drawingml/2006/table">
                <a:tbl>
                  <a:tblPr firstRow="1" bandRow="1">
                    <a:tableStyleId>{5940675A-B579-460E-94D1-54222C63F5DA}</a:tableStyleId>
                  </a:tblPr>
                  <a:tblGrid>
                    <a:gridCol w="1066171">
                      <a:extLst>
                        <a:ext uri="{9D8B030D-6E8A-4147-A177-3AD203B41FA5}">
                          <a16:colId xmlns:a16="http://schemas.microsoft.com/office/drawing/2014/main" val="1577753531"/>
                        </a:ext>
                      </a:extLst>
                    </a:gridCol>
                    <a:gridCol w="1295068">
                      <a:extLst>
                        <a:ext uri="{9D8B030D-6E8A-4147-A177-3AD203B41FA5}">
                          <a16:colId xmlns:a16="http://schemas.microsoft.com/office/drawing/2014/main" val="2505178677"/>
                        </a:ext>
                      </a:extLst>
                    </a:gridCol>
                  </a:tblGrid>
                  <a:tr h="262128">
                    <a:tc>
                      <a:txBody>
                        <a:bodyPr/>
                        <a:lstStyle/>
                        <a:p>
                          <a:pPr algn="l"/>
                          <a:r>
                            <a:rPr lang="en-US" sz="14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Parameter</a:t>
                          </a:r>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Value</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6310393"/>
                      </a:ext>
                    </a:extLst>
                  </a:tr>
                  <a:tr h="262128">
                    <a:tc>
                      <a:txBody>
                        <a:bodyPr/>
                        <a:lstStyle/>
                        <a:p>
                          <a:endParaRPr lang="en-US"/>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571" t="-111628" r="-122286" b="-432558"/>
                          </a:stretch>
                        </a:blipFill>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11.7 GHz</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4229360"/>
                      </a:ext>
                    </a:extLst>
                  </a:tr>
                  <a:tr h="262128">
                    <a:tc>
                      <a:txBody>
                        <a:bodyPr/>
                        <a:lstStyle/>
                        <a:p>
                          <a:endParaRPr lang="en-US"/>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571" t="-206818" r="-122286" b="-322727"/>
                          </a:stretch>
                        </a:blipFill>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182</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3092145"/>
                      </a:ext>
                    </a:extLst>
                  </a:tr>
                  <a:tr h="262128">
                    <a:tc>
                      <a:txBody>
                        <a:bodyPr/>
                        <a:lstStyle/>
                        <a:p>
                          <a:endParaRPr lang="en-US"/>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571" t="-313953" r="-122286" b="-230233"/>
                          </a:stretch>
                        </a:blipFill>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191</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018530"/>
                      </a:ext>
                    </a:extLst>
                  </a:tr>
                  <a:tr h="262128">
                    <a:tc>
                      <a:txBody>
                        <a:bodyPr/>
                        <a:lstStyle/>
                        <a:p>
                          <a:endParaRPr lang="en-US"/>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571" t="-413953" r="-122286" b="-130233"/>
                          </a:stretch>
                        </a:blipFill>
                      </a:tcPr>
                    </a:tc>
                    <a:tc>
                      <a:txBody>
                        <a:bodyPr/>
                        <a:lstStyle/>
                        <a:p>
                          <a:pPr algn="ct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22.3</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7361763"/>
                      </a:ext>
                    </a:extLst>
                  </a:tr>
                  <a:tr h="262128">
                    <a:tc>
                      <a:txBody>
                        <a:bodyPr/>
                        <a:lstStyle/>
                        <a:p>
                          <a:endParaRPr lang="en-US"/>
                        </a:p>
                      </a:txBody>
                      <a:tcPr marL="60960" marR="60960" marT="24384" marB="24384"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571" t="-513953" r="-122286" b="-3023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&gt;500 MHz</a:t>
                          </a:r>
                        </a:p>
                      </a:txBody>
                      <a:tcPr marL="60960" marR="60960" marT="24384" marB="24384"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3576140"/>
                      </a:ext>
                    </a:extLst>
                  </a:tr>
                </a:tbl>
              </a:graphicData>
            </a:graphic>
          </p:graphicFrame>
        </mc:Fallback>
      </mc:AlternateContent>
      <p:sp>
        <p:nvSpPr>
          <p:cNvPr id="4" name="Freeform 3">
            <a:extLst>
              <a:ext uri="{FF2B5EF4-FFF2-40B4-BE49-F238E27FC236}">
                <a16:creationId xmlns:a16="http://schemas.microsoft.com/office/drawing/2014/main" id="{CDF82734-2961-3F40-23C5-9C7C0E8F738B}"/>
              </a:ext>
            </a:extLst>
          </p:cNvPr>
          <p:cNvSpPr/>
          <p:nvPr/>
        </p:nvSpPr>
        <p:spPr>
          <a:xfrm rot="16200000" flipH="1">
            <a:off x="9762454" y="4991883"/>
            <a:ext cx="486513" cy="246471"/>
          </a:xfrm>
          <a:custGeom>
            <a:avLst/>
            <a:gdLst>
              <a:gd name="connsiteX0" fmla="*/ 0 w 2131444"/>
              <a:gd name="connsiteY0" fmla="*/ 452722 h 932428"/>
              <a:gd name="connsiteX1" fmla="*/ 479612 w 2131444"/>
              <a:gd name="connsiteY1" fmla="*/ 448239 h 932428"/>
              <a:gd name="connsiteX2" fmla="*/ 640977 w 2131444"/>
              <a:gd name="connsiteY2" fmla="*/ 788898 h 932428"/>
              <a:gd name="connsiteX3" fmla="*/ 730624 w 2131444"/>
              <a:gd name="connsiteY3" fmla="*/ 62757 h 932428"/>
              <a:gd name="connsiteX4" fmla="*/ 874059 w 2131444"/>
              <a:gd name="connsiteY4" fmla="*/ 932333 h 932428"/>
              <a:gd name="connsiteX5" fmla="*/ 1017494 w 2131444"/>
              <a:gd name="connsiteY5" fmla="*/ 4 h 932428"/>
              <a:gd name="connsiteX6" fmla="*/ 1125071 w 2131444"/>
              <a:gd name="connsiteY6" fmla="*/ 918886 h 932428"/>
              <a:gd name="connsiteX7" fmla="*/ 1272989 w 2131444"/>
              <a:gd name="connsiteY7" fmla="*/ 125510 h 932428"/>
              <a:gd name="connsiteX8" fmla="*/ 1376083 w 2131444"/>
              <a:gd name="connsiteY8" fmla="*/ 730627 h 932428"/>
              <a:gd name="connsiteX9" fmla="*/ 1519518 w 2131444"/>
              <a:gd name="connsiteY9" fmla="*/ 470651 h 932428"/>
              <a:gd name="connsiteX10" fmla="*/ 2088777 w 2131444"/>
              <a:gd name="connsiteY10" fmla="*/ 466169 h 932428"/>
              <a:gd name="connsiteX11" fmla="*/ 2093259 w 2131444"/>
              <a:gd name="connsiteY11" fmla="*/ 470651 h 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1444" h="932428">
                <a:moveTo>
                  <a:pt x="0" y="452722"/>
                </a:moveTo>
                <a:cubicBezTo>
                  <a:pt x="186391" y="422466"/>
                  <a:pt x="372783" y="392210"/>
                  <a:pt x="479612" y="448239"/>
                </a:cubicBezTo>
                <a:cubicBezTo>
                  <a:pt x="586442" y="504268"/>
                  <a:pt x="599142" y="853145"/>
                  <a:pt x="640977" y="788898"/>
                </a:cubicBezTo>
                <a:cubicBezTo>
                  <a:pt x="682812" y="724651"/>
                  <a:pt x="691777" y="38851"/>
                  <a:pt x="730624" y="62757"/>
                </a:cubicBezTo>
                <a:cubicBezTo>
                  <a:pt x="769471" y="86663"/>
                  <a:pt x="826247" y="942792"/>
                  <a:pt x="874059" y="932333"/>
                </a:cubicBezTo>
                <a:cubicBezTo>
                  <a:pt x="921871" y="921874"/>
                  <a:pt x="975659" y="2245"/>
                  <a:pt x="1017494" y="4"/>
                </a:cubicBezTo>
                <a:cubicBezTo>
                  <a:pt x="1059329" y="-2237"/>
                  <a:pt x="1082489" y="897968"/>
                  <a:pt x="1125071" y="918886"/>
                </a:cubicBezTo>
                <a:cubicBezTo>
                  <a:pt x="1167653" y="939804"/>
                  <a:pt x="1231154" y="156886"/>
                  <a:pt x="1272989" y="125510"/>
                </a:cubicBezTo>
                <a:cubicBezTo>
                  <a:pt x="1314824" y="94134"/>
                  <a:pt x="1334995" y="673104"/>
                  <a:pt x="1376083" y="730627"/>
                </a:cubicBezTo>
                <a:cubicBezTo>
                  <a:pt x="1417171" y="788150"/>
                  <a:pt x="1400736" y="514727"/>
                  <a:pt x="1519518" y="470651"/>
                </a:cubicBezTo>
                <a:cubicBezTo>
                  <a:pt x="1638300" y="426575"/>
                  <a:pt x="2088777" y="466169"/>
                  <a:pt x="2088777" y="466169"/>
                </a:cubicBezTo>
                <a:cubicBezTo>
                  <a:pt x="2184400" y="466169"/>
                  <a:pt x="2088777" y="459445"/>
                  <a:pt x="2093259" y="470651"/>
                </a:cubicBezTo>
              </a:path>
            </a:pathLst>
          </a:custGeom>
          <a:noFill/>
          <a:ln>
            <a:solidFill>
              <a:schemeClr val="bg1"/>
            </a:solidFill>
            <a:prstDash val="solid"/>
            <a:tailEnd type="triangle" w="med"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2C4E80"/>
              </a:solidFill>
              <a:latin typeface="Arial"/>
            </a:endParaRPr>
          </a:p>
        </p:txBody>
      </p:sp>
      <p:grpSp>
        <p:nvGrpSpPr>
          <p:cNvPr id="9" name="Group 8">
            <a:extLst>
              <a:ext uri="{FF2B5EF4-FFF2-40B4-BE49-F238E27FC236}">
                <a16:creationId xmlns:a16="http://schemas.microsoft.com/office/drawing/2014/main" id="{932ADB70-C12D-13DD-48AE-A0AD8F79207A}"/>
              </a:ext>
            </a:extLst>
          </p:cNvPr>
          <p:cNvGrpSpPr>
            <a:grpSpLocks noChangeAspect="1"/>
          </p:cNvGrpSpPr>
          <p:nvPr/>
        </p:nvGrpSpPr>
        <p:grpSpPr>
          <a:xfrm>
            <a:off x="8700981" y="3993260"/>
            <a:ext cx="2271819" cy="2346117"/>
            <a:chOff x="7060021" y="2728113"/>
            <a:chExt cx="1626778" cy="1679981"/>
          </a:xfrm>
        </p:grpSpPr>
        <p:pic>
          <p:nvPicPr>
            <p:cNvPr id="13" name="Picture 12" descr="A close-up of a machine&#10;&#10;Description automatically generated">
              <a:extLst>
                <a:ext uri="{FF2B5EF4-FFF2-40B4-BE49-F238E27FC236}">
                  <a16:creationId xmlns:a16="http://schemas.microsoft.com/office/drawing/2014/main" id="{305F7134-2A23-4B2E-D79B-D59976DE918D}"/>
                </a:ext>
              </a:extLst>
            </p:cNvPr>
            <p:cNvPicPr>
              <a:picLocks noChangeAspect="1"/>
            </p:cNvPicPr>
            <p:nvPr/>
          </p:nvPicPr>
          <p:blipFill rotWithShape="1">
            <a:blip r:embed="rId6"/>
            <a:srcRect r="27314"/>
            <a:stretch/>
          </p:blipFill>
          <p:spPr>
            <a:xfrm>
              <a:off x="7060021" y="2728113"/>
              <a:ext cx="1626778" cy="1679981"/>
            </a:xfrm>
            <a:prstGeom prst="rect">
              <a:avLst/>
            </a:prstGeom>
          </p:spPr>
        </p:pic>
        <p:sp>
          <p:nvSpPr>
            <p:cNvPr id="14" name="Rectangle 13">
              <a:extLst>
                <a:ext uri="{FF2B5EF4-FFF2-40B4-BE49-F238E27FC236}">
                  <a16:creationId xmlns:a16="http://schemas.microsoft.com/office/drawing/2014/main" id="{8A783125-1062-5D89-FD19-E40BA300F794}"/>
                </a:ext>
              </a:extLst>
            </p:cNvPr>
            <p:cNvSpPr/>
            <p:nvPr/>
          </p:nvSpPr>
          <p:spPr>
            <a:xfrm>
              <a:off x="7065816" y="2738311"/>
              <a:ext cx="1211260" cy="323329"/>
            </a:xfrm>
            <a:prstGeom prst="rect">
              <a:avLst/>
            </a:prstGeom>
            <a:solidFill>
              <a:schemeClr val="bg1">
                <a:alpha val="70000"/>
              </a:schemeClr>
            </a:solidFill>
          </p:spPr>
          <p:txBody>
            <a:bodyPr wrap="square" lIns="0" tIns="0" rIns="0" bIns="0">
              <a:spAutoFit/>
            </a:bodyPr>
            <a:lstStyle/>
            <a:p>
              <a:pPr defTabSz="1219170">
                <a:defRPr/>
              </a:pPr>
              <a:r>
                <a:rPr lang="en-US" sz="1467" b="1" i="1" dirty="0">
                  <a:solidFill>
                    <a:srgbClr val="CD202C"/>
                  </a:solidFill>
                  <a:latin typeface="Century Gothic" panose="020B0502020202020204" pitchFamily="34" charset="0"/>
                  <a:ea typeface="Cambria" panose="02040503050406030204" pitchFamily="18" charset="0"/>
                </a:rPr>
                <a:t> X-band photogun</a:t>
              </a:r>
            </a:p>
            <a:p>
              <a:pPr defTabSz="1219170">
                <a:defRPr/>
              </a:pPr>
              <a:r>
                <a:rPr lang="en-US" sz="1467" b="1" i="1" dirty="0">
                  <a:solidFill>
                    <a:srgbClr val="CD202C"/>
                  </a:solidFill>
                  <a:latin typeface="Century Gothic" panose="020B0502020202020204" pitchFamily="34" charset="0"/>
                  <a:ea typeface="Cambria" panose="02040503050406030204" pitchFamily="18" charset="0"/>
                </a:rPr>
                <a:t> (Xgun) </a:t>
              </a:r>
            </a:p>
          </p:txBody>
        </p:sp>
        <p:sp>
          <p:nvSpPr>
            <p:cNvPr id="15" name="Freeform 14">
              <a:extLst>
                <a:ext uri="{FF2B5EF4-FFF2-40B4-BE49-F238E27FC236}">
                  <a16:creationId xmlns:a16="http://schemas.microsoft.com/office/drawing/2014/main" id="{8250D21F-F8CC-5EEF-48A7-56720D0A5B6B}"/>
                </a:ext>
              </a:extLst>
            </p:cNvPr>
            <p:cNvSpPr/>
            <p:nvPr/>
          </p:nvSpPr>
          <p:spPr>
            <a:xfrm rot="5201992">
              <a:off x="7629948" y="3410523"/>
              <a:ext cx="350520" cy="147865"/>
            </a:xfrm>
            <a:custGeom>
              <a:avLst/>
              <a:gdLst>
                <a:gd name="connsiteX0" fmla="*/ 0 w 350520"/>
                <a:gd name="connsiteY0" fmla="*/ 172744 h 182904"/>
                <a:gd name="connsiteX1" fmla="*/ 25400 w 350520"/>
                <a:gd name="connsiteY1" fmla="*/ 24 h 182904"/>
                <a:gd name="connsiteX2" fmla="*/ 60960 w 350520"/>
                <a:gd name="connsiteY2" fmla="*/ 182904 h 182904"/>
                <a:gd name="connsiteX3" fmla="*/ 91440 w 350520"/>
                <a:gd name="connsiteY3" fmla="*/ 24 h 182904"/>
                <a:gd name="connsiteX4" fmla="*/ 132080 w 350520"/>
                <a:gd name="connsiteY4" fmla="*/ 172744 h 182904"/>
                <a:gd name="connsiteX5" fmla="*/ 162560 w 350520"/>
                <a:gd name="connsiteY5" fmla="*/ 5104 h 182904"/>
                <a:gd name="connsiteX6" fmla="*/ 193040 w 350520"/>
                <a:gd name="connsiteY6" fmla="*/ 177824 h 182904"/>
                <a:gd name="connsiteX7" fmla="*/ 228600 w 350520"/>
                <a:gd name="connsiteY7" fmla="*/ 5104 h 182904"/>
                <a:gd name="connsiteX8" fmla="*/ 248920 w 350520"/>
                <a:gd name="connsiteY8" fmla="*/ 106704 h 182904"/>
                <a:gd name="connsiteX9" fmla="*/ 350520 w 350520"/>
                <a:gd name="connsiteY9" fmla="*/ 116864 h 182904"/>
                <a:gd name="connsiteX10" fmla="*/ 350520 w 350520"/>
                <a:gd name="connsiteY10" fmla="*/ 116864 h 1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520" h="182904">
                  <a:moveTo>
                    <a:pt x="0" y="172744"/>
                  </a:moveTo>
                  <a:cubicBezTo>
                    <a:pt x="7620" y="85537"/>
                    <a:pt x="15240" y="-1669"/>
                    <a:pt x="25400" y="24"/>
                  </a:cubicBezTo>
                  <a:cubicBezTo>
                    <a:pt x="35560" y="1717"/>
                    <a:pt x="49953" y="182904"/>
                    <a:pt x="60960" y="182904"/>
                  </a:cubicBezTo>
                  <a:cubicBezTo>
                    <a:pt x="71967" y="182904"/>
                    <a:pt x="79587" y="1717"/>
                    <a:pt x="91440" y="24"/>
                  </a:cubicBezTo>
                  <a:cubicBezTo>
                    <a:pt x="103293" y="-1669"/>
                    <a:pt x="120227" y="171897"/>
                    <a:pt x="132080" y="172744"/>
                  </a:cubicBezTo>
                  <a:cubicBezTo>
                    <a:pt x="143933" y="173591"/>
                    <a:pt x="152400" y="4257"/>
                    <a:pt x="162560" y="5104"/>
                  </a:cubicBezTo>
                  <a:cubicBezTo>
                    <a:pt x="172720" y="5951"/>
                    <a:pt x="182033" y="177824"/>
                    <a:pt x="193040" y="177824"/>
                  </a:cubicBezTo>
                  <a:cubicBezTo>
                    <a:pt x="204047" y="177824"/>
                    <a:pt x="219287" y="16957"/>
                    <a:pt x="228600" y="5104"/>
                  </a:cubicBezTo>
                  <a:cubicBezTo>
                    <a:pt x="237913" y="-6749"/>
                    <a:pt x="228600" y="88077"/>
                    <a:pt x="248920" y="106704"/>
                  </a:cubicBezTo>
                  <a:cubicBezTo>
                    <a:pt x="269240" y="125331"/>
                    <a:pt x="350520" y="116864"/>
                    <a:pt x="350520" y="116864"/>
                  </a:cubicBezTo>
                  <a:lnTo>
                    <a:pt x="350520" y="116864"/>
                  </a:lnTo>
                </a:path>
              </a:pathLst>
            </a:custGeom>
            <a:solidFill>
              <a:schemeClr val="bg1">
                <a:alpha val="0"/>
              </a:schemeClr>
            </a:solidFill>
            <a:ln w="12700">
              <a:solidFill>
                <a:schemeClr val="bg1"/>
              </a:solidFill>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16" name="Rectangle 15">
              <a:extLst>
                <a:ext uri="{FF2B5EF4-FFF2-40B4-BE49-F238E27FC236}">
                  <a16:creationId xmlns:a16="http://schemas.microsoft.com/office/drawing/2014/main" id="{81C43B3B-573A-7FEF-7539-3DC8D4D33E13}"/>
                </a:ext>
              </a:extLst>
            </p:cNvPr>
            <p:cNvSpPr/>
            <p:nvPr/>
          </p:nvSpPr>
          <p:spPr>
            <a:xfrm>
              <a:off x="7918703" y="3266920"/>
              <a:ext cx="645658" cy="293761"/>
            </a:xfrm>
            <a:prstGeom prst="rect">
              <a:avLst/>
            </a:prstGeom>
            <a:noFill/>
          </p:spPr>
          <p:txBody>
            <a:bodyPr wrap="square" lIns="0" tIns="0" rIns="0" bIns="0">
              <a:spAutoFit/>
            </a:bodyPr>
            <a:lstStyle/>
            <a:p>
              <a:pPr defTabSz="1219170">
                <a:defRPr/>
              </a:pPr>
              <a:r>
                <a:rPr lang="en-US" sz="1333" b="1" i="1" dirty="0">
                  <a:solidFill>
                    <a:srgbClr val="FFFFFF"/>
                  </a:solidFill>
                  <a:latin typeface="Century Gothic" panose="020B0502020202020204" pitchFamily="34" charset="0"/>
                  <a:ea typeface="Cambria" panose="02040503050406030204" pitchFamily="18" charset="0"/>
                </a:rPr>
                <a:t>Short rf pulse</a:t>
              </a:r>
            </a:p>
          </p:txBody>
        </p:sp>
      </p:grpSp>
    </p:spTree>
    <p:extLst>
      <p:ext uri="{BB962C8B-B14F-4D97-AF65-F5344CB8AC3E}">
        <p14:creationId xmlns:p14="http://schemas.microsoft.com/office/powerpoint/2010/main" val="142593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14ED-4CBC-1D83-24C7-7EAA6F927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1E45C-AD08-41FE-226D-3CBF3362F9B9}"/>
              </a:ext>
            </a:extLst>
          </p:cNvPr>
          <p:cNvSpPr>
            <a:spLocks noGrp="1"/>
          </p:cNvSpPr>
          <p:nvPr>
            <p:ph type="title"/>
          </p:nvPr>
        </p:nvSpPr>
        <p:spPr>
          <a:xfrm>
            <a:off x="609602" y="18145"/>
            <a:ext cx="11163868" cy="828948"/>
          </a:xfrm>
        </p:spPr>
        <p:txBody>
          <a:bodyPr/>
          <a:lstStyle/>
          <a:p>
            <a:r>
              <a:rPr lang="en-US" dirty="0"/>
              <a:t>Selected highlights</a:t>
            </a:r>
          </a:p>
        </p:txBody>
      </p:sp>
      <p:sp>
        <p:nvSpPr>
          <p:cNvPr id="5" name="Slide Number Placeholder 4">
            <a:extLst>
              <a:ext uri="{FF2B5EF4-FFF2-40B4-BE49-F238E27FC236}">
                <a16:creationId xmlns:a16="http://schemas.microsoft.com/office/drawing/2014/main" id="{264137DD-5DBD-60E6-BC34-FCB9EDAD409D}"/>
              </a:ext>
            </a:extLst>
          </p:cNvPr>
          <p:cNvSpPr>
            <a:spLocks noGrp="1"/>
          </p:cNvSpPr>
          <p:nvPr>
            <p:ph type="sldNum" sz="quarter" idx="13"/>
          </p:nvPr>
        </p:nvSpPr>
        <p:spPr/>
        <p:txBody>
          <a:bodyPr/>
          <a:lstStyle/>
          <a:p>
            <a:pPr defTabSz="1219170"/>
            <a:fld id="{AEFAAC5A-9C4F-4278-920D-DF2BAB595749}" type="slidenum">
              <a:rPr lang="en-US">
                <a:solidFill>
                  <a:srgbClr val="FFFFFF">
                    <a:lumMod val="50000"/>
                  </a:srgbClr>
                </a:solidFill>
                <a:latin typeface="Arial"/>
              </a:rPr>
              <a:pPr defTabSz="1219170"/>
              <a:t>17</a:t>
            </a:fld>
            <a:endParaRPr lang="en-US" dirty="0">
              <a:solidFill>
                <a:srgbClr val="FFFFFF">
                  <a:lumMod val="50000"/>
                </a:srgbClr>
              </a:solidFill>
              <a:latin typeface="Arial"/>
            </a:endParaRPr>
          </a:p>
        </p:txBody>
      </p:sp>
      <p:grpSp>
        <p:nvGrpSpPr>
          <p:cNvPr id="126" name="Group 125">
            <a:extLst>
              <a:ext uri="{FF2B5EF4-FFF2-40B4-BE49-F238E27FC236}">
                <a16:creationId xmlns:a16="http://schemas.microsoft.com/office/drawing/2014/main" id="{953CF54D-DCBE-8222-0F83-CF21061B120C}"/>
              </a:ext>
            </a:extLst>
          </p:cNvPr>
          <p:cNvGrpSpPr/>
          <p:nvPr/>
        </p:nvGrpSpPr>
        <p:grpSpPr>
          <a:xfrm>
            <a:off x="954958" y="1171377"/>
            <a:ext cx="9811004" cy="3491695"/>
            <a:chOff x="912494" y="875385"/>
            <a:chExt cx="7358253" cy="2618771"/>
          </a:xfrm>
        </p:grpSpPr>
        <p:grpSp>
          <p:nvGrpSpPr>
            <p:cNvPr id="111" name="Group 110">
              <a:extLst>
                <a:ext uri="{FF2B5EF4-FFF2-40B4-BE49-F238E27FC236}">
                  <a16:creationId xmlns:a16="http://schemas.microsoft.com/office/drawing/2014/main" id="{920D57B6-C10B-C8CF-D145-E5AC9CF482FE}"/>
                </a:ext>
              </a:extLst>
            </p:cNvPr>
            <p:cNvGrpSpPr>
              <a:grpSpLocks noChangeAspect="1"/>
            </p:cNvGrpSpPr>
            <p:nvPr/>
          </p:nvGrpSpPr>
          <p:grpSpPr>
            <a:xfrm>
              <a:off x="912494" y="875385"/>
              <a:ext cx="7358253" cy="2618771"/>
              <a:chOff x="2106268" y="821635"/>
              <a:chExt cx="6992640" cy="2488650"/>
            </a:xfrm>
          </p:grpSpPr>
          <p:grpSp>
            <p:nvGrpSpPr>
              <p:cNvPr id="104" name="Group 103">
                <a:extLst>
                  <a:ext uri="{FF2B5EF4-FFF2-40B4-BE49-F238E27FC236}">
                    <a16:creationId xmlns:a16="http://schemas.microsoft.com/office/drawing/2014/main" id="{CD9BE981-12A9-BE8E-787F-B31E6709D4A9}"/>
                  </a:ext>
                </a:extLst>
              </p:cNvPr>
              <p:cNvGrpSpPr/>
              <p:nvPr/>
            </p:nvGrpSpPr>
            <p:grpSpPr>
              <a:xfrm>
                <a:off x="2106268" y="821635"/>
                <a:ext cx="6992640" cy="2488650"/>
                <a:chOff x="1991414" y="957469"/>
                <a:chExt cx="6992640" cy="2488650"/>
              </a:xfrm>
            </p:grpSpPr>
            <p:pic>
              <p:nvPicPr>
                <p:cNvPr id="9" name="Picture 8">
                  <a:extLst>
                    <a:ext uri="{FF2B5EF4-FFF2-40B4-BE49-F238E27FC236}">
                      <a16:creationId xmlns:a16="http://schemas.microsoft.com/office/drawing/2014/main" id="{ECC8570F-47E9-6E8E-93B6-019102024F6C}"/>
                    </a:ext>
                  </a:extLst>
                </p:cNvPr>
                <p:cNvPicPr>
                  <a:picLocks noChangeAspect="1"/>
                </p:cNvPicPr>
                <p:nvPr/>
              </p:nvPicPr>
              <p:blipFill>
                <a:blip r:embed="rId3"/>
                <a:srcRect l="1584" t="14953" b="15601"/>
                <a:stretch>
                  <a:fillRect/>
                </a:stretch>
              </p:blipFill>
              <p:spPr>
                <a:xfrm>
                  <a:off x="1991414" y="957469"/>
                  <a:ext cx="6891893" cy="2488650"/>
                </a:xfrm>
                <a:prstGeom prst="rect">
                  <a:avLst/>
                </a:prstGeom>
              </p:spPr>
            </p:pic>
            <p:cxnSp>
              <p:nvCxnSpPr>
                <p:cNvPr id="13" name="Straight Arrow Connector 12">
                  <a:extLst>
                    <a:ext uri="{FF2B5EF4-FFF2-40B4-BE49-F238E27FC236}">
                      <a16:creationId xmlns:a16="http://schemas.microsoft.com/office/drawing/2014/main" id="{85F47EFB-BD31-1D2C-332A-0F7FBD705892}"/>
                    </a:ext>
                  </a:extLst>
                </p:cNvPr>
                <p:cNvCxnSpPr>
                  <a:cxnSpLocks/>
                </p:cNvCxnSpPr>
                <p:nvPr/>
              </p:nvCxnSpPr>
              <p:spPr>
                <a:xfrm flipV="1">
                  <a:off x="7399130" y="2680338"/>
                  <a:ext cx="167387" cy="148876"/>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B88D952-18E7-6D1D-E721-2E82C725D58D}"/>
                        </a:ext>
                      </a:extLst>
                    </p:cNvPr>
                    <p:cNvSpPr txBox="1"/>
                    <p:nvPr/>
                  </p:nvSpPr>
                  <p:spPr>
                    <a:xfrm rot="505802">
                      <a:off x="6726414" y="1405050"/>
                      <a:ext cx="1514810" cy="292393"/>
                    </a:xfrm>
                    <a:prstGeom prst="rect">
                      <a:avLst/>
                    </a:prstGeom>
                    <a:noFill/>
                  </p:spPr>
                  <p:txBody>
                    <a:bodyPr wrap="square" lIns="60960" tIns="0" rIns="60960" bIns="0" rtlCol="0">
                      <a:spAutoFit/>
                    </a:bodyPr>
                    <a:lstStyle/>
                    <a:p>
                      <a:pPr algn="ctr" defTabSz="1219170"/>
                      <a:r>
                        <a:rPr lang="en-US" sz="1333" dirty="0">
                          <a:solidFill>
                            <a:srgbClr val="ECAA00"/>
                          </a:solidFill>
                          <a:latin typeface="Tahoma" panose="020B0604030504040204" pitchFamily="34" charset="0"/>
                          <a:ea typeface="Tahoma" panose="020B0604030504040204" pitchFamily="34" charset="0"/>
                          <a:cs typeface="Tahoma" panose="020B0604030504040204" pitchFamily="34" charset="0"/>
                        </a:rPr>
                        <a:t>Drive bunch train</a:t>
                      </a:r>
                    </a:p>
                    <a:p>
                      <a:pPr algn="ctr" defTabSz="1219170"/>
                      <a:r>
                        <a:rPr lang="en-US" sz="1333" dirty="0">
                          <a:solidFill>
                            <a:srgbClr val="ECAA00"/>
                          </a:solidFill>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r>
                            <a:rPr lang="en-US" sz="1333" i="1">
                              <a:solidFill>
                                <a:srgbClr val="ECAA00"/>
                              </a:solidFill>
                              <a:latin typeface="Cambria Math" panose="02040503050406030204" pitchFamily="18" charset="0"/>
                              <a:ea typeface="Cambria Math" panose="02040503050406030204" pitchFamily="18" charset="0"/>
                            </a:rPr>
                            <m:t>≥</m:t>
                          </m:r>
                        </m:oMath>
                      </a14:m>
                      <a:r>
                        <a:rPr lang="en-US" sz="1333" dirty="0">
                          <a:solidFill>
                            <a:srgbClr val="ECAA00"/>
                          </a:solidFill>
                          <a:latin typeface="Tahoma" panose="020B0604030504040204" pitchFamily="34" charset="0"/>
                          <a:ea typeface="Tahoma" panose="020B0604030504040204" pitchFamily="34" charset="0"/>
                          <a:cs typeface="Tahoma" panose="020B0604030504040204" pitchFamily="34" charset="0"/>
                        </a:rPr>
                        <a:t>240 nC)</a:t>
                      </a:r>
                    </a:p>
                  </p:txBody>
                </p:sp>
              </mc:Choice>
              <mc:Fallback xmlns="">
                <p:sp>
                  <p:nvSpPr>
                    <p:cNvPr id="16" name="TextBox 15">
                      <a:extLst>
                        <a:ext uri="{FF2B5EF4-FFF2-40B4-BE49-F238E27FC236}">
                          <a16:creationId xmlns:a16="http://schemas.microsoft.com/office/drawing/2014/main" id="{DB88D952-18E7-6D1D-E721-2E82C725D58D}"/>
                        </a:ext>
                      </a:extLst>
                    </p:cNvPr>
                    <p:cNvSpPr txBox="1">
                      <a:spLocks noRot="1" noChangeAspect="1" noMove="1" noResize="1" noEditPoints="1" noAdjustHandles="1" noChangeArrowheads="1" noChangeShapeType="1" noTextEdit="1"/>
                    </p:cNvSpPr>
                    <p:nvPr/>
                  </p:nvSpPr>
                  <p:spPr>
                    <a:xfrm rot="505802">
                      <a:off x="6726414" y="1405050"/>
                      <a:ext cx="1514810" cy="292393"/>
                    </a:xfrm>
                    <a:prstGeom prst="rect">
                      <a:avLst/>
                    </a:prstGeom>
                    <a:blipFill>
                      <a:blip r:embed="rId4"/>
                      <a:stretch>
                        <a:fillRect b="-252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A831F04-F295-A5F6-413F-958DA65F0AF8}"/>
                    </a:ext>
                  </a:extLst>
                </p:cNvPr>
                <p:cNvSpPr txBox="1"/>
                <p:nvPr/>
              </p:nvSpPr>
              <p:spPr>
                <a:xfrm>
                  <a:off x="8001353" y="2069157"/>
                  <a:ext cx="405913" cy="146197"/>
                </a:xfrm>
                <a:prstGeom prst="rect">
                  <a:avLst/>
                </a:prstGeom>
                <a:noFill/>
              </p:spPr>
              <p:txBody>
                <a:bodyPr wrap="none" lIns="60960" tIns="0" rIns="60960" bIns="0" rtlCol="0">
                  <a:spAutoFit/>
                </a:bodyPr>
                <a:lstStyle/>
                <a:p>
                  <a:pPr algn="ctr" defTabSz="1219170"/>
                  <a:r>
                    <a:rPr lang="en-US" sz="1333" dirty="0">
                      <a:solidFill>
                        <a:srgbClr val="CD202C"/>
                      </a:solidFill>
                      <a:latin typeface="Tahoma" panose="020B0604030504040204" pitchFamily="34" charset="0"/>
                      <a:ea typeface="Tahoma" panose="020B0604030504040204" pitchFamily="34" charset="0"/>
                      <a:cs typeface="Tahoma" panose="020B0604030504040204" pitchFamily="34" charset="0"/>
                    </a:rPr>
                    <a:t>PETS</a:t>
                  </a:r>
                  <a:r>
                    <a:rPr lang="en-US" sz="1333" baseline="30000" dirty="0">
                      <a:solidFill>
                        <a:srgbClr val="CD202C"/>
                      </a:solidFill>
                      <a:latin typeface="Tahoma" panose="020B0604030504040204" pitchFamily="34" charset="0"/>
                      <a:ea typeface="Tahoma" panose="020B0604030504040204" pitchFamily="34" charset="0"/>
                      <a:cs typeface="Tahoma" panose="020B0604030504040204" pitchFamily="34" charset="0"/>
                    </a:rPr>
                    <a:t>1</a:t>
                  </a:r>
                </a:p>
              </p:txBody>
            </p:sp>
            <p:sp>
              <p:nvSpPr>
                <p:cNvPr id="19" name="TextBox 18">
                  <a:extLst>
                    <a:ext uri="{FF2B5EF4-FFF2-40B4-BE49-F238E27FC236}">
                      <a16:creationId xmlns:a16="http://schemas.microsoft.com/office/drawing/2014/main" id="{DF6F9C85-76FA-3887-9271-D41B477FB56F}"/>
                    </a:ext>
                  </a:extLst>
                </p:cNvPr>
                <p:cNvSpPr txBox="1"/>
                <p:nvPr/>
              </p:nvSpPr>
              <p:spPr>
                <a:xfrm>
                  <a:off x="7528073" y="2526451"/>
                  <a:ext cx="1013229" cy="146197"/>
                </a:xfrm>
                <a:prstGeom prst="rect">
                  <a:avLst/>
                </a:prstGeom>
                <a:noFill/>
              </p:spPr>
              <p:txBody>
                <a:bodyPr wrap="none" lIns="60960" tIns="0" rIns="60960" bIns="0" rtlCol="0">
                  <a:spAutoFit/>
                </a:bodyPr>
                <a:lstStyle/>
                <a:p>
                  <a:pPr algn="ctr" defTabSz="1219170"/>
                  <a:r>
                    <a:rPr lang="en-US" sz="1333" i="1" dirty="0">
                      <a:solidFill>
                        <a:srgbClr val="47484A"/>
                      </a:solidFill>
                      <a:latin typeface="Tahoma" panose="020B0604030504040204" pitchFamily="34" charset="0"/>
                      <a:ea typeface="Tahoma" panose="020B0604030504040204" pitchFamily="34" charset="0"/>
                      <a:cs typeface="Tahoma" panose="020B0604030504040204" pitchFamily="34" charset="0"/>
                    </a:rPr>
                    <a:t>X-band photogun</a:t>
                  </a:r>
                </a:p>
              </p:txBody>
            </p:sp>
            <p:sp>
              <p:nvSpPr>
                <p:cNvPr id="20" name="TextBox 19">
                  <a:extLst>
                    <a:ext uri="{FF2B5EF4-FFF2-40B4-BE49-F238E27FC236}">
                      <a16:creationId xmlns:a16="http://schemas.microsoft.com/office/drawing/2014/main" id="{CD9FE9FD-E09A-BC76-44BA-C60B09270112}"/>
                    </a:ext>
                  </a:extLst>
                </p:cNvPr>
                <p:cNvSpPr txBox="1"/>
                <p:nvPr/>
              </p:nvSpPr>
              <p:spPr>
                <a:xfrm>
                  <a:off x="7029245" y="2277463"/>
                  <a:ext cx="277403" cy="146197"/>
                </a:xfrm>
                <a:prstGeom prst="rect">
                  <a:avLst/>
                </a:prstGeom>
                <a:noFill/>
              </p:spPr>
              <p:txBody>
                <a:bodyPr wrap="non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ICT</a:t>
                  </a:r>
                </a:p>
              </p:txBody>
            </p:sp>
            <p:sp>
              <p:nvSpPr>
                <p:cNvPr id="22" name="TextBox 21">
                  <a:extLst>
                    <a:ext uri="{FF2B5EF4-FFF2-40B4-BE49-F238E27FC236}">
                      <a16:creationId xmlns:a16="http://schemas.microsoft.com/office/drawing/2014/main" id="{562F8FD5-DF0A-BEA4-A6FB-7A379B72756B}"/>
                    </a:ext>
                  </a:extLst>
                </p:cNvPr>
                <p:cNvSpPr txBox="1"/>
                <p:nvPr/>
              </p:nvSpPr>
              <p:spPr>
                <a:xfrm>
                  <a:off x="3388086" y="1380251"/>
                  <a:ext cx="845781" cy="274204"/>
                </a:xfrm>
                <a:prstGeom prst="rect">
                  <a:avLst/>
                </a:prstGeom>
                <a:noFill/>
              </p:spPr>
              <p:txBody>
                <a:bodyPr wrap="none" lIns="60960" tIns="0" rIns="60960" bIns="0" rtlCol="0">
                  <a:spAutoFit/>
                </a:bodyPr>
                <a:lstStyle/>
                <a:p>
                  <a:pPr algn="ctr" defTabSz="1219170">
                    <a:lnSpc>
                      <a:spcPts val="1467"/>
                    </a:lnSpc>
                  </a:pPr>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Spectrometer </a:t>
                  </a:r>
                </a:p>
                <a:p>
                  <a:pPr algn="ctr" defTabSz="1219170">
                    <a:lnSpc>
                      <a:spcPts val="1467"/>
                    </a:lnSpc>
                  </a:pPr>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dipole</a:t>
                  </a:r>
                </a:p>
              </p:txBody>
            </p:sp>
            <p:sp>
              <p:nvSpPr>
                <p:cNvPr id="23" name="TextBox 22">
                  <a:extLst>
                    <a:ext uri="{FF2B5EF4-FFF2-40B4-BE49-F238E27FC236}">
                      <a16:creationId xmlns:a16="http://schemas.microsoft.com/office/drawing/2014/main" id="{4BD36D11-7809-122A-341D-27BF910FAD22}"/>
                    </a:ext>
                  </a:extLst>
                </p:cNvPr>
                <p:cNvSpPr txBox="1"/>
                <p:nvPr/>
              </p:nvSpPr>
              <p:spPr>
                <a:xfrm>
                  <a:off x="4187106" y="1623390"/>
                  <a:ext cx="671068" cy="237643"/>
                </a:xfrm>
                <a:prstGeom prst="rect">
                  <a:avLst/>
                </a:prstGeom>
                <a:noFill/>
              </p:spPr>
              <p:txBody>
                <a:bodyPr wrap="none" lIns="60960" tIns="0" rIns="60960" bIns="0" rtlCol="0">
                  <a:spAutoFit/>
                </a:bodyPr>
                <a:lstStyle/>
                <a:p>
                  <a:pPr algn="ctr" defTabSz="1219170">
                    <a:lnSpc>
                      <a:spcPts val="1333"/>
                    </a:lnSpc>
                  </a:pPr>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YAG &amp; </a:t>
                  </a:r>
                </a:p>
                <a:p>
                  <a:pPr algn="ctr" defTabSz="1219170">
                    <a:lnSpc>
                      <a:spcPts val="1333"/>
                    </a:lnSpc>
                  </a:pPr>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Pepper pot</a:t>
                  </a:r>
                </a:p>
              </p:txBody>
            </p:sp>
            <p:sp>
              <p:nvSpPr>
                <p:cNvPr id="25" name="TextBox 24">
                  <a:extLst>
                    <a:ext uri="{FF2B5EF4-FFF2-40B4-BE49-F238E27FC236}">
                      <a16:creationId xmlns:a16="http://schemas.microsoft.com/office/drawing/2014/main" id="{1FB2B2F9-2AE9-D95B-F176-200212B8FED8}"/>
                    </a:ext>
                  </a:extLst>
                </p:cNvPr>
                <p:cNvSpPr txBox="1"/>
                <p:nvPr/>
              </p:nvSpPr>
              <p:spPr>
                <a:xfrm>
                  <a:off x="5819706" y="3074685"/>
                  <a:ext cx="427072" cy="146197"/>
                </a:xfrm>
                <a:prstGeom prst="rect">
                  <a:avLst/>
                </a:prstGeom>
                <a:noFill/>
              </p:spPr>
              <p:txBody>
                <a:bodyPr wrap="non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Quads</a:t>
                  </a:r>
                </a:p>
              </p:txBody>
            </p:sp>
            <p:sp>
              <p:nvSpPr>
                <p:cNvPr id="26" name="TextBox 25">
                  <a:extLst>
                    <a:ext uri="{FF2B5EF4-FFF2-40B4-BE49-F238E27FC236}">
                      <a16:creationId xmlns:a16="http://schemas.microsoft.com/office/drawing/2014/main" id="{70A6E4B6-730A-5D3F-6C93-8F9E559BA242}"/>
                    </a:ext>
                  </a:extLst>
                </p:cNvPr>
                <p:cNvSpPr txBox="1"/>
                <p:nvPr/>
              </p:nvSpPr>
              <p:spPr>
                <a:xfrm>
                  <a:off x="6350369" y="2189893"/>
                  <a:ext cx="365377" cy="146197"/>
                </a:xfrm>
                <a:prstGeom prst="rect">
                  <a:avLst/>
                </a:prstGeom>
                <a:noFill/>
              </p:spPr>
              <p:txBody>
                <a:bodyPr wrap="non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BPM</a:t>
                  </a:r>
                  <a:r>
                    <a:rPr lang="en-US" sz="13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2</a:t>
                  </a:r>
                  <a:endPar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4FF70154-5DCC-D815-4CB3-D85DC708A80E}"/>
                    </a:ext>
                  </a:extLst>
                </p:cNvPr>
                <p:cNvSpPr txBox="1"/>
                <p:nvPr/>
              </p:nvSpPr>
              <p:spPr>
                <a:xfrm>
                  <a:off x="6806895" y="3179610"/>
                  <a:ext cx="1334659" cy="146197"/>
                </a:xfrm>
                <a:prstGeom prst="rect">
                  <a:avLst/>
                </a:prstGeom>
                <a:noFill/>
              </p:spPr>
              <p:txBody>
                <a:bodyPr wrap="squar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main solenoid</a:t>
                  </a:r>
                </a:p>
              </p:txBody>
            </p:sp>
            <p:sp>
              <p:nvSpPr>
                <p:cNvPr id="28" name="TextBox 27">
                  <a:extLst>
                    <a:ext uri="{FF2B5EF4-FFF2-40B4-BE49-F238E27FC236}">
                      <a16:creationId xmlns:a16="http://schemas.microsoft.com/office/drawing/2014/main" id="{E4FA83D0-4A23-822B-E21F-6F09C2376C44}"/>
                    </a:ext>
                  </a:extLst>
                </p:cNvPr>
                <p:cNvSpPr txBox="1"/>
                <p:nvPr/>
              </p:nvSpPr>
              <p:spPr>
                <a:xfrm>
                  <a:off x="6365025" y="2976455"/>
                  <a:ext cx="307154" cy="146197"/>
                </a:xfrm>
                <a:prstGeom prst="rect">
                  <a:avLst/>
                </a:prstGeom>
                <a:noFill/>
              </p:spPr>
              <p:txBody>
                <a:bodyPr wrap="non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YAG</a:t>
                  </a:r>
                </a:p>
              </p:txBody>
            </p:sp>
            <p:cxnSp>
              <p:nvCxnSpPr>
                <p:cNvPr id="31" name="Straight Arrow Connector 30">
                  <a:extLst>
                    <a:ext uri="{FF2B5EF4-FFF2-40B4-BE49-F238E27FC236}">
                      <a16:creationId xmlns:a16="http://schemas.microsoft.com/office/drawing/2014/main" id="{B2F68BB0-CA58-8BAA-CA2D-CE747F276FBC}"/>
                    </a:ext>
                  </a:extLst>
                </p:cNvPr>
                <p:cNvCxnSpPr>
                  <a:cxnSpLocks/>
                </p:cNvCxnSpPr>
                <p:nvPr/>
              </p:nvCxnSpPr>
              <p:spPr>
                <a:xfrm flipH="1">
                  <a:off x="8160747" y="1875284"/>
                  <a:ext cx="94854" cy="179869"/>
                </a:xfrm>
                <a:prstGeom prst="straightConnector1">
                  <a:avLst/>
                </a:prstGeom>
                <a:ln w="6350">
                  <a:solidFill>
                    <a:schemeClr val="accent6">
                      <a:lumMod val="50000"/>
                      <a:alpha val="27000"/>
                    </a:schemeClr>
                  </a:solidFill>
                  <a:tailEnd type="triangle" w="lg" len="med"/>
                </a:ln>
              </p:spPr>
              <p:style>
                <a:lnRef idx="1">
                  <a:schemeClr val="accent6"/>
                </a:lnRef>
                <a:fillRef idx="0">
                  <a:schemeClr val="accent6"/>
                </a:fillRef>
                <a:effectRef idx="0">
                  <a:schemeClr val="accent6"/>
                </a:effectRef>
                <a:fontRef idx="minor">
                  <a:schemeClr val="tx1"/>
                </a:fontRef>
              </p:style>
            </p:cxnSp>
            <p:cxnSp>
              <p:nvCxnSpPr>
                <p:cNvPr id="35" name="Straight Arrow Connector 34">
                  <a:extLst>
                    <a:ext uri="{FF2B5EF4-FFF2-40B4-BE49-F238E27FC236}">
                      <a16:creationId xmlns:a16="http://schemas.microsoft.com/office/drawing/2014/main" id="{C210CA80-3676-0700-0C5B-A89B207BDFF9}"/>
                    </a:ext>
                  </a:extLst>
                </p:cNvPr>
                <p:cNvCxnSpPr>
                  <a:cxnSpLocks/>
                </p:cNvCxnSpPr>
                <p:nvPr/>
              </p:nvCxnSpPr>
              <p:spPr>
                <a:xfrm flipH="1" flipV="1">
                  <a:off x="8687403" y="1896531"/>
                  <a:ext cx="91440" cy="11306"/>
                </a:xfrm>
                <a:prstGeom prst="straightConnector1">
                  <a:avLst/>
                </a:prstGeom>
                <a:ln w="12700">
                  <a:solidFill>
                    <a:schemeClr val="bg2"/>
                  </a:solidFill>
                  <a:prstDash val="dashDot"/>
                  <a:tailEnd type="none" w="lg" len="sm"/>
                </a:ln>
              </p:spPr>
              <p:style>
                <a:lnRef idx="1">
                  <a:schemeClr val="accent6"/>
                </a:lnRef>
                <a:fillRef idx="0">
                  <a:schemeClr val="accent6"/>
                </a:fillRef>
                <a:effectRef idx="0">
                  <a:schemeClr val="accent6"/>
                </a:effectRef>
                <a:fontRef idx="minor">
                  <a:schemeClr val="tx1"/>
                </a:fontRef>
              </p:style>
            </p:cxnSp>
            <p:cxnSp>
              <p:nvCxnSpPr>
                <p:cNvPr id="40" name="Straight Arrow Connector 39">
                  <a:extLst>
                    <a:ext uri="{FF2B5EF4-FFF2-40B4-BE49-F238E27FC236}">
                      <a16:creationId xmlns:a16="http://schemas.microsoft.com/office/drawing/2014/main" id="{78BBCA16-9B37-D637-3385-209BE4C2521B}"/>
                    </a:ext>
                  </a:extLst>
                </p:cNvPr>
                <p:cNvCxnSpPr>
                  <a:cxnSpLocks noChangeAspect="1"/>
                </p:cNvCxnSpPr>
                <p:nvPr/>
              </p:nvCxnSpPr>
              <p:spPr>
                <a:xfrm flipH="1" flipV="1">
                  <a:off x="7067826" y="1693808"/>
                  <a:ext cx="662609" cy="88348"/>
                </a:xfrm>
                <a:prstGeom prst="straightConnector1">
                  <a:avLst/>
                </a:prstGeom>
                <a:ln w="12700">
                  <a:solidFill>
                    <a:schemeClr val="bg2"/>
                  </a:solidFill>
                  <a:prstDash val="dashDot"/>
                  <a:tailEnd type="triangle" w="lg" len="med"/>
                </a:ln>
              </p:spPr>
              <p:style>
                <a:lnRef idx="1">
                  <a:schemeClr val="accent6"/>
                </a:lnRef>
                <a:fillRef idx="0">
                  <a:schemeClr val="accent6"/>
                </a:fillRef>
                <a:effectRef idx="0">
                  <a:schemeClr val="accent6"/>
                </a:effectRef>
                <a:fontRef idx="minor">
                  <a:schemeClr val="tx1"/>
                </a:fontRef>
              </p:style>
            </p:cxnSp>
            <p:sp>
              <p:nvSpPr>
                <p:cNvPr id="52" name="TextBox 51">
                  <a:extLst>
                    <a:ext uri="{FF2B5EF4-FFF2-40B4-BE49-F238E27FC236}">
                      <a16:creationId xmlns:a16="http://schemas.microsoft.com/office/drawing/2014/main" id="{55740ECA-E7AC-7872-E62E-FE645911D3FB}"/>
                    </a:ext>
                  </a:extLst>
                </p:cNvPr>
                <p:cNvSpPr txBox="1"/>
                <p:nvPr/>
              </p:nvSpPr>
              <p:spPr>
                <a:xfrm>
                  <a:off x="4178396" y="2823840"/>
                  <a:ext cx="427072" cy="146197"/>
                </a:xfrm>
                <a:prstGeom prst="rect">
                  <a:avLst/>
                </a:prstGeom>
                <a:noFill/>
              </p:spPr>
              <p:txBody>
                <a:bodyPr wrap="non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Quads</a:t>
                  </a:r>
                </a:p>
              </p:txBody>
            </p:sp>
            <p:sp>
              <p:nvSpPr>
                <p:cNvPr id="53" name="TextBox 52">
                  <a:extLst>
                    <a:ext uri="{FF2B5EF4-FFF2-40B4-BE49-F238E27FC236}">
                      <a16:creationId xmlns:a16="http://schemas.microsoft.com/office/drawing/2014/main" id="{0956F2C3-C07A-4007-0C19-17BAD74D3AD5}"/>
                    </a:ext>
                  </a:extLst>
                </p:cNvPr>
                <p:cNvSpPr txBox="1"/>
                <p:nvPr/>
              </p:nvSpPr>
              <p:spPr>
                <a:xfrm>
                  <a:off x="4975328" y="1711624"/>
                  <a:ext cx="1192466" cy="137102"/>
                </a:xfrm>
                <a:prstGeom prst="rect">
                  <a:avLst/>
                </a:prstGeom>
                <a:noFill/>
              </p:spPr>
              <p:txBody>
                <a:bodyPr wrap="square" lIns="60960" tIns="0" rIns="60960" bIns="0" rtlCol="0">
                  <a:spAutoFit/>
                </a:bodyPr>
                <a:lstStyle/>
                <a:p>
                  <a:pPr algn="ctr" defTabSz="1219170">
                    <a:lnSpc>
                      <a:spcPts val="1467"/>
                    </a:lnSpc>
                  </a:pPr>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TDC</a:t>
                  </a:r>
                  <a:r>
                    <a:rPr lang="en-US" sz="13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3</a:t>
                  </a:r>
                </a:p>
              </p:txBody>
            </p:sp>
            <p:sp>
              <p:nvSpPr>
                <p:cNvPr id="56" name="TextBox 55">
                  <a:extLst>
                    <a:ext uri="{FF2B5EF4-FFF2-40B4-BE49-F238E27FC236}">
                      <a16:creationId xmlns:a16="http://schemas.microsoft.com/office/drawing/2014/main" id="{38AF787D-C869-19FE-8FA7-A158F71DCFC6}"/>
                    </a:ext>
                  </a:extLst>
                </p:cNvPr>
                <p:cNvSpPr txBox="1"/>
                <p:nvPr/>
              </p:nvSpPr>
              <p:spPr>
                <a:xfrm>
                  <a:off x="2253987" y="2584796"/>
                  <a:ext cx="897241" cy="283298"/>
                </a:xfrm>
                <a:prstGeom prst="rect">
                  <a:avLst/>
                </a:prstGeom>
                <a:noFill/>
              </p:spPr>
              <p:txBody>
                <a:bodyPr wrap="none" lIns="60960" tIns="0" rIns="60960" bIns="0" rtlCol="0">
                  <a:spAutoFit/>
                </a:bodyPr>
                <a:lstStyle/>
                <a:p>
                  <a:pPr algn="ctr" defTabSz="1219170"/>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YAG &amp; </a:t>
                  </a:r>
                </a:p>
                <a:p>
                  <a:pPr algn="ctr" defTabSz="1219170">
                    <a:lnSpc>
                      <a:spcPts val="1467"/>
                    </a:lnSpc>
                  </a:pPr>
                  <a:r>
                    <a:rPr lang="en-US" sz="1333" dirty="0">
                      <a:solidFill>
                        <a:srgbClr val="47484A"/>
                      </a:solidFill>
                      <a:latin typeface="Tahoma" panose="020B0604030504040204" pitchFamily="34" charset="0"/>
                      <a:ea typeface="Tahoma" panose="020B0604030504040204" pitchFamily="34" charset="0"/>
                      <a:cs typeface="Tahoma" panose="020B0604030504040204" pitchFamily="34" charset="0"/>
                    </a:rPr>
                    <a:t>Multi-slit plates</a:t>
                  </a:r>
                </a:p>
              </p:txBody>
            </p:sp>
            <p:cxnSp>
              <p:nvCxnSpPr>
                <p:cNvPr id="58" name="Straight Arrow Connector 57">
                  <a:extLst>
                    <a:ext uri="{FF2B5EF4-FFF2-40B4-BE49-F238E27FC236}">
                      <a16:creationId xmlns:a16="http://schemas.microsoft.com/office/drawing/2014/main" id="{39504A59-9D06-6688-E924-0B37059A311E}"/>
                    </a:ext>
                  </a:extLst>
                </p:cNvPr>
                <p:cNvCxnSpPr>
                  <a:cxnSpLocks/>
                </p:cNvCxnSpPr>
                <p:nvPr/>
              </p:nvCxnSpPr>
              <p:spPr>
                <a:xfrm flipV="1">
                  <a:off x="7003578" y="2453016"/>
                  <a:ext cx="117257" cy="197050"/>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60" name="Straight Arrow Connector 59">
                  <a:extLst>
                    <a:ext uri="{FF2B5EF4-FFF2-40B4-BE49-F238E27FC236}">
                      <a16:creationId xmlns:a16="http://schemas.microsoft.com/office/drawing/2014/main" id="{CC852D8F-F7FF-A12A-D9DD-387BB5A19F7F}"/>
                    </a:ext>
                  </a:extLst>
                </p:cNvPr>
                <p:cNvCxnSpPr>
                  <a:cxnSpLocks/>
                </p:cNvCxnSpPr>
                <p:nvPr/>
              </p:nvCxnSpPr>
              <p:spPr>
                <a:xfrm flipH="1" flipV="1">
                  <a:off x="6520067" y="2355213"/>
                  <a:ext cx="51417" cy="292106"/>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62" name="Straight Arrow Connector 61">
                  <a:extLst>
                    <a:ext uri="{FF2B5EF4-FFF2-40B4-BE49-F238E27FC236}">
                      <a16:creationId xmlns:a16="http://schemas.microsoft.com/office/drawing/2014/main" id="{89C7B765-90C2-846C-57FC-1A07F5EC8FE2}"/>
                    </a:ext>
                  </a:extLst>
                </p:cNvPr>
                <p:cNvCxnSpPr>
                  <a:cxnSpLocks/>
                </p:cNvCxnSpPr>
                <p:nvPr/>
              </p:nvCxnSpPr>
              <p:spPr>
                <a:xfrm flipH="1">
                  <a:off x="6571484" y="2799719"/>
                  <a:ext cx="152975" cy="182915"/>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73" name="Straight Arrow Connector 72">
                  <a:extLst>
                    <a:ext uri="{FF2B5EF4-FFF2-40B4-BE49-F238E27FC236}">
                      <a16:creationId xmlns:a16="http://schemas.microsoft.com/office/drawing/2014/main" id="{F9C6857F-FF45-E6CE-87C6-E41060B6F75F}"/>
                    </a:ext>
                  </a:extLst>
                </p:cNvPr>
                <p:cNvCxnSpPr>
                  <a:cxnSpLocks/>
                </p:cNvCxnSpPr>
                <p:nvPr/>
              </p:nvCxnSpPr>
              <p:spPr>
                <a:xfrm flipV="1">
                  <a:off x="5590775" y="1852688"/>
                  <a:ext cx="0" cy="216469"/>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75" name="Straight Arrow Connector 74">
                  <a:extLst>
                    <a:ext uri="{FF2B5EF4-FFF2-40B4-BE49-F238E27FC236}">
                      <a16:creationId xmlns:a16="http://schemas.microsoft.com/office/drawing/2014/main" id="{0E4C5ABF-CD93-26FF-6FC3-9B9FC7757E8F}"/>
                    </a:ext>
                  </a:extLst>
                </p:cNvPr>
                <p:cNvCxnSpPr>
                  <a:cxnSpLocks/>
                </p:cNvCxnSpPr>
                <p:nvPr/>
              </p:nvCxnSpPr>
              <p:spPr>
                <a:xfrm flipH="1" flipV="1">
                  <a:off x="4735444" y="1885752"/>
                  <a:ext cx="109550" cy="169316"/>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78" name="Straight Arrow Connector 77">
                  <a:extLst>
                    <a:ext uri="{FF2B5EF4-FFF2-40B4-BE49-F238E27FC236}">
                      <a16:creationId xmlns:a16="http://schemas.microsoft.com/office/drawing/2014/main" id="{54EA430E-C897-ABC5-6BF9-865781E41B0E}"/>
                    </a:ext>
                  </a:extLst>
                </p:cNvPr>
                <p:cNvCxnSpPr>
                  <a:cxnSpLocks/>
                </p:cNvCxnSpPr>
                <p:nvPr/>
              </p:nvCxnSpPr>
              <p:spPr>
                <a:xfrm flipH="1">
                  <a:off x="4503035" y="2648913"/>
                  <a:ext cx="99341" cy="180302"/>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83" name="Straight Arrow Connector 82">
                  <a:extLst>
                    <a:ext uri="{FF2B5EF4-FFF2-40B4-BE49-F238E27FC236}">
                      <a16:creationId xmlns:a16="http://schemas.microsoft.com/office/drawing/2014/main" id="{218D98E3-E765-EB9A-C0A6-8ADDC19465C0}"/>
                    </a:ext>
                  </a:extLst>
                </p:cNvPr>
                <p:cNvCxnSpPr>
                  <a:cxnSpLocks/>
                </p:cNvCxnSpPr>
                <p:nvPr/>
              </p:nvCxnSpPr>
              <p:spPr>
                <a:xfrm>
                  <a:off x="2695935" y="2309191"/>
                  <a:ext cx="38428" cy="242350"/>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85" name="Straight Arrow Connector 84">
                  <a:extLst>
                    <a:ext uri="{FF2B5EF4-FFF2-40B4-BE49-F238E27FC236}">
                      <a16:creationId xmlns:a16="http://schemas.microsoft.com/office/drawing/2014/main" id="{C8D94922-6994-EB27-0210-09F3C7C4E17D}"/>
                    </a:ext>
                  </a:extLst>
                </p:cNvPr>
                <p:cNvCxnSpPr>
                  <a:cxnSpLocks/>
                  <a:endCxn id="22" idx="2"/>
                </p:cNvCxnSpPr>
                <p:nvPr/>
              </p:nvCxnSpPr>
              <p:spPr>
                <a:xfrm flipV="1">
                  <a:off x="3801299" y="1654455"/>
                  <a:ext cx="9678" cy="242078"/>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sp>
              <p:nvSpPr>
                <p:cNvPr id="91" name="TextBox 90">
                  <a:extLst>
                    <a:ext uri="{FF2B5EF4-FFF2-40B4-BE49-F238E27FC236}">
                      <a16:creationId xmlns:a16="http://schemas.microsoft.com/office/drawing/2014/main" id="{A16D0AD3-0777-9452-D173-0391FCE1C6B5}"/>
                    </a:ext>
                  </a:extLst>
                </p:cNvPr>
                <p:cNvSpPr txBox="1"/>
                <p:nvPr/>
              </p:nvSpPr>
              <p:spPr>
                <a:xfrm>
                  <a:off x="7341661" y="983803"/>
                  <a:ext cx="1642393" cy="306971"/>
                </a:xfrm>
                <a:prstGeom prst="rect">
                  <a:avLst/>
                </a:prstGeom>
                <a:noFill/>
              </p:spPr>
              <p:txBody>
                <a:bodyPr wrap="square" lIns="60960" tIns="0" rIns="60960" bIns="0" rtlCol="0">
                  <a:spAutoFit/>
                </a:bodyPr>
                <a:lstStyle/>
                <a:p>
                  <a:pPr defTabSz="1219170"/>
                  <a:r>
                    <a:rPr lang="en-US" sz="9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1</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rPr>
                    <a:t> power extraction &amp; transfer structure</a:t>
                  </a:r>
                </a:p>
                <a:p>
                  <a:pPr defTabSz="1219170"/>
                  <a:r>
                    <a:rPr lang="en-US" sz="9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2</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rPr>
                    <a:t> beam position monitor</a:t>
                  </a:r>
                </a:p>
                <a:p>
                  <a:pPr defTabSz="1219170"/>
                  <a:r>
                    <a:rPr lang="en-US" sz="9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3</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rPr>
                    <a:t> transverse deflecting cavity</a:t>
                  </a:r>
                </a:p>
              </p:txBody>
            </p:sp>
            <p:cxnSp>
              <p:nvCxnSpPr>
                <p:cNvPr id="92" name="Straight Arrow Connector 91">
                  <a:extLst>
                    <a:ext uri="{FF2B5EF4-FFF2-40B4-BE49-F238E27FC236}">
                      <a16:creationId xmlns:a16="http://schemas.microsoft.com/office/drawing/2014/main" id="{F6475C23-76F7-60B1-92DD-02A57EF1427C}"/>
                    </a:ext>
                  </a:extLst>
                </p:cNvPr>
                <p:cNvCxnSpPr>
                  <a:cxnSpLocks/>
                </p:cNvCxnSpPr>
                <p:nvPr/>
              </p:nvCxnSpPr>
              <p:spPr>
                <a:xfrm>
                  <a:off x="7289813" y="2983848"/>
                  <a:ext cx="78088" cy="189950"/>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cxnSp>
              <p:nvCxnSpPr>
                <p:cNvPr id="96" name="Straight Arrow Connector 95">
                  <a:extLst>
                    <a:ext uri="{FF2B5EF4-FFF2-40B4-BE49-F238E27FC236}">
                      <a16:creationId xmlns:a16="http://schemas.microsoft.com/office/drawing/2014/main" id="{57CBBC57-18F2-9108-5FD0-CE2BC5178667}"/>
                    </a:ext>
                  </a:extLst>
                </p:cNvPr>
                <p:cNvCxnSpPr>
                  <a:cxnSpLocks noChangeAspect="1"/>
                </p:cNvCxnSpPr>
                <p:nvPr/>
              </p:nvCxnSpPr>
              <p:spPr>
                <a:xfrm flipH="1" flipV="1">
                  <a:off x="3330885" y="2920874"/>
                  <a:ext cx="662609" cy="88348"/>
                </a:xfrm>
                <a:prstGeom prst="straightConnector1">
                  <a:avLst/>
                </a:prstGeom>
                <a:ln w="12700">
                  <a:solidFill>
                    <a:srgbClr val="7030A0"/>
                  </a:solidFill>
                  <a:prstDash val="dashDot"/>
                  <a:tailEnd type="triangle" w="lg" len="med"/>
                </a:ln>
              </p:spPr>
              <p:style>
                <a:lnRef idx="1">
                  <a:schemeClr val="accent6"/>
                </a:lnRef>
                <a:fillRef idx="0">
                  <a:schemeClr val="accent6"/>
                </a:fillRef>
                <a:effectRef idx="0">
                  <a:schemeClr val="accent6"/>
                </a:effectRef>
                <a:fontRef idx="minor">
                  <a:schemeClr val="tx1"/>
                </a:fontRef>
              </p:style>
            </p:cxnSp>
            <p:sp>
              <p:nvSpPr>
                <p:cNvPr id="97" name="TextBox 96">
                  <a:extLst>
                    <a:ext uri="{FF2B5EF4-FFF2-40B4-BE49-F238E27FC236}">
                      <a16:creationId xmlns:a16="http://schemas.microsoft.com/office/drawing/2014/main" id="{90F0F39A-AA52-5333-6C61-03EB040B769B}"/>
                    </a:ext>
                  </a:extLst>
                </p:cNvPr>
                <p:cNvSpPr txBox="1"/>
                <p:nvPr/>
              </p:nvSpPr>
              <p:spPr>
                <a:xfrm rot="412286">
                  <a:off x="2915304" y="3027602"/>
                  <a:ext cx="1514810" cy="292393"/>
                </a:xfrm>
                <a:prstGeom prst="rect">
                  <a:avLst/>
                </a:prstGeom>
                <a:noFill/>
              </p:spPr>
              <p:txBody>
                <a:bodyPr wrap="square" lIns="60960" tIns="0" rIns="60960" bIns="0" rtlCol="0">
                  <a:spAutoFit/>
                </a:bodyPr>
                <a:lstStyle/>
                <a:p>
                  <a:pPr algn="ctr" defTabSz="1219170"/>
                  <a:r>
                    <a:rPr lang="en-US" sz="1333" dirty="0">
                      <a:solidFill>
                        <a:srgbClr val="7030A0"/>
                      </a:solidFill>
                      <a:latin typeface="Tahoma" panose="020B0604030504040204" pitchFamily="34" charset="0"/>
                      <a:ea typeface="Tahoma" panose="020B0604030504040204" pitchFamily="34" charset="0"/>
                      <a:cs typeface="Tahoma" panose="020B0604030504040204" pitchFamily="34" charset="0"/>
                    </a:rPr>
                    <a:t>Xgun main beam </a:t>
                  </a:r>
                </a:p>
                <a:p>
                  <a:pPr algn="ctr" defTabSz="1219170"/>
                  <a:r>
                    <a:rPr lang="en-US" sz="1333" dirty="0">
                      <a:solidFill>
                        <a:srgbClr val="7030A0"/>
                      </a:solidFill>
                      <a:latin typeface="Tahoma" panose="020B0604030504040204" pitchFamily="34" charset="0"/>
                      <a:ea typeface="Tahoma" panose="020B0604030504040204" pitchFamily="34" charset="0"/>
                      <a:cs typeface="Tahoma" panose="020B0604030504040204" pitchFamily="34" charset="0"/>
                    </a:rPr>
                    <a:t>(~100 pC)</a:t>
                  </a:r>
                </a:p>
              </p:txBody>
            </p:sp>
          </p:grpSp>
          <p:cxnSp>
            <p:nvCxnSpPr>
              <p:cNvPr id="110" name="Straight Arrow Connector 109">
                <a:extLst>
                  <a:ext uri="{FF2B5EF4-FFF2-40B4-BE49-F238E27FC236}">
                    <a16:creationId xmlns:a16="http://schemas.microsoft.com/office/drawing/2014/main" id="{771B1591-A2FC-6974-E1FB-6B7A248F92AB}"/>
                  </a:ext>
                </a:extLst>
              </p:cNvPr>
              <p:cNvCxnSpPr>
                <a:cxnSpLocks/>
              </p:cNvCxnSpPr>
              <p:nvPr/>
            </p:nvCxnSpPr>
            <p:spPr>
              <a:xfrm flipH="1">
                <a:off x="6236747" y="2743915"/>
                <a:ext cx="84557" cy="199074"/>
              </a:xfrm>
              <a:prstGeom prst="straightConnector1">
                <a:avLst/>
              </a:prstGeom>
              <a:ln w="6350">
                <a:solidFill>
                  <a:schemeClr val="tx1">
                    <a:lumMod val="40000"/>
                    <a:lumOff val="60000"/>
                  </a:schemeClr>
                </a:solidFill>
                <a:tailEnd type="triangle" w="lg" len="med"/>
              </a:ln>
            </p:spPr>
            <p:style>
              <a:lnRef idx="1">
                <a:schemeClr val="accent2"/>
              </a:lnRef>
              <a:fillRef idx="0">
                <a:schemeClr val="accent2"/>
              </a:fillRef>
              <a:effectRef idx="0">
                <a:schemeClr val="accent2"/>
              </a:effectRef>
              <a:fontRef idx="minor">
                <a:schemeClr val="tx1"/>
              </a:fontRef>
            </p:style>
          </p:cxnSp>
        </p:grpSp>
        <p:sp>
          <p:nvSpPr>
            <p:cNvPr id="124" name="Rectangle 123">
              <a:extLst>
                <a:ext uri="{FF2B5EF4-FFF2-40B4-BE49-F238E27FC236}">
                  <a16:creationId xmlns:a16="http://schemas.microsoft.com/office/drawing/2014/main" id="{62A4815C-33EF-977F-E201-9E7EB4C09BE3}"/>
                </a:ext>
              </a:extLst>
            </p:cNvPr>
            <p:cNvSpPr/>
            <p:nvPr/>
          </p:nvSpPr>
          <p:spPr>
            <a:xfrm>
              <a:off x="940241" y="903915"/>
              <a:ext cx="1730388" cy="369332"/>
            </a:xfrm>
            <a:prstGeom prst="rect">
              <a:avLst/>
            </a:prstGeom>
            <a:solidFill>
              <a:schemeClr val="bg1">
                <a:alpha val="80000"/>
              </a:schemeClr>
            </a:solidFill>
          </p:spPr>
          <p:txBody>
            <a:bodyPr wrap="square" lIns="24384" tIns="0" rIns="24384" bIns="0">
              <a:spAutoFit/>
            </a:bodyPr>
            <a:lstStyle/>
            <a:p>
              <a:pPr defTabSz="1219170">
                <a:defRPr/>
              </a:pPr>
              <a:r>
                <a:rPr lang="en-US" sz="1600" b="1" dirty="0">
                  <a:solidFill>
                    <a:srgbClr val="47484A"/>
                  </a:solidFill>
                  <a:latin typeface="Century Gothic" panose="020B0502020202020204" pitchFamily="34" charset="0"/>
                  <a:ea typeface="Tahoma" panose="020B0604030504040204" pitchFamily="34" charset="0"/>
                  <a:cs typeface="Tahoma" panose="020B0604030504040204" pitchFamily="34" charset="0"/>
                </a:rPr>
                <a:t>Xgun beamline in 2025</a:t>
              </a:r>
            </a:p>
          </p:txBody>
        </p:sp>
      </p:grpSp>
      <p:sp>
        <p:nvSpPr>
          <p:cNvPr id="125" name="TextBox 124">
            <a:extLst>
              <a:ext uri="{FF2B5EF4-FFF2-40B4-BE49-F238E27FC236}">
                <a16:creationId xmlns:a16="http://schemas.microsoft.com/office/drawing/2014/main" id="{F60AE756-1287-04B9-54B0-FB8DFF12E7AB}"/>
              </a:ext>
            </a:extLst>
          </p:cNvPr>
          <p:cNvSpPr txBox="1"/>
          <p:nvPr/>
        </p:nvSpPr>
        <p:spPr>
          <a:xfrm>
            <a:off x="6795645" y="6330587"/>
            <a:ext cx="3828968" cy="287130"/>
          </a:xfrm>
          <a:prstGeom prst="rect">
            <a:avLst/>
          </a:prstGeom>
          <a:solidFill>
            <a:schemeClr val="bg1"/>
          </a:solidFill>
        </p:spPr>
        <p:txBody>
          <a:bodyPr wrap="square" lIns="60960" tIns="0" rIns="60960" bIns="0" rtlCol="0">
            <a:spAutoFit/>
          </a:bodyPr>
          <a:lstStyle/>
          <a:p>
            <a:pPr defTabSz="1219170"/>
            <a:r>
              <a:rPr lang="en-US" sz="9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[1]</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rPr>
              <a:t> W. H. Tan, et al. 10.1103/PhysRevAccelBeams.25.083402 (2022)</a:t>
            </a:r>
          </a:p>
          <a:p>
            <a:pPr defTabSz="1219170"/>
            <a:r>
              <a:rPr lang="en-US" sz="933" baseline="30000" dirty="0">
                <a:solidFill>
                  <a:srgbClr val="47484A"/>
                </a:solidFill>
                <a:latin typeface="Tahoma" panose="020B0604030504040204" pitchFamily="34" charset="0"/>
                <a:ea typeface="Tahoma" panose="020B0604030504040204" pitchFamily="34" charset="0"/>
                <a:cs typeface="Tahoma" panose="020B0604030504040204" pitchFamily="34" charset="0"/>
              </a:rPr>
              <a:t>[2]</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rPr>
              <a:t> G. Chen, et al. </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hlinkClick r:id="rId5"/>
              </a:rPr>
              <a:t>https://doi.org/10.1016/j.nima.2025.170205</a:t>
            </a:r>
            <a:r>
              <a:rPr lang="en-US" sz="933" dirty="0">
                <a:solidFill>
                  <a:srgbClr val="47484A"/>
                </a:solidFill>
                <a:latin typeface="Tahoma" panose="020B0604030504040204" pitchFamily="34" charset="0"/>
                <a:ea typeface="Tahoma" panose="020B0604030504040204" pitchFamily="34" charset="0"/>
                <a:cs typeface="Tahoma" panose="020B0604030504040204" pitchFamily="34" charset="0"/>
              </a:rPr>
              <a:t> (2025)</a:t>
            </a:r>
          </a:p>
        </p:txBody>
      </p:sp>
      <p:grpSp>
        <p:nvGrpSpPr>
          <p:cNvPr id="122" name="Group 121">
            <a:extLst>
              <a:ext uri="{FF2B5EF4-FFF2-40B4-BE49-F238E27FC236}">
                <a16:creationId xmlns:a16="http://schemas.microsoft.com/office/drawing/2014/main" id="{09489523-4AB2-740E-FB28-46576F4E1AD2}"/>
              </a:ext>
            </a:extLst>
          </p:cNvPr>
          <p:cNvGrpSpPr/>
          <p:nvPr/>
        </p:nvGrpSpPr>
        <p:grpSpPr>
          <a:xfrm>
            <a:off x="9644714" y="4012779"/>
            <a:ext cx="2307185" cy="1955653"/>
            <a:chOff x="7286348" y="3006437"/>
            <a:chExt cx="1730389" cy="1466740"/>
          </a:xfrm>
        </p:grpSpPr>
        <p:pic>
          <p:nvPicPr>
            <p:cNvPr id="120" name="Picture 119">
              <a:extLst>
                <a:ext uri="{FF2B5EF4-FFF2-40B4-BE49-F238E27FC236}">
                  <a16:creationId xmlns:a16="http://schemas.microsoft.com/office/drawing/2014/main" id="{0B72C1F7-7AC6-7308-B83D-B570C13F710D}"/>
                </a:ext>
              </a:extLst>
            </p:cNvPr>
            <p:cNvPicPr>
              <a:picLocks noChangeAspect="1"/>
            </p:cNvPicPr>
            <p:nvPr/>
          </p:nvPicPr>
          <p:blipFill>
            <a:blip r:embed="rId6"/>
            <a:stretch>
              <a:fillRect/>
            </a:stretch>
          </p:blipFill>
          <p:spPr>
            <a:xfrm>
              <a:off x="7286348" y="3006437"/>
              <a:ext cx="1730389" cy="1466740"/>
            </a:xfrm>
            <a:prstGeom prst="rect">
              <a:avLst/>
            </a:prstGeom>
          </p:spPr>
        </p:pic>
        <p:sp>
          <p:nvSpPr>
            <p:cNvPr id="121" name="Rectangle 120">
              <a:extLst>
                <a:ext uri="{FF2B5EF4-FFF2-40B4-BE49-F238E27FC236}">
                  <a16:creationId xmlns:a16="http://schemas.microsoft.com/office/drawing/2014/main" id="{05E00AE9-F97B-6379-9A97-EDA8BF72936E}"/>
                </a:ext>
              </a:extLst>
            </p:cNvPr>
            <p:cNvSpPr/>
            <p:nvPr/>
          </p:nvSpPr>
          <p:spPr>
            <a:xfrm>
              <a:off x="7671516" y="4022555"/>
              <a:ext cx="1054640" cy="215348"/>
            </a:xfrm>
            <a:prstGeom prst="rect">
              <a:avLst/>
            </a:prstGeom>
            <a:noFill/>
          </p:spPr>
          <p:txBody>
            <a:bodyPr wrap="square" lIns="0" tIns="0" rIns="0" bIns="0">
              <a:spAutoFit/>
            </a:bodyPr>
            <a:lstStyle/>
            <a:p>
              <a:pPr defTabSz="1219170">
                <a:defRPr/>
              </a:pPr>
              <a:r>
                <a:rPr lang="el-GR" sz="933" dirty="0">
                  <a:solidFill>
                    <a:srgbClr val="FFFFFF"/>
                  </a:solidFill>
                  <a:latin typeface="Tahoma" panose="020B0604030504040204" pitchFamily="34" charset="0"/>
                  <a:ea typeface="Tahoma" panose="020B0604030504040204" pitchFamily="34" charset="0"/>
                  <a:cs typeface="Tahoma" panose="020B0604030504040204" pitchFamily="34" charset="0"/>
                </a:rPr>
                <a:t>ε</a:t>
              </a:r>
              <a:r>
                <a:rPr lang="en-US" sz="933" dirty="0">
                  <a:solidFill>
                    <a:srgbClr val="FFFFFF"/>
                  </a:solidFill>
                  <a:latin typeface="Tahoma" panose="020B0604030504040204" pitchFamily="34" charset="0"/>
                  <a:ea typeface="Tahoma" panose="020B0604030504040204" pitchFamily="34" charset="0"/>
                  <a:cs typeface="Tahoma" panose="020B0604030504040204" pitchFamily="34" charset="0"/>
                </a:rPr>
                <a:t> measured w/ multi-slit (2025 data) </a:t>
              </a:r>
            </a:p>
          </p:txBody>
        </p:sp>
      </p:grpSp>
      <p:sp>
        <p:nvSpPr>
          <p:cNvPr id="117" name="TextBox 116">
            <a:extLst>
              <a:ext uri="{FF2B5EF4-FFF2-40B4-BE49-F238E27FC236}">
                <a16:creationId xmlns:a16="http://schemas.microsoft.com/office/drawing/2014/main" id="{96AE8819-AE64-D339-ECEB-D3D5DA27F504}"/>
              </a:ext>
            </a:extLst>
          </p:cNvPr>
          <p:cNvSpPr txBox="1"/>
          <p:nvPr/>
        </p:nvSpPr>
        <p:spPr>
          <a:xfrm>
            <a:off x="699622" y="4908101"/>
            <a:ext cx="9531049" cy="1323439"/>
          </a:xfrm>
          <a:prstGeom prst="rect">
            <a:avLst/>
          </a:prstGeom>
          <a:noFill/>
        </p:spPr>
        <p:txBody>
          <a:bodyPr wrap="square" rtlCol="0">
            <a:spAutoFit/>
          </a:bodyPr>
          <a:lstStyle/>
          <a:p>
            <a:pPr marL="228594" indent="-228594" defTabSz="1219170">
              <a:buFont typeface="Arial" panose="020B0604020202020204" pitchFamily="34" charset="0"/>
              <a:buChar char="•"/>
            </a:pPr>
            <a:r>
              <a:rPr lang="en-US" sz="16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(YEAR 2020) Cold test and high power rf conditioning</a:t>
            </a:r>
          </a:p>
          <a:p>
            <a:pPr marL="228594" indent="-228594" defTabSz="1219170">
              <a:buFont typeface="Arial" panose="020B0604020202020204" pitchFamily="34" charset="0"/>
              <a:buChar char="•"/>
            </a:pPr>
            <a:r>
              <a:rPr lang="en-US" sz="16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(YEAR 2021) High gradient (388 MV/m) verified by beam energy measurement </a:t>
            </a:r>
            <a:r>
              <a:rPr lang="en-US" sz="1600" baseline="300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[1]</a:t>
            </a:r>
          </a:p>
          <a:p>
            <a:pPr marL="228594" indent="-228594" defTabSz="1219170">
              <a:buFont typeface="Arial" panose="020B0604020202020204" pitchFamily="34" charset="0"/>
              <a:buChar char="•"/>
            </a:pPr>
            <a:r>
              <a:rPr lang="en-US" sz="16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(YEAR 2023) Fundamental photoemission studies at different gradients (60 to 320 MV/m) </a:t>
            </a:r>
            <a:r>
              <a:rPr lang="en-US" sz="1600" baseline="300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[2]</a:t>
            </a:r>
          </a:p>
          <a:p>
            <a:pPr marL="228594" indent="-228594" defTabSz="1219170">
              <a:buFont typeface="Arial" panose="020B0604020202020204" pitchFamily="34" charset="0"/>
              <a:buChar char="•"/>
            </a:pPr>
            <a:r>
              <a:rPr lang="en-US" sz="16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(YEAR 2024-2025) Longitudinal phase space characterization and slice emittance measurement</a:t>
            </a:r>
            <a:endParaRPr lang="en-US" sz="1600" baseline="300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endParaRPr>
          </a:p>
          <a:p>
            <a:pPr defTabSz="1219170"/>
            <a:r>
              <a:rPr lang="en-US" sz="1600" dirty="0">
                <a:solidFill>
                  <a:srgbClr val="47484A">
                    <a:lumMod val="75000"/>
                  </a:srgbClr>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818790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7C90714-B568-34CF-3202-03FBCF9D22F4}"/>
                  </a:ext>
                </a:extLst>
              </p:cNvPr>
              <p:cNvSpPr>
                <a:spLocks noGrp="1"/>
              </p:cNvSpPr>
              <p:nvPr>
                <p:ph type="title"/>
              </p:nvPr>
            </p:nvSpPr>
            <p:spPr>
              <a:xfrm>
                <a:off x="0" y="3015"/>
                <a:ext cx="12192000" cy="1325563"/>
              </a:xfrm>
            </p:spPr>
            <p:txBody>
              <a:bodyPr>
                <a:normAutofit/>
              </a:bodyPr>
              <a:lstStyle/>
              <a:p>
                <a:pPr algn="ctr"/>
                <a:r>
                  <a:rPr lang="en-US" sz="3200" dirty="0"/>
                  <a:t>New Cathode Cavity Design in </a:t>
                </a:r>
                <a14:m>
                  <m:oMath xmlns:m="http://schemas.openxmlformats.org/officeDocument/2006/math">
                    <m:r>
                      <m:rPr>
                        <m:sty m:val="p"/>
                      </m:rPr>
                      <a:rPr lang="en-US" sz="3200" b="0" i="0" smtClean="0">
                        <a:latin typeface="Cambria Math" panose="02040503050406030204" pitchFamily="18" charset="0"/>
                      </a:rPr>
                      <m:t>T</m:t>
                    </m:r>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M</m:t>
                        </m:r>
                      </m:e>
                      <m:sub>
                        <m:r>
                          <a:rPr lang="en-US" sz="3200" b="0" i="0" smtClean="0">
                            <a:latin typeface="Cambria Math" panose="02040503050406030204" pitchFamily="18" charset="0"/>
                          </a:rPr>
                          <m:t>02</m:t>
                        </m:r>
                      </m:sub>
                    </m:sSub>
                  </m:oMath>
                </a14:m>
                <a:r>
                  <a:rPr lang="en-US" sz="3200" dirty="0"/>
                  <a:t> mode</a:t>
                </a:r>
              </a:p>
            </p:txBody>
          </p:sp>
        </mc:Choice>
        <mc:Fallback xmlns="">
          <p:sp>
            <p:nvSpPr>
              <p:cNvPr id="2" name="Title 1">
                <a:extLst>
                  <a:ext uri="{FF2B5EF4-FFF2-40B4-BE49-F238E27FC236}">
                    <a16:creationId xmlns:a16="http://schemas.microsoft.com/office/drawing/2014/main" id="{47C90714-B568-34CF-3202-03FBCF9D22F4}"/>
                  </a:ext>
                </a:extLst>
              </p:cNvPr>
              <p:cNvSpPr>
                <a:spLocks noGrp="1" noRot="1" noChangeAspect="1" noMove="1" noResize="1" noEditPoints="1" noAdjustHandles="1" noChangeArrowheads="1" noChangeShapeType="1" noTextEdit="1"/>
              </p:cNvSpPr>
              <p:nvPr>
                <p:ph type="title"/>
              </p:nvPr>
            </p:nvSpPr>
            <p:spPr>
              <a:xfrm>
                <a:off x="0" y="3015"/>
                <a:ext cx="12192000" cy="1325563"/>
              </a:xfrm>
              <a:blipFill>
                <a:blip r:embed="rId3"/>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9F22207-2DFD-5B23-9A46-F61AF38B39FE}"/>
              </a:ext>
            </a:extLst>
          </p:cNvPr>
          <p:cNvSpPr txBox="1"/>
          <p:nvPr/>
        </p:nvSpPr>
        <p:spPr>
          <a:xfrm>
            <a:off x="4157895" y="1504313"/>
            <a:ext cx="5120011" cy="338554"/>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Conventional RF photoinjector with a </a:t>
            </a:r>
            <a:r>
              <a:rPr kumimoji="0" lang="en-US" sz="1600" b="1" i="0" u="none" strike="noStrike" kern="1200" cap="none" spc="0" normalizeH="0" baseline="0" noProof="0" dirty="0">
                <a:ln>
                  <a:noFill/>
                </a:ln>
                <a:solidFill>
                  <a:srgbClr val="FF0000"/>
                </a:solidFill>
                <a:effectLst/>
                <a:uLnTx/>
                <a:uFillTx/>
                <a:latin typeface="Aptos Display" panose="02110004020202020204"/>
                <a:ea typeface="+mn-ea"/>
                <a:cs typeface="Times New Roman" panose="02020603050405020304" pitchFamily="18" charset="0"/>
              </a:rPr>
              <a:t>fully-brazed cathode</a:t>
            </a:r>
          </a:p>
        </p:txBody>
      </p:sp>
      <p:pic>
        <p:nvPicPr>
          <p:cNvPr id="18" name="Picture 17">
            <a:extLst>
              <a:ext uri="{FF2B5EF4-FFF2-40B4-BE49-F238E27FC236}">
                <a16:creationId xmlns:a16="http://schemas.microsoft.com/office/drawing/2014/main" id="{9E1FB35C-6748-5867-4158-86509609109E}"/>
              </a:ext>
            </a:extLst>
          </p:cNvPr>
          <p:cNvPicPr>
            <a:picLocks noChangeAspect="1"/>
          </p:cNvPicPr>
          <p:nvPr/>
        </p:nvPicPr>
        <p:blipFill>
          <a:blip r:embed="rId4"/>
          <a:srcRect l="-16" t="332" r="331" b="584"/>
          <a:stretch>
            <a:fillRect/>
          </a:stretch>
        </p:blipFill>
        <p:spPr>
          <a:xfrm>
            <a:off x="4801955" y="4892359"/>
            <a:ext cx="3597893" cy="1535594"/>
          </a:xfrm>
          <a:prstGeom prst="rect">
            <a:avLst/>
          </a:prstGeom>
          <a:ln w="12700">
            <a:noFill/>
          </a:ln>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91D878F-FF13-C142-1FD1-FD4442230F45}"/>
                  </a:ext>
                </a:extLst>
              </p:cNvPr>
              <p:cNvSpPr txBox="1">
                <a:spLocks/>
              </p:cNvSpPr>
              <p:nvPr/>
            </p:nvSpPr>
            <p:spPr>
              <a:xfrm>
                <a:off x="6028506" y="4316387"/>
                <a:ext cx="1378791" cy="523220"/>
              </a:xfrm>
              <a:prstGeom prst="rect">
                <a:avLst/>
              </a:prstGeom>
              <a:no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Cathode cavity</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𝐓</m:t>
                    </m:r>
                    <m:sSub>
                      <m:sSubPr>
                        <m:ctrlPr>
                          <a:rPr kumimoji="0" lang="en-US" sz="1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𝐌</m:t>
                        </m:r>
                      </m:e>
                      <m:sub>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𝟎𝟐</m:t>
                        </m:r>
                      </m:sub>
                    </m:sSub>
                  </m:oMath>
                </a14:m>
                <a:r>
                  <a:rPr kumimoji="0" lang="en-US" sz="1400" b="1" i="0" u="none" strike="noStrike" kern="1200" cap="none" spc="0" normalizeH="0" baseline="0" noProof="0" dirty="0">
                    <a:ln>
                      <a:noFill/>
                    </a:ln>
                    <a:solidFill>
                      <a:srgbClr val="00B050"/>
                    </a:solidFill>
                    <a:effectLst/>
                    <a:uLnTx/>
                    <a:uFillTx/>
                    <a:latin typeface="Aptos Display" panose="02110004020202020204"/>
                    <a:ea typeface="+mn-ea"/>
                    <a:cs typeface="Times New Roman" panose="02020603050405020304" pitchFamily="18" charset="0"/>
                  </a:rPr>
                  <a:t> </a:t>
                </a:r>
                <a:r>
                  <a:rPr kumimoji="0" lang="en-US" sz="1400" b="0" i="0"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mode</a:t>
                </a:r>
                <a:endParaRPr kumimoji="0" lang="en-US" sz="1400" b="0" i="0" u="sng" strike="noStrike" kern="1200" cap="none" spc="0" normalizeH="0" baseline="0" noProof="0" dirty="0">
                  <a:ln>
                    <a:noFill/>
                  </a:ln>
                  <a:solidFill>
                    <a:srgbClr val="E56A49"/>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C91D878F-FF13-C142-1FD1-FD4442230F45}"/>
                  </a:ext>
                </a:extLst>
              </p:cNvPr>
              <p:cNvSpPr txBox="1">
                <a:spLocks noRot="1" noChangeAspect="1" noMove="1" noResize="1" noEditPoints="1" noAdjustHandles="1" noChangeArrowheads="1" noChangeShapeType="1" noTextEdit="1"/>
              </p:cNvSpPr>
              <p:nvPr/>
            </p:nvSpPr>
            <p:spPr>
              <a:xfrm>
                <a:off x="6028506" y="4316387"/>
                <a:ext cx="1378791" cy="523220"/>
              </a:xfrm>
              <a:prstGeom prst="rect">
                <a:avLst/>
              </a:prstGeom>
              <a:blipFill>
                <a:blip r:embed="rId5"/>
                <a:stretch>
                  <a:fillRect t="-1136" b="-7955"/>
                </a:stretch>
              </a:blipFill>
              <a:ln w="9525">
                <a:solidFill>
                  <a:schemeClr val="tx1"/>
                </a:solid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85367BEB-43B9-2050-9C9B-940982F85A04}"/>
              </a:ext>
            </a:extLst>
          </p:cNvPr>
          <p:cNvCxnSpPr>
            <a:cxnSpLocks/>
          </p:cNvCxnSpPr>
          <p:nvPr/>
        </p:nvCxnSpPr>
        <p:spPr>
          <a:xfrm>
            <a:off x="5891739" y="5228299"/>
            <a:ext cx="0" cy="15813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133CF2-5599-F586-E0E4-A6CA69E8443D}"/>
                  </a:ext>
                </a:extLst>
              </p:cNvPr>
              <p:cNvSpPr txBox="1">
                <a:spLocks/>
              </p:cNvSpPr>
              <p:nvPr/>
            </p:nvSpPr>
            <p:spPr>
              <a:xfrm>
                <a:off x="7547323" y="4365106"/>
                <a:ext cx="1662028"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Accelerating cavities</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1" i="0"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t>𝐓</m:t>
                    </m:r>
                    <m:sSub>
                      <m:sSubPr>
                        <m:ctrlPr>
                          <a:rPr kumimoji="0" lang="en-US" sz="1400" b="1" i="1"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ctrlPr>
                      </m:sSubPr>
                      <m:e>
                        <m:r>
                          <a:rPr kumimoji="0" lang="en-US" sz="1400" b="1" i="0"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t>𝐌</m:t>
                        </m:r>
                      </m:e>
                      <m:sub>
                        <m:r>
                          <a:rPr kumimoji="0" lang="en-US" sz="1400" b="1" i="0"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t>𝟎𝟏</m:t>
                        </m:r>
                      </m:sub>
                    </m:sSub>
                  </m:oMath>
                </a14:m>
                <a:r>
                  <a:rPr kumimoji="0" lang="en-US" sz="1400" b="0" i="0" u="none" strike="noStrike" kern="1200" cap="none" spc="0" normalizeH="0" baseline="0" noProof="0" dirty="0">
                    <a:ln>
                      <a:noFill/>
                    </a:ln>
                    <a:solidFill>
                      <a:srgbClr val="0E2841">
                        <a:lumMod val="50000"/>
                        <a:lumOff val="50000"/>
                      </a:srgbClr>
                    </a:solidFill>
                    <a:effectLst/>
                    <a:uLnTx/>
                    <a:uFillTx/>
                    <a:latin typeface="Aptos Display" panose="02110004020202020204"/>
                    <a:ea typeface="+mn-ea"/>
                    <a:cs typeface="Times New Roman" panose="02020603050405020304" pitchFamily="18" charset="0"/>
                  </a:rPr>
                  <a:t> </a:t>
                </a:r>
                <a:r>
                  <a:rPr kumimoji="0" lang="en-US" sz="1400" b="0" i="0" u="none" strike="noStrike" kern="1200" cap="none" spc="0" normalizeH="0" baseline="0" noProof="0" dirty="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Times New Roman" panose="02020603050405020304" pitchFamily="18" charset="0"/>
                  </a:rPr>
                  <a:t>mode</a:t>
                </a:r>
                <a:endParaRPr kumimoji="0" lang="en-US" sz="1400" b="0" i="0" u="sng" strike="noStrike" kern="1200" cap="none" spc="0" normalizeH="0" baseline="0" noProof="0" dirty="0">
                  <a:ln>
                    <a:noFill/>
                  </a:ln>
                  <a:solidFill>
                    <a:srgbClr val="E56A49"/>
                  </a:solidFill>
                  <a:effectLst/>
                  <a:uLnTx/>
                  <a:uFillTx/>
                  <a:latin typeface="Aptos Display" panose="02110004020202020204"/>
                  <a:ea typeface="+mn-ea"/>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133CF2-5599-F586-E0E4-A6CA69E8443D}"/>
                  </a:ext>
                </a:extLst>
              </p:cNvPr>
              <p:cNvSpPr txBox="1">
                <a:spLocks noRot="1" noChangeAspect="1" noMove="1" noResize="1" noEditPoints="1" noAdjustHandles="1" noChangeArrowheads="1" noChangeShapeType="1" noTextEdit="1"/>
              </p:cNvSpPr>
              <p:nvPr/>
            </p:nvSpPr>
            <p:spPr>
              <a:xfrm>
                <a:off x="7547323" y="4365106"/>
                <a:ext cx="1662028" cy="523220"/>
              </a:xfrm>
              <a:prstGeom prst="rect">
                <a:avLst/>
              </a:prstGeom>
              <a:blipFill>
                <a:blip r:embed="rId6"/>
                <a:stretch>
                  <a:fillRect l="-1099" t="-2326" r="-366" b="-9302"/>
                </a:stretch>
              </a:blipFill>
              <a:ln w="12700">
                <a:noFill/>
              </a:ln>
            </p:spPr>
            <p:txBody>
              <a:bodyPr/>
              <a:lstStyle/>
              <a:p>
                <a:r>
                  <a:rPr lang="en-US">
                    <a:noFill/>
                  </a:rPr>
                  <a:t> </a:t>
                </a:r>
              </a:p>
            </p:txBody>
          </p:sp>
        </mc:Fallback>
      </mc:AlternateContent>
      <p:cxnSp>
        <p:nvCxnSpPr>
          <p:cNvPr id="22" name="Connector: Elbow 21">
            <a:extLst>
              <a:ext uri="{FF2B5EF4-FFF2-40B4-BE49-F238E27FC236}">
                <a16:creationId xmlns:a16="http://schemas.microsoft.com/office/drawing/2014/main" id="{4EB8DB11-8F98-8047-FD26-F91CCE8C4D09}"/>
              </a:ext>
            </a:extLst>
          </p:cNvPr>
          <p:cNvCxnSpPr>
            <a:cxnSpLocks/>
            <a:endCxn id="21" idx="2"/>
          </p:cNvCxnSpPr>
          <p:nvPr/>
        </p:nvCxnSpPr>
        <p:spPr>
          <a:xfrm flipV="1">
            <a:off x="5891739" y="4888326"/>
            <a:ext cx="2486598" cy="327597"/>
          </a:xfrm>
          <a:prstGeom prst="bentConnector2">
            <a:avLst/>
          </a:prstGeom>
          <a:ln w="127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4C7F251-8F11-D149-6AC3-75B51BC55013}"/>
                  </a:ext>
                </a:extLst>
              </p:cNvPr>
              <p:cNvSpPr txBox="1">
                <a:spLocks/>
              </p:cNvSpPr>
              <p:nvPr/>
            </p:nvSpPr>
            <p:spPr>
              <a:xfrm>
                <a:off x="3984661" y="6464083"/>
                <a:ext cx="5224689" cy="307777"/>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Mechanical gap (no contact) at B-field null {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𝑟</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0</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=18.25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𝑚𝑚</m:t>
                        </m:r>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=0</m:t>
                    </m:r>
                  </m:oMath>
                </a14:m>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a:t>
                </a:r>
                <a:endParaRPr kumimoji="0" lang="en-US" sz="1400" b="0" i="0" u="sng" strike="noStrike" kern="1200" cap="none" spc="0" normalizeH="0" baseline="0" noProof="0" dirty="0">
                  <a:ln>
                    <a:noFill/>
                  </a:ln>
                  <a:solidFill>
                    <a:srgbClr val="E56A49"/>
                  </a:solidFill>
                  <a:effectLst/>
                  <a:uLnTx/>
                  <a:uFillTx/>
                  <a:latin typeface="Aptos Display" panose="02110004020202020204"/>
                  <a:ea typeface="+mn-ea"/>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D4C7F251-8F11-D149-6AC3-75B51BC55013}"/>
                  </a:ext>
                </a:extLst>
              </p:cNvPr>
              <p:cNvSpPr txBox="1">
                <a:spLocks noRot="1" noChangeAspect="1" noMove="1" noResize="1" noEditPoints="1" noAdjustHandles="1" noChangeArrowheads="1" noChangeShapeType="1" noTextEdit="1"/>
              </p:cNvSpPr>
              <p:nvPr/>
            </p:nvSpPr>
            <p:spPr>
              <a:xfrm>
                <a:off x="3984661" y="6464083"/>
                <a:ext cx="5224689" cy="307777"/>
              </a:xfrm>
              <a:prstGeom prst="rect">
                <a:avLst/>
              </a:prstGeom>
              <a:blipFill>
                <a:blip r:embed="rId7"/>
                <a:stretch>
                  <a:fillRect t="-1961" b="-19608"/>
                </a:stretch>
              </a:blipFill>
              <a:ln w="12700">
                <a:noFill/>
              </a:ln>
            </p:spPr>
            <p:txBody>
              <a:bodyPr/>
              <a:lstStyle/>
              <a:p>
                <a:r>
                  <a:rPr lang="en-US">
                    <a:noFill/>
                  </a:rPr>
                  <a:t> </a:t>
                </a:r>
              </a:p>
            </p:txBody>
          </p:sp>
        </mc:Fallback>
      </mc:AlternateContent>
      <p:sp>
        <p:nvSpPr>
          <p:cNvPr id="25" name="Oval 24">
            <a:extLst>
              <a:ext uri="{FF2B5EF4-FFF2-40B4-BE49-F238E27FC236}">
                <a16:creationId xmlns:a16="http://schemas.microsoft.com/office/drawing/2014/main" id="{6137F781-D5AB-9650-F233-34E18088ACC3}"/>
              </a:ext>
            </a:extLst>
          </p:cNvPr>
          <p:cNvSpPr>
            <a:spLocks/>
          </p:cNvSpPr>
          <p:nvPr/>
        </p:nvSpPr>
        <p:spPr>
          <a:xfrm>
            <a:off x="5098562" y="5968455"/>
            <a:ext cx="490213" cy="206913"/>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61B12B71-9278-424A-9E3E-5ECC97EED83B}"/>
              </a:ext>
            </a:extLst>
          </p:cNvPr>
          <p:cNvCxnSpPr>
            <a:cxnSpLocks/>
            <a:endCxn id="25" idx="4"/>
          </p:cNvCxnSpPr>
          <p:nvPr/>
        </p:nvCxnSpPr>
        <p:spPr>
          <a:xfrm flipV="1">
            <a:off x="5343668" y="6175368"/>
            <a:ext cx="1" cy="336340"/>
          </a:xfrm>
          <a:prstGeom prst="straightConnector1">
            <a:avLst/>
          </a:prstGeom>
          <a:ln w="190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9279EA2-4052-81FD-799F-E7339CBEA0E5}"/>
              </a:ext>
            </a:extLst>
          </p:cNvPr>
          <p:cNvSpPr txBox="1">
            <a:spLocks/>
          </p:cNvSpPr>
          <p:nvPr/>
        </p:nvSpPr>
        <p:spPr>
          <a:xfrm>
            <a:off x="3950434" y="4309302"/>
            <a:ext cx="2559475" cy="53250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Micro-positioner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(soft tuning)</a:t>
            </a:r>
            <a:endParaRPr kumimoji="0" lang="en-US" sz="1400" b="0" i="0" u="sng" strike="noStrike" kern="1200" cap="none" spc="0" normalizeH="0" baseline="0" noProof="0" dirty="0">
              <a:ln>
                <a:noFill/>
              </a:ln>
              <a:solidFill>
                <a:srgbClr val="E56A49"/>
              </a:solidFill>
              <a:effectLst/>
              <a:uLnTx/>
              <a:uFillTx/>
              <a:latin typeface="Aptos Display" panose="02110004020202020204"/>
              <a:ea typeface="+mn-ea"/>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69199430-C022-6C46-7A3A-5A271448CB18}"/>
              </a:ext>
            </a:extLst>
          </p:cNvPr>
          <p:cNvCxnSpPr>
            <a:cxnSpLocks/>
            <a:stCxn id="27" idx="2"/>
          </p:cNvCxnSpPr>
          <p:nvPr/>
        </p:nvCxnSpPr>
        <p:spPr>
          <a:xfrm flipH="1">
            <a:off x="5101988" y="4841804"/>
            <a:ext cx="128184" cy="785573"/>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54AAAAD-0A3F-EC99-DD6C-09D1085D42B5}"/>
              </a:ext>
            </a:extLst>
          </p:cNvPr>
          <p:cNvCxnSpPr>
            <a:cxnSpLocks/>
            <a:stCxn id="19" idx="1"/>
          </p:cNvCxnSpPr>
          <p:nvPr/>
        </p:nvCxnSpPr>
        <p:spPr>
          <a:xfrm flipH="1">
            <a:off x="5671373" y="4577997"/>
            <a:ext cx="357133" cy="445137"/>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BF5597-2CA5-16A0-38B4-EEE2716D5ABA}"/>
              </a:ext>
            </a:extLst>
          </p:cNvPr>
          <p:cNvSpPr txBox="1">
            <a:spLocks/>
          </p:cNvSpPr>
          <p:nvPr/>
        </p:nvSpPr>
        <p:spPr>
          <a:xfrm>
            <a:off x="7850509" y="5309297"/>
            <a:ext cx="616947" cy="26161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rPr>
              <a:t>E-field</a:t>
            </a:r>
            <a:endParaRPr kumimoji="0" lang="en-US" sz="1100" b="0" i="0" u="sng"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5E12771B-5937-8670-D8FD-096881858B71}"/>
              </a:ext>
            </a:extLst>
          </p:cNvPr>
          <p:cNvSpPr txBox="1">
            <a:spLocks/>
          </p:cNvSpPr>
          <p:nvPr/>
        </p:nvSpPr>
        <p:spPr>
          <a:xfrm>
            <a:off x="7803328" y="5760427"/>
            <a:ext cx="687368" cy="26161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rPr>
              <a:t>B-field</a:t>
            </a:r>
            <a:endParaRPr kumimoji="0" lang="en-US" sz="1100" b="0" i="0" u="sng"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CAA0AE43-D74A-F8FF-61E1-973FC66A5A69}"/>
              </a:ext>
            </a:extLst>
          </p:cNvPr>
          <p:cNvSpPr txBox="1">
            <a:spLocks/>
          </p:cNvSpPr>
          <p:nvPr/>
        </p:nvSpPr>
        <p:spPr>
          <a:xfrm>
            <a:off x="4457860" y="3885522"/>
            <a:ext cx="4496474" cy="338554"/>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New RF photoinjector with a </a:t>
            </a:r>
            <a:r>
              <a:rPr kumimoji="0" lang="en-US" sz="1600" b="1" i="0" u="none" strike="noStrike" kern="1200" cap="none" spc="0" normalizeH="0" baseline="0" noProof="0" dirty="0">
                <a:ln>
                  <a:noFill/>
                </a:ln>
                <a:solidFill>
                  <a:srgbClr val="00B050"/>
                </a:solidFill>
                <a:effectLst/>
                <a:uLnTx/>
                <a:uFillTx/>
                <a:latin typeface="Aptos Display" panose="02110004020202020204"/>
                <a:ea typeface="+mn-ea"/>
                <a:cs typeface="Times New Roman" panose="02020603050405020304" pitchFamily="18" charset="0"/>
              </a:rPr>
              <a:t>detachable cathode</a:t>
            </a:r>
          </a:p>
        </p:txBody>
      </p:sp>
      <p:cxnSp>
        <p:nvCxnSpPr>
          <p:cNvPr id="37" name="Straight Arrow Connector 36">
            <a:extLst>
              <a:ext uri="{FF2B5EF4-FFF2-40B4-BE49-F238E27FC236}">
                <a16:creationId xmlns:a16="http://schemas.microsoft.com/office/drawing/2014/main" id="{D940F757-9F13-C3F8-8014-C62E6740D219}"/>
              </a:ext>
            </a:extLst>
          </p:cNvPr>
          <p:cNvCxnSpPr>
            <a:cxnSpLocks/>
          </p:cNvCxnSpPr>
          <p:nvPr/>
        </p:nvCxnSpPr>
        <p:spPr>
          <a:xfrm>
            <a:off x="6228703" y="5217704"/>
            <a:ext cx="0" cy="15813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47040774-B050-E05E-DD57-654E208B97AA}"/>
              </a:ext>
            </a:extLst>
          </p:cNvPr>
          <p:cNvCxnSpPr>
            <a:cxnSpLocks/>
          </p:cNvCxnSpPr>
          <p:nvPr/>
        </p:nvCxnSpPr>
        <p:spPr>
          <a:xfrm>
            <a:off x="6585342" y="5223300"/>
            <a:ext cx="0" cy="15813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B7449047-5643-948D-C70F-539857468970}"/>
              </a:ext>
            </a:extLst>
          </p:cNvPr>
          <p:cNvCxnSpPr>
            <a:cxnSpLocks/>
          </p:cNvCxnSpPr>
          <p:nvPr/>
        </p:nvCxnSpPr>
        <p:spPr>
          <a:xfrm>
            <a:off x="6961823" y="5223300"/>
            <a:ext cx="0" cy="15813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grpSp>
        <p:nvGrpSpPr>
          <p:cNvPr id="78" name="Group 77">
            <a:extLst>
              <a:ext uri="{FF2B5EF4-FFF2-40B4-BE49-F238E27FC236}">
                <a16:creationId xmlns:a16="http://schemas.microsoft.com/office/drawing/2014/main" id="{86985642-F329-15CB-E842-5CC4C4C8E197}"/>
              </a:ext>
            </a:extLst>
          </p:cNvPr>
          <p:cNvGrpSpPr/>
          <p:nvPr/>
        </p:nvGrpSpPr>
        <p:grpSpPr>
          <a:xfrm>
            <a:off x="4116268" y="1952274"/>
            <a:ext cx="4536713" cy="1731845"/>
            <a:chOff x="-700324" y="3783599"/>
            <a:chExt cx="4536713" cy="1731845"/>
          </a:xfrm>
        </p:grpSpPr>
        <p:sp>
          <p:nvSpPr>
            <p:cNvPr id="23" name="TextBox 22">
              <a:extLst>
                <a:ext uri="{FF2B5EF4-FFF2-40B4-BE49-F238E27FC236}">
                  <a16:creationId xmlns:a16="http://schemas.microsoft.com/office/drawing/2014/main" id="{0023F53A-A8F4-BB3F-4EB5-A26928A7BAE2}"/>
                </a:ext>
              </a:extLst>
            </p:cNvPr>
            <p:cNvSpPr txBox="1"/>
            <p:nvPr/>
          </p:nvSpPr>
          <p:spPr>
            <a:xfrm>
              <a:off x="-700324" y="3936696"/>
              <a:ext cx="1676730"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Brazed cathode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(full contact)</a:t>
              </a:r>
              <a:endParaRPr kumimoji="0" lang="en-US" sz="1400" b="0" i="0" u="sng"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151C3709-2C4F-C5EA-D75D-6265C29143E7}"/>
                </a:ext>
              </a:extLst>
            </p:cNvPr>
            <p:cNvGrpSpPr/>
            <p:nvPr/>
          </p:nvGrpSpPr>
          <p:grpSpPr>
            <a:xfrm>
              <a:off x="876091" y="3783599"/>
              <a:ext cx="2895515" cy="1013105"/>
              <a:chOff x="4984906" y="9284152"/>
              <a:chExt cx="26886527" cy="8496752"/>
            </a:xfrm>
          </p:grpSpPr>
          <p:pic>
            <p:nvPicPr>
              <p:cNvPr id="5" name="Picture 4">
                <a:extLst>
                  <a:ext uri="{FF2B5EF4-FFF2-40B4-BE49-F238E27FC236}">
                    <a16:creationId xmlns:a16="http://schemas.microsoft.com/office/drawing/2014/main" id="{BFB3841C-381A-281D-C78A-637356A8ACD2}"/>
                  </a:ext>
                </a:extLst>
              </p:cNvPr>
              <p:cNvPicPr/>
              <p:nvPr/>
            </p:nvPicPr>
            <p:blipFill>
              <a:blip r:embed="rId8"/>
              <a:stretch>
                <a:fillRect/>
              </a:stretch>
            </p:blipFill>
            <p:spPr>
              <a:xfrm>
                <a:off x="4984908" y="9284152"/>
                <a:ext cx="26852235" cy="8496752"/>
              </a:xfrm>
              <a:prstGeom prst="rect">
                <a:avLst/>
              </a:prstGeom>
              <a:ln w="12700">
                <a:noFill/>
              </a:ln>
            </p:spPr>
          </p:pic>
          <p:pic>
            <p:nvPicPr>
              <p:cNvPr id="6" name="Content Placeholder 4">
                <a:extLst>
                  <a:ext uri="{FF2B5EF4-FFF2-40B4-BE49-F238E27FC236}">
                    <a16:creationId xmlns:a16="http://schemas.microsoft.com/office/drawing/2014/main" id="{D37BDDEC-5F26-FD46-1741-3C6392A08838}"/>
                  </a:ext>
                </a:extLst>
              </p:cNvPr>
              <p:cNvPicPr/>
              <p:nvPr/>
            </p:nvPicPr>
            <p:blipFill>
              <a:blip r:embed="rId9">
                <a:alphaModFix amt="86000"/>
              </a:blip>
              <a:srcRect l="11311" t="28389" r="3951" b="38223"/>
              <a:stretch>
                <a:fillRect/>
              </a:stretch>
            </p:blipFill>
            <p:spPr>
              <a:xfrm>
                <a:off x="7530525" y="10946276"/>
                <a:ext cx="24340908" cy="2591467"/>
              </a:xfrm>
              <a:prstGeom prst="rect">
                <a:avLst/>
              </a:prstGeom>
              <a:ln w="12700">
                <a:noFill/>
              </a:ln>
            </p:spPr>
          </p:pic>
          <p:pic>
            <p:nvPicPr>
              <p:cNvPr id="7" name="Picture 6">
                <a:extLst>
                  <a:ext uri="{FF2B5EF4-FFF2-40B4-BE49-F238E27FC236}">
                    <a16:creationId xmlns:a16="http://schemas.microsoft.com/office/drawing/2014/main" id="{F9B23689-3B56-229B-26CB-2A5259DA5DC1}"/>
                  </a:ext>
                </a:extLst>
              </p:cNvPr>
              <p:cNvPicPr/>
              <p:nvPr/>
            </p:nvPicPr>
            <p:blipFill>
              <a:blip r:embed="rId10">
                <a:alphaModFix amt="80000"/>
              </a:blip>
              <a:srcRect l="11348" t="27441" r="4168" b="40163"/>
              <a:stretch>
                <a:fillRect/>
              </a:stretch>
            </p:blipFill>
            <p:spPr>
              <a:xfrm flipV="1">
                <a:off x="7530524" y="13615519"/>
                <a:ext cx="24306617" cy="2510305"/>
              </a:xfrm>
              <a:prstGeom prst="rect">
                <a:avLst/>
              </a:prstGeom>
              <a:ln w="12700">
                <a:noFill/>
              </a:ln>
            </p:spPr>
          </p:pic>
          <p:sp>
            <p:nvSpPr>
              <p:cNvPr id="8" name="Rectangle 7">
                <a:extLst>
                  <a:ext uri="{FF2B5EF4-FFF2-40B4-BE49-F238E27FC236}">
                    <a16:creationId xmlns:a16="http://schemas.microsoft.com/office/drawing/2014/main" id="{E6C82882-BC07-CB22-98BD-A5DAAD9DEC87}"/>
                  </a:ext>
                </a:extLst>
              </p:cNvPr>
              <p:cNvSpPr/>
              <p:nvPr/>
            </p:nvSpPr>
            <p:spPr>
              <a:xfrm>
                <a:off x="4984906" y="10957603"/>
                <a:ext cx="2571750" cy="5149850"/>
              </a:xfrm>
              <a:prstGeom prst="rect">
                <a:avLst/>
              </a:prstGeom>
              <a:solidFill>
                <a:srgbClr val="E56A4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endParaRPr>
              </a:p>
            </p:txBody>
          </p:sp>
        </p:grpSp>
        <p:cxnSp>
          <p:nvCxnSpPr>
            <p:cNvPr id="11" name="Straight Arrow Connector 10">
              <a:extLst>
                <a:ext uri="{FF2B5EF4-FFF2-40B4-BE49-F238E27FC236}">
                  <a16:creationId xmlns:a16="http://schemas.microsoft.com/office/drawing/2014/main" id="{1458F2DE-6C34-550A-DF3C-099D977E553B}"/>
                </a:ext>
              </a:extLst>
            </p:cNvPr>
            <p:cNvCxnSpPr>
              <a:cxnSpLocks/>
            </p:cNvCxnSpPr>
            <p:nvPr/>
          </p:nvCxnSpPr>
          <p:spPr>
            <a:xfrm flipV="1">
              <a:off x="723900" y="3972076"/>
              <a:ext cx="286290" cy="22623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E04B240-6681-C583-1BBB-890D48B9B6A8}"/>
                </a:ext>
              </a:extLst>
            </p:cNvPr>
            <p:cNvSpPr txBox="1"/>
            <p:nvPr/>
          </p:nvSpPr>
          <p:spPr>
            <a:xfrm>
              <a:off x="3256602" y="3960279"/>
              <a:ext cx="572609" cy="9144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rPr>
                <a:t>E-field</a:t>
              </a:r>
              <a:endParaRPr kumimoji="0" lang="en-US" sz="1100" b="0" i="0" u="sng"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6E242D8-1356-33EF-0CE7-EBABABFAFB8D}"/>
                </a:ext>
              </a:extLst>
            </p:cNvPr>
            <p:cNvSpPr txBox="1"/>
            <p:nvPr/>
          </p:nvSpPr>
          <p:spPr>
            <a:xfrm>
              <a:off x="3253973" y="4370529"/>
              <a:ext cx="572609" cy="9144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rPr>
                <a:t>B-field</a:t>
              </a:r>
              <a:endParaRPr kumimoji="0" lang="en-US" sz="1100" b="0" i="0" u="sng" strike="noStrike" kern="1200" cap="none" spc="0" normalizeH="0" baseline="0" noProof="0" dirty="0">
                <a:ln>
                  <a:noFill/>
                </a:ln>
                <a:solidFill>
                  <a:prstClr val="white"/>
                </a:solidFill>
                <a:effectLst/>
                <a:uLnTx/>
                <a:uFillTx/>
                <a:latin typeface="Aptos Display" panose="02110004020202020204"/>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48AC2E3-B148-71EE-365E-DB853E7A5F8B}"/>
                    </a:ext>
                  </a:extLst>
                </p:cNvPr>
                <p:cNvSpPr txBox="1"/>
                <p:nvPr/>
              </p:nvSpPr>
              <p:spPr>
                <a:xfrm>
                  <a:off x="442738" y="4985345"/>
                  <a:ext cx="1462262" cy="523220"/>
                </a:xfrm>
                <a:prstGeom prst="rect">
                  <a:avLst/>
                </a:prstGeom>
                <a:no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Cathode cavity</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𝐓</m:t>
                      </m:r>
                      <m:sSub>
                        <m:sSubPr>
                          <m:ctrlPr>
                            <a:rPr kumimoji="0" lang="en-US" sz="1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𝐌</m:t>
                          </m:r>
                        </m:e>
                        <m:sub>
                          <m:r>
                            <a:rPr kumimoji="0" lang="en-US" sz="1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𝟎𝟏</m:t>
                          </m:r>
                        </m:sub>
                      </m:sSub>
                    </m:oMath>
                  </a14:m>
                  <a:r>
                    <a:rPr kumimoji="0" lang="en-US" sz="1400" b="1" i="0" u="none" strike="noStrike" kern="1200" cap="none" spc="0" normalizeH="0" baseline="0" noProof="0" dirty="0">
                      <a:ln>
                        <a:noFill/>
                      </a:ln>
                      <a:solidFill>
                        <a:srgbClr val="FF0000"/>
                      </a:solidFill>
                      <a:effectLst/>
                      <a:uLnTx/>
                      <a:uFillTx/>
                      <a:latin typeface="Aptos Display" panose="02110004020202020204"/>
                      <a:ea typeface="+mn-ea"/>
                      <a:cs typeface="Times New Roman" panose="02020603050405020304" pitchFamily="18" charset="0"/>
                    </a:rPr>
                    <a:t> </a:t>
                  </a:r>
                  <a:r>
                    <a:rPr kumimoji="0" lang="en-US" sz="1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a:t>mode</a:t>
                  </a:r>
                  <a:endParaRPr kumimoji="0" lang="en-US" sz="1400" b="0" i="0" u="sng" strike="noStrike" kern="1200" cap="none" spc="0" normalizeH="0" baseline="0" noProof="0" dirty="0">
                    <a:ln>
                      <a:noFill/>
                    </a:ln>
                    <a:solidFill>
                      <a:srgbClr val="E56A49"/>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48AC2E3-B148-71EE-365E-DB853E7A5F8B}"/>
                    </a:ext>
                  </a:extLst>
                </p:cNvPr>
                <p:cNvSpPr txBox="1">
                  <a:spLocks noRot="1" noChangeAspect="1" noMove="1" noResize="1" noEditPoints="1" noAdjustHandles="1" noChangeArrowheads="1" noChangeShapeType="1" noTextEdit="1"/>
                </p:cNvSpPr>
                <p:nvPr/>
              </p:nvSpPr>
              <p:spPr>
                <a:xfrm>
                  <a:off x="442738" y="4985345"/>
                  <a:ext cx="1462262" cy="523220"/>
                </a:xfrm>
                <a:prstGeom prst="rect">
                  <a:avLst/>
                </a:prstGeom>
                <a:blipFill>
                  <a:blip r:embed="rId11"/>
                  <a:stretch>
                    <a:fillRect b="-7955"/>
                  </a:stretch>
                </a:blipFill>
                <a:ln w="9525">
                  <a:solidFill>
                    <a:schemeClr val="tx1"/>
                  </a:solid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19F7633E-12A2-A7BE-845D-5373115F189D}"/>
                </a:ext>
              </a:extLst>
            </p:cNvPr>
            <p:cNvCxnSpPr>
              <a:cxnSpLocks/>
              <a:stCxn id="14" idx="0"/>
            </p:cNvCxnSpPr>
            <p:nvPr/>
          </p:nvCxnSpPr>
          <p:spPr>
            <a:xfrm flipV="1">
              <a:off x="1173869" y="4544821"/>
              <a:ext cx="6758" cy="44052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CF9A698-373E-028B-A188-76493B6E40EB}"/>
                    </a:ext>
                  </a:extLst>
                </p:cNvPr>
                <p:cNvSpPr txBox="1"/>
                <p:nvPr/>
              </p:nvSpPr>
              <p:spPr>
                <a:xfrm>
                  <a:off x="2132183" y="4992224"/>
                  <a:ext cx="1704206"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Accelerating cavities</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1" i="0"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t>𝐓</m:t>
                      </m:r>
                      <m:sSub>
                        <m:sSubPr>
                          <m:ctrlPr>
                            <a:rPr kumimoji="0" lang="en-US" sz="1400" b="1" i="1"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ctrlPr>
                        </m:sSubPr>
                        <m:e>
                          <m:r>
                            <a:rPr kumimoji="0" lang="en-US" sz="1400" b="1" i="0"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t>𝐌</m:t>
                          </m:r>
                        </m:e>
                        <m:sub>
                          <m:r>
                            <a:rPr kumimoji="0" lang="en-US" sz="1400" b="1" i="0"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t>𝟎𝟏</m:t>
                          </m:r>
                        </m:sub>
                      </m:sSub>
                    </m:oMath>
                  </a14:m>
                  <a:r>
                    <a:rPr kumimoji="0" lang="en-US" sz="1400" b="0" i="0" u="none" strike="noStrike" kern="1200" cap="none" spc="0" normalizeH="0" baseline="0" noProof="0" dirty="0">
                      <a:ln>
                        <a:noFill/>
                      </a:ln>
                      <a:solidFill>
                        <a:srgbClr val="0E2841">
                          <a:lumMod val="50000"/>
                          <a:lumOff val="50000"/>
                        </a:srgbClr>
                      </a:solidFill>
                      <a:effectLst/>
                      <a:uLnTx/>
                      <a:uFillTx/>
                      <a:latin typeface="Aptos Display" panose="02110004020202020204"/>
                      <a:ea typeface="+mn-ea"/>
                      <a:cs typeface="Times New Roman" panose="02020603050405020304" pitchFamily="18" charset="0"/>
                    </a:rPr>
                    <a:t> </a:t>
                  </a:r>
                  <a:r>
                    <a:rPr kumimoji="0" lang="en-US" sz="1400" b="0" i="0" u="none" strike="noStrike" kern="1200" cap="none" spc="0" normalizeH="0" baseline="0" noProof="0" dirty="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Times New Roman" panose="02020603050405020304" pitchFamily="18" charset="0"/>
                    </a:rPr>
                    <a:t>mode</a:t>
                  </a:r>
                  <a:endParaRPr kumimoji="0" lang="en-US" sz="1400" b="0" i="0" u="sng" strike="noStrike" kern="1200" cap="none" spc="0" normalizeH="0" baseline="0" noProof="0" dirty="0">
                    <a:ln>
                      <a:noFill/>
                    </a:ln>
                    <a:solidFill>
                      <a:srgbClr val="E56A49"/>
                    </a:solidFill>
                    <a:effectLst/>
                    <a:uLnTx/>
                    <a:uFillTx/>
                    <a:latin typeface="Aptos Display" panose="02110004020202020204"/>
                    <a:ea typeface="+mn-ea"/>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BCF9A698-373E-028B-A188-76493B6E40EB}"/>
                    </a:ext>
                  </a:extLst>
                </p:cNvPr>
                <p:cNvSpPr txBox="1">
                  <a:spLocks noRot="1" noChangeAspect="1" noMove="1" noResize="1" noEditPoints="1" noAdjustHandles="1" noChangeArrowheads="1" noChangeShapeType="1" noTextEdit="1"/>
                </p:cNvSpPr>
                <p:nvPr/>
              </p:nvSpPr>
              <p:spPr>
                <a:xfrm>
                  <a:off x="2132183" y="4992224"/>
                  <a:ext cx="1704206" cy="523220"/>
                </a:xfrm>
                <a:prstGeom prst="rect">
                  <a:avLst/>
                </a:prstGeom>
                <a:blipFill>
                  <a:blip r:embed="rId12"/>
                  <a:stretch>
                    <a:fillRect t="-2353" b="-9412"/>
                  </a:stretch>
                </a:blipFill>
                <a:ln w="12700">
                  <a:noFill/>
                </a:ln>
              </p:spPr>
              <p:txBody>
                <a:bodyPr/>
                <a:lstStyle/>
                <a:p>
                  <a:r>
                    <a:rPr lang="en-US">
                      <a:noFill/>
                    </a:rPr>
                    <a:t> </a:t>
                  </a:r>
                </a:p>
              </p:txBody>
            </p:sp>
          </mc:Fallback>
        </mc:AlternateContent>
        <p:cxnSp>
          <p:nvCxnSpPr>
            <p:cNvPr id="17" name="Connector: Elbow 16">
              <a:extLst>
                <a:ext uri="{FF2B5EF4-FFF2-40B4-BE49-F238E27FC236}">
                  <a16:creationId xmlns:a16="http://schemas.microsoft.com/office/drawing/2014/main" id="{54A21EA8-9169-DAE8-BB80-AB967DFDDDFC}"/>
                </a:ext>
              </a:extLst>
            </p:cNvPr>
            <p:cNvCxnSpPr>
              <a:cxnSpLocks/>
              <a:endCxn id="16" idx="0"/>
            </p:cNvCxnSpPr>
            <p:nvPr/>
          </p:nvCxnSpPr>
          <p:spPr>
            <a:xfrm>
              <a:off x="1392086" y="4837541"/>
              <a:ext cx="1592200" cy="154683"/>
            </a:xfrm>
            <a:prstGeom prst="bentConnector2">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E21E3BC-797B-7442-0657-6815EA75CDEC}"/>
                </a:ext>
              </a:extLst>
            </p:cNvPr>
            <p:cNvCxnSpPr>
              <a:cxnSpLocks/>
            </p:cNvCxnSpPr>
            <p:nvPr/>
          </p:nvCxnSpPr>
          <p:spPr>
            <a:xfrm flipV="1">
              <a:off x="1718757" y="4608321"/>
              <a:ext cx="0" cy="22026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06121F4A-F591-5CAD-DC38-48F42E5D800A}"/>
                </a:ext>
              </a:extLst>
            </p:cNvPr>
            <p:cNvCxnSpPr>
              <a:cxnSpLocks/>
            </p:cNvCxnSpPr>
            <p:nvPr/>
          </p:nvCxnSpPr>
          <p:spPr>
            <a:xfrm flipV="1">
              <a:off x="2060596" y="4606241"/>
              <a:ext cx="0" cy="22442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50CBF8A8-0EA9-4E6D-C7CB-4C581A66B8F9}"/>
                </a:ext>
              </a:extLst>
            </p:cNvPr>
            <p:cNvCxnSpPr>
              <a:cxnSpLocks/>
            </p:cNvCxnSpPr>
            <p:nvPr/>
          </p:nvCxnSpPr>
          <p:spPr>
            <a:xfrm flipV="1">
              <a:off x="2428730" y="4608321"/>
              <a:ext cx="0" cy="22026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5264E6A6-6344-CD90-C339-30C77E8FF204}"/>
                </a:ext>
              </a:extLst>
            </p:cNvPr>
            <p:cNvCxnSpPr>
              <a:cxnSpLocks/>
            </p:cNvCxnSpPr>
            <p:nvPr/>
          </p:nvCxnSpPr>
          <p:spPr>
            <a:xfrm flipV="1">
              <a:off x="1393969" y="4622878"/>
              <a:ext cx="0" cy="22026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grpSp>
      <p:cxnSp>
        <p:nvCxnSpPr>
          <p:cNvPr id="44" name="Straight Arrow Connector 43">
            <a:extLst>
              <a:ext uri="{FF2B5EF4-FFF2-40B4-BE49-F238E27FC236}">
                <a16:creationId xmlns:a16="http://schemas.microsoft.com/office/drawing/2014/main" id="{5690AF06-83B0-F004-E9B0-5237FCE4C2D7}"/>
              </a:ext>
            </a:extLst>
          </p:cNvPr>
          <p:cNvCxnSpPr>
            <a:cxnSpLocks/>
          </p:cNvCxnSpPr>
          <p:nvPr/>
        </p:nvCxnSpPr>
        <p:spPr>
          <a:xfrm>
            <a:off x="5407079" y="5669874"/>
            <a:ext cx="0" cy="411105"/>
          </a:xfrm>
          <a:prstGeom prst="straightConnector1">
            <a:avLst/>
          </a:prstGeom>
          <a:ln w="12700">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F756F99-2E26-5388-8BE4-70FF8F74A078}"/>
              </a:ext>
            </a:extLst>
          </p:cNvPr>
          <p:cNvCxnSpPr>
            <a:cxnSpLocks/>
          </p:cNvCxnSpPr>
          <p:nvPr/>
        </p:nvCxnSpPr>
        <p:spPr>
          <a:xfrm flipH="1">
            <a:off x="5343774" y="5658738"/>
            <a:ext cx="255185" cy="0"/>
          </a:xfrm>
          <a:prstGeom prst="straightConnector1">
            <a:avLst/>
          </a:prstGeom>
          <a:ln w="12700">
            <a:solidFill>
              <a:schemeClr val="bg1">
                <a:lumMod val="50000"/>
              </a:schemeClr>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C2405FB-97A1-38E9-D048-5959128C0668}"/>
                  </a:ext>
                </a:extLst>
              </p:cNvPr>
              <p:cNvSpPr txBox="1">
                <a:spLocks/>
              </p:cNvSpPr>
              <p:nvPr/>
            </p:nvSpPr>
            <p:spPr>
              <a:xfrm>
                <a:off x="5287485" y="5753629"/>
                <a:ext cx="383888" cy="295989"/>
              </a:xfrm>
              <a:prstGeom prst="rect">
                <a:avLst/>
              </a:prstGeom>
              <a:noFill/>
              <a:ln w="127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𝑟</m:t>
                          </m:r>
                        </m:e>
                        <m:sub>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0</m:t>
                          </m:r>
                        </m:sub>
                      </m:sSub>
                    </m:oMath>
                  </m:oMathPara>
                </a14:m>
                <a:endParaRPr kumimoji="0" lang="en-US" sz="1050" b="0" i="0"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4C2405FB-97A1-38E9-D048-5959128C0668}"/>
                  </a:ext>
                </a:extLst>
              </p:cNvPr>
              <p:cNvSpPr txBox="1">
                <a:spLocks noRot="1" noChangeAspect="1" noMove="1" noResize="1" noEditPoints="1" noAdjustHandles="1" noChangeArrowheads="1" noChangeShapeType="1" noTextEdit="1"/>
              </p:cNvSpPr>
              <p:nvPr/>
            </p:nvSpPr>
            <p:spPr>
              <a:xfrm>
                <a:off x="5287485" y="5753629"/>
                <a:ext cx="383888" cy="295989"/>
              </a:xfrm>
              <a:prstGeom prst="rect">
                <a:avLst/>
              </a:prstGeom>
              <a:blipFill>
                <a:blip r:embed="rId13"/>
                <a:stretch>
                  <a:fillRect/>
                </a:stretch>
              </a:blipFill>
              <a:ln w="12700">
                <a:noFill/>
              </a:ln>
            </p:spPr>
            <p:txBody>
              <a:bodyPr/>
              <a:lstStyle/>
              <a:p>
                <a:r>
                  <a:rPr lang="en-US">
                    <a:noFill/>
                  </a:rPr>
                  <a:t> </a:t>
                </a:r>
              </a:p>
            </p:txBody>
          </p:sp>
        </mc:Fallback>
      </mc:AlternateContent>
      <p:pic>
        <p:nvPicPr>
          <p:cNvPr id="88" name="Picture 87">
            <a:extLst>
              <a:ext uri="{FF2B5EF4-FFF2-40B4-BE49-F238E27FC236}">
                <a16:creationId xmlns:a16="http://schemas.microsoft.com/office/drawing/2014/main" id="{1C33CB7F-7E56-49EA-9F13-2F3F21C99F7B}"/>
              </a:ext>
            </a:extLst>
          </p:cNvPr>
          <p:cNvPicPr>
            <a:picLocks noChangeAspect="1"/>
          </p:cNvPicPr>
          <p:nvPr/>
        </p:nvPicPr>
        <p:blipFill>
          <a:blip r:embed="rId14"/>
          <a:stretch>
            <a:fillRect/>
          </a:stretch>
        </p:blipFill>
        <p:spPr>
          <a:xfrm>
            <a:off x="9766235" y="2603431"/>
            <a:ext cx="1850969" cy="3505492"/>
          </a:xfrm>
          <a:prstGeom prst="rect">
            <a:avLst/>
          </a:prstGeom>
        </p:spPr>
      </p:pic>
      <mc:AlternateContent xmlns:mc="http://schemas.openxmlformats.org/markup-compatibility/2006" xmlns:a14="http://schemas.microsoft.com/office/drawing/2010/main">
        <mc:Choice Requires="a14">
          <p:sp>
            <p:nvSpPr>
              <p:cNvPr id="89" name="Content Placeholder 2">
                <a:extLst>
                  <a:ext uri="{FF2B5EF4-FFF2-40B4-BE49-F238E27FC236}">
                    <a16:creationId xmlns:a16="http://schemas.microsoft.com/office/drawing/2014/main" id="{E17DC1F2-A2D8-6F3D-7FEF-0005DBD9B267}"/>
                  </a:ext>
                </a:extLst>
              </p:cNvPr>
              <p:cNvSpPr>
                <a:spLocks noGrp="1"/>
              </p:cNvSpPr>
              <p:nvPr>
                <p:ph idx="1"/>
              </p:nvPr>
            </p:nvSpPr>
            <p:spPr>
              <a:xfrm>
                <a:off x="251294" y="1573863"/>
                <a:ext cx="3408218" cy="532502"/>
              </a:xfrm>
            </p:spPr>
            <p:txBody>
              <a:bodyPr>
                <a:normAutofit/>
              </a:bodyPr>
              <a:lstStyle/>
              <a:p>
                <a:pPr marL="0" indent="0" algn="ctr">
                  <a:lnSpc>
                    <a:spcPct val="150000"/>
                  </a:lnSpc>
                  <a:buNone/>
                </a:pPr>
                <a:r>
                  <a:rPr lang="en-US" sz="1800" dirty="0">
                    <a:solidFill>
                      <a:srgbClr val="C00000"/>
                    </a:solidFill>
                  </a:rPr>
                  <a:t>Brazing (</a:t>
                </a:r>
                <a14:m>
                  <m:oMath xmlns:m="http://schemas.openxmlformats.org/officeDocument/2006/math">
                    <m:r>
                      <a:rPr lang="en-US" sz="1800" b="1" i="0" smtClean="0">
                        <a:solidFill>
                          <a:srgbClr val="C00000"/>
                        </a:solidFill>
                        <a:latin typeface="Cambria Math" panose="02040503050406030204" pitchFamily="18" charset="0"/>
                      </a:rPr>
                      <m:t>𝐓</m:t>
                    </m:r>
                    <m:sSub>
                      <m:sSubPr>
                        <m:ctrlPr>
                          <a:rPr lang="en-US" sz="1800" b="1" i="1" smtClean="0">
                            <a:solidFill>
                              <a:srgbClr val="C00000"/>
                            </a:solidFill>
                            <a:latin typeface="Cambria Math" panose="02040503050406030204" pitchFamily="18" charset="0"/>
                          </a:rPr>
                        </m:ctrlPr>
                      </m:sSubPr>
                      <m:e>
                        <m:r>
                          <a:rPr lang="en-US" sz="1800" b="1" i="0" smtClean="0">
                            <a:solidFill>
                              <a:srgbClr val="C00000"/>
                            </a:solidFill>
                            <a:latin typeface="Cambria Math" panose="02040503050406030204" pitchFamily="18" charset="0"/>
                          </a:rPr>
                          <m:t>𝐌</m:t>
                        </m:r>
                      </m:e>
                      <m:sub>
                        <m:r>
                          <a:rPr lang="en-US" sz="1800" b="1" i="0" smtClean="0">
                            <a:solidFill>
                              <a:srgbClr val="C00000"/>
                            </a:solidFill>
                            <a:latin typeface="Cambria Math" panose="02040503050406030204" pitchFamily="18" charset="0"/>
                          </a:rPr>
                          <m:t>𝟎𝟏</m:t>
                        </m:r>
                      </m:sub>
                    </m:sSub>
                  </m:oMath>
                </a14:m>
                <a:r>
                  <a:rPr lang="en-US" sz="1800" dirty="0">
                    <a:solidFill>
                      <a:srgbClr val="C00000"/>
                    </a:solidFill>
                  </a:rPr>
                  <a:t>)</a:t>
                </a:r>
                <a:endParaRPr lang="en-US" sz="1800" dirty="0">
                  <a:sym typeface="Wingdings" panose="05000000000000000000" pitchFamily="2" charset="2"/>
                </a:endParaRPr>
              </a:p>
            </p:txBody>
          </p:sp>
        </mc:Choice>
        <mc:Fallback xmlns="">
          <p:sp>
            <p:nvSpPr>
              <p:cNvPr id="89" name="Content Placeholder 2">
                <a:extLst>
                  <a:ext uri="{FF2B5EF4-FFF2-40B4-BE49-F238E27FC236}">
                    <a16:creationId xmlns:a16="http://schemas.microsoft.com/office/drawing/2014/main" id="{E17DC1F2-A2D8-6F3D-7FEF-0005DBD9B267}"/>
                  </a:ext>
                </a:extLst>
              </p:cNvPr>
              <p:cNvSpPr>
                <a:spLocks noGrp="1" noRot="1" noChangeAspect="1" noMove="1" noResize="1" noEditPoints="1" noAdjustHandles="1" noChangeArrowheads="1" noChangeShapeType="1" noTextEdit="1"/>
              </p:cNvSpPr>
              <p:nvPr>
                <p:ph idx="1"/>
              </p:nvPr>
            </p:nvSpPr>
            <p:spPr>
              <a:xfrm>
                <a:off x="251294" y="1573863"/>
                <a:ext cx="3408218" cy="532502"/>
              </a:xfrm>
              <a:blipFill>
                <a:blip r:embed="rId15"/>
                <a:stretch>
                  <a:fillRect b="-5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3FB6405-B6BB-D7A2-E4F1-23CB9FA2175C}"/>
                  </a:ext>
                </a:extLst>
              </p:cNvPr>
              <p:cNvSpPr txBox="1"/>
              <p:nvPr/>
            </p:nvSpPr>
            <p:spPr>
              <a:xfrm>
                <a:off x="9236234" y="1514527"/>
                <a:ext cx="2753037" cy="923330"/>
              </a:xfrm>
              <a:prstGeom prst="rect">
                <a:avLst/>
              </a:prstGeom>
              <a:noFill/>
              <a:ln w="12700">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Times New Roman" panose="02020603050405020304" pitchFamily="18" charset="0"/>
                  </a:rPr>
                  <a:t>Integrating semi-conductor cathodes under UHV </a:t>
                </a:r>
                <a:r>
                  <a:rPr kumimoji="0" lang="en-US" sz="1800" b="0" i="0" u="none" strike="noStrike" kern="1200" cap="none" spc="0" normalizeH="0" baseline="0" noProof="0" dirty="0">
                    <a:ln>
                      <a:noFill/>
                    </a:ln>
                    <a:solidFill>
                      <a:srgbClr val="4EA72E">
                        <a:lumMod val="75000"/>
                      </a:srgbClr>
                    </a:solidFill>
                    <a:effectLst/>
                    <a:uLnTx/>
                    <a:uFillTx/>
                    <a:latin typeface="Aptos Display" panose="02110004020202020204"/>
                    <a:ea typeface="+mn-ea"/>
                    <a:cs typeface="Times New Roman" panose="02020603050405020304" pitchFamily="18" charset="0"/>
                  </a:rPr>
                  <a:t>(</a:t>
                </a:r>
                <a14:m>
                  <m:oMath xmlns:m="http://schemas.openxmlformats.org/officeDocument/2006/math">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𝐓</m:t>
                    </m:r>
                    <m:sSub>
                      <m:sSubPr>
                        <m:ctrlPr>
                          <a:rPr kumimoji="0" lang="en-US" sz="1800" b="1" i="1"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𝐌</m:t>
                        </m:r>
                      </m:e>
                      <m:sub>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𝟎𝟐</m:t>
                        </m:r>
                      </m:sub>
                    </m:sSub>
                  </m:oMath>
                </a14:m>
                <a:r>
                  <a:rPr kumimoji="0" lang="en-US" sz="1800" b="0" i="0" u="none" strike="noStrike" kern="1200" cap="none" spc="0" normalizeH="0" baseline="0" noProof="0" dirty="0">
                    <a:ln>
                      <a:noFill/>
                    </a:ln>
                    <a:solidFill>
                      <a:srgbClr val="4EA72E">
                        <a:lumMod val="75000"/>
                      </a:srgbClr>
                    </a:solidFill>
                    <a:effectLst/>
                    <a:uLnTx/>
                    <a:uFillTx/>
                    <a:latin typeface="Aptos Display" panose="02110004020202020204"/>
                    <a:ea typeface="+mn-ea"/>
                    <a:cs typeface="Times New Roman" panose="02020603050405020304" pitchFamily="18" charset="0"/>
                  </a:rPr>
                  <a:t>)</a:t>
                </a:r>
                <a:endParaRPr kumimoji="0" lang="en-US" sz="1800" b="0" i="0" u="sng" strike="noStrike" kern="1200" cap="none" spc="0" normalizeH="0" baseline="0" noProof="0" dirty="0">
                  <a:ln>
                    <a:noFill/>
                  </a:ln>
                  <a:solidFill>
                    <a:srgbClr val="4EA72E">
                      <a:lumMod val="75000"/>
                    </a:srgbClr>
                  </a:solidFill>
                  <a:effectLst/>
                  <a:uLnTx/>
                  <a:uFillTx/>
                  <a:latin typeface="Aptos Display" panose="02110004020202020204"/>
                  <a:ea typeface="+mn-ea"/>
                  <a:cs typeface="Times New Roman" panose="02020603050405020304" pitchFamily="18" charset="0"/>
                </a:endParaRPr>
              </a:p>
            </p:txBody>
          </p:sp>
        </mc:Choice>
        <mc:Fallback xmlns="">
          <p:sp>
            <p:nvSpPr>
              <p:cNvPr id="90" name="TextBox 89">
                <a:extLst>
                  <a:ext uri="{FF2B5EF4-FFF2-40B4-BE49-F238E27FC236}">
                    <a16:creationId xmlns:a16="http://schemas.microsoft.com/office/drawing/2014/main" id="{13FB6405-B6BB-D7A2-E4F1-23CB9FA2175C}"/>
                  </a:ext>
                </a:extLst>
              </p:cNvPr>
              <p:cNvSpPr txBox="1">
                <a:spLocks noRot="1" noChangeAspect="1" noMove="1" noResize="1" noEditPoints="1" noAdjustHandles="1" noChangeArrowheads="1" noChangeShapeType="1" noTextEdit="1"/>
              </p:cNvSpPr>
              <p:nvPr/>
            </p:nvSpPr>
            <p:spPr>
              <a:xfrm>
                <a:off x="9236234" y="1514527"/>
                <a:ext cx="2753037" cy="923330"/>
              </a:xfrm>
              <a:prstGeom prst="rect">
                <a:avLst/>
              </a:prstGeom>
              <a:blipFill>
                <a:blip r:embed="rId16"/>
                <a:stretch>
                  <a:fillRect t="-2632" b="-9868"/>
                </a:stretch>
              </a:blipFill>
              <a:ln w="12700">
                <a:no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Content Placeholder 2">
                <a:extLst>
                  <a:ext uri="{FF2B5EF4-FFF2-40B4-BE49-F238E27FC236}">
                    <a16:creationId xmlns:a16="http://schemas.microsoft.com/office/drawing/2014/main" id="{3F35FF6C-420E-9C37-7F39-8A278068FBD1}"/>
                  </a:ext>
                </a:extLst>
              </p:cNvPr>
              <p:cNvSpPr txBox="1">
                <a:spLocks/>
              </p:cNvSpPr>
              <p:nvPr/>
            </p:nvSpPr>
            <p:spPr>
              <a:xfrm>
                <a:off x="251294" y="2231931"/>
                <a:ext cx="3408218" cy="4564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Fully-detached cathode (</a:t>
                </a:r>
                <a14:m>
                  <m:oMath xmlns:m="http://schemas.openxmlformats.org/officeDocument/2006/math">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𝐓</m:t>
                    </m:r>
                    <m:sSub>
                      <m:sSubPr>
                        <m:ctrlPr>
                          <a:rPr kumimoji="0" lang="en-US" sz="1800" b="1" i="1"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𝐌</m:t>
                        </m:r>
                      </m:e>
                      <m:sub>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𝟎𝟐</m:t>
                        </m:r>
                      </m:sub>
                    </m:sSub>
                  </m:oMath>
                </a14:m>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sym typeface="Wingdings" panose="05000000000000000000" pitchFamily="2" charset="2"/>
                </a:endParaRPr>
              </a:p>
            </p:txBody>
          </p:sp>
        </mc:Choice>
        <mc:Fallback xmlns="">
          <p:sp>
            <p:nvSpPr>
              <p:cNvPr id="91" name="Content Placeholder 2">
                <a:extLst>
                  <a:ext uri="{FF2B5EF4-FFF2-40B4-BE49-F238E27FC236}">
                    <a16:creationId xmlns:a16="http://schemas.microsoft.com/office/drawing/2014/main" id="{3F35FF6C-420E-9C37-7F39-8A278068FBD1}"/>
                  </a:ext>
                </a:extLst>
              </p:cNvPr>
              <p:cNvSpPr txBox="1">
                <a:spLocks noRot="1" noChangeAspect="1" noMove="1" noResize="1" noEditPoints="1" noAdjustHandles="1" noChangeArrowheads="1" noChangeShapeType="1" noTextEdit="1"/>
              </p:cNvSpPr>
              <p:nvPr/>
            </p:nvSpPr>
            <p:spPr>
              <a:xfrm>
                <a:off x="251294" y="2231931"/>
                <a:ext cx="3408218" cy="456404"/>
              </a:xfrm>
              <a:prstGeom prst="rect">
                <a:avLst/>
              </a:prstGeom>
              <a:blipFill>
                <a:blip r:embed="rId17"/>
                <a:stretch>
                  <a:fillRect b="-24000"/>
                </a:stretch>
              </a:blipFill>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B0BB242B-6CD0-7053-C723-07E38374F944}"/>
              </a:ext>
            </a:extLst>
          </p:cNvPr>
          <p:cNvCxnSpPr>
            <a:cxnSpLocks/>
          </p:cNvCxnSpPr>
          <p:nvPr/>
        </p:nvCxnSpPr>
        <p:spPr>
          <a:xfrm>
            <a:off x="1955403" y="2050003"/>
            <a:ext cx="0" cy="247999"/>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8" name="Content Placeholder 2">
            <a:extLst>
              <a:ext uri="{FF2B5EF4-FFF2-40B4-BE49-F238E27FC236}">
                <a16:creationId xmlns:a16="http://schemas.microsoft.com/office/drawing/2014/main" id="{5965A3AD-DD19-167D-B392-03D1D418DDC1}"/>
              </a:ext>
            </a:extLst>
          </p:cNvPr>
          <p:cNvSpPr txBox="1">
            <a:spLocks/>
          </p:cNvSpPr>
          <p:nvPr/>
        </p:nvSpPr>
        <p:spPr>
          <a:xfrm>
            <a:off x="51277" y="2983573"/>
            <a:ext cx="3761732" cy="547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High RF field gradient (&gt; 120 MV/m)</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endParaRPr>
          </a:p>
        </p:txBody>
      </p:sp>
      <mc:AlternateContent xmlns:mc="http://schemas.openxmlformats.org/markup-compatibility/2006" xmlns:a14="http://schemas.microsoft.com/office/drawing/2010/main">
        <mc:Choice Requires="a14">
          <p:sp>
            <p:nvSpPr>
              <p:cNvPr id="99" name="Content Placeholder 2">
                <a:extLst>
                  <a:ext uri="{FF2B5EF4-FFF2-40B4-BE49-F238E27FC236}">
                    <a16:creationId xmlns:a16="http://schemas.microsoft.com/office/drawing/2014/main" id="{C0B6DE8B-4A9E-D89E-C942-D0D56031E65C}"/>
                  </a:ext>
                </a:extLst>
              </p:cNvPr>
              <p:cNvSpPr txBox="1">
                <a:spLocks/>
              </p:cNvSpPr>
              <p:nvPr/>
            </p:nvSpPr>
            <p:spPr>
              <a:xfrm>
                <a:off x="333483" y="3716692"/>
                <a:ext cx="1529878" cy="905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rPr>
                  <a:t>Disposable photoinjector (</a:t>
                </a:r>
                <a14:m>
                  <m:oMath xmlns:m="http://schemas.openxmlformats.org/officeDocument/2006/math">
                    <m:r>
                      <a:rPr kumimoji="0" lang="en-US" sz="18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𝐓</m:t>
                    </m:r>
                    <m:sSub>
                      <m:sSubPr>
                        <m:ctrlPr>
                          <a:rPr kumimoji="0" lang="en-US" sz="18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𝐌</m:t>
                        </m:r>
                      </m:e>
                      <m:sub>
                        <m:r>
                          <a:rPr kumimoji="0" lang="en-US" sz="18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𝟎𝟏</m:t>
                        </m:r>
                      </m:sub>
                    </m:sSub>
                  </m:oMath>
                </a14:m>
                <a:r>
                  <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srgbClr val="C00000"/>
                  </a:solidFill>
                  <a:effectLst/>
                  <a:uLnTx/>
                  <a:uFillTx/>
                  <a:latin typeface="Aptos" panose="02110004020202020204"/>
                  <a:ea typeface="+mn-ea"/>
                  <a:cs typeface="+mn-cs"/>
                  <a:sym typeface="Wingdings" panose="05000000000000000000" pitchFamily="2" charset="2"/>
                </a:endParaRPr>
              </a:p>
            </p:txBody>
          </p:sp>
        </mc:Choice>
        <mc:Fallback xmlns="">
          <p:sp>
            <p:nvSpPr>
              <p:cNvPr id="99" name="Content Placeholder 2">
                <a:extLst>
                  <a:ext uri="{FF2B5EF4-FFF2-40B4-BE49-F238E27FC236}">
                    <a16:creationId xmlns:a16="http://schemas.microsoft.com/office/drawing/2014/main" id="{C0B6DE8B-4A9E-D89E-C942-D0D56031E65C}"/>
                  </a:ext>
                </a:extLst>
              </p:cNvPr>
              <p:cNvSpPr txBox="1">
                <a:spLocks noRot="1" noChangeAspect="1" noMove="1" noResize="1" noEditPoints="1" noAdjustHandles="1" noChangeArrowheads="1" noChangeShapeType="1" noTextEdit="1"/>
              </p:cNvSpPr>
              <p:nvPr/>
            </p:nvSpPr>
            <p:spPr>
              <a:xfrm>
                <a:off x="333483" y="3716692"/>
                <a:ext cx="1529878" cy="905128"/>
              </a:xfrm>
              <a:prstGeom prst="rect">
                <a:avLst/>
              </a:prstGeom>
              <a:blipFill>
                <a:blip r:embed="rId18"/>
                <a:stretch>
                  <a:fillRect l="-3586" t="-3378" r="-5179" b="-12838"/>
                </a:stretch>
              </a:blipFill>
            </p:spPr>
            <p:txBody>
              <a:bodyPr/>
              <a:lstStyle/>
              <a:p>
                <a:r>
                  <a:rPr lang="en-US">
                    <a:noFill/>
                  </a:rPr>
                  <a:t> </a:t>
                </a:r>
              </a:p>
            </p:txBody>
          </p:sp>
        </mc:Fallback>
      </mc:AlternateContent>
      <p:cxnSp>
        <p:nvCxnSpPr>
          <p:cNvPr id="100" name="Straight Arrow Connector 99">
            <a:extLst>
              <a:ext uri="{FF2B5EF4-FFF2-40B4-BE49-F238E27FC236}">
                <a16:creationId xmlns:a16="http://schemas.microsoft.com/office/drawing/2014/main" id="{5D86BD29-DDF2-864A-BCBD-8E71AF730FC1}"/>
              </a:ext>
            </a:extLst>
          </p:cNvPr>
          <p:cNvCxnSpPr>
            <a:cxnSpLocks/>
            <a:endCxn id="99" idx="0"/>
          </p:cNvCxnSpPr>
          <p:nvPr/>
        </p:nvCxnSpPr>
        <p:spPr>
          <a:xfrm flipH="1">
            <a:off x="1098422" y="3437264"/>
            <a:ext cx="914456" cy="279428"/>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0C7F02FF-7EE6-3D39-9AEA-BB5FA3BA9904}"/>
              </a:ext>
            </a:extLst>
          </p:cNvPr>
          <p:cNvCxnSpPr>
            <a:cxnSpLocks/>
          </p:cNvCxnSpPr>
          <p:nvPr/>
        </p:nvCxnSpPr>
        <p:spPr>
          <a:xfrm>
            <a:off x="2014037" y="3437264"/>
            <a:ext cx="895132" cy="276161"/>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3" name="Content Placeholder 2">
                <a:extLst>
                  <a:ext uri="{FF2B5EF4-FFF2-40B4-BE49-F238E27FC236}">
                    <a16:creationId xmlns:a16="http://schemas.microsoft.com/office/drawing/2014/main" id="{5C2D28A9-EC7E-4EB9-3660-E60A59B3F3EF}"/>
                  </a:ext>
                </a:extLst>
              </p:cNvPr>
              <p:cNvSpPr txBox="1">
                <a:spLocks/>
              </p:cNvSpPr>
              <p:nvPr/>
            </p:nvSpPr>
            <p:spPr>
              <a:xfrm>
                <a:off x="2231388" y="3725215"/>
                <a:ext cx="1529878" cy="8966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Disposable cathode plug (</a:t>
                </a:r>
                <a14:m>
                  <m:oMath xmlns:m="http://schemas.openxmlformats.org/officeDocument/2006/math">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𝐓</m:t>
                    </m:r>
                    <m:sSub>
                      <m:sSubPr>
                        <m:ctrlPr>
                          <a:rPr kumimoji="0" lang="en-US" sz="1800" b="1" i="1"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𝐌</m:t>
                        </m:r>
                      </m:e>
                      <m:sub>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𝟎𝟐</m:t>
                        </m:r>
                      </m:sub>
                    </m:sSub>
                  </m:oMath>
                </a14:m>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sym typeface="Wingdings" panose="05000000000000000000" pitchFamily="2" charset="2"/>
                </a:endParaRPr>
              </a:p>
            </p:txBody>
          </p:sp>
        </mc:Choice>
        <mc:Fallback xmlns="">
          <p:sp>
            <p:nvSpPr>
              <p:cNvPr id="113" name="Content Placeholder 2">
                <a:extLst>
                  <a:ext uri="{FF2B5EF4-FFF2-40B4-BE49-F238E27FC236}">
                    <a16:creationId xmlns:a16="http://schemas.microsoft.com/office/drawing/2014/main" id="{5C2D28A9-EC7E-4EB9-3660-E60A59B3F3EF}"/>
                  </a:ext>
                </a:extLst>
              </p:cNvPr>
              <p:cNvSpPr txBox="1">
                <a:spLocks noRot="1" noChangeAspect="1" noMove="1" noResize="1" noEditPoints="1" noAdjustHandles="1" noChangeArrowheads="1" noChangeShapeType="1" noTextEdit="1"/>
              </p:cNvSpPr>
              <p:nvPr/>
            </p:nvSpPr>
            <p:spPr>
              <a:xfrm>
                <a:off x="2231388" y="3725215"/>
                <a:ext cx="1529878" cy="896605"/>
              </a:xfrm>
              <a:prstGeom prst="rect">
                <a:avLst/>
              </a:prstGeom>
              <a:blipFill>
                <a:blip r:embed="rId19"/>
                <a:stretch>
                  <a:fillRect l="-1195" t="-2721" r="-4382" b="-13605"/>
                </a:stretch>
              </a:blipFill>
            </p:spPr>
            <p:txBody>
              <a:bodyPr/>
              <a:lstStyle/>
              <a:p>
                <a:r>
                  <a:rPr lang="en-US">
                    <a:noFill/>
                  </a:rPr>
                  <a:t> </a:t>
                </a:r>
              </a:p>
            </p:txBody>
          </p:sp>
        </mc:Fallback>
      </mc:AlternateContent>
      <p:sp>
        <p:nvSpPr>
          <p:cNvPr id="127" name="Rectangle: Rounded Corners 126">
            <a:extLst>
              <a:ext uri="{FF2B5EF4-FFF2-40B4-BE49-F238E27FC236}">
                <a16:creationId xmlns:a16="http://schemas.microsoft.com/office/drawing/2014/main" id="{62C0F241-F16D-5011-5783-EDA7FBBBCCFF}"/>
              </a:ext>
            </a:extLst>
          </p:cNvPr>
          <p:cNvSpPr/>
          <p:nvPr/>
        </p:nvSpPr>
        <p:spPr>
          <a:xfrm>
            <a:off x="326115" y="1599439"/>
            <a:ext cx="3263019" cy="1165653"/>
          </a:xfrm>
          <a:prstGeom prst="roundRect">
            <a:avLst/>
          </a:pr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8" name="Rectangle: Rounded Corners 127">
            <a:extLst>
              <a:ext uri="{FF2B5EF4-FFF2-40B4-BE49-F238E27FC236}">
                <a16:creationId xmlns:a16="http://schemas.microsoft.com/office/drawing/2014/main" id="{48C238B8-0C05-7E2F-F5A2-09B4C662C5A0}"/>
              </a:ext>
            </a:extLst>
          </p:cNvPr>
          <p:cNvSpPr/>
          <p:nvPr/>
        </p:nvSpPr>
        <p:spPr>
          <a:xfrm>
            <a:off x="115555" y="3017632"/>
            <a:ext cx="3687869" cy="1669155"/>
          </a:xfrm>
          <a:prstGeom prst="roundRect">
            <a:avLst/>
          </a:pr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0" name="Rectangle: Rounded Corners 129">
            <a:extLst>
              <a:ext uri="{FF2B5EF4-FFF2-40B4-BE49-F238E27FC236}">
                <a16:creationId xmlns:a16="http://schemas.microsoft.com/office/drawing/2014/main" id="{544CE5DF-169C-A69E-FEA6-B48F61C46234}"/>
              </a:ext>
            </a:extLst>
          </p:cNvPr>
          <p:cNvSpPr/>
          <p:nvPr/>
        </p:nvSpPr>
        <p:spPr>
          <a:xfrm>
            <a:off x="9533853" y="1533635"/>
            <a:ext cx="2196003" cy="923330"/>
          </a:xfrm>
          <a:prstGeom prst="roundRect">
            <a:avLst/>
          </a:pr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1" name="Rectangle: Rounded Corners 130">
            <a:extLst>
              <a:ext uri="{FF2B5EF4-FFF2-40B4-BE49-F238E27FC236}">
                <a16:creationId xmlns:a16="http://schemas.microsoft.com/office/drawing/2014/main" id="{0206EA4C-2D6F-B1D2-02F2-E919AD179B81}"/>
              </a:ext>
            </a:extLst>
          </p:cNvPr>
          <p:cNvSpPr/>
          <p:nvPr/>
        </p:nvSpPr>
        <p:spPr>
          <a:xfrm>
            <a:off x="113876" y="4922145"/>
            <a:ext cx="3687869" cy="1669155"/>
          </a:xfrm>
          <a:prstGeom prst="roundRect">
            <a:avLst/>
          </a:pr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32" name="Content Placeholder 2">
                <a:extLst>
                  <a:ext uri="{FF2B5EF4-FFF2-40B4-BE49-F238E27FC236}">
                    <a16:creationId xmlns:a16="http://schemas.microsoft.com/office/drawing/2014/main" id="{7C1A40F6-09B4-88E3-5618-31EC14F3F89E}"/>
                  </a:ext>
                </a:extLst>
              </p:cNvPr>
              <p:cNvSpPr txBox="1">
                <a:spLocks/>
              </p:cNvSpPr>
              <p:nvPr/>
            </p:nvSpPr>
            <p:spPr>
              <a:xfrm>
                <a:off x="210331" y="5003045"/>
                <a:ext cx="3566230"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On-axis positioning of the standalone cathode plug provides a </a:t>
                </a:r>
                <a:r>
                  <a:rPr kumimoji="0" lang="en-US" sz="18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soft-tuning knob </a:t>
                </a: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for </a:t>
                </a:r>
                <a:r>
                  <a:rPr kumimoji="0" lang="en-US" sz="1800" b="0" i="1"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critical coupling </a:t>
                </a: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to RF source frequency of </a:t>
                </a:r>
                <a:r>
                  <a:rPr kumimoji="0" lang="en-US" sz="18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9.3 GHz </a:t>
                </a:r>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a:t>
                </a:r>
                <a14:m>
                  <m:oMath xmlns:m="http://schemas.openxmlformats.org/officeDocument/2006/math">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𝐓</m:t>
                    </m:r>
                    <m:sSub>
                      <m:sSubPr>
                        <m:ctrlPr>
                          <a:rPr kumimoji="0" lang="en-US" sz="1800" b="1" i="1"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𝐌</m:t>
                        </m:r>
                      </m:e>
                      <m:sub>
                        <m:r>
                          <a:rPr kumimoji="0" lang="en-US" sz="1800" b="1" i="0" u="none" strike="noStrike" kern="1200" cap="none" spc="0" normalizeH="0" baseline="0" noProof="0" smtClean="0">
                            <a:ln>
                              <a:noFill/>
                            </a:ln>
                            <a:solidFill>
                              <a:srgbClr val="4EA72E">
                                <a:lumMod val="75000"/>
                              </a:srgbClr>
                            </a:solidFill>
                            <a:effectLst/>
                            <a:uLnTx/>
                            <a:uFillTx/>
                            <a:latin typeface="Cambria Math" panose="02040503050406030204" pitchFamily="18" charset="0"/>
                            <a:ea typeface="+mn-ea"/>
                            <a:cs typeface="+mn-cs"/>
                          </a:rPr>
                          <m:t>𝟎𝟐</m:t>
                        </m:r>
                      </m:sub>
                    </m:sSub>
                  </m:oMath>
                </a14:m>
                <a:r>
                  <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sym typeface="Wingdings" panose="05000000000000000000" pitchFamily="2" charset="2"/>
                </a:endParaRPr>
              </a:p>
            </p:txBody>
          </p:sp>
        </mc:Choice>
        <mc:Fallback xmlns="">
          <p:sp>
            <p:nvSpPr>
              <p:cNvPr id="132" name="Content Placeholder 2">
                <a:extLst>
                  <a:ext uri="{FF2B5EF4-FFF2-40B4-BE49-F238E27FC236}">
                    <a16:creationId xmlns:a16="http://schemas.microsoft.com/office/drawing/2014/main" id="{7C1A40F6-09B4-88E3-5618-31EC14F3F89E}"/>
                  </a:ext>
                </a:extLst>
              </p:cNvPr>
              <p:cNvSpPr txBox="1">
                <a:spLocks noRot="1" noChangeAspect="1" noMove="1" noResize="1" noEditPoints="1" noAdjustHandles="1" noChangeArrowheads="1" noChangeShapeType="1" noTextEdit="1"/>
              </p:cNvSpPr>
              <p:nvPr/>
            </p:nvSpPr>
            <p:spPr>
              <a:xfrm>
                <a:off x="210331" y="5003045"/>
                <a:ext cx="3566230" cy="1325563"/>
              </a:xfrm>
              <a:prstGeom prst="rect">
                <a:avLst/>
              </a:prstGeom>
              <a:blipFill>
                <a:blip r:embed="rId20"/>
                <a:stretch>
                  <a:fillRect l="-855" t="-2304" r="-1880" b="-18433"/>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B3ED392F-CDC1-BE4A-31A6-05C57259AD6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4262" y="21862"/>
            <a:ext cx="1452559" cy="1651728"/>
          </a:xfrm>
          <a:prstGeom prst="rect">
            <a:avLst/>
          </a:prstGeom>
        </p:spPr>
      </p:pic>
      <p:sp>
        <p:nvSpPr>
          <p:cNvPr id="3" name="TextBox 2">
            <a:extLst>
              <a:ext uri="{FF2B5EF4-FFF2-40B4-BE49-F238E27FC236}">
                <a16:creationId xmlns:a16="http://schemas.microsoft.com/office/drawing/2014/main" id="{91B84E2A-9651-AC84-035D-D0D46C0B58A1}"/>
              </a:ext>
            </a:extLst>
          </p:cNvPr>
          <p:cNvSpPr txBox="1"/>
          <p:nvPr/>
        </p:nvSpPr>
        <p:spPr>
          <a:xfrm>
            <a:off x="482429" y="371145"/>
            <a:ext cx="1829255"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Islam Shalaby, Sami Tantawi</a:t>
            </a:r>
          </a:p>
        </p:txBody>
      </p:sp>
      <p:sp>
        <p:nvSpPr>
          <p:cNvPr id="10" name="Slide Number Placeholder 9">
            <a:extLst>
              <a:ext uri="{FF2B5EF4-FFF2-40B4-BE49-F238E27FC236}">
                <a16:creationId xmlns:a16="http://schemas.microsoft.com/office/drawing/2014/main" id="{489D5EAC-0BDC-5210-845D-93E5ED819FB6}"/>
              </a:ext>
            </a:extLst>
          </p:cNvPr>
          <p:cNvSpPr>
            <a:spLocks noGrp="1"/>
          </p:cNvSpPr>
          <p:nvPr>
            <p:ph type="sldNum" sz="quarter" idx="12"/>
          </p:nvPr>
        </p:nvSpPr>
        <p:spPr/>
        <p:txBody>
          <a:bodyPr/>
          <a:lstStyle/>
          <a:p>
            <a:fld id="{194C3862-589B-4BE0-B93D-3D0C0D806B1D}" type="slidenum">
              <a:rPr lang="en-US" smtClean="0"/>
              <a:t>18</a:t>
            </a:fld>
            <a:endParaRPr lang="en-US"/>
          </a:p>
        </p:txBody>
      </p:sp>
    </p:spTree>
    <p:extLst>
      <p:ext uri="{BB962C8B-B14F-4D97-AF65-F5344CB8AC3E}">
        <p14:creationId xmlns:p14="http://schemas.microsoft.com/office/powerpoint/2010/main" val="402730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272E6-EB48-29CC-D57A-E803EBD8D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BC1DE-F571-6BBA-26C8-0F20A00950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69516-6B92-EA75-FE4A-452BB319D73C}"/>
              </a:ext>
            </a:extLst>
          </p:cNvPr>
          <p:cNvSpPr>
            <a:spLocks noGrp="1"/>
          </p:cNvSpPr>
          <p:nvPr>
            <p:ph idx="1"/>
          </p:nvPr>
        </p:nvSpPr>
        <p:spPr>
          <a:xfrm>
            <a:off x="1171254" y="1918422"/>
            <a:ext cx="10520737" cy="3021155"/>
          </a:xfrm>
        </p:spPr>
        <p:txBody>
          <a:bodyPr/>
          <a:lstStyle/>
          <a:p>
            <a:pPr marL="0" indent="0">
              <a:buNone/>
            </a:pPr>
            <a:endParaRPr lang="en-US" dirty="0"/>
          </a:p>
          <a:p>
            <a:pPr marL="0" indent="0">
              <a:buNone/>
            </a:pPr>
            <a:endParaRPr lang="en-US" dirty="0"/>
          </a:p>
          <a:p>
            <a:pPr marL="0" indent="0">
              <a:buNone/>
            </a:pPr>
            <a:r>
              <a:rPr lang="en-US" dirty="0"/>
              <a:t>New directions in understanding cathodes in high fields</a:t>
            </a:r>
          </a:p>
        </p:txBody>
      </p:sp>
      <p:sp>
        <p:nvSpPr>
          <p:cNvPr id="4" name="Slide Number Placeholder 3">
            <a:extLst>
              <a:ext uri="{FF2B5EF4-FFF2-40B4-BE49-F238E27FC236}">
                <a16:creationId xmlns:a16="http://schemas.microsoft.com/office/drawing/2014/main" id="{78BDE582-13F2-D3A7-C691-15DF3C2A7C5B}"/>
              </a:ext>
            </a:extLst>
          </p:cNvPr>
          <p:cNvSpPr>
            <a:spLocks noGrp="1"/>
          </p:cNvSpPr>
          <p:nvPr>
            <p:ph type="sldNum" sz="quarter" idx="12"/>
          </p:nvPr>
        </p:nvSpPr>
        <p:spPr/>
        <p:txBody>
          <a:bodyPr/>
          <a:lstStyle/>
          <a:p>
            <a:fld id="{2B0B72F6-93BC-4ABE-8D4E-CAD5E32AE66C}" type="slidenum">
              <a:rPr lang="en-US" smtClean="0"/>
              <a:t>19</a:t>
            </a:fld>
            <a:endParaRPr lang="en-US"/>
          </a:p>
        </p:txBody>
      </p:sp>
    </p:spTree>
    <p:extLst>
      <p:ext uri="{BB962C8B-B14F-4D97-AF65-F5344CB8AC3E}">
        <p14:creationId xmlns:p14="http://schemas.microsoft.com/office/powerpoint/2010/main" val="141038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8A30-1E84-0EF9-815E-AE2C0C2FA80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506F2C1-800A-68BC-4DE7-1E19CD2A0F38}"/>
              </a:ext>
            </a:extLst>
          </p:cNvPr>
          <p:cNvSpPr>
            <a:spLocks noGrp="1"/>
          </p:cNvSpPr>
          <p:nvPr>
            <p:ph idx="1"/>
          </p:nvPr>
        </p:nvSpPr>
        <p:spPr>
          <a:xfrm>
            <a:off x="609600" y="893299"/>
            <a:ext cx="10972800" cy="5671015"/>
          </a:xfrm>
        </p:spPr>
        <p:txBody>
          <a:bodyPr vert="horz" lIns="91440" tIns="45720" rIns="91440" bIns="45720" rtlCol="0" anchor="t">
            <a:normAutofit fontScale="92500" lnSpcReduction="20000"/>
          </a:bodyPr>
          <a:lstStyle/>
          <a:p>
            <a:r>
              <a:rPr lang="en-US" sz="2800" dirty="0"/>
              <a:t>The starting point of my talk:</a:t>
            </a:r>
            <a:endParaRPr lang="en-US" sz="2800" dirty="0">
              <a:cs typeface="Arial"/>
            </a:endParaRPr>
          </a:p>
          <a:p>
            <a:pPr lvl="1"/>
            <a:r>
              <a:rPr lang="en-US" sz="2400" dirty="0">
                <a:cs typeface="Arial"/>
              </a:rPr>
              <a:t>Photoinjector technology in general has been hugely impactful across the DOE electron accelerator infrastructure.</a:t>
            </a:r>
            <a:endParaRPr lang="en-US" sz="2400" dirty="0"/>
          </a:p>
          <a:p>
            <a:pPr lvl="1"/>
            <a:r>
              <a:rPr lang="en-US" sz="2400" dirty="0"/>
              <a:t>In particular, the success of the 1.6 cell S-band all-Cu photoinjector is, achieving gradients ~120 MV/m, has had a an outsized/huge impact on the community.</a:t>
            </a:r>
            <a:endParaRPr lang="en-US" dirty="0"/>
          </a:p>
          <a:p>
            <a:r>
              <a:rPr lang="en-US" sz="2800" dirty="0"/>
              <a:t>What are the next steps the community is taking? </a:t>
            </a:r>
            <a:endParaRPr lang="en-US" dirty="0"/>
          </a:p>
          <a:p>
            <a:pPr lvl="1"/>
            <a:r>
              <a:rPr lang="en-US" sz="2400" dirty="0"/>
              <a:t>New geometries/modalities</a:t>
            </a:r>
          </a:p>
          <a:p>
            <a:pPr lvl="1"/>
            <a:r>
              <a:rPr lang="en-US" sz="2400" dirty="0"/>
              <a:t>different frequencies </a:t>
            </a:r>
          </a:p>
          <a:p>
            <a:pPr lvl="1"/>
            <a:r>
              <a:rPr lang="en-US" sz="2400" dirty="0"/>
              <a:t>and new cathodes (new to NCRF)</a:t>
            </a:r>
          </a:p>
          <a:p>
            <a:r>
              <a:rPr lang="en-US" sz="2800" dirty="0"/>
              <a:t>Huge progress in gradient has been achieved, and huge progress in cathodes outside of guns has been achieved. </a:t>
            </a:r>
          </a:p>
          <a:p>
            <a:r>
              <a:rPr lang="en-US" sz="2800" dirty="0"/>
              <a:t>Lots to discuss here: I will focus on the intersection of all these concepts rather than focus on any individual approach.</a:t>
            </a:r>
          </a:p>
          <a:p>
            <a:r>
              <a:rPr lang="en-US" sz="2800" dirty="0"/>
              <a:t>Much international competition, very important context.</a:t>
            </a:r>
          </a:p>
          <a:p>
            <a:r>
              <a:rPr lang="en-US" sz="2800" dirty="0">
                <a:cs typeface="Arial" panose="020B0604020202020204"/>
              </a:rPr>
              <a:t>One person's view, limited time: apologies for omissions.</a:t>
            </a:r>
          </a:p>
          <a:p>
            <a:pPr lvl="1"/>
            <a:endParaRPr lang="en-US" sz="2400" dirty="0">
              <a:cs typeface="Arial" panose="020B0604020202020204"/>
            </a:endParaRPr>
          </a:p>
        </p:txBody>
      </p:sp>
      <p:sp>
        <p:nvSpPr>
          <p:cNvPr id="4" name="Slide Number Placeholder 3">
            <a:extLst>
              <a:ext uri="{FF2B5EF4-FFF2-40B4-BE49-F238E27FC236}">
                <a16:creationId xmlns:a16="http://schemas.microsoft.com/office/drawing/2014/main" id="{04ECDDCB-0E2C-E746-FD51-55D3E84E124A}"/>
              </a:ext>
            </a:extLst>
          </p:cNvPr>
          <p:cNvSpPr>
            <a:spLocks noGrp="1"/>
          </p:cNvSpPr>
          <p:nvPr>
            <p:ph type="sldNum" sz="quarter" idx="12"/>
          </p:nvPr>
        </p:nvSpPr>
        <p:spPr/>
        <p:txBody>
          <a:bodyPr/>
          <a:lstStyle/>
          <a:p>
            <a:fld id="{2B0B72F6-93BC-4ABE-8D4E-CAD5E32AE66C}" type="slidenum">
              <a:rPr lang="en-US" smtClean="0"/>
              <a:t>2</a:t>
            </a:fld>
            <a:endParaRPr lang="en-US"/>
          </a:p>
        </p:txBody>
      </p:sp>
    </p:spTree>
    <p:extLst>
      <p:ext uri="{BB962C8B-B14F-4D97-AF65-F5344CB8AC3E}">
        <p14:creationId xmlns:p14="http://schemas.microsoft.com/office/powerpoint/2010/main" val="34273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F08C1-D1CF-4E89-4F2C-D7D5DF86FC7D}"/>
              </a:ext>
            </a:extLst>
          </p:cNvPr>
          <p:cNvPicPr>
            <a:picLocks noChangeAspect="1"/>
          </p:cNvPicPr>
          <p:nvPr/>
        </p:nvPicPr>
        <p:blipFill>
          <a:blip r:embed="rId2"/>
          <a:stretch>
            <a:fillRect/>
          </a:stretch>
        </p:blipFill>
        <p:spPr>
          <a:xfrm>
            <a:off x="-93102" y="1"/>
            <a:ext cx="12285102" cy="6858000"/>
          </a:xfrm>
          <a:prstGeom prst="rect">
            <a:avLst/>
          </a:prstGeom>
        </p:spPr>
      </p:pic>
      <p:sp>
        <p:nvSpPr>
          <p:cNvPr id="2" name="Slide Number Placeholder 1">
            <a:extLst>
              <a:ext uri="{FF2B5EF4-FFF2-40B4-BE49-F238E27FC236}">
                <a16:creationId xmlns:a16="http://schemas.microsoft.com/office/drawing/2014/main" id="{8FD25C37-72CE-AF12-2251-D91D14F70408}"/>
              </a:ext>
            </a:extLst>
          </p:cNvPr>
          <p:cNvSpPr>
            <a:spLocks noGrp="1"/>
          </p:cNvSpPr>
          <p:nvPr>
            <p:ph type="sldNum" sz="quarter" idx="13"/>
          </p:nvPr>
        </p:nvSpPr>
        <p:spPr/>
        <p:txBody>
          <a:bodyPr/>
          <a:lstStyle/>
          <a:p>
            <a:fld id="{AEFAAC5A-9C4F-4278-920D-DF2BAB595749}" type="slidenum">
              <a:rPr lang="en-US" smtClean="0"/>
              <a:pPr/>
              <a:t>20</a:t>
            </a:fld>
            <a:endParaRPr lang="en-US" dirty="0"/>
          </a:p>
        </p:txBody>
      </p:sp>
      <p:sp>
        <p:nvSpPr>
          <p:cNvPr id="4" name="TextBox 3">
            <a:extLst>
              <a:ext uri="{FF2B5EF4-FFF2-40B4-BE49-F238E27FC236}">
                <a16:creationId xmlns:a16="http://schemas.microsoft.com/office/drawing/2014/main" id="{16050C4E-3303-0229-B55C-217F7A4833C5}"/>
              </a:ext>
            </a:extLst>
          </p:cNvPr>
          <p:cNvSpPr txBox="1"/>
          <p:nvPr/>
        </p:nvSpPr>
        <p:spPr>
          <a:xfrm>
            <a:off x="159026" y="4704522"/>
            <a:ext cx="3223959" cy="646331"/>
          </a:xfrm>
          <a:prstGeom prst="rect">
            <a:avLst/>
          </a:prstGeom>
          <a:noFill/>
        </p:spPr>
        <p:txBody>
          <a:bodyPr wrap="none" rtlCol="0">
            <a:spAutoFit/>
          </a:bodyPr>
          <a:lstStyle/>
          <a:p>
            <a:r>
              <a:rPr lang="en-US" dirty="0"/>
              <a:t>Note from JM:</a:t>
            </a:r>
          </a:p>
          <a:p>
            <a:r>
              <a:rPr lang="en-US" dirty="0"/>
              <a:t>Also see talks from Renkai Li</a:t>
            </a:r>
          </a:p>
        </p:txBody>
      </p:sp>
    </p:spTree>
    <p:extLst>
      <p:ext uri="{BB962C8B-B14F-4D97-AF65-F5344CB8AC3E}">
        <p14:creationId xmlns:p14="http://schemas.microsoft.com/office/powerpoint/2010/main" val="4071954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516FC-355F-588B-9E2D-0560311C49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5C6D86-A3F9-8D51-0BF3-21D4F96F1EF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FA6D6FA-0E99-8076-A683-F0446A95A5D7}"/>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26468C4B-6CD7-33AF-A44C-AD5C8D01EE6E}"/>
              </a:ext>
            </a:extLst>
          </p:cNvPr>
          <p:cNvSpPr>
            <a:spLocks noGrp="1"/>
          </p:cNvSpPr>
          <p:nvPr>
            <p:ph type="sldNum" sz="quarter" idx="13"/>
          </p:nvPr>
        </p:nvSpPr>
        <p:spPr/>
        <p:txBody>
          <a:bodyPr/>
          <a:lstStyle/>
          <a:p>
            <a:fld id="{AEFAAC5A-9C4F-4278-920D-DF2BAB595749}" type="slidenum">
              <a:rPr lang="en-US" smtClean="0"/>
              <a:pPr/>
              <a:t>21</a:t>
            </a:fld>
            <a:endParaRPr lang="en-US" dirty="0"/>
          </a:p>
        </p:txBody>
      </p:sp>
      <p:pic>
        <p:nvPicPr>
          <p:cNvPr id="7" name="Picture 6">
            <a:extLst>
              <a:ext uri="{FF2B5EF4-FFF2-40B4-BE49-F238E27FC236}">
                <a16:creationId xmlns:a16="http://schemas.microsoft.com/office/drawing/2014/main" id="{A270EA68-52DE-BFB6-681B-1611228F41FC}"/>
              </a:ext>
            </a:extLst>
          </p:cNvPr>
          <p:cNvPicPr>
            <a:picLocks noChangeAspect="1"/>
          </p:cNvPicPr>
          <p:nvPr/>
        </p:nvPicPr>
        <p:blipFill>
          <a:blip r:embed="rId2"/>
          <a:stretch>
            <a:fillRect/>
          </a:stretch>
        </p:blipFill>
        <p:spPr>
          <a:xfrm>
            <a:off x="0" y="-6733"/>
            <a:ext cx="12192000" cy="6829425"/>
          </a:xfrm>
          <a:prstGeom prst="rect">
            <a:avLst/>
          </a:prstGeom>
        </p:spPr>
      </p:pic>
    </p:spTree>
    <p:extLst>
      <p:ext uri="{BB962C8B-B14F-4D97-AF65-F5344CB8AC3E}">
        <p14:creationId xmlns:p14="http://schemas.microsoft.com/office/powerpoint/2010/main" val="3359519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E9CA-BDA7-8039-E117-0129C511A0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082008-4E3E-E9F2-9211-43E58918EB55}"/>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E267730-87BC-D16B-4F19-77FF3D9766C3}"/>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DDB159C2-E56C-43A2-3442-27D7AA689214}"/>
              </a:ext>
            </a:extLst>
          </p:cNvPr>
          <p:cNvSpPr>
            <a:spLocks noGrp="1"/>
          </p:cNvSpPr>
          <p:nvPr>
            <p:ph type="sldNum" sz="quarter" idx="13"/>
          </p:nvPr>
        </p:nvSpPr>
        <p:spPr/>
        <p:txBody>
          <a:bodyPr/>
          <a:lstStyle/>
          <a:p>
            <a:fld id="{AEFAAC5A-9C4F-4278-920D-DF2BAB595749}" type="slidenum">
              <a:rPr lang="en-US" smtClean="0"/>
              <a:pPr/>
              <a:t>22</a:t>
            </a:fld>
            <a:endParaRPr lang="en-US" dirty="0"/>
          </a:p>
        </p:txBody>
      </p:sp>
      <p:pic>
        <p:nvPicPr>
          <p:cNvPr id="7" name="Picture 6">
            <a:extLst>
              <a:ext uri="{FF2B5EF4-FFF2-40B4-BE49-F238E27FC236}">
                <a16:creationId xmlns:a16="http://schemas.microsoft.com/office/drawing/2014/main" id="{5EDB9601-9A53-DF67-BF11-393730954ED1}"/>
              </a:ext>
            </a:extLst>
          </p:cNvPr>
          <p:cNvPicPr>
            <a:picLocks noChangeAspect="1"/>
          </p:cNvPicPr>
          <p:nvPr/>
        </p:nvPicPr>
        <p:blipFill>
          <a:blip r:embed="rId2"/>
          <a:stretch>
            <a:fillRect/>
          </a:stretch>
        </p:blipFill>
        <p:spPr>
          <a:xfrm>
            <a:off x="0" y="24369"/>
            <a:ext cx="12192000" cy="6809261"/>
          </a:xfrm>
          <a:prstGeom prst="rect">
            <a:avLst/>
          </a:prstGeom>
        </p:spPr>
      </p:pic>
    </p:spTree>
    <p:extLst>
      <p:ext uri="{BB962C8B-B14F-4D97-AF65-F5344CB8AC3E}">
        <p14:creationId xmlns:p14="http://schemas.microsoft.com/office/powerpoint/2010/main" val="380416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2832-7539-8830-873D-20F192332E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EDF99-EA09-7385-02B6-75AA388CB3B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08FF760-DC4B-B9E3-0FF0-708BA9D01CCA}"/>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728251E0-F56C-B043-A924-EEB4B7D56E4A}"/>
              </a:ext>
            </a:extLst>
          </p:cNvPr>
          <p:cNvSpPr>
            <a:spLocks noGrp="1"/>
          </p:cNvSpPr>
          <p:nvPr>
            <p:ph type="sldNum" sz="quarter" idx="13"/>
          </p:nvPr>
        </p:nvSpPr>
        <p:spPr/>
        <p:txBody>
          <a:bodyPr/>
          <a:lstStyle/>
          <a:p>
            <a:fld id="{AEFAAC5A-9C4F-4278-920D-DF2BAB595749}" type="slidenum">
              <a:rPr lang="en-US" smtClean="0"/>
              <a:pPr/>
              <a:t>23</a:t>
            </a:fld>
            <a:endParaRPr lang="en-US" dirty="0"/>
          </a:p>
        </p:txBody>
      </p:sp>
      <p:pic>
        <p:nvPicPr>
          <p:cNvPr id="7" name="Picture 6">
            <a:extLst>
              <a:ext uri="{FF2B5EF4-FFF2-40B4-BE49-F238E27FC236}">
                <a16:creationId xmlns:a16="http://schemas.microsoft.com/office/drawing/2014/main" id="{2407FB25-D579-D9C6-B1D2-EB138A690BEA}"/>
              </a:ext>
            </a:extLst>
          </p:cNvPr>
          <p:cNvPicPr>
            <a:picLocks noChangeAspect="1"/>
          </p:cNvPicPr>
          <p:nvPr/>
        </p:nvPicPr>
        <p:blipFill>
          <a:blip r:embed="rId2"/>
          <a:stretch>
            <a:fillRect/>
          </a:stretch>
        </p:blipFill>
        <p:spPr>
          <a:xfrm>
            <a:off x="0" y="10104"/>
            <a:ext cx="12192000" cy="6837791"/>
          </a:xfrm>
          <a:prstGeom prst="rect">
            <a:avLst/>
          </a:prstGeom>
        </p:spPr>
      </p:pic>
    </p:spTree>
    <p:extLst>
      <p:ext uri="{BB962C8B-B14F-4D97-AF65-F5344CB8AC3E}">
        <p14:creationId xmlns:p14="http://schemas.microsoft.com/office/powerpoint/2010/main" val="2554131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C850-CDCD-EF72-D902-E8789EE1E3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806BBA-DC45-1847-CD21-A18037597AA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0AAF264-0AA1-FEA1-539F-E236D91B6175}"/>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0B2879A3-C905-B5F3-C6D7-A5F6385470C1}"/>
              </a:ext>
            </a:extLst>
          </p:cNvPr>
          <p:cNvSpPr>
            <a:spLocks noGrp="1"/>
          </p:cNvSpPr>
          <p:nvPr>
            <p:ph type="sldNum" sz="quarter" idx="13"/>
          </p:nvPr>
        </p:nvSpPr>
        <p:spPr/>
        <p:txBody>
          <a:bodyPr/>
          <a:lstStyle/>
          <a:p>
            <a:fld id="{AEFAAC5A-9C4F-4278-920D-DF2BAB595749}" type="slidenum">
              <a:rPr lang="en-US" smtClean="0"/>
              <a:pPr/>
              <a:t>24</a:t>
            </a:fld>
            <a:endParaRPr lang="en-US" dirty="0"/>
          </a:p>
        </p:txBody>
      </p:sp>
      <p:pic>
        <p:nvPicPr>
          <p:cNvPr id="7" name="Picture 6">
            <a:extLst>
              <a:ext uri="{FF2B5EF4-FFF2-40B4-BE49-F238E27FC236}">
                <a16:creationId xmlns:a16="http://schemas.microsoft.com/office/drawing/2014/main" id="{8C434233-7E9D-38B9-130B-DC092BC6840A}"/>
              </a:ext>
            </a:extLst>
          </p:cNvPr>
          <p:cNvPicPr>
            <a:picLocks noChangeAspect="1"/>
          </p:cNvPicPr>
          <p:nvPr/>
        </p:nvPicPr>
        <p:blipFill>
          <a:blip r:embed="rId2"/>
          <a:stretch>
            <a:fillRect/>
          </a:stretch>
        </p:blipFill>
        <p:spPr>
          <a:xfrm>
            <a:off x="3912" y="13811"/>
            <a:ext cx="12184175" cy="6830378"/>
          </a:xfrm>
          <a:prstGeom prst="rect">
            <a:avLst/>
          </a:prstGeom>
        </p:spPr>
      </p:pic>
    </p:spTree>
    <p:extLst>
      <p:ext uri="{BB962C8B-B14F-4D97-AF65-F5344CB8AC3E}">
        <p14:creationId xmlns:p14="http://schemas.microsoft.com/office/powerpoint/2010/main" val="2403901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B5585-552A-019C-096A-BE7FF30A8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1CE88-EBA6-74C9-AD98-8C34C2805F3D}"/>
              </a:ext>
            </a:extLst>
          </p:cNvPr>
          <p:cNvSpPr>
            <a:spLocks noGrp="1"/>
          </p:cNvSpPr>
          <p:nvPr>
            <p:ph type="title"/>
          </p:nvPr>
        </p:nvSpPr>
        <p:spPr/>
        <p:txBody>
          <a:bodyPr/>
          <a:lstStyle/>
          <a:p>
            <a:r>
              <a:rPr lang="en-US" dirty="0"/>
              <a:t>UCLA Pegasus Results</a:t>
            </a:r>
          </a:p>
        </p:txBody>
      </p:sp>
      <p:sp>
        <p:nvSpPr>
          <p:cNvPr id="5" name="Content Placeholder 4">
            <a:extLst>
              <a:ext uri="{FF2B5EF4-FFF2-40B4-BE49-F238E27FC236}">
                <a16:creationId xmlns:a16="http://schemas.microsoft.com/office/drawing/2014/main" id="{FFC113C8-245E-DB26-FE87-5154CB3E746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B26A7F0-2454-7AB2-581C-0A4F9EFB97AE}"/>
              </a:ext>
            </a:extLst>
          </p:cNvPr>
          <p:cNvPicPr>
            <a:picLocks noChangeAspect="1"/>
          </p:cNvPicPr>
          <p:nvPr/>
        </p:nvPicPr>
        <p:blipFill>
          <a:blip r:embed="rId2"/>
          <a:stretch>
            <a:fillRect/>
          </a:stretch>
        </p:blipFill>
        <p:spPr>
          <a:xfrm>
            <a:off x="486959" y="773724"/>
            <a:ext cx="11403016" cy="6077798"/>
          </a:xfrm>
          <a:prstGeom prst="rect">
            <a:avLst/>
          </a:prstGeom>
        </p:spPr>
      </p:pic>
      <p:sp>
        <p:nvSpPr>
          <p:cNvPr id="8" name="TextBox 7">
            <a:extLst>
              <a:ext uri="{FF2B5EF4-FFF2-40B4-BE49-F238E27FC236}">
                <a16:creationId xmlns:a16="http://schemas.microsoft.com/office/drawing/2014/main" id="{FE7E7297-3C29-F245-2516-93490716BB71}"/>
              </a:ext>
            </a:extLst>
          </p:cNvPr>
          <p:cNvSpPr txBox="1"/>
          <p:nvPr/>
        </p:nvSpPr>
        <p:spPr>
          <a:xfrm>
            <a:off x="1345323" y="773724"/>
            <a:ext cx="2270235"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David Garcia, et al., </a:t>
            </a:r>
          </a:p>
          <a:p>
            <a:r>
              <a:rPr lang="en-US" dirty="0"/>
              <a:t>P3 Workshop 2025</a:t>
            </a:r>
          </a:p>
        </p:txBody>
      </p:sp>
      <p:sp>
        <p:nvSpPr>
          <p:cNvPr id="3" name="Slide Number Placeholder 2">
            <a:extLst>
              <a:ext uri="{FF2B5EF4-FFF2-40B4-BE49-F238E27FC236}">
                <a16:creationId xmlns:a16="http://schemas.microsoft.com/office/drawing/2014/main" id="{67CD7CEE-DE54-2AA6-B8DE-741E705E33FC}"/>
              </a:ext>
            </a:extLst>
          </p:cNvPr>
          <p:cNvSpPr>
            <a:spLocks noGrp="1"/>
          </p:cNvSpPr>
          <p:nvPr>
            <p:ph type="sldNum" sz="quarter" idx="12"/>
          </p:nvPr>
        </p:nvSpPr>
        <p:spPr/>
        <p:txBody>
          <a:bodyPr/>
          <a:lstStyle/>
          <a:p>
            <a:fld id="{2B0B72F6-93BC-4ABE-8D4E-CAD5E32AE66C}" type="slidenum">
              <a:rPr lang="en-US" smtClean="0"/>
              <a:t>25</a:t>
            </a:fld>
            <a:endParaRPr lang="en-US"/>
          </a:p>
        </p:txBody>
      </p:sp>
    </p:spTree>
    <p:extLst>
      <p:ext uri="{BB962C8B-B14F-4D97-AF65-F5344CB8AC3E}">
        <p14:creationId xmlns:p14="http://schemas.microsoft.com/office/powerpoint/2010/main" val="395894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6853-C3BF-C418-C48C-33471B1211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1D116B-BDB1-5187-7CF0-2282DF988DE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F8A473D-92B9-E4DF-03DC-9F5D41F30200}"/>
              </a:ext>
            </a:extLst>
          </p:cNvPr>
          <p:cNvPicPr>
            <a:picLocks noChangeAspect="1"/>
          </p:cNvPicPr>
          <p:nvPr/>
        </p:nvPicPr>
        <p:blipFill>
          <a:blip r:embed="rId2"/>
          <a:stretch>
            <a:fillRect/>
          </a:stretch>
        </p:blipFill>
        <p:spPr>
          <a:xfrm>
            <a:off x="0" y="0"/>
            <a:ext cx="12192000" cy="6859272"/>
          </a:xfrm>
          <a:prstGeom prst="rect">
            <a:avLst/>
          </a:prstGeom>
        </p:spPr>
      </p:pic>
      <p:sp>
        <p:nvSpPr>
          <p:cNvPr id="4" name="Slide Number Placeholder 3">
            <a:extLst>
              <a:ext uri="{FF2B5EF4-FFF2-40B4-BE49-F238E27FC236}">
                <a16:creationId xmlns:a16="http://schemas.microsoft.com/office/drawing/2014/main" id="{2BF2D79E-0DF1-2C15-EDD0-25A86BAA11CA}"/>
              </a:ext>
            </a:extLst>
          </p:cNvPr>
          <p:cNvSpPr>
            <a:spLocks noGrp="1"/>
          </p:cNvSpPr>
          <p:nvPr>
            <p:ph type="sldNum" sz="quarter" idx="12"/>
          </p:nvPr>
        </p:nvSpPr>
        <p:spPr/>
        <p:txBody>
          <a:bodyPr/>
          <a:lstStyle/>
          <a:p>
            <a:fld id="{2B0B72F6-93BC-4ABE-8D4E-CAD5E32AE66C}" type="slidenum">
              <a:rPr lang="en-US" smtClean="0"/>
              <a:t>26</a:t>
            </a:fld>
            <a:endParaRPr lang="en-US"/>
          </a:p>
        </p:txBody>
      </p:sp>
    </p:spTree>
    <p:extLst>
      <p:ext uri="{BB962C8B-B14F-4D97-AF65-F5344CB8AC3E}">
        <p14:creationId xmlns:p14="http://schemas.microsoft.com/office/powerpoint/2010/main" val="3527133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2B77-967B-B9B9-8A32-08E7638B23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23A327-D023-8E74-2AD5-AB4198BE363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B4F531F-4864-F5E2-88BE-5CC158263A7C}"/>
              </a:ext>
            </a:extLst>
          </p:cNvPr>
          <p:cNvPicPr>
            <a:picLocks noChangeAspect="1"/>
          </p:cNvPicPr>
          <p:nvPr/>
        </p:nvPicPr>
        <p:blipFill>
          <a:blip r:embed="rId2"/>
          <a:stretch>
            <a:fillRect/>
          </a:stretch>
        </p:blipFill>
        <p:spPr>
          <a:xfrm>
            <a:off x="0" y="0"/>
            <a:ext cx="12192000" cy="6895559"/>
          </a:xfrm>
          <a:prstGeom prst="rect">
            <a:avLst/>
          </a:prstGeom>
        </p:spPr>
      </p:pic>
      <p:sp>
        <p:nvSpPr>
          <p:cNvPr id="4" name="Slide Number Placeholder 3">
            <a:extLst>
              <a:ext uri="{FF2B5EF4-FFF2-40B4-BE49-F238E27FC236}">
                <a16:creationId xmlns:a16="http://schemas.microsoft.com/office/drawing/2014/main" id="{3E6F2AFE-A573-1245-A7AB-B2A66CCCDF79}"/>
              </a:ext>
            </a:extLst>
          </p:cNvPr>
          <p:cNvSpPr>
            <a:spLocks noGrp="1"/>
          </p:cNvSpPr>
          <p:nvPr>
            <p:ph type="sldNum" sz="quarter" idx="12"/>
          </p:nvPr>
        </p:nvSpPr>
        <p:spPr/>
        <p:txBody>
          <a:bodyPr/>
          <a:lstStyle/>
          <a:p>
            <a:fld id="{2B0B72F6-93BC-4ABE-8D4E-CAD5E32AE66C}" type="slidenum">
              <a:rPr lang="en-US" smtClean="0"/>
              <a:t>27</a:t>
            </a:fld>
            <a:endParaRPr lang="en-US"/>
          </a:p>
        </p:txBody>
      </p:sp>
    </p:spTree>
    <p:extLst>
      <p:ext uri="{BB962C8B-B14F-4D97-AF65-F5344CB8AC3E}">
        <p14:creationId xmlns:p14="http://schemas.microsoft.com/office/powerpoint/2010/main" val="1240648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265E-6BD2-63CD-75C2-B6312308C3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36B3C3-C26D-4EEA-C5CB-F19064F4E2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84374B-F161-02E3-C809-4B11C73E81D6}"/>
              </a:ext>
            </a:extLst>
          </p:cNvPr>
          <p:cNvPicPr>
            <a:picLocks noChangeAspect="1"/>
          </p:cNvPicPr>
          <p:nvPr/>
        </p:nvPicPr>
        <p:blipFill>
          <a:blip r:embed="rId2"/>
          <a:stretch>
            <a:fillRect/>
          </a:stretch>
        </p:blipFill>
        <p:spPr>
          <a:xfrm>
            <a:off x="0" y="0"/>
            <a:ext cx="12192000" cy="6888480"/>
          </a:xfrm>
          <a:prstGeom prst="rect">
            <a:avLst/>
          </a:prstGeom>
        </p:spPr>
      </p:pic>
      <p:pic>
        <p:nvPicPr>
          <p:cNvPr id="7" name="Picture 6">
            <a:extLst>
              <a:ext uri="{FF2B5EF4-FFF2-40B4-BE49-F238E27FC236}">
                <a16:creationId xmlns:a16="http://schemas.microsoft.com/office/drawing/2014/main" id="{4956D997-D9DA-5F41-F71E-98AD3E9078A7}"/>
              </a:ext>
            </a:extLst>
          </p:cNvPr>
          <p:cNvPicPr>
            <a:picLocks noChangeAspect="1"/>
          </p:cNvPicPr>
          <p:nvPr/>
        </p:nvPicPr>
        <p:blipFill>
          <a:blip r:embed="rId3"/>
          <a:stretch>
            <a:fillRect/>
          </a:stretch>
        </p:blipFill>
        <p:spPr>
          <a:xfrm>
            <a:off x="7624639" y="3154264"/>
            <a:ext cx="4334480" cy="2743583"/>
          </a:xfrm>
          <a:prstGeom prst="rect">
            <a:avLst/>
          </a:prstGeom>
        </p:spPr>
      </p:pic>
      <p:sp>
        <p:nvSpPr>
          <p:cNvPr id="4" name="Slide Number Placeholder 3">
            <a:extLst>
              <a:ext uri="{FF2B5EF4-FFF2-40B4-BE49-F238E27FC236}">
                <a16:creationId xmlns:a16="http://schemas.microsoft.com/office/drawing/2014/main" id="{9895CE9B-8549-D993-58DC-44BCE685EADB}"/>
              </a:ext>
            </a:extLst>
          </p:cNvPr>
          <p:cNvSpPr>
            <a:spLocks noGrp="1"/>
          </p:cNvSpPr>
          <p:nvPr>
            <p:ph type="sldNum" sz="quarter" idx="12"/>
          </p:nvPr>
        </p:nvSpPr>
        <p:spPr/>
        <p:txBody>
          <a:bodyPr/>
          <a:lstStyle/>
          <a:p>
            <a:fld id="{2B0B72F6-93BC-4ABE-8D4E-CAD5E32AE66C}" type="slidenum">
              <a:rPr lang="en-US" smtClean="0"/>
              <a:t>28</a:t>
            </a:fld>
            <a:endParaRPr lang="en-US"/>
          </a:p>
        </p:txBody>
      </p:sp>
    </p:spTree>
    <p:extLst>
      <p:ext uri="{BB962C8B-B14F-4D97-AF65-F5344CB8AC3E}">
        <p14:creationId xmlns:p14="http://schemas.microsoft.com/office/powerpoint/2010/main" val="7729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F294E-B193-83F6-F6C5-FA7200B2B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5DCB8-289F-C0F3-9F8A-B2B75BF497B8}"/>
              </a:ext>
            </a:extLst>
          </p:cNvPr>
          <p:cNvSpPr>
            <a:spLocks noGrp="1"/>
          </p:cNvSpPr>
          <p:nvPr>
            <p:ph type="title"/>
          </p:nvPr>
        </p:nvSpPr>
        <p:spPr/>
        <p:txBody>
          <a:bodyPr lIns="91440" tIns="45720" rIns="91440" bIns="45720" anchor="t"/>
          <a:lstStyle/>
          <a:p>
            <a:r>
              <a:rPr lang="en-US" dirty="0"/>
              <a:t>Wrap-up</a:t>
            </a:r>
          </a:p>
        </p:txBody>
      </p:sp>
      <p:sp>
        <p:nvSpPr>
          <p:cNvPr id="3" name="Content Placeholder 2">
            <a:extLst>
              <a:ext uri="{FF2B5EF4-FFF2-40B4-BE49-F238E27FC236}">
                <a16:creationId xmlns:a16="http://schemas.microsoft.com/office/drawing/2014/main" id="{3CFADB3C-15F6-DEFB-91DE-6A86B4E09826}"/>
              </a:ext>
            </a:extLst>
          </p:cNvPr>
          <p:cNvSpPr>
            <a:spLocks noGrp="1"/>
          </p:cNvSpPr>
          <p:nvPr>
            <p:ph idx="1"/>
          </p:nvPr>
        </p:nvSpPr>
        <p:spPr>
          <a:xfrm>
            <a:off x="609600" y="893299"/>
            <a:ext cx="10972800" cy="5671015"/>
          </a:xfrm>
        </p:spPr>
        <p:txBody>
          <a:bodyPr vert="horz" lIns="91440" tIns="45720" rIns="91440" bIns="45720" rtlCol="0" anchor="t">
            <a:normAutofit/>
          </a:bodyPr>
          <a:lstStyle/>
          <a:p>
            <a:r>
              <a:rPr lang="en-US" sz="2800" dirty="0"/>
              <a:t>There has been huge subsystem progress in NCRF photoinjectors and cathodes recently. </a:t>
            </a:r>
          </a:p>
          <a:p>
            <a:r>
              <a:rPr lang="en-US" sz="2800" dirty="0">
                <a:cs typeface="Arial" panose="020B0604020202020204"/>
              </a:rPr>
              <a:t>Cathode progress would need another talk.</a:t>
            </a:r>
          </a:p>
          <a:p>
            <a:r>
              <a:rPr lang="en-US" sz="2800" dirty="0">
                <a:cs typeface="Arial" panose="020B0604020202020204"/>
              </a:rPr>
              <a:t>We are </a:t>
            </a:r>
            <a:r>
              <a:rPr lang="en-US" sz="2800" b="1" dirty="0">
                <a:cs typeface="Arial" panose="020B0604020202020204"/>
              </a:rPr>
              <a:t>near</a:t>
            </a:r>
            <a:r>
              <a:rPr lang="en-US" sz="2800" dirty="0">
                <a:cs typeface="Arial" panose="020B0604020202020204"/>
              </a:rPr>
              <a:t> the stage of "full scale" beam demonstrations with new class of guns: </a:t>
            </a:r>
          </a:p>
          <a:p>
            <a:pPr lvl="1"/>
            <a:r>
              <a:rPr lang="en-US" sz="2400" dirty="0">
                <a:cs typeface="Arial" panose="020B0604020202020204"/>
              </a:rPr>
              <a:t>By full scale,  I mean cathode-&gt;gun-&gt;laser preparation-&gt; beam dynamics correction-&gt;emittance compensation-&gt; post accel/application.</a:t>
            </a:r>
          </a:p>
          <a:p>
            <a:r>
              <a:rPr lang="en-US" sz="2800" dirty="0">
                <a:cs typeface="Arial" panose="020B0604020202020204"/>
              </a:rPr>
              <a:t>Application space has not been a focus of this talk. It spans nearly all aspects of DOE electron accelerator infrastructure.</a:t>
            </a:r>
          </a:p>
          <a:p>
            <a:r>
              <a:rPr lang="en-US" sz="2800" dirty="0">
                <a:cs typeface="Arial" panose="020B0604020202020204"/>
              </a:rPr>
              <a:t>We need continued </a:t>
            </a:r>
            <a:r>
              <a:rPr lang="en-US" sz="2800" i="1" dirty="0">
                <a:cs typeface="Arial" panose="020B0604020202020204"/>
              </a:rPr>
              <a:t>general</a:t>
            </a:r>
            <a:r>
              <a:rPr lang="en-US" sz="2800" dirty="0">
                <a:cs typeface="Arial" panose="020B0604020202020204"/>
              </a:rPr>
              <a:t> R+D support to push this technology over the next hill to the application point. </a:t>
            </a:r>
          </a:p>
        </p:txBody>
      </p:sp>
      <p:sp>
        <p:nvSpPr>
          <p:cNvPr id="4" name="Slide Number Placeholder 3">
            <a:extLst>
              <a:ext uri="{FF2B5EF4-FFF2-40B4-BE49-F238E27FC236}">
                <a16:creationId xmlns:a16="http://schemas.microsoft.com/office/drawing/2014/main" id="{220692C8-A8F3-C39E-03F4-95E0C2FBD713}"/>
              </a:ext>
            </a:extLst>
          </p:cNvPr>
          <p:cNvSpPr>
            <a:spLocks noGrp="1"/>
          </p:cNvSpPr>
          <p:nvPr>
            <p:ph type="sldNum" sz="quarter" idx="12"/>
          </p:nvPr>
        </p:nvSpPr>
        <p:spPr/>
        <p:txBody>
          <a:bodyPr/>
          <a:lstStyle/>
          <a:p>
            <a:fld id="{2B0B72F6-93BC-4ABE-8D4E-CAD5E32AE66C}" type="slidenum">
              <a:rPr lang="en-US" smtClean="0"/>
              <a:t>29</a:t>
            </a:fld>
            <a:endParaRPr lang="en-US"/>
          </a:p>
        </p:txBody>
      </p:sp>
    </p:spTree>
    <p:extLst>
      <p:ext uri="{BB962C8B-B14F-4D97-AF65-F5344CB8AC3E}">
        <p14:creationId xmlns:p14="http://schemas.microsoft.com/office/powerpoint/2010/main" val="2009142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05B0-D22C-8BCB-7526-4846CB19C18C}"/>
              </a:ext>
            </a:extLst>
          </p:cNvPr>
          <p:cNvSpPr>
            <a:spLocks noGrp="1"/>
          </p:cNvSpPr>
          <p:nvPr>
            <p:ph type="title"/>
          </p:nvPr>
        </p:nvSpPr>
        <p:spPr/>
        <p:txBody>
          <a:bodyPr/>
          <a:lstStyle/>
          <a:p>
            <a:r>
              <a:rPr lang="en-US" dirty="0"/>
              <a:t>Reminder: Source Phase Space</a:t>
            </a:r>
          </a:p>
        </p:txBody>
      </p:sp>
      <p:grpSp>
        <p:nvGrpSpPr>
          <p:cNvPr id="4" name="Group 3">
            <a:extLst>
              <a:ext uri="{FF2B5EF4-FFF2-40B4-BE49-F238E27FC236}">
                <a16:creationId xmlns:a16="http://schemas.microsoft.com/office/drawing/2014/main" id="{6BA71A01-F66A-0867-3183-48D2A96EFF47}"/>
              </a:ext>
            </a:extLst>
          </p:cNvPr>
          <p:cNvGrpSpPr/>
          <p:nvPr/>
        </p:nvGrpSpPr>
        <p:grpSpPr>
          <a:xfrm>
            <a:off x="9236543" y="828278"/>
            <a:ext cx="2925970" cy="2209800"/>
            <a:chOff x="826004" y="1202020"/>
            <a:chExt cx="2925970" cy="2209800"/>
          </a:xfrm>
        </p:grpSpPr>
        <p:grpSp>
          <p:nvGrpSpPr>
            <p:cNvPr id="5" name="Group 4">
              <a:extLst>
                <a:ext uri="{FF2B5EF4-FFF2-40B4-BE49-F238E27FC236}">
                  <a16:creationId xmlns:a16="http://schemas.microsoft.com/office/drawing/2014/main" id="{8E2C260C-B322-00C1-4FD7-2E6DECDB6430}"/>
                </a:ext>
              </a:extLst>
            </p:cNvPr>
            <p:cNvGrpSpPr/>
            <p:nvPr/>
          </p:nvGrpSpPr>
          <p:grpSpPr>
            <a:xfrm>
              <a:off x="978404" y="1447800"/>
              <a:ext cx="2773570" cy="1752600"/>
              <a:chOff x="533400" y="4876800"/>
              <a:chExt cx="2773570" cy="1752600"/>
            </a:xfrm>
          </p:grpSpPr>
          <p:pic>
            <p:nvPicPr>
              <p:cNvPr id="12" name="Picture 2">
                <a:extLst>
                  <a:ext uri="{FF2B5EF4-FFF2-40B4-BE49-F238E27FC236}">
                    <a16:creationId xmlns:a16="http://schemas.microsoft.com/office/drawing/2014/main" id="{827D0C3B-7315-B3FE-3FCF-96E1D4AAFA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021" y="5243512"/>
                <a:ext cx="1605979"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a:extLst>
                  <a:ext uri="{FF2B5EF4-FFF2-40B4-BE49-F238E27FC236}">
                    <a16:creationId xmlns:a16="http://schemas.microsoft.com/office/drawing/2014/main" id="{143702FB-B5A4-CB85-BD5C-C96AE3B33756}"/>
                  </a:ext>
                </a:extLst>
              </p:cNvPr>
              <p:cNvCxnSpPr/>
              <p:nvPr/>
            </p:nvCxnSpPr>
            <p:spPr>
              <a:xfrm flipV="1">
                <a:off x="1791194" y="5215437"/>
                <a:ext cx="0" cy="13510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510B956-0919-B564-0FC7-AB0E0E1EAE87}"/>
                  </a:ext>
                </a:extLst>
              </p:cNvPr>
              <p:cNvCxnSpPr/>
              <p:nvPr/>
            </p:nvCxnSpPr>
            <p:spPr>
              <a:xfrm>
                <a:off x="533400" y="5890985"/>
                <a:ext cx="2357252" cy="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278C35A-0B80-D4F1-EC8F-2EC593FF1D82}"/>
                      </a:ext>
                    </a:extLst>
                  </p:cNvPr>
                  <p:cNvSpPr txBox="1"/>
                  <p:nvPr/>
                </p:nvSpPr>
                <p:spPr>
                  <a:xfrm>
                    <a:off x="1355445" y="4876800"/>
                    <a:ext cx="950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3">
                                      <a:lumMod val="50000"/>
                                    </a:schemeClr>
                                  </a:solidFill>
                                  <a:latin typeface="Cambria Math" panose="02040503050406030204" pitchFamily="18" charset="0"/>
                                </a:rPr>
                              </m:ctrlPr>
                            </m:sSubPr>
                            <m:e>
                              <m:r>
                                <a:rPr lang="en-US" b="0" i="1" smtClean="0">
                                  <a:solidFill>
                                    <a:schemeClr val="accent3">
                                      <a:lumMod val="50000"/>
                                    </a:schemeClr>
                                  </a:solidFill>
                                  <a:latin typeface="Cambria Math"/>
                                </a:rPr>
                                <m:t>𝑝</m:t>
                              </m:r>
                            </m:e>
                            <m:sub>
                              <m:r>
                                <a:rPr lang="en-US" b="0" i="1" smtClean="0">
                                  <a:solidFill>
                                    <a:schemeClr val="accent3">
                                      <a:lumMod val="50000"/>
                                    </a:schemeClr>
                                  </a:solidFill>
                                  <a:latin typeface="Cambria Math"/>
                                </a:rPr>
                                <m:t>𝑥</m:t>
                              </m:r>
                            </m:sub>
                          </m:sSub>
                        </m:oMath>
                      </m:oMathPara>
                    </a14:m>
                    <a:endParaRPr lang="en-US" dirty="0">
                      <a:solidFill>
                        <a:schemeClr val="accent3">
                          <a:lumMod val="50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55445" y="4876800"/>
                    <a:ext cx="950027" cy="369332"/>
                  </a:xfrm>
                  <a:prstGeom prst="rect">
                    <a:avLst/>
                  </a:prstGeom>
                  <a:blipFill rotWithShape="1">
                    <a:blip r:embed="rId5"/>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24FCD9-73F5-DBB5-0C20-F96A9DA6D02C}"/>
                      </a:ext>
                    </a:extLst>
                  </p:cNvPr>
                  <p:cNvSpPr txBox="1"/>
                  <p:nvPr/>
                </p:nvSpPr>
                <p:spPr>
                  <a:xfrm>
                    <a:off x="2915084" y="5706321"/>
                    <a:ext cx="3918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a:rPr>
                            <m:t>𝑥</m:t>
                          </m:r>
                        </m:oMath>
                      </m:oMathPara>
                    </a14:m>
                    <a:endParaRPr lang="en-US" dirty="0">
                      <a:solidFill>
                        <a:schemeClr val="tx2"/>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15084" y="5706321"/>
                    <a:ext cx="391886" cy="369332"/>
                  </a:xfrm>
                  <a:prstGeom prst="rect">
                    <a:avLst/>
                  </a:prstGeom>
                  <a:blipFill rotWithShape="1">
                    <a:blip r:embed="rId6"/>
                    <a:stretch>
                      <a:fillRect/>
                    </a:stretch>
                  </a:blipFill>
                </p:spPr>
                <p:txBody>
                  <a:bodyPr/>
                  <a:lstStyle/>
                  <a:p>
                    <a:r>
                      <a:rPr lang="en-US">
                        <a:noFill/>
                      </a:rPr>
                      <a:t> </a:t>
                    </a:r>
                  </a:p>
                </p:txBody>
              </p:sp>
            </mc:Fallback>
          </mc:AlternateContent>
        </p:grpSp>
        <p:cxnSp>
          <p:nvCxnSpPr>
            <p:cNvPr id="6" name="Straight Arrow Connector 5">
              <a:extLst>
                <a:ext uri="{FF2B5EF4-FFF2-40B4-BE49-F238E27FC236}">
                  <a16:creationId xmlns:a16="http://schemas.microsoft.com/office/drawing/2014/main" id="{FC094B0B-2B4B-1163-70A6-A8F729072DFC}"/>
                </a:ext>
              </a:extLst>
            </p:cNvPr>
            <p:cNvCxnSpPr/>
            <p:nvPr/>
          </p:nvCxnSpPr>
          <p:spPr>
            <a:xfrm>
              <a:off x="1819699" y="2971800"/>
              <a:ext cx="85435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B8849D0-1F28-B52A-E2DB-1C6BFA1295B3}"/>
                </a:ext>
              </a:extLst>
            </p:cNvPr>
            <p:cNvCxnSpPr/>
            <p:nvPr/>
          </p:nvCxnSpPr>
          <p:spPr>
            <a:xfrm>
              <a:off x="1588004" y="2111022"/>
              <a:ext cx="0" cy="75570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FE3C37-7659-6846-4269-21B41B7F65B6}"/>
                </a:ext>
              </a:extLst>
            </p:cNvPr>
            <p:cNvSpPr/>
            <p:nvPr/>
          </p:nvSpPr>
          <p:spPr>
            <a:xfrm>
              <a:off x="1789676" y="2080985"/>
              <a:ext cx="914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3BE126-F616-1D58-4B9D-F053D3A4B079}"/>
                    </a:ext>
                  </a:extLst>
                </p:cNvPr>
                <p:cNvSpPr txBox="1"/>
                <p:nvPr/>
              </p:nvSpPr>
              <p:spPr>
                <a:xfrm>
                  <a:off x="1528076" y="3042488"/>
                  <a:ext cx="1728743" cy="369332"/>
                </a:xfrm>
                <a:prstGeom prst="rect">
                  <a:avLst/>
                </a:prstGeom>
                <a:noFill/>
              </p:spPr>
              <p:txBody>
                <a:bodyPr wrap="none" rtlCol="0">
                  <a:spAutoFit/>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a:rPr>
                            <m:t>𝝈</m:t>
                          </m:r>
                        </m:e>
                        <m:sub>
                          <m:r>
                            <a:rPr lang="en-US" b="1" i="1" smtClean="0">
                              <a:latin typeface="Cambria Math"/>
                            </a:rPr>
                            <m:t>𝒙𝒊</m:t>
                          </m:r>
                        </m:sub>
                      </m:sSub>
                    </m:oMath>
                  </a14:m>
                  <a:r>
                    <a:rPr lang="en-US" b="1" dirty="0"/>
                    <a:t> (source size)</a:t>
                  </a:r>
                </a:p>
              </p:txBody>
            </p:sp>
          </mc:Choice>
          <mc:Fallback xmlns="">
            <p:sp>
              <p:nvSpPr>
                <p:cNvPr id="13" name="TextBox 12"/>
                <p:cNvSpPr txBox="1">
                  <a:spLocks noRot="1" noChangeAspect="1" noMove="1" noResize="1" noEditPoints="1" noAdjustHandles="1" noChangeArrowheads="1" noChangeShapeType="1" noTextEdit="1"/>
                </p:cNvSpPr>
                <p:nvPr/>
              </p:nvSpPr>
              <p:spPr>
                <a:xfrm>
                  <a:off x="1528076" y="3042488"/>
                  <a:ext cx="1728743" cy="369332"/>
                </a:xfrm>
                <a:prstGeom prst="rect">
                  <a:avLst/>
                </a:prstGeom>
                <a:blipFill rotWithShape="1">
                  <a:blip r:embed="rId7"/>
                  <a:stretch>
                    <a:fillRect t="-8197" r="-212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8D1BDAC-CA3B-B03A-111A-579C48A46A70}"/>
                    </a:ext>
                  </a:extLst>
                </p:cNvPr>
                <p:cNvSpPr txBox="1"/>
                <p:nvPr/>
              </p:nvSpPr>
              <p:spPr>
                <a:xfrm>
                  <a:off x="899122" y="1673632"/>
                  <a:ext cx="657488" cy="39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a:rPr>
                              <m:t>𝝈</m:t>
                            </m:r>
                          </m:e>
                          <m:sub>
                            <m:r>
                              <a:rPr lang="en-US" b="1" i="1" smtClean="0">
                                <a:latin typeface="Cambria Math"/>
                              </a:rPr>
                              <m:t>𝒑𝒙𝒊</m:t>
                            </m:r>
                          </m:sub>
                        </m:sSub>
                      </m:oMath>
                    </m:oMathPara>
                  </a14:m>
                  <a:endParaRPr lang="en-US"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899122" y="1673632"/>
                  <a:ext cx="657488" cy="394210"/>
                </a:xfrm>
                <a:prstGeom prst="rect">
                  <a:avLst/>
                </a:prstGeom>
                <a:blipFill rotWithShape="1">
                  <a:blip r:embed="rId8"/>
                  <a:stretch>
                    <a:fillRect b="-769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246C6FE-D5F5-80FD-5E95-80825E34EBEF}"/>
                </a:ext>
              </a:extLst>
            </p:cNvPr>
            <p:cNvSpPr txBox="1"/>
            <p:nvPr/>
          </p:nvSpPr>
          <p:spPr>
            <a:xfrm>
              <a:off x="826004" y="1202020"/>
              <a:ext cx="2044086" cy="369332"/>
            </a:xfrm>
            <a:prstGeom prst="rect">
              <a:avLst/>
            </a:prstGeom>
            <a:noFill/>
          </p:spPr>
          <p:txBody>
            <a:bodyPr wrap="none" rtlCol="0">
              <a:spAutoFit/>
            </a:bodyPr>
            <a:lstStyle/>
            <a:p>
              <a:r>
                <a:rPr lang="en-US" b="1" dirty="0"/>
                <a:t>Source phase space</a:t>
              </a:r>
            </a:p>
          </p:txBody>
        </p:sp>
      </p:grpSp>
      <p:sp>
        <p:nvSpPr>
          <p:cNvPr id="17" name="TextBox 16">
            <a:extLst>
              <a:ext uri="{FF2B5EF4-FFF2-40B4-BE49-F238E27FC236}">
                <a16:creationId xmlns:a16="http://schemas.microsoft.com/office/drawing/2014/main" id="{266E327D-B661-D85B-700E-3AA906F55EF3}"/>
              </a:ext>
            </a:extLst>
          </p:cNvPr>
          <p:cNvSpPr txBox="1"/>
          <p:nvPr/>
        </p:nvSpPr>
        <p:spPr>
          <a:xfrm>
            <a:off x="93702" y="867870"/>
            <a:ext cx="11707654" cy="369332"/>
          </a:xfrm>
          <a:prstGeom prst="rect">
            <a:avLst/>
          </a:prstGeom>
          <a:noFill/>
        </p:spPr>
        <p:txBody>
          <a:bodyPr wrap="square" rtlCol="0">
            <a:spAutoFit/>
          </a:bodyPr>
          <a:lstStyle/>
          <a:p>
            <a:r>
              <a:rPr lang="en-US" b="1" dirty="0"/>
              <a:t>Q: What determines the initial source size? A:Source/Cathode accelerating field</a:t>
            </a:r>
          </a:p>
        </p:txBody>
      </p:sp>
      <p:grpSp>
        <p:nvGrpSpPr>
          <p:cNvPr id="18" name="Group 17">
            <a:extLst>
              <a:ext uri="{FF2B5EF4-FFF2-40B4-BE49-F238E27FC236}">
                <a16:creationId xmlns:a16="http://schemas.microsoft.com/office/drawing/2014/main" id="{1EB2175C-F0CF-F7BE-9817-7BC2BE17E307}"/>
              </a:ext>
            </a:extLst>
          </p:cNvPr>
          <p:cNvGrpSpPr/>
          <p:nvPr/>
        </p:nvGrpSpPr>
        <p:grpSpPr>
          <a:xfrm>
            <a:off x="4045739" y="1613705"/>
            <a:ext cx="969324" cy="1260926"/>
            <a:chOff x="2458330" y="1905000"/>
            <a:chExt cx="969324" cy="1260926"/>
          </a:xfrm>
        </p:grpSpPr>
        <p:grpSp>
          <p:nvGrpSpPr>
            <p:cNvPr id="19" name="Group 18">
              <a:extLst>
                <a:ext uri="{FF2B5EF4-FFF2-40B4-BE49-F238E27FC236}">
                  <a16:creationId xmlns:a16="http://schemas.microsoft.com/office/drawing/2014/main" id="{72EE5AEB-CC1F-8F01-ADBB-9071712D8F28}"/>
                </a:ext>
              </a:extLst>
            </p:cNvPr>
            <p:cNvGrpSpPr/>
            <p:nvPr/>
          </p:nvGrpSpPr>
          <p:grpSpPr>
            <a:xfrm>
              <a:off x="2458330" y="1905000"/>
              <a:ext cx="712575" cy="1260926"/>
              <a:chOff x="2458330" y="1905000"/>
              <a:chExt cx="712575" cy="1260926"/>
            </a:xfrm>
          </p:grpSpPr>
          <p:cxnSp>
            <p:nvCxnSpPr>
              <p:cNvPr id="21" name="Straight Connector 20">
                <a:extLst>
                  <a:ext uri="{FF2B5EF4-FFF2-40B4-BE49-F238E27FC236}">
                    <a16:creationId xmlns:a16="http://schemas.microsoft.com/office/drawing/2014/main" id="{EE6FEABE-99DD-36B6-E457-E147DA96AC2D}"/>
                  </a:ext>
                </a:extLst>
              </p:cNvPr>
              <p:cNvCxnSpPr/>
              <p:nvPr/>
            </p:nvCxnSpPr>
            <p:spPr>
              <a:xfrm>
                <a:off x="2458330" y="1905000"/>
                <a:ext cx="0" cy="1260926"/>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AB422F50-5B92-CAAA-3BCB-E18861DEDC34}"/>
                  </a:ext>
                </a:extLst>
              </p:cNvPr>
              <p:cNvCxnSpPr/>
              <p:nvPr/>
            </p:nvCxnSpPr>
            <p:spPr>
              <a:xfrm>
                <a:off x="2458330" y="2059353"/>
                <a:ext cx="712575"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mc:AlternateContent xmlns:mc="http://schemas.openxmlformats.org/markup-compatibility/2006" xmlns:a14="http://schemas.microsoft.com/office/drawing/2010/main">
          <mc:Choice Requires="a14">
            <p:sp>
              <p:nvSpPr>
                <p:cNvPr id="20" name="TextBox 108">
                  <a:extLst>
                    <a:ext uri="{FF2B5EF4-FFF2-40B4-BE49-F238E27FC236}">
                      <a16:creationId xmlns:a16="http://schemas.microsoft.com/office/drawing/2014/main" id="{EDDD39C6-79BE-6D85-D682-C40E31D1F68E}"/>
                    </a:ext>
                  </a:extLst>
                </p:cNvPr>
                <p:cNvSpPr txBox="1"/>
                <p:nvPr/>
              </p:nvSpPr>
              <p:spPr>
                <a:xfrm>
                  <a:off x="3120796" y="1943678"/>
                  <a:ext cx="30685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7030A0"/>
                                </a:solidFill>
                                <a:latin typeface="Cambria Math" panose="02040503050406030204" pitchFamily="18" charset="0"/>
                              </a:rPr>
                            </m:ctrlPr>
                          </m:sSubPr>
                          <m:e>
                            <m:r>
                              <a:rPr lang="en-US" sz="1600" b="0" i="1" smtClean="0">
                                <a:solidFill>
                                  <a:srgbClr val="7030A0"/>
                                </a:solidFill>
                                <a:latin typeface="Cambria Math"/>
                              </a:rPr>
                              <m:t>𝐹</m:t>
                            </m:r>
                          </m:e>
                          <m:sub>
                            <m:r>
                              <a:rPr lang="en-US" sz="1600" b="0" i="1" smtClean="0">
                                <a:solidFill>
                                  <a:srgbClr val="7030A0"/>
                                </a:solidFill>
                                <a:latin typeface="Cambria Math"/>
                              </a:rPr>
                              <m:t>𝑎𝑐𝑐</m:t>
                            </m:r>
                          </m:sub>
                        </m:sSub>
                      </m:oMath>
                    </m:oMathPara>
                  </a14:m>
                  <a:endParaRPr lang="en-US" dirty="0"/>
                </a:p>
              </p:txBody>
            </p:sp>
          </mc:Choice>
          <mc:Fallback xmlns="">
            <p:sp>
              <p:nvSpPr>
                <p:cNvPr id="60" name="TextBox 108"/>
                <p:cNvSpPr txBox="1">
                  <a:spLocks noRot="1" noChangeAspect="1" noMove="1" noResize="1" noEditPoints="1" noAdjustHandles="1" noChangeArrowheads="1" noChangeShapeType="1" noTextEdit="1"/>
                </p:cNvSpPr>
                <p:nvPr/>
              </p:nvSpPr>
              <p:spPr>
                <a:xfrm>
                  <a:off x="3120796" y="1943678"/>
                  <a:ext cx="306858" cy="338554"/>
                </a:xfrm>
                <a:prstGeom prst="rect">
                  <a:avLst/>
                </a:prstGeom>
                <a:blipFill rotWithShape="1">
                  <a:blip r:embed="rId9"/>
                  <a:stretch>
                    <a:fillRect r="-48000"/>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37CBFE8C-5C09-31E7-D065-716FF148A595}"/>
              </a:ext>
            </a:extLst>
          </p:cNvPr>
          <p:cNvGrpSpPr/>
          <p:nvPr/>
        </p:nvGrpSpPr>
        <p:grpSpPr>
          <a:xfrm>
            <a:off x="2523941" y="1924248"/>
            <a:ext cx="1604139" cy="1345147"/>
            <a:chOff x="901456" y="2215543"/>
            <a:chExt cx="1604139" cy="1345147"/>
          </a:xfrm>
        </p:grpSpPr>
        <p:grpSp>
          <p:nvGrpSpPr>
            <p:cNvPr id="24" name="Group 23">
              <a:extLst>
                <a:ext uri="{FF2B5EF4-FFF2-40B4-BE49-F238E27FC236}">
                  <a16:creationId xmlns:a16="http://schemas.microsoft.com/office/drawing/2014/main" id="{D377A1A7-4D68-C9ED-3BDF-797B853ED94C}"/>
                </a:ext>
              </a:extLst>
            </p:cNvPr>
            <p:cNvGrpSpPr/>
            <p:nvPr/>
          </p:nvGrpSpPr>
          <p:grpSpPr>
            <a:xfrm>
              <a:off x="1137330" y="2215543"/>
              <a:ext cx="1368265" cy="1345147"/>
              <a:chOff x="1079572" y="2215543"/>
              <a:chExt cx="1368265" cy="1345147"/>
            </a:xfrm>
          </p:grpSpPr>
          <p:sp>
            <p:nvSpPr>
              <p:cNvPr id="26" name="Oval 25">
                <a:extLst>
                  <a:ext uri="{FF2B5EF4-FFF2-40B4-BE49-F238E27FC236}">
                    <a16:creationId xmlns:a16="http://schemas.microsoft.com/office/drawing/2014/main" id="{890D41CC-1E5A-8EB2-916A-19D2337B11E1}"/>
                  </a:ext>
                </a:extLst>
              </p:cNvPr>
              <p:cNvSpPr/>
              <p:nvPr/>
            </p:nvSpPr>
            <p:spPr>
              <a:xfrm>
                <a:off x="1909511" y="2263637"/>
                <a:ext cx="215852" cy="61806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a:t>+</a:t>
                </a:r>
              </a:p>
            </p:txBody>
          </p:sp>
          <p:cxnSp>
            <p:nvCxnSpPr>
              <p:cNvPr id="27" name="Straight Arrow Connector 26">
                <a:extLst>
                  <a:ext uri="{FF2B5EF4-FFF2-40B4-BE49-F238E27FC236}">
                    <a16:creationId xmlns:a16="http://schemas.microsoft.com/office/drawing/2014/main" id="{A41569F6-DE19-1859-0660-EF2E65F70A04}"/>
                  </a:ext>
                </a:extLst>
              </p:cNvPr>
              <p:cNvCxnSpPr/>
              <p:nvPr/>
            </p:nvCxnSpPr>
            <p:spPr>
              <a:xfrm flipH="1" flipV="1">
                <a:off x="2042218" y="2215543"/>
                <a:ext cx="282522"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28" name="TextBox 70">
                    <a:extLst>
                      <a:ext uri="{FF2B5EF4-FFF2-40B4-BE49-F238E27FC236}">
                        <a16:creationId xmlns:a16="http://schemas.microsoft.com/office/drawing/2014/main" id="{BACAA436-1217-8267-60BD-CC4F7D482BA9}"/>
                      </a:ext>
                    </a:extLst>
                  </p:cNvPr>
                  <p:cNvSpPr txBox="1"/>
                  <p:nvPr/>
                </p:nvSpPr>
                <p:spPr>
                  <a:xfrm>
                    <a:off x="1079572" y="2894802"/>
                    <a:ext cx="1368265" cy="66588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𝜎</m:t>
                            </m:r>
                          </m:e>
                          <m:sub>
                            <m:r>
                              <a:rPr lang="en-US" b="0" i="1" smtClean="0">
                                <a:latin typeface="Cambria Math"/>
                              </a:rPr>
                              <m:t>𝑄</m:t>
                            </m:r>
                          </m:sub>
                        </m:sSub>
                      </m:oMath>
                    </a14:m>
                    <a:endParaRPr lang="en-US" b="0" dirty="0"/>
                  </a:p>
                  <a:p>
                    <a:endParaRPr lang="en-US" dirty="0"/>
                  </a:p>
                </p:txBody>
              </p:sp>
            </mc:Choice>
            <mc:Fallback xmlns="">
              <p:sp>
                <p:nvSpPr>
                  <p:cNvPr id="28" name="TextBox 70">
                    <a:extLst>
                      <a:ext uri="{FF2B5EF4-FFF2-40B4-BE49-F238E27FC236}">
                        <a16:creationId xmlns:a16="http://schemas.microsoft.com/office/drawing/2014/main" id="{BACAA436-1217-8267-60BD-CC4F7D482BA9}"/>
                      </a:ext>
                    </a:extLst>
                  </p:cNvPr>
                  <p:cNvSpPr txBox="1">
                    <a:spLocks noRot="1" noChangeAspect="1" noMove="1" noResize="1" noEditPoints="1" noAdjustHandles="1" noChangeArrowheads="1" noChangeShapeType="1" noTextEdit="1"/>
                  </p:cNvSpPr>
                  <p:nvPr/>
                </p:nvSpPr>
                <p:spPr>
                  <a:xfrm>
                    <a:off x="1079572" y="2894802"/>
                    <a:ext cx="1368265" cy="665888"/>
                  </a:xfrm>
                  <a:prstGeom prst="rect">
                    <a:avLst/>
                  </a:prstGeom>
                  <a:blipFill>
                    <a:blip r:embed="rId10"/>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AEDC2B36-B609-70C1-01FC-84A30B2E2A38}"/>
                </a:ext>
              </a:extLst>
            </p:cNvPr>
            <p:cNvSpPr/>
            <p:nvPr/>
          </p:nvSpPr>
          <p:spPr>
            <a:xfrm>
              <a:off x="901456" y="3200832"/>
              <a:ext cx="1390124" cy="253916"/>
            </a:xfrm>
            <a:prstGeom prst="rect">
              <a:avLst/>
            </a:prstGeom>
          </p:spPr>
          <p:txBody>
            <a:bodyPr wrap="none">
              <a:spAutoFit/>
            </a:bodyPr>
            <a:lstStyle/>
            <a:p>
              <a:r>
                <a:rPr lang="en-US" sz="1050" dirty="0"/>
                <a:t>Induced image charge</a:t>
              </a:r>
            </a:p>
          </p:txBody>
        </p:sp>
      </p:grpSp>
      <p:grpSp>
        <p:nvGrpSpPr>
          <p:cNvPr id="29" name="Group 28">
            <a:extLst>
              <a:ext uri="{FF2B5EF4-FFF2-40B4-BE49-F238E27FC236}">
                <a16:creationId xmlns:a16="http://schemas.microsoft.com/office/drawing/2014/main" id="{45C363D5-6E56-D320-8358-839DCD361358}"/>
              </a:ext>
            </a:extLst>
          </p:cNvPr>
          <p:cNvGrpSpPr/>
          <p:nvPr/>
        </p:nvGrpSpPr>
        <p:grpSpPr>
          <a:xfrm>
            <a:off x="3949609" y="1907953"/>
            <a:ext cx="1787767" cy="1243944"/>
            <a:chOff x="2373827" y="2199248"/>
            <a:chExt cx="1787767" cy="1243944"/>
          </a:xfrm>
        </p:grpSpPr>
        <mc:AlternateContent xmlns:mc="http://schemas.openxmlformats.org/markup-compatibility/2006" xmlns:a14="http://schemas.microsoft.com/office/drawing/2010/main">
          <mc:Choice Requires="a14">
            <p:sp>
              <p:nvSpPr>
                <p:cNvPr id="30" name="TextBox 8">
                  <a:extLst>
                    <a:ext uri="{FF2B5EF4-FFF2-40B4-BE49-F238E27FC236}">
                      <a16:creationId xmlns:a16="http://schemas.microsoft.com/office/drawing/2014/main" id="{6349C3E1-56C9-4CB9-B64C-09AD494224FE}"/>
                    </a:ext>
                  </a:extLst>
                </p:cNvPr>
                <p:cNvSpPr txBox="1"/>
                <p:nvPr/>
              </p:nvSpPr>
              <p:spPr>
                <a:xfrm>
                  <a:off x="2373827" y="2199248"/>
                  <a:ext cx="30685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a:rPr>
                              <m:t>𝐹</m:t>
                            </m:r>
                          </m:e>
                          <m:sub>
                            <m:r>
                              <a:rPr lang="en-US" sz="1600" b="0" i="1" smtClean="0">
                                <a:solidFill>
                                  <a:srgbClr val="FF0000"/>
                                </a:solidFill>
                                <a:latin typeface="Cambria Math"/>
                              </a:rPr>
                              <m:t>𝑠𝑐</m:t>
                            </m:r>
                          </m:sub>
                        </m:sSub>
                      </m:oMath>
                    </m:oMathPara>
                  </a14:m>
                  <a:endParaRPr lang="en-US" dirty="0"/>
                </a:p>
              </p:txBody>
            </p:sp>
          </mc:Choice>
          <mc:Fallback xmlns="">
            <p:sp>
              <p:nvSpPr>
                <p:cNvPr id="57" name="TextBox 8"/>
                <p:cNvSpPr txBox="1">
                  <a:spLocks noRot="1" noChangeAspect="1" noMove="1" noResize="1" noEditPoints="1" noAdjustHandles="1" noChangeArrowheads="1" noChangeShapeType="1" noTextEdit="1"/>
                </p:cNvSpPr>
                <p:nvPr/>
              </p:nvSpPr>
              <p:spPr>
                <a:xfrm>
                  <a:off x="2373827" y="2199248"/>
                  <a:ext cx="306858" cy="338554"/>
                </a:xfrm>
                <a:prstGeom prst="rect">
                  <a:avLst/>
                </a:prstGeom>
                <a:blipFill rotWithShape="1">
                  <a:blip r:embed="rId11"/>
                  <a:stretch>
                    <a:fillRect r="-17647"/>
                  </a:stretch>
                </a:blipFill>
              </p:spPr>
              <p:txBody>
                <a:bodyPr/>
                <a:lstStyle/>
                <a:p>
                  <a:r>
                    <a:rPr lang="en-US">
                      <a:noFill/>
                    </a:rPr>
                    <a:t> </a:t>
                  </a:r>
                </a:p>
              </p:txBody>
            </p:sp>
          </mc:Fallback>
        </mc:AlternateContent>
        <p:sp>
          <p:nvSpPr>
            <p:cNvPr id="31" name="Oval 30">
              <a:extLst>
                <a:ext uri="{FF2B5EF4-FFF2-40B4-BE49-F238E27FC236}">
                  <a16:creationId xmlns:a16="http://schemas.microsoft.com/office/drawing/2014/main" id="{31B91FB0-0640-C8B9-AEE8-FFF8E4AB03C2}"/>
                </a:ext>
              </a:extLst>
            </p:cNvPr>
            <p:cNvSpPr/>
            <p:nvPr/>
          </p:nvSpPr>
          <p:spPr>
            <a:xfrm>
              <a:off x="2853925" y="2260921"/>
              <a:ext cx="215852" cy="6180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a:t>
              </a:r>
            </a:p>
          </p:txBody>
        </p:sp>
        <p:cxnSp>
          <p:nvCxnSpPr>
            <p:cNvPr id="32" name="Straight Arrow Connector 31">
              <a:extLst>
                <a:ext uri="{FF2B5EF4-FFF2-40B4-BE49-F238E27FC236}">
                  <a16:creationId xmlns:a16="http://schemas.microsoft.com/office/drawing/2014/main" id="{33429A1F-F7A9-A7A8-A947-A94E4B6B6D4A}"/>
                </a:ext>
              </a:extLst>
            </p:cNvPr>
            <p:cNvCxnSpPr/>
            <p:nvPr/>
          </p:nvCxnSpPr>
          <p:spPr>
            <a:xfrm flipH="1" flipV="1">
              <a:off x="2458330" y="2215542"/>
              <a:ext cx="282522"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33" name="TextBox 2">
                  <a:extLst>
                    <a:ext uri="{FF2B5EF4-FFF2-40B4-BE49-F238E27FC236}">
                      <a16:creationId xmlns:a16="http://schemas.microsoft.com/office/drawing/2014/main" id="{29D47DD7-8F13-EB86-5FCF-8E7DDB057F41}"/>
                    </a:ext>
                  </a:extLst>
                </p:cNvPr>
                <p:cNvSpPr txBox="1"/>
                <p:nvPr/>
              </p:nvSpPr>
              <p:spPr>
                <a:xfrm>
                  <a:off x="2458330" y="2905593"/>
                  <a:ext cx="1290817" cy="38888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a:t>    </a:t>
                  </a:r>
                  <a14:m>
                    <m:oMath xmlns:m="http://schemas.openxmlformats.org/officeDocument/2006/math">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𝜎</m:t>
                          </m:r>
                        </m:e>
                        <m:sub>
                          <m:r>
                            <a:rPr lang="en-US" b="0" i="1" smtClean="0">
                              <a:latin typeface="Cambria Math"/>
                            </a:rPr>
                            <m:t>𝑄</m:t>
                          </m:r>
                        </m:sub>
                      </m:sSub>
                    </m:oMath>
                  </a14:m>
                  <a:endParaRPr lang="en-US" dirty="0"/>
                </a:p>
              </p:txBody>
            </p:sp>
          </mc:Choice>
          <mc:Fallback xmlns="">
            <p:sp>
              <p:nvSpPr>
                <p:cNvPr id="62" name="TextBox 2"/>
                <p:cNvSpPr txBox="1">
                  <a:spLocks noRot="1" noChangeAspect="1" noMove="1" noResize="1" noEditPoints="1" noAdjustHandles="1" noChangeArrowheads="1" noChangeShapeType="1" noTextEdit="1"/>
                </p:cNvSpPr>
                <p:nvPr/>
              </p:nvSpPr>
              <p:spPr>
                <a:xfrm>
                  <a:off x="2458330" y="2905593"/>
                  <a:ext cx="1290817" cy="388889"/>
                </a:xfrm>
                <a:prstGeom prst="rect">
                  <a:avLst/>
                </a:prstGeom>
                <a:blipFill rotWithShape="1">
                  <a:blip r:embed="rId12"/>
                  <a:stretch>
                    <a:fillRect b="-6250"/>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0BCDB63E-D3B3-CF34-93D8-F69FF4E1A0D7}"/>
                </a:ext>
              </a:extLst>
            </p:cNvPr>
            <p:cNvSpPr/>
            <p:nvPr/>
          </p:nvSpPr>
          <p:spPr>
            <a:xfrm>
              <a:off x="2716968" y="3189276"/>
              <a:ext cx="1444626" cy="253916"/>
            </a:xfrm>
            <a:prstGeom prst="rect">
              <a:avLst/>
            </a:prstGeom>
          </p:spPr>
          <p:txBody>
            <a:bodyPr wrap="none">
              <a:spAutoFit/>
            </a:bodyPr>
            <a:lstStyle/>
            <a:p>
              <a:r>
                <a:rPr lang="en-US" sz="1050" dirty="0"/>
                <a:t>Emitted charge density</a:t>
              </a: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316B2A6-3532-3B45-9695-384CC67BC9B2}"/>
                  </a:ext>
                </a:extLst>
              </p:cNvPr>
              <p:cNvSpPr txBox="1"/>
              <p:nvPr/>
            </p:nvSpPr>
            <p:spPr>
              <a:xfrm>
                <a:off x="1615734" y="3451207"/>
                <a:ext cx="9376028" cy="1275414"/>
              </a:xfrm>
              <a:prstGeom prst="rect">
                <a:avLst/>
              </a:prstGeom>
              <a:noFill/>
            </p:spPr>
            <p:txBody>
              <a:bodyPr wrap="none" rtlCol="0">
                <a:spAutoFit/>
              </a:bodyPr>
              <a:lstStyle/>
              <a:p>
                <a:r>
                  <a:rPr lang="en-US" dirty="0"/>
                  <a:t>When the repulsive force of  the charge density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𝜎</m:t>
                        </m:r>
                      </m:e>
                      <m:sub>
                        <m:r>
                          <a:rPr lang="en-US" b="0" i="1" smtClean="0">
                            <a:latin typeface="Cambria Math"/>
                          </a:rPr>
                          <m:t>𝑄</m:t>
                        </m:r>
                      </m:sub>
                    </m:sSub>
                    <m:r>
                      <a:rPr lang="en-US" b="0" i="1" smtClean="0">
                        <a:latin typeface="Cambria Math"/>
                      </a:rPr>
                      <m:t>~</m:t>
                    </m:r>
                    <m:r>
                      <a:rPr lang="en-US" b="0" i="1" smtClean="0">
                        <a:latin typeface="Cambria Math"/>
                      </a:rPr>
                      <m:t>𝑄</m:t>
                    </m:r>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𝜎</m:t>
                        </m:r>
                      </m:e>
                      <m:sub>
                        <m:r>
                          <a:rPr lang="en-US" b="0" i="1" smtClean="0">
                            <a:latin typeface="Cambria Math"/>
                          </a:rPr>
                          <m:t>𝑥𝑖</m:t>
                        </m:r>
                      </m:sub>
                      <m:sup>
                        <m:r>
                          <a:rPr lang="en-US" b="0" i="1" smtClean="0">
                            <a:latin typeface="Cambria Math"/>
                          </a:rPr>
                          <m:t>2</m:t>
                        </m:r>
                      </m:sup>
                    </m:sSubSup>
                  </m:oMath>
                </a14:m>
                <a:r>
                  <a:rPr lang="en-US" dirty="0"/>
                  <a:t> exceeds the accelerating force, </a:t>
                </a:r>
              </a:p>
              <a:p>
                <a:r>
                  <a:rPr lang="en-US" dirty="0"/>
                  <a:t>Emission stops</a:t>
                </a:r>
                <a:r>
                  <a:rPr lang="en-US" dirty="0">
                    <a:sym typeface="Wingdings" pitchFamily="2" charset="2"/>
                  </a:rPr>
                  <a:t> maximum spatial current/charge density. </a:t>
                </a:r>
                <a:r>
                  <a:rPr lang="en-US" dirty="0"/>
                  <a:t>  </a:t>
                </a:r>
              </a:p>
              <a:p>
                <a:pPr algn="ctr"/>
                <a:r>
                  <a:rPr lang="en-US" b="1" dirty="0"/>
                  <a:t>Generally: </a:t>
                </a:r>
                <a14:m>
                  <m:oMath xmlns:m="http://schemas.openxmlformats.org/officeDocument/2006/math">
                    <m:func>
                      <m:funcPr>
                        <m:ctrlPr>
                          <a:rPr lang="en-US" b="1" i="1">
                            <a:latin typeface="Cambria Math" panose="02040503050406030204" pitchFamily="18" charset="0"/>
                          </a:rPr>
                        </m:ctrlPr>
                      </m:funcPr>
                      <m:fName>
                        <m:r>
                          <a:rPr lang="en-US" b="1" i="1">
                            <a:latin typeface="Cambria Math"/>
                          </a:rPr>
                          <m:t>𝒎𝒂𝒙</m:t>
                        </m:r>
                      </m:fName>
                      <m:e>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a:rPr>
                                  <m:t>𝝈</m:t>
                                </m:r>
                              </m:e>
                              <m:sub>
                                <m:r>
                                  <a:rPr lang="en-US" b="1" i="1">
                                    <a:latin typeface="Cambria Math"/>
                                  </a:rPr>
                                  <m:t>𝑸</m:t>
                                </m:r>
                              </m:sub>
                            </m:sSub>
                          </m:e>
                        </m:d>
                        <m:r>
                          <a:rPr lang="en-US" b="1" i="1">
                            <a:latin typeface="Cambria Math"/>
                          </a:rPr>
                          <m:t>~</m:t>
                        </m:r>
                        <m:func>
                          <m:funcPr>
                            <m:ctrlPr>
                              <a:rPr lang="en-US" b="1" i="1">
                                <a:latin typeface="Cambria Math" panose="02040503050406030204" pitchFamily="18" charset="0"/>
                              </a:rPr>
                            </m:ctrlPr>
                          </m:funcPr>
                          <m:fName>
                            <m:r>
                              <a:rPr lang="en-US" b="1" i="1">
                                <a:latin typeface="Cambria Math"/>
                              </a:rPr>
                              <m:t>𝒎𝒂𝒙</m:t>
                            </m:r>
                          </m:fName>
                          <m:e>
                            <m:d>
                              <m:dPr>
                                <m:ctrlPr>
                                  <a:rPr lang="en-US" b="1" i="1">
                                    <a:latin typeface="Cambria Math" panose="02040503050406030204" pitchFamily="18" charset="0"/>
                                  </a:rPr>
                                </m:ctrlPr>
                              </m:dPr>
                              <m:e>
                                <m:sSub>
                                  <m:sSubPr>
                                    <m:ctrlPr>
                                      <a:rPr lang="en-US" b="1" i="1" smtClean="0">
                                        <a:latin typeface="Cambria Math" panose="02040503050406030204" pitchFamily="18" charset="0"/>
                                      </a:rPr>
                                    </m:ctrlPr>
                                  </m:sSubPr>
                                  <m:e>
                                    <m:r>
                                      <a:rPr lang="en-US" b="1" i="1">
                                        <a:latin typeface="Cambria Math"/>
                                      </a:rPr>
                                      <m:t>𝑩</m:t>
                                    </m:r>
                                  </m:e>
                                  <m:sub>
                                    <m:r>
                                      <a:rPr lang="en-US" b="1" i="1" smtClean="0">
                                        <a:latin typeface="Cambria Math" panose="02040503050406030204" pitchFamily="18" charset="0"/>
                                      </a:rPr>
                                      <m:t>𝟒</m:t>
                                    </m:r>
                                    <m:r>
                                      <a:rPr lang="en-US" b="1" i="1" smtClean="0">
                                        <a:latin typeface="Cambria Math" panose="02040503050406030204" pitchFamily="18" charset="0"/>
                                      </a:rPr>
                                      <m:t>𝑫</m:t>
                                    </m:r>
                                  </m:sub>
                                </m:sSub>
                              </m:e>
                            </m:d>
                            <m:r>
                              <a:rPr lang="en-US" b="1" i="1">
                                <a:latin typeface="Cambria Math"/>
                              </a:rPr>
                              <m:t>~ </m:t>
                            </m:r>
                            <m:sSup>
                              <m:sSupPr>
                                <m:ctrlPr>
                                  <a:rPr lang="en-US" b="1" i="1" smtClean="0">
                                    <a:latin typeface="Cambria Math" panose="02040503050406030204" pitchFamily="18" charset="0"/>
                                  </a:rPr>
                                </m:ctrlPr>
                              </m:sSupPr>
                              <m:e>
                                <m:r>
                                  <a:rPr lang="en-US" b="1" i="1">
                                    <a:latin typeface="Cambria Math"/>
                                  </a:rPr>
                                  <m:t>𝑬</m:t>
                                </m:r>
                              </m:e>
                              <m:sup>
                                <m:r>
                                  <a:rPr lang="en-US" b="1" i="1" smtClean="0">
                                    <a:latin typeface="Cambria Math"/>
                                  </a:rPr>
                                  <m:t>𝒏</m:t>
                                </m:r>
                              </m:sup>
                            </m:sSup>
                            <m:r>
                              <a:rPr lang="en-US" b="1" i="1" smtClean="0">
                                <a:latin typeface="Cambria Math"/>
                              </a:rPr>
                              <m:t>, </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𝟓</m:t>
                            </m:r>
                            <m:r>
                              <a:rPr lang="en-US" b="1" i="1" smtClean="0">
                                <a:latin typeface="Cambria Math" panose="02040503050406030204" pitchFamily="18" charset="0"/>
                              </a:rPr>
                              <m:t>≥</m:t>
                            </m:r>
                            <m:r>
                              <a:rPr lang="en-US" b="1" i="1" smtClean="0">
                                <a:latin typeface="Cambria Math"/>
                              </a:rPr>
                              <m:t>𝒏</m:t>
                            </m:r>
                            <m:r>
                              <a:rPr lang="en-US" b="1" i="1" smtClean="0">
                                <a:latin typeface="Cambria Math"/>
                              </a:rPr>
                              <m:t>≥</m:t>
                            </m:r>
                            <m:r>
                              <a:rPr lang="en-US" b="1" i="1" smtClean="0">
                                <a:latin typeface="Cambria Math"/>
                              </a:rPr>
                              <m:t>𝟏</m:t>
                            </m:r>
                          </m:e>
                        </m:func>
                      </m:e>
                    </m:func>
                  </m:oMath>
                </a14:m>
                <a:endParaRPr lang="en-US" b="1" dirty="0"/>
              </a:p>
              <a:p>
                <a:endParaRPr lang="en-US" dirty="0"/>
              </a:p>
            </p:txBody>
          </p:sp>
        </mc:Choice>
        <mc:Fallback xmlns="">
          <p:sp>
            <p:nvSpPr>
              <p:cNvPr id="35" name="TextBox 34">
                <a:extLst>
                  <a:ext uri="{FF2B5EF4-FFF2-40B4-BE49-F238E27FC236}">
                    <a16:creationId xmlns:a16="http://schemas.microsoft.com/office/drawing/2014/main" id="{B316B2A6-3532-3B45-9695-384CC67BC9B2}"/>
                  </a:ext>
                </a:extLst>
              </p:cNvPr>
              <p:cNvSpPr txBox="1">
                <a:spLocks noRot="1" noChangeAspect="1" noMove="1" noResize="1" noEditPoints="1" noAdjustHandles="1" noChangeArrowheads="1" noChangeShapeType="1" noTextEdit="1"/>
              </p:cNvSpPr>
              <p:nvPr/>
            </p:nvSpPr>
            <p:spPr>
              <a:xfrm>
                <a:off x="1615734" y="3451207"/>
                <a:ext cx="9376028" cy="1275414"/>
              </a:xfrm>
              <a:prstGeom prst="rect">
                <a:avLst/>
              </a:prstGeom>
              <a:blipFill>
                <a:blip r:embed="rId13"/>
                <a:stretch>
                  <a:fillRect l="-520" t="-1435"/>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EA74CE60-49A4-AE6B-4C85-7CDF100CF6BD}"/>
              </a:ext>
            </a:extLst>
          </p:cNvPr>
          <p:cNvGrpSpPr/>
          <p:nvPr/>
        </p:nvGrpSpPr>
        <p:grpSpPr>
          <a:xfrm>
            <a:off x="4165935" y="1254484"/>
            <a:ext cx="2808911" cy="1085786"/>
            <a:chOff x="2578526" y="1545779"/>
            <a:chExt cx="2808911" cy="1085786"/>
          </a:xfrm>
        </p:grpSpPr>
        <p:cxnSp>
          <p:nvCxnSpPr>
            <p:cNvPr id="37" name="Straight Arrow Connector 36">
              <a:extLst>
                <a:ext uri="{FF2B5EF4-FFF2-40B4-BE49-F238E27FC236}">
                  <a16:creationId xmlns:a16="http://schemas.microsoft.com/office/drawing/2014/main" id="{76E49948-44EA-5207-76CD-E0F8429B470B}"/>
                </a:ext>
              </a:extLst>
            </p:cNvPr>
            <p:cNvCxnSpPr>
              <a:cxnSpLocks/>
            </p:cNvCxnSpPr>
            <p:nvPr/>
          </p:nvCxnSpPr>
          <p:spPr>
            <a:xfrm flipH="1">
              <a:off x="2578526" y="1952779"/>
              <a:ext cx="1571441" cy="678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9CA8966-57A1-FD9F-9A5C-DABC54712F0A}"/>
                    </a:ext>
                  </a:extLst>
                </p:cNvPr>
                <p:cNvSpPr txBox="1"/>
                <p:nvPr/>
              </p:nvSpPr>
              <p:spPr>
                <a:xfrm>
                  <a:off x="3621504" y="1545779"/>
                  <a:ext cx="1765933" cy="369332"/>
                </a:xfrm>
                <a:prstGeom prst="rect">
                  <a:avLst/>
                </a:prstGeom>
                <a:noFill/>
              </p:spPr>
              <p:txBody>
                <a:bodyPr wrap="none" rtlCol="0">
                  <a:spAutoFit/>
                </a:bodyPr>
                <a:lstStyle/>
                <a:p>
                  <a:r>
                    <a:rPr lang="en-US" dirty="0"/>
                    <a:t>Photons </a:t>
                  </a:r>
                  <a14:m>
                    <m:oMath xmlns:m="http://schemas.openxmlformats.org/officeDocument/2006/math">
                      <m:r>
                        <a:rPr lang="en-US" b="0" i="1" smtClean="0">
                          <a:latin typeface="Cambria Math"/>
                        </a:rPr>
                        <m:t>𝐸</m:t>
                      </m:r>
                      <m:r>
                        <a:rPr lang="en-US" b="0" i="1" smtClean="0">
                          <a:latin typeface="Cambria Math"/>
                        </a:rPr>
                        <m:t>=</m:t>
                      </m:r>
                      <m:r>
                        <a:rPr lang="en-US" b="0" i="1" smtClean="0">
                          <a:latin typeface="Cambria Math"/>
                        </a:rPr>
                        <m:t>h</m:t>
                      </m:r>
                      <m:r>
                        <a:rPr lang="en-US" b="0" i="1" smtClean="0">
                          <a:latin typeface="Cambria Math"/>
                        </a:rPr>
                        <m:t>𝜈</m:t>
                      </m:r>
                      <m:r>
                        <a:rPr lang="en-US" b="0" i="1" smtClean="0">
                          <a:latin typeface="Cambria Math"/>
                        </a:rPr>
                        <m:t> </m:t>
                      </m:r>
                    </m:oMath>
                  </a14:m>
                  <a:endParaRPr lang="en-US" dirty="0"/>
                </a:p>
              </p:txBody>
            </p:sp>
          </mc:Choice>
          <mc:Fallback xmlns="">
            <p:sp>
              <p:nvSpPr>
                <p:cNvPr id="38" name="TextBox 37">
                  <a:extLst>
                    <a:ext uri="{FF2B5EF4-FFF2-40B4-BE49-F238E27FC236}">
                      <a16:creationId xmlns:a16="http://schemas.microsoft.com/office/drawing/2014/main" id="{69CA8966-57A1-FD9F-9A5C-DABC54712F0A}"/>
                    </a:ext>
                  </a:extLst>
                </p:cNvPr>
                <p:cNvSpPr txBox="1">
                  <a:spLocks noRot="1" noChangeAspect="1" noMove="1" noResize="1" noEditPoints="1" noAdjustHandles="1" noChangeArrowheads="1" noChangeShapeType="1" noTextEdit="1"/>
                </p:cNvSpPr>
                <p:nvPr/>
              </p:nvSpPr>
              <p:spPr>
                <a:xfrm>
                  <a:off x="3621504" y="1545779"/>
                  <a:ext cx="1765933" cy="369332"/>
                </a:xfrm>
                <a:prstGeom prst="rect">
                  <a:avLst/>
                </a:prstGeom>
                <a:blipFill>
                  <a:blip r:embed="rId14"/>
                  <a:stretch>
                    <a:fillRect l="-2759" t="-10000" r="-345" b="-26667"/>
                  </a:stretch>
                </a:blipFill>
              </p:spPr>
              <p:txBody>
                <a:bodyPr/>
                <a:lstStyle/>
                <a:p>
                  <a:r>
                    <a:rPr lang="en-US">
                      <a:noFill/>
                    </a:rPr>
                    <a:t> </a:t>
                  </a:r>
                </a:p>
              </p:txBody>
            </p:sp>
          </mc:Fallback>
        </mc:AlternateContent>
      </p:grpSp>
      <p:sp>
        <p:nvSpPr>
          <p:cNvPr id="39" name="TextBox 38">
            <a:extLst>
              <a:ext uri="{FF2B5EF4-FFF2-40B4-BE49-F238E27FC236}">
                <a16:creationId xmlns:a16="http://schemas.microsoft.com/office/drawing/2014/main" id="{C63D480B-57ED-89D9-558C-2C52873B81DE}"/>
              </a:ext>
            </a:extLst>
          </p:cNvPr>
          <p:cNvSpPr txBox="1"/>
          <p:nvPr/>
        </p:nvSpPr>
        <p:spPr>
          <a:xfrm>
            <a:off x="907466" y="4472366"/>
            <a:ext cx="5286960" cy="646331"/>
          </a:xfrm>
          <a:prstGeom prst="rect">
            <a:avLst/>
          </a:prstGeom>
          <a:noFill/>
        </p:spPr>
        <p:txBody>
          <a:bodyPr wrap="none" rtlCol="0">
            <a:spAutoFit/>
          </a:bodyPr>
          <a:lstStyle/>
          <a:p>
            <a:r>
              <a:rPr lang="en-US" b="1" dirty="0"/>
              <a:t>Q: What determines the momentum spread? </a:t>
            </a:r>
          </a:p>
          <a:p>
            <a:r>
              <a:rPr lang="en-US" b="1" dirty="0"/>
              <a:t>A: Intrinsic momentum spread due to photoemission.</a:t>
            </a:r>
          </a:p>
        </p:txBody>
      </p:sp>
      <p:grpSp>
        <p:nvGrpSpPr>
          <p:cNvPr id="40" name="Group 39">
            <a:extLst>
              <a:ext uri="{FF2B5EF4-FFF2-40B4-BE49-F238E27FC236}">
                <a16:creationId xmlns:a16="http://schemas.microsoft.com/office/drawing/2014/main" id="{06F74BDA-50D9-9AB8-EAC2-3398228082B2}"/>
              </a:ext>
            </a:extLst>
          </p:cNvPr>
          <p:cNvGrpSpPr/>
          <p:nvPr/>
        </p:nvGrpSpPr>
        <p:grpSpPr>
          <a:xfrm>
            <a:off x="1516514" y="5170492"/>
            <a:ext cx="2089419" cy="978274"/>
            <a:chOff x="93702" y="5193926"/>
            <a:chExt cx="2089419" cy="978274"/>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247C081-CFA4-BD1E-13DF-5BC136432047}"/>
                    </a:ext>
                  </a:extLst>
                </p:cNvPr>
                <p:cNvSpPr txBox="1"/>
                <p:nvPr/>
              </p:nvSpPr>
              <p:spPr>
                <a:xfrm>
                  <a:off x="93702" y="5193926"/>
                  <a:ext cx="1765933" cy="369332"/>
                </a:xfrm>
                <a:prstGeom prst="rect">
                  <a:avLst/>
                </a:prstGeom>
                <a:noFill/>
              </p:spPr>
              <p:txBody>
                <a:bodyPr wrap="none" rtlCol="0">
                  <a:spAutoFit/>
                </a:bodyPr>
                <a:lstStyle/>
                <a:p>
                  <a:r>
                    <a:rPr lang="en-US" dirty="0"/>
                    <a:t>Photons </a:t>
                  </a:r>
                  <a14:m>
                    <m:oMath xmlns:m="http://schemas.openxmlformats.org/officeDocument/2006/math">
                      <m:r>
                        <a:rPr lang="en-US" b="0" i="1" smtClean="0">
                          <a:latin typeface="Cambria Math"/>
                        </a:rPr>
                        <m:t>𝐸</m:t>
                      </m:r>
                      <m:r>
                        <a:rPr lang="en-US" b="0" i="1" smtClean="0">
                          <a:latin typeface="Cambria Math"/>
                        </a:rPr>
                        <m:t>=</m:t>
                      </m:r>
                      <m:r>
                        <a:rPr lang="en-US" b="0" i="1" smtClean="0">
                          <a:latin typeface="Cambria Math"/>
                        </a:rPr>
                        <m:t>h</m:t>
                      </m:r>
                      <m:r>
                        <a:rPr lang="en-US" b="0" i="1" smtClean="0">
                          <a:latin typeface="Cambria Math"/>
                        </a:rPr>
                        <m:t>𝜈</m:t>
                      </m:r>
                      <m:r>
                        <a:rPr lang="en-US" b="0" i="1" smtClean="0">
                          <a:latin typeface="Cambria Math"/>
                        </a:rPr>
                        <m:t> </m:t>
                      </m:r>
                    </m:oMath>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93702" y="5193926"/>
                  <a:ext cx="1765933" cy="369332"/>
                </a:xfrm>
                <a:prstGeom prst="rect">
                  <a:avLst/>
                </a:prstGeom>
                <a:blipFill rotWithShape="1">
                  <a:blip r:embed="rId15"/>
                  <a:stretch>
                    <a:fillRect l="-2759" t="-8197" b="-24590"/>
                  </a:stretch>
                </a:blipFill>
              </p:spPr>
              <p:txBody>
                <a:bodyPr/>
                <a:lstStyle/>
                <a:p>
                  <a:r>
                    <a:rPr lang="en-US">
                      <a:noFill/>
                    </a:rPr>
                    <a:t> </a:t>
                  </a:r>
                </a:p>
              </p:txBody>
            </p:sp>
          </mc:Fallback>
        </mc:AlternateContent>
        <p:sp>
          <p:nvSpPr>
            <p:cNvPr id="42" name="Freeform 93">
              <a:extLst>
                <a:ext uri="{FF2B5EF4-FFF2-40B4-BE49-F238E27FC236}">
                  <a16:creationId xmlns:a16="http://schemas.microsoft.com/office/drawing/2014/main" id="{24F67EA8-255C-2EDA-A927-C8C0AE515AEE}"/>
                </a:ext>
              </a:extLst>
            </p:cNvPr>
            <p:cNvSpPr/>
            <p:nvPr/>
          </p:nvSpPr>
          <p:spPr>
            <a:xfrm>
              <a:off x="1202267" y="5618113"/>
              <a:ext cx="980854" cy="554087"/>
            </a:xfrm>
            <a:custGeom>
              <a:avLst/>
              <a:gdLst>
                <a:gd name="connsiteX0" fmla="*/ 0 w 474133"/>
                <a:gd name="connsiteY0" fmla="*/ 12220 h 528687"/>
                <a:gd name="connsiteX1" fmla="*/ 228600 w 474133"/>
                <a:gd name="connsiteY1" fmla="*/ 12220 h 528687"/>
                <a:gd name="connsiteX2" fmla="*/ 101600 w 474133"/>
                <a:gd name="connsiteY2" fmla="*/ 139220 h 528687"/>
                <a:gd name="connsiteX3" fmla="*/ 313266 w 474133"/>
                <a:gd name="connsiteY3" fmla="*/ 139220 h 528687"/>
                <a:gd name="connsiteX4" fmla="*/ 169333 w 474133"/>
                <a:gd name="connsiteY4" fmla="*/ 249287 h 528687"/>
                <a:gd name="connsiteX5" fmla="*/ 372533 w 474133"/>
                <a:gd name="connsiteY5" fmla="*/ 300087 h 528687"/>
                <a:gd name="connsiteX6" fmla="*/ 372533 w 474133"/>
                <a:gd name="connsiteY6" fmla="*/ 418620 h 528687"/>
                <a:gd name="connsiteX7" fmla="*/ 474133 w 474133"/>
                <a:gd name="connsiteY7" fmla="*/ 528687 h 5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33" h="528687">
                  <a:moveTo>
                    <a:pt x="0" y="12220"/>
                  </a:moveTo>
                  <a:cubicBezTo>
                    <a:pt x="105833" y="1636"/>
                    <a:pt x="211667" y="-8947"/>
                    <a:pt x="228600" y="12220"/>
                  </a:cubicBezTo>
                  <a:cubicBezTo>
                    <a:pt x="245533" y="33387"/>
                    <a:pt x="87489" y="118053"/>
                    <a:pt x="101600" y="139220"/>
                  </a:cubicBezTo>
                  <a:cubicBezTo>
                    <a:pt x="115711" y="160387"/>
                    <a:pt x="301977" y="120876"/>
                    <a:pt x="313266" y="139220"/>
                  </a:cubicBezTo>
                  <a:cubicBezTo>
                    <a:pt x="324555" y="157564"/>
                    <a:pt x="159455" y="222476"/>
                    <a:pt x="169333" y="249287"/>
                  </a:cubicBezTo>
                  <a:cubicBezTo>
                    <a:pt x="179211" y="276098"/>
                    <a:pt x="338666" y="271865"/>
                    <a:pt x="372533" y="300087"/>
                  </a:cubicBezTo>
                  <a:cubicBezTo>
                    <a:pt x="406400" y="328309"/>
                    <a:pt x="355600" y="380520"/>
                    <a:pt x="372533" y="418620"/>
                  </a:cubicBezTo>
                  <a:cubicBezTo>
                    <a:pt x="389466" y="456720"/>
                    <a:pt x="431799" y="492703"/>
                    <a:pt x="474133" y="528687"/>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5514301A-BD6B-4B4A-5301-B3BC9AE1B210}"/>
              </a:ext>
            </a:extLst>
          </p:cNvPr>
          <p:cNvGrpSpPr/>
          <p:nvPr/>
        </p:nvGrpSpPr>
        <p:grpSpPr>
          <a:xfrm>
            <a:off x="3708812" y="5583758"/>
            <a:ext cx="1189705" cy="641208"/>
            <a:chOff x="2286000" y="5607192"/>
            <a:chExt cx="1189705" cy="641208"/>
          </a:xfrm>
        </p:grpSpPr>
        <p:cxnSp>
          <p:nvCxnSpPr>
            <p:cNvPr id="44" name="Straight Arrow Connector 43">
              <a:extLst>
                <a:ext uri="{FF2B5EF4-FFF2-40B4-BE49-F238E27FC236}">
                  <a16:creationId xmlns:a16="http://schemas.microsoft.com/office/drawing/2014/main" id="{5A6B347B-B3AF-69C9-24BA-B9086B0982BB}"/>
                </a:ext>
              </a:extLst>
            </p:cNvPr>
            <p:cNvCxnSpPr/>
            <p:nvPr/>
          </p:nvCxnSpPr>
          <p:spPr>
            <a:xfrm flipV="1">
              <a:off x="3170905" y="5791200"/>
              <a:ext cx="304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8F4D9AD-8C7B-76AD-4EEE-A33203D9F6A1}"/>
                </a:ext>
              </a:extLst>
            </p:cNvPr>
            <p:cNvCxnSpPr/>
            <p:nvPr/>
          </p:nvCxnSpPr>
          <p:spPr>
            <a:xfrm flipH="1" flipV="1">
              <a:off x="2286000" y="5786442"/>
              <a:ext cx="648729" cy="385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87F02D6-6EF2-88A0-9B5A-FA4C7F2FFBCB}"/>
                </a:ext>
              </a:extLst>
            </p:cNvPr>
            <p:cNvCxnSpPr/>
            <p:nvPr/>
          </p:nvCxnSpPr>
          <p:spPr>
            <a:xfrm flipV="1">
              <a:off x="3055195" y="5607192"/>
              <a:ext cx="304800" cy="641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0A3CC6A-6301-DBB2-FE5B-CCCE141D3803}"/>
                </a:ext>
              </a:extLst>
            </p:cNvPr>
            <p:cNvCxnSpPr/>
            <p:nvPr/>
          </p:nvCxnSpPr>
          <p:spPr>
            <a:xfrm flipH="1" flipV="1">
              <a:off x="3058150" y="5618113"/>
              <a:ext cx="339125" cy="619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269852-DE90-3923-1838-65263B93CCC8}"/>
                </a:ext>
              </a:extLst>
            </p:cNvPr>
            <p:cNvCxnSpPr/>
            <p:nvPr/>
          </p:nvCxnSpPr>
          <p:spPr>
            <a:xfrm flipV="1">
              <a:off x="2629929" y="5837767"/>
              <a:ext cx="304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B9E63C7-DB9D-AB1D-6461-BC83A4C8FEEF}"/>
              </a:ext>
            </a:extLst>
          </p:cNvPr>
          <p:cNvGrpSpPr/>
          <p:nvPr/>
        </p:nvGrpSpPr>
        <p:grpSpPr>
          <a:xfrm>
            <a:off x="6080758" y="5594679"/>
            <a:ext cx="3285183" cy="1163687"/>
            <a:chOff x="4657946" y="5618113"/>
            <a:chExt cx="3285183" cy="1163687"/>
          </a:xfrm>
        </p:grpSpPr>
        <p:sp>
          <p:nvSpPr>
            <p:cNvPr id="50" name="Rectangle 49">
              <a:extLst>
                <a:ext uri="{FF2B5EF4-FFF2-40B4-BE49-F238E27FC236}">
                  <a16:creationId xmlns:a16="http://schemas.microsoft.com/office/drawing/2014/main" id="{10EFF5CB-6AE5-1A94-BA9C-4FAE9260D1E6}"/>
                </a:ext>
              </a:extLst>
            </p:cNvPr>
            <p:cNvSpPr/>
            <p:nvPr/>
          </p:nvSpPr>
          <p:spPr>
            <a:xfrm>
              <a:off x="4820987" y="6248400"/>
              <a:ext cx="3122142"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Low </a:t>
              </a:r>
              <a:r>
                <a:rPr lang="en-US" dirty="0" err="1"/>
                <a:t>emittance</a:t>
              </a:r>
              <a:r>
                <a:rPr lang="en-US" dirty="0"/>
                <a:t> </a:t>
              </a:r>
            </a:p>
            <a:p>
              <a:pPr algn="ctr"/>
              <a:r>
                <a:rPr lang="en-US" dirty="0"/>
                <a:t>material</a:t>
              </a:r>
            </a:p>
          </p:txBody>
        </p:sp>
        <p:sp>
          <p:nvSpPr>
            <p:cNvPr id="51" name="Freeform 99">
              <a:extLst>
                <a:ext uri="{FF2B5EF4-FFF2-40B4-BE49-F238E27FC236}">
                  <a16:creationId xmlns:a16="http://schemas.microsoft.com/office/drawing/2014/main" id="{37A2CAED-FE41-E1C6-6B79-6D15D9254A18}"/>
                </a:ext>
              </a:extLst>
            </p:cNvPr>
            <p:cNvSpPr/>
            <p:nvPr/>
          </p:nvSpPr>
          <p:spPr>
            <a:xfrm>
              <a:off x="4657946" y="5639759"/>
              <a:ext cx="980854" cy="554087"/>
            </a:xfrm>
            <a:custGeom>
              <a:avLst/>
              <a:gdLst>
                <a:gd name="connsiteX0" fmla="*/ 0 w 474133"/>
                <a:gd name="connsiteY0" fmla="*/ 12220 h 528687"/>
                <a:gd name="connsiteX1" fmla="*/ 228600 w 474133"/>
                <a:gd name="connsiteY1" fmla="*/ 12220 h 528687"/>
                <a:gd name="connsiteX2" fmla="*/ 101600 w 474133"/>
                <a:gd name="connsiteY2" fmla="*/ 139220 h 528687"/>
                <a:gd name="connsiteX3" fmla="*/ 313266 w 474133"/>
                <a:gd name="connsiteY3" fmla="*/ 139220 h 528687"/>
                <a:gd name="connsiteX4" fmla="*/ 169333 w 474133"/>
                <a:gd name="connsiteY4" fmla="*/ 249287 h 528687"/>
                <a:gd name="connsiteX5" fmla="*/ 372533 w 474133"/>
                <a:gd name="connsiteY5" fmla="*/ 300087 h 528687"/>
                <a:gd name="connsiteX6" fmla="*/ 372533 w 474133"/>
                <a:gd name="connsiteY6" fmla="*/ 418620 h 528687"/>
                <a:gd name="connsiteX7" fmla="*/ 474133 w 474133"/>
                <a:gd name="connsiteY7" fmla="*/ 528687 h 5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33" h="528687">
                  <a:moveTo>
                    <a:pt x="0" y="12220"/>
                  </a:moveTo>
                  <a:cubicBezTo>
                    <a:pt x="105833" y="1636"/>
                    <a:pt x="211667" y="-8947"/>
                    <a:pt x="228600" y="12220"/>
                  </a:cubicBezTo>
                  <a:cubicBezTo>
                    <a:pt x="245533" y="33387"/>
                    <a:pt x="87489" y="118053"/>
                    <a:pt x="101600" y="139220"/>
                  </a:cubicBezTo>
                  <a:cubicBezTo>
                    <a:pt x="115711" y="160387"/>
                    <a:pt x="301977" y="120876"/>
                    <a:pt x="313266" y="139220"/>
                  </a:cubicBezTo>
                  <a:cubicBezTo>
                    <a:pt x="324555" y="157564"/>
                    <a:pt x="159455" y="222476"/>
                    <a:pt x="169333" y="249287"/>
                  </a:cubicBezTo>
                  <a:cubicBezTo>
                    <a:pt x="179211" y="276098"/>
                    <a:pt x="338666" y="271865"/>
                    <a:pt x="372533" y="300087"/>
                  </a:cubicBezTo>
                  <a:cubicBezTo>
                    <a:pt x="406400" y="328309"/>
                    <a:pt x="355600" y="380520"/>
                    <a:pt x="372533" y="418620"/>
                  </a:cubicBezTo>
                  <a:cubicBezTo>
                    <a:pt x="389466" y="456720"/>
                    <a:pt x="431799" y="492703"/>
                    <a:pt x="474133" y="528687"/>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98A8D852-DDB9-D541-F382-A8B2DEBE4C00}"/>
                </a:ext>
              </a:extLst>
            </p:cNvPr>
            <p:cNvCxnSpPr/>
            <p:nvPr/>
          </p:nvCxnSpPr>
          <p:spPr>
            <a:xfrm flipV="1">
              <a:off x="5964462" y="5638800"/>
              <a:ext cx="55338" cy="533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D89E448-2549-B1A8-9BDF-5DA08C1215D8}"/>
                </a:ext>
              </a:extLst>
            </p:cNvPr>
            <p:cNvCxnSpPr/>
            <p:nvPr/>
          </p:nvCxnSpPr>
          <p:spPr>
            <a:xfrm flipV="1">
              <a:off x="6116862" y="5618113"/>
              <a:ext cx="0" cy="553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51151AE-749D-8FFA-4F33-4F11E1F4D8F3}"/>
                </a:ext>
              </a:extLst>
            </p:cNvPr>
            <p:cNvCxnSpPr/>
            <p:nvPr/>
          </p:nvCxnSpPr>
          <p:spPr>
            <a:xfrm flipV="1">
              <a:off x="6297135" y="5638800"/>
              <a:ext cx="0" cy="532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C998AB-04F0-1A14-93ED-77E97D831E7F}"/>
                </a:ext>
              </a:extLst>
            </p:cNvPr>
            <p:cNvCxnSpPr/>
            <p:nvPr/>
          </p:nvCxnSpPr>
          <p:spPr>
            <a:xfrm flipH="1" flipV="1">
              <a:off x="6382058" y="5639759"/>
              <a:ext cx="39604" cy="5314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89141D3-AF99-BBA4-AD99-FD8AA7A5B573}"/>
                </a:ext>
              </a:extLst>
            </p:cNvPr>
            <p:cNvCxnSpPr/>
            <p:nvPr/>
          </p:nvCxnSpPr>
          <p:spPr>
            <a:xfrm flipV="1">
              <a:off x="5875864" y="5647267"/>
              <a:ext cx="0" cy="532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6088141C-D851-5056-44FD-557860E88761}"/>
              </a:ext>
            </a:extLst>
          </p:cNvPr>
          <p:cNvGrpSpPr/>
          <p:nvPr/>
        </p:nvGrpSpPr>
        <p:grpSpPr>
          <a:xfrm>
            <a:off x="3023012" y="5124412"/>
            <a:ext cx="3122142" cy="1633954"/>
            <a:chOff x="1600200" y="5147846"/>
            <a:chExt cx="3122142" cy="1633954"/>
          </a:xfrm>
        </p:grpSpPr>
        <p:grpSp>
          <p:nvGrpSpPr>
            <p:cNvPr id="58" name="Group 57">
              <a:extLst>
                <a:ext uri="{FF2B5EF4-FFF2-40B4-BE49-F238E27FC236}">
                  <a16:creationId xmlns:a16="http://schemas.microsoft.com/office/drawing/2014/main" id="{66B3EE10-63A4-7D97-BB5F-D13CDCA23BCE}"/>
                </a:ext>
              </a:extLst>
            </p:cNvPr>
            <p:cNvGrpSpPr/>
            <p:nvPr/>
          </p:nvGrpSpPr>
          <p:grpSpPr>
            <a:xfrm>
              <a:off x="1600200" y="5486400"/>
              <a:ext cx="3122142" cy="1295400"/>
              <a:chOff x="1600200" y="5486400"/>
              <a:chExt cx="3122142" cy="1295400"/>
            </a:xfrm>
          </p:grpSpPr>
          <p:sp>
            <p:nvSpPr>
              <p:cNvPr id="60" name="Rectangle 59">
                <a:extLst>
                  <a:ext uri="{FF2B5EF4-FFF2-40B4-BE49-F238E27FC236}">
                    <a16:creationId xmlns:a16="http://schemas.microsoft.com/office/drawing/2014/main" id="{D7814577-E6CA-CC33-4922-DECB836BF5C3}"/>
                  </a:ext>
                </a:extLst>
              </p:cNvPr>
              <p:cNvSpPr/>
              <p:nvPr/>
            </p:nvSpPr>
            <p:spPr>
              <a:xfrm>
                <a:off x="1600200" y="6248400"/>
                <a:ext cx="3122142" cy="533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High </a:t>
                </a:r>
                <a:r>
                  <a:rPr lang="en-US" dirty="0" err="1"/>
                  <a:t>emittance</a:t>
                </a:r>
                <a:r>
                  <a:rPr lang="en-US" dirty="0"/>
                  <a:t> </a:t>
                </a:r>
              </a:p>
              <a:p>
                <a:pPr algn="ctr"/>
                <a:r>
                  <a:rPr lang="en-US" dirty="0"/>
                  <a:t>material</a:t>
                </a:r>
              </a:p>
            </p:txBody>
          </p:sp>
          <p:cxnSp>
            <p:nvCxnSpPr>
              <p:cNvPr id="61" name="Straight Arrow Connector 60">
                <a:extLst>
                  <a:ext uri="{FF2B5EF4-FFF2-40B4-BE49-F238E27FC236}">
                    <a16:creationId xmlns:a16="http://schemas.microsoft.com/office/drawing/2014/main" id="{AD51D700-2FDC-22DB-B01D-DABD6F5D2A37}"/>
                  </a:ext>
                </a:extLst>
              </p:cNvPr>
              <p:cNvCxnSpPr/>
              <p:nvPr/>
            </p:nvCxnSpPr>
            <p:spPr>
              <a:xfrm flipV="1">
                <a:off x="4383305" y="5486400"/>
                <a:ext cx="0" cy="6848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mc:AlternateContent xmlns:mc="http://schemas.openxmlformats.org/markup-compatibility/2006" xmlns:a14="http://schemas.microsoft.com/office/drawing/2010/main">
          <mc:Choice Requires="a14">
            <p:sp>
              <p:nvSpPr>
                <p:cNvPr id="59" name="TextBox 108">
                  <a:extLst>
                    <a:ext uri="{FF2B5EF4-FFF2-40B4-BE49-F238E27FC236}">
                      <a16:creationId xmlns:a16="http://schemas.microsoft.com/office/drawing/2014/main" id="{459990B9-BAC4-9415-8AD2-AD19B4FD06E1}"/>
                    </a:ext>
                  </a:extLst>
                </p:cNvPr>
                <p:cNvSpPr txBox="1"/>
                <p:nvPr/>
              </p:nvSpPr>
              <p:spPr>
                <a:xfrm>
                  <a:off x="4114800" y="5147846"/>
                  <a:ext cx="33635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7030A0"/>
                                </a:solidFill>
                                <a:latin typeface="Cambria Math" panose="02040503050406030204" pitchFamily="18" charset="0"/>
                              </a:rPr>
                            </m:ctrlPr>
                          </m:sSubPr>
                          <m:e>
                            <m:r>
                              <a:rPr lang="en-US" sz="1600" b="0" i="1" smtClean="0">
                                <a:solidFill>
                                  <a:srgbClr val="7030A0"/>
                                </a:solidFill>
                                <a:latin typeface="Cambria Math"/>
                              </a:rPr>
                              <m:t>𝐹</m:t>
                            </m:r>
                          </m:e>
                          <m:sub>
                            <m:r>
                              <a:rPr lang="en-US" sz="1600" b="0" i="1" smtClean="0">
                                <a:solidFill>
                                  <a:srgbClr val="7030A0"/>
                                </a:solidFill>
                                <a:latin typeface="Cambria Math"/>
                              </a:rPr>
                              <m:t>𝑎𝑐𝑐</m:t>
                            </m:r>
                          </m:sub>
                        </m:sSub>
                      </m:oMath>
                    </m:oMathPara>
                  </a14:m>
                  <a:endParaRPr lang="en-US" dirty="0"/>
                </a:p>
              </p:txBody>
            </p:sp>
          </mc:Choice>
          <mc:Fallback xmlns="">
            <p:sp>
              <p:nvSpPr>
                <p:cNvPr id="111" name="TextBox 108"/>
                <p:cNvSpPr txBox="1">
                  <a:spLocks noRot="1" noChangeAspect="1" noMove="1" noResize="1" noEditPoints="1" noAdjustHandles="1" noChangeArrowheads="1" noChangeShapeType="1" noTextEdit="1"/>
                </p:cNvSpPr>
                <p:nvPr/>
              </p:nvSpPr>
              <p:spPr>
                <a:xfrm>
                  <a:off x="4114800" y="5147846"/>
                  <a:ext cx="336353" cy="338554"/>
                </a:xfrm>
                <a:prstGeom prst="rect">
                  <a:avLst/>
                </a:prstGeom>
                <a:blipFill rotWithShape="1">
                  <a:blip r:embed="rId16"/>
                  <a:stretch>
                    <a:fillRect r="-3454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0229226-54C4-03B2-FFDD-D831AFC832F0}"/>
                  </a:ext>
                </a:extLst>
              </p:cNvPr>
              <p:cNvSpPr txBox="1"/>
              <p:nvPr/>
            </p:nvSpPr>
            <p:spPr>
              <a:xfrm>
                <a:off x="7094929" y="4433003"/>
                <a:ext cx="3505199" cy="979948"/>
              </a:xfrm>
              <a:prstGeom prst="rect">
                <a:avLst/>
              </a:prstGeom>
              <a:noFill/>
            </p:spPr>
            <p:txBody>
              <a:bodyPr wrap="square" rtlCol="0">
                <a:spAutoFit/>
              </a:bodyPr>
              <a:lstStyle/>
              <a:p>
                <a:r>
                  <a:rPr lang="en-US" dirty="0"/>
                  <a:t>Characterize momentum spread by an initial temperature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𝜎</m:t>
                        </m:r>
                      </m:e>
                      <m:sub>
                        <m:r>
                          <a:rPr lang="en-US" b="0" i="1" smtClean="0">
                            <a:latin typeface="Cambria Math"/>
                          </a:rPr>
                          <m:t>𝑝𝑥</m:t>
                        </m:r>
                      </m:sub>
                    </m:sSub>
                    <m:r>
                      <a:rPr lang="en-US" b="0" i="1" smtClean="0">
                        <a:latin typeface="Cambria Math"/>
                      </a:rPr>
                      <m:t>~</m:t>
                    </m:r>
                    <m:sSub>
                      <m:sSubPr>
                        <m:ctrlPr>
                          <a:rPr lang="en-US" b="0" i="1" smtClean="0">
                            <a:latin typeface="Cambria Math" panose="02040503050406030204" pitchFamily="18" charset="0"/>
                          </a:rPr>
                        </m:ctrlPr>
                      </m:sSubPr>
                      <m:e>
                        <m:rad>
                          <m:radPr>
                            <m:degHide m:val="on"/>
                            <m:ctrlPr>
                              <a:rPr lang="en-US" b="0" i="1" smtClean="0">
                                <a:latin typeface="Cambria Math" panose="02040503050406030204" pitchFamily="18" charset="0"/>
                              </a:rPr>
                            </m:ctrlPr>
                          </m:radPr>
                          <m:deg/>
                          <m:e>
                            <m:r>
                              <a:rPr lang="en-US" b="0" i="1" smtClean="0">
                                <a:latin typeface="Cambria Math"/>
                              </a:rPr>
                              <m:t>𝑘𝑇</m:t>
                            </m:r>
                          </m:e>
                        </m:rad>
                      </m:e>
                      <m:sub>
                        <m:r>
                          <a:rPr lang="en-US" b="0" i="1" smtClean="0">
                            <a:latin typeface="Cambria Math"/>
                          </a:rPr>
                          <m:t>𝑒</m:t>
                        </m:r>
                      </m:sub>
                    </m:sSub>
                  </m:oMath>
                </a14:m>
                <a:r>
                  <a:rPr lang="en-US" dirty="0"/>
                  <a:t>=</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a:rPr>
                          <m:t>"</m:t>
                        </m:r>
                        <m:r>
                          <a:rPr lang="en-US" b="0" i="1" smtClean="0">
                            <a:latin typeface="Cambria Math"/>
                          </a:rPr>
                          <m:t>𝑀𝑇𝐸</m:t>
                        </m:r>
                      </m:e>
                    </m:rad>
                    <m:r>
                      <a:rPr lang="en-US" b="0" i="1" smtClean="0">
                        <a:latin typeface="Cambria Math"/>
                      </a:rPr>
                      <m:t>"</m:t>
                    </m:r>
                  </m:oMath>
                </a14:m>
                <a:r>
                  <a:rPr lang="en-US" dirty="0"/>
                  <a:t> </a:t>
                </a:r>
              </a:p>
            </p:txBody>
          </p:sp>
        </mc:Choice>
        <mc:Fallback xmlns="">
          <p:sp>
            <p:nvSpPr>
              <p:cNvPr id="62" name="TextBox 61">
                <a:extLst>
                  <a:ext uri="{FF2B5EF4-FFF2-40B4-BE49-F238E27FC236}">
                    <a16:creationId xmlns:a16="http://schemas.microsoft.com/office/drawing/2014/main" id="{40229226-54C4-03B2-FFDD-D831AFC832F0}"/>
                  </a:ext>
                </a:extLst>
              </p:cNvPr>
              <p:cNvSpPr txBox="1">
                <a:spLocks noRot="1" noChangeAspect="1" noMove="1" noResize="1" noEditPoints="1" noAdjustHandles="1" noChangeArrowheads="1" noChangeShapeType="1" noTextEdit="1"/>
              </p:cNvSpPr>
              <p:nvPr/>
            </p:nvSpPr>
            <p:spPr>
              <a:xfrm>
                <a:off x="7094929" y="4433003"/>
                <a:ext cx="3505199" cy="979948"/>
              </a:xfrm>
              <a:prstGeom prst="rect">
                <a:avLst/>
              </a:prstGeom>
              <a:blipFill>
                <a:blip r:embed="rId17"/>
                <a:stretch>
                  <a:fillRect l="-1565" t="-3106" r="-1565" b="-6211"/>
                </a:stretch>
              </a:blipFill>
            </p:spPr>
            <p:txBody>
              <a:bodyPr/>
              <a:lstStyle/>
              <a:p>
                <a:r>
                  <a:rPr lang="en-US">
                    <a:noFill/>
                  </a:rPr>
                  <a:t> </a:t>
                </a:r>
              </a:p>
            </p:txBody>
          </p:sp>
        </mc:Fallback>
      </mc:AlternateContent>
      <p:sp>
        <p:nvSpPr>
          <p:cNvPr id="64" name="Rectangle 63">
            <a:extLst>
              <a:ext uri="{FF2B5EF4-FFF2-40B4-BE49-F238E27FC236}">
                <a16:creationId xmlns:a16="http://schemas.microsoft.com/office/drawing/2014/main" id="{A1C3DDD2-CFF6-7AC5-2BE0-8EBD02E6DC2E}"/>
              </a:ext>
            </a:extLst>
          </p:cNvPr>
          <p:cNvSpPr/>
          <p:nvPr/>
        </p:nvSpPr>
        <p:spPr>
          <a:xfrm>
            <a:off x="9039889" y="785280"/>
            <a:ext cx="3130864" cy="237817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612AA1E-6D3F-BB3B-4B77-1248C0B23C2C}"/>
              </a:ext>
            </a:extLst>
          </p:cNvPr>
          <p:cNvSpPr>
            <a:spLocks noGrp="1"/>
          </p:cNvSpPr>
          <p:nvPr>
            <p:ph type="sldNum" sz="quarter" idx="12"/>
          </p:nvPr>
        </p:nvSpPr>
        <p:spPr/>
        <p:txBody>
          <a:bodyPr/>
          <a:lstStyle/>
          <a:p>
            <a:fld id="{2B0B72F6-93BC-4ABE-8D4E-CAD5E32AE66C}" type="slidenum">
              <a:rPr lang="en-US" smtClean="0"/>
              <a:t>3</a:t>
            </a:fld>
            <a:endParaRPr lang="en-US"/>
          </a:p>
        </p:txBody>
      </p:sp>
    </p:spTree>
    <p:extLst>
      <p:ext uri="{BB962C8B-B14F-4D97-AF65-F5344CB8AC3E}">
        <p14:creationId xmlns:p14="http://schemas.microsoft.com/office/powerpoint/2010/main" val="29660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9"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D71-0BD4-4D54-EBE4-134F72A84EB0}"/>
              </a:ext>
            </a:extLst>
          </p:cNvPr>
          <p:cNvSpPr>
            <a:spLocks noGrp="1"/>
          </p:cNvSpPr>
          <p:nvPr>
            <p:ph type="title"/>
          </p:nvPr>
        </p:nvSpPr>
        <p:spPr/>
        <p:txBody>
          <a:bodyPr/>
          <a:lstStyle/>
          <a:p>
            <a:r>
              <a:rPr lang="en-US" dirty="0"/>
              <a:t>How low can you go?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12FD03-A733-9A98-2EF6-0072C62C2C8C}"/>
                  </a:ext>
                </a:extLst>
              </p:cNvPr>
              <p:cNvSpPr>
                <a:spLocks noGrp="1"/>
              </p:cNvSpPr>
              <p:nvPr>
                <p:ph idx="1"/>
              </p:nvPr>
            </p:nvSpPr>
            <p:spPr>
              <a:xfrm>
                <a:off x="609600" y="893299"/>
                <a:ext cx="10972800" cy="5594587"/>
              </a:xfrm>
            </p:spPr>
            <p:txBody>
              <a:bodyPr>
                <a:normAutofit fontScale="77500" lnSpcReduction="20000"/>
              </a:bodyPr>
              <a:lstStyle/>
              <a:p>
                <a:r>
                  <a:rPr lang="en-US" dirty="0"/>
                  <a:t>By decreasing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𝜈</m:t>
                    </m:r>
                    <m:r>
                      <a:rPr lang="en-US" b="0" i="1" smtClean="0">
                        <a:latin typeface="Cambria Math" panose="02040503050406030204" pitchFamily="18" charset="0"/>
                      </a:rPr>
                      <m:t>→</m:t>
                    </m:r>
                    <m:r>
                      <a:rPr lang="en-US" b="0" i="1" smtClean="0">
                        <a:latin typeface="Cambria Math" panose="02040503050406030204" pitchFamily="18" charset="0"/>
                      </a:rPr>
                      <m:t>𝜙</m:t>
                    </m:r>
                  </m:oMath>
                </a14:m>
                <a:r>
                  <a:rPr lang="en-US" dirty="0"/>
                  <a:t>, you can reduce MTE to about room temp (25 </a:t>
                </a:r>
                <a:r>
                  <a:rPr lang="en-US" dirty="0" err="1"/>
                  <a:t>meV</a:t>
                </a:r>
                <a:r>
                  <a:rPr lang="en-US" dirty="0"/>
                  <a:t>, or 0.2 micron/mm rms)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Why aren’t we all doing this? Laser infrastructure, QE penalty.</a:t>
                </a:r>
              </a:p>
              <a:p>
                <a:pPr marL="0" indent="0">
                  <a:buNone/>
                </a:pPr>
                <a:r>
                  <a:rPr lang="en-US" dirty="0"/>
                  <a:t>	</a:t>
                </a:r>
                <a14:m>
                  <m:oMath xmlns:m="http://schemas.openxmlformats.org/officeDocument/2006/math">
                    <m:r>
                      <a:rPr lang="en-US" i="1" dirty="0" smtClean="0">
                        <a:latin typeface="Cambria Math" panose="02040503050406030204" pitchFamily="18" charset="0"/>
                      </a:rPr>
                      <m:t>𝑄𝐸</m:t>
                    </m:r>
                    <m:r>
                      <a:rPr lang="en-US" i="1" dirty="0" smtClean="0">
                        <a:latin typeface="Cambria Math" panose="02040503050406030204" pitchFamily="18" charset="0"/>
                      </a:rPr>
                      <m:t> ~</m:t>
                    </m:r>
                    <m:sSup>
                      <m:sSupPr>
                        <m:ctrlPr>
                          <a:rPr lang="en-US" b="0" i="1" dirty="0" smtClean="0">
                            <a:latin typeface="Cambria Math" panose="02040503050406030204" pitchFamily="18" charset="0"/>
                          </a:rPr>
                        </m:ctrlPr>
                      </m:sSupPr>
                      <m:e>
                        <m:d>
                          <m:dPr>
                            <m:ctrlPr>
                              <a:rPr lang="en-US" i="1" dirty="0" smtClean="0">
                                <a:latin typeface="Cambria Math" panose="02040503050406030204" pitchFamily="18" charset="0"/>
                              </a:rPr>
                            </m:ctrlPr>
                          </m:dPr>
                          <m:e>
                            <m:r>
                              <a:rPr lang="en-US" b="0" i="1" dirty="0" smtClean="0">
                                <a:latin typeface="Cambria Math" panose="02040503050406030204" pitchFamily="18" charset="0"/>
                              </a:rPr>
                              <m:t>h</m:t>
                            </m:r>
                            <m:r>
                              <a:rPr lang="en-US" b="0" i="1" dirty="0" smtClean="0">
                                <a:latin typeface="Cambria Math" panose="02040503050406030204" pitchFamily="18" charset="0"/>
                              </a:rPr>
                              <m:t>𝜈</m:t>
                            </m:r>
                            <m:r>
                              <a:rPr lang="en-US" b="0" i="1" dirty="0" smtClean="0">
                                <a:latin typeface="Cambria Math" panose="02040503050406030204" pitchFamily="18" charset="0"/>
                              </a:rPr>
                              <m:t>−</m:t>
                            </m:r>
                            <m:r>
                              <a:rPr lang="en-US" b="0" i="1" dirty="0" smtClean="0">
                                <a:latin typeface="Cambria Math" panose="02040503050406030204" pitchFamily="18" charset="0"/>
                              </a:rPr>
                              <m:t>𝜙</m:t>
                            </m:r>
                          </m:e>
                        </m:d>
                      </m:e>
                      <m:sup>
                        <m:r>
                          <a:rPr lang="en-US" b="0" i="1" dirty="0" smtClean="0">
                            <a:latin typeface="Cambria Math" panose="02040503050406030204" pitchFamily="18" charset="0"/>
                          </a:rPr>
                          <m:t>2</m:t>
                        </m:r>
                      </m:sup>
                    </m:sSup>
                    <m:r>
                      <a:rPr lang="en-US" b="0" i="0" dirty="0" smtClean="0">
                        <a:latin typeface="Cambria Math" panose="02040503050406030204" pitchFamily="18" charset="0"/>
                      </a:rPr>
                      <m:t>.</m:t>
                    </m:r>
                  </m:oMath>
                </a14:m>
                <a:endParaRPr lang="en-US" dirty="0"/>
              </a:p>
              <a:p>
                <a:r>
                  <a:rPr lang="en-US" dirty="0"/>
                  <a:t>Orders of magnitude. Need to start with high QE: vacuum sensitive!</a:t>
                </a:r>
              </a:p>
            </p:txBody>
          </p:sp>
        </mc:Choice>
        <mc:Fallback xmlns="">
          <p:sp>
            <p:nvSpPr>
              <p:cNvPr id="3" name="Content Placeholder 2">
                <a:extLst>
                  <a:ext uri="{FF2B5EF4-FFF2-40B4-BE49-F238E27FC236}">
                    <a16:creationId xmlns:a16="http://schemas.microsoft.com/office/drawing/2014/main" id="{5D12FD03-A733-9A98-2EF6-0072C62C2C8C}"/>
                  </a:ext>
                </a:extLst>
              </p:cNvPr>
              <p:cNvSpPr>
                <a:spLocks noGrp="1" noRot="1" noChangeAspect="1" noMove="1" noResize="1" noEditPoints="1" noAdjustHandles="1" noChangeArrowheads="1" noChangeShapeType="1" noTextEdit="1"/>
              </p:cNvSpPr>
              <p:nvPr>
                <p:ph idx="1"/>
              </p:nvPr>
            </p:nvSpPr>
            <p:spPr>
              <a:xfrm>
                <a:off x="609600" y="893299"/>
                <a:ext cx="10972800" cy="5594587"/>
              </a:xfrm>
              <a:blipFill>
                <a:blip r:embed="rId2"/>
                <a:stretch>
                  <a:fillRect l="-778" t="-2290" r="-500"/>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EFDDAF2F-942E-4D5A-3495-EF4A8DBEE17A}"/>
              </a:ext>
            </a:extLst>
          </p:cNvPr>
          <p:cNvGrpSpPr/>
          <p:nvPr/>
        </p:nvGrpSpPr>
        <p:grpSpPr>
          <a:xfrm>
            <a:off x="2201358" y="1636984"/>
            <a:ext cx="7789283" cy="3203358"/>
            <a:chOff x="1497439" y="2072414"/>
            <a:chExt cx="7789283" cy="3203358"/>
          </a:xfrm>
        </p:grpSpPr>
        <p:pic>
          <p:nvPicPr>
            <p:cNvPr id="4" name="Picture 3">
              <a:extLst>
                <a:ext uri="{FF2B5EF4-FFF2-40B4-BE49-F238E27FC236}">
                  <a16:creationId xmlns:a16="http://schemas.microsoft.com/office/drawing/2014/main" id="{6D14C056-5EFF-7440-B28D-C2ADF163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095" y="2257080"/>
              <a:ext cx="3815627" cy="3018692"/>
            </a:xfrm>
            <a:prstGeom prst="rect">
              <a:avLst/>
            </a:prstGeom>
          </p:spPr>
        </p:pic>
        <p:pic>
          <p:nvPicPr>
            <p:cNvPr id="5" name="Picture 4">
              <a:extLst>
                <a:ext uri="{FF2B5EF4-FFF2-40B4-BE49-F238E27FC236}">
                  <a16:creationId xmlns:a16="http://schemas.microsoft.com/office/drawing/2014/main" id="{8D82A8AE-CDA2-11E8-7E9D-8DC7ACEFB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439" y="2368769"/>
              <a:ext cx="3493225" cy="270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FAFC4579-2A59-09B5-D0E0-9ABCE802318C}"/>
                </a:ext>
              </a:extLst>
            </p:cNvPr>
            <p:cNvSpPr txBox="1"/>
            <p:nvPr/>
          </p:nvSpPr>
          <p:spPr>
            <a:xfrm>
              <a:off x="2997845" y="2072414"/>
              <a:ext cx="412292" cy="369332"/>
            </a:xfrm>
            <a:prstGeom prst="rect">
              <a:avLst/>
            </a:prstGeom>
            <a:noFill/>
          </p:spPr>
          <p:txBody>
            <a:bodyPr wrap="none" rtlCol="0">
              <a:spAutoFit/>
            </a:bodyPr>
            <a:lstStyle/>
            <a:p>
              <a:r>
                <a:rPr lang="en-US" dirty="0"/>
                <a:t>Sb</a:t>
              </a:r>
            </a:p>
          </p:txBody>
        </p:sp>
        <p:grpSp>
          <p:nvGrpSpPr>
            <p:cNvPr id="7" name="Group 6">
              <a:extLst>
                <a:ext uri="{FF2B5EF4-FFF2-40B4-BE49-F238E27FC236}">
                  <a16:creationId xmlns:a16="http://schemas.microsoft.com/office/drawing/2014/main" id="{4F6A41B0-FC1D-2386-C2B9-EA04300180B4}"/>
                </a:ext>
              </a:extLst>
            </p:cNvPr>
            <p:cNvGrpSpPr/>
            <p:nvPr/>
          </p:nvGrpSpPr>
          <p:grpSpPr>
            <a:xfrm>
              <a:off x="6096000" y="2098876"/>
              <a:ext cx="2379787" cy="1459587"/>
              <a:chOff x="4933950" y="2313801"/>
              <a:chExt cx="2379787" cy="1459587"/>
            </a:xfrm>
          </p:grpSpPr>
          <p:sp>
            <p:nvSpPr>
              <p:cNvPr id="8" name="TextBox 7">
                <a:extLst>
                  <a:ext uri="{FF2B5EF4-FFF2-40B4-BE49-F238E27FC236}">
                    <a16:creationId xmlns:a16="http://schemas.microsoft.com/office/drawing/2014/main" id="{BDBDE00E-4F96-A815-B470-EE56BE3CD90A}"/>
                  </a:ext>
                </a:extLst>
              </p:cNvPr>
              <p:cNvSpPr txBox="1"/>
              <p:nvPr/>
            </p:nvSpPr>
            <p:spPr>
              <a:xfrm>
                <a:off x="5307995" y="2313801"/>
                <a:ext cx="2005742" cy="369332"/>
              </a:xfrm>
              <a:prstGeom prst="rect">
                <a:avLst/>
              </a:prstGeom>
              <a:noFill/>
            </p:spPr>
            <p:txBody>
              <a:bodyPr wrap="none" rtlCol="0">
                <a:spAutoFit/>
              </a:bodyPr>
              <a:lstStyle/>
              <a:p>
                <a:r>
                  <a:rPr lang="en-US" dirty="0"/>
                  <a:t>Alkali </a:t>
                </a:r>
                <a:r>
                  <a:rPr lang="en-US" dirty="0" err="1"/>
                  <a:t>Antimonide</a:t>
                </a:r>
                <a:r>
                  <a:rPr lang="en-US" dirty="0"/>
                  <a:t> </a:t>
                </a:r>
              </a:p>
            </p:txBody>
          </p:sp>
          <p:sp>
            <p:nvSpPr>
              <p:cNvPr id="9" name="TextBox 8">
                <a:extLst>
                  <a:ext uri="{FF2B5EF4-FFF2-40B4-BE49-F238E27FC236}">
                    <a16:creationId xmlns:a16="http://schemas.microsoft.com/office/drawing/2014/main" id="{4081EC43-3D27-8861-2C10-09BA05106699}"/>
                  </a:ext>
                </a:extLst>
              </p:cNvPr>
              <p:cNvSpPr txBox="1"/>
              <p:nvPr/>
            </p:nvSpPr>
            <p:spPr>
              <a:xfrm>
                <a:off x="4933950" y="3434834"/>
                <a:ext cx="184731" cy="338554"/>
              </a:xfrm>
              <a:prstGeom prst="rect">
                <a:avLst/>
              </a:prstGeom>
              <a:noFill/>
            </p:spPr>
            <p:txBody>
              <a:bodyPr wrap="none" rtlCol="0">
                <a:spAutoFit/>
              </a:bodyPr>
              <a:lstStyle/>
              <a:p>
                <a:endParaRPr lang="en-US" sz="1600" dirty="0"/>
              </a:p>
            </p:txBody>
          </p:sp>
        </p:grpSp>
        <p:sp>
          <p:nvSpPr>
            <p:cNvPr id="10" name="TextBox 9">
              <a:extLst>
                <a:ext uri="{FF2B5EF4-FFF2-40B4-BE49-F238E27FC236}">
                  <a16:creationId xmlns:a16="http://schemas.microsoft.com/office/drawing/2014/main" id="{DCD564B4-A454-18CB-0E7A-6BAD6E713036}"/>
                </a:ext>
              </a:extLst>
            </p:cNvPr>
            <p:cNvSpPr txBox="1"/>
            <p:nvPr/>
          </p:nvSpPr>
          <p:spPr>
            <a:xfrm>
              <a:off x="2537811" y="4046923"/>
              <a:ext cx="1940275" cy="369332"/>
            </a:xfrm>
            <a:prstGeom prst="rect">
              <a:avLst/>
            </a:prstGeom>
            <a:noFill/>
          </p:spPr>
          <p:txBody>
            <a:bodyPr wrap="none" rtlCol="0">
              <a:spAutoFit/>
            </a:bodyPr>
            <a:lstStyle/>
            <a:p>
              <a:r>
                <a:rPr lang="en-US" dirty="0"/>
                <a:t>J. </a:t>
              </a:r>
              <a:r>
                <a:rPr lang="en-US" dirty="0" err="1"/>
                <a:t>Feng</a:t>
              </a:r>
              <a:r>
                <a:rPr lang="en-US" dirty="0"/>
                <a:t>, APL (2015)</a:t>
              </a:r>
            </a:p>
          </p:txBody>
        </p:sp>
        <p:sp>
          <p:nvSpPr>
            <p:cNvPr id="11" name="TextBox 10">
              <a:extLst>
                <a:ext uri="{FF2B5EF4-FFF2-40B4-BE49-F238E27FC236}">
                  <a16:creationId xmlns:a16="http://schemas.microsoft.com/office/drawing/2014/main" id="{78215877-40B3-7488-681F-BE54103CE53B}"/>
                </a:ext>
              </a:extLst>
            </p:cNvPr>
            <p:cNvSpPr txBox="1"/>
            <p:nvPr/>
          </p:nvSpPr>
          <p:spPr>
            <a:xfrm>
              <a:off x="7472916" y="4389793"/>
              <a:ext cx="1146724" cy="369332"/>
            </a:xfrm>
            <a:prstGeom prst="rect">
              <a:avLst/>
            </a:prstGeom>
            <a:noFill/>
          </p:spPr>
          <p:txBody>
            <a:bodyPr wrap="none" rtlCol="0">
              <a:spAutoFit/>
            </a:bodyPr>
            <a:lstStyle/>
            <a:p>
              <a:r>
                <a:rPr lang="en-US" dirty="0"/>
                <a:t>L. </a:t>
              </a:r>
              <a:r>
                <a:rPr lang="en-US" dirty="0" err="1"/>
                <a:t>Cultrera</a:t>
              </a:r>
              <a:endParaRPr lang="en-US" dirty="0"/>
            </a:p>
          </p:txBody>
        </p:sp>
      </p:grpSp>
      <p:sp>
        <p:nvSpPr>
          <p:cNvPr id="13" name="Slide Number Placeholder 12">
            <a:extLst>
              <a:ext uri="{FF2B5EF4-FFF2-40B4-BE49-F238E27FC236}">
                <a16:creationId xmlns:a16="http://schemas.microsoft.com/office/drawing/2014/main" id="{41B40D7E-1D7D-0E5A-F611-9C5ED3F2341F}"/>
              </a:ext>
            </a:extLst>
          </p:cNvPr>
          <p:cNvSpPr>
            <a:spLocks noGrp="1"/>
          </p:cNvSpPr>
          <p:nvPr>
            <p:ph type="sldNum" sz="quarter" idx="12"/>
          </p:nvPr>
        </p:nvSpPr>
        <p:spPr/>
        <p:txBody>
          <a:bodyPr/>
          <a:lstStyle/>
          <a:p>
            <a:fld id="{2B0B72F6-93BC-4ABE-8D4E-CAD5E32AE66C}" type="slidenum">
              <a:rPr lang="en-US" smtClean="0"/>
              <a:t>4</a:t>
            </a:fld>
            <a:endParaRPr lang="en-US"/>
          </a:p>
        </p:txBody>
      </p:sp>
    </p:spTree>
    <p:extLst>
      <p:ext uri="{BB962C8B-B14F-4D97-AF65-F5344CB8AC3E}">
        <p14:creationId xmlns:p14="http://schemas.microsoft.com/office/powerpoint/2010/main" val="133727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FCE8-2F43-0672-EB88-F1DF4D379BFF}"/>
              </a:ext>
            </a:extLst>
          </p:cNvPr>
          <p:cNvSpPr>
            <a:spLocks noGrp="1"/>
          </p:cNvSpPr>
          <p:nvPr>
            <p:ph type="title"/>
          </p:nvPr>
        </p:nvSpPr>
        <p:spPr/>
        <p:txBody>
          <a:bodyPr/>
          <a:lstStyle/>
          <a:p>
            <a:r>
              <a:rPr lang="en-US" dirty="0"/>
              <a:t>Does MTE matter?</a:t>
            </a:r>
          </a:p>
        </p:txBody>
      </p:sp>
      <p:sp>
        <p:nvSpPr>
          <p:cNvPr id="3" name="Content Placeholder 2">
            <a:extLst>
              <a:ext uri="{FF2B5EF4-FFF2-40B4-BE49-F238E27FC236}">
                <a16:creationId xmlns:a16="http://schemas.microsoft.com/office/drawing/2014/main" id="{D3822A96-C4FF-2851-A28A-04B1BAED3D87}"/>
              </a:ext>
            </a:extLst>
          </p:cNvPr>
          <p:cNvSpPr>
            <a:spLocks noGrp="1"/>
          </p:cNvSpPr>
          <p:nvPr>
            <p:ph idx="1"/>
          </p:nvPr>
        </p:nvSpPr>
        <p:spPr>
          <a:xfrm>
            <a:off x="410307" y="812567"/>
            <a:ext cx="11582400" cy="5232865"/>
          </a:xfrm>
        </p:spPr>
        <p:txBody>
          <a:bodyPr>
            <a:normAutofit/>
          </a:bodyPr>
          <a:lstStyle/>
          <a:p>
            <a:r>
              <a:rPr lang="en-US" sz="2000" b="1" dirty="0"/>
              <a:t>Obviously field matters: </a:t>
            </a:r>
            <a:r>
              <a:rPr lang="en-US" sz="2000" dirty="0"/>
              <a:t>it drives the charge density we can achieve. </a:t>
            </a:r>
            <a:r>
              <a:rPr lang="en-US" sz="2000" i="1" dirty="0"/>
              <a:t>Does MTE matter when space charge is involved? </a:t>
            </a:r>
          </a:p>
          <a:p>
            <a:r>
              <a:rPr lang="en-US" sz="2000" dirty="0"/>
              <a:t>Many examples say yes. Recent case study: LANL, Cornell, UCLA.</a:t>
            </a:r>
          </a:p>
        </p:txBody>
      </p:sp>
      <p:pic>
        <p:nvPicPr>
          <p:cNvPr id="5" name="Picture 4">
            <a:extLst>
              <a:ext uri="{FF2B5EF4-FFF2-40B4-BE49-F238E27FC236}">
                <a16:creationId xmlns:a16="http://schemas.microsoft.com/office/drawing/2014/main" id="{56F13734-FA17-938D-E4B8-EA9EA73CD236}"/>
              </a:ext>
            </a:extLst>
          </p:cNvPr>
          <p:cNvPicPr>
            <a:picLocks noChangeAspect="1"/>
          </p:cNvPicPr>
          <p:nvPr/>
        </p:nvPicPr>
        <p:blipFill>
          <a:blip r:embed="rId2"/>
          <a:stretch>
            <a:fillRect/>
          </a:stretch>
        </p:blipFill>
        <p:spPr>
          <a:xfrm>
            <a:off x="410307" y="3243673"/>
            <a:ext cx="4684009" cy="3288322"/>
          </a:xfrm>
          <a:prstGeom prst="rect">
            <a:avLst/>
          </a:prstGeom>
        </p:spPr>
      </p:pic>
      <p:grpSp>
        <p:nvGrpSpPr>
          <p:cNvPr id="14" name="Group 13">
            <a:extLst>
              <a:ext uri="{FF2B5EF4-FFF2-40B4-BE49-F238E27FC236}">
                <a16:creationId xmlns:a16="http://schemas.microsoft.com/office/drawing/2014/main" id="{7D092043-F772-3C02-20D8-8470BD43CAF2}"/>
              </a:ext>
            </a:extLst>
          </p:cNvPr>
          <p:cNvGrpSpPr/>
          <p:nvPr/>
        </p:nvGrpSpPr>
        <p:grpSpPr>
          <a:xfrm>
            <a:off x="5543451" y="2694341"/>
            <a:ext cx="4684009" cy="4079420"/>
            <a:chOff x="6464637" y="2716112"/>
            <a:chExt cx="4684009" cy="4079420"/>
          </a:xfrm>
        </p:grpSpPr>
        <p:pic>
          <p:nvPicPr>
            <p:cNvPr id="7" name="Picture 6">
              <a:extLst>
                <a:ext uri="{FF2B5EF4-FFF2-40B4-BE49-F238E27FC236}">
                  <a16:creationId xmlns:a16="http://schemas.microsoft.com/office/drawing/2014/main" id="{AC55B795-CD57-FE5A-ED2B-A3168CD7E23D}"/>
                </a:ext>
              </a:extLst>
            </p:cNvPr>
            <p:cNvPicPr>
              <a:picLocks noChangeAspect="1"/>
            </p:cNvPicPr>
            <p:nvPr/>
          </p:nvPicPr>
          <p:blipFill>
            <a:blip r:embed="rId3"/>
            <a:stretch>
              <a:fillRect/>
            </a:stretch>
          </p:blipFill>
          <p:spPr>
            <a:xfrm>
              <a:off x="6464637" y="2980135"/>
              <a:ext cx="4684009" cy="3815397"/>
            </a:xfrm>
            <a:prstGeom prst="rect">
              <a:avLst/>
            </a:prstGeom>
          </p:spPr>
        </p:pic>
        <p:sp>
          <p:nvSpPr>
            <p:cNvPr id="8" name="TextBox 7">
              <a:extLst>
                <a:ext uri="{FF2B5EF4-FFF2-40B4-BE49-F238E27FC236}">
                  <a16:creationId xmlns:a16="http://schemas.microsoft.com/office/drawing/2014/main" id="{7CB86426-BA41-D162-B29B-3CBAA0CC7E82}"/>
                </a:ext>
              </a:extLst>
            </p:cNvPr>
            <p:cNvSpPr txBox="1"/>
            <p:nvPr/>
          </p:nvSpPr>
          <p:spPr>
            <a:xfrm>
              <a:off x="6862675" y="2716112"/>
              <a:ext cx="4275529" cy="369332"/>
            </a:xfrm>
            <a:prstGeom prst="rect">
              <a:avLst/>
            </a:prstGeom>
            <a:noFill/>
          </p:spPr>
          <p:txBody>
            <a:bodyPr wrap="none" rtlCol="0">
              <a:spAutoFit/>
            </a:bodyPr>
            <a:lstStyle/>
            <a:p>
              <a:r>
                <a:rPr lang="en-US" dirty="0"/>
                <a:t>250 </a:t>
              </a:r>
              <a:r>
                <a:rPr lang="en-US" dirty="0" err="1"/>
                <a:t>pC</a:t>
              </a:r>
              <a:r>
                <a:rPr lang="en-US" dirty="0"/>
                <a:t> final bunch charge with aperture</a:t>
              </a:r>
            </a:p>
          </p:txBody>
        </p:sp>
      </p:grpSp>
      <p:pic>
        <p:nvPicPr>
          <p:cNvPr id="10" name="Picture 9">
            <a:extLst>
              <a:ext uri="{FF2B5EF4-FFF2-40B4-BE49-F238E27FC236}">
                <a16:creationId xmlns:a16="http://schemas.microsoft.com/office/drawing/2014/main" id="{9CAA7C27-5401-C9AE-519B-DA19A266C01A}"/>
              </a:ext>
            </a:extLst>
          </p:cNvPr>
          <p:cNvPicPr>
            <a:picLocks noChangeAspect="1"/>
          </p:cNvPicPr>
          <p:nvPr/>
        </p:nvPicPr>
        <p:blipFill>
          <a:blip r:embed="rId4"/>
          <a:stretch>
            <a:fillRect/>
          </a:stretch>
        </p:blipFill>
        <p:spPr>
          <a:xfrm>
            <a:off x="1334354" y="1903976"/>
            <a:ext cx="7969059" cy="816996"/>
          </a:xfrm>
          <a:prstGeom prst="rect">
            <a:avLst/>
          </a:prstGeom>
        </p:spPr>
      </p:pic>
      <p:sp>
        <p:nvSpPr>
          <p:cNvPr id="12" name="TextBox 11">
            <a:extLst>
              <a:ext uri="{FF2B5EF4-FFF2-40B4-BE49-F238E27FC236}">
                <a16:creationId xmlns:a16="http://schemas.microsoft.com/office/drawing/2014/main" id="{0652742E-93F2-E444-9341-F9289165085A}"/>
              </a:ext>
            </a:extLst>
          </p:cNvPr>
          <p:cNvSpPr txBox="1"/>
          <p:nvPr/>
        </p:nvSpPr>
        <p:spPr>
          <a:xfrm>
            <a:off x="1488378" y="2757110"/>
            <a:ext cx="6096000" cy="369332"/>
          </a:xfrm>
          <a:prstGeom prst="rect">
            <a:avLst/>
          </a:prstGeom>
          <a:noFill/>
        </p:spPr>
        <p:txBody>
          <a:bodyPr wrap="square">
            <a:spAutoFit/>
          </a:bodyPr>
          <a:lstStyle/>
          <a:p>
            <a:r>
              <a:rPr lang="en-US" dirty="0"/>
              <a:t>https://arxiv.org/abs/2509.11014</a:t>
            </a:r>
          </a:p>
        </p:txBody>
      </p:sp>
      <p:sp>
        <p:nvSpPr>
          <p:cNvPr id="13" name="TextBox 12">
            <a:extLst>
              <a:ext uri="{FF2B5EF4-FFF2-40B4-BE49-F238E27FC236}">
                <a16:creationId xmlns:a16="http://schemas.microsoft.com/office/drawing/2014/main" id="{3AE49560-748B-E400-EBBF-35FF6653D48F}"/>
              </a:ext>
            </a:extLst>
          </p:cNvPr>
          <p:cNvSpPr txBox="1"/>
          <p:nvPr/>
        </p:nvSpPr>
        <p:spPr>
          <a:xfrm>
            <a:off x="838200" y="5761109"/>
            <a:ext cx="1300356" cy="646331"/>
          </a:xfrm>
          <a:prstGeom prst="rect">
            <a:avLst/>
          </a:prstGeom>
          <a:noFill/>
        </p:spPr>
        <p:txBody>
          <a:bodyPr wrap="none" rtlCol="0">
            <a:spAutoFit/>
          </a:bodyPr>
          <a:lstStyle/>
          <a:p>
            <a:r>
              <a:rPr lang="en-US" dirty="0"/>
              <a:t>240 MV/m </a:t>
            </a:r>
          </a:p>
          <a:p>
            <a:r>
              <a:rPr lang="en-US" dirty="0"/>
              <a:t>Peak</a:t>
            </a:r>
          </a:p>
        </p:txBody>
      </p:sp>
      <p:cxnSp>
        <p:nvCxnSpPr>
          <p:cNvPr id="16" name="Straight Arrow Connector 15">
            <a:extLst>
              <a:ext uri="{FF2B5EF4-FFF2-40B4-BE49-F238E27FC236}">
                <a16:creationId xmlns:a16="http://schemas.microsoft.com/office/drawing/2014/main" id="{18578268-5EDD-DD98-0F2D-133A5BFDCCFD}"/>
              </a:ext>
            </a:extLst>
          </p:cNvPr>
          <p:cNvCxnSpPr/>
          <p:nvPr/>
        </p:nvCxnSpPr>
        <p:spPr>
          <a:xfrm>
            <a:off x="10276114" y="4713514"/>
            <a:ext cx="0" cy="10802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EB526AE-8678-670B-153E-211AFD2A7C48}"/>
              </a:ext>
            </a:extLst>
          </p:cNvPr>
          <p:cNvSpPr txBox="1"/>
          <p:nvPr/>
        </p:nvSpPr>
        <p:spPr>
          <a:xfrm>
            <a:off x="10341428" y="4713514"/>
            <a:ext cx="1850572" cy="1200329"/>
          </a:xfrm>
          <a:prstGeom prst="rect">
            <a:avLst/>
          </a:prstGeom>
          <a:noFill/>
        </p:spPr>
        <p:txBody>
          <a:bodyPr wrap="square" rtlCol="0">
            <a:spAutoFit/>
          </a:bodyPr>
          <a:lstStyle/>
          <a:p>
            <a:r>
              <a:rPr lang="en-US" dirty="0"/>
              <a:t>Strong decrease then diminishing returns</a:t>
            </a:r>
          </a:p>
        </p:txBody>
      </p:sp>
      <p:cxnSp>
        <p:nvCxnSpPr>
          <p:cNvPr id="19" name="Straight Arrow Connector 18">
            <a:extLst>
              <a:ext uri="{FF2B5EF4-FFF2-40B4-BE49-F238E27FC236}">
                <a16:creationId xmlns:a16="http://schemas.microsoft.com/office/drawing/2014/main" id="{A9D48DE5-47E4-5193-227E-ADFABAE21E13}"/>
              </a:ext>
            </a:extLst>
          </p:cNvPr>
          <p:cNvCxnSpPr>
            <a:cxnSpLocks/>
          </p:cNvCxnSpPr>
          <p:nvPr/>
        </p:nvCxnSpPr>
        <p:spPr>
          <a:xfrm flipH="1">
            <a:off x="9982200" y="4136571"/>
            <a:ext cx="326571" cy="391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8D737CD-F3E4-54ED-BF62-AB123AB5F79E}"/>
              </a:ext>
            </a:extLst>
          </p:cNvPr>
          <p:cNvSpPr txBox="1"/>
          <p:nvPr/>
        </p:nvSpPr>
        <p:spPr>
          <a:xfrm>
            <a:off x="10166462" y="3734363"/>
            <a:ext cx="1850572" cy="369332"/>
          </a:xfrm>
          <a:prstGeom prst="rect">
            <a:avLst/>
          </a:prstGeom>
          <a:noFill/>
        </p:spPr>
        <p:txBody>
          <a:bodyPr wrap="square" rtlCol="0">
            <a:spAutoFit/>
          </a:bodyPr>
          <a:lstStyle/>
          <a:p>
            <a:r>
              <a:rPr lang="en-US" dirty="0"/>
              <a:t>Typical Cu MTE</a:t>
            </a:r>
          </a:p>
        </p:txBody>
      </p:sp>
      <p:sp>
        <p:nvSpPr>
          <p:cNvPr id="4" name="Slide Number Placeholder 3">
            <a:extLst>
              <a:ext uri="{FF2B5EF4-FFF2-40B4-BE49-F238E27FC236}">
                <a16:creationId xmlns:a16="http://schemas.microsoft.com/office/drawing/2014/main" id="{C3D9E387-299E-E7E1-639D-1E9BE5DE2C4E}"/>
              </a:ext>
            </a:extLst>
          </p:cNvPr>
          <p:cNvSpPr>
            <a:spLocks noGrp="1"/>
          </p:cNvSpPr>
          <p:nvPr>
            <p:ph type="sldNum" sz="quarter" idx="12"/>
          </p:nvPr>
        </p:nvSpPr>
        <p:spPr/>
        <p:txBody>
          <a:bodyPr/>
          <a:lstStyle/>
          <a:p>
            <a:fld id="{2B0B72F6-93BC-4ABE-8D4E-CAD5E32AE66C}" type="slidenum">
              <a:rPr lang="en-US" smtClean="0"/>
              <a:t>5</a:t>
            </a:fld>
            <a:endParaRPr lang="en-US"/>
          </a:p>
        </p:txBody>
      </p:sp>
    </p:spTree>
    <p:extLst>
      <p:ext uri="{BB962C8B-B14F-4D97-AF65-F5344CB8AC3E}">
        <p14:creationId xmlns:p14="http://schemas.microsoft.com/office/powerpoint/2010/main" val="121768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C484-698F-8F96-1140-64147596A8C0}"/>
              </a:ext>
            </a:extLst>
          </p:cNvPr>
          <p:cNvSpPr>
            <a:spLocks noGrp="1"/>
          </p:cNvSpPr>
          <p:nvPr>
            <p:ph type="title"/>
          </p:nvPr>
        </p:nvSpPr>
        <p:spPr/>
        <p:txBody>
          <a:bodyPr/>
          <a:lstStyle/>
          <a:p>
            <a:r>
              <a:rPr lang="en-US" dirty="0"/>
              <a:t>Semiconductors in NCRF</a:t>
            </a:r>
          </a:p>
        </p:txBody>
      </p:sp>
      <p:sp>
        <p:nvSpPr>
          <p:cNvPr id="3" name="Content Placeholder 2">
            <a:extLst>
              <a:ext uri="{FF2B5EF4-FFF2-40B4-BE49-F238E27FC236}">
                <a16:creationId xmlns:a16="http://schemas.microsoft.com/office/drawing/2014/main" id="{D12AACA5-E719-5A00-5F9B-6A66015A69C2}"/>
              </a:ext>
            </a:extLst>
          </p:cNvPr>
          <p:cNvSpPr>
            <a:spLocks noGrp="1"/>
          </p:cNvSpPr>
          <p:nvPr>
            <p:ph idx="1"/>
          </p:nvPr>
        </p:nvSpPr>
        <p:spPr>
          <a:xfrm>
            <a:off x="609600" y="773724"/>
            <a:ext cx="10972800" cy="5232865"/>
          </a:xfrm>
        </p:spPr>
        <p:txBody>
          <a:bodyPr>
            <a:normAutofit/>
          </a:bodyPr>
          <a:lstStyle/>
          <a:p>
            <a:r>
              <a:rPr lang="en-US" sz="2800" dirty="0"/>
              <a:t>Some examples, historical and more recent (international)</a:t>
            </a:r>
          </a:p>
        </p:txBody>
      </p:sp>
      <p:grpSp>
        <p:nvGrpSpPr>
          <p:cNvPr id="11" name="Group 10">
            <a:extLst>
              <a:ext uri="{FF2B5EF4-FFF2-40B4-BE49-F238E27FC236}">
                <a16:creationId xmlns:a16="http://schemas.microsoft.com/office/drawing/2014/main" id="{B2D4AF9F-0EFD-AEFC-0D88-D7A7FFE11328}"/>
              </a:ext>
            </a:extLst>
          </p:cNvPr>
          <p:cNvGrpSpPr/>
          <p:nvPr/>
        </p:nvGrpSpPr>
        <p:grpSpPr>
          <a:xfrm>
            <a:off x="388815" y="1263594"/>
            <a:ext cx="4146874" cy="2742339"/>
            <a:chOff x="650655" y="1687924"/>
            <a:chExt cx="4146874" cy="2742339"/>
          </a:xfrm>
        </p:grpSpPr>
        <p:pic>
          <p:nvPicPr>
            <p:cNvPr id="5" name="Picture 4">
              <a:extLst>
                <a:ext uri="{FF2B5EF4-FFF2-40B4-BE49-F238E27FC236}">
                  <a16:creationId xmlns:a16="http://schemas.microsoft.com/office/drawing/2014/main" id="{AFB0897A-3AF7-45C5-A4A8-BD08A1EB3C3C}"/>
                </a:ext>
              </a:extLst>
            </p:cNvPr>
            <p:cNvPicPr>
              <a:picLocks noChangeAspect="1"/>
            </p:cNvPicPr>
            <p:nvPr/>
          </p:nvPicPr>
          <p:blipFill>
            <a:blip r:embed="rId3"/>
            <a:stretch>
              <a:fillRect/>
            </a:stretch>
          </p:blipFill>
          <p:spPr>
            <a:xfrm>
              <a:off x="806126" y="2248091"/>
              <a:ext cx="3183468" cy="2182172"/>
            </a:xfrm>
            <a:prstGeom prst="rect">
              <a:avLst/>
            </a:prstGeom>
          </p:spPr>
        </p:pic>
        <p:sp>
          <p:nvSpPr>
            <p:cNvPr id="8" name="TextBox 7">
              <a:extLst>
                <a:ext uri="{FF2B5EF4-FFF2-40B4-BE49-F238E27FC236}">
                  <a16:creationId xmlns:a16="http://schemas.microsoft.com/office/drawing/2014/main" id="{893B1D86-28C8-E480-02F9-993C5F09DBA1}"/>
                </a:ext>
              </a:extLst>
            </p:cNvPr>
            <p:cNvSpPr txBox="1"/>
            <p:nvPr/>
          </p:nvSpPr>
          <p:spPr>
            <a:xfrm>
              <a:off x="998320" y="1992165"/>
              <a:ext cx="2428870" cy="307777"/>
            </a:xfrm>
            <a:prstGeom prst="rect">
              <a:avLst/>
            </a:prstGeom>
            <a:noFill/>
          </p:spPr>
          <p:txBody>
            <a:bodyPr wrap="none" rtlCol="0">
              <a:spAutoFit/>
            </a:bodyPr>
            <a:lstStyle/>
            <a:p>
              <a:r>
                <a:rPr lang="en-US" sz="1400" dirty="0"/>
                <a:t>GaAs + S-band 100 MeV/m </a:t>
              </a:r>
            </a:p>
          </p:txBody>
        </p:sp>
        <p:sp>
          <p:nvSpPr>
            <p:cNvPr id="10" name="TextBox 9">
              <a:extLst>
                <a:ext uri="{FF2B5EF4-FFF2-40B4-BE49-F238E27FC236}">
                  <a16:creationId xmlns:a16="http://schemas.microsoft.com/office/drawing/2014/main" id="{5ABD0C28-874D-A747-DAA7-A4959ADB17E4}"/>
                </a:ext>
              </a:extLst>
            </p:cNvPr>
            <p:cNvSpPr txBox="1"/>
            <p:nvPr/>
          </p:nvSpPr>
          <p:spPr>
            <a:xfrm>
              <a:off x="650655" y="1687924"/>
              <a:ext cx="4146874" cy="307777"/>
            </a:xfrm>
            <a:prstGeom prst="rect">
              <a:avLst/>
            </a:prstGeom>
            <a:noFill/>
          </p:spPr>
          <p:txBody>
            <a:bodyPr wrap="square">
              <a:spAutoFit/>
            </a:bodyPr>
            <a:lstStyle/>
            <a:p>
              <a:r>
                <a:rPr lang="en-US" sz="1400" dirty="0"/>
                <a:t>Aleksandrov et al (BINP), PAC 1999</a:t>
              </a:r>
            </a:p>
          </p:txBody>
        </p:sp>
      </p:grpSp>
      <p:grpSp>
        <p:nvGrpSpPr>
          <p:cNvPr id="15" name="Group 14">
            <a:extLst>
              <a:ext uri="{FF2B5EF4-FFF2-40B4-BE49-F238E27FC236}">
                <a16:creationId xmlns:a16="http://schemas.microsoft.com/office/drawing/2014/main" id="{DF288D0E-C5F5-8C58-485D-5085069022A1}"/>
              </a:ext>
            </a:extLst>
          </p:cNvPr>
          <p:cNvGrpSpPr/>
          <p:nvPr/>
        </p:nvGrpSpPr>
        <p:grpSpPr>
          <a:xfrm>
            <a:off x="5113502" y="1309535"/>
            <a:ext cx="6173461" cy="2576481"/>
            <a:chOff x="5104139" y="1522264"/>
            <a:chExt cx="6173461" cy="2576481"/>
          </a:xfrm>
        </p:grpSpPr>
        <p:pic>
          <p:nvPicPr>
            <p:cNvPr id="13" name="Picture 12">
              <a:extLst>
                <a:ext uri="{FF2B5EF4-FFF2-40B4-BE49-F238E27FC236}">
                  <a16:creationId xmlns:a16="http://schemas.microsoft.com/office/drawing/2014/main" id="{8D8E1CB7-929A-0158-66BB-BB00BE2B8BE7}"/>
                </a:ext>
              </a:extLst>
            </p:cNvPr>
            <p:cNvPicPr>
              <a:picLocks noChangeAspect="1"/>
            </p:cNvPicPr>
            <p:nvPr/>
          </p:nvPicPr>
          <p:blipFill>
            <a:blip r:embed="rId4"/>
            <a:stretch>
              <a:fillRect/>
            </a:stretch>
          </p:blipFill>
          <p:spPr>
            <a:xfrm>
              <a:off x="5104139" y="1650686"/>
              <a:ext cx="5036715" cy="2448059"/>
            </a:xfrm>
            <a:prstGeom prst="rect">
              <a:avLst/>
            </a:prstGeom>
          </p:spPr>
        </p:pic>
        <p:sp>
          <p:nvSpPr>
            <p:cNvPr id="14" name="TextBox 13">
              <a:extLst>
                <a:ext uri="{FF2B5EF4-FFF2-40B4-BE49-F238E27FC236}">
                  <a16:creationId xmlns:a16="http://schemas.microsoft.com/office/drawing/2014/main" id="{A41D18E7-9629-C0EE-209A-55BE95B073BD}"/>
                </a:ext>
              </a:extLst>
            </p:cNvPr>
            <p:cNvSpPr txBox="1"/>
            <p:nvPr/>
          </p:nvSpPr>
          <p:spPr>
            <a:xfrm>
              <a:off x="7130726" y="1522264"/>
              <a:ext cx="4146874" cy="738664"/>
            </a:xfrm>
            <a:prstGeom prst="rect">
              <a:avLst/>
            </a:prstGeom>
            <a:noFill/>
          </p:spPr>
          <p:txBody>
            <a:bodyPr wrap="square">
              <a:spAutoFit/>
            </a:bodyPr>
            <a:lstStyle/>
            <a:p>
              <a:r>
                <a:rPr lang="en-US" sz="1400" dirty="0"/>
                <a:t>Hessler et al. (CERN) IPAC2015</a:t>
              </a:r>
            </a:p>
            <a:p>
              <a:r>
                <a:rPr lang="en-US" sz="1400" dirty="0"/>
                <a:t>PHIN photoinjector, Cs2Te/Cs3Sb</a:t>
              </a:r>
            </a:p>
            <a:p>
              <a:r>
                <a:rPr lang="en-US" sz="1400" dirty="0"/>
                <a:t>S-band, &gt;80 MV/m</a:t>
              </a:r>
            </a:p>
          </p:txBody>
        </p:sp>
      </p:grpSp>
      <p:pic>
        <p:nvPicPr>
          <p:cNvPr id="17" name="Picture 16">
            <a:extLst>
              <a:ext uri="{FF2B5EF4-FFF2-40B4-BE49-F238E27FC236}">
                <a16:creationId xmlns:a16="http://schemas.microsoft.com/office/drawing/2014/main" id="{67683926-8715-3784-A235-808625EA3785}"/>
              </a:ext>
            </a:extLst>
          </p:cNvPr>
          <p:cNvPicPr>
            <a:picLocks noChangeAspect="1"/>
          </p:cNvPicPr>
          <p:nvPr/>
        </p:nvPicPr>
        <p:blipFill>
          <a:blip r:embed="rId5"/>
          <a:stretch>
            <a:fillRect/>
          </a:stretch>
        </p:blipFill>
        <p:spPr>
          <a:xfrm>
            <a:off x="413937" y="4457888"/>
            <a:ext cx="2427514" cy="2273036"/>
          </a:xfrm>
          <a:prstGeom prst="rect">
            <a:avLst/>
          </a:prstGeom>
        </p:spPr>
      </p:pic>
      <p:sp>
        <p:nvSpPr>
          <p:cNvPr id="18" name="TextBox 17">
            <a:extLst>
              <a:ext uri="{FF2B5EF4-FFF2-40B4-BE49-F238E27FC236}">
                <a16:creationId xmlns:a16="http://schemas.microsoft.com/office/drawing/2014/main" id="{4FC20A72-8EF8-D566-2F00-EA58870F7A6B}"/>
              </a:ext>
            </a:extLst>
          </p:cNvPr>
          <p:cNvSpPr txBox="1"/>
          <p:nvPr/>
        </p:nvSpPr>
        <p:spPr>
          <a:xfrm>
            <a:off x="388815" y="4182933"/>
            <a:ext cx="4146874" cy="307777"/>
          </a:xfrm>
          <a:prstGeom prst="rect">
            <a:avLst/>
          </a:prstGeom>
          <a:noFill/>
        </p:spPr>
        <p:txBody>
          <a:bodyPr wrap="square">
            <a:spAutoFit/>
          </a:bodyPr>
          <a:lstStyle/>
          <a:p>
            <a:r>
              <a:rPr lang="en-US" sz="1400" dirty="0" err="1"/>
              <a:t>FLASH+EuXFEL</a:t>
            </a:r>
            <a:r>
              <a:rPr lang="en-US" sz="1400" dirty="0"/>
              <a:t>: L-band, Cs2Te </a:t>
            </a:r>
          </a:p>
        </p:txBody>
      </p:sp>
      <p:pic>
        <p:nvPicPr>
          <p:cNvPr id="20" name="Picture 19">
            <a:extLst>
              <a:ext uri="{FF2B5EF4-FFF2-40B4-BE49-F238E27FC236}">
                <a16:creationId xmlns:a16="http://schemas.microsoft.com/office/drawing/2014/main" id="{D74AFD43-5419-6EB2-7444-775A967B2DB9}"/>
              </a:ext>
            </a:extLst>
          </p:cNvPr>
          <p:cNvPicPr>
            <a:picLocks noChangeAspect="1"/>
          </p:cNvPicPr>
          <p:nvPr/>
        </p:nvPicPr>
        <p:blipFill>
          <a:blip r:embed="rId6"/>
          <a:stretch>
            <a:fillRect/>
          </a:stretch>
        </p:blipFill>
        <p:spPr>
          <a:xfrm>
            <a:off x="4299274" y="4526487"/>
            <a:ext cx="3398870" cy="2235461"/>
          </a:xfrm>
          <a:prstGeom prst="rect">
            <a:avLst/>
          </a:prstGeom>
        </p:spPr>
      </p:pic>
      <p:sp>
        <p:nvSpPr>
          <p:cNvPr id="21" name="TextBox 20">
            <a:extLst>
              <a:ext uri="{FF2B5EF4-FFF2-40B4-BE49-F238E27FC236}">
                <a16:creationId xmlns:a16="http://schemas.microsoft.com/office/drawing/2014/main" id="{362C9B7B-5521-4540-C51E-88E43D707CAC}"/>
              </a:ext>
            </a:extLst>
          </p:cNvPr>
          <p:cNvSpPr txBox="1"/>
          <p:nvPr/>
        </p:nvSpPr>
        <p:spPr>
          <a:xfrm>
            <a:off x="4175125" y="4132362"/>
            <a:ext cx="4650144" cy="523220"/>
          </a:xfrm>
          <a:prstGeom prst="rect">
            <a:avLst/>
          </a:prstGeom>
          <a:noFill/>
        </p:spPr>
        <p:txBody>
          <a:bodyPr wrap="square">
            <a:spAutoFit/>
          </a:bodyPr>
          <a:lstStyle/>
          <a:p>
            <a:r>
              <a:rPr lang="en-US" sz="1400" dirty="0"/>
              <a:t>PITZ Photoinjector, L-band, Cs2Te/Alkali Antimonide, Mohanty et al, FEL 2022</a:t>
            </a:r>
          </a:p>
        </p:txBody>
      </p:sp>
      <p:pic>
        <p:nvPicPr>
          <p:cNvPr id="23" name="Picture 22">
            <a:extLst>
              <a:ext uri="{FF2B5EF4-FFF2-40B4-BE49-F238E27FC236}">
                <a16:creationId xmlns:a16="http://schemas.microsoft.com/office/drawing/2014/main" id="{6279280C-C86B-E69E-1EBB-8ED0921C7EE7}"/>
              </a:ext>
            </a:extLst>
          </p:cNvPr>
          <p:cNvPicPr>
            <a:picLocks noChangeAspect="1"/>
          </p:cNvPicPr>
          <p:nvPr/>
        </p:nvPicPr>
        <p:blipFill>
          <a:blip r:embed="rId7"/>
          <a:stretch>
            <a:fillRect/>
          </a:stretch>
        </p:blipFill>
        <p:spPr>
          <a:xfrm>
            <a:off x="9489055" y="4425756"/>
            <a:ext cx="1559624" cy="2235461"/>
          </a:xfrm>
          <a:prstGeom prst="rect">
            <a:avLst/>
          </a:prstGeom>
        </p:spPr>
      </p:pic>
      <p:sp>
        <p:nvSpPr>
          <p:cNvPr id="24" name="TextBox 23">
            <a:extLst>
              <a:ext uri="{FF2B5EF4-FFF2-40B4-BE49-F238E27FC236}">
                <a16:creationId xmlns:a16="http://schemas.microsoft.com/office/drawing/2014/main" id="{09329885-EA30-B0C1-6167-5B5838668EF3}"/>
              </a:ext>
            </a:extLst>
          </p:cNvPr>
          <p:cNvSpPr txBox="1"/>
          <p:nvPr/>
        </p:nvSpPr>
        <p:spPr>
          <a:xfrm>
            <a:off x="8837097" y="4183229"/>
            <a:ext cx="4650144" cy="307777"/>
          </a:xfrm>
          <a:prstGeom prst="rect">
            <a:avLst/>
          </a:prstGeom>
          <a:noFill/>
        </p:spPr>
        <p:txBody>
          <a:bodyPr wrap="square">
            <a:spAutoFit/>
          </a:bodyPr>
          <a:lstStyle/>
          <a:p>
            <a:r>
              <a:rPr lang="en-US" sz="1400" dirty="0"/>
              <a:t>Tsinghua University—more on this later.</a:t>
            </a:r>
          </a:p>
        </p:txBody>
      </p:sp>
      <p:sp>
        <p:nvSpPr>
          <p:cNvPr id="26" name="TextBox 25">
            <a:extLst>
              <a:ext uri="{FF2B5EF4-FFF2-40B4-BE49-F238E27FC236}">
                <a16:creationId xmlns:a16="http://schemas.microsoft.com/office/drawing/2014/main" id="{A19A24CE-7EC4-44C2-A5AC-B64D85FA0359}"/>
              </a:ext>
            </a:extLst>
          </p:cNvPr>
          <p:cNvSpPr txBox="1"/>
          <p:nvPr/>
        </p:nvSpPr>
        <p:spPr>
          <a:xfrm>
            <a:off x="2674615" y="5081822"/>
            <a:ext cx="724997" cy="461665"/>
          </a:xfrm>
          <a:prstGeom prst="rect">
            <a:avLst/>
          </a:prstGeom>
          <a:noFill/>
        </p:spPr>
        <p:txBody>
          <a:bodyPr wrap="square">
            <a:spAutoFit/>
          </a:bodyPr>
          <a:lstStyle/>
          <a:p>
            <a:r>
              <a:rPr lang="en-US" sz="1200" dirty="0"/>
              <a:t>Many</a:t>
            </a:r>
          </a:p>
          <a:p>
            <a:r>
              <a:rPr lang="en-US" sz="1200" dirty="0"/>
              <a:t>Papers!</a:t>
            </a:r>
          </a:p>
        </p:txBody>
      </p:sp>
      <p:sp>
        <p:nvSpPr>
          <p:cNvPr id="27" name="Rectangle 26">
            <a:extLst>
              <a:ext uri="{FF2B5EF4-FFF2-40B4-BE49-F238E27FC236}">
                <a16:creationId xmlns:a16="http://schemas.microsoft.com/office/drawing/2014/main" id="{3F6A95F5-C431-33E4-78F9-1C766D38F108}"/>
              </a:ext>
            </a:extLst>
          </p:cNvPr>
          <p:cNvSpPr/>
          <p:nvPr/>
        </p:nvSpPr>
        <p:spPr>
          <a:xfrm>
            <a:off x="388815" y="1263594"/>
            <a:ext cx="3338939" cy="27965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776AB1AC-8DFD-9A7C-FAB6-CF90BF8BEFF4}"/>
              </a:ext>
            </a:extLst>
          </p:cNvPr>
          <p:cNvSpPr/>
          <p:nvPr/>
        </p:nvSpPr>
        <p:spPr>
          <a:xfrm>
            <a:off x="5062388" y="1263593"/>
            <a:ext cx="5279041" cy="27965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FB7606D6-34EB-1D59-F89B-641A96BCBB5D}"/>
              </a:ext>
            </a:extLst>
          </p:cNvPr>
          <p:cNvSpPr/>
          <p:nvPr/>
        </p:nvSpPr>
        <p:spPr>
          <a:xfrm>
            <a:off x="285109" y="4182933"/>
            <a:ext cx="3114504" cy="25790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B84EEC44-9ED6-64B3-CC40-E085CF0EA90C}"/>
              </a:ext>
            </a:extLst>
          </p:cNvPr>
          <p:cNvSpPr/>
          <p:nvPr/>
        </p:nvSpPr>
        <p:spPr>
          <a:xfrm>
            <a:off x="4019452" y="4130535"/>
            <a:ext cx="4415739" cy="26314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E032689D-FA39-E535-76FF-3A6878A43A60}"/>
              </a:ext>
            </a:extLst>
          </p:cNvPr>
          <p:cNvSpPr/>
          <p:nvPr/>
        </p:nvSpPr>
        <p:spPr>
          <a:xfrm>
            <a:off x="8690950" y="4227779"/>
            <a:ext cx="3386495" cy="23576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6BF8632-3819-E184-ABCA-4929CF44D9BC}"/>
              </a:ext>
            </a:extLst>
          </p:cNvPr>
          <p:cNvSpPr>
            <a:spLocks noGrp="1"/>
          </p:cNvSpPr>
          <p:nvPr>
            <p:ph type="sldNum" sz="quarter" idx="12"/>
          </p:nvPr>
        </p:nvSpPr>
        <p:spPr/>
        <p:txBody>
          <a:bodyPr/>
          <a:lstStyle/>
          <a:p>
            <a:fld id="{2B0B72F6-93BC-4ABE-8D4E-CAD5E32AE66C}" type="slidenum">
              <a:rPr lang="en-US" smtClean="0"/>
              <a:t>6</a:t>
            </a:fld>
            <a:endParaRPr lang="en-US"/>
          </a:p>
        </p:txBody>
      </p:sp>
    </p:spTree>
    <p:extLst>
      <p:ext uri="{BB962C8B-B14F-4D97-AF65-F5344CB8AC3E}">
        <p14:creationId xmlns:p14="http://schemas.microsoft.com/office/powerpoint/2010/main" val="264678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BB411-C39F-69DB-B738-577824C83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3A5FE-FC80-9707-9EE4-328F6241BB76}"/>
              </a:ext>
            </a:extLst>
          </p:cNvPr>
          <p:cNvSpPr>
            <a:spLocks noGrp="1"/>
          </p:cNvSpPr>
          <p:nvPr>
            <p:ph type="title"/>
          </p:nvPr>
        </p:nvSpPr>
        <p:spPr/>
        <p:txBody>
          <a:bodyPr/>
          <a:lstStyle/>
          <a:p>
            <a:r>
              <a:rPr lang="en-US" dirty="0"/>
              <a:t>Semiconductors in NCRF</a:t>
            </a:r>
          </a:p>
        </p:txBody>
      </p:sp>
      <p:sp>
        <p:nvSpPr>
          <p:cNvPr id="3" name="Content Placeholder 2">
            <a:extLst>
              <a:ext uri="{FF2B5EF4-FFF2-40B4-BE49-F238E27FC236}">
                <a16:creationId xmlns:a16="http://schemas.microsoft.com/office/drawing/2014/main" id="{0F14A3BF-718C-9260-C36F-8FACEA5EC1A6}"/>
              </a:ext>
            </a:extLst>
          </p:cNvPr>
          <p:cNvSpPr>
            <a:spLocks noGrp="1"/>
          </p:cNvSpPr>
          <p:nvPr>
            <p:ph idx="1"/>
          </p:nvPr>
        </p:nvSpPr>
        <p:spPr>
          <a:xfrm>
            <a:off x="609600" y="723104"/>
            <a:ext cx="10972800" cy="5232865"/>
          </a:xfrm>
        </p:spPr>
        <p:txBody>
          <a:bodyPr>
            <a:normAutofit/>
          </a:bodyPr>
          <a:lstStyle/>
          <a:p>
            <a:r>
              <a:rPr lang="en-US" sz="2800" dirty="0"/>
              <a:t>Some examples, historical and more recent (US)</a:t>
            </a:r>
          </a:p>
        </p:txBody>
      </p:sp>
      <p:sp>
        <p:nvSpPr>
          <p:cNvPr id="21" name="TextBox 20">
            <a:extLst>
              <a:ext uri="{FF2B5EF4-FFF2-40B4-BE49-F238E27FC236}">
                <a16:creationId xmlns:a16="http://schemas.microsoft.com/office/drawing/2014/main" id="{C0E8EAF0-0F26-C915-D7DA-7C876314AC4F}"/>
              </a:ext>
            </a:extLst>
          </p:cNvPr>
          <p:cNvSpPr txBox="1"/>
          <p:nvPr/>
        </p:nvSpPr>
        <p:spPr>
          <a:xfrm>
            <a:off x="9958952" y="1586054"/>
            <a:ext cx="1923133" cy="2031325"/>
          </a:xfrm>
          <a:prstGeom prst="rect">
            <a:avLst/>
          </a:prstGeom>
          <a:noFill/>
        </p:spPr>
        <p:txBody>
          <a:bodyPr wrap="square">
            <a:spAutoFit/>
          </a:bodyPr>
          <a:lstStyle/>
          <a:p>
            <a:r>
              <a:rPr lang="en-US" sz="1400" dirty="0"/>
              <a:t>APEX/</a:t>
            </a:r>
            <a:r>
              <a:rPr lang="en-US" sz="1400" dirty="0" err="1"/>
              <a:t>HiRES</a:t>
            </a:r>
            <a:r>
              <a:rPr lang="en-US" sz="1400" dirty="0"/>
              <a:t>/LCLS-II</a:t>
            </a:r>
          </a:p>
          <a:p>
            <a:r>
              <a:rPr lang="en-US" sz="1400" dirty="0"/>
              <a:t>NCRF+CW</a:t>
            </a:r>
          </a:p>
          <a:p>
            <a:endParaRPr lang="en-US" sz="1400" dirty="0"/>
          </a:p>
          <a:p>
            <a:r>
              <a:rPr lang="en-US" sz="1400" dirty="0" err="1"/>
              <a:t>Sannibale</a:t>
            </a:r>
            <a:r>
              <a:rPr lang="en-US" sz="1400" dirty="0"/>
              <a:t> et al., PRAB 103501 (2012)</a:t>
            </a:r>
          </a:p>
          <a:p>
            <a:endParaRPr lang="en-US" sz="1400" dirty="0"/>
          </a:p>
          <a:p>
            <a:r>
              <a:rPr lang="en-US" sz="1400" dirty="0"/>
              <a:t>Cs2Te and Alkali Antimonides</a:t>
            </a:r>
          </a:p>
          <a:p>
            <a:endParaRPr lang="en-US" sz="1400" dirty="0"/>
          </a:p>
        </p:txBody>
      </p:sp>
      <p:sp>
        <p:nvSpPr>
          <p:cNvPr id="27" name="Rectangle 26">
            <a:extLst>
              <a:ext uri="{FF2B5EF4-FFF2-40B4-BE49-F238E27FC236}">
                <a16:creationId xmlns:a16="http://schemas.microsoft.com/office/drawing/2014/main" id="{B61123FD-A792-BD63-4CC9-5DCDA8B0D900}"/>
              </a:ext>
            </a:extLst>
          </p:cNvPr>
          <p:cNvSpPr/>
          <p:nvPr/>
        </p:nvSpPr>
        <p:spPr>
          <a:xfrm>
            <a:off x="388815" y="1263594"/>
            <a:ext cx="3338939" cy="27965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3805F2EF-62F4-C28E-6401-8BACC5747D23}"/>
              </a:ext>
            </a:extLst>
          </p:cNvPr>
          <p:cNvSpPr/>
          <p:nvPr/>
        </p:nvSpPr>
        <p:spPr>
          <a:xfrm>
            <a:off x="1319252" y="4197881"/>
            <a:ext cx="4146874" cy="25790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B64BD4AA-3F75-FDF6-F273-B81B6B58F4AC}"/>
              </a:ext>
            </a:extLst>
          </p:cNvPr>
          <p:cNvSpPr/>
          <p:nvPr/>
        </p:nvSpPr>
        <p:spPr>
          <a:xfrm>
            <a:off x="6040556" y="4425331"/>
            <a:ext cx="4415739" cy="196604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69637457-FAC3-5593-99C2-97603C902879}"/>
              </a:ext>
            </a:extLst>
          </p:cNvPr>
          <p:cNvPicPr>
            <a:picLocks noChangeAspect="1"/>
          </p:cNvPicPr>
          <p:nvPr/>
        </p:nvPicPr>
        <p:blipFill>
          <a:blip r:embed="rId3"/>
          <a:stretch>
            <a:fillRect/>
          </a:stretch>
        </p:blipFill>
        <p:spPr>
          <a:xfrm>
            <a:off x="997942" y="1893831"/>
            <a:ext cx="2092897" cy="2059735"/>
          </a:xfrm>
          <a:prstGeom prst="rect">
            <a:avLst/>
          </a:prstGeom>
        </p:spPr>
      </p:pic>
      <p:sp>
        <p:nvSpPr>
          <p:cNvPr id="7" name="TextBox 6">
            <a:extLst>
              <a:ext uri="{FF2B5EF4-FFF2-40B4-BE49-F238E27FC236}">
                <a16:creationId xmlns:a16="http://schemas.microsoft.com/office/drawing/2014/main" id="{253DB735-8E2C-4C0A-D76E-1FE7D664B86E}"/>
              </a:ext>
            </a:extLst>
          </p:cNvPr>
          <p:cNvSpPr txBox="1"/>
          <p:nvPr/>
        </p:nvSpPr>
        <p:spPr>
          <a:xfrm>
            <a:off x="421982" y="1314214"/>
            <a:ext cx="4146874" cy="523220"/>
          </a:xfrm>
          <a:prstGeom prst="rect">
            <a:avLst/>
          </a:prstGeom>
          <a:noFill/>
        </p:spPr>
        <p:txBody>
          <a:bodyPr wrap="square">
            <a:spAutoFit/>
          </a:bodyPr>
          <a:lstStyle/>
          <a:p>
            <a:r>
              <a:rPr lang="en-US" sz="1400" dirty="0"/>
              <a:t>A0/FAST Photoinjector: L-band, Cs2Te</a:t>
            </a:r>
          </a:p>
          <a:p>
            <a:r>
              <a:rPr lang="en-US" sz="1400" dirty="0"/>
              <a:t>Carneiro et al., PRAB 040101 (2005)</a:t>
            </a:r>
          </a:p>
        </p:txBody>
      </p:sp>
      <p:grpSp>
        <p:nvGrpSpPr>
          <p:cNvPr id="33" name="Group 32">
            <a:extLst>
              <a:ext uri="{FF2B5EF4-FFF2-40B4-BE49-F238E27FC236}">
                <a16:creationId xmlns:a16="http://schemas.microsoft.com/office/drawing/2014/main" id="{7EB68420-CE65-1A2A-4D23-0C87FD1103FA}"/>
              </a:ext>
            </a:extLst>
          </p:cNvPr>
          <p:cNvGrpSpPr/>
          <p:nvPr/>
        </p:nvGrpSpPr>
        <p:grpSpPr>
          <a:xfrm>
            <a:off x="4159517" y="1260748"/>
            <a:ext cx="2958054" cy="2796575"/>
            <a:chOff x="5731753" y="1278637"/>
            <a:chExt cx="2958054" cy="2796575"/>
          </a:xfrm>
        </p:grpSpPr>
        <p:sp>
          <p:nvSpPr>
            <p:cNvPr id="28" name="Rectangle 27">
              <a:extLst>
                <a:ext uri="{FF2B5EF4-FFF2-40B4-BE49-F238E27FC236}">
                  <a16:creationId xmlns:a16="http://schemas.microsoft.com/office/drawing/2014/main" id="{A73531EB-8678-F2D0-9C05-7B1EBC808180}"/>
                </a:ext>
              </a:extLst>
            </p:cNvPr>
            <p:cNvSpPr/>
            <p:nvPr/>
          </p:nvSpPr>
          <p:spPr>
            <a:xfrm>
              <a:off x="5756728" y="1278637"/>
              <a:ext cx="2780643" cy="27965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B2BA5FC0-DAB4-BCA5-856F-5F713E6A2351}"/>
                </a:ext>
              </a:extLst>
            </p:cNvPr>
            <p:cNvPicPr>
              <a:picLocks noChangeAspect="1"/>
            </p:cNvPicPr>
            <p:nvPr/>
          </p:nvPicPr>
          <p:blipFill>
            <a:blip r:embed="rId4"/>
            <a:srcRect l="23523"/>
            <a:stretch>
              <a:fillRect/>
            </a:stretch>
          </p:blipFill>
          <p:spPr>
            <a:xfrm>
              <a:off x="5855101" y="1787872"/>
              <a:ext cx="2471292" cy="2150436"/>
            </a:xfrm>
            <a:prstGeom prst="rect">
              <a:avLst/>
            </a:prstGeom>
          </p:spPr>
        </p:pic>
        <p:sp>
          <p:nvSpPr>
            <p:cNvPr id="16" name="TextBox 15">
              <a:extLst>
                <a:ext uri="{FF2B5EF4-FFF2-40B4-BE49-F238E27FC236}">
                  <a16:creationId xmlns:a16="http://schemas.microsoft.com/office/drawing/2014/main" id="{EC353894-0B61-BA34-8EE9-ED278E3C07F3}"/>
                </a:ext>
              </a:extLst>
            </p:cNvPr>
            <p:cNvSpPr txBox="1"/>
            <p:nvPr/>
          </p:nvSpPr>
          <p:spPr>
            <a:xfrm>
              <a:off x="5731753" y="1282960"/>
              <a:ext cx="2958054" cy="738664"/>
            </a:xfrm>
            <a:prstGeom prst="rect">
              <a:avLst/>
            </a:prstGeom>
            <a:noFill/>
          </p:spPr>
          <p:txBody>
            <a:bodyPr wrap="none" rtlCol="0">
              <a:spAutoFit/>
            </a:bodyPr>
            <a:lstStyle/>
            <a:p>
              <a:r>
                <a:rPr lang="en-US" sz="1400" dirty="0"/>
                <a:t>AWA photoinjector L-band, Cs2Te. </a:t>
              </a:r>
            </a:p>
            <a:p>
              <a:r>
                <a:rPr lang="en-US" sz="1400" dirty="0"/>
                <a:t>Wisniewski et al., IPAC2-15</a:t>
              </a:r>
            </a:p>
            <a:p>
              <a:r>
                <a:rPr lang="en-US" sz="1400" dirty="0"/>
                <a:t> </a:t>
              </a:r>
            </a:p>
          </p:txBody>
        </p:sp>
      </p:grpSp>
      <p:pic>
        <p:nvPicPr>
          <p:cNvPr id="35" name="Picture 34">
            <a:extLst>
              <a:ext uri="{FF2B5EF4-FFF2-40B4-BE49-F238E27FC236}">
                <a16:creationId xmlns:a16="http://schemas.microsoft.com/office/drawing/2014/main" id="{872D93F7-10BF-AA7B-4A82-410B3A225397}"/>
              </a:ext>
            </a:extLst>
          </p:cNvPr>
          <p:cNvPicPr>
            <a:picLocks noChangeAspect="1"/>
          </p:cNvPicPr>
          <p:nvPr/>
        </p:nvPicPr>
        <p:blipFill>
          <a:blip r:embed="rId5"/>
          <a:stretch>
            <a:fillRect/>
          </a:stretch>
        </p:blipFill>
        <p:spPr>
          <a:xfrm>
            <a:off x="7421873" y="1260748"/>
            <a:ext cx="2537079" cy="2628341"/>
          </a:xfrm>
          <a:prstGeom prst="rect">
            <a:avLst/>
          </a:prstGeom>
        </p:spPr>
      </p:pic>
      <p:sp>
        <p:nvSpPr>
          <p:cNvPr id="40" name="Rectangle 39">
            <a:extLst>
              <a:ext uri="{FF2B5EF4-FFF2-40B4-BE49-F238E27FC236}">
                <a16:creationId xmlns:a16="http://schemas.microsoft.com/office/drawing/2014/main" id="{ADD39E6A-9B3B-AA05-F17B-F2190DCBB573}"/>
              </a:ext>
            </a:extLst>
          </p:cNvPr>
          <p:cNvSpPr/>
          <p:nvPr/>
        </p:nvSpPr>
        <p:spPr>
          <a:xfrm>
            <a:off x="7300090" y="1213237"/>
            <a:ext cx="4581995" cy="27965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2" name="Picture 41">
            <a:extLst>
              <a:ext uri="{FF2B5EF4-FFF2-40B4-BE49-F238E27FC236}">
                <a16:creationId xmlns:a16="http://schemas.microsoft.com/office/drawing/2014/main" id="{3838B16B-D84E-8B03-A9A7-4983B1731E8D}"/>
              </a:ext>
            </a:extLst>
          </p:cNvPr>
          <p:cNvPicPr>
            <a:picLocks noChangeAspect="1"/>
          </p:cNvPicPr>
          <p:nvPr/>
        </p:nvPicPr>
        <p:blipFill>
          <a:blip r:embed="rId6"/>
          <a:stretch>
            <a:fillRect/>
          </a:stretch>
        </p:blipFill>
        <p:spPr>
          <a:xfrm>
            <a:off x="1735705" y="4653504"/>
            <a:ext cx="3313967" cy="2108444"/>
          </a:xfrm>
          <a:prstGeom prst="rect">
            <a:avLst/>
          </a:prstGeom>
        </p:spPr>
      </p:pic>
      <p:sp>
        <p:nvSpPr>
          <p:cNvPr id="43" name="TextBox 42">
            <a:extLst>
              <a:ext uri="{FF2B5EF4-FFF2-40B4-BE49-F238E27FC236}">
                <a16:creationId xmlns:a16="http://schemas.microsoft.com/office/drawing/2014/main" id="{B624AB0F-7A03-CF6C-6A7A-F1ED464333A0}"/>
              </a:ext>
            </a:extLst>
          </p:cNvPr>
          <p:cNvSpPr txBox="1"/>
          <p:nvPr/>
        </p:nvSpPr>
        <p:spPr>
          <a:xfrm>
            <a:off x="1319252" y="4228481"/>
            <a:ext cx="4146874" cy="738664"/>
          </a:xfrm>
          <a:prstGeom prst="rect">
            <a:avLst/>
          </a:prstGeom>
          <a:noFill/>
        </p:spPr>
        <p:txBody>
          <a:bodyPr wrap="square" rtlCol="0">
            <a:spAutoFit/>
          </a:bodyPr>
          <a:lstStyle/>
          <a:p>
            <a:r>
              <a:rPr lang="en-US" sz="1400" dirty="0"/>
              <a:t>UCLA Pegasus photoinjector S-band, Cs2Te and Alkali antimonides, &gt;80 MV/m. More later!</a:t>
            </a:r>
          </a:p>
          <a:p>
            <a:r>
              <a:rPr lang="en-US" sz="1400" dirty="0"/>
              <a:t> </a:t>
            </a:r>
          </a:p>
        </p:txBody>
      </p:sp>
      <p:sp>
        <p:nvSpPr>
          <p:cNvPr id="44" name="TextBox 43">
            <a:extLst>
              <a:ext uri="{FF2B5EF4-FFF2-40B4-BE49-F238E27FC236}">
                <a16:creationId xmlns:a16="http://schemas.microsoft.com/office/drawing/2014/main" id="{3D81B651-644D-A226-3AA5-B4B499FADE3E}"/>
              </a:ext>
            </a:extLst>
          </p:cNvPr>
          <p:cNvSpPr txBox="1"/>
          <p:nvPr/>
        </p:nvSpPr>
        <p:spPr>
          <a:xfrm>
            <a:off x="6319338" y="4833357"/>
            <a:ext cx="4742148" cy="1477328"/>
          </a:xfrm>
          <a:prstGeom prst="rect">
            <a:avLst/>
          </a:prstGeom>
          <a:noFill/>
        </p:spPr>
        <p:txBody>
          <a:bodyPr wrap="square" rtlCol="0">
            <a:spAutoFit/>
          </a:bodyPr>
          <a:lstStyle/>
          <a:p>
            <a:r>
              <a:rPr lang="en-US" dirty="0"/>
              <a:t>Many more in development (this talk):</a:t>
            </a:r>
          </a:p>
          <a:p>
            <a:endParaRPr lang="en-US" dirty="0"/>
          </a:p>
          <a:p>
            <a:r>
              <a:rPr lang="en-US" dirty="0"/>
              <a:t>UCLA, LANL, ASU, </a:t>
            </a:r>
            <a:r>
              <a:rPr lang="en-US" dirty="0" err="1"/>
              <a:t>AWA+Euclid</a:t>
            </a:r>
            <a:r>
              <a:rPr lang="en-US" dirty="0"/>
              <a:t>…</a:t>
            </a:r>
          </a:p>
          <a:p>
            <a:endParaRPr lang="en-US" dirty="0"/>
          </a:p>
          <a:p>
            <a:r>
              <a:rPr lang="en-US" dirty="0"/>
              <a:t> </a:t>
            </a:r>
          </a:p>
        </p:txBody>
      </p:sp>
      <p:sp>
        <p:nvSpPr>
          <p:cNvPr id="4" name="Slide Number Placeholder 3">
            <a:extLst>
              <a:ext uri="{FF2B5EF4-FFF2-40B4-BE49-F238E27FC236}">
                <a16:creationId xmlns:a16="http://schemas.microsoft.com/office/drawing/2014/main" id="{95495DF1-3395-CDBF-323A-9BFFE137BEC8}"/>
              </a:ext>
            </a:extLst>
          </p:cNvPr>
          <p:cNvSpPr>
            <a:spLocks noGrp="1"/>
          </p:cNvSpPr>
          <p:nvPr>
            <p:ph type="sldNum" sz="quarter" idx="12"/>
          </p:nvPr>
        </p:nvSpPr>
        <p:spPr/>
        <p:txBody>
          <a:bodyPr/>
          <a:lstStyle/>
          <a:p>
            <a:fld id="{2B0B72F6-93BC-4ABE-8D4E-CAD5E32AE66C}" type="slidenum">
              <a:rPr lang="en-US" smtClean="0"/>
              <a:t>7</a:t>
            </a:fld>
            <a:endParaRPr lang="en-US"/>
          </a:p>
        </p:txBody>
      </p:sp>
    </p:spTree>
    <p:extLst>
      <p:ext uri="{BB962C8B-B14F-4D97-AF65-F5344CB8AC3E}">
        <p14:creationId xmlns:p14="http://schemas.microsoft.com/office/powerpoint/2010/main" val="43756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0BA1-BA5F-20BC-F4BA-8503DF8E79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9EA765-19EA-D54F-ADA6-640751168452}"/>
              </a:ext>
            </a:extLst>
          </p:cNvPr>
          <p:cNvSpPr>
            <a:spLocks noGrp="1"/>
          </p:cNvSpPr>
          <p:nvPr>
            <p:ph idx="1"/>
          </p:nvPr>
        </p:nvSpPr>
        <p:spPr>
          <a:xfrm>
            <a:off x="2530869" y="1918422"/>
            <a:ext cx="9161123" cy="3021155"/>
          </a:xfrm>
        </p:spPr>
        <p:txBody>
          <a:bodyPr/>
          <a:lstStyle/>
          <a:p>
            <a:pPr marL="0" indent="0">
              <a:buNone/>
            </a:pPr>
            <a:endParaRPr lang="en-US" i="1" dirty="0"/>
          </a:p>
          <a:p>
            <a:pPr marL="0" indent="0">
              <a:buNone/>
            </a:pPr>
            <a:endParaRPr lang="en-US" i="1" dirty="0"/>
          </a:p>
          <a:p>
            <a:pPr marL="0" indent="0">
              <a:buNone/>
            </a:pPr>
            <a:r>
              <a:rPr lang="en-US" i="1" dirty="0"/>
              <a:t>New directions in search for high field</a:t>
            </a:r>
          </a:p>
        </p:txBody>
      </p:sp>
      <p:sp>
        <p:nvSpPr>
          <p:cNvPr id="4" name="Slide Number Placeholder 3">
            <a:extLst>
              <a:ext uri="{FF2B5EF4-FFF2-40B4-BE49-F238E27FC236}">
                <a16:creationId xmlns:a16="http://schemas.microsoft.com/office/drawing/2014/main" id="{06CAD104-53F5-9259-85A2-D5E7574F97AC}"/>
              </a:ext>
            </a:extLst>
          </p:cNvPr>
          <p:cNvSpPr>
            <a:spLocks noGrp="1"/>
          </p:cNvSpPr>
          <p:nvPr>
            <p:ph type="sldNum" sz="quarter" idx="12"/>
          </p:nvPr>
        </p:nvSpPr>
        <p:spPr/>
        <p:txBody>
          <a:bodyPr/>
          <a:lstStyle/>
          <a:p>
            <a:fld id="{2B0B72F6-93BC-4ABE-8D4E-CAD5E32AE66C}" type="slidenum">
              <a:rPr lang="en-US" smtClean="0"/>
              <a:t>8</a:t>
            </a:fld>
            <a:endParaRPr lang="en-US"/>
          </a:p>
        </p:txBody>
      </p:sp>
    </p:spTree>
    <p:extLst>
      <p:ext uri="{BB962C8B-B14F-4D97-AF65-F5344CB8AC3E}">
        <p14:creationId xmlns:p14="http://schemas.microsoft.com/office/powerpoint/2010/main" val="918973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97E1-DC1E-3292-2A9F-1A589F6FFA3E}"/>
              </a:ext>
            </a:extLst>
          </p:cNvPr>
          <p:cNvSpPr>
            <a:spLocks noGrp="1"/>
          </p:cNvSpPr>
          <p:nvPr>
            <p:ph type="title"/>
          </p:nvPr>
        </p:nvSpPr>
        <p:spPr/>
        <p:txBody>
          <a:bodyPr/>
          <a:lstStyle/>
          <a:p>
            <a:r>
              <a:rPr lang="en-US" dirty="0"/>
              <a:t>Advantages of Cryo-RF Guns</a:t>
            </a:r>
          </a:p>
        </p:txBody>
      </p:sp>
      <p:sp>
        <p:nvSpPr>
          <p:cNvPr id="5" name="Slide Number Placeholder 4">
            <a:extLst>
              <a:ext uri="{FF2B5EF4-FFF2-40B4-BE49-F238E27FC236}">
                <a16:creationId xmlns:a16="http://schemas.microsoft.com/office/drawing/2014/main" id="{E90624D1-EB0E-7F59-CC0D-081BB5DC8F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CBE81-14BD-7343-B359-01BCBA3179F9}" type="slidenum">
              <a:rPr kumimoji="0" lang="en-US" sz="675" b="0" i="1"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675" b="0" i="1"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40836736-8489-E101-5161-649C500996A4}"/>
              </a:ext>
            </a:extLst>
          </p:cNvPr>
          <p:cNvSpPr txBox="1"/>
          <p:nvPr/>
        </p:nvSpPr>
        <p:spPr>
          <a:xfrm>
            <a:off x="164124" y="988767"/>
            <a:ext cx="7846646"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Copper at cryogenic temperature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Increased conductivity (Q-factor &amp; Shunt impedance) and hardness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Reduced breakdown rate and CTE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Tolerable dark current below 300 MV/m</a:t>
            </a:r>
          </a:p>
        </p:txBody>
      </p:sp>
      <p:pic>
        <p:nvPicPr>
          <p:cNvPr id="11" name="Immagine 8">
            <a:extLst>
              <a:ext uri="{FF2B5EF4-FFF2-40B4-BE49-F238E27FC236}">
                <a16:creationId xmlns:a16="http://schemas.microsoft.com/office/drawing/2014/main" id="{508F5F6A-DBFA-8EF1-C93E-CA73C17E95DF}"/>
              </a:ext>
            </a:extLst>
          </p:cNvPr>
          <p:cNvPicPr>
            <a:picLocks noChangeAspect="1"/>
          </p:cNvPicPr>
          <p:nvPr/>
        </p:nvPicPr>
        <p:blipFill>
          <a:blip r:embed="rId3"/>
          <a:stretch>
            <a:fillRect/>
          </a:stretch>
        </p:blipFill>
        <p:spPr>
          <a:xfrm>
            <a:off x="3849252" y="2229907"/>
            <a:ext cx="2533282" cy="1605354"/>
          </a:xfrm>
          <a:prstGeom prst="rect">
            <a:avLst/>
          </a:prstGeom>
        </p:spPr>
      </p:pic>
      <p:pic>
        <p:nvPicPr>
          <p:cNvPr id="13" name="Picture 12">
            <a:extLst>
              <a:ext uri="{FF2B5EF4-FFF2-40B4-BE49-F238E27FC236}">
                <a16:creationId xmlns:a16="http://schemas.microsoft.com/office/drawing/2014/main" id="{3D66CF9B-534A-346E-580C-1714C5F22988}"/>
              </a:ext>
            </a:extLst>
          </p:cNvPr>
          <p:cNvPicPr>
            <a:picLocks noChangeAspect="1"/>
          </p:cNvPicPr>
          <p:nvPr/>
        </p:nvPicPr>
        <p:blipFill>
          <a:blip r:embed="rId4"/>
          <a:stretch>
            <a:fillRect/>
          </a:stretch>
        </p:blipFill>
        <p:spPr>
          <a:xfrm>
            <a:off x="764274" y="2217964"/>
            <a:ext cx="2745809" cy="1634628"/>
          </a:xfrm>
          <a:prstGeom prst="rect">
            <a:avLst/>
          </a:prstGeom>
        </p:spPr>
      </p:pic>
      <p:grpSp>
        <p:nvGrpSpPr>
          <p:cNvPr id="29" name="Group 28">
            <a:extLst>
              <a:ext uri="{FF2B5EF4-FFF2-40B4-BE49-F238E27FC236}">
                <a16:creationId xmlns:a16="http://schemas.microsoft.com/office/drawing/2014/main" id="{E505BDD1-E2F7-6776-15E9-880198771986}"/>
              </a:ext>
            </a:extLst>
          </p:cNvPr>
          <p:cNvGrpSpPr/>
          <p:nvPr/>
        </p:nvGrpSpPr>
        <p:grpSpPr>
          <a:xfrm>
            <a:off x="991539" y="4976618"/>
            <a:ext cx="3858778" cy="1453675"/>
            <a:chOff x="8212985" y="4178073"/>
            <a:chExt cx="3858778" cy="1453675"/>
          </a:xfrm>
        </p:grpSpPr>
        <p:pic>
          <p:nvPicPr>
            <p:cNvPr id="20" name="Picture 19">
              <a:extLst>
                <a:ext uri="{FF2B5EF4-FFF2-40B4-BE49-F238E27FC236}">
                  <a16:creationId xmlns:a16="http://schemas.microsoft.com/office/drawing/2014/main" id="{D89BE955-7099-0225-E947-D5696B5B8894}"/>
                </a:ext>
              </a:extLst>
            </p:cNvPr>
            <p:cNvPicPr>
              <a:picLocks noChangeAspect="1"/>
            </p:cNvPicPr>
            <p:nvPr/>
          </p:nvPicPr>
          <p:blipFill>
            <a:blip r:embed="rId5"/>
            <a:stretch>
              <a:fillRect/>
            </a:stretch>
          </p:blipFill>
          <p:spPr>
            <a:xfrm>
              <a:off x="8212985" y="4178073"/>
              <a:ext cx="3081230" cy="607642"/>
            </a:xfrm>
            <a:prstGeom prst="rect">
              <a:avLst/>
            </a:prstGeom>
            <a:ln>
              <a:solidFill>
                <a:schemeClr val="tx1"/>
              </a:solidFill>
            </a:ln>
          </p:spPr>
        </p:pic>
        <p:pic>
          <p:nvPicPr>
            <p:cNvPr id="16" name="Picture 15">
              <a:extLst>
                <a:ext uri="{FF2B5EF4-FFF2-40B4-BE49-F238E27FC236}">
                  <a16:creationId xmlns:a16="http://schemas.microsoft.com/office/drawing/2014/main" id="{30837D12-5289-FC48-8BD3-BC44CEE38565}"/>
                </a:ext>
              </a:extLst>
            </p:cNvPr>
            <p:cNvPicPr>
              <a:picLocks noChangeAspect="1"/>
            </p:cNvPicPr>
            <p:nvPr/>
          </p:nvPicPr>
          <p:blipFill>
            <a:blip r:embed="rId6"/>
            <a:stretch>
              <a:fillRect/>
            </a:stretch>
          </p:blipFill>
          <p:spPr>
            <a:xfrm>
              <a:off x="8581774" y="4649874"/>
              <a:ext cx="2952174" cy="575377"/>
            </a:xfrm>
            <a:prstGeom prst="rect">
              <a:avLst/>
            </a:prstGeom>
            <a:ln>
              <a:solidFill>
                <a:schemeClr val="tx1"/>
              </a:solidFill>
            </a:ln>
          </p:spPr>
        </p:pic>
        <p:pic>
          <p:nvPicPr>
            <p:cNvPr id="18" name="Picture 17">
              <a:extLst>
                <a:ext uri="{FF2B5EF4-FFF2-40B4-BE49-F238E27FC236}">
                  <a16:creationId xmlns:a16="http://schemas.microsoft.com/office/drawing/2014/main" id="{E590FBBD-5F97-B406-4756-FF6A5A108596}"/>
                </a:ext>
              </a:extLst>
            </p:cNvPr>
            <p:cNvPicPr>
              <a:picLocks noChangeAspect="1"/>
            </p:cNvPicPr>
            <p:nvPr/>
          </p:nvPicPr>
          <p:blipFill>
            <a:blip r:embed="rId7"/>
            <a:stretch>
              <a:fillRect/>
            </a:stretch>
          </p:blipFill>
          <p:spPr>
            <a:xfrm>
              <a:off x="9324794" y="5032088"/>
              <a:ext cx="2746969" cy="599660"/>
            </a:xfrm>
            <a:prstGeom prst="rect">
              <a:avLst/>
            </a:prstGeom>
            <a:ln>
              <a:solidFill>
                <a:schemeClr val="tx1"/>
              </a:solidFill>
            </a:ln>
          </p:spPr>
        </p:pic>
      </p:grpSp>
      <p:sp>
        <p:nvSpPr>
          <p:cNvPr id="23" name="TextBox 22">
            <a:extLst>
              <a:ext uri="{FF2B5EF4-FFF2-40B4-BE49-F238E27FC236}">
                <a16:creationId xmlns:a16="http://schemas.microsoft.com/office/drawing/2014/main" id="{347AA61A-FEE8-2709-98E1-F23FDF06C51D}"/>
              </a:ext>
            </a:extLst>
          </p:cNvPr>
          <p:cNvSpPr txBox="1"/>
          <p:nvPr/>
        </p:nvSpPr>
        <p:spPr>
          <a:xfrm>
            <a:off x="4997359" y="5836095"/>
            <a:ext cx="24967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7E00"/>
                </a:solidFill>
                <a:effectLst/>
                <a:uLnTx/>
                <a:uFillTx/>
                <a:latin typeface="Arial"/>
                <a:ea typeface="+mn-ea"/>
                <a:cs typeface="+mn-cs"/>
                <a:hlinkClick r:id="rId8">
                  <a:extLst>
                    <a:ext uri="{A12FA001-AC4F-418D-AE19-62706E023703}">
                      <ahyp:hlinkClr xmlns:ahyp="http://schemas.microsoft.com/office/drawing/2018/hyperlinkcolor" val="tx"/>
                    </a:ext>
                  </a:extLst>
                </a:hlinkClick>
              </a:rPr>
              <a:t>J. Rosenzweig </a:t>
            </a:r>
            <a:r>
              <a:rPr kumimoji="0" lang="en-US" sz="1200" b="0" i="1" u="none" strike="noStrike" kern="1200" cap="none" spc="0" normalizeH="0" baseline="0" noProof="0" dirty="0">
                <a:ln>
                  <a:noFill/>
                </a:ln>
                <a:solidFill>
                  <a:srgbClr val="FE7E00"/>
                </a:solidFill>
                <a:effectLst/>
                <a:uLnTx/>
                <a:uFillTx/>
                <a:latin typeface="Arial"/>
                <a:ea typeface="+mn-ea"/>
                <a:cs typeface="+mn-cs"/>
                <a:hlinkClick r:id="rId8">
                  <a:extLst>
                    <a:ext uri="{A12FA001-AC4F-418D-AE19-62706E023703}">
                      <ahyp:hlinkClr xmlns:ahyp="http://schemas.microsoft.com/office/drawing/2018/hyperlinkcolor" val="tx"/>
                    </a:ext>
                  </a:extLst>
                </a:hlinkClick>
              </a:rPr>
              <a:t>et al.</a:t>
            </a:r>
            <a:r>
              <a:rPr kumimoji="0" lang="en-US" sz="1200" b="0" i="0" u="none" strike="noStrike" kern="1200" cap="none" spc="0" normalizeH="0" baseline="0" noProof="0" dirty="0">
                <a:ln>
                  <a:noFill/>
                </a:ln>
                <a:solidFill>
                  <a:srgbClr val="FE7E00"/>
                </a:solidFill>
                <a:effectLst/>
                <a:uLnTx/>
                <a:uFillTx/>
                <a:latin typeface="Arial"/>
                <a:ea typeface="+mn-ea"/>
                <a:cs typeface="+mn-cs"/>
                <a:hlinkClick r:id="rId8">
                  <a:extLst>
                    <a:ext uri="{A12FA001-AC4F-418D-AE19-62706E023703}">
                      <ahyp:hlinkClr xmlns:ahyp="http://schemas.microsoft.com/office/drawing/2018/hyperlinkcolor" val="tx"/>
                    </a:ext>
                  </a:extLst>
                </a:hlinkClick>
              </a:rPr>
              <a:t>, NIM, 2018</a:t>
            </a:r>
            <a:endParaRPr kumimoji="0" lang="en-US" sz="1200" b="0" i="0" u="none" strike="noStrike" kern="1200" cap="none" spc="0" normalizeH="0" baseline="0" noProof="0" dirty="0">
              <a:ln>
                <a:noFill/>
              </a:ln>
              <a:solidFill>
                <a:srgbClr val="FE7E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9"/>
              </a:rPr>
              <a:t>J. Rosenzweig </a:t>
            </a:r>
            <a:r>
              <a:rPr kumimoji="0" lang="en-US" sz="1200" b="0" i="1" u="none" strike="noStrike" kern="1200" cap="none" spc="0" normalizeH="0" baseline="0" noProof="0" dirty="0">
                <a:ln>
                  <a:noFill/>
                </a:ln>
                <a:solidFill>
                  <a:srgbClr val="000000"/>
                </a:solidFill>
                <a:effectLst/>
                <a:uLnTx/>
                <a:uFillTx/>
                <a:latin typeface="Arial"/>
                <a:ea typeface="+mn-ea"/>
                <a:cs typeface="+mn-cs"/>
                <a:hlinkClick r:id="rId9"/>
              </a:rPr>
              <a:t>et al.</a:t>
            </a: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9"/>
              </a:rPr>
              <a:t>, PRAB, 2019</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10"/>
              </a:rPr>
              <a:t>R. Robles </a:t>
            </a:r>
            <a:r>
              <a:rPr kumimoji="0" lang="en-US" sz="1200" b="0" i="1" u="none" strike="noStrike" kern="1200" cap="none" spc="0" normalizeH="0" baseline="0" noProof="0" dirty="0">
                <a:ln>
                  <a:noFill/>
                </a:ln>
                <a:solidFill>
                  <a:srgbClr val="000000"/>
                </a:solidFill>
                <a:effectLst/>
                <a:uLnTx/>
                <a:uFillTx/>
                <a:latin typeface="Arial"/>
                <a:ea typeface="+mn-ea"/>
                <a:cs typeface="+mn-cs"/>
                <a:hlinkClick r:id="rId10"/>
              </a:rPr>
              <a:t>et al.</a:t>
            </a: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10"/>
              </a:rPr>
              <a:t>, PRAB, 2021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3E37A4B-338D-5986-E4F9-0D8E2D9D7580}"/>
                  </a:ext>
                </a:extLst>
              </p:cNvPr>
              <p:cNvSpPr txBox="1"/>
              <p:nvPr/>
            </p:nvSpPr>
            <p:spPr>
              <a:xfrm>
                <a:off x="164125" y="3927833"/>
                <a:ext cx="10272330"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Beam dynamics studies based on C-band cryo-RF guns at 240 MV/m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Results show </a:t>
                </a:r>
                <a14:m>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𝑛</m:t>
                        </m:r>
                      </m:sub>
                    </m:s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≲100 </m:t>
                    </m:r>
                    <m:r>
                      <m:rPr>
                        <m:sty m:val="p"/>
                      </m:rP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nm</m:t>
                    </m:r>
                  </m:oMath>
                </a14:m>
                <a:r>
                  <a:rPr kumimoji="0" lang="en-US" sz="1800" b="0" i="0" u="none" strike="noStrike" kern="1200" cap="none" spc="0" normalizeH="0" baseline="0" noProof="0" dirty="0">
                    <a:ln>
                      <a:noFill/>
                    </a:ln>
                    <a:solidFill>
                      <a:srgbClr val="000000"/>
                    </a:solidFill>
                    <a:effectLst/>
                    <a:uLnTx/>
                    <a:uFillTx/>
                    <a:latin typeface="Arial"/>
                    <a:ea typeface="+mn-ea"/>
                    <a:cs typeface="+mn-cs"/>
                  </a:rPr>
                  <a:t> from RF gun @ 100 pC</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MTE approaches cathode temperature near threshold (</a:t>
                </a:r>
                <a14:m>
                  <m:oMath xmlns:m="http://schemas.openxmlformats.org/officeDocument/2006/math">
                    <m: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ℏ</m:t>
                    </m:r>
                    <m: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𝜔</m:t>
                    </m:r>
                    <m: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𝜙</m:t>
                        </m:r>
                      </m:e>
                      <m:sub>
                        <m:r>
                          <m:rPr>
                            <m:sty m:val="p"/>
                          </m:rPr>
                          <a:rPr kumimoji="0" lang="it-IT"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eff</m:t>
                        </m:r>
                      </m:sub>
                    </m:sSub>
                  </m:oMath>
                </a14:m>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mc:Choice>
        <mc:Fallback xmlns="">
          <p:sp>
            <p:nvSpPr>
              <p:cNvPr id="24" name="TextBox 23">
                <a:extLst>
                  <a:ext uri="{FF2B5EF4-FFF2-40B4-BE49-F238E27FC236}">
                    <a16:creationId xmlns:a16="http://schemas.microsoft.com/office/drawing/2014/main" id="{03E37A4B-338D-5986-E4F9-0D8E2D9D7580}"/>
                  </a:ext>
                </a:extLst>
              </p:cNvPr>
              <p:cNvSpPr txBox="1">
                <a:spLocks noRot="1" noChangeAspect="1" noMove="1" noResize="1" noEditPoints="1" noAdjustHandles="1" noChangeArrowheads="1" noChangeShapeType="1" noTextEdit="1"/>
              </p:cNvSpPr>
              <p:nvPr/>
            </p:nvSpPr>
            <p:spPr>
              <a:xfrm>
                <a:off x="164125" y="3927833"/>
                <a:ext cx="10272330" cy="923330"/>
              </a:xfrm>
              <a:prstGeom prst="rect">
                <a:avLst/>
              </a:prstGeom>
              <a:blipFill>
                <a:blip r:embed="rId11"/>
                <a:stretch>
                  <a:fillRect l="-415" t="-3289" b="-921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362032C-8A94-14DB-81DE-A2E8CBBDE399}"/>
              </a:ext>
            </a:extLst>
          </p:cNvPr>
          <p:cNvSpPr txBox="1"/>
          <p:nvPr/>
        </p:nvSpPr>
        <p:spPr>
          <a:xfrm>
            <a:off x="9707800" y="2407336"/>
            <a:ext cx="2119253"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12"/>
              </a:rPr>
              <a:t>Cahill </a:t>
            </a:r>
            <a:r>
              <a:rPr kumimoji="0" lang="en-US" sz="1200" b="0" i="1" u="none" strike="noStrike" kern="1200" cap="none" spc="0" normalizeH="0" baseline="0" noProof="0" dirty="0">
                <a:ln>
                  <a:noFill/>
                </a:ln>
                <a:solidFill>
                  <a:srgbClr val="000000"/>
                </a:solidFill>
                <a:effectLst/>
                <a:uLnTx/>
                <a:uFillTx/>
                <a:latin typeface="Arial"/>
                <a:ea typeface="+mn-ea"/>
                <a:cs typeface="+mn-cs"/>
                <a:hlinkClick r:id="rId12"/>
              </a:rPr>
              <a:t>et al.</a:t>
            </a: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12"/>
              </a:rPr>
              <a:t>, PRAB, 2018</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13"/>
              </a:rPr>
              <a:t>Cahill </a:t>
            </a:r>
            <a:r>
              <a:rPr kumimoji="0" lang="en-US" sz="1200" b="0" i="1" u="none" strike="noStrike" kern="1200" cap="none" spc="0" normalizeH="0" baseline="0" noProof="0" dirty="0">
                <a:ln>
                  <a:noFill/>
                </a:ln>
                <a:solidFill>
                  <a:srgbClr val="000000"/>
                </a:solidFill>
                <a:effectLst/>
                <a:uLnTx/>
                <a:uFillTx/>
                <a:latin typeface="Arial"/>
                <a:ea typeface="+mn-ea"/>
                <a:cs typeface="+mn-cs"/>
                <a:hlinkClick r:id="rId13"/>
              </a:rPr>
              <a:t>et al.</a:t>
            </a: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13"/>
              </a:rPr>
              <a:t>, PRAB, 2018</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8" name="Picture 27">
            <a:extLst>
              <a:ext uri="{FF2B5EF4-FFF2-40B4-BE49-F238E27FC236}">
                <a16:creationId xmlns:a16="http://schemas.microsoft.com/office/drawing/2014/main" id="{54291B19-C5B9-7753-E245-C4E7F0A28776}"/>
              </a:ext>
            </a:extLst>
          </p:cNvPr>
          <p:cNvPicPr>
            <a:picLocks noChangeAspect="1"/>
          </p:cNvPicPr>
          <p:nvPr/>
        </p:nvPicPr>
        <p:blipFill>
          <a:blip r:embed="rId14"/>
          <a:stretch>
            <a:fillRect/>
          </a:stretch>
        </p:blipFill>
        <p:spPr>
          <a:xfrm>
            <a:off x="6643047" y="2217414"/>
            <a:ext cx="2533282" cy="1580499"/>
          </a:xfrm>
          <a:prstGeom prst="rect">
            <a:avLst/>
          </a:prstGeom>
        </p:spPr>
      </p:pic>
      <p:grpSp>
        <p:nvGrpSpPr>
          <p:cNvPr id="26" name="Group 25">
            <a:extLst>
              <a:ext uri="{FF2B5EF4-FFF2-40B4-BE49-F238E27FC236}">
                <a16:creationId xmlns:a16="http://schemas.microsoft.com/office/drawing/2014/main" id="{7FA63607-3CB3-572F-4165-3096526D0EFA}"/>
              </a:ext>
            </a:extLst>
          </p:cNvPr>
          <p:cNvGrpSpPr/>
          <p:nvPr/>
        </p:nvGrpSpPr>
        <p:grpSpPr>
          <a:xfrm>
            <a:off x="8681919" y="1093761"/>
            <a:ext cx="3080626" cy="1280479"/>
            <a:chOff x="7561505" y="1144878"/>
            <a:chExt cx="3080626" cy="1280479"/>
          </a:xfrm>
        </p:grpSpPr>
        <p:pic>
          <p:nvPicPr>
            <p:cNvPr id="8" name="Picture 7">
              <a:extLst>
                <a:ext uri="{FF2B5EF4-FFF2-40B4-BE49-F238E27FC236}">
                  <a16:creationId xmlns:a16="http://schemas.microsoft.com/office/drawing/2014/main" id="{3843C377-C809-1658-E2B9-1B2A0A5B34BC}"/>
                </a:ext>
              </a:extLst>
            </p:cNvPr>
            <p:cNvPicPr>
              <a:picLocks noChangeAspect="1"/>
            </p:cNvPicPr>
            <p:nvPr/>
          </p:nvPicPr>
          <p:blipFill>
            <a:blip r:embed="rId15"/>
            <a:stretch>
              <a:fillRect/>
            </a:stretch>
          </p:blipFill>
          <p:spPr>
            <a:xfrm>
              <a:off x="7561505" y="1144878"/>
              <a:ext cx="2295059" cy="863605"/>
            </a:xfrm>
            <a:prstGeom prst="rect">
              <a:avLst/>
            </a:prstGeom>
            <a:ln>
              <a:solidFill>
                <a:schemeClr val="tx1"/>
              </a:solidFill>
            </a:ln>
          </p:spPr>
        </p:pic>
        <p:pic>
          <p:nvPicPr>
            <p:cNvPr id="10" name="Picture 9">
              <a:extLst>
                <a:ext uri="{FF2B5EF4-FFF2-40B4-BE49-F238E27FC236}">
                  <a16:creationId xmlns:a16="http://schemas.microsoft.com/office/drawing/2014/main" id="{BDAC27ED-9326-3B86-8C01-42472043270C}"/>
                </a:ext>
              </a:extLst>
            </p:cNvPr>
            <p:cNvPicPr>
              <a:picLocks noChangeAspect="1"/>
            </p:cNvPicPr>
            <p:nvPr/>
          </p:nvPicPr>
          <p:blipFill>
            <a:blip r:embed="rId16"/>
            <a:stretch>
              <a:fillRect/>
            </a:stretch>
          </p:blipFill>
          <p:spPr>
            <a:xfrm>
              <a:off x="8104554" y="1657577"/>
              <a:ext cx="2537577" cy="767780"/>
            </a:xfrm>
            <a:prstGeom prst="rect">
              <a:avLst/>
            </a:prstGeom>
            <a:ln>
              <a:solidFill>
                <a:schemeClr val="tx1"/>
              </a:solidFill>
            </a:ln>
          </p:spPr>
        </p:pic>
      </p:grpSp>
      <p:grpSp>
        <p:nvGrpSpPr>
          <p:cNvPr id="34" name="Group 33">
            <a:extLst>
              <a:ext uri="{FF2B5EF4-FFF2-40B4-BE49-F238E27FC236}">
                <a16:creationId xmlns:a16="http://schemas.microsoft.com/office/drawing/2014/main" id="{E12A71F5-89A6-15BC-6F66-81CE67336B1A}"/>
              </a:ext>
            </a:extLst>
          </p:cNvPr>
          <p:cNvGrpSpPr/>
          <p:nvPr/>
        </p:nvGrpSpPr>
        <p:grpSpPr>
          <a:xfrm>
            <a:off x="9335145" y="3921546"/>
            <a:ext cx="2317222" cy="2528119"/>
            <a:chOff x="9655763" y="3923818"/>
            <a:chExt cx="2317222" cy="2528119"/>
          </a:xfrm>
        </p:grpSpPr>
        <p:pic>
          <p:nvPicPr>
            <p:cNvPr id="32" name="Picture 31">
              <a:extLst>
                <a:ext uri="{FF2B5EF4-FFF2-40B4-BE49-F238E27FC236}">
                  <a16:creationId xmlns:a16="http://schemas.microsoft.com/office/drawing/2014/main" id="{3B497236-8178-FA84-56CE-E0C4F0CAE903}"/>
                </a:ext>
              </a:extLst>
            </p:cNvPr>
            <p:cNvPicPr>
              <a:picLocks noChangeAspect="1"/>
            </p:cNvPicPr>
            <p:nvPr/>
          </p:nvPicPr>
          <p:blipFill>
            <a:blip r:embed="rId17"/>
            <a:stretch>
              <a:fillRect/>
            </a:stretch>
          </p:blipFill>
          <p:spPr>
            <a:xfrm>
              <a:off x="9757510" y="4010613"/>
              <a:ext cx="2215475" cy="2441324"/>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7FFB9B3-1CEA-600F-1981-A1A724424D47}"/>
                    </a:ext>
                  </a:extLst>
                </p:cNvPr>
                <p:cNvSpPr txBox="1"/>
                <p:nvPr/>
              </p:nvSpPr>
              <p:spPr>
                <a:xfrm rot="16200000">
                  <a:off x="9269464" y="4310117"/>
                  <a:ext cx="1091981" cy="3193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𝜖</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m:t>
                            </m:r>
                          </m:sub>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bSup>
                      </m:oMath>
                    </m:oMathPara>
                  </a14:m>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3" name="TextBox 32">
                  <a:extLst>
                    <a:ext uri="{FF2B5EF4-FFF2-40B4-BE49-F238E27FC236}">
                      <a16:creationId xmlns:a16="http://schemas.microsoft.com/office/drawing/2014/main" id="{F7FFB9B3-1CEA-600F-1981-A1A724424D47}"/>
                    </a:ext>
                  </a:extLst>
                </p:cNvPr>
                <p:cNvSpPr txBox="1">
                  <a:spLocks noRot="1" noChangeAspect="1" noMove="1" noResize="1" noEditPoints="1" noAdjustHandles="1" noChangeArrowheads="1" noChangeShapeType="1" noTextEdit="1"/>
                </p:cNvSpPr>
                <p:nvPr/>
              </p:nvSpPr>
              <p:spPr>
                <a:xfrm rot="16200000">
                  <a:off x="9269464" y="4310117"/>
                  <a:ext cx="1091981" cy="319383"/>
                </a:xfrm>
                <a:prstGeom prst="rect">
                  <a:avLst/>
                </a:prstGeom>
                <a:blipFill>
                  <a:blip r:embed="rId18"/>
                  <a:stretch>
                    <a:fillRect r="-192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F33F5B-7427-E7C7-6D2B-4D19A0A78134}"/>
                  </a:ext>
                </a:extLst>
              </p:cNvPr>
              <p:cNvSpPr txBox="1"/>
              <p:nvPr/>
            </p:nvSpPr>
            <p:spPr>
              <a:xfrm>
                <a:off x="5793888" y="4966443"/>
                <a:ext cx="1877858" cy="627992"/>
              </a:xfrm>
              <a:prstGeom prst="rect">
                <a:avLst/>
              </a:prstGeom>
              <a:noFill/>
              <a:ln w="19050">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sub>
                      </m:s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d>
                                <m:d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b>
                                  </m:sSub>
                                  <m:func>
                                    <m:func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r>
                                        <m:rPr>
                                          <m:sty m:val="p"/>
                                        </m:rPr>
                                        <a:rPr kumimoji="0" lang="en-US" sz="16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fName>
                                    <m:e>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𝜑</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b>
                                      </m:sSub>
                                    </m:e>
                                  </m:func>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d>
                            </m:e>
                            <m:sup>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num>
                        <m:den>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sSub>
                            <m:sSub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Sub>
                        </m:den>
                      </m:f>
                    </m:oMath>
                  </m:oMathPara>
                </a14:m>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5" name="TextBox 34">
                <a:extLst>
                  <a:ext uri="{FF2B5EF4-FFF2-40B4-BE49-F238E27FC236}">
                    <a16:creationId xmlns:a16="http://schemas.microsoft.com/office/drawing/2014/main" id="{01F33F5B-7427-E7C7-6D2B-4D19A0A78134}"/>
                  </a:ext>
                </a:extLst>
              </p:cNvPr>
              <p:cNvSpPr txBox="1">
                <a:spLocks noRot="1" noChangeAspect="1" noMove="1" noResize="1" noEditPoints="1" noAdjustHandles="1" noChangeArrowheads="1" noChangeShapeType="1" noTextEdit="1"/>
              </p:cNvSpPr>
              <p:nvPr/>
            </p:nvSpPr>
            <p:spPr>
              <a:xfrm>
                <a:off x="5793888" y="4966443"/>
                <a:ext cx="1877858" cy="627992"/>
              </a:xfrm>
              <a:prstGeom prst="rect">
                <a:avLst/>
              </a:prstGeom>
              <a:blipFill>
                <a:blip r:embed="rId19"/>
                <a:stretch>
                  <a:fillRect/>
                </a:stretch>
              </a:blipFill>
              <a:ln w="19050">
                <a:solidFill>
                  <a:schemeClr val="accent2"/>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5933FE65-EE2B-6BE2-676C-9690AB86BB33}"/>
              </a:ext>
            </a:extLst>
          </p:cNvPr>
          <p:cNvSpPr txBox="1"/>
          <p:nvPr/>
        </p:nvSpPr>
        <p:spPr>
          <a:xfrm>
            <a:off x="9335145" y="3114254"/>
            <a:ext cx="272744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Slides from Fabio Bosco</a:t>
            </a:r>
          </a:p>
        </p:txBody>
      </p:sp>
    </p:spTree>
    <p:extLst>
      <p:ext uri="{BB962C8B-B14F-4D97-AF65-F5344CB8AC3E}">
        <p14:creationId xmlns:p14="http://schemas.microsoft.com/office/powerpoint/2010/main" val="25418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5" grpId="0" animBg="1"/>
    </p:bldLst>
  </p:timing>
</p:sld>
</file>

<file path=ppt/theme/theme1.xml><?xml version="1.0" encoding="utf-8"?>
<a:theme xmlns:a="http://schemas.openxmlformats.org/drawingml/2006/main" name="DampingRingandBuncherC3And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0117_PRAB_paper" id="{B07B6170-2342-004E-BA0E-33416F82E4D2}" vid="{ADD4869D-0772-F64A-BA23-E824BE0270C7}"/>
    </a:ext>
  </a:extLst>
</a:theme>
</file>

<file path=ppt/theme/theme4.xml><?xml version="1.0" encoding="utf-8"?>
<a:theme xmlns:a="http://schemas.openxmlformats.org/drawingml/2006/main" name="Bright Beams theme">
  <a:themeElements>
    <a:clrScheme name="CBB COLORS">
      <a:dk1>
        <a:srgbClr val="000000"/>
      </a:dk1>
      <a:lt1>
        <a:srgbClr val="FFFFFF"/>
      </a:lt1>
      <a:dk2>
        <a:srgbClr val="CBCBCB"/>
      </a:dk2>
      <a:lt2>
        <a:srgbClr val="E5E5E5"/>
      </a:lt2>
      <a:accent1>
        <a:srgbClr val="B31B1B"/>
      </a:accent1>
      <a:accent2>
        <a:srgbClr val="08657C"/>
      </a:accent2>
      <a:accent3>
        <a:srgbClr val="FE7E00"/>
      </a:accent3>
      <a:accent4>
        <a:srgbClr val="CB2A10"/>
      </a:accent4>
      <a:accent5>
        <a:srgbClr val="9D9583"/>
      </a:accent5>
      <a:accent6>
        <a:srgbClr val="CBCBCB"/>
      </a:accent6>
      <a:hlink>
        <a:srgbClr val="FE7E00"/>
      </a:hlink>
      <a:folHlink>
        <a:srgbClr val="CB2A10"/>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ideTemp_16to9" id="{E16BDA77-B995-E740-BEAD-CFA7EAD27E0C}" vid="{9302349C-FF9F-3F46-9DE4-BC53EE1B2B8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DampingRingandBuncherC3Andor</Template>
  <TotalTime>6277</TotalTime>
  <Words>2143</Words>
  <Application>Microsoft Macintosh PowerPoint</Application>
  <PresentationFormat>Widescreen</PresentationFormat>
  <Paragraphs>359</Paragraphs>
  <Slides>29</Slides>
  <Notes>11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Aptos</vt:lpstr>
      <vt:lpstr>Aptos Display</vt:lpstr>
      <vt:lpstr>Arial</vt:lpstr>
      <vt:lpstr>Calibri</vt:lpstr>
      <vt:lpstr>Cambria Math</vt:lpstr>
      <vt:lpstr>Century Gothic</vt:lpstr>
      <vt:lpstr>Tahoma</vt:lpstr>
      <vt:lpstr>Times New Roman</vt:lpstr>
      <vt:lpstr>Wingdings</vt:lpstr>
      <vt:lpstr>DampingRingandBuncherC3Andor</vt:lpstr>
      <vt:lpstr>Tema de Office</vt:lpstr>
      <vt:lpstr>presentation_16x9</vt:lpstr>
      <vt:lpstr>Bright Beams theme</vt:lpstr>
      <vt:lpstr>Office Theme</vt:lpstr>
      <vt:lpstr>High Gradient Operation of NCRF High Brightness Photoinjectors</vt:lpstr>
      <vt:lpstr>Overview</vt:lpstr>
      <vt:lpstr>Reminder: Source Phase Space</vt:lpstr>
      <vt:lpstr>How low can you go?</vt:lpstr>
      <vt:lpstr>Does MTE matter?</vt:lpstr>
      <vt:lpstr>Semiconductors in NCRF</vt:lpstr>
      <vt:lpstr>Semiconductors in NCRF</vt:lpstr>
      <vt:lpstr>PowerPoint Presentation</vt:lpstr>
      <vt:lpstr>Advantages of Cryo-RF Guns</vt:lpstr>
      <vt:lpstr>CYBORG: 1st Cryogenic NCRF Gun</vt:lpstr>
      <vt:lpstr>CYBORG Beamline</vt:lpstr>
      <vt:lpstr>CYBORG Load Lock </vt:lpstr>
      <vt:lpstr>UCLA/LANL 1.6-Cell Cryogenic Normal Conducting RF-Gun</vt:lpstr>
      <vt:lpstr>1.6 cell (C-band) cryogenic photoinjector: Design Point for UC-XFEL</vt:lpstr>
      <vt:lpstr>RF Coupling &amp; Current Status</vt:lpstr>
      <vt:lpstr>Short-pulse powered structure</vt:lpstr>
      <vt:lpstr>Selected highlights</vt:lpstr>
      <vt:lpstr>New Cathode Cavity Design in TM_02 mode</vt:lpstr>
      <vt:lpstr>PowerPoint Presentation</vt:lpstr>
      <vt:lpstr>PowerPoint Presentation</vt:lpstr>
      <vt:lpstr>PowerPoint Presentation</vt:lpstr>
      <vt:lpstr>PowerPoint Presentation</vt:lpstr>
      <vt:lpstr>PowerPoint Presentation</vt:lpstr>
      <vt:lpstr>PowerPoint Presentation</vt:lpstr>
      <vt:lpstr>UCLA Pegasus Results</vt:lpstr>
      <vt:lpstr>PowerPoint Presentation</vt:lpstr>
      <vt:lpstr>PowerPoint Presentation</vt:lpstr>
      <vt:lpstr>PowerPoint Presentation</vt:lpstr>
      <vt:lpstr>Wrap-up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 polarized photocathode studies at Cornell</dc:title>
  <dc:creator>Matthew B. Andorf</dc:creator>
  <cp:lastModifiedBy>Jared Michael Maxson</cp:lastModifiedBy>
  <cp:revision>75</cp:revision>
  <dcterms:created xsi:type="dcterms:W3CDTF">2025-07-14T15:05:40Z</dcterms:created>
  <dcterms:modified xsi:type="dcterms:W3CDTF">2026-01-21T19:48:38Z</dcterms:modified>
</cp:coreProperties>
</file>