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506" r:id="rId3"/>
    <p:sldId id="657" r:id="rId4"/>
    <p:sldId id="639" r:id="rId5"/>
    <p:sldId id="634" r:id="rId6"/>
    <p:sldId id="636" r:id="rId7"/>
    <p:sldId id="656" r:id="rId8"/>
    <p:sldId id="643" r:id="rId9"/>
    <p:sldId id="622" r:id="rId10"/>
    <p:sldId id="654" r:id="rId11"/>
    <p:sldId id="646" r:id="rId12"/>
    <p:sldId id="263" r:id="rId13"/>
    <p:sldId id="352" r:id="rId14"/>
    <p:sldId id="655" r:id="rId15"/>
    <p:sldId id="648" r:id="rId16"/>
    <p:sldId id="649" r:id="rId17"/>
    <p:sldId id="645" r:id="rId18"/>
    <p:sldId id="650" r:id="rId19"/>
    <p:sldId id="653" r:id="rId20"/>
    <p:sldId id="641" r:id="rId21"/>
    <p:sldId id="640" r:id="rId22"/>
    <p:sldId id="620" r:id="rId23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3FC"/>
    <a:srgbClr val="981E32"/>
    <a:srgbClr val="A79E70"/>
    <a:srgbClr val="5B8F22"/>
    <a:srgbClr val="D2C295"/>
    <a:srgbClr val="DB5807"/>
    <a:srgbClr val="F66308"/>
    <a:srgbClr val="E17000"/>
    <a:srgbClr val="FFFFFF"/>
    <a:srgbClr val="C75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2B34B-4C70-4A1E-B6DE-0E923131FD8C}" v="2226" dt="2021-12-01T17:59:45.491"/>
    <p1510:client id="{3BB4AA07-066C-CC8E-06B1-B84BA2550218}" v="24" dt="2021-11-30T20:47:16.213"/>
    <p1510:client id="{468E8D46-AB46-5643-AC85-3A23C49DF2E9}" v="36" dt="2021-12-01T04:32:33.385"/>
    <p1510:client id="{B51F777A-5998-5DD3-E62D-D3AD4DDB2F01}" v="6" dt="2021-12-01T18:59:22.184"/>
    <p1510:client id="{EFDC6A98-56B8-3C0A-EDD7-65B9016FE4D5}" v="2" dt="2021-11-30T20:51:53.042"/>
    <p1510:client id="{F66D73DA-C2EF-1C94-E6F1-28BF3DFAB26C}" v="1" dt="2021-12-01T04:30:29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7" autoAdjust="0"/>
    <p:restoredTop sz="96599" autoAdjust="0"/>
  </p:normalViewPr>
  <p:slideViewPr>
    <p:cSldViewPr snapToObjects="1" showGuides="1">
      <p:cViewPr varScale="1">
        <p:scale>
          <a:sx n="163" d="100"/>
          <a:sy n="163" d="100"/>
        </p:scale>
        <p:origin x="192" y="336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7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0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BA836-A2FE-591D-6672-01B251C5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E350D-EBA9-F77E-188B-1BD16F8D9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4557B-BF53-DA57-7874-4205CC19B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79AC7-0B05-18BF-792E-33AFD4004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7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0BFAD-7CE4-9046-3F94-597CA60C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A984-498C-64EC-A41D-38A720F5C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C948A-6950-7853-523E-8F2C89459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2613E-2DA8-0644-0BDC-1DE37BDE3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76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7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1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06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4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565F-6DE5-710E-F550-3BAAD8DB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ACD98-21BF-16B5-E944-F951BCCE4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D2019-D99A-1D1E-2B27-F961F4BB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6795A-66F5-19EB-D0D4-9E9FDFEF6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23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5599E-97E7-86C6-5066-4292B36D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F0FA9-8202-AD20-DFDC-3BF546082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405852-880E-6201-67F3-2D537177E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EB662-F7C8-4515-AD09-221FF4B96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3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D4A5581-A1B2-4705-A3B9-6B376EE24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5A459EC-559F-4472-A3CC-0DDF2980E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body" idx="1"/>
          </p:nvPr>
        </p:nvSpPr>
        <p:spPr>
          <a:xfrm>
            <a:off x="600075" y="832669"/>
            <a:ext cx="7915275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Font typeface="Lato"/>
              <a:buNone/>
              <a:defRPr sz="15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85800" lvl="1" indent="-27813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028700" lvl="2" indent="-2657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371600" lvl="3" indent="-2674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1714500" lvl="4" indent="-2674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600075" y="200026"/>
            <a:ext cx="7915275" cy="474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3" name="Google Shape;133;p34"/>
          <p:cNvCxnSpPr/>
          <p:nvPr/>
        </p:nvCxnSpPr>
        <p:spPr>
          <a:xfrm>
            <a:off x="600075" y="695351"/>
            <a:ext cx="7915275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34"/>
          <p:cNvSpPr txBox="1">
            <a:spLocks noGrp="1"/>
          </p:cNvSpPr>
          <p:nvPr>
            <p:ph type="body" idx="2"/>
          </p:nvPr>
        </p:nvSpPr>
        <p:spPr>
          <a:xfrm>
            <a:off x="600075" y="1150968"/>
            <a:ext cx="7915275" cy="333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342900" lvl="0" indent="-17145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685800" lvl="1" indent="-256794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028700" lvl="2" indent="-245745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560"/>
              <a:buChar char="●"/>
              <a:defRPr sz="1050">
                <a:solidFill>
                  <a:srgbClr val="3F3F3F"/>
                </a:solidFill>
              </a:defRPr>
            </a:lvl3pPr>
            <a:lvl4pPr marL="1371600" lvl="3" indent="-246125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1714500" lvl="4" indent="-246125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057400" lvl="5" indent="-22860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6pPr>
            <a:lvl7pPr marL="2400300" lvl="6" indent="-22860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7pPr>
            <a:lvl8pPr marL="2743200" lvl="7" indent="-22860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8pPr>
            <a:lvl9pPr marL="3086100" lvl="8" indent="-22860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6" name="Google Shape;136;p34"/>
          <p:cNvSpPr txBox="1">
            <a:spLocks noGrp="1"/>
          </p:cNvSpPr>
          <p:nvPr>
            <p:ph type="subTitle" idx="3"/>
          </p:nvPr>
        </p:nvSpPr>
        <p:spPr>
          <a:xfrm>
            <a:off x="1225753" y="4767591"/>
            <a:ext cx="3157425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825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26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32657" y="4882243"/>
            <a:ext cx="4126528" cy="235745"/>
          </a:xfrm>
          <a:prstGeom prst="rect">
            <a:avLst/>
          </a:prstGeom>
        </p:spPr>
        <p:txBody>
          <a:bodyPr/>
          <a:lstStyle>
            <a:lvl1pPr algn="l">
              <a:defRPr sz="7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17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400"/>
            </a:lvl4pPr>
            <a:lvl5pPr>
              <a:buClr>
                <a:srgbClr val="981E3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10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068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4800600"/>
            <a:ext cx="4126528" cy="235745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225"/>
        </a:spcAft>
        <a:buClr>
          <a:schemeClr val="tx1"/>
        </a:buClr>
        <a:buFont typeface="Arial" pitchFamily="34" charset="0"/>
        <a:buNone/>
        <a:defRPr sz="1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2900" indent="-167879" algn="l" defTabSz="6858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17922" indent="-175022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85800" indent="-167879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64000" indent="-135000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603543"/>
            <a:ext cx="6536365" cy="869613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br>
              <a:rPr lang="en-CA" sz="2400" dirty="0">
                <a:solidFill>
                  <a:schemeClr val="tx1"/>
                </a:solidFill>
              </a:rPr>
            </a:br>
            <a:br>
              <a:rPr lang="en-CA" sz="2400" dirty="0">
                <a:solidFill>
                  <a:schemeClr val="tx1"/>
                </a:solidFill>
              </a:rPr>
            </a:br>
            <a:r>
              <a:rPr lang="en-US" sz="2400" dirty="0"/>
              <a:t>An Overview of the Simulation Tools and Needs for Simulating High Gradient NCRF Structures</a:t>
            </a:r>
            <a:endParaRPr lang="en-CA" sz="3000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7325" y="3105150"/>
            <a:ext cx="3431275" cy="1295401"/>
          </a:xfrm>
        </p:spPr>
        <p:txBody>
          <a:bodyPr/>
          <a:lstStyle/>
          <a:p>
            <a:r>
              <a:rPr lang="en-CA" sz="1800" dirty="0">
                <a:solidFill>
                  <a:srgbClr val="000000"/>
                </a:solidFill>
              </a:rPr>
              <a:t>Zenghai Li</a:t>
            </a:r>
            <a:endParaRPr lang="en-CA" sz="1800" dirty="0">
              <a:solidFill>
                <a:schemeClr val="tx1"/>
              </a:solidFill>
            </a:endParaRPr>
          </a:p>
          <a:p>
            <a:endParaRPr lang="en-CA" sz="1800" dirty="0">
              <a:solidFill>
                <a:schemeClr val="tx1"/>
              </a:solidFill>
            </a:endParaRPr>
          </a:p>
          <a:p>
            <a:r>
              <a:rPr lang="en-CA" sz="1200" dirty="0">
                <a:solidFill>
                  <a:schemeClr val="tx1"/>
                </a:solidFill>
              </a:rPr>
              <a:t>GARD RF Roadmap Update – NCRF Meeting</a:t>
            </a:r>
          </a:p>
          <a:p>
            <a:r>
              <a:rPr lang="en-CA" sz="1200" dirty="0">
                <a:solidFill>
                  <a:srgbClr val="000000"/>
                </a:solidFill>
              </a:rPr>
              <a:t>January</a:t>
            </a:r>
            <a:r>
              <a:rPr lang="en-CA" sz="1200" dirty="0">
                <a:solidFill>
                  <a:schemeClr val="tx1"/>
                </a:solidFill>
              </a:rPr>
              <a:t> 20, 2026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6077" y="499387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4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D15A-6AC9-FBC3-5520-73422B28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4" y="27868"/>
            <a:ext cx="8103570" cy="564775"/>
          </a:xfrm>
        </p:spPr>
        <p:txBody>
          <a:bodyPr/>
          <a:lstStyle/>
          <a:p>
            <a:r>
              <a:rPr lang="en-US" dirty="0"/>
              <a:t>Large Scale System Analysis – </a:t>
            </a:r>
            <a:r>
              <a:rPr lang="en-US" dirty="0">
                <a:solidFill>
                  <a:srgbClr val="0F03FC"/>
                </a:solidFill>
              </a:rPr>
              <a:t>Through HP Computing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5CB81-6B55-A91F-D502-3819BED99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F2754-D03C-BEBC-DBAA-B4050FFE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80082"/>
            <a:ext cx="2362200" cy="755279"/>
          </a:xfrm>
          <a:prstGeom prst="rect">
            <a:avLst/>
          </a:prstGeom>
        </p:spPr>
      </p:pic>
      <p:pic>
        <p:nvPicPr>
          <p:cNvPr id="6" name="Picture 5" descr="A close-up of a diagram&#10;&#10;AI-generated content may be incorrect.">
            <a:extLst>
              <a:ext uri="{FF2B5EF4-FFF2-40B4-BE49-F238E27FC236}">
                <a16:creationId xmlns:a16="http://schemas.microsoft.com/office/drawing/2014/main" id="{399F6595-8FB0-3CDC-7F43-185A2503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107" y="938915"/>
            <a:ext cx="1824693" cy="843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0BCEE6-BEB7-F0D9-649F-64277331A079}"/>
              </a:ext>
            </a:extLst>
          </p:cNvPr>
          <p:cNvSpPr txBox="1"/>
          <p:nvPr/>
        </p:nvSpPr>
        <p:spPr>
          <a:xfrm>
            <a:off x="180570" y="1953043"/>
            <a:ext cx="2133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a typeface="宋体" charset="0"/>
                <a:cs typeface="宋体" charset="0"/>
              </a:rPr>
              <a:t>HOM of PIP-II Cryomodule</a:t>
            </a:r>
            <a:endParaRPr lang="en-US" sz="1200" dirty="0"/>
          </a:p>
        </p:txBody>
      </p:sp>
      <p:pic>
        <p:nvPicPr>
          <p:cNvPr id="8" name="Picture 7" descr="A green and blue abacus&#10;&#10;AI-generated content may be incorrect.">
            <a:extLst>
              <a:ext uri="{FF2B5EF4-FFF2-40B4-BE49-F238E27FC236}">
                <a16:creationId xmlns:a16="http://schemas.microsoft.com/office/drawing/2014/main" id="{93BB9271-A6EE-6611-FF2D-2483901B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972" y="1904466"/>
            <a:ext cx="3041685" cy="41275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D508AF7-252B-AC6D-3391-72583537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19" y="2328666"/>
            <a:ext cx="2429881" cy="57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AEA6FB-0410-4266-993A-387D70842EAE}"/>
              </a:ext>
            </a:extLst>
          </p:cNvPr>
          <p:cNvSpPr txBox="1"/>
          <p:nvPr/>
        </p:nvSpPr>
        <p:spPr>
          <a:xfrm>
            <a:off x="180570" y="2574314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Tunnel Thermal effect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EC9E5-0BC9-D969-44A1-BE6C5E6D3095}"/>
              </a:ext>
            </a:extLst>
          </p:cNvPr>
          <p:cNvSpPr txBox="1"/>
          <p:nvPr/>
        </p:nvSpPr>
        <p:spPr>
          <a:xfrm>
            <a:off x="175881" y="1120723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Distribute coupling structure</a:t>
            </a:r>
          </a:p>
          <a:p>
            <a:r>
              <a:rPr lang="en-US" sz="1200" dirty="0"/>
              <a:t>Multi-physics</a:t>
            </a:r>
          </a:p>
        </p:txBody>
      </p:sp>
      <p:pic>
        <p:nvPicPr>
          <p:cNvPr id="12" name="Picture 11" descr="clic.png">
            <a:extLst>
              <a:ext uri="{FF2B5EF4-FFF2-40B4-BE49-F238E27FC236}">
                <a16:creationId xmlns:a16="http://schemas.microsoft.com/office/drawing/2014/main" id="{AC7CA70B-3FFB-AA1B-9984-8D2FD44F8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76" y="2908523"/>
            <a:ext cx="791812" cy="749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3109A7-AF16-5C2E-C83A-A351AC60EA55}"/>
              </a:ext>
            </a:extLst>
          </p:cNvPr>
          <p:cNvSpPr txBox="1"/>
          <p:nvPr/>
        </p:nvSpPr>
        <p:spPr>
          <a:xfrm>
            <a:off x="208705" y="312925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Coupled RF systems</a:t>
            </a:r>
          </a:p>
        </p:txBody>
      </p:sp>
      <p:pic>
        <p:nvPicPr>
          <p:cNvPr id="15" name="Picture 14" descr="A diagram of a solar cell&#10;&#10;AI-generated content may be incorrect.">
            <a:extLst>
              <a:ext uri="{FF2B5EF4-FFF2-40B4-BE49-F238E27FC236}">
                <a16:creationId xmlns:a16="http://schemas.microsoft.com/office/drawing/2014/main" id="{8DC73F44-65DC-A1E9-7BBB-9C7A2B801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799" y="3714750"/>
            <a:ext cx="2785861" cy="9709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B04E8B-21B9-329B-A3A7-F52D5808C3B7}"/>
              </a:ext>
            </a:extLst>
          </p:cNvPr>
          <p:cNvSpPr txBox="1"/>
          <p:nvPr/>
        </p:nvSpPr>
        <p:spPr>
          <a:xfrm>
            <a:off x="175881" y="3804494"/>
            <a:ext cx="1805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Integrated multi-physics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C1890-58B9-67BA-137E-5B6679D5B662}"/>
              </a:ext>
            </a:extLst>
          </p:cNvPr>
          <p:cNvSpPr txBox="1"/>
          <p:nvPr/>
        </p:nvSpPr>
        <p:spPr>
          <a:xfrm>
            <a:off x="6248400" y="3423813"/>
            <a:ext cx="2140650" cy="970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81E3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Increased scalability enhanced by improved solver and upgrade of HP computing facilities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65CE6-0555-1E0D-36BD-749FBB3FA30D}"/>
              </a:ext>
            </a:extLst>
          </p:cNvPr>
          <p:cNvSpPr txBox="1"/>
          <p:nvPr/>
        </p:nvSpPr>
        <p:spPr>
          <a:xfrm>
            <a:off x="4495800" y="922075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A6630-A1EC-92D4-07EF-334671D5FA47}"/>
              </a:ext>
            </a:extLst>
          </p:cNvPr>
          <p:cNvSpPr txBox="1"/>
          <p:nvPr/>
        </p:nvSpPr>
        <p:spPr>
          <a:xfrm>
            <a:off x="7754700" y="93891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Thermal</a:t>
            </a:r>
          </a:p>
        </p:txBody>
      </p:sp>
    </p:spTree>
    <p:extLst>
      <p:ext uri="{BB962C8B-B14F-4D97-AF65-F5344CB8AC3E}">
        <p14:creationId xmlns:p14="http://schemas.microsoft.com/office/powerpoint/2010/main" val="270121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"/>
          <p:cNvSpPr txBox="1">
            <a:spLocks noGrp="1"/>
          </p:cNvSpPr>
          <p:nvPr>
            <p:ph type="body" idx="1"/>
          </p:nvPr>
        </p:nvSpPr>
        <p:spPr>
          <a:xfrm>
            <a:off x="304800" y="3383313"/>
            <a:ext cx="4166081" cy="7264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68569" bIns="3427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Large size with small features, local stress modeling requires accurate mesh</a:t>
            </a:r>
            <a:endParaRPr dirty="0"/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srgbClr val="0F03FC"/>
                </a:solidFill>
              </a:rPr>
              <a:t>Desktop tools can only model a slice</a:t>
            </a:r>
            <a:endParaRPr dirty="0">
              <a:solidFill>
                <a:srgbClr val="0F03FC"/>
              </a:solidFill>
            </a:endParaRPr>
          </a:p>
        </p:txBody>
      </p:sp>
      <p:sp>
        <p:nvSpPr>
          <p:cNvPr id="556" name="Google Shape;556;p8"/>
          <p:cNvSpPr txBox="1">
            <a:spLocks noGrp="1"/>
          </p:cNvSpPr>
          <p:nvPr>
            <p:ph type="title"/>
          </p:nvPr>
        </p:nvSpPr>
        <p:spPr>
          <a:xfrm>
            <a:off x="304800" y="152634"/>
            <a:ext cx="7915275" cy="4740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68569" bIns="34275" rtlCol="0" anchor="b" anchorCtr="0">
            <a:normAutofit/>
          </a:bodyPr>
          <a:lstStyle/>
          <a:p>
            <a:r>
              <a:rPr lang="en-US" dirty="0"/>
              <a:t>Large Scale Thermal Analysis - Beam Dump  </a:t>
            </a:r>
            <a:endParaRPr dirty="0"/>
          </a:p>
        </p:txBody>
      </p:sp>
      <p:sp>
        <p:nvSpPr>
          <p:cNvPr id="558" name="Google Shape;558;p8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0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pic>
        <p:nvPicPr>
          <p:cNvPr id="560" name="Google Shape;5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020" y="993199"/>
            <a:ext cx="1477988" cy="1645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8"/>
          <p:cNvGrpSpPr/>
          <p:nvPr/>
        </p:nvGrpSpPr>
        <p:grpSpPr>
          <a:xfrm>
            <a:off x="3344314" y="932234"/>
            <a:ext cx="1373075" cy="2252310"/>
            <a:chOff x="4549083" y="1073347"/>
            <a:chExt cx="1830767" cy="3003080"/>
          </a:xfrm>
        </p:grpSpPr>
        <p:pic>
          <p:nvPicPr>
            <p:cNvPr id="562" name="Google Shape;56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49083" y="1073347"/>
              <a:ext cx="1680334" cy="2426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8"/>
            <p:cNvSpPr txBox="1"/>
            <p:nvPr/>
          </p:nvSpPr>
          <p:spPr>
            <a:xfrm>
              <a:off x="4571750" y="3549327"/>
              <a:ext cx="1808100" cy="5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68569" bIns="34275" anchor="t" anchorCtr="0">
              <a:noAutofit/>
            </a:bodyPr>
            <a:lstStyle/>
            <a:p>
              <a:pPr>
                <a:lnSpc>
                  <a:spcPct val="115000"/>
                </a:lnSpc>
                <a:spcBef>
                  <a:spcPts val="750"/>
                </a:spcBef>
                <a:buClr>
                  <a:srgbClr val="B83A4B"/>
                </a:buClr>
                <a:buSzPts val="1600"/>
              </a:pPr>
              <a:r>
                <a:rPr lang="en-US" sz="120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T and stress (with beam off center)</a:t>
              </a:r>
              <a:endParaRPr sz="1350"/>
            </a:p>
          </p:txBody>
        </p:sp>
      </p:grpSp>
      <p:grpSp>
        <p:nvGrpSpPr>
          <p:cNvPr id="564" name="Google Shape;564;p8"/>
          <p:cNvGrpSpPr/>
          <p:nvPr/>
        </p:nvGrpSpPr>
        <p:grpSpPr>
          <a:xfrm>
            <a:off x="4759293" y="886668"/>
            <a:ext cx="3851307" cy="3285281"/>
            <a:chOff x="6435722" y="860191"/>
            <a:chExt cx="5667480" cy="4723406"/>
          </a:xfrm>
        </p:grpSpPr>
        <p:pic>
          <p:nvPicPr>
            <p:cNvPr id="565" name="Google Shape;56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35722" y="860191"/>
              <a:ext cx="5667480" cy="2573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35722" y="2825750"/>
              <a:ext cx="5667480" cy="2757847"/>
            </a:xfrm>
            <a:prstGeom prst="rect">
              <a:avLst/>
            </a:prstGeom>
            <a:noFill/>
            <a:ln w="1905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67" name="Google Shape;567;p8"/>
            <p:cNvSpPr txBox="1"/>
            <p:nvPr/>
          </p:nvSpPr>
          <p:spPr>
            <a:xfrm>
              <a:off x="7692441" y="3657543"/>
              <a:ext cx="2647256" cy="356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050" dirty="0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Stress distribution</a:t>
              </a:r>
              <a:endParaRPr sz="1350" dirty="0"/>
            </a:p>
          </p:txBody>
        </p:sp>
        <p:sp>
          <p:nvSpPr>
            <p:cNvPr id="568" name="Google Shape;568;p8"/>
            <p:cNvSpPr txBox="1"/>
            <p:nvPr/>
          </p:nvSpPr>
          <p:spPr>
            <a:xfrm>
              <a:off x="8536298" y="2185515"/>
              <a:ext cx="21228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050">
                  <a:solidFill>
                    <a:srgbClr val="FBE4D4"/>
                  </a:solidFill>
                  <a:latin typeface="Arial"/>
                  <a:ea typeface="Arial"/>
                  <a:cs typeface="Arial"/>
                  <a:sym typeface="Arial"/>
                </a:rPr>
                <a:t>Temperature distribution</a:t>
              </a:r>
              <a:endParaRPr sz="1350"/>
            </a:p>
          </p:txBody>
        </p:sp>
        <p:sp>
          <p:nvSpPr>
            <p:cNvPr id="569" name="Google Shape;569;p8"/>
            <p:cNvSpPr txBox="1"/>
            <p:nvPr/>
          </p:nvSpPr>
          <p:spPr>
            <a:xfrm>
              <a:off x="7725454" y="4619176"/>
              <a:ext cx="31020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ACE3P thermal calculation</a:t>
              </a:r>
              <a:endParaRPr sz="1350" dirty="0"/>
            </a:p>
          </p:txBody>
        </p:sp>
      </p:grpSp>
      <p:sp>
        <p:nvSpPr>
          <p:cNvPr id="5" name="Google Shape;557;p8">
            <a:extLst>
              <a:ext uri="{FF2B5EF4-FFF2-40B4-BE49-F238E27FC236}">
                <a16:creationId xmlns:a16="http://schemas.microsoft.com/office/drawing/2014/main" id="{79BA16F3-5AC8-FB0D-CBA6-8C2499E8B592}"/>
              </a:ext>
            </a:extLst>
          </p:cNvPr>
          <p:cNvSpPr txBox="1">
            <a:spLocks/>
          </p:cNvSpPr>
          <p:nvPr/>
        </p:nvSpPr>
        <p:spPr>
          <a:xfrm>
            <a:off x="613996" y="2488811"/>
            <a:ext cx="2312934" cy="69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0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slice modeling suitable for desktop tools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26BB1-B923-B441-7C68-FB483F4D804F}"/>
              </a:ext>
            </a:extLst>
          </p:cNvPr>
          <p:cNvSpPr txBox="1"/>
          <p:nvPr/>
        </p:nvSpPr>
        <p:spPr>
          <a:xfrm>
            <a:off x="1414462" y="4411967"/>
            <a:ext cx="569595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81E3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dk1"/>
                </a:solidFill>
              </a:rPr>
              <a:t>Parallel modeling capable to model the whole beam damp with details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94997" y="0"/>
            <a:ext cx="8458200" cy="666750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HOM Wakefield Damping of Distributed Coupling Structure 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 – Full system, Large Scale</a:t>
            </a:r>
            <a:endParaRPr lang="en-CA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5A942-C7CE-A846-B539-380831AE7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9717FD26-A581-8CF5-1C75-BC20630D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154" y="2295065"/>
            <a:ext cx="1768815" cy="830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8BC324-D7B4-28FE-D642-1F48CFE0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235391"/>
            <a:ext cx="4430486" cy="346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D29F5-1D87-FFFD-5711-8A65D05D7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47" y="2114550"/>
            <a:ext cx="2843649" cy="1683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D55A27-0EA8-9E85-5306-6E1E4C708C7A}"/>
              </a:ext>
            </a:extLst>
          </p:cNvPr>
          <p:cNvSpPr txBox="1"/>
          <p:nvPr/>
        </p:nvSpPr>
        <p:spPr>
          <a:xfrm>
            <a:off x="159121" y="2710280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Reduced</a:t>
            </a:r>
          </a:p>
          <a:p>
            <a:r>
              <a:rPr lang="en-US" sz="1200" dirty="0"/>
              <a:t>model for </a:t>
            </a:r>
          </a:p>
          <a:p>
            <a:r>
              <a:rPr lang="en-US" sz="1200" dirty="0"/>
              <a:t>HOM analysis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62C50-4DBC-7E0C-0A14-9F3C718CD3B9}"/>
              </a:ext>
            </a:extLst>
          </p:cNvPr>
          <p:cNvSpPr txBox="1"/>
          <p:nvPr/>
        </p:nvSpPr>
        <p:spPr>
          <a:xfrm>
            <a:off x="2057400" y="4083361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Modes coupled through out, full length geometry needed</a:t>
            </a:r>
          </a:p>
          <a:p>
            <a:r>
              <a:rPr lang="en-US" sz="1400" dirty="0"/>
              <a:t>Large geometry with small features</a:t>
            </a:r>
          </a:p>
        </p:txBody>
      </p:sp>
      <p:pic>
        <p:nvPicPr>
          <p:cNvPr id="2" name="Picture 1" descr="A green key with a keyhole&#10;&#10;AI-generated content may be incorrect.">
            <a:extLst>
              <a:ext uri="{FF2B5EF4-FFF2-40B4-BE49-F238E27FC236}">
                <a16:creationId xmlns:a16="http://schemas.microsoft.com/office/drawing/2014/main" id="{DC36240F-E4E2-DE40-CE9F-3B924D100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431" y="1060139"/>
            <a:ext cx="2514600" cy="921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023D0-0A1A-E392-88F9-E3263A4670B3}"/>
              </a:ext>
            </a:extLst>
          </p:cNvPr>
          <p:cNvSpPr txBox="1"/>
          <p:nvPr/>
        </p:nvSpPr>
        <p:spPr>
          <a:xfrm>
            <a:off x="202413" y="1382363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C3 damped structure</a:t>
            </a:r>
          </a:p>
        </p:txBody>
      </p:sp>
    </p:spTree>
    <p:extLst>
      <p:ext uri="{BB962C8B-B14F-4D97-AF65-F5344CB8AC3E}">
        <p14:creationId xmlns:p14="http://schemas.microsoft.com/office/powerpoint/2010/main" val="347099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13D4-387C-823D-C0B8-FB56D3B9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"/>
            <a:ext cx="8103570" cy="564775"/>
          </a:xfrm>
        </p:spPr>
        <p:txBody>
          <a:bodyPr/>
          <a:lstStyle/>
          <a:p>
            <a:r>
              <a:rPr lang="en-US" sz="2000" dirty="0" err="1"/>
              <a:t>Multipacting</a:t>
            </a:r>
            <a:r>
              <a:rPr lang="en-US" sz="2000" dirty="0"/>
              <a:t> and DC – Cavity Under Strong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91BD7-C1B4-8F4E-0982-DA9968B57A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9A596C-6388-66B2-C8ED-626EB6B66138}"/>
              </a:ext>
            </a:extLst>
          </p:cNvPr>
          <p:cNvSpPr txBox="1">
            <a:spLocks/>
          </p:cNvSpPr>
          <p:nvPr/>
        </p:nvSpPr>
        <p:spPr>
          <a:xfrm>
            <a:off x="4848506" y="1066712"/>
            <a:ext cx="3962399" cy="10081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/>
            <a:r>
              <a:rPr lang="en-US" sz="1200" dirty="0"/>
              <a:t>Field level scan: 0.1MV/m – 30MV/m, interval 0.1MV/m</a:t>
            </a:r>
          </a:p>
          <a:p>
            <a:pPr marL="168275" indent="-168275"/>
            <a:r>
              <a:rPr lang="en-US" sz="1200" dirty="0"/>
              <a:t>Initial Particles distributed on all exterior surface</a:t>
            </a:r>
          </a:p>
          <a:p>
            <a:pPr marL="168275" indent="-168275"/>
            <a:r>
              <a:rPr lang="en-US" sz="1200" dirty="0"/>
              <a:t>Each field level ran 50 RF cycles</a:t>
            </a:r>
          </a:p>
          <a:p>
            <a:endParaRPr lang="en-US" sz="1200" dirty="0"/>
          </a:p>
        </p:txBody>
      </p:sp>
      <p:pic>
        <p:nvPicPr>
          <p:cNvPr id="8" name="Picture 7" descr="Screen shot 2012-01-09 at 11.02.47 AM.png">
            <a:extLst>
              <a:ext uri="{FF2B5EF4-FFF2-40B4-BE49-F238E27FC236}">
                <a16:creationId xmlns:a16="http://schemas.microsoft.com/office/drawing/2014/main" id="{EAF019B7-1729-3643-1B76-AD0D78CB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99" y="857319"/>
            <a:ext cx="1947806" cy="12606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1DFF0E-03F2-4E0C-E61D-F434D63F8D19}"/>
              </a:ext>
            </a:extLst>
          </p:cNvPr>
          <p:cNvCxnSpPr>
            <a:cxnSpLocks/>
          </p:cNvCxnSpPr>
          <p:nvPr/>
        </p:nvCxnSpPr>
        <p:spPr>
          <a:xfrm flipV="1">
            <a:off x="552088" y="1651436"/>
            <a:ext cx="936988" cy="132894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A9B771-3674-DA23-9FF1-D0A3EF59A1AD}"/>
              </a:ext>
            </a:extLst>
          </p:cNvPr>
          <p:cNvSpPr txBox="1"/>
          <p:nvPr/>
        </p:nvSpPr>
        <p:spPr>
          <a:xfrm rot="21165837">
            <a:off x="569511" y="1374790"/>
            <a:ext cx="97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 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5B726-EF1C-4A52-C4A7-017B254D38C8}"/>
              </a:ext>
            </a:extLst>
          </p:cNvPr>
          <p:cNvSpPr txBox="1"/>
          <p:nvPr/>
        </p:nvSpPr>
        <p:spPr>
          <a:xfrm>
            <a:off x="3241871" y="2633168"/>
            <a:ext cx="146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CC33"/>
                </a:solidFill>
              </a:rPr>
              <a:t>Window</a:t>
            </a:r>
          </a:p>
          <a:p>
            <a:r>
              <a:rPr lang="en-US" sz="1600" dirty="0">
                <a:solidFill>
                  <a:srgbClr val="0000CC"/>
                </a:solidFill>
              </a:rPr>
              <a:t>Disk rounding</a:t>
            </a:r>
          </a:p>
          <a:p>
            <a:r>
              <a:rPr lang="en-US" sz="1600" dirty="0">
                <a:solidFill>
                  <a:srgbClr val="FF00FF"/>
                </a:solidFill>
              </a:rPr>
              <a:t>Coupling iris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Other</a:t>
            </a:r>
          </a:p>
        </p:txBody>
      </p:sp>
      <p:pic>
        <p:nvPicPr>
          <p:cNvPr id="12" name="Picture 11" descr="Screen shot 2012-02-28 at 2.23.43 PM.png">
            <a:extLst>
              <a:ext uri="{FF2B5EF4-FFF2-40B4-BE49-F238E27FC236}">
                <a16:creationId xmlns:a16="http://schemas.microsoft.com/office/drawing/2014/main" id="{18105705-9A97-E5CB-4D52-EE49B5A5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371630"/>
            <a:ext cx="2527682" cy="179307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022CB83-9C6D-8B4B-DA2B-F82A725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062" y="2376871"/>
            <a:ext cx="2534619" cy="17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81D14-8553-8D00-B314-1387B79E78EE}"/>
              </a:ext>
            </a:extLst>
          </p:cNvPr>
          <p:cNvSpPr txBox="1"/>
          <p:nvPr/>
        </p:nvSpPr>
        <p:spPr>
          <a:xfrm>
            <a:off x="1116932" y="2134012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Original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B74A8-7923-8963-2D89-8E7A38671D53}"/>
              </a:ext>
            </a:extLst>
          </p:cNvPr>
          <p:cNvSpPr txBox="1"/>
          <p:nvPr/>
        </p:nvSpPr>
        <p:spPr>
          <a:xfrm>
            <a:off x="6382482" y="2134012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6D9CD-8B96-52FA-E221-0C3E43F09DAD}"/>
              </a:ext>
            </a:extLst>
          </p:cNvPr>
          <p:cNvSpPr txBox="1"/>
          <p:nvPr/>
        </p:nvSpPr>
        <p:spPr>
          <a:xfrm>
            <a:off x="2057400" y="4386450"/>
            <a:ext cx="485903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 and RF field level scan, large emission area</a:t>
            </a:r>
          </a:p>
        </p:txBody>
      </p:sp>
    </p:spTree>
    <p:extLst>
      <p:ext uri="{BB962C8B-B14F-4D97-AF65-F5344CB8AC3E}">
        <p14:creationId xmlns:p14="http://schemas.microsoft.com/office/powerpoint/2010/main" val="268392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E0E3-4CD5-4A64-9BE4-E9E1C50BC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59C6A-3106-2CEF-554F-A8434CC93F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971550"/>
            <a:ext cx="8382000" cy="34671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Can, get around with tools available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almost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</a:rPr>
              <a:t>BUT</a:t>
            </a:r>
          </a:p>
          <a:p>
            <a:pPr algn="ctr"/>
            <a:r>
              <a:rPr lang="en-US" sz="3500" dirty="0"/>
              <a:t>More Enhanced Computing Can Make Even Greater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BE18A-4A6A-EE59-8B81-39D910BEE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2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1CB3B-B746-3509-49E9-3A4F72FF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CF76-C517-CCBE-5676-17156A2A0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9282"/>
            <a:ext cx="8103570" cy="564775"/>
          </a:xfrm>
        </p:spPr>
        <p:txBody>
          <a:bodyPr/>
          <a:lstStyle/>
          <a:p>
            <a:r>
              <a:rPr lang="en-US" dirty="0"/>
              <a:t>Fast Solver Required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B690-78AD-A126-0FF0-F2F02B8814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9062" y="1280825"/>
            <a:ext cx="4555721" cy="2847977"/>
          </a:xfrm>
        </p:spPr>
        <p:txBody>
          <a:bodyPr>
            <a:normAutofit fontScale="62500" lnSpcReduction="20000"/>
          </a:bodyPr>
          <a:lstStyle/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700" dirty="0"/>
              <a:t>Optimization</a:t>
            </a:r>
          </a:p>
          <a:p>
            <a:pPr marL="747713" lvl="1" indent="-290513"/>
            <a:r>
              <a:rPr lang="en-US" sz="2500" dirty="0"/>
              <a:t>Multi-parameter, multi-objective</a:t>
            </a:r>
          </a:p>
          <a:p>
            <a:pPr marL="747713" lvl="1" indent="-290513"/>
            <a:r>
              <a:rPr lang="en-US" sz="2500" dirty="0"/>
              <a:t>Hundreds or thousands solves required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517525" indent="-284163">
              <a:buFont typeface="Wingdings" pitchFamily="2" charset="2"/>
              <a:buChar char="Ø"/>
            </a:pPr>
            <a:r>
              <a:rPr lang="en-US" sz="2700" dirty="0"/>
              <a:t>Parallel computing</a:t>
            </a:r>
          </a:p>
          <a:p>
            <a:pPr marL="517525" indent="-284163">
              <a:buFont typeface="Wingdings" pitchFamily="2" charset="2"/>
              <a:buChar char="Ø"/>
            </a:pPr>
            <a:r>
              <a:rPr lang="en-US" sz="2700" dirty="0"/>
              <a:t>AI enhanced optimization (</a:t>
            </a:r>
            <a:r>
              <a:rPr lang="en-US" dirty="0">
                <a:solidFill>
                  <a:srgbClr val="C00000"/>
                </a:solidFill>
              </a:rPr>
              <a:t>Lume-ACE3P</a:t>
            </a:r>
            <a:r>
              <a:rPr lang="en-US" sz="2800" dirty="0"/>
              <a:t>)</a:t>
            </a:r>
            <a:endParaRPr lang="en-US" sz="2700" dirty="0"/>
          </a:p>
          <a:p>
            <a:pPr marL="517525" indent="-284163">
              <a:buFont typeface="Wingdings" pitchFamily="2" charset="2"/>
              <a:buChar char="Ø"/>
            </a:pPr>
            <a:r>
              <a:rPr lang="en-US" sz="2700" dirty="0"/>
              <a:t>Effective user interface</a:t>
            </a:r>
          </a:p>
          <a:p>
            <a:pPr marL="517525" indent="-284163">
              <a:buFont typeface="Wingdings" pitchFamily="2" charset="2"/>
              <a:buChar char="Ø"/>
            </a:pPr>
            <a:r>
              <a:rPr lang="en-US" sz="2700" dirty="0"/>
              <a:t>Reliable 3D model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A884E-8EDF-59B6-12C1-0DB715D80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41C143D2-4376-D532-F639-2299BD80B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26" y="1657350"/>
            <a:ext cx="2020238" cy="1510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33600-D4E1-4AF7-8439-4EDC5DFC7B66}"/>
              </a:ext>
            </a:extLst>
          </p:cNvPr>
          <p:cNvSpPr txBox="1"/>
          <p:nvPr/>
        </p:nvSpPr>
        <p:spPr>
          <a:xfrm>
            <a:off x="7408339" y="3327404"/>
            <a:ext cx="1473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Pareto front In multi-objective optimization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FB9AA4-0A56-D30B-4731-F4BB658FBAEE}"/>
              </a:ext>
            </a:extLst>
          </p:cNvPr>
          <p:cNvGrpSpPr/>
          <p:nvPr/>
        </p:nvGrpSpPr>
        <p:grpSpPr>
          <a:xfrm>
            <a:off x="5120694" y="2572864"/>
            <a:ext cx="1229770" cy="838200"/>
            <a:chOff x="3581400" y="3715397"/>
            <a:chExt cx="3290490" cy="21109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081243-6990-A86F-2C41-7C9251F15B1A}"/>
                </a:ext>
              </a:extLst>
            </p:cNvPr>
            <p:cNvGrpSpPr/>
            <p:nvPr/>
          </p:nvGrpSpPr>
          <p:grpSpPr>
            <a:xfrm>
              <a:off x="3581400" y="3715397"/>
              <a:ext cx="3290490" cy="2110976"/>
              <a:chOff x="3581400" y="3715397"/>
              <a:chExt cx="3290490" cy="21109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F424C36-F8B1-E1F9-AB7C-47653035732A}"/>
                  </a:ext>
                </a:extLst>
              </p:cNvPr>
              <p:cNvGrpSpPr/>
              <p:nvPr/>
            </p:nvGrpSpPr>
            <p:grpSpPr>
              <a:xfrm>
                <a:off x="3581400" y="3715397"/>
                <a:ext cx="3290490" cy="2110976"/>
                <a:chOff x="2061261" y="3531324"/>
                <a:chExt cx="3290490" cy="2110976"/>
              </a:xfrm>
            </p:grpSpPr>
            <p:pic>
              <p:nvPicPr>
                <p:cNvPr id="9" name="Picture 8" descr="A green and black circle&#10;&#10;AI-generated content may be incorrect.">
                  <a:extLst>
                    <a:ext uri="{FF2B5EF4-FFF2-40B4-BE49-F238E27FC236}">
                      <a16:creationId xmlns:a16="http://schemas.microsoft.com/office/drawing/2014/main" id="{67B0FF89-8911-4C83-A573-94F685BAEA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2651018" y="2941567"/>
                  <a:ext cx="2110976" cy="3290490"/>
                </a:xfrm>
                <a:prstGeom prst="rect">
                  <a:avLst/>
                </a:prstGeom>
              </p:spPr>
            </p:pic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E269A47-DB17-9E12-595E-2DD37A7916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52871" y="3602011"/>
                  <a:ext cx="1913138" cy="191681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45245A63-B2D5-5310-135F-4BBE81084C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49937" y="3663748"/>
                  <a:ext cx="1913138" cy="1916815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916181B-ED24-7968-170B-CD4F4173A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9937" y="4557306"/>
                  <a:ext cx="19131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339E00C-643A-D6A9-9CBA-BFAF486BFA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0212" y="4625401"/>
                  <a:ext cx="19131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691DBD9A-EA8B-B82E-6D49-823A3435CADF}"/>
                    </a:ext>
                  </a:extLst>
                </p:cNvPr>
                <p:cNvCxnSpPr/>
                <p:nvPr/>
              </p:nvCxnSpPr>
              <p:spPr>
                <a:xfrm>
                  <a:off x="3696781" y="4390417"/>
                  <a:ext cx="0" cy="1668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0E28C211-E80A-4E8D-D1B5-64B667642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93541" y="4618916"/>
                  <a:ext cx="0" cy="1670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BE9D205-8B17-6885-E9FC-56FDEA0B0C2A}"/>
                    </a:ext>
                  </a:extLst>
                </p:cNvPr>
                <p:cNvSpPr txBox="1"/>
                <p:nvPr/>
              </p:nvSpPr>
              <p:spPr>
                <a:xfrm>
                  <a:off x="3221089" y="4064020"/>
                  <a:ext cx="1062164" cy="4263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 err="1"/>
                    <a:t>dcenter</a:t>
                  </a:r>
                  <a:endParaRPr lang="en-US" sz="600" dirty="0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BBC3384-C67C-7037-CADB-C8E36655FC28}"/>
                  </a:ext>
                </a:extLst>
              </p:cNvPr>
              <p:cNvCxnSpPr/>
              <p:nvPr/>
            </p:nvCxnSpPr>
            <p:spPr>
              <a:xfrm>
                <a:off x="6248400" y="4516736"/>
                <a:ext cx="0" cy="50829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5C1C6A1-2866-31FD-EFE1-8C44CBC548A8}"/>
                </a:ext>
              </a:extLst>
            </p:cNvPr>
            <p:cNvCxnSpPr/>
            <p:nvPr/>
          </p:nvCxnSpPr>
          <p:spPr>
            <a:xfrm flipH="1">
              <a:off x="6183214" y="4400550"/>
              <a:ext cx="65186" cy="116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1FDB296-FE25-E206-0962-CB4F1B9CC289}"/>
                </a:ext>
              </a:extLst>
            </p:cNvPr>
            <p:cNvCxnSpPr/>
            <p:nvPr/>
          </p:nvCxnSpPr>
          <p:spPr>
            <a:xfrm>
              <a:off x="5213679" y="4770885"/>
              <a:ext cx="806121" cy="6202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F471937-53F4-056B-293D-008BF5A40494}"/>
              </a:ext>
            </a:extLst>
          </p:cNvPr>
          <p:cNvSpPr txBox="1"/>
          <p:nvPr/>
        </p:nvSpPr>
        <p:spPr>
          <a:xfrm>
            <a:off x="5115841" y="3539552"/>
            <a:ext cx="168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Example: single </a:t>
            </a:r>
            <a:r>
              <a:rPr lang="en-US" sz="800" dirty="0" err="1"/>
              <a:t>cav</a:t>
            </a:r>
            <a:r>
              <a:rPr lang="en-US" sz="800" dirty="0"/>
              <a:t> with coupler</a:t>
            </a:r>
          </a:p>
          <a:p>
            <a:pPr marL="171450" lvl="1"/>
            <a:r>
              <a:rPr lang="en-US" sz="800" dirty="0"/>
              <a:t>Peak fields</a:t>
            </a:r>
          </a:p>
          <a:p>
            <a:pPr marL="171450" lvl="1"/>
            <a:r>
              <a:rPr lang="en-US" sz="800" dirty="0"/>
              <a:t>Coupling</a:t>
            </a:r>
          </a:p>
          <a:p>
            <a:pPr marL="171450" lvl="1"/>
            <a:r>
              <a:rPr lang="en-US" sz="800" dirty="0"/>
              <a:t>Multipole</a:t>
            </a:r>
          </a:p>
        </p:txBody>
      </p:sp>
      <p:pic>
        <p:nvPicPr>
          <p:cNvPr id="30" name="Picture 29" descr="A green and orange object&#10;&#10;AI-generated content may be incorrect.">
            <a:extLst>
              <a:ext uri="{FF2B5EF4-FFF2-40B4-BE49-F238E27FC236}">
                <a16:creationId xmlns:a16="http://schemas.microsoft.com/office/drawing/2014/main" id="{5F809951-A270-9D30-2502-1EE5AC825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669" y="1408849"/>
            <a:ext cx="1229771" cy="10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B00E-0E3D-6495-1492-41ED1BD0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92" y="31508"/>
            <a:ext cx="8483300" cy="662200"/>
          </a:xfrm>
        </p:spPr>
        <p:txBody>
          <a:bodyPr/>
          <a:lstStyle/>
          <a:p>
            <a:r>
              <a:rPr lang="en-US" dirty="0"/>
              <a:t>Enhanced Scalability Required </a:t>
            </a:r>
            <a:br>
              <a:rPr lang="en-US" dirty="0"/>
            </a:br>
            <a:r>
              <a:rPr lang="en-US" sz="1800" dirty="0"/>
              <a:t>for Multi-physics at Large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EBAF6-5E11-3F0F-BEDF-BA39F6CA55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49B74-7DD1-EC70-A775-6FFFB900EABA}"/>
              </a:ext>
            </a:extLst>
          </p:cNvPr>
          <p:cNvSpPr txBox="1"/>
          <p:nvPr/>
        </p:nvSpPr>
        <p:spPr>
          <a:xfrm>
            <a:off x="454831" y="1518426"/>
            <a:ext cx="1960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E8"/>
                </a:solidFill>
              </a:rPr>
              <a:t>Large system</a:t>
            </a:r>
          </a:p>
          <a:p>
            <a:endParaRPr lang="en-US" sz="1200" dirty="0">
              <a:solidFill>
                <a:srgbClr val="0000E8"/>
              </a:solidFill>
            </a:endParaRPr>
          </a:p>
          <a:p>
            <a:endParaRPr lang="en-US" sz="1200" dirty="0">
              <a:solidFill>
                <a:srgbClr val="0000E8"/>
              </a:solidFill>
            </a:endParaRPr>
          </a:p>
          <a:p>
            <a:r>
              <a:rPr lang="en-US" sz="1200" dirty="0">
                <a:solidFill>
                  <a:srgbClr val="0000E8"/>
                </a:solidFill>
              </a:rPr>
              <a:t>High fidelity and accuracy</a:t>
            </a:r>
          </a:p>
          <a:p>
            <a:endParaRPr lang="en-US" sz="1200" dirty="0">
              <a:solidFill>
                <a:srgbClr val="0000E8"/>
              </a:solidFill>
            </a:endParaRPr>
          </a:p>
          <a:p>
            <a:r>
              <a:rPr lang="en-US" sz="1200" dirty="0">
                <a:solidFill>
                  <a:srgbClr val="0000E8"/>
                </a:solidFill>
              </a:rPr>
              <a:t>Imperfection analysis</a:t>
            </a:r>
          </a:p>
          <a:p>
            <a:endParaRPr lang="en-US" sz="1200" dirty="0">
              <a:solidFill>
                <a:srgbClr val="0000E8"/>
              </a:solidFill>
            </a:endParaRPr>
          </a:p>
          <a:p>
            <a:endParaRPr lang="en-US" sz="1200" dirty="0">
              <a:solidFill>
                <a:srgbClr val="0000E8"/>
              </a:solidFill>
            </a:endParaRPr>
          </a:p>
          <a:p>
            <a:r>
              <a:rPr lang="en-US" sz="1200" dirty="0">
                <a:solidFill>
                  <a:srgbClr val="0000E8"/>
                </a:solidFill>
              </a:rPr>
              <a:t>Complex and multi-scale geometry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488C3-01E4-9986-62C5-B2C308E20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386625"/>
            <a:ext cx="1410242" cy="4509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4A4741-21B9-1A92-8909-0CEBB2CBC9A1}"/>
              </a:ext>
            </a:extLst>
          </p:cNvPr>
          <p:cNvSpPr txBox="1">
            <a:spLocks/>
          </p:cNvSpPr>
          <p:nvPr/>
        </p:nvSpPr>
        <p:spPr>
          <a:xfrm>
            <a:off x="5158526" y="3191741"/>
            <a:ext cx="3341113" cy="208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800" b="0" dirty="0">
                <a:solidFill>
                  <a:srgbClr val="0F03FC"/>
                </a:solidFill>
              </a:rPr>
              <a:t>High power structure (Accelerator Stewardship, Shumail)</a:t>
            </a:r>
          </a:p>
        </p:txBody>
      </p:sp>
      <p:pic>
        <p:nvPicPr>
          <p:cNvPr id="10" name="Picture 9" descr="A picture containing green, close, colorful&#10;&#10;Description automatically generated">
            <a:extLst>
              <a:ext uri="{FF2B5EF4-FFF2-40B4-BE49-F238E27FC236}">
                <a16:creationId xmlns:a16="http://schemas.microsoft.com/office/drawing/2014/main" id="{636761E1-7916-0F30-98B4-C5FA680D1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543388"/>
            <a:ext cx="645481" cy="688090"/>
          </a:xfrm>
          <a:prstGeom prst="rect">
            <a:avLst/>
          </a:prstGeom>
        </p:spPr>
      </p:pic>
      <p:pic>
        <p:nvPicPr>
          <p:cNvPr id="18" name="Picture 17" descr="A purple and yellow pipes&#10;&#10;AI-generated content may be incorrect.">
            <a:extLst>
              <a:ext uri="{FF2B5EF4-FFF2-40B4-BE49-F238E27FC236}">
                <a16:creationId xmlns:a16="http://schemas.microsoft.com/office/drawing/2014/main" id="{467A95E7-7852-43B6-6D1D-5A2AF2BE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795" y="1398140"/>
            <a:ext cx="1880779" cy="3803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A5AF83-8338-1179-2701-85E48BE725DE}"/>
              </a:ext>
            </a:extLst>
          </p:cNvPr>
          <p:cNvSpPr txBox="1"/>
          <p:nvPr/>
        </p:nvSpPr>
        <p:spPr>
          <a:xfrm>
            <a:off x="381000" y="945753"/>
            <a:ext cx="655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F03FC"/>
                </a:solidFill>
              </a:rPr>
              <a:t>Current capability - simulate a portion of the structure with desired accuracy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5C7F98-6195-753B-EA88-4D009D743FCC}"/>
              </a:ext>
            </a:extLst>
          </p:cNvPr>
          <p:cNvSpPr txBox="1"/>
          <p:nvPr/>
        </p:nvSpPr>
        <p:spPr>
          <a:xfrm>
            <a:off x="2986216" y="2044691"/>
            <a:ext cx="200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ea typeface="宋体" charset="0"/>
                <a:cs typeface="宋体" charset="0"/>
              </a:rPr>
              <a:t>Accuracy and </a:t>
            </a:r>
            <a:r>
              <a:rPr lang="en-US" altLang="zh-CN" sz="1000" dirty="0" err="1">
                <a:ea typeface="宋体" charset="0"/>
                <a:cs typeface="宋体" charset="0"/>
              </a:rPr>
              <a:t>impefection</a:t>
            </a:r>
            <a:endParaRPr lang="en-US" altLang="zh-CN" sz="1000" dirty="0">
              <a:ea typeface="宋体" charset="0"/>
              <a:cs typeface="宋体" charset="0"/>
            </a:endParaRPr>
          </a:p>
          <a:p>
            <a:r>
              <a:rPr lang="en-US" altLang="zh-CN" sz="1000" dirty="0">
                <a:ea typeface="宋体" charset="0"/>
                <a:cs typeface="宋体" charset="0"/>
              </a:rPr>
              <a:t>HOM of PIP-II Cryomodule</a:t>
            </a:r>
            <a:endParaRPr lang="en-US" sz="1000" dirty="0"/>
          </a:p>
        </p:txBody>
      </p:sp>
      <p:pic>
        <p:nvPicPr>
          <p:cNvPr id="24" name="Picture 23" descr="A green and blue abacus&#10;&#10;AI-generated content may be incorrect.">
            <a:extLst>
              <a:ext uri="{FF2B5EF4-FFF2-40B4-BE49-F238E27FC236}">
                <a16:creationId xmlns:a16="http://schemas.microsoft.com/office/drawing/2014/main" id="{9932F957-E6E1-386C-961D-FCB0F6756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481" y="2067019"/>
            <a:ext cx="2700338" cy="3664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7904E4-0CD6-3B6F-5320-280FC205CB89}"/>
              </a:ext>
            </a:extLst>
          </p:cNvPr>
          <p:cNvSpPr txBox="1"/>
          <p:nvPr/>
        </p:nvSpPr>
        <p:spPr>
          <a:xfrm>
            <a:off x="2971800" y="3241974"/>
            <a:ext cx="1905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E8"/>
                </a:solidFill>
              </a:rPr>
              <a:t>LCLS-II </a:t>
            </a:r>
            <a:r>
              <a:rPr lang="en-US" sz="800" dirty="0"/>
              <a:t>(BES)</a:t>
            </a:r>
            <a:r>
              <a:rPr lang="en-US" sz="800" dirty="0">
                <a:solidFill>
                  <a:srgbClr val="0000E8"/>
                </a:solidFill>
              </a:rPr>
              <a:t> RF gun multi-physics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8C0BF9-71BB-7BCA-9878-D9AE6B6164BC}"/>
              </a:ext>
            </a:extLst>
          </p:cNvPr>
          <p:cNvSpPr txBox="1"/>
          <p:nvPr/>
        </p:nvSpPr>
        <p:spPr>
          <a:xfrm>
            <a:off x="454831" y="4488692"/>
            <a:ext cx="2531385" cy="523220"/>
          </a:xfrm>
          <a:prstGeom prst="rect">
            <a:avLst/>
          </a:prstGeom>
          <a:solidFill>
            <a:srgbClr val="FFFF00"/>
          </a:solidFill>
          <a:ln>
            <a:solidFill>
              <a:srgbClr val="981E32"/>
            </a:solidFill>
          </a:ln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GPU, CPU capability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Improved scalable solvers</a:t>
            </a:r>
          </a:p>
        </p:txBody>
      </p:sp>
      <p:pic>
        <p:nvPicPr>
          <p:cNvPr id="31" name="Picture 30" descr="A diagram of a machine&#10;&#10;AI-generated content may be incorrect.">
            <a:extLst>
              <a:ext uri="{FF2B5EF4-FFF2-40B4-BE49-F238E27FC236}">
                <a16:creationId xmlns:a16="http://schemas.microsoft.com/office/drawing/2014/main" id="{79A1DB94-065C-2367-093F-FAB0B46B8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623" y="2571328"/>
            <a:ext cx="1449499" cy="688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C06C3-683B-C6D6-E5C0-2059DC8BFE2A}"/>
              </a:ext>
            </a:extLst>
          </p:cNvPr>
          <p:cNvSpPr txBox="1"/>
          <p:nvPr/>
        </p:nvSpPr>
        <p:spPr>
          <a:xfrm>
            <a:off x="4417621" y="1765144"/>
            <a:ext cx="992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System validation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2AF46-458F-8F5B-684D-11FD0B54B44A}"/>
              </a:ext>
            </a:extLst>
          </p:cNvPr>
          <p:cNvSpPr txBox="1"/>
          <p:nvPr/>
        </p:nvSpPr>
        <p:spPr>
          <a:xfrm>
            <a:off x="459148" y="3858332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F03FC"/>
                </a:solidFill>
              </a:rPr>
              <a:t>Full system </a:t>
            </a:r>
            <a:r>
              <a:rPr lang="en-US" sz="1200" dirty="0" err="1">
                <a:solidFill>
                  <a:srgbClr val="0F03FC"/>
                </a:solidFill>
              </a:rPr>
              <a:t>wakefield</a:t>
            </a:r>
            <a:endParaRPr lang="en-US" sz="1200" dirty="0">
              <a:solidFill>
                <a:srgbClr val="0F03FC"/>
              </a:solidFill>
            </a:endParaRPr>
          </a:p>
        </p:txBody>
      </p:sp>
      <p:pic>
        <p:nvPicPr>
          <p:cNvPr id="20" name="Picture 19" descr="A green key with a keyhole&#10;&#10;AI-generated content may be incorrect.">
            <a:extLst>
              <a:ext uri="{FF2B5EF4-FFF2-40B4-BE49-F238E27FC236}">
                <a16:creationId xmlns:a16="http://schemas.microsoft.com/office/drawing/2014/main" id="{E45F0BE9-44BD-5F04-9754-6C74D1F8A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327" y="3549896"/>
            <a:ext cx="2023282" cy="7414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96626E-B6B7-B988-B7F9-8356ED151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561" y="3613946"/>
            <a:ext cx="1459439" cy="8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81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248CE-8F9D-3CBA-D766-59A492FBE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7844-F094-3F1A-35F7-50A73C50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9282"/>
            <a:ext cx="8103570" cy="564775"/>
          </a:xfrm>
        </p:spPr>
        <p:txBody>
          <a:bodyPr/>
          <a:lstStyle/>
          <a:p>
            <a:r>
              <a:rPr lang="en-US" dirty="0"/>
              <a:t>New Physics Models and New Solvers Needed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8CAFE-48A8-6B97-C0F9-E8472C4859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7714" y="1123950"/>
            <a:ext cx="4487636" cy="3429000"/>
          </a:xfrm>
        </p:spPr>
        <p:txBody>
          <a:bodyPr>
            <a:noAutofit/>
          </a:bodyPr>
          <a:lstStyle/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1600" dirty="0"/>
              <a:t>High gradient issues</a:t>
            </a:r>
          </a:p>
          <a:p>
            <a:pPr marL="747713" lvl="1" indent="-290513"/>
            <a:r>
              <a:rPr lang="en-US" sz="1400" dirty="0"/>
              <a:t>Surface physics (breakdown) and modeling</a:t>
            </a:r>
          </a:p>
          <a:p>
            <a:pPr marL="747713" lvl="1" indent="-290513"/>
            <a:r>
              <a:rPr lang="en-US" sz="1400" dirty="0"/>
              <a:t>Multi-scale geometry</a:t>
            </a:r>
          </a:p>
          <a:p>
            <a:pPr marL="747713" lvl="1" indent="-290513"/>
            <a:r>
              <a:rPr lang="en-US" sz="1400" dirty="0"/>
              <a:t>Multi-scale computing domain</a:t>
            </a:r>
            <a:endParaRPr lang="en-US" sz="1600" dirty="0"/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1600" dirty="0"/>
              <a:t>PIC simulation – high fidelity, reliable </a:t>
            </a:r>
          </a:p>
          <a:p>
            <a:pPr marL="747713" lvl="1" indent="-290513"/>
            <a:r>
              <a:rPr lang="en-US" sz="1400" dirty="0"/>
              <a:t>Injector and RF source modeling</a:t>
            </a:r>
          </a:p>
          <a:p>
            <a:pPr marL="747713" lvl="1" indent="-290513"/>
            <a:r>
              <a:rPr lang="en-US" sz="1400" dirty="0"/>
              <a:t>Speed</a:t>
            </a:r>
          </a:p>
          <a:p>
            <a:pPr marL="747713" lvl="1" indent="-290513"/>
            <a:r>
              <a:rPr lang="en-US" sz="1400" dirty="0"/>
              <a:t>Accuracy – formulation and noise control </a:t>
            </a:r>
          </a:p>
          <a:p>
            <a:pPr marL="747713" lvl="1" indent="-290513"/>
            <a:r>
              <a:rPr lang="en-US" sz="1400" dirty="0"/>
              <a:t>(Large signal modeling for power source)</a:t>
            </a:r>
            <a:endParaRPr lang="en-US" sz="1600" dirty="0"/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1600" dirty="0"/>
              <a:t>New materials</a:t>
            </a:r>
          </a:p>
          <a:p>
            <a:pPr marL="747713" lvl="1" indent="-290513"/>
            <a:r>
              <a:rPr lang="en-US" sz="1400" dirty="0"/>
              <a:t>RF components with non-linear materials</a:t>
            </a:r>
          </a:p>
          <a:p>
            <a:pPr marL="747713" lvl="1" indent="-290513"/>
            <a:r>
              <a:rPr lang="en-US" sz="1400" dirty="0"/>
              <a:t>New RF applications (e.g. QIS)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91636-3D0B-E8AB-72F7-53F77FD16B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" name="Picture 15" descr="A drawing of a tower&#10;&#10;AI-generated content may be incorrect.">
            <a:extLst>
              <a:ext uri="{FF2B5EF4-FFF2-40B4-BE49-F238E27FC236}">
                <a16:creationId xmlns:a16="http://schemas.microsoft.com/office/drawing/2014/main" id="{520D72E8-B16F-7AFD-B05F-C99490183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80191" y="1682750"/>
            <a:ext cx="593618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622B1-D693-6C56-D19A-63791352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638550"/>
            <a:ext cx="1178968" cy="704415"/>
          </a:xfrm>
          <a:prstGeom prst="rect">
            <a:avLst/>
          </a:prstGeom>
        </p:spPr>
      </p:pic>
      <p:pic>
        <p:nvPicPr>
          <p:cNvPr id="7" name="Content Placeholder 6" descr="Pillbox_iris.jpg">
            <a:extLst>
              <a:ext uri="{FF2B5EF4-FFF2-40B4-BE49-F238E27FC236}">
                <a16:creationId xmlns:a16="http://schemas.microsoft.com/office/drawing/2014/main" id="{401D4390-E7DE-EDD8-8995-6D92D5D76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0968" y="1352550"/>
            <a:ext cx="121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6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8848-CD3B-C903-270E-11AFCB32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7" y="57307"/>
            <a:ext cx="8103570" cy="533243"/>
          </a:xfrm>
        </p:spPr>
        <p:txBody>
          <a:bodyPr/>
          <a:lstStyle/>
          <a:p>
            <a:r>
              <a:rPr lang="en-US" dirty="0"/>
              <a:t>Model New Physics and Applications  </a:t>
            </a:r>
            <a:r>
              <a:rPr lang="en-US" dirty="0">
                <a:solidFill>
                  <a:srgbClr val="0F03FC"/>
                </a:solidFill>
              </a:rPr>
              <a:t>- </a:t>
            </a:r>
            <a:r>
              <a:rPr lang="en-US" sz="1600" dirty="0">
                <a:solidFill>
                  <a:srgbClr val="0F03FC"/>
                </a:solidFill>
              </a:rPr>
              <a:t>Non-linear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6F9B13-C13D-2B9E-D82F-5053FB502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Google Shape;796;p21">
            <a:extLst>
              <a:ext uri="{FF2B5EF4-FFF2-40B4-BE49-F238E27FC236}">
                <a16:creationId xmlns:a16="http://schemas.microsoft.com/office/drawing/2014/main" id="{741F1718-F4F9-01EF-0F58-D14817B778D8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449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0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74625" lvl="0" indent="-16827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dirty="0"/>
              <a:t>Simulation Tool Development</a:t>
            </a:r>
            <a:br>
              <a:rPr lang="en-US" sz="1200" dirty="0"/>
            </a:br>
            <a:r>
              <a:rPr lang="en-US" sz="1200" dirty="0"/>
              <a:t>- to Support R&amp;D in Quantum Information Science (QIS)</a:t>
            </a:r>
          </a:p>
          <a:p>
            <a:pPr marL="288925" lvl="1" indent="-1143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- simulate transient response of an optical device to external photon pulses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None/>
              <a:defRPr/>
            </a:pPr>
            <a:endParaRPr lang="en-US" sz="1200" kern="0" dirty="0"/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17462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Arial"/>
              <a:buChar char="•"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Enhanced capabilities can be integrated with quantum simulation tools in a QIS subsystem</a:t>
            </a:r>
          </a:p>
          <a:p>
            <a:pPr marL="4572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Google Shape;800;p21" descr="Text&#10;&#10;Description automatically generated">
            <a:extLst>
              <a:ext uri="{FF2B5EF4-FFF2-40B4-BE49-F238E27FC236}">
                <a16:creationId xmlns:a16="http://schemas.microsoft.com/office/drawing/2014/main" id="{E037A389-3386-BB47-DE6B-F372B05C89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1863437"/>
            <a:ext cx="2279542" cy="33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01;p21" descr="Diagram&#10;&#10;Description automatically generated">
            <a:extLst>
              <a:ext uri="{FF2B5EF4-FFF2-40B4-BE49-F238E27FC236}">
                <a16:creationId xmlns:a16="http://schemas.microsoft.com/office/drawing/2014/main" id="{E804ACE0-886B-78B6-B1AC-F964094B1F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308553"/>
            <a:ext cx="2500149" cy="33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02;p21" descr="Text, letter&#10;&#10;Description automatically generated">
            <a:extLst>
              <a:ext uri="{FF2B5EF4-FFF2-40B4-BE49-F238E27FC236}">
                <a16:creationId xmlns:a16="http://schemas.microsoft.com/office/drawing/2014/main" id="{3AC1626D-98DA-D9CB-DDD4-A595090E70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445" y="2753669"/>
            <a:ext cx="2889142" cy="104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9;p21" descr="Diagram&#10;&#10;Description automatically generated">
            <a:extLst>
              <a:ext uri="{FF2B5EF4-FFF2-40B4-BE49-F238E27FC236}">
                <a16:creationId xmlns:a16="http://schemas.microsoft.com/office/drawing/2014/main" id="{6AEB5F6D-0001-0BA1-23C4-C8E690463A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4131" y="1233972"/>
            <a:ext cx="38100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DC29A-51FF-C299-3A7A-E446F1784B45}"/>
              </a:ext>
            </a:extLst>
          </p:cNvPr>
          <p:cNvSpPr txBox="1"/>
          <p:nvPr/>
        </p:nvSpPr>
        <p:spPr>
          <a:xfrm>
            <a:off x="304800" y="4495364"/>
            <a:ext cx="51989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981E3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Researcher Accessible to Source Code Essential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AD262-293F-9D0F-0178-4DEC0DC7EFC7}"/>
              </a:ext>
            </a:extLst>
          </p:cNvPr>
          <p:cNvSpPr txBox="1"/>
          <p:nvPr/>
        </p:nvSpPr>
        <p:spPr>
          <a:xfrm>
            <a:off x="7306864" y="4028146"/>
            <a:ext cx="13637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[Mohamed Othman]</a:t>
            </a:r>
          </a:p>
        </p:txBody>
      </p:sp>
    </p:spTree>
    <p:extLst>
      <p:ext uri="{BB962C8B-B14F-4D97-AF65-F5344CB8AC3E}">
        <p14:creationId xmlns:p14="http://schemas.microsoft.com/office/powerpoint/2010/main" val="16503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AD58-BAA1-2774-0753-C793E539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9297"/>
            <a:ext cx="8103570" cy="564775"/>
          </a:xfrm>
        </p:spPr>
        <p:txBody>
          <a:bodyPr/>
          <a:lstStyle/>
          <a:p>
            <a:r>
              <a:rPr lang="en-US" dirty="0"/>
              <a:t>Workflow for Seamless Model Translation Desired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CDD5E-127C-F7FC-2D3F-735D3E7D52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998822"/>
            <a:ext cx="5257800" cy="2954156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RF model – Mechanical mode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Straight forward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Mechanical design model to RF vacuum model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to check consistence of mechanical design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additional features, model cleaning required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sometimes requires re-build part of the model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time consuming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Machined parts to RF vacuum model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validate parts before proceeding to brazing/assembly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400" dirty="0"/>
              <a:t>re-construct solid model from CMM scan measurement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23287-F581-88E9-D7DA-2291243A0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73573-C64C-3D01-0850-A37E4AE671B3}"/>
              </a:ext>
            </a:extLst>
          </p:cNvPr>
          <p:cNvSpPr txBox="1"/>
          <p:nvPr/>
        </p:nvSpPr>
        <p:spPr>
          <a:xfrm>
            <a:off x="6753915" y="253175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Re-construct RF model from mechanical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1D069-A3AD-7AFD-63FF-70D84C6BBC01}"/>
              </a:ext>
            </a:extLst>
          </p:cNvPr>
          <p:cNvSpPr txBox="1"/>
          <p:nvPr/>
        </p:nvSpPr>
        <p:spPr>
          <a:xfrm>
            <a:off x="795022" y="4451985"/>
            <a:ext cx="7096815" cy="369332"/>
          </a:xfrm>
          <a:prstGeom prst="rect">
            <a:avLst/>
          </a:prstGeom>
          <a:solidFill>
            <a:srgbClr val="FFFF00"/>
          </a:solidFill>
          <a:ln>
            <a:solidFill>
              <a:srgbClr val="981E3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Model manipulation, model heeling, model correction (AI enhanced)</a:t>
            </a:r>
          </a:p>
        </p:txBody>
      </p:sp>
      <p:pic>
        <p:nvPicPr>
          <p:cNvPr id="18" name="Picture 17" descr="A drawing of a machine&#10;&#10;AI-generated content may be incorrect.">
            <a:extLst>
              <a:ext uri="{FF2B5EF4-FFF2-40B4-BE49-F238E27FC236}">
                <a16:creationId xmlns:a16="http://schemas.microsoft.com/office/drawing/2014/main" id="{2F2D81E1-E8E3-BE70-EBC4-18554F0E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212" y="1666678"/>
            <a:ext cx="1535987" cy="830345"/>
          </a:xfrm>
          <a:prstGeom prst="rect">
            <a:avLst/>
          </a:prstGeom>
        </p:spPr>
      </p:pic>
      <p:pic>
        <p:nvPicPr>
          <p:cNvPr id="20" name="Picture 19" descr="A blue and green object with a blue square&#10;&#10;AI-generated content may be incorrect.">
            <a:extLst>
              <a:ext uri="{FF2B5EF4-FFF2-40B4-BE49-F238E27FC236}">
                <a16:creationId xmlns:a16="http://schemas.microsoft.com/office/drawing/2014/main" id="{6D5D94C1-3164-9D37-01CB-CF9A816D6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278" y="1621019"/>
            <a:ext cx="1207536" cy="830345"/>
          </a:xfrm>
          <a:prstGeom prst="rect">
            <a:avLst/>
          </a:prstGeom>
        </p:spPr>
      </p:pic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0952426E-ACDF-6057-F7FF-5E65E686E15A}"/>
              </a:ext>
            </a:extLst>
          </p:cNvPr>
          <p:cNvSpPr/>
          <p:nvPr/>
        </p:nvSpPr>
        <p:spPr>
          <a:xfrm>
            <a:off x="7239000" y="1955593"/>
            <a:ext cx="390101" cy="2286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4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75C3-9360-026E-0F67-B24F4A0BF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9C9B-28B5-1558-8570-02A5D849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90" y="133350"/>
            <a:ext cx="8103570" cy="564775"/>
          </a:xfrm>
        </p:spPr>
        <p:txBody>
          <a:bodyPr/>
          <a:lstStyle/>
          <a:p>
            <a:r>
              <a:rPr lang="en-US" dirty="0"/>
              <a:t>Advancement of  Numerical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BF429-A1D8-061B-733E-723416FC35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971550"/>
            <a:ext cx="810895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Has significantly advanced research and development of modern accelerators and light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Advances with high fidelity capabilities provided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powerful tools for the design and optimization of RF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comprehensive tools for analyzing system performances under realistic operating conditions and tolerances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achieving virtual prototyping of accelerator structure and accelerator systems</a:t>
            </a:r>
          </a:p>
          <a:p>
            <a:pPr marL="800100" lvl="1" indent="-342900"/>
            <a:r>
              <a:rPr lang="en-US" dirty="0"/>
              <a:t>high fidelity geometry representation</a:t>
            </a:r>
          </a:p>
          <a:p>
            <a:pPr marL="800100" lvl="1" indent="-342900"/>
            <a:r>
              <a:rPr lang="en-US" dirty="0"/>
              <a:t>higher accuracy (p and h refinement)</a:t>
            </a:r>
          </a:p>
          <a:p>
            <a:pPr marL="800100" lvl="1" indent="-342900"/>
            <a:r>
              <a:rPr lang="en-US" dirty="0"/>
              <a:t>fast speed (high performance computing)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14C34-AA5B-2815-3946-980F15957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4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AB5F-621C-47F5-A2DA-581088C2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24" y="100702"/>
            <a:ext cx="8103570" cy="564775"/>
          </a:xfrm>
        </p:spPr>
        <p:txBody>
          <a:bodyPr/>
          <a:lstStyle/>
          <a:p>
            <a:r>
              <a:rPr lang="en-US" dirty="0"/>
              <a:t>Advance RF Technology Through HP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6C34-BFCD-81A1-EF0F-6AAE0F725C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5621" y="1504950"/>
            <a:ext cx="8255972" cy="1801968"/>
          </a:xfrm>
        </p:spPr>
        <p:txBody>
          <a:bodyPr>
            <a:normAutofit fontScale="85000"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Implement capabilities to address community R&amp;D needs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Test new materials for advanced R&amp;D and application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Test new physics models to advance understanding and mitigate high field related challenges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Scale to state-of-art high performance computers, e.g. NERSC </a:t>
            </a:r>
            <a:r>
              <a:rPr lang="en-US" sz="1800" dirty="0" err="1"/>
              <a:t>e.t.c</a:t>
            </a:r>
            <a:r>
              <a:rPr lang="en-US" sz="1800" dirty="0"/>
              <a:t>, for reliable solutions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Optimize for CPU+GPU architecture for speed and problem size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Incorporate AI enhanced capabilities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B7EC7-130C-B4EE-0F4D-4F6BC7A8C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AE5B3-ADDE-2429-90A0-96F542459E0E}"/>
              </a:ext>
            </a:extLst>
          </p:cNvPr>
          <p:cNvSpPr txBox="1"/>
          <p:nvPr/>
        </p:nvSpPr>
        <p:spPr>
          <a:xfrm>
            <a:off x="228600" y="948932"/>
            <a:ext cx="6934200" cy="373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2" indent="-285750"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Clr>
                <a:schemeClr val="tx1"/>
              </a:buClr>
              <a:buSzTx/>
              <a:buFont typeface="Wingdings" pitchFamily="2" charset="2"/>
              <a:buChar char="Ø"/>
              <a:tabLst>
                <a:tab pos="297656" algn="l"/>
              </a:tabLst>
            </a:pPr>
            <a:r>
              <a:rPr lang="en-US" sz="1800" dirty="0">
                <a:solidFill>
                  <a:srgbClr val="0F03FC"/>
                </a:solidFill>
              </a:rPr>
              <a:t>Virtual prototyping </a:t>
            </a:r>
            <a:r>
              <a:rPr lang="en-US" dirty="0">
                <a:solidFill>
                  <a:srgbClr val="0F03FC"/>
                </a:solidFill>
              </a:rPr>
              <a:t>- c</a:t>
            </a:r>
            <a:r>
              <a:rPr lang="en-US" sz="1800" dirty="0">
                <a:solidFill>
                  <a:srgbClr val="0F03FC"/>
                </a:solidFill>
              </a:rPr>
              <a:t>ost saving, </a:t>
            </a:r>
            <a:r>
              <a:rPr lang="en-US" dirty="0">
                <a:solidFill>
                  <a:srgbClr val="0F03FC"/>
                </a:solidFill>
              </a:rPr>
              <a:t>performance improvement</a:t>
            </a:r>
            <a:endParaRPr lang="en-US" sz="1800" dirty="0">
              <a:solidFill>
                <a:srgbClr val="0F03F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62DD2-F060-9E8C-6864-97A27D9D938D}"/>
              </a:ext>
            </a:extLst>
          </p:cNvPr>
          <p:cNvSpPr txBox="1"/>
          <p:nvPr/>
        </p:nvSpPr>
        <p:spPr>
          <a:xfrm>
            <a:off x="399628" y="3777059"/>
            <a:ext cx="6458371" cy="369332"/>
          </a:xfrm>
          <a:prstGeom prst="rect">
            <a:avLst/>
          </a:prstGeom>
          <a:solidFill>
            <a:srgbClr val="FFFF00"/>
          </a:solidFill>
          <a:ln>
            <a:solidFill>
              <a:srgbClr val="981E3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 Comprehensive Community HP Modeling Tool is Essential</a:t>
            </a:r>
          </a:p>
        </p:txBody>
      </p:sp>
    </p:spTree>
    <p:extLst>
      <p:ext uri="{BB962C8B-B14F-4D97-AF65-F5344CB8AC3E}">
        <p14:creationId xmlns:p14="http://schemas.microsoft.com/office/powerpoint/2010/main" val="404932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6D2085-2292-ED4F-A00B-45FBFDE1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440F4C-B45F-2D4D-B021-5E117A22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CF169-5FE5-C745-A671-2F890DFB32C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500" dirty="0" err="1"/>
              <a:t>Lixin</a:t>
            </a:r>
            <a:r>
              <a:rPr lang="en-US" sz="1500" dirty="0"/>
              <a:t> Ge</a:t>
            </a:r>
          </a:p>
          <a:p>
            <a:r>
              <a:rPr lang="en-US" sz="1500" dirty="0"/>
              <a:t>Cho Ng</a:t>
            </a:r>
          </a:p>
          <a:p>
            <a:r>
              <a:rPr lang="en-US" sz="1500" dirty="0"/>
              <a:t>Chris </a:t>
            </a:r>
            <a:r>
              <a:rPr lang="en-US" sz="1500" dirty="0" err="1"/>
              <a:t>Nantista</a:t>
            </a:r>
            <a:endParaRPr lang="en-US" sz="1500" dirty="0"/>
          </a:p>
          <a:p>
            <a:r>
              <a:rPr lang="en-US" sz="1500" dirty="0"/>
              <a:t>Mohamed Othman</a:t>
            </a:r>
          </a:p>
          <a:p>
            <a:r>
              <a:rPr lang="en-US" sz="1500" dirty="0"/>
              <a:t>Muhammad </a:t>
            </a:r>
            <a:r>
              <a:rPr lang="en-US" sz="1500" dirty="0" err="1"/>
              <a:t>Shumail</a:t>
            </a:r>
            <a:endParaRPr lang="en-US" sz="1500" dirty="0"/>
          </a:p>
          <a:p>
            <a:r>
              <a:rPr lang="en-US" sz="1500" dirty="0"/>
              <a:t>Liling Xiao</a:t>
            </a:r>
          </a:p>
          <a:p>
            <a:r>
              <a:rPr lang="en-US" sz="1500" dirty="0"/>
              <a:t>Valery </a:t>
            </a:r>
            <a:r>
              <a:rPr lang="en-US" sz="1500" dirty="0" err="1"/>
              <a:t>Dogshev</a:t>
            </a:r>
            <a:endParaRPr lang="en-US" sz="1500" dirty="0"/>
          </a:p>
          <a:p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D740-BA11-6FB4-0693-AF9D55F5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A9B05-657C-0FB1-4529-5045E45B3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1E1AE5-874C-6F95-6188-1109B7073E9B}"/>
              </a:ext>
            </a:extLst>
          </p:cNvPr>
          <p:cNvGrpSpPr/>
          <p:nvPr/>
        </p:nvGrpSpPr>
        <p:grpSpPr>
          <a:xfrm>
            <a:off x="1371600" y="752330"/>
            <a:ext cx="5562600" cy="3276600"/>
            <a:chOff x="1371600" y="1162029"/>
            <a:chExt cx="4499306" cy="2790313"/>
          </a:xfrm>
        </p:grpSpPr>
        <p:pic>
          <p:nvPicPr>
            <p:cNvPr id="13" name="Picture 12" descr="Diagram of a diagram of a cell structure&#10;&#10;AI-generated content may be incorrect.">
              <a:extLst>
                <a:ext uri="{FF2B5EF4-FFF2-40B4-BE49-F238E27FC236}">
                  <a16:creationId xmlns:a16="http://schemas.microsoft.com/office/drawing/2014/main" id="{6528B53C-C5EF-0F7A-32CF-3514009D3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600" y="1504950"/>
              <a:ext cx="4038600" cy="24473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4C708E-8AF2-7B53-7D23-B2C26894E377}"/>
                </a:ext>
              </a:extLst>
            </p:cNvPr>
            <p:cNvSpPr txBox="1"/>
            <p:nvPr/>
          </p:nvSpPr>
          <p:spPr>
            <a:xfrm>
              <a:off x="4516048" y="1162029"/>
              <a:ext cx="1354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Multi-physics</a:t>
              </a:r>
            </a:p>
            <a:p>
              <a:r>
                <a:rPr lang="en-US" sz="1200" dirty="0"/>
                <a:t>Large RF system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0F0C0D-4C43-216D-D75A-63293575962F}"/>
              </a:ext>
            </a:extLst>
          </p:cNvPr>
          <p:cNvSpPr txBox="1"/>
          <p:nvPr/>
        </p:nvSpPr>
        <p:spPr>
          <a:xfrm>
            <a:off x="1840389" y="406348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A13E1-F114-1CF0-97CA-84F9827EB987}"/>
              </a:ext>
            </a:extLst>
          </p:cNvPr>
          <p:cNvSpPr txBox="1"/>
          <p:nvPr/>
        </p:nvSpPr>
        <p:spPr>
          <a:xfrm>
            <a:off x="5334000" y="406641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Numerical prototyping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86837F-E4B0-A9D6-5084-2524CAC8AB90}"/>
              </a:ext>
            </a:extLst>
          </p:cNvPr>
          <p:cNvCxnSpPr>
            <a:cxnSpLocks/>
          </p:cNvCxnSpPr>
          <p:nvPr/>
        </p:nvCxnSpPr>
        <p:spPr>
          <a:xfrm>
            <a:off x="2743200" y="4248150"/>
            <a:ext cx="2590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96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D29D-12BC-D689-16CD-D92CE097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92" y="88665"/>
            <a:ext cx="8631724" cy="459385"/>
          </a:xfrm>
        </p:spPr>
        <p:txBody>
          <a:bodyPr/>
          <a:lstStyle/>
          <a:p>
            <a:r>
              <a:rPr lang="en-US" sz="2000" dirty="0"/>
              <a:t>Virtual Prototyping – Modeling Accurate Within Machining Tolerance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3D6B-644A-25D2-3F2B-3B138719C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A6314009-FDB4-39BE-F747-543859B87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15192"/>
            <a:ext cx="5410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Produce accurate dimension for engineering design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ED3D2EA-65A5-0DE3-E85E-1D080D78B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34" y="2746170"/>
            <a:ext cx="2521728" cy="156966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7013" indent="-227013"/>
            <a:r>
              <a:rPr lang="en-US" sz="1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(Omega3P</a:t>
            </a:r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1998) </a:t>
            </a:r>
          </a:p>
          <a:p>
            <a:pPr marL="227013" indent="-227013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– parallel modeling for 3D</a:t>
            </a:r>
          </a:p>
          <a:p>
            <a:pPr marL="227013" indent="-227013"/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NLC RDDS Accelerator structure</a:t>
            </a:r>
            <a:endParaRPr lang="en-US" sz="1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buFontTx/>
              <a:buChar char="•"/>
            </a:pPr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1/8 RDDS finite element mesh</a:t>
            </a:r>
          </a:p>
          <a:p>
            <a:pPr marL="227013" indent="-227013">
              <a:buFontTx/>
              <a:buChar char="•"/>
            </a:pPr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 on NERSC supercomputer</a:t>
            </a:r>
          </a:p>
          <a:p>
            <a:pPr marL="227013" indent="-227013">
              <a:buFontTx/>
              <a:buChar char="•"/>
            </a:pPr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 million DOF</a:t>
            </a:r>
          </a:p>
          <a:p>
            <a:pPr marL="227013" indent="-227013">
              <a:buFontTx/>
              <a:buChar char="•"/>
            </a:pPr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in frequency: &lt;10</a:t>
            </a:r>
            <a:r>
              <a:rPr lang="en-US" sz="1200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en-US" sz="1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Z:\pac99\cell-design\cell8eps.jpg">
            <a:extLst>
              <a:ext uri="{FF2B5EF4-FFF2-40B4-BE49-F238E27FC236}">
                <a16:creationId xmlns:a16="http://schemas.microsoft.com/office/drawing/2014/main" id="{4A792813-7A7B-E788-26A9-8C2DB684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0" y="1274448"/>
            <a:ext cx="1430483" cy="1179591"/>
          </a:xfrm>
          <a:prstGeom prst="rect">
            <a:avLst/>
          </a:prstGeom>
          <a:noFill/>
        </p:spPr>
      </p:pic>
      <p:grpSp>
        <p:nvGrpSpPr>
          <p:cNvPr id="12" name="Group 18">
            <a:extLst>
              <a:ext uri="{FF2B5EF4-FFF2-40B4-BE49-F238E27FC236}">
                <a16:creationId xmlns:a16="http://schemas.microsoft.com/office/drawing/2014/main" id="{00192980-726D-3A4A-7287-C770C43671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7424" y="1244636"/>
            <a:ext cx="1260757" cy="1337530"/>
            <a:chOff x="3498" y="704"/>
            <a:chExt cx="1790" cy="1899"/>
          </a:xfrm>
        </p:grpSpPr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D461C6FC-08CD-08BC-C747-FFF648869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392"/>
              <a:ext cx="886" cy="22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D8CC28-2871-E1FA-0D0E-195CD1CC6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" y="704"/>
              <a:ext cx="1748" cy="1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157EE-E336-5326-6E17-3B55FDF08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" y="710"/>
              <a:ext cx="733" cy="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C33D66-9629-FFF6-9846-9492672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896"/>
              <a:ext cx="559" cy="568"/>
            </a:xfrm>
            <a:prstGeom prst="ellipse">
              <a:avLst/>
            </a:prstGeom>
            <a:noFill/>
            <a:ln w="28575">
              <a:solidFill>
                <a:srgbClr val="99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9818F-3CC2-7D2A-922E-D1A8EAF83BD7}"/>
              </a:ext>
            </a:extLst>
          </p:cNvPr>
          <p:cNvGrpSpPr/>
          <p:nvPr/>
        </p:nvGrpSpPr>
        <p:grpSpPr>
          <a:xfrm>
            <a:off x="4599250" y="1274448"/>
            <a:ext cx="1873784" cy="1337530"/>
            <a:chOff x="3142484" y="1135736"/>
            <a:chExt cx="2097577" cy="1478254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:a16="http://schemas.microsoft.com/office/drawing/2014/main" id="{8C13F3F0-D329-774D-46A1-AFFF6ABF76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74960"/>
                </p:ext>
              </p:extLst>
            </p:nvPr>
          </p:nvGraphicFramePr>
          <p:xfrm>
            <a:off x="3352787" y="1135736"/>
            <a:ext cx="1887274" cy="1478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6" imgW="4406900" imgH="3403600" progId="Excel.Sheet.8">
                    <p:embed/>
                  </p:oleObj>
                </mc:Choice>
                <mc:Fallback>
                  <p:oleObj name="Chart" r:id="rId6" imgW="4406900" imgH="3403600" progId="Excel.Sheet.8">
                    <p:embed/>
                    <p:pic>
                      <p:nvPicPr>
                        <p:cNvPr id="11" name="Object 8">
                          <a:extLst>
                            <a:ext uri="{FF2B5EF4-FFF2-40B4-BE49-F238E27FC236}">
                              <a16:creationId xmlns:a16="http://schemas.microsoft.com/office/drawing/2014/main" id="{00E13DC1-CC3B-1741-674C-0BC160AE10A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787" y="1135736"/>
                          <a:ext cx="1887274" cy="1478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F87141C6-804E-6AC0-C7CB-591D5910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627918" y="1653292"/>
              <a:ext cx="127535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000" i="0" dirty="0">
                  <a:solidFill>
                    <a:schemeClr val="tx1"/>
                  </a:solidFill>
                  <a:sym typeface="Symbol" charset="0"/>
                </a:rPr>
                <a:t>Quad (</a:t>
              </a:r>
              <a:r>
                <a:rPr lang="el-GR" sz="1000" i="0" dirty="0">
                  <a:solidFill>
                    <a:schemeClr val="tx1"/>
                  </a:solidFill>
                  <a:cs typeface="Arial" charset="0"/>
                  <a:sym typeface="Symbol" charset="0"/>
                </a:rPr>
                <a:t>β</a:t>
              </a:r>
              <a:r>
                <a:rPr lang="en-US" sz="1000" i="0" dirty="0">
                  <a:solidFill>
                    <a:schemeClr val="tx1"/>
                  </a:solidFill>
                  <a:cs typeface="Arial" charset="0"/>
                  <a:sym typeface="Symbol" charset="0"/>
                </a:rPr>
                <a:t>r)/mm</a:t>
              </a:r>
              <a:endParaRPr lang="el-GR" sz="1000" i="0" dirty="0">
                <a:solidFill>
                  <a:schemeClr val="tx1"/>
                </a:solidFill>
                <a:cs typeface="Arial" charset="0"/>
                <a:sym typeface="Symbo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920FE40-DD91-4510-0D8E-F8E3D127C471}"/>
              </a:ext>
            </a:extLst>
          </p:cNvPr>
          <p:cNvSpPr txBox="1"/>
          <p:nvPr/>
        </p:nvSpPr>
        <p:spPr>
          <a:xfrm>
            <a:off x="713338" y="834724"/>
            <a:ext cx="2078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Geometry Fidelity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46B2C9-4023-C49A-47F5-7BA6440F8ABD}"/>
              </a:ext>
            </a:extLst>
          </p:cNvPr>
          <p:cNvSpPr txBox="1"/>
          <p:nvPr/>
        </p:nvSpPr>
        <p:spPr>
          <a:xfrm>
            <a:off x="3798294" y="840067"/>
            <a:ext cx="2279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High Field Accuracy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976F9D-589D-CE08-F01F-3203BCD0E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1629351"/>
            <a:ext cx="735063" cy="8015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78F385-12D5-278B-5F87-3F9023762B55}"/>
              </a:ext>
            </a:extLst>
          </p:cNvPr>
          <p:cNvSpPr txBox="1"/>
          <p:nvPr/>
        </p:nvSpPr>
        <p:spPr>
          <a:xfrm>
            <a:off x="6777888" y="3512322"/>
            <a:ext cx="215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Curved element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Higher order base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HPC computing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15B7B-2596-9F1C-8B50-E2020DFD1574}"/>
              </a:ext>
            </a:extLst>
          </p:cNvPr>
          <p:cNvSpPr txBox="1"/>
          <p:nvPr/>
        </p:nvSpPr>
        <p:spPr>
          <a:xfrm>
            <a:off x="6844804" y="838594"/>
            <a:ext cx="2142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Possible through advanced algorithm and parallel computing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C5CE9FC-1443-230A-3342-D8DAF5FF76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6716" y="3061784"/>
            <a:ext cx="2882303" cy="1205872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1500" dirty="0"/>
              <a:t>RF Gun: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  <a:buFont typeface="Wingdings" charset="0"/>
              <a:buChar char="§"/>
            </a:pPr>
            <a:r>
              <a:rPr lang="en-US" sz="1200" dirty="0">
                <a:solidFill>
                  <a:srgbClr val="002060"/>
                </a:solidFill>
              </a:rPr>
              <a:t>minimized dipole and quadrupole fields to meet beam requirement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  <a:buFont typeface="Wingdings" charset="0"/>
              <a:buChar char="§"/>
            </a:pPr>
            <a:r>
              <a:rPr lang="en-US" sz="1200" dirty="0">
                <a:solidFill>
                  <a:srgbClr val="002060"/>
                </a:solidFill>
              </a:rPr>
              <a:t>High fidelity geometry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  <a:buFont typeface="Wingdings" charset="0"/>
              <a:buChar char="§"/>
            </a:pPr>
            <a:r>
              <a:rPr lang="en-US" sz="1200" dirty="0">
                <a:solidFill>
                  <a:srgbClr val="002060"/>
                </a:solidFill>
              </a:rPr>
              <a:t>High order elements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A73657-24AA-8C43-8908-EC5AEE7A67DC}"/>
              </a:ext>
            </a:extLst>
          </p:cNvPr>
          <p:cNvSpPr/>
          <p:nvPr/>
        </p:nvSpPr>
        <p:spPr>
          <a:xfrm>
            <a:off x="153292" y="838593"/>
            <a:ext cx="2742308" cy="348575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7F6AF7-E667-DA63-76C9-06B210BA12F2}"/>
              </a:ext>
            </a:extLst>
          </p:cNvPr>
          <p:cNvSpPr/>
          <p:nvPr/>
        </p:nvSpPr>
        <p:spPr>
          <a:xfrm>
            <a:off x="3182028" y="838593"/>
            <a:ext cx="3371172" cy="348575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2A625B-A14A-E1C8-1736-7A45AEC66A14}"/>
              </a:ext>
            </a:extLst>
          </p:cNvPr>
          <p:cNvSpPr/>
          <p:nvPr/>
        </p:nvSpPr>
        <p:spPr>
          <a:xfrm>
            <a:off x="6741066" y="838593"/>
            <a:ext cx="2215471" cy="348575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4">
            <a:extLst>
              <a:ext uri="{FF2B5EF4-FFF2-40B4-BE49-F238E27FC236}">
                <a16:creationId xmlns:a16="http://schemas.microsoft.com/office/drawing/2014/main" id="{111AAB31-D84C-2883-045D-EAEA46F1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41533" y="1750890"/>
            <a:ext cx="632333" cy="1144458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</p:pic>
      <p:pic>
        <p:nvPicPr>
          <p:cNvPr id="32" name="Google Shape;685;p15" descr="A picture containing wheel&#10;&#10;Description automatically generated">
            <a:extLst>
              <a:ext uri="{FF2B5EF4-FFF2-40B4-BE49-F238E27FC236}">
                <a16:creationId xmlns:a16="http://schemas.microsoft.com/office/drawing/2014/main" id="{F30AA40D-757C-B54C-DAE6-12FFC8A6D34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85465" y="1681267"/>
            <a:ext cx="885213" cy="52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Convergence_p=123">
            <a:extLst>
              <a:ext uri="{FF2B5EF4-FFF2-40B4-BE49-F238E27FC236}">
                <a16:creationId xmlns:a16="http://schemas.microsoft.com/office/drawing/2014/main" id="{9580680E-094A-FAF2-8EEB-B9612719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6548" y="2495550"/>
            <a:ext cx="1254406" cy="89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3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70FF-E380-FEA3-199A-AFC8E126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Multi-physics Simulation – EM, Thermal, Mechanical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C88C3-AF11-DAD0-A4A7-C4139C1280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19" descr="RFtemp">
            <a:extLst>
              <a:ext uri="{FF2B5EF4-FFF2-40B4-BE49-F238E27FC236}">
                <a16:creationId xmlns:a16="http://schemas.microsoft.com/office/drawing/2014/main" id="{4782BAC9-BFAB-879A-02A5-CE5FF899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54" y="3182403"/>
            <a:ext cx="1412927" cy="10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Bfield">
            <a:extLst>
              <a:ext uri="{FF2B5EF4-FFF2-40B4-BE49-F238E27FC236}">
                <a16:creationId xmlns:a16="http://schemas.microsoft.com/office/drawing/2014/main" id="{94DE8026-57A5-F04F-A60C-A933D9F4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73" y="1299699"/>
            <a:ext cx="1642987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01329F4-9735-FBE6-8F25-2EDE6D2B5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6317" y="2447526"/>
            <a:ext cx="1413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</p:txBody>
      </p:sp>
      <p:pic>
        <p:nvPicPr>
          <p:cNvPr id="8" name="Picture 25" descr="visit0000">
            <a:extLst>
              <a:ext uri="{FF2B5EF4-FFF2-40B4-BE49-F238E27FC236}">
                <a16:creationId xmlns:a16="http://schemas.microsoft.com/office/drawing/2014/main" id="{5CB3A52C-4434-E04D-FAB0-7F6B6ACD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58" y="3253061"/>
            <a:ext cx="1373679" cy="79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5">
            <a:extLst>
              <a:ext uri="{FF2B5EF4-FFF2-40B4-BE49-F238E27FC236}">
                <a16:creationId xmlns:a16="http://schemas.microsoft.com/office/drawing/2014/main" id="{9B10C043-6F94-9694-5672-D17C8022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730" y="1086404"/>
            <a:ext cx="15495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Electromagnetics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3F3944E8-0FB2-E6F5-A847-EB6F7A4AD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397" y="3136861"/>
            <a:ext cx="863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Thermal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59E23E51-0010-05BB-CC3D-2E29612A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817" y="2931067"/>
            <a:ext cx="11198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Mechanical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E31F6886-30D9-69CD-621E-08FB97214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280" y="1412789"/>
            <a:ext cx="141362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</a:endParaRPr>
          </a:p>
        </p:txBody>
      </p:sp>
      <p:sp>
        <p:nvSpPr>
          <p:cNvPr id="13" name="Line 50">
            <a:extLst>
              <a:ext uri="{FF2B5EF4-FFF2-40B4-BE49-F238E27FC236}">
                <a16:creationId xmlns:a16="http://schemas.microsoft.com/office/drawing/2014/main" id="{91304DA4-FAF3-BCB7-2184-CDF3F3CCEA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28796" y="2653663"/>
            <a:ext cx="458349" cy="34171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51">
            <a:extLst>
              <a:ext uri="{FF2B5EF4-FFF2-40B4-BE49-F238E27FC236}">
                <a16:creationId xmlns:a16="http://schemas.microsoft.com/office/drawing/2014/main" id="{36C45495-DFFD-23B4-9064-39DD878F2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846" y="3084955"/>
            <a:ext cx="699971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52">
            <a:extLst>
              <a:ext uri="{FF2B5EF4-FFF2-40B4-BE49-F238E27FC236}">
                <a16:creationId xmlns:a16="http://schemas.microsoft.com/office/drawing/2014/main" id="{76F7808D-AD4F-432C-3DCC-5FEC69DAF0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8739" y="2624409"/>
            <a:ext cx="271921" cy="305991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53">
            <a:extLst>
              <a:ext uri="{FF2B5EF4-FFF2-40B4-BE49-F238E27FC236}">
                <a16:creationId xmlns:a16="http://schemas.microsoft.com/office/drawing/2014/main" id="{83B219C9-D4F9-0CC8-EAC9-5EA1CCB3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35" y="1288834"/>
            <a:ext cx="1597802" cy="11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54">
            <a:extLst>
              <a:ext uri="{FF2B5EF4-FFF2-40B4-BE49-F238E27FC236}">
                <a16:creationId xmlns:a16="http://schemas.microsoft.com/office/drawing/2014/main" id="{D562A3BF-B7CA-9B46-2BFF-0C3B1B7DC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489" y="2149619"/>
            <a:ext cx="10913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</a:rPr>
              <a:t>Vacuum</a:t>
            </a:r>
          </a:p>
        </p:txBody>
      </p:sp>
      <p:sp>
        <p:nvSpPr>
          <p:cNvPr id="19" name="Text Box 57">
            <a:extLst>
              <a:ext uri="{FF2B5EF4-FFF2-40B4-BE49-F238E27FC236}">
                <a16:creationId xmlns:a16="http://schemas.microsoft.com/office/drawing/2014/main" id="{44DC0D69-4EA5-1F2D-C8BF-20EDD4FF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527" y="1240530"/>
            <a:ext cx="7631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</a:rPr>
              <a:t>Metal</a:t>
            </a:r>
          </a:p>
        </p:txBody>
      </p:sp>
      <p:sp>
        <p:nvSpPr>
          <p:cNvPr id="20" name="Text Box 61">
            <a:extLst>
              <a:ext uri="{FF2B5EF4-FFF2-40B4-BE49-F238E27FC236}">
                <a16:creationId xmlns:a16="http://schemas.microsoft.com/office/drawing/2014/main" id="{086D37D3-7F7E-BEC8-5A7B-C6910A05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053" y="2742465"/>
            <a:ext cx="1684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Fabrication</a:t>
            </a:r>
          </a:p>
        </p:txBody>
      </p:sp>
      <p:pic>
        <p:nvPicPr>
          <p:cNvPr id="23" name="Picture 65" descr="Snap1">
            <a:extLst>
              <a:ext uri="{FF2B5EF4-FFF2-40B4-BE49-F238E27FC236}">
                <a16:creationId xmlns:a16="http://schemas.microsoft.com/office/drawing/2014/main" id="{2FAA1635-49A2-81E9-8E8E-5101BBBE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12" y="3182403"/>
            <a:ext cx="1197540" cy="1000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56">
            <a:extLst>
              <a:ext uri="{FF2B5EF4-FFF2-40B4-BE49-F238E27FC236}">
                <a16:creationId xmlns:a16="http://schemas.microsoft.com/office/drawing/2014/main" id="{3D89421F-4AB5-E6B6-6513-04F5334D6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702" y="788188"/>
            <a:ext cx="14065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rgbClr val="333399"/>
                </a:solidFill>
              </a:rPr>
              <a:t>CAD model </a:t>
            </a: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ED6ED6A9-6F37-92D8-BC07-26A2BD76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762" y="4362657"/>
            <a:ext cx="44895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Enable fast,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optimal design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component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E6B49C4C-9989-0C66-CC30-5C86D57CF894}"/>
              </a:ext>
            </a:extLst>
          </p:cNvPr>
          <p:cNvSpPr/>
          <p:nvPr/>
        </p:nvSpPr>
        <p:spPr>
          <a:xfrm>
            <a:off x="5225871" y="2212794"/>
            <a:ext cx="807366" cy="358576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24C2E7-A8DD-FCD5-2070-3FB696E09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22" y="1534328"/>
            <a:ext cx="2529992" cy="24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5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78C1-8A80-DD1C-2BFC-E49105B503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2343150"/>
            <a:ext cx="8108950" cy="1410084"/>
          </a:xfrm>
        </p:spPr>
        <p:txBody>
          <a:bodyPr/>
          <a:lstStyle/>
          <a:p>
            <a:pPr algn="ctr"/>
            <a:r>
              <a:rPr lang="en-US" dirty="0"/>
              <a:t>State of Art Modeling Tools and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AA24E-680E-BD00-D439-48D73A455F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5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E0C8-99B0-2112-D9AF-22C6FC0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– an incomplete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69729-BA4F-0F7E-103C-5462E49284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3546" y="1123950"/>
            <a:ext cx="3381569" cy="2743200"/>
          </a:xfrm>
        </p:spPr>
        <p:txBody>
          <a:bodyPr>
            <a:normAutofit fontScale="85000" lnSpcReduction="20000"/>
          </a:bodyPr>
          <a:lstStyle/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CST MWS</a:t>
            </a:r>
          </a:p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HFSS</a:t>
            </a:r>
          </a:p>
          <a:p>
            <a:pPr marL="227013" lvl="1" indent="-227013">
              <a:spcBef>
                <a:spcPts val="300"/>
              </a:spcBef>
            </a:pPr>
            <a:r>
              <a:rPr lang="en-US" sz="1600" dirty="0" err="1"/>
              <a:t>GdfidL</a:t>
            </a:r>
            <a:endParaRPr lang="en-US" sz="1600" dirty="0"/>
          </a:p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COMSOL</a:t>
            </a:r>
          </a:p>
          <a:p>
            <a:pPr marL="227013" lvl="1" indent="-227013">
              <a:spcBef>
                <a:spcPts val="300"/>
              </a:spcBef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MAGIC (no longer supported) </a:t>
            </a:r>
            <a:r>
              <a:rPr lang="is-IS" sz="1600" dirty="0"/>
              <a:t>…</a:t>
            </a:r>
            <a:endParaRPr lang="en-US" sz="1600" dirty="0"/>
          </a:p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Echo, </a:t>
            </a:r>
            <a:r>
              <a:rPr lang="is-IS" sz="1600" dirty="0"/>
              <a:t>ABCI, MultiPack</a:t>
            </a:r>
            <a:endParaRPr lang="en-US" sz="1600" dirty="0"/>
          </a:p>
          <a:p>
            <a:pPr marL="227013" lvl="1" indent="-227013">
              <a:spcBef>
                <a:spcPts val="300"/>
              </a:spcBef>
            </a:pPr>
            <a:r>
              <a:rPr lang="en-US" sz="1600" dirty="0" err="1"/>
              <a:t>Superfish</a:t>
            </a:r>
            <a:endParaRPr lang="en-US" sz="1600" dirty="0"/>
          </a:p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SLANS/CLANS</a:t>
            </a:r>
            <a:r>
              <a:rPr lang="is-IS" sz="1600" dirty="0"/>
              <a:t>…</a:t>
            </a:r>
          </a:p>
          <a:p>
            <a:pPr marL="227013" lvl="1" indent="-227013">
              <a:spcBef>
                <a:spcPts val="300"/>
              </a:spcBef>
            </a:pPr>
            <a:r>
              <a:rPr lang="en-US" sz="1600" dirty="0"/>
              <a:t>Fast Optimization (2d, Sami)</a:t>
            </a:r>
          </a:p>
          <a:p>
            <a:pPr marL="227013" lvl="1" indent="-227013">
              <a:spcBef>
                <a:spcPts val="300"/>
              </a:spcBef>
            </a:pPr>
            <a:r>
              <a:rPr lang="is-IS" sz="1600" dirty="0"/>
              <a:t>ACE3P</a:t>
            </a:r>
          </a:p>
          <a:p>
            <a:pPr marL="227013" lvl="1" indent="-227013">
              <a:spcBef>
                <a:spcPts val="300"/>
              </a:spcBef>
            </a:pPr>
            <a:r>
              <a:rPr lang="is-IS" sz="1600" dirty="0"/>
              <a:t>…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07DD-38A3-A140-5748-FE2C81D6EE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54049-B927-9E06-A4C1-0EF8A51B7C94}"/>
              </a:ext>
            </a:extLst>
          </p:cNvPr>
          <p:cNvSpPr txBox="1"/>
          <p:nvPr/>
        </p:nvSpPr>
        <p:spPr>
          <a:xfrm>
            <a:off x="4038600" y="819150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codes: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Focus on broad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Variety of functionalities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Parallel (desktop and clusters)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 easily accessible to super computers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Some obsolete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063AE-920E-E4C6-E26E-3D55397605BD}"/>
              </a:ext>
            </a:extLst>
          </p:cNvPr>
          <p:cNvSpPr txBox="1"/>
          <p:nvPr/>
        </p:nvSpPr>
        <p:spPr>
          <a:xfrm>
            <a:off x="4029269" y="2771815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ACE3P: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Focus on accelerator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F03FC"/>
                </a:solidFill>
              </a:rPr>
              <a:t>New functionalities being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F03FC"/>
                </a:solidFill>
              </a:rPr>
              <a:t>Accessible to super computers (e.g. NERSC)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F03FC"/>
                </a:solidFill>
              </a:rPr>
              <a:t>Readily adaptable to new HPC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F03FC"/>
                </a:solidFill>
              </a:rPr>
              <a:t>Open to community new capability 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623C8-0592-6B91-354B-C564BB1BE500}"/>
              </a:ext>
            </a:extLst>
          </p:cNvPr>
          <p:cNvSpPr txBox="1"/>
          <p:nvPr/>
        </p:nvSpPr>
        <p:spPr>
          <a:xfrm>
            <a:off x="7315200" y="1925419"/>
            <a:ext cx="1782296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Mixed user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Solution reliability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Speed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etc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141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7F362-DEFF-8743-9834-5FD215F5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107499"/>
            <a:ext cx="7753350" cy="504996"/>
          </a:xfrm>
        </p:spPr>
        <p:txBody>
          <a:bodyPr/>
          <a:lstStyle/>
          <a:p>
            <a:r>
              <a:rPr lang="en-US" dirty="0"/>
              <a:t>Capabilities     -  (ACE3P Example)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771D8C-CB2E-F44A-95DF-3A6CDC0000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EEA620E-7A05-0649-9E3F-6F107CD65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1" y="895350"/>
            <a:ext cx="2647315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 </a:t>
            </a: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Frequency domain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  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(Omega3P)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	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5EE75-4509-A242-9348-B0A44CE3E305}"/>
              </a:ext>
            </a:extLst>
          </p:cNvPr>
          <p:cNvSpPr txBox="1"/>
          <p:nvPr/>
        </p:nvSpPr>
        <p:spPr>
          <a:xfrm>
            <a:off x="48274" y="1187914"/>
            <a:ext cx="3105150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Real </a:t>
            </a:r>
            <a:r>
              <a:rPr lang="en-US" sz="1200" dirty="0" err="1"/>
              <a:t>eigenmodes</a:t>
            </a:r>
            <a:r>
              <a:rPr lang="en-US" sz="1200" dirty="0"/>
              <a:t> in lossless or periodic cavities</a:t>
            </a:r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Complex </a:t>
            </a:r>
            <a:r>
              <a:rPr lang="en-US" sz="1200" dirty="0" err="1"/>
              <a:t>eigenmodes</a:t>
            </a:r>
            <a:r>
              <a:rPr lang="en-US" sz="1200" dirty="0"/>
              <a:t> in </a:t>
            </a:r>
            <a:r>
              <a:rPr lang="en-US" sz="1200" dirty="0" err="1"/>
              <a:t>lossy</a:t>
            </a:r>
            <a:r>
              <a:rPr lang="en-US" sz="1200" dirty="0"/>
              <a:t> or externally loaded cavities</a:t>
            </a:r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Linear, quadratic and nonlinear </a:t>
            </a:r>
            <a:r>
              <a:rPr lang="en-US" sz="1200" dirty="0" err="1"/>
              <a:t>eigensolvers</a:t>
            </a:r>
            <a:endParaRPr lang="en-US" sz="1200" dirty="0"/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Port and PML boundary conditions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81B9FD-F7F2-5C49-9F2D-D272B9FC84C1}"/>
              </a:ext>
            </a:extLst>
          </p:cNvPr>
          <p:cNvSpPr txBox="1"/>
          <p:nvPr/>
        </p:nvSpPr>
        <p:spPr>
          <a:xfrm>
            <a:off x="109532" y="3023271"/>
            <a:ext cx="2781938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S-parameters of rf components and open structures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2244D39F-7CEE-EC46-8874-726CED58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39" y="2717586"/>
            <a:ext cx="2057400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 </a:t>
            </a: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Frequency domain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 </a:t>
            </a:r>
            <a:r>
              <a:rPr lang="en-US" altLang="zh-CN" sz="1200" b="1" dirty="0">
                <a:solidFill>
                  <a:srgbClr val="800000"/>
                </a:solidFill>
                <a:ea typeface="宋体" pitchFamily="2" charset="-122"/>
              </a:rPr>
              <a:t>	(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S3P)</a:t>
            </a:r>
            <a:r>
              <a:rPr lang="en-US" altLang="zh-CN" sz="900" b="1" dirty="0">
                <a:solidFill>
                  <a:srgbClr val="333399"/>
                </a:solidFill>
                <a:ea typeface="宋体" pitchFamily="2" charset="-122"/>
              </a:rPr>
              <a:t>	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D28674-B569-8F40-BAF6-F3708E1084C5}"/>
              </a:ext>
            </a:extLst>
          </p:cNvPr>
          <p:cNvSpPr txBox="1"/>
          <p:nvPr/>
        </p:nvSpPr>
        <p:spPr>
          <a:xfrm>
            <a:off x="6086365" y="2462687"/>
            <a:ext cx="289496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Integrated EM, thermal and mechanical effects</a:t>
            </a:r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Mechanical </a:t>
            </a:r>
            <a:r>
              <a:rPr lang="en-US" sz="1200" dirty="0" err="1"/>
              <a:t>eigensolver</a:t>
            </a:r>
            <a:r>
              <a:rPr lang="en-US" sz="1200" dirty="0"/>
              <a:t> and harmonic solver</a:t>
            </a:r>
          </a:p>
          <a:p>
            <a:pPr marL="230188" lvl="1" indent="-115888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Transient thermal analysis</a:t>
            </a: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F92FBBD5-4D06-E846-ABD1-1EC041067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206" y="2157043"/>
            <a:ext cx="2057400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Multi physics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 </a:t>
            </a:r>
            <a:r>
              <a:rPr lang="en-US" altLang="zh-CN" sz="1200" b="1" dirty="0">
                <a:solidFill>
                  <a:srgbClr val="800000"/>
                </a:solidFill>
                <a:ea typeface="宋体" pitchFamily="2" charset="-122"/>
              </a:rPr>
              <a:t>	</a:t>
            </a:r>
            <a:r>
              <a:rPr lang="en-US" altLang="zh-CN" sz="900" b="1" dirty="0">
                <a:solidFill>
                  <a:srgbClr val="333399"/>
                </a:solidFill>
                <a:ea typeface="宋体" pitchFamily="2" charset="-122"/>
              </a:rPr>
              <a:t>	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(TEM3P) </a:t>
            </a:r>
            <a:r>
              <a:rPr lang="en-US" altLang="zh-CN" sz="900" b="1" dirty="0">
                <a:solidFill>
                  <a:srgbClr val="333399"/>
                </a:solidFill>
                <a:ea typeface="宋体" pitchFamily="2" charset="-122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8D2B24-C394-F542-A10E-05C85647555C}"/>
              </a:ext>
            </a:extLst>
          </p:cNvPr>
          <p:cNvSpPr txBox="1"/>
          <p:nvPr/>
        </p:nvSpPr>
        <p:spPr>
          <a:xfrm>
            <a:off x="3216232" y="1188495"/>
            <a:ext cx="3153424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Transient  and </a:t>
            </a:r>
            <a:r>
              <a:rPr lang="en-US" sz="1200" dirty="0" err="1"/>
              <a:t>wakefield</a:t>
            </a:r>
            <a:r>
              <a:rPr lang="en-US" sz="1200" dirty="0"/>
              <a:t> from source excitation</a:t>
            </a:r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Absorbing and PML, </a:t>
            </a:r>
            <a:r>
              <a:rPr lang="en-US" altLang="zh-TW" sz="1200" dirty="0"/>
              <a:t>impedance</a:t>
            </a:r>
            <a:r>
              <a:rPr lang="en-US" sz="1200" dirty="0"/>
              <a:t> boundary conditions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49D49D-8E8E-A54A-B21A-B6E22BB514AD}"/>
              </a:ext>
            </a:extLst>
          </p:cNvPr>
          <p:cNvSpPr txBox="1"/>
          <p:nvPr/>
        </p:nvSpPr>
        <p:spPr>
          <a:xfrm>
            <a:off x="3245533" y="2444009"/>
            <a:ext cx="2705102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Self consistent particle-in-cell (PIC) modeling of beam-cavity interactions in space-charge dominated devices</a:t>
            </a:r>
          </a:p>
          <a:p>
            <a:pPr marL="230188" lvl="1" indent="-115888">
              <a:lnSpc>
                <a:spcPct val="90000"/>
              </a:lnSpc>
              <a:spcAft>
                <a:spcPts val="300"/>
              </a:spcAft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User-specified particle emission model</a:t>
            </a:r>
            <a:endParaRPr lang="en-US" sz="1200" b="1" dirty="0">
              <a:solidFill>
                <a:srgbClr val="96001A"/>
              </a:solidFill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F783D609-E761-C949-A2AA-3E5A6F5A6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459" y="892286"/>
            <a:ext cx="2057400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 </a:t>
            </a: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Time domain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 </a:t>
            </a:r>
            <a:r>
              <a:rPr lang="zh-TW" altLang="en-US" sz="1100" b="1" dirty="0">
                <a:solidFill>
                  <a:srgbClr val="800000"/>
                </a:solidFill>
                <a:ea typeface="宋体" pitchFamily="2" charset="-122"/>
              </a:rPr>
              <a:t> 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(T3P)</a:t>
            </a:r>
            <a:endParaRPr lang="en-US" altLang="zh-CN" sz="1200" b="1" dirty="0">
              <a:solidFill>
                <a:srgbClr val="333399"/>
              </a:solidFill>
              <a:ea typeface="宋体" pitchFamily="2" charset="-122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98C9C65F-4C3B-494A-9A27-CA07FDD6A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40" y="2164218"/>
            <a:ext cx="2057400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 </a:t>
            </a: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Time domain</a:t>
            </a:r>
            <a:r>
              <a:rPr lang="en-US" altLang="zh-CN" sz="1200" b="1" dirty="0">
                <a:solidFill>
                  <a:srgbClr val="333399"/>
                </a:solidFill>
                <a:ea typeface="宋体" pitchFamily="2" charset="-122"/>
              </a:rPr>
              <a:t> </a:t>
            </a:r>
            <a:r>
              <a:rPr lang="en-US" altLang="zh-CN" sz="1100" b="1" dirty="0">
                <a:solidFill>
                  <a:srgbClr val="800000"/>
                </a:solidFill>
                <a:ea typeface="宋体" pitchFamily="2" charset="-122"/>
              </a:rPr>
              <a:t>	</a:t>
            </a:r>
            <a:r>
              <a:rPr lang="zh-TW" altLang="en-US" sz="1100" b="1" dirty="0">
                <a:solidFill>
                  <a:srgbClr val="800000"/>
                </a:solidFill>
                <a:ea typeface="宋体" pitchFamily="2" charset="-122"/>
              </a:rPr>
              <a:t>（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Pic3P</a:t>
            </a:r>
            <a:r>
              <a:rPr lang="zh-TW" altLang="en-US" sz="1200" b="1" dirty="0">
                <a:solidFill>
                  <a:srgbClr val="96001A"/>
                </a:solidFill>
                <a:ea typeface="宋体" pitchFamily="2" charset="-122"/>
              </a:rPr>
              <a:t>）</a:t>
            </a:r>
            <a:r>
              <a:rPr lang="en-US" altLang="zh-CN" sz="900" b="1" dirty="0">
                <a:solidFill>
                  <a:srgbClr val="333399"/>
                </a:solidFill>
                <a:ea typeface="宋体" pitchFamily="2" charset="-122"/>
              </a:rPr>
              <a:t>	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9C4519-B2D5-5E48-A5E8-9773B7FDE926}"/>
              </a:ext>
            </a:extLst>
          </p:cNvPr>
          <p:cNvSpPr txBox="1"/>
          <p:nvPr/>
        </p:nvSpPr>
        <p:spPr>
          <a:xfrm>
            <a:off x="6001426" y="1200150"/>
            <a:ext cx="3094299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Particle tracking code in external </a:t>
            </a:r>
            <a:r>
              <a:rPr lang="en-US" sz="1200" dirty="0" err="1"/>
              <a:t>rf</a:t>
            </a:r>
            <a:r>
              <a:rPr lang="en-US" sz="1200" dirty="0"/>
              <a:t> and static fields</a:t>
            </a:r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 err="1"/>
              <a:t>Multipacting</a:t>
            </a:r>
            <a:endParaRPr lang="en-US" sz="1200" dirty="0"/>
          </a:p>
          <a:p>
            <a:pPr marL="230188" lvl="1" indent="-115888">
              <a:lnSpc>
                <a:spcPct val="90000"/>
              </a:lnSpc>
              <a:buClr>
                <a:schemeClr val="tx1"/>
              </a:buClr>
              <a:buFont typeface="Lucida Grande"/>
              <a:buChar char="­"/>
            </a:pPr>
            <a:r>
              <a:rPr lang="en-US" sz="1200" dirty="0"/>
              <a:t>Dark current with external </a:t>
            </a:r>
            <a:r>
              <a:rPr lang="en-US" sz="1200" dirty="0">
                <a:solidFill>
                  <a:srgbClr val="C00000"/>
                </a:solidFill>
              </a:rPr>
              <a:t>B</a:t>
            </a:r>
            <a:r>
              <a:rPr lang="en-US" sz="1200" dirty="0"/>
              <a:t> field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5C744624-17B8-3847-9B2D-7CD19943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444" y="894625"/>
            <a:ext cx="2474169" cy="286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0" tIns="49140" rIns="0" bIns="49140">
            <a:spAutoFit/>
          </a:bodyPr>
          <a:lstStyle/>
          <a:p>
            <a:pPr defTabSz="135382" eaLnBrk="0" hangingPunct="0">
              <a:lnSpc>
                <a:spcPct val="110000"/>
              </a:lnSpc>
              <a:tabLst>
                <a:tab pos="169227" algn="l"/>
                <a:tab pos="728616" algn="l"/>
                <a:tab pos="1116898" algn="l"/>
              </a:tabLst>
            </a:pP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 </a:t>
            </a:r>
            <a:r>
              <a:rPr lang="en-US" altLang="zh-CN" sz="1200" i="1" dirty="0">
                <a:solidFill>
                  <a:srgbClr val="333399"/>
                </a:solidFill>
                <a:ea typeface="宋体" pitchFamily="2" charset="-122"/>
              </a:rPr>
              <a:t>Particle tracking</a:t>
            </a:r>
            <a:r>
              <a:rPr lang="en-US" altLang="zh-CN" sz="1200" b="1" dirty="0">
                <a:solidFill>
                  <a:srgbClr val="800000"/>
                </a:solidFill>
                <a:ea typeface="宋体" pitchFamily="2" charset="-122"/>
              </a:rPr>
              <a:t>	</a:t>
            </a:r>
            <a:r>
              <a:rPr lang="en-US" altLang="zh-CN" sz="900" b="1" dirty="0">
                <a:solidFill>
                  <a:srgbClr val="333399"/>
                </a:solidFill>
                <a:ea typeface="宋体" pitchFamily="2" charset="-122"/>
              </a:rPr>
              <a:t>	 </a:t>
            </a:r>
            <a:r>
              <a:rPr lang="en-US" altLang="zh-CN" sz="1200" b="1" dirty="0">
                <a:solidFill>
                  <a:srgbClr val="96001A"/>
                </a:solidFill>
                <a:ea typeface="宋体" pitchFamily="2" charset="-122"/>
              </a:rPr>
              <a:t>(Track3P)</a:t>
            </a:r>
            <a:endParaRPr lang="en-US" altLang="zh-CN" sz="1200" b="1" dirty="0">
              <a:solidFill>
                <a:srgbClr val="333399"/>
              </a:solidFill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3345B-7F35-6B2D-E734-2F0CC016094B}"/>
              </a:ext>
            </a:extLst>
          </p:cNvPr>
          <p:cNvSpPr txBox="1"/>
          <p:nvPr/>
        </p:nvSpPr>
        <p:spPr>
          <a:xfrm>
            <a:off x="6187020" y="3664367"/>
            <a:ext cx="211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B8F22"/>
                </a:solidFill>
              </a:rPr>
              <a:t>Optimization – 2D and 3D</a:t>
            </a:r>
          </a:p>
          <a:p>
            <a:endParaRPr lang="en-US" sz="1200" dirty="0">
              <a:solidFill>
                <a:srgbClr val="00B0F0"/>
              </a:solidFill>
            </a:endParaRPr>
          </a:p>
          <a:p>
            <a:r>
              <a:rPr lang="en-US" sz="1200" dirty="0">
                <a:solidFill>
                  <a:srgbClr val="00B0F0"/>
                </a:solidFill>
              </a:rPr>
              <a:t>Integration of RF and Beam</a:t>
            </a:r>
          </a:p>
          <a:p>
            <a:endParaRPr lang="en-US" sz="1200" dirty="0">
              <a:solidFill>
                <a:srgbClr val="5B8F22"/>
              </a:solidFill>
            </a:endParaRPr>
          </a:p>
          <a:p>
            <a:r>
              <a:rPr lang="en-US" sz="1200" dirty="0">
                <a:solidFill>
                  <a:srgbClr val="5B8F22"/>
                </a:solidFill>
              </a:rPr>
              <a:t>Beam-material interaction – Radiation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891FD-50C3-8323-1603-35F54457040B}"/>
              </a:ext>
            </a:extLst>
          </p:cNvPr>
          <p:cNvSpPr txBox="1"/>
          <p:nvPr/>
        </p:nvSpPr>
        <p:spPr>
          <a:xfrm>
            <a:off x="365254" y="4476750"/>
            <a:ext cx="268274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81E3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Parallel implementation desired</a:t>
            </a:r>
          </a:p>
        </p:txBody>
      </p:sp>
    </p:spTree>
    <p:extLst>
      <p:ext uri="{BB962C8B-B14F-4D97-AF65-F5344CB8AC3E}">
        <p14:creationId xmlns:p14="http://schemas.microsoft.com/office/powerpoint/2010/main" val="429206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2BDC-C30D-1238-FA22-70EE80143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01B4-958E-D68A-2362-3124CCAC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4" y="22844"/>
            <a:ext cx="8103570" cy="692327"/>
          </a:xfrm>
        </p:spPr>
        <p:txBody>
          <a:bodyPr/>
          <a:lstStyle/>
          <a:p>
            <a:r>
              <a:rPr lang="en-US" dirty="0"/>
              <a:t>Computational Capabilities Making Significant Impacts in Accelerator Technologies</a:t>
            </a:r>
          </a:p>
        </p:txBody>
      </p:sp>
      <p:pic>
        <p:nvPicPr>
          <p:cNvPr id="6" name="Google Shape;500;p4">
            <a:extLst>
              <a:ext uri="{FF2B5EF4-FFF2-40B4-BE49-F238E27FC236}">
                <a16:creationId xmlns:a16="http://schemas.microsoft.com/office/drawing/2014/main" id="{A61DDFC7-8D44-A6AC-FF90-4E48367468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5164" y="774120"/>
            <a:ext cx="863786" cy="99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05;p4">
            <a:extLst>
              <a:ext uri="{FF2B5EF4-FFF2-40B4-BE49-F238E27FC236}">
                <a16:creationId xmlns:a16="http://schemas.microsoft.com/office/drawing/2014/main" id="{9F94A033-C69E-FAB8-BA73-337333089283}"/>
              </a:ext>
            </a:extLst>
          </p:cNvPr>
          <p:cNvSpPr txBox="1"/>
          <p:nvPr/>
        </p:nvSpPr>
        <p:spPr>
          <a:xfrm>
            <a:off x="7446216" y="1197600"/>
            <a:ext cx="90602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50" dirty="0">
                <a:solidFill>
                  <a:srgbClr val="0000E8"/>
                </a:solidFill>
                <a:latin typeface="Arial"/>
                <a:ea typeface="Arial"/>
                <a:cs typeface="Arial"/>
                <a:sym typeface="Arial"/>
              </a:rPr>
              <a:t>LCLS2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B722F-60BA-EF50-1772-E1FA0860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049" y="991538"/>
            <a:ext cx="1716267" cy="3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6A95621-770B-4D87-66F0-210A1EA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158" y="1826599"/>
            <a:ext cx="759246" cy="35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atterts_t000000008000000fs.eps">
            <a:extLst>
              <a:ext uri="{FF2B5EF4-FFF2-40B4-BE49-F238E27FC236}">
                <a16:creationId xmlns:a16="http://schemas.microsoft.com/office/drawing/2014/main" id="{BB5FBB9D-BC72-2171-9414-7AFCB850A4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748" y="2598712"/>
            <a:ext cx="786009" cy="589507"/>
          </a:xfrm>
          <a:prstGeom prst="rect">
            <a:avLst/>
          </a:prstGeom>
        </p:spPr>
      </p:pic>
      <p:pic>
        <p:nvPicPr>
          <p:cNvPr id="10" name="Picture 9" descr="copper">
            <a:extLst>
              <a:ext uri="{FF2B5EF4-FFF2-40B4-BE49-F238E27FC236}">
                <a16:creationId xmlns:a16="http://schemas.microsoft.com/office/drawing/2014/main" id="{3A342DF3-B678-0FA1-2724-28F4084D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739" y="1655567"/>
            <a:ext cx="803009" cy="555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D279340-5FD0-E5D4-4A21-CAEBC6AA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782" y="1678368"/>
            <a:ext cx="785176" cy="4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1.png">
            <a:extLst>
              <a:ext uri="{FF2B5EF4-FFF2-40B4-BE49-F238E27FC236}">
                <a16:creationId xmlns:a16="http://schemas.microsoft.com/office/drawing/2014/main" id="{8BC434A4-67B6-F2B8-6F50-27705D6DC4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89" y="1706366"/>
            <a:ext cx="1055571" cy="568329"/>
          </a:xfrm>
          <a:prstGeom prst="rect">
            <a:avLst/>
          </a:prstGeom>
        </p:spPr>
      </p:pic>
      <p:pic>
        <p:nvPicPr>
          <p:cNvPr id="13" name="Picture 6" descr="https://mail.google.com/mail/u/0/?attid=0.2&amp;disp=emb&amp;view=att&amp;th=13227052df4ce8e5">
            <a:extLst>
              <a:ext uri="{FF2B5EF4-FFF2-40B4-BE49-F238E27FC236}">
                <a16:creationId xmlns:a16="http://schemas.microsoft.com/office/drawing/2014/main" id="{0A338259-0239-9C38-51CE-47C5CA5E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9171" y="1238629"/>
            <a:ext cx="792715" cy="792426"/>
          </a:xfrm>
          <a:prstGeom prst="rect">
            <a:avLst/>
          </a:prstGeom>
          <a:noFill/>
        </p:spPr>
      </p:pic>
      <p:pic>
        <p:nvPicPr>
          <p:cNvPr id="14" name="Picture 2" descr="http://www.slac.stanford.edu/~schussma/ERL1.png">
            <a:extLst>
              <a:ext uri="{FF2B5EF4-FFF2-40B4-BE49-F238E27FC236}">
                <a16:creationId xmlns:a16="http://schemas.microsoft.com/office/drawing/2014/main" id="{73730C55-B2D4-3299-12D2-DF204565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0703" y="2626712"/>
            <a:ext cx="941974" cy="530827"/>
          </a:xfrm>
          <a:prstGeom prst="rect">
            <a:avLst/>
          </a:prstGeom>
          <a:noFill/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C0324AC-2C81-9AD3-8726-CBE0D7CD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0850" y="2218692"/>
            <a:ext cx="1835011" cy="27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g1.png">
            <a:extLst>
              <a:ext uri="{FF2B5EF4-FFF2-40B4-BE49-F238E27FC236}">
                <a16:creationId xmlns:a16="http://schemas.microsoft.com/office/drawing/2014/main" id="{853E5E32-CA77-CF6A-219B-7415400C3C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33" y="1775161"/>
            <a:ext cx="388687" cy="574668"/>
          </a:xfrm>
          <a:prstGeom prst="rect">
            <a:avLst/>
          </a:prstGeom>
        </p:spPr>
      </p:pic>
      <p:pic>
        <p:nvPicPr>
          <p:cNvPr id="17" name="Picture 16" descr="a1.png">
            <a:extLst>
              <a:ext uri="{FF2B5EF4-FFF2-40B4-BE49-F238E27FC236}">
                <a16:creationId xmlns:a16="http://schemas.microsoft.com/office/drawing/2014/main" id="{22C2EC8E-2D8C-B5A4-966D-9D703B4C85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875">
            <a:off x="7733579" y="2351308"/>
            <a:ext cx="490987" cy="613178"/>
          </a:xfrm>
          <a:prstGeom prst="rect">
            <a:avLst/>
          </a:prstGeom>
        </p:spPr>
      </p:pic>
      <p:pic>
        <p:nvPicPr>
          <p:cNvPr id="18" name="Picture 26" descr=":::::Desktop:Screen shot 2010-10-28 at 2.55.39 PM.png">
            <a:extLst>
              <a:ext uri="{FF2B5EF4-FFF2-40B4-BE49-F238E27FC236}">
                <a16:creationId xmlns:a16="http://schemas.microsoft.com/office/drawing/2014/main" id="{C4F68F68-D1F2-909C-9C1E-B3212213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1049" y="1722394"/>
            <a:ext cx="435563" cy="133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eform_compare">
            <a:extLst>
              <a:ext uri="{FF2B5EF4-FFF2-40B4-BE49-F238E27FC236}">
                <a16:creationId xmlns:a16="http://schemas.microsoft.com/office/drawing/2014/main" id="{B4466CAF-F65B-745C-E959-427E70B3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2802" y="1005600"/>
            <a:ext cx="1650889" cy="45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F92C568-6830-3BF6-C1A0-B6EC2265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82401" y="950820"/>
            <a:ext cx="541992" cy="8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Screen Shot 2016-05-04 at 4.26.15 PM.png">
            <a:extLst>
              <a:ext uri="{FF2B5EF4-FFF2-40B4-BE49-F238E27FC236}">
                <a16:creationId xmlns:a16="http://schemas.microsoft.com/office/drawing/2014/main" id="{E6FB6D77-C66C-66A9-FD22-51C7F80D51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924" y="1939337"/>
            <a:ext cx="660356" cy="1481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4DA932-0A52-7839-D0AC-FB9C3B2E11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1748" y="3169017"/>
            <a:ext cx="1804916" cy="3711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10F6F5-028C-D453-C677-99A37CFA61BC}"/>
              </a:ext>
            </a:extLst>
          </p:cNvPr>
          <p:cNvSpPr txBox="1"/>
          <p:nvPr/>
        </p:nvSpPr>
        <p:spPr>
          <a:xfrm>
            <a:off x="1503179" y="1971180"/>
            <a:ext cx="56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NLC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1839D-0FE5-1FB7-651E-80CE4FDCCE8B}"/>
              </a:ext>
            </a:extLst>
          </p:cNvPr>
          <p:cNvSpPr txBox="1"/>
          <p:nvPr/>
        </p:nvSpPr>
        <p:spPr>
          <a:xfrm>
            <a:off x="1089720" y="1366983"/>
            <a:ext cx="119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ILC/LCLS-II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2AA061-72DF-FB29-7DEC-35254E2DB5E6}"/>
              </a:ext>
            </a:extLst>
          </p:cNvPr>
          <p:cNvSpPr txBox="1"/>
          <p:nvPr/>
        </p:nvSpPr>
        <p:spPr>
          <a:xfrm>
            <a:off x="2910853" y="1366982"/>
            <a:ext cx="826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CEBAF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268CE6-64D3-7EF1-9BDC-0FDB074A3050}"/>
              </a:ext>
            </a:extLst>
          </p:cNvPr>
          <p:cNvSpPr txBox="1"/>
          <p:nvPr/>
        </p:nvSpPr>
        <p:spPr>
          <a:xfrm>
            <a:off x="1384339" y="2956615"/>
            <a:ext cx="61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CLIC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6DFA05-E11A-3AFA-6E26-615ADA526E0A}"/>
              </a:ext>
            </a:extLst>
          </p:cNvPr>
          <p:cNvSpPr txBox="1"/>
          <p:nvPr/>
        </p:nvSpPr>
        <p:spPr>
          <a:xfrm>
            <a:off x="3349475" y="3095403"/>
            <a:ext cx="615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FRIB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16D79A-D9FA-C432-30D6-E19993E9A293}"/>
              </a:ext>
            </a:extLst>
          </p:cNvPr>
          <p:cNvSpPr txBox="1"/>
          <p:nvPr/>
        </p:nvSpPr>
        <p:spPr>
          <a:xfrm>
            <a:off x="4892334" y="1050809"/>
            <a:ext cx="66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LCLS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81C103-94AD-C221-AD50-0BAF417AA393}"/>
              </a:ext>
            </a:extLst>
          </p:cNvPr>
          <p:cNvSpPr txBox="1"/>
          <p:nvPr/>
        </p:nvSpPr>
        <p:spPr>
          <a:xfrm>
            <a:off x="4567810" y="2851694"/>
            <a:ext cx="56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LHC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FF6E5C-A157-1341-18A5-C763FD2943AC}"/>
              </a:ext>
            </a:extLst>
          </p:cNvPr>
          <p:cNvSpPr txBox="1"/>
          <p:nvPr/>
        </p:nvSpPr>
        <p:spPr>
          <a:xfrm>
            <a:off x="4914089" y="3567967"/>
            <a:ext cx="660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PIP-II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801DB5-0AFA-92C5-BB3F-65515460B937}"/>
              </a:ext>
            </a:extLst>
          </p:cNvPr>
          <p:cNvSpPr/>
          <p:nvPr/>
        </p:nvSpPr>
        <p:spPr>
          <a:xfrm>
            <a:off x="6680886" y="3206413"/>
            <a:ext cx="83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LCLS-II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F7B0C44-1714-0821-669F-CBA6CC07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28950"/>
            <a:ext cx="846898" cy="5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C4EB39A-A743-6242-FF32-02DF2DCEC15B}"/>
              </a:ext>
            </a:extLst>
          </p:cNvPr>
          <p:cNvSpPr txBox="1"/>
          <p:nvPr/>
        </p:nvSpPr>
        <p:spPr>
          <a:xfrm>
            <a:off x="2173163" y="2893466"/>
            <a:ext cx="56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ERL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B53F5501-69DA-7074-5FC0-B397D9BC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7" y="3339829"/>
            <a:ext cx="589809" cy="45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473CDA-2540-498F-8794-05F0C6E3CD32}"/>
              </a:ext>
            </a:extLst>
          </p:cNvPr>
          <p:cNvSpPr txBox="1"/>
          <p:nvPr/>
        </p:nvSpPr>
        <p:spPr>
          <a:xfrm>
            <a:off x="1328950" y="3387556"/>
            <a:ext cx="96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Distributed Coupling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C62EAC-DC61-DCCA-5028-6B4AC9711F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85619" y="3394019"/>
            <a:ext cx="1417427" cy="430695"/>
          </a:xfrm>
          <a:prstGeom prst="rect">
            <a:avLst/>
          </a:prstGeom>
        </p:spPr>
      </p:pic>
      <p:pic>
        <p:nvPicPr>
          <p:cNvPr id="38" name="Google Shape;525;p5" descr="Freq_128.861963506Hz.gif">
            <a:extLst>
              <a:ext uri="{FF2B5EF4-FFF2-40B4-BE49-F238E27FC236}">
                <a16:creationId xmlns:a16="http://schemas.microsoft.com/office/drawing/2014/main" id="{9C662298-7167-02D2-9067-D41C62C8B1FC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925678" y="3594263"/>
            <a:ext cx="1670289" cy="37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45;p7">
            <a:extLst>
              <a:ext uri="{FF2B5EF4-FFF2-40B4-BE49-F238E27FC236}">
                <a16:creationId xmlns:a16="http://schemas.microsoft.com/office/drawing/2014/main" id="{13B5F1B7-117D-7C7C-722E-01276F76262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518801" y="2303387"/>
            <a:ext cx="838201" cy="7411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59CCE-4082-DCAF-4E12-232F169823C6}"/>
              </a:ext>
            </a:extLst>
          </p:cNvPr>
          <p:cNvSpPr txBox="1"/>
          <p:nvPr/>
        </p:nvSpPr>
        <p:spPr>
          <a:xfrm>
            <a:off x="858929" y="4265724"/>
            <a:ext cx="67922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81E3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Design – optimization, novel structure, system validation</a:t>
            </a:r>
          </a:p>
          <a:p>
            <a:r>
              <a:rPr lang="en-US" dirty="0"/>
              <a:t>Performance analysis – multi-physics, dark current, </a:t>
            </a:r>
            <a:r>
              <a:rPr lang="en-US" dirty="0" err="1"/>
              <a:t>multipacting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310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1209</Words>
  <Application>Microsoft Macintosh PowerPoint</Application>
  <PresentationFormat>On-screen Show (16:9)</PresentationFormat>
  <Paragraphs>293</Paragraphs>
  <Slides>21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宋体</vt:lpstr>
      <vt:lpstr>Arial</vt:lpstr>
      <vt:lpstr>Calibri</vt:lpstr>
      <vt:lpstr>Lato</vt:lpstr>
      <vt:lpstr>Lucida Grande</vt:lpstr>
      <vt:lpstr>Symbol</vt:lpstr>
      <vt:lpstr>Wingdings</vt:lpstr>
      <vt:lpstr>Blank</vt:lpstr>
      <vt:lpstr>Blank</vt:lpstr>
      <vt:lpstr>Chart</vt:lpstr>
      <vt:lpstr>  An Overview of the Simulation Tools and Needs for Simulating High Gradient NCRF Structures</vt:lpstr>
      <vt:lpstr>Advancement of  Numerical Modeling</vt:lpstr>
      <vt:lpstr>Evolution of Capabilities</vt:lpstr>
      <vt:lpstr>Virtual Prototyping – Modeling Accurate Within Machining Tolerance</vt:lpstr>
      <vt:lpstr>Multi-physics Simulation – EM, Thermal, Mechanical </vt:lpstr>
      <vt:lpstr>PowerPoint Presentation</vt:lpstr>
      <vt:lpstr>Tools – an incomplete list</vt:lpstr>
      <vt:lpstr>Capabilities     -  (ACE3P Example) </vt:lpstr>
      <vt:lpstr>Computational Capabilities Making Significant Impacts in Accelerator Technologies</vt:lpstr>
      <vt:lpstr>Large Scale System Analysis – Through HP Computing</vt:lpstr>
      <vt:lpstr>Large Scale Thermal Analysis - Beam Dump  </vt:lpstr>
      <vt:lpstr>HOM Wakefield Damping of Distributed Coupling Structure   – Full system, Large Scale</vt:lpstr>
      <vt:lpstr>Multipacting and DC – Cavity Under Strong Magnetic Field</vt:lpstr>
      <vt:lpstr>PowerPoint Presentation</vt:lpstr>
      <vt:lpstr>Fast Solver Required </vt:lpstr>
      <vt:lpstr>Enhanced Scalability Required  for Multi-physics at Large Scale</vt:lpstr>
      <vt:lpstr>New Physics Models and New Solvers Needed </vt:lpstr>
      <vt:lpstr>Model New Physics and Applications  - Non-linear materials</vt:lpstr>
      <vt:lpstr>Workflow for Seamless Model Translation Desired</vt:lpstr>
      <vt:lpstr>Advance RF Technology Through HP Computing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Full-Column, Bulleted Slide</dc:title>
  <dc:creator/>
  <cp:lastModifiedBy/>
  <cp:revision>19</cp:revision>
  <cp:lastPrinted>2018-12-07T23:44:51Z</cp:lastPrinted>
  <dcterms:created xsi:type="dcterms:W3CDTF">2012-06-11T23:48:53Z</dcterms:created>
  <dcterms:modified xsi:type="dcterms:W3CDTF">2026-01-20T19:36:37Z</dcterms:modified>
</cp:coreProperties>
</file>