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6" r:id="rId2"/>
  </p:sldMasterIdLst>
  <p:notesMasterIdLst>
    <p:notesMasterId r:id="rId32"/>
  </p:notesMasterIdLst>
  <p:handoutMasterIdLst>
    <p:handoutMasterId r:id="rId33"/>
  </p:handoutMasterIdLst>
  <p:sldIdLst>
    <p:sldId id="414" r:id="rId3"/>
    <p:sldId id="1362" r:id="rId4"/>
    <p:sldId id="727" r:id="rId5"/>
    <p:sldId id="1283" r:id="rId6"/>
    <p:sldId id="1337" r:id="rId7"/>
    <p:sldId id="1282" r:id="rId8"/>
    <p:sldId id="1341" r:id="rId9"/>
    <p:sldId id="1370" r:id="rId10"/>
    <p:sldId id="1284" r:id="rId11"/>
    <p:sldId id="1320" r:id="rId12"/>
    <p:sldId id="1508" r:id="rId13"/>
    <p:sldId id="1753" r:id="rId14"/>
    <p:sldId id="1296" r:id="rId15"/>
    <p:sldId id="1312" r:id="rId16"/>
    <p:sldId id="1338" r:id="rId17"/>
    <p:sldId id="1313" r:id="rId18"/>
    <p:sldId id="1769" r:id="rId19"/>
    <p:sldId id="274" r:id="rId20"/>
    <p:sldId id="1442" r:id="rId21"/>
    <p:sldId id="1767" r:id="rId22"/>
    <p:sldId id="1768" r:id="rId23"/>
    <p:sldId id="1770" r:id="rId24"/>
    <p:sldId id="1771" r:id="rId25"/>
    <p:sldId id="1772" r:id="rId26"/>
    <p:sldId id="1773" r:id="rId27"/>
    <p:sldId id="1774" r:id="rId28"/>
    <p:sldId id="1775" r:id="rId29"/>
    <p:sldId id="1356" r:id="rId30"/>
    <p:sldId id="1365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4B8B1A"/>
    <a:srgbClr val="DB7C56"/>
    <a:srgbClr val="F9E5DD"/>
    <a:srgbClr val="5252FF"/>
    <a:srgbClr val="B1C5FF"/>
    <a:srgbClr val="0000FF"/>
    <a:srgbClr val="FF0511"/>
    <a:srgbClr val="C8EEAC"/>
    <a:srgbClr val="81D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 autoAdjust="0"/>
    <p:restoredTop sz="66122" autoAdjust="0"/>
  </p:normalViewPr>
  <p:slideViewPr>
    <p:cSldViewPr snapToGrid="0">
      <p:cViewPr varScale="1">
        <p:scale>
          <a:sx n="87" d="100"/>
          <a:sy n="87" d="100"/>
        </p:scale>
        <p:origin x="1356" y="56"/>
      </p:cViewPr>
      <p:guideLst>
        <p:guide orient="horz" pos="180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C98F2AB-9778-4FFE-83B2-A75E1F9675B9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r>
              <a:rPr lang="en-US"/>
              <a:t>ghjhvhjgvn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2DF2D44-8A58-4A9D-B0CC-AEB3547A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8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DED26DD-4E39-41FA-88F5-65E79A7DEDC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r>
              <a:rPr lang="en-US"/>
              <a:t>ghjhvhjgvn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EAACF324-40A5-4CEC-9DB0-32F15F0C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7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Successfully verifying the operation of the first distributed-coupling linac</a:t>
            </a:r>
          </a:p>
          <a:p>
            <a:r>
              <a:rPr lang="en-US" dirty="0"/>
              <a:t>We started developing the next generation of distributed-coupling </a:t>
            </a:r>
            <a:r>
              <a:rPr lang="en-US" dirty="0" err="1"/>
              <a:t>linacs</a:t>
            </a:r>
            <a:endParaRPr lang="en-US" dirty="0"/>
          </a:p>
          <a:p>
            <a:r>
              <a:rPr lang="en-US" dirty="0" err="1"/>
              <a:t>Benifiting</a:t>
            </a:r>
            <a:r>
              <a:rPr lang="en-US" dirty="0"/>
              <a:t> from the design flexibility of the distributed-coupling topology and overcoming the limitations of the first design</a:t>
            </a:r>
          </a:p>
        </p:txBody>
      </p:sp>
    </p:spTree>
    <p:extLst>
      <p:ext uri="{BB962C8B-B14F-4D97-AF65-F5344CB8AC3E}">
        <p14:creationId xmlns:p14="http://schemas.microsoft.com/office/powerpoint/2010/main" val="306078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finalized the full structure design along with the mechanical design</a:t>
            </a:r>
          </a:p>
          <a:p>
            <a:endParaRPr lang="en-US" dirty="0"/>
          </a:p>
          <a:p>
            <a:r>
              <a:rPr lang="en-US" dirty="0"/>
              <a:t>, and we tested the manufacturing of our structure using a set of prototypes, and it is currently being built</a:t>
            </a:r>
          </a:p>
        </p:txBody>
      </p:sp>
    </p:spTree>
    <p:extLst>
      <p:ext uri="{BB962C8B-B14F-4D97-AF65-F5344CB8AC3E}">
        <p14:creationId xmlns:p14="http://schemas.microsoft.com/office/powerpoint/2010/main" val="365915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the gradient for single-mode operation comes at the cost of a larger increase in the input power with a square relation</a:t>
            </a:r>
          </a:p>
          <a:p>
            <a:endParaRPr lang="en-US" dirty="0"/>
          </a:p>
          <a:p>
            <a:r>
              <a:rPr lang="en-US" dirty="0"/>
              <a:t>On the other hand, dual-mode operation increases the system efficiency by boosting the accelerating gradient with a linear superposition of the power from the two modes; which increases the system efficiency</a:t>
            </a:r>
          </a:p>
          <a:p>
            <a:endParaRPr lang="en-US" dirty="0"/>
          </a:p>
          <a:p>
            <a:r>
              <a:rPr lang="en-US" dirty="0"/>
              <a:t>Also, Generally, the peak fields for the two modes doesn’t add up simultaneously on the surface</a:t>
            </a:r>
          </a:p>
          <a:p>
            <a:endParaRPr lang="en-US" dirty="0"/>
          </a:p>
          <a:p>
            <a:r>
              <a:rPr lang="en-US" dirty="0"/>
              <a:t>We found that our optimum designs require….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Thus, our designs still support multi-bunch operation separated by multiples of the common sub-harmonic period of the operating frequencies. </a:t>
            </a:r>
          </a:p>
          <a:p>
            <a:endParaRPr lang="en-US" dirty="0"/>
          </a:p>
          <a:p>
            <a:r>
              <a:rPr lang="en-US" dirty="0"/>
              <a:t>Our dual-mode design operating at S and C bands achieves a shunt impedance that is compatible with the one for our X-band design, but with double the iris diameter</a:t>
            </a:r>
          </a:p>
          <a:p>
            <a:endParaRPr lang="en-US" dirty="0"/>
          </a:p>
          <a:p>
            <a:r>
              <a:rPr lang="en-US" dirty="0"/>
              <a:t>And as we can see, an electron beam traveling on-axis experience the acceleration from both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2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BC8B-5CFC-40AF-56E4-0622E4A7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53D8D-CE8E-9CEB-0850-F97E7C117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E3A16-9C38-1BC5-215C-6093F35B9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0924-761D-A0D3-383A-E56CC74F5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D2120-5900-8047-F90A-AAB7072A2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E6C47-2C83-D477-D9A7-86ABBAD69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4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B96-49F8-6C1A-B5E1-44E8FC3D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645E0-BDBB-A1E9-D490-1A7038E18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91BB77-B743-B543-DF3A-85301008C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2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EB00-A0C8-DF0B-71B6-26AE27C1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8FD49-F1E4-479E-8F18-147022107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B8CCE-A5DB-A695-BCF2-D1EA08544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838F-A159-3D0C-8356-41F8A4339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82A6D-F7CE-976C-F703-8BB97B0D4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C4ECF-9E25-A396-E301-22D7FAE92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00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9E32-E9ED-D2F0-EE02-7B44570D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5C8449-DBE5-496B-F30C-D322CC6F6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81BAD-DE3C-54B1-041A-F81C9C2A6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F23E3-F7DE-47FD-982B-C8F90116DA6E}" type="slidenum">
              <a:rPr lang="en-US"/>
              <a:pPr/>
              <a:t>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6400" cy="3429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6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6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5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technique have proved efficient operation in practical accelerators at high-gradient operation</a:t>
            </a:r>
          </a:p>
        </p:txBody>
      </p:sp>
    </p:spTree>
    <p:extLst>
      <p:ext uri="{BB962C8B-B14F-4D97-AF65-F5344CB8AC3E}">
        <p14:creationId xmlns:p14="http://schemas.microsoft.com/office/powerpoint/2010/main" val="294682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6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8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C4E5-2BC1-4F43-85DD-A1B8F74CB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ange background"/>
          <p:cNvSpPr/>
          <p:nvPr/>
        </p:nvSpPr>
        <p:spPr>
          <a:xfrm>
            <a:off x="0" y="0"/>
            <a:ext cx="9144000" cy="48615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8" name="logo SLAC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5" y="5143501"/>
            <a:ext cx="2302769" cy="743374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58834"/>
            <a:ext cx="1973584" cy="797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447147"/>
            <a:ext cx="8008937" cy="1871928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038475"/>
            <a:ext cx="7989887" cy="1823086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295844"/>
            <a:ext cx="8008937" cy="5299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10" name="Google Shape;23;p4" descr="Arizona State Univerity logo">
            <a:extLst>
              <a:ext uri="{FF2B5EF4-FFF2-40B4-BE49-F238E27FC236}">
                <a16:creationId xmlns:a16="http://schemas.microsoft.com/office/drawing/2014/main" id="{76AB54FB-4859-1E29-5B9E-FADB25BAAF25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387" y="4975900"/>
            <a:ext cx="2508149" cy="539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0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9A6378-3D46-48A1-97C5-6223DB03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341056"/>
            <a:ext cx="9155113" cy="3810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E1A7F099-E97A-466D-A22E-1286623DB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5425723"/>
            <a:ext cx="1546225" cy="2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1709739"/>
            <a:ext cx="2954337" cy="102870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2857500"/>
            <a:ext cx="2954337" cy="10366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705680"/>
            <a:ext cx="1951038" cy="216782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98876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009650"/>
            <a:ext cx="7700963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C3365-A4B9-4BF5-B187-553776893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10EF7-8B08-4B7C-B5EE-BFA9CE82D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907B9-E28C-4BCF-A0A7-2FC48459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929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7" y="399491"/>
            <a:ext cx="7707862" cy="54224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009650"/>
            <a:ext cx="7700963" cy="4176713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0" indent="0">
              <a:buNone/>
              <a:defRPr/>
            </a:lvl3pPr>
            <a:lvl4pPr marL="687370" indent="0">
              <a:buNone/>
              <a:defRPr/>
            </a:lvl4pPr>
            <a:lvl5pPr marL="10318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E1962-28D9-4A46-AA9A-28B209101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10EF7-8B08-4B7C-B5EE-BFA9CE82D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38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CCF4B4E-8AB2-4746-87B7-B864C1BDB943}"/>
              </a:ext>
            </a:extLst>
          </p:cNvPr>
          <p:cNvSpPr txBox="1">
            <a:spLocks/>
          </p:cNvSpPr>
          <p:nvPr/>
        </p:nvSpPr>
        <p:spPr>
          <a:xfrm>
            <a:off x="60325" y="8820"/>
            <a:ext cx="457200" cy="5080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88205682-2358-411A-A41D-68AA1A811E0C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7" y="399491"/>
            <a:ext cx="7707862" cy="54224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009650"/>
            <a:ext cx="3787775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009650"/>
            <a:ext cx="377983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188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7" y="399491"/>
            <a:ext cx="7707862" cy="54224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009651"/>
            <a:ext cx="7707862" cy="2018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157015"/>
            <a:ext cx="7707313" cy="2018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0344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7" y="399491"/>
            <a:ext cx="7707862" cy="54224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009650"/>
            <a:ext cx="3787775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009652"/>
            <a:ext cx="3779838" cy="202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152775"/>
            <a:ext cx="3779838" cy="2033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9B27F-D7BC-4622-8443-D0784ED03B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10EF7-8B08-4B7C-B5EE-BFA9CE82D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166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7" y="399491"/>
            <a:ext cx="7707862" cy="54224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009652"/>
            <a:ext cx="3787775" cy="202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156237"/>
            <a:ext cx="3781425" cy="2030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009652"/>
            <a:ext cx="3779838" cy="202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156237"/>
            <a:ext cx="3779838" cy="2030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4999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D56B-2837-411F-8C46-75EC390D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8F13-B7FB-4972-9774-D8E9829F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21A28-8018-42CA-9CF2-240C09B91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10EF7-8B08-4B7C-B5EE-BFA9CE82D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043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036320"/>
            <a:ext cx="8108950" cy="4221269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0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043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3EBA9F47-3967-610E-B744-0FE5918480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5345486"/>
            <a:ext cx="4126528" cy="261938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IPAC: June 4, 2025</a:t>
            </a:r>
          </a:p>
        </p:txBody>
      </p:sp>
    </p:spTree>
    <p:extLst>
      <p:ext uri="{BB962C8B-B14F-4D97-AF65-F5344CB8AC3E}">
        <p14:creationId xmlns:p14="http://schemas.microsoft.com/office/powerpoint/2010/main" val="289937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043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036320"/>
            <a:ext cx="3886200" cy="4221269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043941"/>
            <a:ext cx="3886200" cy="4221269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5302BC90-A17E-D8B2-BCD1-5050AAA2F3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5345486"/>
            <a:ext cx="4126528" cy="261938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IPAC: June 4, 2025</a:t>
            </a:r>
          </a:p>
        </p:txBody>
      </p:sp>
    </p:spTree>
    <p:extLst>
      <p:ext uri="{BB962C8B-B14F-4D97-AF65-F5344CB8AC3E}">
        <p14:creationId xmlns:p14="http://schemas.microsoft.com/office/powerpoint/2010/main" val="5596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043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043940"/>
            <a:ext cx="2442340" cy="20675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238500"/>
            <a:ext cx="2442340" cy="20267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036320"/>
            <a:ext cx="2442340" cy="42212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036320"/>
            <a:ext cx="3013075" cy="42212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78591C9C-677E-45BC-3E34-CCC3578365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5345486"/>
            <a:ext cx="4126528" cy="261938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IPAC: June 4, 2025</a:t>
            </a:r>
          </a:p>
        </p:txBody>
      </p:sp>
    </p:spTree>
    <p:extLst>
      <p:ext uri="{BB962C8B-B14F-4D97-AF65-F5344CB8AC3E}">
        <p14:creationId xmlns:p14="http://schemas.microsoft.com/office/powerpoint/2010/main" val="287101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0439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036320"/>
            <a:ext cx="2667000" cy="422126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036320"/>
            <a:ext cx="5484812" cy="42212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6D284A08-1386-4D49-0834-B4EF2E9CD8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5345486"/>
            <a:ext cx="4126528" cy="261938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IPAC: June 4, 2025</a:t>
            </a:r>
          </a:p>
        </p:txBody>
      </p:sp>
    </p:spTree>
    <p:extLst>
      <p:ext uri="{BB962C8B-B14F-4D97-AF65-F5344CB8AC3E}">
        <p14:creationId xmlns:p14="http://schemas.microsoft.com/office/powerpoint/2010/main" val="229173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2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439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0" y="5345486"/>
            <a:ext cx="4126528" cy="261938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IPAC: June 4, 2025</a:t>
            </a:r>
          </a:p>
        </p:txBody>
      </p:sp>
    </p:spTree>
    <p:extLst>
      <p:ext uri="{BB962C8B-B14F-4D97-AF65-F5344CB8AC3E}">
        <p14:creationId xmlns:p14="http://schemas.microsoft.com/office/powerpoint/2010/main" val="372072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D60F0-C009-495D-B8EF-581260C1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341056"/>
            <a:ext cx="9155113" cy="3810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D49F00E7-7CF0-44F4-9008-8C2B23443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5425723"/>
            <a:ext cx="1546225" cy="2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91686"/>
            <a:ext cx="8229600" cy="68719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6" y="3998913"/>
            <a:ext cx="6059488" cy="22860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678879"/>
            <a:ext cx="8229600" cy="513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31907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07576"/>
            <a:ext cx="8103570" cy="6275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1036320"/>
            <a:ext cx="8109919" cy="419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5265210"/>
            <a:ext cx="318932" cy="449792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6AC80720-EAE2-484C-AEEE-D5F7081951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6" y="398639"/>
            <a:ext cx="7707313" cy="54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6B071-273D-4174-BFA0-A0FF6801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6" y="1003653"/>
            <a:ext cx="7707313" cy="4182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7128209-F1C2-4EEC-93C4-E47B940B1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9" y="5346349"/>
            <a:ext cx="846137" cy="3016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A610EF7-8B08-4B7C-B5EE-BFA9CE82DC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E5DA30-7A30-4D3E-8B91-8CD4DACFCC2D}"/>
              </a:ext>
            </a:extLst>
          </p:cNvPr>
          <p:cNvSpPr/>
          <p:nvPr/>
        </p:nvSpPr>
        <p:spPr>
          <a:xfrm>
            <a:off x="0" y="0"/>
            <a:ext cx="457200" cy="5722056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Arial"/>
            </a:endParaRPr>
          </a:p>
        </p:txBody>
      </p:sp>
      <p:pic>
        <p:nvPicPr>
          <p:cNvPr id="1030" name="Picture 10" title="Stanford University">
            <a:extLst>
              <a:ext uri="{FF2B5EF4-FFF2-40B4-BE49-F238E27FC236}">
                <a16:creationId xmlns:a16="http://schemas.microsoft.com/office/drawing/2014/main" id="{019D732B-6006-4C21-BAF1-D2A2266DA1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6" y="5395737"/>
            <a:ext cx="1546225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ransition spd="slow">
    <p:fade/>
  </p:transition>
  <p:hf hdr="0" ftr="0" dt="0"/>
  <p:txStyles>
    <p:titleStyle>
      <a:lvl1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189"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378"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566"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754"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18" indent="-288918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899" indent="-225419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378" indent="-227007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56" indent="-227007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63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61.png"/><Relationship Id="rId4" Type="http://schemas.openxmlformats.org/officeDocument/2006/relationships/image" Target="../media/image6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3" Type="http://schemas.openxmlformats.org/officeDocument/2006/relationships/video" Target="../media/media2.mp4"/><Relationship Id="rId7" Type="http://schemas.openxmlformats.org/officeDocument/2006/relationships/image" Target="../media/image480.png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5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27.png"/><Relationship Id="rId3" Type="http://schemas.openxmlformats.org/officeDocument/2006/relationships/video" Target="../media/media3.mp4"/><Relationship Id="rId12" Type="http://schemas.openxmlformats.org/officeDocument/2006/relationships/image" Target="../media/image451.png"/><Relationship Id="rId2" Type="http://schemas.microsoft.com/office/2007/relationships/media" Target="../media/media3.mp4"/><Relationship Id="rId1" Type="http://schemas.openxmlformats.org/officeDocument/2006/relationships/tags" Target="../tags/tag7.xml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7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91.png"/><Relationship Id="rId3" Type="http://schemas.openxmlformats.org/officeDocument/2006/relationships/video" Target="../media/media4.mp4"/><Relationship Id="rId7" Type="http://schemas.openxmlformats.org/officeDocument/2006/relationships/notesSlide" Target="../notesSlides/notesSlide12.xml"/><Relationship Id="rId17" Type="http://schemas.openxmlformats.org/officeDocument/2006/relationships/image" Target="../media/image32.png"/><Relationship Id="rId2" Type="http://schemas.microsoft.com/office/2007/relationships/media" Target="../media/media4.mp4"/><Relationship Id="rId16" Type="http://schemas.openxmlformats.org/officeDocument/2006/relationships/image" Target="../media/image31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video" Target="../media/media5.mp4"/><Relationship Id="rId15" Type="http://schemas.openxmlformats.org/officeDocument/2006/relationships/image" Target="../media/image500.png"/><Relationship Id="rId4" Type="http://schemas.microsoft.com/office/2007/relationships/media" Target="../media/media5.mp4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240.png"/><Relationship Id="rId15" Type="http://schemas.openxmlformats.org/officeDocument/2006/relationships/image" Target="../media/image18.png"/><Relationship Id="rId4" Type="http://schemas.openxmlformats.org/officeDocument/2006/relationships/image" Target="../media/image16.png"/><Relationship Id="rId1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917" y="685936"/>
            <a:ext cx="8476675" cy="1286575"/>
          </a:xfrm>
        </p:spPr>
        <p:txBody>
          <a:bodyPr/>
          <a:lstStyle/>
          <a:p>
            <a:r>
              <a:rPr lang="en-US" sz="2800" dirty="0"/>
              <a:t>Geometry Optimization and Distributed Coupling for High Gradient NCRF Structures</a:t>
            </a:r>
            <a:endParaRPr lang="en-US" sz="14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72574" y="2728709"/>
            <a:ext cx="8176316" cy="1823085"/>
          </a:xfrm>
        </p:spPr>
        <p:txBody>
          <a:bodyPr/>
          <a:lstStyle/>
          <a:p>
            <a:r>
              <a:rPr lang="en-US" dirty="0"/>
              <a:t>Sami Tantawi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65419" y="5548752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6E44F-5576-4A28-8D77-C234E5AF60AA}"/>
              </a:ext>
            </a:extLst>
          </p:cNvPr>
          <p:cNvSpPr/>
          <p:nvPr/>
        </p:nvSpPr>
        <p:spPr>
          <a:xfrm>
            <a:off x="6781800" y="5108525"/>
            <a:ext cx="1973792" cy="48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1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15ED6-A455-0D26-5845-81789C380C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33" y="1571508"/>
            <a:ext cx="3236002" cy="19928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70F08-DAB6-914C-A4DD-6EBCD3761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E437C-FBC8-1A48-A635-B67DB283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A4001D"/>
                </a:solidFill>
              </a:rPr>
              <a:t>High-power test of the distributed-coupling structure (</a:t>
            </a:r>
            <a:r>
              <a:rPr lang="en-US" sz="1800" dirty="0" err="1">
                <a:solidFill>
                  <a:srgbClr val="A4001D"/>
                </a:solidFill>
              </a:rPr>
              <a:t>Xband</a:t>
            </a:r>
            <a:r>
              <a:rPr lang="en-US" sz="1800" dirty="0">
                <a:solidFill>
                  <a:srgbClr val="A4001D"/>
                </a:solidFill>
              </a:rPr>
              <a:t>, 20 cells)</a:t>
            </a:r>
            <a:br>
              <a:rPr lang="en-US" sz="1800" dirty="0">
                <a:solidFill>
                  <a:srgbClr val="A4001D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at LN cryogenic temperature (77k)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3A0B2D-8158-4043-8F23-D111B4A168FA}"/>
              </a:ext>
            </a:extLst>
          </p:cNvPr>
          <p:cNvSpPr txBox="1"/>
          <p:nvPr/>
        </p:nvSpPr>
        <p:spPr>
          <a:xfrm>
            <a:off x="528569" y="1251651"/>
            <a:ext cx="4009029" cy="258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chemeClr val="bg1"/>
                </a:solidFill>
                <a:latin typeface="Arial"/>
              </a:rPr>
              <a:t>Modeled structure gradient confirmed with electron beam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50EE12-14F6-1F4B-81C5-2A58D81D6D0E}"/>
              </a:ext>
            </a:extLst>
          </p:cNvPr>
          <p:cNvGrpSpPr/>
          <p:nvPr/>
        </p:nvGrpSpPr>
        <p:grpSpPr>
          <a:xfrm>
            <a:off x="5129213" y="1600752"/>
            <a:ext cx="3733825" cy="2178445"/>
            <a:chOff x="4441853" y="1544331"/>
            <a:chExt cx="5499422" cy="293964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C36C961-0D8D-4F40-BD02-338799FA1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77" r="-2563"/>
            <a:stretch/>
          </p:blipFill>
          <p:spPr>
            <a:xfrm>
              <a:off x="4573244" y="1544331"/>
              <a:ext cx="4322829" cy="26103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628795-8DB1-B547-9C9F-45298F6268EA}"/>
                </a:ext>
              </a:extLst>
            </p:cNvPr>
            <p:cNvSpPr txBox="1"/>
            <p:nvPr/>
          </p:nvSpPr>
          <p:spPr>
            <a:xfrm>
              <a:off x="7197061" y="2991847"/>
              <a:ext cx="2421996" cy="57314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defTabSz="822960">
                <a:defRPr/>
              </a:pPr>
              <a:r>
                <a:rPr lang="en-US" sz="1080" b="1" kern="0" dirty="0">
                  <a:solidFill>
                    <a:srgbClr val="FF0000"/>
                  </a:solidFill>
                  <a:latin typeface="Arial"/>
                </a:rPr>
                <a:t>Room Temp (300k)</a:t>
              </a:r>
            </a:p>
            <a:p>
              <a:pPr defTabSz="822960">
                <a:defRPr/>
              </a:pPr>
              <a:r>
                <a:rPr lang="en-US" sz="1080" b="1" kern="0" dirty="0">
                  <a:solidFill>
                    <a:srgbClr val="5252FF"/>
                  </a:solidFill>
                  <a:latin typeface="Arial"/>
                </a:rPr>
                <a:t>Cryogenic Temp (77k)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656227-419B-0D43-A873-52678DFD8669}"/>
                </a:ext>
              </a:extLst>
            </p:cNvPr>
            <p:cNvCxnSpPr/>
            <p:nvPr/>
          </p:nvCxnSpPr>
          <p:spPr>
            <a:xfrm flipV="1">
              <a:off x="8891504" y="1584083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A4001D">
                  <a:shade val="95000"/>
                  <a:satMod val="105000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78C70BD-59BC-2045-8181-213EEC8B4F84}"/>
                    </a:ext>
                  </a:extLst>
                </p:cNvPr>
                <p:cNvSpPr txBox="1"/>
                <p:nvPr/>
              </p:nvSpPr>
              <p:spPr>
                <a:xfrm>
                  <a:off x="9008204" y="1584082"/>
                  <a:ext cx="933071" cy="386248"/>
                </a:xfrm>
                <a:prstGeom prst="rect">
                  <a:avLst/>
                </a:prstGeom>
                <a:solidFill>
                  <a:srgbClr val="C00000"/>
                </a:solidFill>
                <a:ln w="28575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defTabSz="8229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60" b="1" i="1" kern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260" b="1" i="1" kern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oMath>
                    </m:oMathPara>
                  </a14:m>
                  <a:endParaRPr lang="en-US" sz="1260" b="1" kern="0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78C70BD-59BC-2045-8181-213EEC8B4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04" y="1584082"/>
                  <a:ext cx="933071" cy="3862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DBC121-B754-2841-9E01-7600C146E8B5}"/>
                </a:ext>
              </a:extLst>
            </p:cNvPr>
            <p:cNvSpPr/>
            <p:nvPr/>
          </p:nvSpPr>
          <p:spPr>
            <a:xfrm>
              <a:off x="4441853" y="4079034"/>
              <a:ext cx="4836205" cy="404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defRPr/>
              </a:pPr>
              <a:r>
                <a:rPr lang="en-US" sz="1350" kern="0" dirty="0">
                  <a:solidFill>
                    <a:srgbClr val="C00000"/>
                  </a:solidFill>
                  <a:latin typeface="Arial"/>
                </a:rPr>
                <a:t>Stepped pulse with flat gradient of 200ns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6A9C482-E6DA-6743-8620-25B7F5860371}"/>
              </a:ext>
            </a:extLst>
          </p:cNvPr>
          <p:cNvSpPr txBox="1"/>
          <p:nvPr/>
        </p:nvSpPr>
        <p:spPr>
          <a:xfrm>
            <a:off x="4805443" y="1254010"/>
            <a:ext cx="3988779" cy="258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chemeClr val="bg1"/>
                </a:solidFill>
                <a:latin typeface="Arial"/>
              </a:rPr>
              <a:t>Reduced breakdown rates compared to 300k operation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41DB1A-D29A-F945-8E54-0DD81C20FF90}"/>
              </a:ext>
            </a:extLst>
          </p:cNvPr>
          <p:cNvGrpSpPr/>
          <p:nvPr/>
        </p:nvGrpSpPr>
        <p:grpSpPr>
          <a:xfrm>
            <a:off x="724448" y="3602285"/>
            <a:ext cx="2505368" cy="1495980"/>
            <a:chOff x="3932954" y="3341857"/>
            <a:chExt cx="2783742" cy="1662200"/>
          </a:xfrm>
        </p:grpSpPr>
        <p:pic>
          <p:nvPicPr>
            <p:cNvPr id="49" name="Picture 48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AE85538-BE89-0F42-8C60-6595E0D35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0691" y="3341860"/>
              <a:ext cx="1705642" cy="131451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D6956-F777-F74F-A9CB-B68154461970}"/>
                </a:ext>
              </a:extLst>
            </p:cNvPr>
            <p:cNvSpPr txBox="1"/>
            <p:nvPr/>
          </p:nvSpPr>
          <p:spPr>
            <a:xfrm rot="16200000">
              <a:off x="4407389" y="3809318"/>
              <a:ext cx="82145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2960">
                <a:defRPr/>
              </a:pPr>
              <a:r>
                <a:rPr lang="en-US" sz="1620" kern="0" dirty="0">
                  <a:solidFill>
                    <a:srgbClr val="000000"/>
                  </a:solidFill>
                  <a:latin typeface="Arial"/>
                </a:rPr>
                <a:t>Pixels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D2028A-EDF7-A649-AF78-60174BF9BF06}"/>
                </a:ext>
              </a:extLst>
            </p:cNvPr>
            <p:cNvSpPr txBox="1"/>
            <p:nvPr/>
          </p:nvSpPr>
          <p:spPr>
            <a:xfrm>
              <a:off x="5012270" y="4624466"/>
              <a:ext cx="160157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2960">
                <a:defRPr/>
              </a:pPr>
              <a:r>
                <a:rPr lang="en-US" sz="1620" kern="0" dirty="0">
                  <a:solidFill>
                    <a:srgbClr val="000000"/>
                  </a:solidFill>
                  <a:latin typeface="Arial"/>
                </a:rPr>
                <a:t>Beam Energy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9CD001-FD40-FA4F-A05A-029473DEC26A}"/>
                </a:ext>
              </a:extLst>
            </p:cNvPr>
            <p:cNvCxnSpPr>
              <a:cxnSpLocks/>
            </p:cNvCxnSpPr>
            <p:nvPr/>
          </p:nvCxnSpPr>
          <p:spPr>
            <a:xfrm>
              <a:off x="5787173" y="4122971"/>
              <a:ext cx="0" cy="493953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B6FD46-0851-8A4B-BEC8-5C62168702CD}"/>
                </a:ext>
              </a:extLst>
            </p:cNvPr>
            <p:cNvSpPr txBox="1"/>
            <p:nvPr/>
          </p:nvSpPr>
          <p:spPr>
            <a:xfrm>
              <a:off x="5943336" y="4333079"/>
              <a:ext cx="773360" cy="31803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822960">
                <a:defRPr/>
              </a:pPr>
              <a:r>
                <a:rPr lang="en-US" sz="1260" kern="0">
                  <a:solidFill>
                    <a:srgbClr val="000000"/>
                  </a:solidFill>
                  <a:latin typeface="Arial"/>
                </a:rPr>
                <a:t>84MeV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B92C9-B4E7-1246-94E7-A96F4AB9E170}"/>
                </a:ext>
              </a:extLst>
            </p:cNvPr>
            <p:cNvSpPr txBox="1"/>
            <p:nvPr/>
          </p:nvSpPr>
          <p:spPr>
            <a:xfrm>
              <a:off x="3932954" y="3341857"/>
              <a:ext cx="1877651" cy="3180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822960">
                <a:defRPr/>
              </a:pPr>
              <a:r>
                <a:rPr lang="en-US" sz="1260" b="1" kern="0" dirty="0">
                  <a:solidFill>
                    <a:prstClr val="white"/>
                  </a:solidFill>
                  <a:latin typeface="Arial"/>
                </a:rPr>
                <a:t>Gradient=145 MV/m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56028DC-40EA-6045-BBDC-12A56CCECE94}"/>
              </a:ext>
            </a:extLst>
          </p:cNvPr>
          <p:cNvSpPr/>
          <p:nvPr/>
        </p:nvSpPr>
        <p:spPr>
          <a:xfrm>
            <a:off x="5874206" y="1829151"/>
            <a:ext cx="349758" cy="3157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960">
              <a:defRPr/>
            </a:pPr>
            <a:endParaRPr lang="en-US" sz="162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D643EE-D815-C940-AC36-F158CD223698}"/>
              </a:ext>
            </a:extLst>
          </p:cNvPr>
          <p:cNvSpPr txBox="1"/>
          <p:nvPr/>
        </p:nvSpPr>
        <p:spPr>
          <a:xfrm>
            <a:off x="2178849" y="2636651"/>
            <a:ext cx="968705" cy="4247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rgbClr val="0000FF"/>
                </a:solidFill>
                <a:latin typeface="Arial"/>
              </a:rPr>
              <a:t>Measured</a:t>
            </a:r>
          </a:p>
          <a:p>
            <a:pPr algn="ctr" defTabSz="822960">
              <a:defRPr/>
            </a:pPr>
            <a:r>
              <a:rPr lang="en-US" sz="1080" b="1" kern="0" dirty="0">
                <a:solidFill>
                  <a:srgbClr val="000000"/>
                </a:solidFill>
                <a:latin typeface="Arial"/>
              </a:rPr>
              <a:t>Simulated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8F7500-7A73-B244-8F7B-E10480E3FAA2}"/>
              </a:ext>
            </a:extLst>
          </p:cNvPr>
          <p:cNvSpPr txBox="1"/>
          <p:nvPr/>
        </p:nvSpPr>
        <p:spPr>
          <a:xfrm>
            <a:off x="0" y="5259736"/>
            <a:ext cx="7693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M. Nasr et al. "Experimental demonstration of particle acceleration with normal conducting accelerating structure at cryogenic temperature." </a:t>
            </a:r>
            <a:r>
              <a:rPr lang="en-US" sz="1100" i="1" dirty="0"/>
              <a:t>Physical Review Accelerators and Beams 24.9 (2021): 093201.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9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35A2C-41A5-0A6B-432E-88971141E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33" y="1571508"/>
            <a:ext cx="3236002" cy="1992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1A482-373D-6B40-937C-2C62DDAA0183}"/>
              </a:ext>
            </a:extLst>
          </p:cNvPr>
          <p:cNvSpPr/>
          <p:nvPr/>
        </p:nvSpPr>
        <p:spPr>
          <a:xfrm>
            <a:off x="0" y="3751978"/>
            <a:ext cx="9144000" cy="1534456"/>
          </a:xfrm>
          <a:prstGeom prst="rect">
            <a:avLst/>
          </a:prstGeom>
          <a:solidFill>
            <a:srgbClr val="B1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70F08-DAB6-914C-A4DD-6EBCD3761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EE437C-FBC8-1A48-A635-B67DB283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A4001D"/>
                </a:solidFill>
              </a:rPr>
              <a:t>High-power test of the distributed-coupling structure (</a:t>
            </a:r>
            <a:r>
              <a:rPr lang="en-US" sz="1800" dirty="0" err="1">
                <a:solidFill>
                  <a:srgbClr val="A4001D"/>
                </a:solidFill>
              </a:rPr>
              <a:t>Xband</a:t>
            </a:r>
            <a:r>
              <a:rPr lang="en-US" sz="1800" dirty="0">
                <a:solidFill>
                  <a:srgbClr val="A4001D"/>
                </a:solidFill>
              </a:rPr>
              <a:t>, 20 cells)</a:t>
            </a:r>
            <a:br>
              <a:rPr lang="en-US" sz="1800" dirty="0">
                <a:solidFill>
                  <a:srgbClr val="A4001D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at LN cryogenic temperature (77k)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3A0B2D-8158-4043-8F23-D111B4A168FA}"/>
              </a:ext>
            </a:extLst>
          </p:cNvPr>
          <p:cNvSpPr txBox="1"/>
          <p:nvPr/>
        </p:nvSpPr>
        <p:spPr>
          <a:xfrm>
            <a:off x="528569" y="1251651"/>
            <a:ext cx="4009029" cy="258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chemeClr val="bg1"/>
                </a:solidFill>
                <a:latin typeface="Arial"/>
              </a:rPr>
              <a:t>Modeled structure gradient confirmed with electron beam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A9C482-E6DA-6743-8620-25B7F5860371}"/>
              </a:ext>
            </a:extLst>
          </p:cNvPr>
          <p:cNvSpPr txBox="1"/>
          <p:nvPr/>
        </p:nvSpPr>
        <p:spPr>
          <a:xfrm>
            <a:off x="4805443" y="1254010"/>
            <a:ext cx="3988779" cy="258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chemeClr val="bg1"/>
                </a:solidFill>
                <a:latin typeface="Arial"/>
              </a:rPr>
              <a:t>Reduced breakdown rates compared to 300k operation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6028DC-40EA-6045-BBDC-12A56CCECE94}"/>
              </a:ext>
            </a:extLst>
          </p:cNvPr>
          <p:cNvSpPr/>
          <p:nvPr/>
        </p:nvSpPr>
        <p:spPr>
          <a:xfrm>
            <a:off x="5874206" y="1829151"/>
            <a:ext cx="349758" cy="3157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960">
              <a:defRPr/>
            </a:pPr>
            <a:endParaRPr lang="en-US" sz="162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D643EE-D815-C940-AC36-F158CD223698}"/>
              </a:ext>
            </a:extLst>
          </p:cNvPr>
          <p:cNvSpPr txBox="1"/>
          <p:nvPr/>
        </p:nvSpPr>
        <p:spPr>
          <a:xfrm>
            <a:off x="2178849" y="2636651"/>
            <a:ext cx="968705" cy="4247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1080" b="1" kern="0" dirty="0">
                <a:solidFill>
                  <a:srgbClr val="0000FF"/>
                </a:solidFill>
                <a:latin typeface="Arial"/>
              </a:rPr>
              <a:t>Measured</a:t>
            </a:r>
          </a:p>
          <a:p>
            <a:pPr algn="ctr" defTabSz="822960">
              <a:defRPr/>
            </a:pPr>
            <a:r>
              <a:rPr lang="en-US" sz="1080" b="1" kern="0" dirty="0">
                <a:solidFill>
                  <a:srgbClr val="000000"/>
                </a:solidFill>
                <a:latin typeface="Arial"/>
              </a:rPr>
              <a:t>Simulated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E015FBF-C502-9844-A825-51211B5BBD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877568"/>
                  </p:ext>
                </p:extLst>
              </p:nvPr>
            </p:nvGraphicFramePr>
            <p:xfrm>
              <a:off x="561132" y="3821726"/>
              <a:ext cx="3283534" cy="1394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333523">
                      <a:extLst>
                        <a:ext uri="{9D8B030D-6E8A-4147-A177-3AD203B41FA5}">
                          <a16:colId xmlns:a16="http://schemas.microsoft.com/office/drawing/2014/main" val="2681260337"/>
                        </a:ext>
                      </a:extLst>
                    </a:gridCol>
                    <a:gridCol w="1011117">
                      <a:extLst>
                        <a:ext uri="{9D8B030D-6E8A-4147-A177-3AD203B41FA5}">
                          <a16:colId xmlns:a16="http://schemas.microsoft.com/office/drawing/2014/main" val="249790082"/>
                        </a:ext>
                      </a:extLst>
                    </a:gridCol>
                    <a:gridCol w="938894">
                      <a:extLst>
                        <a:ext uri="{9D8B030D-6E8A-4147-A177-3AD203B41FA5}">
                          <a16:colId xmlns:a16="http://schemas.microsoft.com/office/drawing/2014/main" val="276354960"/>
                        </a:ext>
                      </a:extLst>
                    </a:gridCol>
                  </a:tblGrid>
                  <a:tr h="3415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 dirty="0"/>
                            <a:t>300k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/>
                            <a:t>77k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2289316952"/>
                      </a:ext>
                    </a:extLst>
                  </a:tr>
                  <a:tr h="35597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2.25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1039136564"/>
                      </a:ext>
                    </a:extLst>
                  </a:tr>
                  <a:tr h="35597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6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155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350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93939774"/>
                      </a:ext>
                    </a:extLst>
                  </a:tr>
                  <a:tr h="3415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BDR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/100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1012520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E015FBF-C502-9844-A825-51211B5BBD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877568"/>
                  </p:ext>
                </p:extLst>
              </p:nvPr>
            </p:nvGraphicFramePr>
            <p:xfrm>
              <a:off x="561132" y="3821726"/>
              <a:ext cx="3283534" cy="1394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333523">
                      <a:extLst>
                        <a:ext uri="{9D8B030D-6E8A-4147-A177-3AD203B41FA5}">
                          <a16:colId xmlns:a16="http://schemas.microsoft.com/office/drawing/2014/main" val="2681260337"/>
                        </a:ext>
                      </a:extLst>
                    </a:gridCol>
                    <a:gridCol w="1011117">
                      <a:extLst>
                        <a:ext uri="{9D8B030D-6E8A-4147-A177-3AD203B41FA5}">
                          <a16:colId xmlns:a16="http://schemas.microsoft.com/office/drawing/2014/main" val="249790082"/>
                        </a:ext>
                      </a:extLst>
                    </a:gridCol>
                    <a:gridCol w="938894">
                      <a:extLst>
                        <a:ext uri="{9D8B030D-6E8A-4147-A177-3AD203B41FA5}">
                          <a16:colId xmlns:a16="http://schemas.microsoft.com/office/drawing/2014/main" val="276354960"/>
                        </a:ext>
                      </a:extLst>
                    </a:gridCol>
                  </a:tblGrid>
                  <a:tr h="3415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 dirty="0"/>
                            <a:t>300k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/>
                            <a:t>77k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2289316952"/>
                      </a:ext>
                    </a:extLst>
                  </a:tr>
                  <a:tr h="3559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296" marR="82296" marT="41148" marB="41148">
                        <a:blipFill>
                          <a:blip r:embed="rId6"/>
                          <a:stretch>
                            <a:fillRect t="-96552" r="-14761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2.25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1039136564"/>
                      </a:ext>
                    </a:extLst>
                  </a:tr>
                  <a:tr h="3559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296" marR="82296" marT="41148" marB="41148">
                        <a:blipFill>
                          <a:blip r:embed="rId6"/>
                          <a:stretch>
                            <a:fillRect t="-203571" r="-147619" b="-11785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155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dirty="0"/>
                            <a:t>350</a:t>
                          </a:r>
                        </a:p>
                      </a:txBody>
                      <a:tcPr marL="82296" marR="82296" marT="41148" marB="41148"/>
                    </a:tc>
                    <a:extLst>
                      <a:ext uri="{0D108BD9-81ED-4DB2-BD59-A6C34878D82A}">
                        <a16:rowId xmlns:a16="http://schemas.microsoft.com/office/drawing/2014/main" val="93939774"/>
                      </a:ext>
                    </a:extLst>
                  </a:tr>
                  <a:tr h="3415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BDR</a:t>
                          </a:r>
                        </a:p>
                      </a:txBody>
                      <a:tcPr marL="82296" marR="82296" marT="41148" marB="4114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296" marR="82296" marT="41148" marB="41148">
                        <a:blipFill>
                          <a:blip r:embed="rId6"/>
                          <a:stretch>
                            <a:fillRect l="-131250" t="-314815" r="-9375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296" marR="82296" marT="41148" marB="41148">
                        <a:blipFill>
                          <a:blip r:embed="rId6"/>
                          <a:stretch>
                            <a:fillRect l="-250000" t="-314815" r="-135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5200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AB19EB3-4B64-D14F-B024-7CF0D347AF2E}"/>
              </a:ext>
            </a:extLst>
          </p:cNvPr>
          <p:cNvSpPr/>
          <p:nvPr/>
        </p:nvSpPr>
        <p:spPr>
          <a:xfrm>
            <a:off x="4129805" y="4674790"/>
            <a:ext cx="2323758" cy="488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 RF-to-beam efficiency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DC2A62-B7AA-BE49-9866-021FE30AC7F8}"/>
              </a:ext>
            </a:extLst>
          </p:cNvPr>
          <p:cNvSpPr/>
          <p:nvPr/>
        </p:nvSpPr>
        <p:spPr>
          <a:xfrm>
            <a:off x="4129805" y="4049351"/>
            <a:ext cx="2323758" cy="488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Heavy beam loading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4529F1-B1A1-D74D-98F6-03F8F1015954}"/>
              </a:ext>
            </a:extLst>
          </p:cNvPr>
          <p:cNvSpPr/>
          <p:nvPr/>
        </p:nvSpPr>
        <p:spPr>
          <a:xfrm>
            <a:off x="6618994" y="4674790"/>
            <a:ext cx="2323758" cy="488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Cost-efficient solution with LN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EC0D2-520B-3843-9494-9ECD727BCD31}"/>
              </a:ext>
            </a:extLst>
          </p:cNvPr>
          <p:cNvSpPr/>
          <p:nvPr/>
        </p:nvSpPr>
        <p:spPr>
          <a:xfrm>
            <a:off x="6618994" y="4049351"/>
            <a:ext cx="2323758" cy="488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Reduced breakdown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3E7C6-05DB-B2B0-97A6-41EA27774B8E}"/>
              </a:ext>
            </a:extLst>
          </p:cNvPr>
          <p:cNvSpPr txBox="1"/>
          <p:nvPr/>
        </p:nvSpPr>
        <p:spPr>
          <a:xfrm>
            <a:off x="0" y="5259736"/>
            <a:ext cx="7693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M. Nasr et al. "Experimental demonstration of particle acceleration with normal conducting accelerating structure at cryogenic temperature." </a:t>
            </a:r>
            <a:r>
              <a:rPr lang="en-US" sz="1100" i="1" dirty="0"/>
              <a:t>Physical Review Accelerators and Beams 24.9 (2021): 093201.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A0F3BC-AFE5-6382-2FFC-3A5A7A809175}"/>
              </a:ext>
            </a:extLst>
          </p:cNvPr>
          <p:cNvGrpSpPr/>
          <p:nvPr/>
        </p:nvGrpSpPr>
        <p:grpSpPr>
          <a:xfrm>
            <a:off x="5129213" y="1600752"/>
            <a:ext cx="3733825" cy="2178445"/>
            <a:chOff x="4441853" y="1544331"/>
            <a:chExt cx="5499422" cy="29396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FEEAEB-2E7A-A111-F508-B707D0E0F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77" r="-2563"/>
            <a:stretch/>
          </p:blipFill>
          <p:spPr>
            <a:xfrm>
              <a:off x="4573244" y="1544331"/>
              <a:ext cx="4322829" cy="26103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5E97CA-34A7-040A-5515-39BBF3785989}"/>
                </a:ext>
              </a:extLst>
            </p:cNvPr>
            <p:cNvSpPr txBox="1"/>
            <p:nvPr/>
          </p:nvSpPr>
          <p:spPr>
            <a:xfrm>
              <a:off x="7197061" y="2991847"/>
              <a:ext cx="2421996" cy="57314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defTabSz="822960">
                <a:defRPr/>
              </a:pPr>
              <a:r>
                <a:rPr lang="en-US" sz="1080" b="1" kern="0" dirty="0">
                  <a:solidFill>
                    <a:srgbClr val="FF0000"/>
                  </a:solidFill>
                  <a:latin typeface="Arial"/>
                </a:rPr>
                <a:t>Room Temp (300k)</a:t>
              </a:r>
            </a:p>
            <a:p>
              <a:pPr defTabSz="822960">
                <a:defRPr/>
              </a:pPr>
              <a:r>
                <a:rPr lang="en-US" sz="1080" b="1" kern="0" dirty="0">
                  <a:solidFill>
                    <a:srgbClr val="5252FF"/>
                  </a:solidFill>
                  <a:latin typeface="Arial"/>
                </a:rPr>
                <a:t>Cryogenic Temp (77k)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4EBDB9-17FF-2063-91BA-96CA4998FAA4}"/>
                </a:ext>
              </a:extLst>
            </p:cNvPr>
            <p:cNvCxnSpPr/>
            <p:nvPr/>
          </p:nvCxnSpPr>
          <p:spPr>
            <a:xfrm flipV="1">
              <a:off x="8891504" y="1584083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A4001D">
                  <a:shade val="95000"/>
                  <a:satMod val="105000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D03FCF-3F6C-D434-FD2D-2D0F1F6C78A2}"/>
                    </a:ext>
                  </a:extLst>
                </p:cNvPr>
                <p:cNvSpPr txBox="1"/>
                <p:nvPr/>
              </p:nvSpPr>
              <p:spPr>
                <a:xfrm>
                  <a:off x="9008204" y="1584082"/>
                  <a:ext cx="933071" cy="386248"/>
                </a:xfrm>
                <a:prstGeom prst="rect">
                  <a:avLst/>
                </a:prstGeom>
                <a:solidFill>
                  <a:srgbClr val="C00000"/>
                </a:solidFill>
                <a:ln w="28575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defTabSz="8229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60" b="1" i="1" kern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260" b="1" i="1" kern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oMath>
                    </m:oMathPara>
                  </a14:m>
                  <a:endParaRPr lang="en-US" sz="1260" b="1" kern="0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78C70BD-59BC-2045-8181-213EEC8B4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8204" y="1584082"/>
                  <a:ext cx="933071" cy="3862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7C33E3-96A0-E7C5-28CA-25ADA6C68BCC}"/>
                </a:ext>
              </a:extLst>
            </p:cNvPr>
            <p:cNvSpPr/>
            <p:nvPr/>
          </p:nvSpPr>
          <p:spPr>
            <a:xfrm>
              <a:off x="4441853" y="4079034"/>
              <a:ext cx="4836205" cy="404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defRPr/>
              </a:pPr>
              <a:r>
                <a:rPr lang="en-US" sz="1350" kern="0" dirty="0">
                  <a:solidFill>
                    <a:srgbClr val="C00000"/>
                  </a:solidFill>
                  <a:latin typeface="Arial"/>
                </a:rPr>
                <a:t>Stepped pulse with flat gradient of 200ns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42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11"/>
          </p:nvPr>
        </p:nvSpPr>
        <p:spPr>
          <a:xfrm>
            <a:off x="10852150" y="5167501"/>
            <a:ext cx="318932" cy="1186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1431">
              <a:lnSpc>
                <a:spcPts val="892"/>
              </a:lnSpc>
              <a:defRPr/>
            </a:pPr>
            <a:fld id="{81D60167-4931-47E6-BA6A-407CBD079E47}" type="slidenum">
              <a:rPr spc="-3" dirty="0">
                <a:solidFill>
                  <a:srgbClr val="000000"/>
                </a:solidFill>
              </a:rPr>
              <a:pPr marL="21431">
                <a:lnSpc>
                  <a:spcPts val="892"/>
                </a:lnSpc>
                <a:defRPr/>
              </a:pPr>
              <a:t>12</a:t>
            </a:fld>
            <a:endParaRPr spc="-3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1866" y="201827"/>
            <a:ext cx="6077678" cy="745517"/>
          </a:xfrm>
          <a:prstGeom prst="rect">
            <a:avLst/>
          </a:prstGeom>
        </p:spPr>
        <p:txBody>
          <a:bodyPr vert="horz" wrap="square" lIns="0" tIns="6787" rIns="0" bIns="0" rtlCol="0" anchor="b" anchorCtr="0">
            <a:spAutoFit/>
          </a:bodyPr>
          <a:lstStyle/>
          <a:p>
            <a:pPr marL="7144">
              <a:spcBef>
                <a:spcPts val="53"/>
              </a:spcBef>
            </a:pPr>
            <a:r>
              <a:rPr lang="en-US" b="0" spc="-3" dirty="0"/>
              <a:t>Distributed coupling structures are indestructible. </a:t>
            </a:r>
            <a:endParaRPr b="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F06DC0E-87D7-4698-935B-E6A5F9DA69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150" y="1428750"/>
            <a:ext cx="3600450" cy="299706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32AEA3D-BBD3-427A-BC3C-0C6B96D377B1}"/>
              </a:ext>
            </a:extLst>
          </p:cNvPr>
          <p:cNvSpPr txBox="1"/>
          <p:nvPr/>
        </p:nvSpPr>
        <p:spPr>
          <a:xfrm>
            <a:off x="1426733" y="4945428"/>
            <a:ext cx="6290534" cy="3000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  <a:latin typeface="Arial"/>
              </a:rPr>
              <a:t>structure had a field enhancement factor of 2.6.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56DA81-4790-42A8-9CA9-38EBB5C45916}"/>
              </a:ext>
            </a:extLst>
          </p:cNvPr>
          <p:cNvSpPr txBox="1"/>
          <p:nvPr/>
        </p:nvSpPr>
        <p:spPr>
          <a:xfrm>
            <a:off x="1494983" y="3813730"/>
            <a:ext cx="160020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25" dirty="0">
                <a:latin typeface="Arial"/>
              </a:rPr>
              <a:t>Old distributed coupling structure, </a:t>
            </a:r>
            <a:r>
              <a:rPr lang="en-US" sz="825" dirty="0" err="1">
                <a:latin typeface="Arial"/>
              </a:rPr>
              <a:t>Suface</a:t>
            </a:r>
            <a:r>
              <a:rPr lang="en-US" sz="825" dirty="0">
                <a:latin typeface="Arial"/>
              </a:rPr>
              <a:t> deformation happened at 300 MV/m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6"/>
    </mc:Choice>
    <mc:Fallback xmlns="">
      <p:transition spd="slow" advTm="833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F0D4A-DBEF-406A-959F-5C253F8B9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E3056-A325-4A43-B29E-B1BA2E0A2D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Next-Generation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Distributed-Coupling Linac</a:t>
            </a:r>
          </a:p>
        </p:txBody>
      </p:sp>
    </p:spTree>
    <p:extLst>
      <p:ext uri="{BB962C8B-B14F-4D97-AF65-F5344CB8AC3E}">
        <p14:creationId xmlns:p14="http://schemas.microsoft.com/office/powerpoint/2010/main" val="16023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pline">
            <a:hlinkClick r:id="" action="ppaction://media"/>
            <a:extLst>
              <a:ext uri="{FF2B5EF4-FFF2-40B4-BE49-F238E27FC236}">
                <a16:creationId xmlns:a16="http://schemas.microsoft.com/office/drawing/2014/main" id="{26453ECD-0646-43B6-934F-E4534B5EFCA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5942" t="18556" r="29690" b="4955"/>
          <a:stretch/>
        </p:blipFill>
        <p:spPr>
          <a:xfrm>
            <a:off x="615265" y="2806250"/>
            <a:ext cx="1246570" cy="21709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656EF-A51B-4D00-9AB2-DC988CF3A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C3AE05-AA2D-4E60-8748-12EEA573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Next-generation distributed coupling linac: </a:t>
            </a:r>
            <a:br>
              <a:rPr lang="en-US" sz="2000" dirty="0"/>
            </a:br>
            <a:r>
              <a:rPr lang="en-US" sz="1800" dirty="0">
                <a:solidFill>
                  <a:schemeClr val="tx1"/>
                </a:solidFill>
              </a:rPr>
              <a:t>New geometric-optimization approaches and optimized ports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4AD762-6436-4536-8A2B-81AF8076B095}"/>
              </a:ext>
            </a:extLst>
          </p:cNvPr>
          <p:cNvSpPr/>
          <p:nvPr/>
        </p:nvSpPr>
        <p:spPr>
          <a:xfrm>
            <a:off x="615265" y="1249066"/>
            <a:ext cx="4415584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/>
              <a:t>New geometric-optimization approaches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B3A2CA-C0FB-449C-847D-7E4859A63A05}"/>
              </a:ext>
            </a:extLst>
          </p:cNvPr>
          <p:cNvSpPr txBox="1"/>
          <p:nvPr/>
        </p:nvSpPr>
        <p:spPr>
          <a:xfrm>
            <a:off x="615265" y="1725542"/>
            <a:ext cx="6805517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cavity curvature is defined with a set of control points with variable positions to control splines which describes the cavity shape.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FCF564-5B41-4304-A911-2926E5B268E0}"/>
              </a:ext>
            </a:extLst>
          </p:cNvPr>
          <p:cNvSpPr/>
          <p:nvPr/>
        </p:nvSpPr>
        <p:spPr>
          <a:xfrm>
            <a:off x="381000" y="5276790"/>
            <a:ext cx="3962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M. Nasr et al. New Geometrical-Optimization Approach using Splines for Enhanced Accelerator Cavities’ Performance, IPAC’18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56D9E9-1B5C-4AE2-B41A-DE65C5069C90}"/>
              </a:ext>
            </a:extLst>
          </p:cNvPr>
          <p:cNvSpPr/>
          <p:nvPr/>
        </p:nvSpPr>
        <p:spPr>
          <a:xfrm>
            <a:off x="1104513" y="2990067"/>
            <a:ext cx="231559" cy="231559"/>
          </a:xfrm>
          <a:prstGeom prst="ellipse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67C7A-B35A-4A96-B66B-5D4AC4AB543B}"/>
              </a:ext>
            </a:extLst>
          </p:cNvPr>
          <p:cNvSpPr txBox="1"/>
          <p:nvPr/>
        </p:nvSpPr>
        <p:spPr>
          <a:xfrm>
            <a:off x="673607" y="4892257"/>
            <a:ext cx="10941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Beam Axis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A2CEA6-F86A-4BFE-BB45-B39AAD673613}"/>
              </a:ext>
            </a:extLst>
          </p:cNvPr>
          <p:cNvCxnSpPr/>
          <p:nvPr/>
        </p:nvCxnSpPr>
        <p:spPr>
          <a:xfrm>
            <a:off x="1765043" y="4865574"/>
            <a:ext cx="4054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893E57-5125-421C-9FC4-AB7F4F9E97A5}"/>
              </a:ext>
            </a:extLst>
          </p:cNvPr>
          <p:cNvCxnSpPr>
            <a:cxnSpLocks/>
          </p:cNvCxnSpPr>
          <p:nvPr/>
        </p:nvCxnSpPr>
        <p:spPr>
          <a:xfrm flipV="1">
            <a:off x="704082" y="2459788"/>
            <a:ext cx="0" cy="3988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C93E25-D7FB-449E-9A0A-5731ED49A16D}"/>
                  </a:ext>
                </a:extLst>
              </p:cNvPr>
              <p:cNvSpPr txBox="1"/>
              <p:nvPr/>
            </p:nvSpPr>
            <p:spPr>
              <a:xfrm>
                <a:off x="1892638" y="4607526"/>
                <a:ext cx="149143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C93E25-D7FB-449E-9A0A-5731ED49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38" y="4607526"/>
                <a:ext cx="149143" cy="230832"/>
              </a:xfrm>
              <a:prstGeom prst="rect">
                <a:avLst/>
              </a:prstGeom>
              <a:blipFill>
                <a:blip r:embed="rId7"/>
                <a:stretch>
                  <a:fillRect l="-7692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540386-257D-4328-BC78-75896A254648}"/>
                  </a:ext>
                </a:extLst>
              </p:cNvPr>
              <p:cNvSpPr txBox="1"/>
              <p:nvPr/>
            </p:nvSpPr>
            <p:spPr>
              <a:xfrm>
                <a:off x="497464" y="2426876"/>
                <a:ext cx="148502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540386-257D-4328-BC78-75896A2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4" y="2426876"/>
                <a:ext cx="148502" cy="230832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F19A91E-8BD8-4DD9-A344-52C2325F1EC7}"/>
              </a:ext>
            </a:extLst>
          </p:cNvPr>
          <p:cNvSpPr txBox="1"/>
          <p:nvPr/>
        </p:nvSpPr>
        <p:spPr>
          <a:xfrm>
            <a:off x="6433783" y="5410200"/>
            <a:ext cx="207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M. Nasr, and S. Tantawi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CF721-F5BC-67D7-C21A-77086BF1106C}"/>
              </a:ext>
            </a:extLst>
          </p:cNvPr>
          <p:cNvGrpSpPr/>
          <p:nvPr/>
        </p:nvGrpSpPr>
        <p:grpSpPr>
          <a:xfrm>
            <a:off x="3721175" y="2874210"/>
            <a:ext cx="4460134" cy="1365282"/>
            <a:chOff x="5796095" y="2746187"/>
            <a:chExt cx="4118098" cy="1596091"/>
          </a:xfrm>
        </p:grpSpPr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B22ADFC2-6CAA-067C-71C3-2E5560A80D83}"/>
                </a:ext>
              </a:extLst>
            </p:cNvPr>
            <p:cNvSpPr/>
            <p:nvPr/>
          </p:nvSpPr>
          <p:spPr>
            <a:xfrm>
              <a:off x="5796095" y="2746187"/>
              <a:ext cx="4118098" cy="1596091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ABA352-6E99-99DB-8A09-C7C43384FF7C}"/>
                    </a:ext>
                  </a:extLst>
                </p:cNvPr>
                <p:cNvSpPr txBox="1"/>
                <p:nvPr/>
              </p:nvSpPr>
              <p:spPr>
                <a:xfrm>
                  <a:off x="5935874" y="3452728"/>
                  <a:ext cx="3838539" cy="6360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155 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MΩ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𝑝𝑒𝑎𝑘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𝑎𝑐𝑐</m:t>
                                </m:r>
                              </m:sub>
                            </m:sSub>
                          </m:den>
                        </m:f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=2.5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ABA352-6E99-99DB-8A09-C7C43384F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874" y="3452728"/>
                  <a:ext cx="3838539" cy="636008"/>
                </a:xfrm>
                <a:prstGeom prst="rect">
                  <a:avLst/>
                </a:prstGeom>
                <a:blipFill>
                  <a:blip r:embed="rId11"/>
                  <a:stretch>
                    <a:fillRect t="-4651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B3628A-20E7-ED1A-7A70-8C46DB2944D8}"/>
                </a:ext>
              </a:extLst>
            </p:cNvPr>
            <p:cNvSpPr txBox="1"/>
            <p:nvPr/>
          </p:nvSpPr>
          <p:spPr>
            <a:xfrm>
              <a:off x="5844806" y="2957174"/>
              <a:ext cx="4020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first design with circular shapes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A4F33C-FDB5-6EF1-2F11-7839E710BFD4}"/>
              </a:ext>
            </a:extLst>
          </p:cNvPr>
          <p:cNvSpPr txBox="1"/>
          <p:nvPr/>
        </p:nvSpPr>
        <p:spPr>
          <a:xfrm>
            <a:off x="3721175" y="4460677"/>
            <a:ext cx="464463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33" b="1" dirty="0">
                <a:solidFill>
                  <a:schemeClr val="accent4">
                    <a:lumMod val="75000"/>
                  </a:schemeClr>
                </a:solidFill>
              </a:rPr>
              <a:t>Can we do better?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1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6" grpId="0" animBg="1"/>
      <p:bldP spid="16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7A64E7-60F9-4BB3-819A-A3D52F1EE8C2}"/>
              </a:ext>
            </a:extLst>
          </p:cNvPr>
          <p:cNvSpPr txBox="1"/>
          <p:nvPr/>
        </p:nvSpPr>
        <p:spPr>
          <a:xfrm>
            <a:off x="182044" y="4559599"/>
            <a:ext cx="441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Target: </a:t>
            </a:r>
            <a:r>
              <a:rPr lang="en-US" dirty="0"/>
              <a:t>Maximize shunt impedance with peak surface E-field to gradient ratio of 2</a:t>
            </a:r>
          </a:p>
        </p:txBody>
      </p:sp>
      <p:pic>
        <p:nvPicPr>
          <p:cNvPr id="7" name="geom_opt_xband">
            <a:hlinkClick r:id="" action="ppaction://media"/>
            <a:extLst>
              <a:ext uri="{FF2B5EF4-FFF2-40B4-BE49-F238E27FC236}">
                <a16:creationId xmlns:a16="http://schemas.microsoft.com/office/drawing/2014/main" id="{1BCE5F35-D7BC-44C1-AE47-81A93BFA663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2962" t="13787" r="3779" b="7007"/>
          <a:stretch/>
        </p:blipFill>
        <p:spPr>
          <a:xfrm>
            <a:off x="428140" y="2327017"/>
            <a:ext cx="4143860" cy="18591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656EF-A51B-4D00-9AB2-DC988CF3A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C3AE05-AA2D-4E60-8748-12EEA573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Next-generation distributed coupling linac: </a:t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New geometric-optimization approaches and optimized ports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4AD762-6436-4536-8A2B-81AF8076B095}"/>
              </a:ext>
            </a:extLst>
          </p:cNvPr>
          <p:cNvSpPr/>
          <p:nvPr/>
        </p:nvSpPr>
        <p:spPr>
          <a:xfrm>
            <a:off x="133918" y="1185770"/>
            <a:ext cx="4415584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/>
              <a:t>New geometric-optimization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425CA8-CADA-4307-932C-BCDBFDFFE880}"/>
                  </a:ext>
                </a:extLst>
              </p:cNvPr>
              <p:cNvSpPr txBox="1"/>
              <p:nvPr/>
            </p:nvSpPr>
            <p:spPr>
              <a:xfrm>
                <a:off x="1511660" y="2076395"/>
                <a:ext cx="1034066" cy="27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67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167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𝐬𝐮𝐫𝐟</m:t>
                        </m:r>
                      </m:sub>
                    </m:sSub>
                  </m:oMath>
                </a14:m>
                <a:r>
                  <a:rPr lang="en-US" sz="1167" b="1">
                    <a:solidFill>
                      <a:srgbClr val="0070C0"/>
                    </a:solidFill>
                  </a:rPr>
                  <a:t> (MV/m)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425CA8-CADA-4307-932C-BCDBFDFFE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2076395"/>
                <a:ext cx="1034066" cy="271934"/>
              </a:xfrm>
              <a:prstGeom prst="rect">
                <a:avLst/>
              </a:prstGeom>
              <a:blipFill>
                <a:blip r:embed="rId8"/>
                <a:stretch>
                  <a:fillRect t="-227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1ADBE-0BC6-43CA-A8CD-2B3F0D370077}"/>
                  </a:ext>
                </a:extLst>
              </p:cNvPr>
              <p:cNvSpPr txBox="1"/>
              <p:nvPr/>
            </p:nvSpPr>
            <p:spPr>
              <a:xfrm>
                <a:off x="3484979" y="2092655"/>
                <a:ext cx="1064522" cy="27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67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1167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𝐬𝐮𝐫𝐟</m:t>
                        </m:r>
                      </m:sub>
                    </m:sSub>
                  </m:oMath>
                </a14:m>
                <a:r>
                  <a:rPr lang="en-US" sz="1167" b="1">
                    <a:solidFill>
                      <a:srgbClr val="7030A0"/>
                    </a:solidFill>
                  </a:rPr>
                  <a:t> (MA/m)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1ADBE-0BC6-43CA-A8CD-2B3F0D37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979" y="2092655"/>
                <a:ext cx="1064522" cy="271934"/>
              </a:xfrm>
              <a:prstGeom prst="rect">
                <a:avLst/>
              </a:prstGeom>
              <a:blipFill>
                <a:blip r:embed="rId9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0F7F3E1-F80D-490D-AEB7-1EB3C546DEA2}"/>
              </a:ext>
            </a:extLst>
          </p:cNvPr>
          <p:cNvSpPr txBox="1"/>
          <p:nvPr/>
        </p:nvSpPr>
        <p:spPr>
          <a:xfrm>
            <a:off x="1821822" y="4124192"/>
            <a:ext cx="2302233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/>
              <a:t>Distance along the surface (cm)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A3B484-23B0-47C6-9B2B-7F38644CFBCE}"/>
              </a:ext>
            </a:extLst>
          </p:cNvPr>
          <p:cNvSpPr/>
          <p:nvPr/>
        </p:nvSpPr>
        <p:spPr>
          <a:xfrm>
            <a:off x="1725062" y="3312772"/>
            <a:ext cx="1247457" cy="233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17" b="1" dirty="0">
                <a:solidFill>
                  <a:srgbClr val="FF0000"/>
                </a:solidFill>
              </a:rPr>
              <a:t>Gradient=100MV/m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1044F-C419-42A7-BBE2-3DC84238007F}"/>
                  </a:ext>
                </a:extLst>
              </p:cNvPr>
              <p:cNvSpPr txBox="1"/>
              <p:nvPr/>
            </p:nvSpPr>
            <p:spPr>
              <a:xfrm>
                <a:off x="716360" y="1657776"/>
                <a:ext cx="3250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X-band, 11.424 GHz, iris diameter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0.1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1044F-C419-42A7-BBE2-3DC84238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0" y="1657776"/>
                <a:ext cx="3250698" cy="307777"/>
              </a:xfrm>
              <a:prstGeom prst="rect">
                <a:avLst/>
              </a:prstGeom>
              <a:blipFill>
                <a:blip r:embed="rId10"/>
                <a:stretch>
                  <a:fillRect l="-56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411EDCDC-3C63-4A42-A1EE-87F7CFAB7616}"/>
              </a:ext>
            </a:extLst>
          </p:cNvPr>
          <p:cNvSpPr/>
          <p:nvPr/>
        </p:nvSpPr>
        <p:spPr>
          <a:xfrm>
            <a:off x="133917" y="4566750"/>
            <a:ext cx="4415584" cy="787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Peak surface E-field to gradient reduction from 2.5 to 2 </a:t>
            </a:r>
          </a:p>
          <a:p>
            <a:pPr algn="ctr"/>
            <a:r>
              <a:rPr lang="en-US" sz="1600" dirty="0"/>
              <a:t>with even higher shunt impedance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3B529A-D2D3-4CD0-9968-67D51E22757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56" y="2671443"/>
            <a:ext cx="209985" cy="14671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B5AF68C-417D-41B4-8000-715BAA3AA7EF}"/>
              </a:ext>
            </a:extLst>
          </p:cNvPr>
          <p:cNvSpPr txBox="1"/>
          <p:nvPr/>
        </p:nvSpPr>
        <p:spPr>
          <a:xfrm>
            <a:off x="83281" y="2468825"/>
            <a:ext cx="434734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err="1"/>
              <a:t>a.u</a:t>
            </a:r>
            <a:r>
              <a:rPr lang="en-US" sz="1167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CF89D5-3F67-472C-A31F-B3197F853E3B}"/>
              </a:ext>
            </a:extLst>
          </p:cNvPr>
          <p:cNvSpPr txBox="1"/>
          <p:nvPr/>
        </p:nvSpPr>
        <p:spPr>
          <a:xfrm>
            <a:off x="6167521" y="5407223"/>
            <a:ext cx="251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M. Nasr, Z. Li, and S. Tantawi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FA7867-5BB1-46B2-A014-8594C5307615}"/>
              </a:ext>
            </a:extLst>
          </p:cNvPr>
          <p:cNvSpPr/>
          <p:nvPr/>
        </p:nvSpPr>
        <p:spPr>
          <a:xfrm>
            <a:off x="0" y="5352990"/>
            <a:ext cx="4717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M. Nasr et al. New Geometrical-Optimization Approach using Splines for Enhanced Accelerator Cavities’ Performance, IPAC’18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04AFBD-C4F6-4535-AA76-45695F32BBBA}"/>
              </a:ext>
            </a:extLst>
          </p:cNvPr>
          <p:cNvGrpSpPr/>
          <p:nvPr/>
        </p:nvGrpSpPr>
        <p:grpSpPr>
          <a:xfrm>
            <a:off x="4939333" y="1181100"/>
            <a:ext cx="4052267" cy="4172841"/>
            <a:chOff x="4939333" y="1181100"/>
            <a:chExt cx="4052267" cy="417284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5F19074-30CF-4F77-B8A9-E5DAFE783619}"/>
                </a:ext>
              </a:extLst>
            </p:cNvPr>
            <p:cNvGrpSpPr/>
            <p:nvPr/>
          </p:nvGrpSpPr>
          <p:grpSpPr>
            <a:xfrm>
              <a:off x="4939333" y="1181100"/>
              <a:ext cx="4052267" cy="4172841"/>
              <a:chOff x="4853955" y="1276405"/>
              <a:chExt cx="4052267" cy="417284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20A5E9-D911-4540-8955-EF2E756EBC10}"/>
                  </a:ext>
                </a:extLst>
              </p:cNvPr>
              <p:cNvSpPr/>
              <p:nvPr/>
            </p:nvSpPr>
            <p:spPr>
              <a:xfrm>
                <a:off x="4853955" y="1276405"/>
                <a:ext cx="4014167" cy="369332"/>
              </a:xfrm>
              <a:prstGeom prst="rect">
                <a:avLst/>
              </a:prstGeom>
              <a:solidFill>
                <a:srgbClr val="FF993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Optimized coupling ports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AB7F96C-F593-426B-88FF-EC82A3D3BCAC}"/>
                      </a:ext>
                    </a:extLst>
                  </p:cNvPr>
                  <p:cNvSpPr/>
                  <p:nvPr/>
                </p:nvSpPr>
                <p:spPr>
                  <a:xfrm>
                    <a:off x="4892055" y="4662055"/>
                    <a:ext cx="4014167" cy="787191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/>
                      <a:t>Reducing magnetic field enhancement to from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1600" dirty="0"/>
                      <a:t>2.3 to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1600" dirty="0"/>
                      <a:t>1.17</a:t>
                    </a: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AB7F96C-F593-426B-88FF-EC82A3D3BC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2055" y="4662055"/>
                    <a:ext cx="4014167" cy="78719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1F4C2EAD-50DE-439C-8673-A543D5745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6812" y="3481180"/>
                <a:ext cx="1215738" cy="361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H Field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892709-A333-464B-B333-F176AC0B1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600" y="1707610"/>
              <a:ext cx="1079639" cy="274036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E27CFF-CEB9-4987-A712-D1E2175CEC6C}"/>
              </a:ext>
            </a:extLst>
          </p:cNvPr>
          <p:cNvSpPr txBox="1"/>
          <p:nvPr/>
        </p:nvSpPr>
        <p:spPr>
          <a:xfrm>
            <a:off x="169575" y="2158073"/>
            <a:ext cx="1164101" cy="2616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Starting shape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32D2E-FFED-47A3-8F68-6559F234EA3F}"/>
              </a:ext>
            </a:extLst>
          </p:cNvPr>
          <p:cNvSpPr txBox="1"/>
          <p:nvPr/>
        </p:nvSpPr>
        <p:spPr>
          <a:xfrm>
            <a:off x="111525" y="2146054"/>
            <a:ext cx="1311578" cy="26161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Optimized shape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656EF-A51B-4D00-9AB2-DC988CF3A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C3AE05-AA2D-4E60-8748-12EEA573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Next-generation distributed coupling linac: </a:t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New geometric-optimization approaches and optimized ports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4AD762-6436-4536-8A2B-81AF8076B095}"/>
              </a:ext>
            </a:extLst>
          </p:cNvPr>
          <p:cNvSpPr/>
          <p:nvPr/>
        </p:nvSpPr>
        <p:spPr>
          <a:xfrm>
            <a:off x="133918" y="1185770"/>
            <a:ext cx="4415584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/>
              <a:t>New geometric-optimization approaches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EDCDC-3C63-4A42-A1EE-87F7CFAB7616}"/>
              </a:ext>
            </a:extLst>
          </p:cNvPr>
          <p:cNvSpPr/>
          <p:nvPr/>
        </p:nvSpPr>
        <p:spPr>
          <a:xfrm>
            <a:off x="133917" y="4566750"/>
            <a:ext cx="4415584" cy="787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Peak surface E-field to gradient reduction from 2.5 to 2 </a:t>
            </a:r>
          </a:p>
          <a:p>
            <a:pPr algn="ctr"/>
            <a:r>
              <a:rPr lang="en-US" sz="1600" dirty="0"/>
              <a:t>with even higher shunt impedance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FA7867-5BB1-46B2-A014-8594C5307615}"/>
              </a:ext>
            </a:extLst>
          </p:cNvPr>
          <p:cNvSpPr/>
          <p:nvPr/>
        </p:nvSpPr>
        <p:spPr>
          <a:xfrm>
            <a:off x="0" y="5352990"/>
            <a:ext cx="4717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M. Nasr et al. New Geometrical-Optimization Approach using Splines for Enhanced Accelerator Cavities’ Performance, IPAC’18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20A5E9-D911-4540-8955-EF2E756EBC10}"/>
              </a:ext>
            </a:extLst>
          </p:cNvPr>
          <p:cNvSpPr/>
          <p:nvPr/>
        </p:nvSpPr>
        <p:spPr>
          <a:xfrm>
            <a:off x="4939333" y="1181100"/>
            <a:ext cx="4014167" cy="369332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Optimized coupling 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B7F96C-F593-426B-88FF-EC82A3D3BCAC}"/>
                  </a:ext>
                </a:extLst>
              </p:cNvPr>
              <p:cNvSpPr/>
              <p:nvPr/>
            </p:nvSpPr>
            <p:spPr>
              <a:xfrm>
                <a:off x="4977433" y="4566750"/>
                <a:ext cx="4014167" cy="78719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Reducing magnetic field enhancement to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2.3 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1.17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B7F96C-F593-426B-88FF-EC82A3D3B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33" y="4566750"/>
                <a:ext cx="4014167" cy="787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0A8304-E4E8-4196-9BF5-2709EEBA5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71" y="1662576"/>
            <a:ext cx="3385202" cy="28590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8FCA04-8293-4834-B2A4-D2EB1A8C54F7}"/>
              </a:ext>
            </a:extLst>
          </p:cNvPr>
          <p:cNvSpPr txBox="1"/>
          <p:nvPr/>
        </p:nvSpPr>
        <p:spPr>
          <a:xfrm>
            <a:off x="5220489" y="5414635"/>
            <a:ext cx="35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M. Nasr, Z. Li, G. Bowden, and S. Tantawi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745DC-361A-4808-ACB3-84D0CC958C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27" y="1863573"/>
            <a:ext cx="4367964" cy="2457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7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EF4C1F-BFEB-4718-AA64-FED244C64914}"/>
              </a:ext>
            </a:extLst>
          </p:cNvPr>
          <p:cNvSpPr/>
          <p:nvPr/>
        </p:nvSpPr>
        <p:spPr>
          <a:xfrm>
            <a:off x="263523" y="1943100"/>
            <a:ext cx="3775077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A0251-B86D-4BA8-8C8F-51F09A03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en-US" sz="1800" dirty="0"/>
              <a:t>Having every cell fed individually by a manifold naturally inspires the use of another manifold with another mode feeding the same cell</a:t>
            </a:r>
          </a:p>
        </p:txBody>
      </p:sp>
      <p:sp>
        <p:nvSpPr>
          <p:cNvPr id="5" name="Content Placeholder 23">
            <a:extLst>
              <a:ext uri="{FF2B5EF4-FFF2-40B4-BE49-F238E27FC236}">
                <a16:creationId xmlns:a16="http://schemas.microsoft.com/office/drawing/2014/main" id="{C77D7088-F984-4CDE-9E50-7B98C339C3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099" y="1965193"/>
            <a:ext cx="3619500" cy="1397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en-US" sz="1333"/>
              <a:t>Performance of cavity improves  when powered with two different RF modes</a:t>
            </a:r>
          </a:p>
          <a:p>
            <a:pPr marL="238115" indent="-238115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Arial"/>
              <a:buChar char="•"/>
            </a:pPr>
            <a:r>
              <a:rPr lang="en-US" sz="1333" b="1">
                <a:solidFill>
                  <a:schemeClr val="accent6">
                    <a:lumMod val="75000"/>
                  </a:schemeClr>
                </a:solidFill>
              </a:rPr>
              <a:t>Efficiency: </a:t>
            </a:r>
            <a:r>
              <a:rPr lang="en-US" sz="1333"/>
              <a:t>Linear superposition of fields by adding power in the two modes.</a:t>
            </a:r>
          </a:p>
          <a:p>
            <a:pPr marL="238115" indent="-238115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Arial"/>
              <a:buChar char="•"/>
            </a:pPr>
            <a:endParaRPr lang="en-US" sz="1333"/>
          </a:p>
          <a:p>
            <a:pPr marL="238115" indent="-238115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Arial"/>
              <a:buChar char="•"/>
            </a:pPr>
            <a:r>
              <a:rPr lang="en-US" sz="1333" b="1">
                <a:solidFill>
                  <a:schemeClr val="accent6">
                    <a:lumMod val="75000"/>
                  </a:schemeClr>
                </a:solidFill>
              </a:rPr>
              <a:t>Gradient: </a:t>
            </a:r>
            <a:r>
              <a:rPr lang="en-US" sz="1333"/>
              <a:t>doubling the accelerating gradient without doubling surface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AE0135-E81C-4B6C-AF1F-956E839E90CA}"/>
                  </a:ext>
                </a:extLst>
              </p:cNvPr>
              <p:cNvSpPr/>
              <p:nvPr/>
            </p:nvSpPr>
            <p:spPr>
              <a:xfrm>
                <a:off x="263529" y="1500920"/>
                <a:ext cx="2280751" cy="42937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500"/>
                  </a:spcAft>
                  <a:buClr>
                    <a:schemeClr val="bg2"/>
                  </a:buClr>
                </a:pPr>
                <a:r>
                  <a:rPr lang="en-US" sz="1667" b="1">
                    <a:solidFill>
                      <a:schemeClr val="bg1"/>
                    </a:solidFill>
                  </a:rPr>
                  <a:t>Power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bg1"/>
                        </a:solidFill>
                        <a:latin typeface="Cambria Math"/>
                      </a:rPr>
                      <m:t>∝</m:t>
                    </m:r>
                  </m:oMath>
                </a14:m>
                <a:r>
                  <a:rPr lang="en-US" sz="1667" b="1">
                    <a:solidFill>
                      <a:schemeClr val="bg1"/>
                    </a:solidFill>
                  </a:rPr>
                  <a:t> (gradient)</a:t>
                </a:r>
                <a:r>
                  <a:rPr lang="en-US" sz="1667" b="1" baseline="30000">
                    <a:solidFill>
                      <a:schemeClr val="bg1"/>
                    </a:solidFill>
                  </a:rPr>
                  <a:t>2</a:t>
                </a:r>
                <a:r>
                  <a:rPr lang="en-US" sz="1667" b="1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AE0135-E81C-4B6C-AF1F-956E839E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9" y="1500920"/>
                <a:ext cx="2280751" cy="4293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EFB48EE4-4905-4D1B-B9CE-98A538CD69E5}"/>
              </a:ext>
            </a:extLst>
          </p:cNvPr>
          <p:cNvSpPr/>
          <p:nvPr/>
        </p:nvSpPr>
        <p:spPr>
          <a:xfrm>
            <a:off x="332652" y="3695700"/>
            <a:ext cx="3619500" cy="88411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 dirty="0">
                <a:solidFill>
                  <a:schemeClr val="tx1"/>
                </a:solidFill>
              </a:rPr>
              <a:t>Optimum designs require non-harmonic operation; instead, we design for frequencies that are not necessarily harmonically related, but rather have a common sub-harmonic.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FE82E-0DD7-48B7-8F22-6987053E801A}"/>
              </a:ext>
            </a:extLst>
          </p:cNvPr>
          <p:cNvGrpSpPr/>
          <p:nvPr/>
        </p:nvGrpSpPr>
        <p:grpSpPr>
          <a:xfrm>
            <a:off x="4927269" y="992493"/>
            <a:ext cx="4064331" cy="2807150"/>
            <a:chOff x="4927269" y="992493"/>
            <a:chExt cx="4064331" cy="28071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994A5B-058B-4047-86E8-BCBA72613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84075" y="1231321"/>
              <a:ext cx="3407525" cy="2568322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D483B94B-9C2A-479C-9C24-BD3C176ABFDE}"/>
                </a:ext>
              </a:extLst>
            </p:cNvPr>
            <p:cNvSpPr/>
            <p:nvPr/>
          </p:nvSpPr>
          <p:spPr>
            <a:xfrm>
              <a:off x="8301630" y="1103922"/>
              <a:ext cx="264520" cy="29745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B6E8849E-51BE-48FE-9F67-DA114F3FDEA7}"/>
                </a:ext>
              </a:extLst>
            </p:cNvPr>
            <p:cNvSpPr/>
            <p:nvPr/>
          </p:nvSpPr>
          <p:spPr>
            <a:xfrm rot="18126217">
              <a:off x="5437677" y="2667364"/>
              <a:ext cx="196783" cy="297454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B06483-5B6A-4222-AE55-359F75D27A86}"/>
                </a:ext>
              </a:extLst>
            </p:cNvPr>
            <p:cNvSpPr txBox="1"/>
            <p:nvPr/>
          </p:nvSpPr>
          <p:spPr>
            <a:xfrm>
              <a:off x="7428777" y="99249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S-band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7C9EE7-30E5-4833-947F-570F943F99A5}"/>
                </a:ext>
              </a:extLst>
            </p:cNvPr>
            <p:cNvSpPr txBox="1"/>
            <p:nvPr/>
          </p:nvSpPr>
          <p:spPr>
            <a:xfrm>
              <a:off x="4927269" y="240082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C-band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0FE0053E-D092-42BE-B28C-ECAF704B57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66782" y="1201473"/>
              <a:ext cx="2099835" cy="12419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1230">
                      <a:extLst>
                        <a:ext uri="{9D8B030D-6E8A-4147-A177-3AD203B41FA5}">
                          <a16:colId xmlns:a16="http://schemas.microsoft.com/office/drawing/2014/main" val="1316680334"/>
                        </a:ext>
                      </a:extLst>
                    </a:gridCol>
                    <a:gridCol w="768605">
                      <a:extLst>
                        <a:ext uri="{9D8B030D-6E8A-4147-A177-3AD203B41FA5}">
                          <a16:colId xmlns:a16="http://schemas.microsoft.com/office/drawing/2014/main" val="3054713346"/>
                        </a:ext>
                      </a:extLst>
                    </a:gridCol>
                  </a:tblGrid>
                  <a:tr h="30903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i="0" dirty="0"/>
                        </a:p>
                      </a:txBody>
                      <a:tcPr marL="69273" marR="69273" marT="38100" marB="3810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2.856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2106156139"/>
                      </a:ext>
                    </a:extLst>
                  </a:tr>
                  <a:tr h="30903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9273" marR="69273" marT="38100" marB="3810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6.664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2177385530"/>
                      </a:ext>
                    </a:extLst>
                  </a:tr>
                  <a:tr h="30903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𝑐𝑜𝑚𝑚</m:t>
                                    </m:r>
                                  </m:sub>
                                </m:sSub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MHz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9273" marR="69273" marT="38100" marB="3810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952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4120571397"/>
                      </a:ext>
                    </a:extLst>
                  </a:tr>
                  <a:tr h="31485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dirty="0" smtClean="0">
                                        <a:latin typeface="Cambria Math" panose="02040503050406030204" pitchFamily="18" charset="0"/>
                                      </a:rPr>
                                      <m:t>𝑠h𝑢𝑛𝑡</m:t>
                                    </m:r>
                                  </m:sub>
                                </m:sSub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MΩ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400" b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9273" marR="69273" marT="38100" marB="3810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155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112195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0FE0053E-D092-42BE-B28C-ECAF704B57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420443"/>
                  </p:ext>
                </p:extLst>
              </p:nvPr>
            </p:nvGraphicFramePr>
            <p:xfrm>
              <a:off x="4166782" y="1201473"/>
              <a:ext cx="2099835" cy="12419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1230">
                      <a:extLst>
                        <a:ext uri="{9D8B030D-6E8A-4147-A177-3AD203B41FA5}">
                          <a16:colId xmlns:a16="http://schemas.microsoft.com/office/drawing/2014/main" val="1316680334"/>
                        </a:ext>
                      </a:extLst>
                    </a:gridCol>
                    <a:gridCol w="768605">
                      <a:extLst>
                        <a:ext uri="{9D8B030D-6E8A-4147-A177-3AD203B41FA5}">
                          <a16:colId xmlns:a16="http://schemas.microsoft.com/office/drawing/2014/main" val="3054713346"/>
                        </a:ext>
                      </a:extLst>
                    </a:gridCol>
                  </a:tblGrid>
                  <a:tr h="3090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273" marR="69273" marT="38100" marB="38100">
                        <a:blipFill>
                          <a:blip r:embed="rId15"/>
                          <a:stretch>
                            <a:fillRect l="-457" t="-5882" r="-58904" b="-3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2.856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2106156139"/>
                      </a:ext>
                    </a:extLst>
                  </a:tr>
                  <a:tr h="3090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273" marR="69273" marT="38100" marB="38100">
                        <a:blipFill>
                          <a:blip r:embed="rId15"/>
                          <a:stretch>
                            <a:fillRect l="-457" t="-105882" r="-58904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6.664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2177385530"/>
                      </a:ext>
                    </a:extLst>
                  </a:tr>
                  <a:tr h="3090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273" marR="69273" marT="38100" marB="38100">
                        <a:blipFill>
                          <a:blip r:embed="rId15"/>
                          <a:stretch>
                            <a:fillRect l="-457" t="-210000" r="-58904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952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4120571397"/>
                      </a:ext>
                    </a:extLst>
                  </a:tr>
                  <a:tr h="314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273" marR="69273" marT="38100" marB="38100">
                        <a:blipFill>
                          <a:blip r:embed="rId15"/>
                          <a:stretch>
                            <a:fillRect l="-457" t="-298077" r="-58904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155</a:t>
                          </a:r>
                        </a:p>
                      </a:txBody>
                      <a:tcPr marL="69273" marR="69273" marT="38100" marB="38100"/>
                    </a:tc>
                    <a:extLst>
                      <a:ext uri="{0D108BD9-81ED-4DB2-BD59-A6C34878D82A}">
                        <a16:rowId xmlns:a16="http://schemas.microsoft.com/office/drawing/2014/main" val="112195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35DA70B-EBD9-47DB-9768-743795300C69}"/>
              </a:ext>
            </a:extLst>
          </p:cNvPr>
          <p:cNvSpPr txBox="1"/>
          <p:nvPr/>
        </p:nvSpPr>
        <p:spPr>
          <a:xfrm>
            <a:off x="7043949" y="3321627"/>
            <a:ext cx="207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M. Nasr, and S. Tantawi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E5286-3883-42DE-B189-FFA6DCF94964}"/>
              </a:ext>
            </a:extLst>
          </p:cNvPr>
          <p:cNvSpPr/>
          <p:nvPr/>
        </p:nvSpPr>
        <p:spPr>
          <a:xfrm>
            <a:off x="142616" y="4735440"/>
            <a:ext cx="41724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M. Nasr et al. “A Novel Dual-Mode Dual-Frequency Linac Design”, IPAC’17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EB8AD-A157-4DC3-8485-7A11C4D28CAB}"/>
              </a:ext>
            </a:extLst>
          </p:cNvPr>
          <p:cNvSpPr/>
          <p:nvPr/>
        </p:nvSpPr>
        <p:spPr>
          <a:xfrm>
            <a:off x="142616" y="5147568"/>
            <a:ext cx="41724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M. Nasr et al. “The Design and Construction of a Novel Dual-Mode Dual-Frequency Linac Design”, IPAC’18</a:t>
            </a:r>
          </a:p>
        </p:txBody>
      </p:sp>
      <p:pic>
        <p:nvPicPr>
          <p:cNvPr id="26" name="axialfields">
            <a:hlinkClick r:id="" action="ppaction://media"/>
            <a:extLst>
              <a:ext uri="{FF2B5EF4-FFF2-40B4-BE49-F238E27FC236}">
                <a16:creationId xmlns:a16="http://schemas.microsoft.com/office/drawing/2014/main" id="{584E2ED8-8BA3-3640-AE8D-FF08C3CF5C2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6"/>
          <a:srcRect l="15736" t="15109" r="15329" b="8172"/>
          <a:stretch/>
        </p:blipFill>
        <p:spPr>
          <a:xfrm>
            <a:off x="4371234" y="3962195"/>
            <a:ext cx="2210995" cy="13841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5EFCC2-3206-C94B-8877-9343799E0BC7}"/>
              </a:ext>
            </a:extLst>
          </p:cNvPr>
          <p:cNvSpPr txBox="1"/>
          <p:nvPr/>
        </p:nvSpPr>
        <p:spPr>
          <a:xfrm>
            <a:off x="4557421" y="375994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3333FF"/>
                </a:solidFill>
              </a:rPr>
              <a:t>Mode01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DD336A-2E82-F84A-B249-59485016B81A}"/>
              </a:ext>
            </a:extLst>
          </p:cNvPr>
          <p:cNvSpPr txBox="1"/>
          <p:nvPr/>
        </p:nvSpPr>
        <p:spPr>
          <a:xfrm>
            <a:off x="5229720" y="375637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Mode02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642758-F94D-5347-887A-7B2AA7C4A53C}"/>
              </a:ext>
            </a:extLst>
          </p:cNvPr>
          <p:cNvSpPr txBox="1"/>
          <p:nvPr/>
        </p:nvSpPr>
        <p:spPr>
          <a:xfrm>
            <a:off x="5905085" y="3752802"/>
            <a:ext cx="54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Total</a:t>
            </a:r>
          </a:p>
        </p:txBody>
      </p:sp>
      <p:pic>
        <p:nvPicPr>
          <p:cNvPr id="30" name="energygain">
            <a:hlinkClick r:id="" action="ppaction://media"/>
            <a:extLst>
              <a:ext uri="{FF2B5EF4-FFF2-40B4-BE49-F238E27FC236}">
                <a16:creationId xmlns:a16="http://schemas.microsoft.com/office/drawing/2014/main" id="{FF418773-4A7E-8E48-9604-ADC9D06CB514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17"/>
          <a:srcRect l="16208" t="16346" r="17280" b="7049"/>
          <a:stretch/>
        </p:blipFill>
        <p:spPr>
          <a:xfrm>
            <a:off x="6654228" y="3975827"/>
            <a:ext cx="2337372" cy="1514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64B049-274F-A442-8FC9-52825B4C72DC}"/>
                  </a:ext>
                </a:extLst>
              </p:cNvPr>
              <p:cNvSpPr txBox="1"/>
              <p:nvPr/>
            </p:nvSpPr>
            <p:spPr>
              <a:xfrm rot="16200000">
                <a:off x="4030414" y="4527120"/>
                <a:ext cx="57932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350" dirty="0"/>
                  <a:t> (</a:t>
                </a:r>
                <a:r>
                  <a:rPr lang="en-US" sz="1350" dirty="0" err="1"/>
                  <a:t>a.u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64B049-274F-A442-8FC9-52825B4C7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30414" y="4527120"/>
                <a:ext cx="579326" cy="207749"/>
              </a:xfrm>
              <a:prstGeom prst="rect">
                <a:avLst/>
              </a:prstGeom>
              <a:blipFill>
                <a:blip r:embed="rId18"/>
                <a:stretch>
                  <a:fillRect l="-29412" t="-14894" r="-47059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A9095D4-4492-0F44-9515-433D8ACACAA5}"/>
              </a:ext>
            </a:extLst>
          </p:cNvPr>
          <p:cNvSpPr txBox="1"/>
          <p:nvPr/>
        </p:nvSpPr>
        <p:spPr>
          <a:xfrm rot="16200000">
            <a:off x="6118505" y="4501047"/>
            <a:ext cx="1279196" cy="20774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50" dirty="0"/>
              <a:t>Energy gain(a.u)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23646A-6C9F-1242-A67E-A079C63449AD}"/>
              </a:ext>
            </a:extLst>
          </p:cNvPr>
          <p:cNvSpPr txBox="1"/>
          <p:nvPr/>
        </p:nvSpPr>
        <p:spPr>
          <a:xfrm>
            <a:off x="4481193" y="5362909"/>
            <a:ext cx="216726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Distance along the surface (cm)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1A5243-6DBE-5D45-9AB9-86F9ED25E1B5}"/>
              </a:ext>
            </a:extLst>
          </p:cNvPr>
          <p:cNvSpPr txBox="1"/>
          <p:nvPr/>
        </p:nvSpPr>
        <p:spPr>
          <a:xfrm>
            <a:off x="6855633" y="5348030"/>
            <a:ext cx="216726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Distance along the surface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2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>
            <a:spLocks noGrp="1"/>
          </p:cNvSpPr>
          <p:nvPr>
            <p:ph type="sldNum" sz="quarter" idx="11"/>
          </p:nvPr>
        </p:nvSpPr>
        <p:spPr>
          <a:xfrm>
            <a:off x="6424613" y="4326386"/>
            <a:ext cx="23919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013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lnSpc>
                <a:spcPts val="1189"/>
              </a:lnSpc>
            </a:pPr>
            <a:fld id="{81D60167-4931-47E6-BA6A-407CBD079E47}" type="slidenum">
              <a:rPr lang="en-US" spc="-4"/>
              <a:pPr marL="28575">
                <a:lnSpc>
                  <a:spcPts val="1189"/>
                </a:lnSpc>
              </a:pPr>
              <a:t>18</a:t>
            </a:fld>
            <a:endParaRPr spc="-4"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1822" y="199542"/>
            <a:ext cx="8103570" cy="747801"/>
          </a:xfrm>
          <a:prstGeom prst="rect">
            <a:avLst/>
          </a:prstGeom>
        </p:spPr>
        <p:txBody>
          <a:bodyPr vert="horz" wrap="square" lIns="0" tIns="9049" rIns="0" bIns="0" rtlCol="0" anchor="b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b="0" spc="-4" dirty="0"/>
              <a:t>Distributed coupling with smooth-wall waveguide distribution manifolds</a:t>
            </a:r>
            <a:endParaRPr b="0" spc="-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9A14C5-8A5A-98C8-0F14-B659197F9499}"/>
                  </a:ext>
                </a:extLst>
              </p:cNvPr>
              <p:cNvSpPr txBox="1"/>
              <p:nvPr/>
            </p:nvSpPr>
            <p:spPr>
              <a:xfrm>
                <a:off x="320414" y="1379209"/>
                <a:ext cx="8234978" cy="190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guided wavelength,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35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exceeds the free space wavelength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Each manifold needs to be tapped every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/2,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where, typically,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1, 2</m:t>
                        </m:r>
                      </m:e>
                    </m:d>
                  </m:oMath>
                </a14:m>
                <a:endParaRPr lang="en-US" sz="13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Then, the phase difference between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cavity is either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zero for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 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2,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respectively.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number of manifold, each feeding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cavity, the phase advance,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by: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where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integer, and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guided wavelength is readily calculated as 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mod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9A14C5-8A5A-98C8-0F14-B659197F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14" y="1379209"/>
                <a:ext cx="8234978" cy="1907061"/>
              </a:xfrm>
              <a:prstGeom prst="rect">
                <a:avLst/>
              </a:prstGeom>
              <a:blipFill>
                <a:blip r:embed="rId2"/>
                <a:stretch>
                  <a:fillRect l="-74" t="-319" b="-2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A820F4-53EF-B42D-EE97-7AA74059D150}"/>
                  </a:ext>
                </a:extLst>
              </p:cNvPr>
              <p:cNvSpPr txBox="1"/>
              <p:nvPr/>
            </p:nvSpPr>
            <p:spPr>
              <a:xfrm>
                <a:off x="320414" y="2983418"/>
                <a:ext cx="8512903" cy="52463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expression for the guided wavelength does not  yield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until 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3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consequently, the natural minimum for the number of manifolds required is </a:t>
                </a:r>
                <a:r>
                  <a:rPr lang="en-US" sz="135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three.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3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A820F4-53EF-B42D-EE97-7AA74059D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14" y="2983418"/>
                <a:ext cx="8512903" cy="524631"/>
              </a:xfrm>
              <a:prstGeom prst="rect">
                <a:avLst/>
              </a:prstGeom>
              <a:blipFill>
                <a:blip r:embed="rId3"/>
                <a:stretch>
                  <a:fillRect l="-215" t="-1163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E4451BD-B00D-75ED-7394-81AFF5A85583}"/>
              </a:ext>
            </a:extLst>
          </p:cNvPr>
          <p:cNvGrpSpPr/>
          <p:nvPr/>
        </p:nvGrpSpPr>
        <p:grpSpPr>
          <a:xfrm>
            <a:off x="1417507" y="3934353"/>
            <a:ext cx="6172200" cy="1345239"/>
            <a:chOff x="1828800" y="4648200"/>
            <a:chExt cx="8229600" cy="17936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4432F5A-A85B-0222-D62B-BB3DF8DEBA31}"/>
                </a:ext>
              </a:extLst>
            </p:cNvPr>
            <p:cNvSpPr/>
            <p:nvPr/>
          </p:nvSpPr>
          <p:spPr>
            <a:xfrm>
              <a:off x="1828800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10D82E-9312-49C4-3777-0F78DC4BC517}"/>
                </a:ext>
              </a:extLst>
            </p:cNvPr>
            <p:cNvSpPr/>
            <p:nvPr/>
          </p:nvSpPr>
          <p:spPr>
            <a:xfrm>
              <a:off x="3131820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B5B739-DC8C-DA76-C634-73E1F95A436C}"/>
                </a:ext>
              </a:extLst>
            </p:cNvPr>
            <p:cNvSpPr/>
            <p:nvPr/>
          </p:nvSpPr>
          <p:spPr>
            <a:xfrm>
              <a:off x="4434840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90D4E6C-B921-0BC6-F10B-B800A28F2CEB}"/>
                </a:ext>
              </a:extLst>
            </p:cNvPr>
            <p:cNvSpPr/>
            <p:nvPr/>
          </p:nvSpPr>
          <p:spPr>
            <a:xfrm>
              <a:off x="5737860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570C571-809D-76C9-9750-AD46C21ED065}"/>
                </a:ext>
              </a:extLst>
            </p:cNvPr>
            <p:cNvSpPr/>
            <p:nvPr/>
          </p:nvSpPr>
          <p:spPr>
            <a:xfrm>
              <a:off x="7040880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993386-EA42-57A3-8A1E-81379CBBDC6F}"/>
                </a:ext>
              </a:extLst>
            </p:cNvPr>
            <p:cNvSpPr/>
            <p:nvPr/>
          </p:nvSpPr>
          <p:spPr>
            <a:xfrm>
              <a:off x="8343902" y="5371116"/>
              <a:ext cx="1143000" cy="10707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510002-4581-1BA8-61CE-66DEB9745959}"/>
                </a:ext>
              </a:extLst>
            </p:cNvPr>
            <p:cNvCxnSpPr/>
            <p:nvPr/>
          </p:nvCxnSpPr>
          <p:spPr>
            <a:xfrm>
              <a:off x="1981200" y="4648200"/>
              <a:ext cx="777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3FCEC9-7B29-79F1-6103-50412B6DF64E}"/>
                </a:ext>
              </a:extLst>
            </p:cNvPr>
            <p:cNvCxnSpPr/>
            <p:nvPr/>
          </p:nvCxnSpPr>
          <p:spPr>
            <a:xfrm>
              <a:off x="2133600" y="4800600"/>
              <a:ext cx="77724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637A5C-632A-B3CB-8CD7-3FAA222E05C9}"/>
                </a:ext>
              </a:extLst>
            </p:cNvPr>
            <p:cNvCxnSpPr/>
            <p:nvPr/>
          </p:nvCxnSpPr>
          <p:spPr>
            <a:xfrm>
              <a:off x="2286000" y="4953000"/>
              <a:ext cx="777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5E21027-3A49-F782-8524-3B843E3F203A}"/>
                </a:ext>
              </a:extLst>
            </p:cNvPr>
            <p:cNvCxnSpPr/>
            <p:nvPr/>
          </p:nvCxnSpPr>
          <p:spPr>
            <a:xfrm>
              <a:off x="2400300" y="4648200"/>
              <a:ext cx="0" cy="72291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1D8ACD-0400-0E6F-AB87-4B691A8C586C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3690310" y="4800600"/>
              <a:ext cx="13010" cy="570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57ED3D-7A16-B839-542F-3D4C4F1FCE58}"/>
                </a:ext>
              </a:extLst>
            </p:cNvPr>
            <p:cNvCxnSpPr/>
            <p:nvPr/>
          </p:nvCxnSpPr>
          <p:spPr>
            <a:xfrm>
              <a:off x="6282411" y="4648200"/>
              <a:ext cx="0" cy="72291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8CCD54-6CEC-2A56-A252-EEB25B54A882}"/>
                </a:ext>
              </a:extLst>
            </p:cNvPr>
            <p:cNvCxnSpPr>
              <a:cxnSpLocks/>
            </p:cNvCxnSpPr>
            <p:nvPr/>
          </p:nvCxnSpPr>
          <p:spPr>
            <a:xfrm>
              <a:off x="7600033" y="4827680"/>
              <a:ext cx="13010" cy="570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BA576DB-261D-BCC2-BE0D-028703121A1A}"/>
                </a:ext>
              </a:extLst>
            </p:cNvPr>
            <p:cNvCxnSpPr>
              <a:endCxn id="32" idx="0"/>
            </p:cNvCxnSpPr>
            <p:nvPr/>
          </p:nvCxnSpPr>
          <p:spPr>
            <a:xfrm>
              <a:off x="5006340" y="5009658"/>
              <a:ext cx="0" cy="361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A7B2A58-CE4B-86CE-8302-9F182783539A}"/>
                </a:ext>
              </a:extLst>
            </p:cNvPr>
            <p:cNvCxnSpPr/>
            <p:nvPr/>
          </p:nvCxnSpPr>
          <p:spPr>
            <a:xfrm>
              <a:off x="8915401" y="4983769"/>
              <a:ext cx="0" cy="361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2ECDCB-D343-F665-8FD8-87445623C814}"/>
                </a:ext>
              </a:extLst>
            </p:cNvPr>
            <p:cNvSpPr txBox="1"/>
            <p:nvPr/>
          </p:nvSpPr>
          <p:spPr>
            <a:xfrm>
              <a:off x="2207779" y="5640211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C422C71-791B-E06A-3984-E6A675E2DF83}"/>
                    </a:ext>
                  </a:extLst>
                </p:cNvPr>
                <p:cNvSpPr txBox="1"/>
                <p:nvPr/>
              </p:nvSpPr>
              <p:spPr>
                <a:xfrm>
                  <a:off x="3450847" y="5553775"/>
                  <a:ext cx="504945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C422C71-791B-E06A-3984-E6A675E2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847" y="5553775"/>
                  <a:ext cx="504945" cy="553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A46171B-A4F6-AECD-E1BA-981ED3EF5D11}"/>
                    </a:ext>
                  </a:extLst>
                </p:cNvPr>
                <p:cNvSpPr txBox="1"/>
                <p:nvPr/>
              </p:nvSpPr>
              <p:spPr>
                <a:xfrm>
                  <a:off x="8662929" y="5553775"/>
                  <a:ext cx="504945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A46171B-A4F6-AECD-E1BA-981ED3EF5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929" y="5553775"/>
                  <a:ext cx="504945" cy="553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A78119C-8BFE-7FA0-0445-791C73DE3400}"/>
                    </a:ext>
                  </a:extLst>
                </p:cNvPr>
                <p:cNvSpPr txBox="1"/>
                <p:nvPr/>
              </p:nvSpPr>
              <p:spPr>
                <a:xfrm>
                  <a:off x="6096000" y="5655545"/>
                  <a:ext cx="504945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A78119C-8BFE-7FA0-0445-791C73DE3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655545"/>
                  <a:ext cx="504945" cy="553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BCF4B3D-D139-895C-09A3-24B80ACD5397}"/>
                </a:ext>
              </a:extLst>
            </p:cNvPr>
            <p:cNvSpPr txBox="1"/>
            <p:nvPr/>
          </p:nvSpPr>
          <p:spPr>
            <a:xfrm>
              <a:off x="7407512" y="5649521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295C4C-C40C-B779-B004-655B331BE919}"/>
                </a:ext>
              </a:extLst>
            </p:cNvPr>
            <p:cNvSpPr txBox="1"/>
            <p:nvPr/>
          </p:nvSpPr>
          <p:spPr>
            <a:xfrm>
              <a:off x="4813819" y="5680021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0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7E1AAE-8A0C-9FC8-0704-A4B60A706D75}"/>
              </a:ext>
            </a:extLst>
          </p:cNvPr>
          <p:cNvCxnSpPr>
            <a:cxnSpLocks/>
          </p:cNvCxnSpPr>
          <p:nvPr/>
        </p:nvCxnSpPr>
        <p:spPr>
          <a:xfrm>
            <a:off x="3714751" y="3690068"/>
            <a:ext cx="99705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14C036A-B1B1-8992-65C7-482B229CCC4B}"/>
                  </a:ext>
                </a:extLst>
              </p:cNvPr>
              <p:cNvSpPr txBox="1"/>
              <p:nvPr/>
            </p:nvSpPr>
            <p:spPr>
              <a:xfrm>
                <a:off x="2652447" y="3479289"/>
                <a:ext cx="1366522" cy="44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14C036A-B1B1-8992-65C7-482B229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47" y="3479289"/>
                <a:ext cx="1366522" cy="447367"/>
              </a:xfrm>
              <a:prstGeom prst="rect">
                <a:avLst/>
              </a:prstGeom>
              <a:blipFill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9C77A2-415C-AB79-3052-6729875BCEB0}"/>
              </a:ext>
            </a:extLst>
          </p:cNvPr>
          <p:cNvCxnSpPr>
            <a:cxnSpLocks/>
          </p:cNvCxnSpPr>
          <p:nvPr/>
        </p:nvCxnSpPr>
        <p:spPr>
          <a:xfrm flipH="1">
            <a:off x="1895446" y="3693671"/>
            <a:ext cx="107139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F0FF-0F4C-66EB-566A-2EEB1E2A3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B5602-E661-AA2D-F268-2F45BFD3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135 degree phase advanced distributed coupling structure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1822" y="1034119"/>
                <a:ext cx="8537632" cy="1652816"/>
              </a:xfrm>
            </p:spPr>
            <p:txBody>
              <a:bodyPr>
                <a:normAutofit lnSpcReduction="10000"/>
              </a:bodyPr>
              <a:lstStyle/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If one includes the period as an optimization parameter then the optimal structure with the minimal </a:t>
                </a:r>
                <a:r>
                  <a:rPr lang="en-US" sz="1400" dirty="0" err="1"/>
                  <a:t>surfac</a:t>
                </a:r>
                <a:r>
                  <a:rPr lang="en-US" sz="1400" dirty="0"/>
                  <a:t> magnetic field, and consequently the highest shunt impedance occurs at ~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132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advance; a natural choice is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4</a:t>
                </a:r>
                <a:r>
                  <a:rPr lang="en-US" sz="1400" i="1" baseline="30000" dirty="0"/>
                  <a:t>th</a:t>
                </a:r>
                <a:r>
                  <a:rPr lang="en-US" sz="1400" dirty="0"/>
                  <a:t> cavity has a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phase shift, hence 4 manifolds are needed to feed the structure.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two</a:t>
                </a:r>
                <a:r>
                  <a:rPr lang="en-US" sz="1400" dirty="0"/>
                  <a:t> manifolds need to be fed with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phase shift; naturally fed by a hybrid that isolates the forward signal from the reflected signal. 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1822" y="1034119"/>
                <a:ext cx="8537632" cy="1652816"/>
              </a:xfrm>
              <a:blipFill>
                <a:blip r:embed="rId2"/>
                <a:stretch>
                  <a:fillRect l="-1189" t="-3817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17E134-7787-2DBE-7C33-A9DA8E8A4275}"/>
              </a:ext>
            </a:extLst>
          </p:cNvPr>
          <p:cNvSpPr txBox="1"/>
          <p:nvPr/>
        </p:nvSpPr>
        <p:spPr>
          <a:xfrm>
            <a:off x="142624" y="5408481"/>
            <a:ext cx="556755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Marco </a:t>
            </a:r>
            <a:r>
              <a:rPr lang="en-US" sz="1013" dirty="0" err="1"/>
              <a:t>Oriunno</a:t>
            </a:r>
            <a:r>
              <a:rPr lang="en-US" sz="1013" dirty="0"/>
              <a:t>, J. Merrick, G. Bowden,  Z. Li, C. </a:t>
            </a:r>
            <a:r>
              <a:rPr lang="en-US" sz="1013" dirty="0" err="1"/>
              <a:t>Nantista</a:t>
            </a:r>
            <a:r>
              <a:rPr lang="en-US" sz="1013" dirty="0"/>
              <a:t>, E. Snively, M Shumail, S. Tantawi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FB769-E79E-10CA-91BC-FDD972330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5935"/>
            <a:ext cx="3886796" cy="165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3DBD8-2BDB-BEF3-8F6A-A5C109FD95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575" y="2505745"/>
            <a:ext cx="2953261" cy="1825800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E2A27554-E53D-0AA6-29B0-1A5E588FE0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332" y="3269517"/>
            <a:ext cx="2652827" cy="20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5F415CC-A013-4799-8654-7479EB64757F}"/>
              </a:ext>
            </a:extLst>
          </p:cNvPr>
          <p:cNvGrpSpPr/>
          <p:nvPr/>
        </p:nvGrpSpPr>
        <p:grpSpPr>
          <a:xfrm>
            <a:off x="0" y="267327"/>
            <a:ext cx="2684061" cy="647073"/>
            <a:chOff x="0" y="267327"/>
            <a:chExt cx="2684061" cy="6470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26FF06-13A5-4AA7-B361-6B43A08D186B}"/>
                </a:ext>
              </a:extLst>
            </p:cNvPr>
            <p:cNvGrpSpPr/>
            <p:nvPr/>
          </p:nvGrpSpPr>
          <p:grpSpPr>
            <a:xfrm>
              <a:off x="0" y="796119"/>
              <a:ext cx="2684061" cy="118281"/>
              <a:chOff x="0" y="3821373"/>
              <a:chExt cx="2684061" cy="11828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23026C3-5C95-4289-A228-8FF8F8EB44D1}"/>
                  </a:ext>
                </a:extLst>
              </p:cNvPr>
              <p:cNvCxnSpPr/>
              <p:nvPr/>
            </p:nvCxnSpPr>
            <p:spPr>
              <a:xfrm>
                <a:off x="0" y="3875964"/>
                <a:ext cx="2474794" cy="0"/>
              </a:xfrm>
              <a:prstGeom prst="line">
                <a:avLst/>
              </a:prstGeom>
              <a:ln>
                <a:solidFill>
                  <a:srgbClr val="B30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9D50DE1-A45E-4EBD-B6B9-0904D8E5C4FC}"/>
                  </a:ext>
                </a:extLst>
              </p:cNvPr>
              <p:cNvSpPr/>
              <p:nvPr/>
            </p:nvSpPr>
            <p:spPr>
              <a:xfrm>
                <a:off x="2565780" y="3821373"/>
                <a:ext cx="118281" cy="118281"/>
              </a:xfrm>
              <a:prstGeom prst="ellipse">
                <a:avLst/>
              </a:prstGeom>
              <a:ln>
                <a:solidFill>
                  <a:srgbClr val="B30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94DE91-100B-4112-88F2-4D086BE32D66}"/>
                </a:ext>
              </a:extLst>
            </p:cNvPr>
            <p:cNvSpPr/>
            <p:nvPr/>
          </p:nvSpPr>
          <p:spPr>
            <a:xfrm>
              <a:off x="376902" y="267327"/>
              <a:ext cx="1422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A4001D"/>
                  </a:solidFill>
                  <a:latin typeface="Arial" pitchFamily="34" charset="0"/>
                  <a:ea typeface="+mj-ea"/>
                  <a:cs typeface="Arial" pitchFamily="34" charset="0"/>
                </a:rPr>
                <a:t>Outline</a:t>
              </a:r>
              <a:endParaRPr lang="en-US" dirty="0"/>
            </a:p>
          </p:txBody>
        </p:sp>
      </p:grp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2B5407F-521E-97A7-9300-7639583B32D9}"/>
              </a:ext>
            </a:extLst>
          </p:cNvPr>
          <p:cNvSpPr txBox="1">
            <a:spLocks/>
          </p:cNvSpPr>
          <p:nvPr/>
        </p:nvSpPr>
        <p:spPr>
          <a:xfrm>
            <a:off x="70206" y="1083973"/>
            <a:ext cx="7758561" cy="2883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buFont typeface="Courier New" panose="02070309020205020404" pitchFamily="49" charset="0"/>
              <a:buChar char="o"/>
              <a:tabLst>
                <a:tab pos="230188" algn="l"/>
              </a:tabLst>
            </a:pPr>
            <a:r>
              <a:rPr lang="en-US" sz="1800" b="1" dirty="0"/>
              <a:t>Physics of breakdown </a:t>
            </a:r>
          </a:p>
          <a:p>
            <a:r>
              <a:rPr lang="en-US" sz="1800" dirty="0"/>
              <a:t>     in high gradient normal conducting structures</a:t>
            </a:r>
          </a:p>
          <a:p>
            <a:endParaRPr lang="en-US" sz="1000" dirty="0"/>
          </a:p>
          <a:p>
            <a:pPr marL="285750" indent="-228600">
              <a:buFont typeface="Courier New" panose="02070309020205020404" pitchFamily="49" charset="0"/>
              <a:buChar char="o"/>
            </a:pPr>
            <a:r>
              <a:rPr lang="en-US" sz="1800" b="1" dirty="0"/>
              <a:t>The distributed-coupling technology </a:t>
            </a:r>
          </a:p>
          <a:p>
            <a:r>
              <a:rPr lang="en-US" sz="1800" b="1" dirty="0"/>
              <a:t>     </a:t>
            </a:r>
            <a:r>
              <a:rPr lang="en-US" sz="1800" dirty="0"/>
              <a:t>New geometric optimization capabilities</a:t>
            </a:r>
          </a:p>
          <a:p>
            <a:pPr marL="400050" indent="-400050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285750" indent="-228600">
              <a:buFont typeface="Courier New" panose="02070309020205020404" pitchFamily="49" charset="0"/>
              <a:buChar char="o"/>
            </a:pPr>
            <a:r>
              <a:rPr lang="en-US" sz="1800" b="1" dirty="0"/>
              <a:t>Cryogenic-copper structures</a:t>
            </a:r>
          </a:p>
          <a:p>
            <a:r>
              <a:rPr lang="en-US" sz="1800" b="1" dirty="0"/>
              <a:t>     </a:t>
            </a:r>
            <a:r>
              <a:rPr lang="en-US" sz="1800" dirty="0"/>
              <a:t>New accelerating frontiers for high-gradient operation</a:t>
            </a:r>
          </a:p>
          <a:p>
            <a:endParaRPr lang="en-US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/>
              <a:t>Next-Generation Distributed-Coupling Linacs</a:t>
            </a:r>
          </a:p>
          <a:p>
            <a:r>
              <a:rPr lang="en-US" sz="1800" dirty="0"/>
              <a:t>     Making full benefit of the optimization capability of this novel technology</a:t>
            </a:r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7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F0FF-0F4C-66EB-566A-2EEB1E2A3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B5602-E661-AA2D-F268-2F45BFD3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135 degree phase advanced distributed coupling structure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1822" y="1034119"/>
                <a:ext cx="8537632" cy="1652816"/>
              </a:xfrm>
            </p:spPr>
            <p:txBody>
              <a:bodyPr>
                <a:normAutofit lnSpcReduction="10000"/>
              </a:bodyPr>
              <a:lstStyle/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If one includes the period as an optimization parameter then the optimal structure with the minimal </a:t>
                </a:r>
                <a:r>
                  <a:rPr lang="en-US" sz="1400" dirty="0" err="1"/>
                  <a:t>surfac</a:t>
                </a:r>
                <a:r>
                  <a:rPr lang="en-US" sz="1400" dirty="0"/>
                  <a:t> magnetic field, and consequently the highest shunt impedance occurs at ~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132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advance; a natural choice is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4</a:t>
                </a:r>
                <a:r>
                  <a:rPr lang="en-US" sz="1400" i="1" baseline="30000" dirty="0"/>
                  <a:t>th</a:t>
                </a:r>
                <a:r>
                  <a:rPr lang="en-US" sz="1400" dirty="0"/>
                  <a:t> cavity has a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phase shift, hence 4 manifolds are needed to feed the structure.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two</a:t>
                </a:r>
                <a:r>
                  <a:rPr lang="en-US" sz="1400" dirty="0"/>
                  <a:t> manifolds need to be fed with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phase shift; naturally fed by a hybrid that isolates the forward signal from the reflected signal. 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1822" y="1034119"/>
                <a:ext cx="8537632" cy="1652816"/>
              </a:xfrm>
              <a:blipFill>
                <a:blip r:embed="rId2"/>
                <a:stretch>
                  <a:fillRect l="-1189" t="-3817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17E134-7787-2DBE-7C33-A9DA8E8A4275}"/>
              </a:ext>
            </a:extLst>
          </p:cNvPr>
          <p:cNvSpPr txBox="1"/>
          <p:nvPr/>
        </p:nvSpPr>
        <p:spPr>
          <a:xfrm>
            <a:off x="142624" y="5408481"/>
            <a:ext cx="556755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Marco </a:t>
            </a:r>
            <a:r>
              <a:rPr lang="en-US" sz="1013" dirty="0" err="1"/>
              <a:t>Oriunno</a:t>
            </a:r>
            <a:r>
              <a:rPr lang="en-US" sz="1013" dirty="0"/>
              <a:t>, J. Merrick, G. Bowden,  Z. Li, C. </a:t>
            </a:r>
            <a:r>
              <a:rPr lang="en-US" sz="1013" dirty="0" err="1"/>
              <a:t>Nantista</a:t>
            </a:r>
            <a:r>
              <a:rPr lang="en-US" sz="1013" dirty="0"/>
              <a:t>, E. Snively, M Shumail, S. Tantawi</a:t>
            </a:r>
          </a:p>
        </p:txBody>
      </p:sp>
    </p:spTree>
    <p:extLst>
      <p:ext uri="{BB962C8B-B14F-4D97-AF65-F5344CB8AC3E}">
        <p14:creationId xmlns:p14="http://schemas.microsoft.com/office/powerpoint/2010/main" val="21145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E2E3A-CF53-0957-CD2E-8E80BC842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52B1359-00AA-3AA8-904D-81BF829954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Dual </a:t>
                </a:r>
                <a:r>
                  <a:rPr lang="en-US" dirty="0" err="1"/>
                  <a:t>Moded</a:t>
                </a:r>
                <a:r>
                  <a:rPr lang="en-US" dirty="0"/>
                  <a:t> Distributed Coupling 3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dirty="0"/>
                  <a:t> Linac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52B1359-00AA-3AA8-904D-81BF82995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7" b="-30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31B54-9F25-7B9D-9A9F-C2A2CAF7CA7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800" y="830045"/>
            <a:ext cx="1904109" cy="187096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E57C9-8BFB-E814-FAE8-7E9764E83E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91" y="830045"/>
            <a:ext cx="2782798" cy="168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261A-F9DC-7B82-C54F-D2E4149875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835" y="2481452"/>
            <a:ext cx="3387610" cy="2027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1B8C6-A56C-7CAE-C530-D8A111E8D1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88" y="735104"/>
            <a:ext cx="3228975" cy="17108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6C71C0-3AA7-D385-E08F-4FF3C01E41D4}"/>
              </a:ext>
            </a:extLst>
          </p:cNvPr>
          <p:cNvSpPr txBox="1"/>
          <p:nvPr/>
        </p:nvSpPr>
        <p:spPr>
          <a:xfrm>
            <a:off x="2908875" y="2800747"/>
            <a:ext cx="6406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Ultimate shunt impedance, bigger apertures without loss of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elimination of the spigot length compacted the structure horizontally. Hence, operation at low frequency would still yield a reasonably sized device, which would allow us to think about a superconducting implementation.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Electrically it is a standing wave accelerator. For the point view of the source it acts as travelling-wave accelerator.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manifold provide damping for both dipole polarizations.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85D01D-CAA0-F43F-9C70-D6A06B4275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71" y="957049"/>
            <a:ext cx="1828267" cy="14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DDFF5-78D0-EE8A-1D4E-EF468C9B5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2FE42-DBA0-3403-DDEA-A3543B786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4CF9F-6754-C1F3-A09F-164A9FFB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Optimized Cavity for the </a:t>
            </a:r>
            <a:r>
              <a:rPr lang="en-US" altLang="en-US" sz="2800" b="0" i="1" dirty="0">
                <a:solidFill>
                  <a:srgbClr val="FF0000"/>
                </a:solidFill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3π/4</a:t>
            </a:r>
            <a:r>
              <a:rPr lang="en-US" altLang="en-US" sz="2800" b="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phase advance linac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99E0EBB-0019-B80B-94A1-E21A213CB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07" y="12585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A20B3E6-4337-2A43-EEBD-18672E59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07" y="1715728"/>
            <a:ext cx="8069732" cy="22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5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4290-0CE5-3C4B-08FE-61B5C5A8C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9ED9B-2736-F4E9-76DA-E9E71EAE3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09E741-D4EB-090C-A302-EE78C08B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</a:t>
            </a:r>
            <a:r>
              <a:rPr lang="en-US" dirty="0" err="1"/>
              <a:t>moded</a:t>
            </a:r>
            <a:r>
              <a:rPr lang="en-US" dirty="0"/>
              <a:t> Manifold feeding a set of 16 cavities. Each mode feeds 8 cavities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6289-9B2B-EE48-8F2F-985A26152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48" y="1257288"/>
            <a:ext cx="7276408" cy="40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F726D-DF54-C86C-D66C-303C60ADF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FEE92-97A7-C85A-6E33-F67874FA4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BBC55-3D9B-1E1D-5CEC-DDB10300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cavity-Manifold design optimized for a chain of 8 cavities (32 cavities total in the linac)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AFE50-6B18-A228-3BA5-E5C101B37E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044" y="1401944"/>
            <a:ext cx="6983801" cy="392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81985A-3B5C-0CE6-0C05-3DF173A841D3}"/>
                  </a:ext>
                </a:extLst>
              </p:cNvPr>
              <p:cNvSpPr txBox="1"/>
              <p:nvPr/>
            </p:nvSpPr>
            <p:spPr>
              <a:xfrm>
                <a:off x="-388375" y="1366302"/>
                <a:ext cx="4572000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81985A-3B5C-0CE6-0C05-3DF173A8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375" y="1366302"/>
                <a:ext cx="4572000" cy="1182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43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FAA3-53B6-99A7-A929-109CCA53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D8205-7107-9535-B7CB-175FCA284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164EA-0378-2CB2-6B38-0167F81A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dual-mode launcher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881D1-E407-EEBB-E9F9-CDAF0653D9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329" y="1253449"/>
            <a:ext cx="7081426" cy="410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25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C345-9F29-1E3C-6EDF-54D73FC1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BF1D4-9381-AF4B-350E-51793F13E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16C76-003A-BE27-4CD0-646F731B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07576"/>
            <a:ext cx="8947355" cy="627528"/>
          </a:xfrm>
        </p:spPr>
        <p:txBody>
          <a:bodyPr/>
          <a:lstStyle/>
          <a:p>
            <a:r>
              <a:rPr lang="en-US" sz="1800" dirty="0"/>
              <a:t>Integrated Linac that comprise the cavities, manifolds and the mode launchers</a:t>
            </a:r>
            <a:br>
              <a:rPr lang="en-US" sz="1800" dirty="0"/>
            </a:br>
            <a:r>
              <a:rPr lang="en-US" sz="1800" i="1" dirty="0"/>
              <a:t>Structure termination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27A64-E870-71CB-1DA1-BF5BC4815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2" y="1405419"/>
            <a:ext cx="8012994" cy="3859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85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F679D-87BB-0ECE-911E-0005630C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50B89-2A21-CEC5-8A17-3433DC0B2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25427-9F7F-B33C-733A-59C793C9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07576"/>
            <a:ext cx="8947355" cy="627528"/>
          </a:xfrm>
        </p:spPr>
        <p:txBody>
          <a:bodyPr/>
          <a:lstStyle/>
          <a:p>
            <a:r>
              <a:rPr lang="en-US" sz="3200" dirty="0"/>
              <a:t>Manifold termination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8263E-7B8D-78FA-7064-E7A2484AC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43326"/>
            <a:ext cx="4644072" cy="422188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3B6F0-306A-E2D1-AC0F-58474EAADD69}"/>
              </a:ext>
            </a:extLst>
          </p:cNvPr>
          <p:cNvSpPr txBox="1"/>
          <p:nvPr/>
        </p:nvSpPr>
        <p:spPr>
          <a:xfrm>
            <a:off x="127818" y="1491660"/>
            <a:ext cx="46440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two cavities within a manifold are fed differently from the rest of the linac cavities.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reflection coefficient for each mode within the manifold is synthesized to achieve a particular scattering matrix needed for the manifold termination. </a:t>
            </a:r>
          </a:p>
        </p:txBody>
      </p:sp>
    </p:spTree>
    <p:extLst>
      <p:ext uri="{BB962C8B-B14F-4D97-AF65-F5344CB8AC3E}">
        <p14:creationId xmlns:p14="http://schemas.microsoft.com/office/powerpoint/2010/main" val="252642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E2603-2D65-49C9-85BA-32C8F71ACF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1036320"/>
            <a:ext cx="8557054" cy="4221269"/>
          </a:xfrm>
        </p:spPr>
        <p:txBody>
          <a:bodyPr>
            <a:normAutofit/>
          </a:bodyPr>
          <a:lstStyle/>
          <a:p>
            <a:endParaRPr lang="en-US" sz="15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b="1" dirty="0"/>
              <a:t>Understanding the physics of breakdowns </a:t>
            </a:r>
            <a:br>
              <a:rPr lang="en-US" sz="1500" dirty="0"/>
            </a:br>
            <a:r>
              <a:rPr lang="en-US" sz="1500" dirty="0"/>
              <a:t>triggered new research directions for high-gradient operation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b="1" dirty="0"/>
              <a:t>Distributed-coupling technology </a:t>
            </a:r>
            <a:br>
              <a:rPr lang="en-US" sz="1500" dirty="0"/>
            </a:br>
            <a:r>
              <a:rPr lang="en-US" sz="1500" dirty="0"/>
              <a:t>enables much flexible cell-design optimization and pushes the limitation of Linacs performance.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b="1" dirty="0"/>
              <a:t>Cryogenic-copper accelerating structures </a:t>
            </a:r>
            <a:br>
              <a:rPr lang="en-US" sz="1500" dirty="0"/>
            </a:br>
            <a:r>
              <a:rPr lang="en-US" sz="1500" dirty="0"/>
              <a:t>have the promise for a new frontier for beam brightness, efficiency and cost-capability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B75EF4-F734-465A-A3BF-69F57ED2C587}"/>
              </a:ext>
            </a:extLst>
          </p:cNvPr>
          <p:cNvGrpSpPr/>
          <p:nvPr/>
        </p:nvGrpSpPr>
        <p:grpSpPr>
          <a:xfrm>
            <a:off x="0" y="267327"/>
            <a:ext cx="2684061" cy="647073"/>
            <a:chOff x="0" y="267327"/>
            <a:chExt cx="2684061" cy="6470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CA6008-FFE9-41F5-99A3-3CE0ED69129E}"/>
                </a:ext>
              </a:extLst>
            </p:cNvPr>
            <p:cNvGrpSpPr/>
            <p:nvPr/>
          </p:nvGrpSpPr>
          <p:grpSpPr>
            <a:xfrm>
              <a:off x="0" y="796119"/>
              <a:ext cx="2684061" cy="118281"/>
              <a:chOff x="0" y="3821373"/>
              <a:chExt cx="2684061" cy="11828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F17449A-4210-49C3-877A-6558825FF6E5}"/>
                  </a:ext>
                </a:extLst>
              </p:cNvPr>
              <p:cNvCxnSpPr/>
              <p:nvPr/>
            </p:nvCxnSpPr>
            <p:spPr>
              <a:xfrm>
                <a:off x="0" y="3875964"/>
                <a:ext cx="2474794" cy="0"/>
              </a:xfrm>
              <a:prstGeom prst="line">
                <a:avLst/>
              </a:prstGeom>
              <a:ln>
                <a:solidFill>
                  <a:srgbClr val="B30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1D4438-3C27-402A-8F51-AFD7402A000F}"/>
                  </a:ext>
                </a:extLst>
              </p:cNvPr>
              <p:cNvSpPr/>
              <p:nvPr/>
            </p:nvSpPr>
            <p:spPr>
              <a:xfrm>
                <a:off x="2565780" y="3821373"/>
                <a:ext cx="118281" cy="118281"/>
              </a:xfrm>
              <a:prstGeom prst="ellipse">
                <a:avLst/>
              </a:prstGeom>
              <a:ln>
                <a:solidFill>
                  <a:srgbClr val="B30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F98A48-1093-4AF0-A88D-C233FD9CD6CC}"/>
                </a:ext>
              </a:extLst>
            </p:cNvPr>
            <p:cNvSpPr/>
            <p:nvPr/>
          </p:nvSpPr>
          <p:spPr>
            <a:xfrm>
              <a:off x="376902" y="267327"/>
              <a:ext cx="21419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A4001D"/>
                  </a:solidFill>
                  <a:latin typeface="Arial" pitchFamily="34" charset="0"/>
                  <a:ea typeface="+mj-ea"/>
                  <a:cs typeface="Arial" pitchFamily="34" charset="0"/>
                </a:rPr>
                <a:t>Conclusion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66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DB89F-A0BD-4298-80F2-D3237A2887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12975" y="277042"/>
            <a:ext cx="4718050" cy="4221269"/>
          </a:xfrm>
        </p:spPr>
        <p:txBody>
          <a:bodyPr>
            <a:normAutofit/>
          </a:bodyPr>
          <a:lstStyle/>
          <a:p>
            <a:pPr algn="ctr"/>
            <a:endParaRPr lang="en-US" sz="6000" dirty="0"/>
          </a:p>
          <a:p>
            <a:pPr algn="ctr"/>
            <a:r>
              <a:rPr lang="en-US" sz="6000" dirty="0"/>
              <a:t>Thanks!</a:t>
            </a:r>
          </a:p>
          <a:p>
            <a:pPr algn="ctr"/>
            <a:r>
              <a:rPr lang="en-US" sz="6000" dirty="0"/>
              <a:t>Questions?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68BFA4-C695-48E1-8E57-8EA6841C73CC}"/>
              </a:ext>
            </a:extLst>
          </p:cNvPr>
          <p:cNvGrpSpPr/>
          <p:nvPr/>
        </p:nvGrpSpPr>
        <p:grpSpPr>
          <a:xfrm>
            <a:off x="0" y="4839424"/>
            <a:ext cx="3048000" cy="875576"/>
            <a:chOff x="0" y="4839424"/>
            <a:chExt cx="3048000" cy="8755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87FC0F-8529-4554-9D1A-6DE3B6EA0F78}"/>
                </a:ext>
              </a:extLst>
            </p:cNvPr>
            <p:cNvGrpSpPr/>
            <p:nvPr/>
          </p:nvGrpSpPr>
          <p:grpSpPr>
            <a:xfrm>
              <a:off x="0" y="4888814"/>
              <a:ext cx="3048000" cy="826186"/>
              <a:chOff x="0" y="3875964"/>
              <a:chExt cx="3780430" cy="183903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BCC4CA2-27FF-4728-AF5D-FC07DA2DE49B}"/>
                  </a:ext>
                </a:extLst>
              </p:cNvPr>
              <p:cNvCxnSpPr/>
              <p:nvPr/>
            </p:nvCxnSpPr>
            <p:spPr>
              <a:xfrm>
                <a:off x="0" y="3875964"/>
                <a:ext cx="2474794" cy="0"/>
              </a:xfrm>
              <a:prstGeom prst="line">
                <a:avLst/>
              </a:prstGeom>
              <a:ln>
                <a:solidFill>
                  <a:srgbClr val="B30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053A15D-74ED-4A85-A36B-F9D1C0580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5003" y="3994245"/>
                <a:ext cx="1055427" cy="1720755"/>
              </a:xfrm>
              <a:prstGeom prst="line">
                <a:avLst/>
              </a:prstGeom>
              <a:ln>
                <a:solidFill>
                  <a:srgbClr val="B30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90B39D-F689-4ED0-80D1-7D62124B7C8D}"/>
                </a:ext>
              </a:extLst>
            </p:cNvPr>
            <p:cNvSpPr/>
            <p:nvPr/>
          </p:nvSpPr>
          <p:spPr>
            <a:xfrm>
              <a:off x="2041460" y="4839424"/>
              <a:ext cx="118281" cy="118281"/>
            </a:xfrm>
            <a:prstGeom prst="ellipse">
              <a:avLst/>
            </a:prstGeom>
            <a:ln>
              <a:solidFill>
                <a:srgbClr val="B30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0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870047" y="269771"/>
            <a:ext cx="7580694" cy="564775"/>
          </a:xfrm>
          <a:noFill/>
          <a:ln/>
        </p:spPr>
        <p:txBody>
          <a:bodyPr/>
          <a:lstStyle/>
          <a:p>
            <a:r>
              <a:rPr lang="en-US" sz="1350" b="0" dirty="0">
                <a:solidFill>
                  <a:srgbClr val="A4001D"/>
                </a:solidFill>
              </a:rPr>
              <a:t>New Discovery of Magnetic Fields Role in Breakdown Triggered a Change in Research Direction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821604" y="4482705"/>
            <a:ext cx="179399" cy="303610"/>
          </a:xfrm>
          <a:prstGeom prst="rect">
            <a:avLst/>
          </a:prstGeom>
        </p:spPr>
        <p:txBody>
          <a:bodyPr vert="horz" lIns="40500" tIns="32400" rIns="40500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619"/>
              <a:pPr/>
              <a:t>3</a:t>
            </a:fld>
            <a:endParaRPr lang="en-US" sz="619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1E3B27C-F831-4A30-8A2C-AA3E8ED6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46" y="1512091"/>
            <a:ext cx="3428999" cy="20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C53C85-967E-44A8-8E13-9606DBE566F4}"/>
              </a:ext>
            </a:extLst>
          </p:cNvPr>
          <p:cNvSpPr txBox="1"/>
          <p:nvPr/>
        </p:nvSpPr>
        <p:spPr>
          <a:xfrm>
            <a:off x="1200150" y="1077320"/>
            <a:ext cx="3429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/>
              <a:t>Geometrical Studies:</a:t>
            </a:r>
            <a:br>
              <a:rPr lang="en-US" sz="825" dirty="0"/>
            </a:br>
            <a:r>
              <a:rPr lang="en-US" sz="825" dirty="0"/>
              <a:t>Standing-wave structures with different iris diameters and shapes  </a:t>
            </a:r>
            <a:br>
              <a:rPr lang="en-US" sz="825" dirty="0"/>
            </a:br>
            <a:r>
              <a:rPr lang="en-US" sz="825" dirty="0">
                <a:solidFill>
                  <a:schemeClr val="accent6">
                    <a:lumMod val="75000"/>
                  </a:schemeClr>
                </a:solidFill>
              </a:rPr>
              <a:t>a/</a:t>
            </a:r>
            <a:r>
              <a:rPr lang="en-US" sz="825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sz="825" dirty="0">
                <a:solidFill>
                  <a:schemeClr val="accent6">
                    <a:lumMod val="75000"/>
                  </a:schemeClr>
                </a:solidFill>
              </a:rPr>
              <a:t>=0.215</a:t>
            </a:r>
            <a:r>
              <a:rPr lang="en-US" sz="825" dirty="0"/>
              <a:t>, </a:t>
            </a:r>
            <a:r>
              <a:rPr lang="en-US" sz="825" dirty="0">
                <a:solidFill>
                  <a:srgbClr val="FF0000"/>
                </a:solidFill>
              </a:rPr>
              <a:t>a/</a:t>
            </a:r>
            <a:r>
              <a:rPr lang="en-US" sz="825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825" dirty="0">
                <a:solidFill>
                  <a:srgbClr val="FF0000"/>
                </a:solidFill>
              </a:rPr>
              <a:t>=0.143</a:t>
            </a:r>
            <a:r>
              <a:rPr lang="en-US" sz="825" dirty="0"/>
              <a:t>, and  a/</a:t>
            </a:r>
            <a:r>
              <a:rPr lang="en-US" sz="825" dirty="0">
                <a:latin typeface="Symbol" pitchFamily="18" charset="2"/>
              </a:rPr>
              <a:t>l</a:t>
            </a:r>
            <a:r>
              <a:rPr lang="en-US" sz="825" dirty="0"/>
              <a:t>=0.105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52D15-20F9-495C-9F80-64CCD7A9B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57" y="991948"/>
            <a:ext cx="3192454" cy="20872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82E0F1-7512-42F0-87AB-065A9FAFA262}"/>
              </a:ext>
            </a:extLst>
          </p:cNvPr>
          <p:cNvSpPr txBox="1"/>
          <p:nvPr/>
        </p:nvSpPr>
        <p:spPr>
          <a:xfrm>
            <a:off x="6225407" y="1090056"/>
            <a:ext cx="28155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/>
              <a:t>Pulsed heating and crystal orientation: Annealed Copper with large grain shows crystal pattern because damage is different for each crystal orientation</a:t>
            </a:r>
          </a:p>
          <a:p>
            <a:endParaRPr lang="en-US" sz="82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54328-0017-4768-A726-892BDB692A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73" y="3574280"/>
            <a:ext cx="2931569" cy="17614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20B838-7D25-4FB2-8344-0B0315E193E3}"/>
              </a:ext>
            </a:extLst>
          </p:cNvPr>
          <p:cNvSpPr txBox="1"/>
          <p:nvPr/>
        </p:nvSpPr>
        <p:spPr>
          <a:xfrm>
            <a:off x="515033" y="5327735"/>
            <a:ext cx="35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Evidence of pulsed heating due to magnetic field triggers crystal plane slippage that caused breakdown due to electric filed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C81FE-CBC6-453A-85DB-A4802A93200A}"/>
              </a:ext>
            </a:extLst>
          </p:cNvPr>
          <p:cNvSpPr txBox="1"/>
          <p:nvPr/>
        </p:nvSpPr>
        <p:spPr>
          <a:xfrm>
            <a:off x="4753602" y="3073187"/>
            <a:ext cx="40191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New research initiated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Geometry optimizations for accelerator structures based on reduction of the magnetic surface field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Studies of surface magnetic fields and materials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Basic Physics studies with mixed E&amp;H dual-mode cavities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Low temperature experiments with very high gradient structures</a:t>
            </a:r>
          </a:p>
          <a:p>
            <a:pPr marL="257175" indent="-257175">
              <a:buFont typeface="Arial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Applications of new information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A new methodology for designing Photonic Band Gap (PBG) structures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New understanding of MUON cooling cavity results in operation under strong magnetic fields</a:t>
            </a:r>
          </a:p>
          <a:p>
            <a:pPr marL="515541" lvl="2" indent="-257175">
              <a:buClr>
                <a:srgbClr val="981E32"/>
              </a:buClr>
              <a:buSzPct val="120000"/>
              <a:buFont typeface="Arial" pitchFamily="34" charset="0"/>
              <a:buChar char="-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Improved design of high peak power rf sources </a:t>
            </a:r>
          </a:p>
          <a:p>
            <a:endParaRPr lang="en-US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7C259B-246B-7FDD-185A-9B771FB84A0B}"/>
              </a:ext>
            </a:extLst>
          </p:cNvPr>
          <p:cNvSpPr/>
          <p:nvPr/>
        </p:nvSpPr>
        <p:spPr>
          <a:xfrm>
            <a:off x="3912864" y="4844127"/>
            <a:ext cx="52545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Valery </a:t>
            </a:r>
            <a:r>
              <a:rPr lang="en-US" sz="900" dirty="0" err="1"/>
              <a:t>Dolgashev</a:t>
            </a:r>
            <a:r>
              <a:rPr lang="en-US" sz="900" dirty="0"/>
              <a:t> et al., “Geometric dependence of radio-frequency breakdown in normal conducting accelerating structures,” Applied Physics Letters, Volume 97, Issue 17, pp 171501 - 171501-3, October 2010.</a:t>
            </a:r>
          </a:p>
          <a:p>
            <a:r>
              <a:rPr lang="en-US" sz="900" dirty="0"/>
              <a:t>Alex Cahill et al., "High gradient experiments with X-band cryogenic copper accelerating cavities" Phys. Rev. Accel. Beams 21, 102002 – Published 23 October 2018.</a:t>
            </a:r>
          </a:p>
        </p:txBody>
      </p:sp>
    </p:spTree>
    <p:extLst>
      <p:ext uri="{BB962C8B-B14F-4D97-AF65-F5344CB8AC3E}">
        <p14:creationId xmlns:p14="http://schemas.microsoft.com/office/powerpoint/2010/main" val="21838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"/>
    </mc:Choice>
    <mc:Fallback xmlns="">
      <p:transition spd="slow" advTm="9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F0D4A-DBEF-406A-959F-5C253F8B9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E3056-A325-4A43-B29E-B1BA2E0A2D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Optimized Geometries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Distributed-Coupling Topology </a:t>
            </a:r>
          </a:p>
        </p:txBody>
      </p:sp>
    </p:spTree>
    <p:extLst>
      <p:ext uri="{BB962C8B-B14F-4D97-AF65-F5344CB8AC3E}">
        <p14:creationId xmlns:p14="http://schemas.microsoft.com/office/powerpoint/2010/main" val="4509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ist_linac_angle02">
            <a:hlinkClick r:id="" action="ppaction://media"/>
            <a:extLst>
              <a:ext uri="{FF2B5EF4-FFF2-40B4-BE49-F238E27FC236}">
                <a16:creationId xmlns:a16="http://schemas.microsoft.com/office/drawing/2014/main" id="{23918E49-ABCB-4D50-A2F6-3FBB301833C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41221" t="23872" r="2338" b="20152"/>
          <a:stretch/>
        </p:blipFill>
        <p:spPr>
          <a:xfrm>
            <a:off x="216211" y="2399335"/>
            <a:ext cx="4747472" cy="2648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E94BC2-69D6-4A0D-9875-FB146592601B}"/>
              </a:ext>
            </a:extLst>
          </p:cNvPr>
          <p:cNvSpPr txBox="1"/>
          <p:nvPr/>
        </p:nvSpPr>
        <p:spPr>
          <a:xfrm>
            <a:off x="809576" y="4358405"/>
            <a:ext cx="229582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AE6D33"/>
                </a:solidFill>
              </a:rPr>
              <a:t>Distributed-coupling linac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C8808-8929-4F5F-9C43-F6AEBE0FE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EEC5A-4525-4065-A4EB-E8614D93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Distributed coupling Linacs provides a new technology that enables much flexible cell-design optimization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598D4-F356-4C5A-BD8C-D6A4BEE825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702" y="1132577"/>
            <a:ext cx="8156448" cy="62752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rgbClr val="C00000"/>
                </a:solidFill>
              </a:rPr>
              <a:t> The existing linac designs requires careful consideration of the coupling  between cells </a:t>
            </a:r>
          </a:p>
          <a:p>
            <a:r>
              <a:rPr lang="en-US" sz="1500" b="1" dirty="0"/>
              <a:t> which limits the ability of designers to optimize the cell shape.</a:t>
            </a:r>
          </a:p>
          <a:p>
            <a:endParaRPr lang="en-US" sz="15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4AABAD1-7099-409F-B98C-F499120FA3C6}"/>
              </a:ext>
            </a:extLst>
          </p:cNvPr>
          <p:cNvSpPr txBox="1">
            <a:spLocks/>
          </p:cNvSpPr>
          <p:nvPr/>
        </p:nvSpPr>
        <p:spPr>
          <a:xfrm>
            <a:off x="410661" y="1940501"/>
            <a:ext cx="8154529" cy="627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</a:rPr>
              <a:t> The distributed coupling linac overcomes these limitations by providing a new topology </a:t>
            </a:r>
          </a:p>
          <a:p>
            <a:r>
              <a:rPr lang="en-US" sz="1600" b="1" dirty="0"/>
              <a:t> that allows feeding each accelerator cell independently using a periodic feeding network.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9047C-C395-45AE-8B78-4376936BB25C}"/>
              </a:ext>
            </a:extLst>
          </p:cNvPr>
          <p:cNvGrpSpPr/>
          <p:nvPr/>
        </p:nvGrpSpPr>
        <p:grpSpPr>
          <a:xfrm>
            <a:off x="5269232" y="2910242"/>
            <a:ext cx="3158253" cy="2168696"/>
            <a:chOff x="634362" y="2712598"/>
            <a:chExt cx="3789904" cy="2602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3A08D2-F688-489F-9DAC-A92986D58751}"/>
                </a:ext>
              </a:extLst>
            </p:cNvPr>
            <p:cNvSpPr/>
            <p:nvPr/>
          </p:nvSpPr>
          <p:spPr>
            <a:xfrm>
              <a:off x="634362" y="2712598"/>
              <a:ext cx="3789904" cy="260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5647995-49E6-4D78-90E8-18D66DC27F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2448" y="2714508"/>
              <a:ext cx="2895602" cy="203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2BC80D-B766-4A35-99FF-586D9F6B10E5}"/>
                </a:ext>
              </a:extLst>
            </p:cNvPr>
            <p:cNvSpPr txBox="1"/>
            <p:nvPr/>
          </p:nvSpPr>
          <p:spPr>
            <a:xfrm>
              <a:off x="741302" y="4748736"/>
              <a:ext cx="3478696" cy="517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New Scaling Laws Determine the Best Performance for Accelerating Structures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97AF338-7F4C-E64C-A186-4C5309C8BBD3}"/>
              </a:ext>
            </a:extLst>
          </p:cNvPr>
          <p:cNvSpPr/>
          <p:nvPr/>
        </p:nvSpPr>
        <p:spPr>
          <a:xfrm>
            <a:off x="216211" y="2701636"/>
            <a:ext cx="4747472" cy="215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D86CF-A2D1-DB4A-F654-8455171A7962}"/>
              </a:ext>
            </a:extLst>
          </p:cNvPr>
          <p:cNvSpPr/>
          <p:nvPr/>
        </p:nvSpPr>
        <p:spPr>
          <a:xfrm>
            <a:off x="40205" y="4860470"/>
            <a:ext cx="3834565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17" dirty="0"/>
              <a:t>Tantawi et al. “Distributed coupling and multi-frequency microwave accelerators,” Jul. 5 2016, US Patent 9,386,682.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14B79-5B27-1E23-B32B-DC8E6EED6C71}"/>
              </a:ext>
            </a:extLst>
          </p:cNvPr>
          <p:cNvSpPr/>
          <p:nvPr/>
        </p:nvSpPr>
        <p:spPr>
          <a:xfrm>
            <a:off x="40205" y="5219945"/>
            <a:ext cx="5099485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17" dirty="0"/>
              <a:t>S. Tantawi, M. Nasr et. al. "Design and demonstration of a distributed-coupling linear accelerator structure." </a:t>
            </a:r>
            <a:r>
              <a:rPr lang="en-US" sz="917" i="1" dirty="0"/>
              <a:t>Physical Review Accelerators and Beams 23.9 (2020): 092001.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2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F0D4A-DBEF-406A-959F-5C253F8B9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E3056-A325-4A43-B29E-B1BA2E0A2D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Novel Manufacturing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9595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/>
              <a:t>Novel fabrication methods are compatible with hard metals and reduced cost</a:t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64920"/>
            <a:ext cx="6477000" cy="1668780"/>
          </a:xfrm>
        </p:spPr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00"/>
              <a:t>Milling structure out of two halves instead of machining and then brazing single cells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00"/>
              <a:t>No RF currents through the joint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00"/>
              <a:t>Consistent with manufacturing structures out of </a:t>
            </a:r>
            <a:r>
              <a:rPr lang="en-US" sz="1600" b="1">
                <a:solidFill>
                  <a:srgbClr val="0000E8"/>
                </a:solidFill>
              </a:rPr>
              <a:t>hard copper alloys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080" y="5168624"/>
            <a:ext cx="914400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bg2"/>
              </a:buClr>
              <a:buFont typeface="Arial"/>
              <a:buChar char="•"/>
              <a:defRPr sz="1300"/>
            </a:lvl1pPr>
            <a:lvl2pPr marL="742950" lvl="1" indent="-285750">
              <a:buClr>
                <a:schemeClr val="bg2"/>
              </a:buClr>
              <a:buFont typeface="Lucida Grande"/>
              <a:buChar char="-"/>
              <a:defRPr sz="1300">
                <a:solidFill>
                  <a:srgbClr val="000000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500">
                <a:solidFill>
                  <a:schemeClr val="tx1"/>
                </a:solidFill>
              </a:rPr>
              <a:t>Developing new manufacturing techniques to implement advanced materials in practical accelerating structures and reduce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785" y="3582307"/>
            <a:ext cx="281144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/>
              <a:t>Demonstrated with Standing and Traveling Wave 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563281"/>
            <a:ext cx="195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000000"/>
                </a:solidFill>
              </a:rPr>
              <a:t>S. Tantawi, P. </a:t>
            </a:r>
            <a:r>
              <a:rPr lang="en-US" sz="1000" i="1" err="1">
                <a:solidFill>
                  <a:srgbClr val="000000"/>
                </a:solidFill>
              </a:rPr>
              <a:t>Borchard</a:t>
            </a:r>
            <a:r>
              <a:rPr lang="en-US" sz="1000" i="1">
                <a:solidFill>
                  <a:srgbClr val="000000"/>
                </a:solidFill>
              </a:rPr>
              <a:t>, Z. Li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7154B9-EB31-4BAA-8B7A-39DC3D6E92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09" y="1780220"/>
            <a:ext cx="1499675" cy="2666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B971BF-496D-4DEB-B54A-F5C4FB1AF8AB}"/>
              </a:ext>
            </a:extLst>
          </p:cNvPr>
          <p:cNvSpPr txBox="1"/>
          <p:nvPr/>
        </p:nvSpPr>
        <p:spPr>
          <a:xfrm>
            <a:off x="5809155" y="4747526"/>
            <a:ext cx="1615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</a:rPr>
              <a:t>V. </a:t>
            </a:r>
            <a:r>
              <a:rPr lang="en-US" sz="1000" i="1" dirty="0" err="1">
                <a:solidFill>
                  <a:srgbClr val="000000"/>
                </a:solidFill>
              </a:rPr>
              <a:t>Dolgashev</a:t>
            </a:r>
            <a:endParaRPr lang="en-US" sz="1000" i="1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DDD84-BF08-4614-9150-B90B113A8B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238500"/>
            <a:ext cx="3119941" cy="11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3F93A-AD7E-4566-8706-FD58A7F5D48B}"/>
              </a:ext>
            </a:extLst>
          </p:cNvPr>
          <p:cNvSpPr/>
          <p:nvPr/>
        </p:nvSpPr>
        <p:spPr>
          <a:xfrm>
            <a:off x="40205" y="4860470"/>
            <a:ext cx="3834565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17" dirty="0"/>
              <a:t>Tantawi et al. “Distributed coupling and multi-frequency microwave accelerators,” Jul. 5 2016, US Patent 9,386,682.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7197A-768D-48B3-83A2-9B28A5AC3482}"/>
              </a:ext>
            </a:extLst>
          </p:cNvPr>
          <p:cNvSpPr/>
          <p:nvPr/>
        </p:nvSpPr>
        <p:spPr>
          <a:xfrm>
            <a:off x="40205" y="5219945"/>
            <a:ext cx="5099485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17" dirty="0"/>
              <a:t>S. Tantawi, M. Nasr et. al. "Design and demonstration of a distributed-coupling linear accelerator structure." </a:t>
            </a:r>
            <a:r>
              <a:rPr lang="en-US" sz="917" i="1" dirty="0"/>
              <a:t>Physical Review Accelerators and Beams 23.9 (2020): 092001.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C8808-8929-4F5F-9C43-F6AEBE0FE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EEC5A-4525-4065-A4EB-E8614D93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Distributed coupling Linacs provides a new technology that enables much flexible cell-design optimization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35CCB9-E762-1643-B8B8-4015EBFF5A70}"/>
              </a:ext>
            </a:extLst>
          </p:cNvPr>
          <p:cNvGrpSpPr/>
          <p:nvPr/>
        </p:nvGrpSpPr>
        <p:grpSpPr>
          <a:xfrm>
            <a:off x="284380" y="3078220"/>
            <a:ext cx="4071187" cy="1691989"/>
            <a:chOff x="284380" y="3078220"/>
            <a:chExt cx="4071187" cy="16919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876F9A-E99E-5F43-B501-A55145CA5BCE}"/>
                </a:ext>
              </a:extLst>
            </p:cNvPr>
            <p:cNvSpPr/>
            <p:nvPr/>
          </p:nvSpPr>
          <p:spPr>
            <a:xfrm>
              <a:off x="284380" y="3232028"/>
              <a:ext cx="4071187" cy="15381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541836-BEAB-AB46-AE47-1DC6E852FB1D}"/>
                </a:ext>
              </a:extLst>
            </p:cNvPr>
            <p:cNvGrpSpPr/>
            <p:nvPr/>
          </p:nvGrpSpPr>
          <p:grpSpPr>
            <a:xfrm>
              <a:off x="380350" y="3078220"/>
              <a:ext cx="3703451" cy="1676400"/>
              <a:chOff x="4798652" y="1714500"/>
              <a:chExt cx="3703451" cy="16764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FA814A5-9230-664A-95DD-6698C5D88D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-1162"/>
              <a:stretch/>
            </p:blipFill>
            <p:spPr>
              <a:xfrm>
                <a:off x="5320310" y="2293763"/>
                <a:ext cx="2864158" cy="109713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DB847D-11F6-8D44-934D-A679E6169B12}"/>
                  </a:ext>
                </a:extLst>
              </p:cNvPr>
              <p:cNvSpPr txBox="1"/>
              <p:nvPr/>
            </p:nvSpPr>
            <p:spPr>
              <a:xfrm>
                <a:off x="5083820" y="1714500"/>
                <a:ext cx="3246339" cy="246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Designed to minimize surface magnetic field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D9A7B4-D722-F648-A1C0-004EB2B80FB3}"/>
                      </a:ext>
                    </a:extLst>
                  </p:cNvPr>
                  <p:cNvSpPr txBox="1"/>
                  <p:nvPr/>
                </p:nvSpPr>
                <p:spPr>
                  <a:xfrm>
                    <a:off x="6887494" y="2036374"/>
                    <a:ext cx="1614609" cy="215444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shunt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=155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MΩ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2C86C96-D9B4-480B-923D-C41DE83430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494" y="2036374"/>
                    <a:ext cx="1614609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94" r="-113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1C73943-5F20-B449-BA2F-A338533B47F2}"/>
                      </a:ext>
                    </a:extLst>
                  </p:cNvPr>
                  <p:cNvSpPr/>
                  <p:nvPr/>
                </p:nvSpPr>
                <p:spPr>
                  <a:xfrm>
                    <a:off x="4798652" y="1985209"/>
                    <a:ext cx="2135328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10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r>
                      <a:rPr lang="en-US" sz="1100" dirty="0"/>
                      <a:t>-mode, X-band, 20 cells Linac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1C73943-5F20-B449-BA2F-A338533B47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8652" y="1985209"/>
                    <a:ext cx="2135328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0" name="Picture 29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B66F583-2788-2A48-804D-09EA941DCE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7" y="1232279"/>
            <a:ext cx="7130942" cy="1624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6C38E5-7192-4744-84E6-BC7C7F28316A}"/>
                  </a:ext>
                </a:extLst>
              </p:cNvPr>
              <p:cNvSpPr txBox="1"/>
              <p:nvPr/>
            </p:nvSpPr>
            <p:spPr>
              <a:xfrm>
                <a:off x="1452935" y="944791"/>
                <a:ext cx="903837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/>
                        </a:rPr>
                        <m:t>/2~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6C38E5-7192-4744-84E6-BC7C7F28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35" y="944791"/>
                <a:ext cx="903837" cy="358560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15">
            <a:extLst>
              <a:ext uri="{FF2B5EF4-FFF2-40B4-BE49-F238E27FC236}">
                <a16:creationId xmlns:a16="http://schemas.microsoft.com/office/drawing/2014/main" id="{42C471CC-5F83-A148-9D48-6465AA0ED8B9}"/>
              </a:ext>
            </a:extLst>
          </p:cNvPr>
          <p:cNvSpPr/>
          <p:nvPr/>
        </p:nvSpPr>
        <p:spPr>
          <a:xfrm>
            <a:off x="940699" y="1301136"/>
            <a:ext cx="376825" cy="26578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6">
            <a:extLst>
              <a:ext uri="{FF2B5EF4-FFF2-40B4-BE49-F238E27FC236}">
                <a16:creationId xmlns:a16="http://schemas.microsoft.com/office/drawing/2014/main" id="{002EA8CA-3B6F-5541-B196-A00AAD464120}"/>
              </a:ext>
            </a:extLst>
          </p:cNvPr>
          <p:cNvSpPr/>
          <p:nvPr/>
        </p:nvSpPr>
        <p:spPr>
          <a:xfrm>
            <a:off x="353770" y="2501626"/>
            <a:ext cx="376825" cy="26578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ECF7DE-C936-0D4D-A1EE-59F2AA40CE47}"/>
              </a:ext>
            </a:extLst>
          </p:cNvPr>
          <p:cNvGrpSpPr/>
          <p:nvPr/>
        </p:nvGrpSpPr>
        <p:grpSpPr>
          <a:xfrm>
            <a:off x="4536622" y="3073018"/>
            <a:ext cx="4071187" cy="1712785"/>
            <a:chOff x="4536622" y="3073018"/>
            <a:chExt cx="4071187" cy="17127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F377F0-2BD9-7449-A6B0-F3D86298D271}"/>
                </a:ext>
              </a:extLst>
            </p:cNvPr>
            <p:cNvSpPr/>
            <p:nvPr/>
          </p:nvSpPr>
          <p:spPr>
            <a:xfrm>
              <a:off x="4536622" y="3232027"/>
              <a:ext cx="4071187" cy="15381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A79D9D-D09A-8A4C-839A-6C45F7A2A15E}"/>
                </a:ext>
              </a:extLst>
            </p:cNvPr>
            <p:cNvGrpSpPr/>
            <p:nvPr/>
          </p:nvGrpSpPr>
          <p:grpSpPr>
            <a:xfrm>
              <a:off x="4869652" y="3073018"/>
              <a:ext cx="3372340" cy="1712785"/>
              <a:chOff x="5448367" y="3960760"/>
              <a:chExt cx="3372340" cy="171278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EDB3C54-1AE0-3543-AB3B-539C805D6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8367" y="4310570"/>
                <a:ext cx="3372340" cy="1362975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18D223-8665-4349-83F7-4939A935C1F2}"/>
                  </a:ext>
                </a:extLst>
              </p:cNvPr>
              <p:cNvSpPr txBox="1"/>
              <p:nvPr/>
            </p:nvSpPr>
            <p:spPr>
              <a:xfrm>
                <a:off x="5495924" y="3960760"/>
                <a:ext cx="3246339" cy="246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Easy tuning and single frequency rather than 20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59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F0D4A-DBEF-406A-959F-5C253F8B9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E3056-A325-4A43-B29E-B1BA2E0A2D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Cryogenic Operation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Normal Conducting Structures</a:t>
            </a:r>
          </a:p>
        </p:txBody>
      </p:sp>
    </p:spTree>
    <p:extLst>
      <p:ext uri="{BB962C8B-B14F-4D97-AF65-F5344CB8AC3E}">
        <p14:creationId xmlns:p14="http://schemas.microsoft.com/office/powerpoint/2010/main" val="15448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3|11.9|1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.8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3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1.2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ppt_hd_green</Template>
  <TotalTime>10491</TotalTime>
  <Words>2261</Words>
  <Application>Microsoft Office PowerPoint</Application>
  <PresentationFormat>On-screen Show (16:10)</PresentationFormat>
  <Paragraphs>267</Paragraphs>
  <Slides>29</Slides>
  <Notes>20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Courier New</vt:lpstr>
      <vt:lpstr>Source Sans Pro</vt:lpstr>
      <vt:lpstr>Source Sans Pro Semibold</vt:lpstr>
      <vt:lpstr>Symbol</vt:lpstr>
      <vt:lpstr>Times New Roman</vt:lpstr>
      <vt:lpstr>Wingdings</vt:lpstr>
      <vt:lpstr>Blank</vt:lpstr>
      <vt:lpstr>SU_Preso_16x9_v6</vt:lpstr>
      <vt:lpstr>Geometry Optimization and Distributed Coupling for High Gradient NCRF Structures</vt:lpstr>
      <vt:lpstr>PowerPoint Presentation</vt:lpstr>
      <vt:lpstr>New Discovery of Magnetic Fields Role in Breakdown Triggered a Change in Research Direction</vt:lpstr>
      <vt:lpstr>PowerPoint Presentation</vt:lpstr>
      <vt:lpstr>Distributed coupling Linacs provides a new technology that enables much flexible cell-design optimization</vt:lpstr>
      <vt:lpstr>PowerPoint Presentation</vt:lpstr>
      <vt:lpstr>Novel fabrication methods are compatible with hard metals and reduced cost </vt:lpstr>
      <vt:lpstr>Distributed coupling Linacs provides a new technology that enables much flexible cell-design optimization</vt:lpstr>
      <vt:lpstr>PowerPoint Presentation</vt:lpstr>
      <vt:lpstr>High-power test of the distributed-coupling structure (Xband, 20 cells) at LN cryogenic temperature (77k)</vt:lpstr>
      <vt:lpstr>High-power test of the distributed-coupling structure (Xband, 20 cells) at LN cryogenic temperature (77k)</vt:lpstr>
      <vt:lpstr>Distributed coupling structures are indestructible. </vt:lpstr>
      <vt:lpstr>PowerPoint Presentation</vt:lpstr>
      <vt:lpstr>Next-generation distributed coupling linac:  New geometric-optimization approaches and optimized ports</vt:lpstr>
      <vt:lpstr>Next-generation distributed coupling linac:  New geometric-optimization approaches and optimized ports</vt:lpstr>
      <vt:lpstr>Next-generation distributed coupling linac:  New geometric-optimization approaches and optimized ports</vt:lpstr>
      <vt:lpstr>Having every cell fed individually by a manifold naturally inspires the use of another manifold with another mode feeding the same cell</vt:lpstr>
      <vt:lpstr>Distributed coupling with smooth-wall waveguide distribution manifolds</vt:lpstr>
      <vt:lpstr>135 degree phase advanced distributed coupling structure </vt:lpstr>
      <vt:lpstr>135 degree phase advanced distributed coupling structure </vt:lpstr>
      <vt:lpstr>Dual Moded Distributed Coupling 3π/4 Linac</vt:lpstr>
      <vt:lpstr>Optimized Cavity for the 3π/4 phase advance linac</vt:lpstr>
      <vt:lpstr>Dual moded Manifold feeding a set of 16 cavities. Each mode feeds 8 cavities</vt:lpstr>
      <vt:lpstr>Single cavity-Manifold design optimized for a chain of 8 cavities (32 cavities total in the linac)</vt:lpstr>
      <vt:lpstr>dual-mode launcher</vt:lpstr>
      <vt:lpstr>Integrated Linac that comprise the cavities, manifolds and the mode launchers Structure termination</vt:lpstr>
      <vt:lpstr>Manifold termination topology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Coupling Accelerator Structures:  A new Paradigm in High Gradient Linacs</dc:title>
  <dc:creator>Sami Tantawi</dc:creator>
  <cp:lastModifiedBy>Sami Tantawi</cp:lastModifiedBy>
  <cp:revision>111</cp:revision>
  <cp:lastPrinted>2018-09-21T01:37:18Z</cp:lastPrinted>
  <dcterms:created xsi:type="dcterms:W3CDTF">2018-07-22T17:48:01Z</dcterms:created>
  <dcterms:modified xsi:type="dcterms:W3CDTF">2026-02-10T07:03:38Z</dcterms:modified>
</cp:coreProperties>
</file>