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720" r:id="rId2"/>
    <p:sldMasterId id="2147483735" r:id="rId3"/>
    <p:sldMasterId id="2147483774" r:id="rId4"/>
    <p:sldMasterId id="2147483789" r:id="rId5"/>
    <p:sldMasterId id="2147483835" r:id="rId6"/>
  </p:sldMasterIdLst>
  <p:notesMasterIdLst>
    <p:notesMasterId r:id="rId30"/>
  </p:notesMasterIdLst>
  <p:sldIdLst>
    <p:sldId id="256" r:id="rId7"/>
    <p:sldId id="448" r:id="rId8"/>
    <p:sldId id="449" r:id="rId9"/>
    <p:sldId id="450" r:id="rId10"/>
    <p:sldId id="260" r:id="rId11"/>
    <p:sldId id="458" r:id="rId12"/>
    <p:sldId id="261" r:id="rId13"/>
    <p:sldId id="451" r:id="rId14"/>
    <p:sldId id="452" r:id="rId15"/>
    <p:sldId id="457" r:id="rId16"/>
    <p:sldId id="268" r:id="rId17"/>
    <p:sldId id="269" r:id="rId18"/>
    <p:sldId id="281" r:id="rId19"/>
    <p:sldId id="276" r:id="rId20"/>
    <p:sldId id="453" r:id="rId21"/>
    <p:sldId id="264" r:id="rId22"/>
    <p:sldId id="456" r:id="rId23"/>
    <p:sldId id="459" r:id="rId24"/>
    <p:sldId id="461" r:id="rId25"/>
    <p:sldId id="462" r:id="rId26"/>
    <p:sldId id="257" r:id="rId27"/>
    <p:sldId id="277" r:id="rId28"/>
    <p:sldId id="454" r:id="rId29"/>
  </p:sldIdLst>
  <p:sldSz cx="12192000" cy="6858000"/>
  <p:notesSz cx="6858000" cy="9144000"/>
  <p:embeddedFontLst>
    <p:embeddedFont>
      <p:font typeface="Lato" panose="020F0502020204030203" pitchFamily="34" charset="0"/>
      <p:regular r:id="rId31"/>
      <p:bold r:id="rId32"/>
      <p:italic r:id="rId33"/>
      <p:boldItalic r:id="rId34"/>
    </p:embeddedFont>
    <p:embeddedFont>
      <p:font typeface="Montserrat" pitchFamily="2" charset="0"/>
      <p:regular r:id="rId35"/>
      <p:bold r:id="rId36"/>
      <p:italic r:id="rId37"/>
      <p:boldItalic r:id="rId38"/>
    </p:embeddedFont>
    <p:embeddedFont>
      <p:font typeface="Noto Sans Symbols" panose="020B0604020202020204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gmNzNrcPRk0fLrqcvdN0LjQQ3E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7E7"/>
    <a:srgbClr val="DBCCCC"/>
    <a:srgbClr val="FC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1B94B1B-D34C-4BAB-85EA-BE280D7595A9}">
  <a:tblStyle styleId="{01B94B1B-D34C-4BAB-85EA-BE280D7595A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9.fntdata"/><Relationship Id="rId21" Type="http://schemas.openxmlformats.org/officeDocument/2006/relationships/slide" Target="slides/slide15.xml"/><Relationship Id="rId34" Type="http://schemas.openxmlformats.org/officeDocument/2006/relationships/font" Target="fonts/font4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8" Type="http://customschemas.google.com/relationships/presentationmetadata" Target="meta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6.fntdata"/><Relationship Id="rId61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59" Type="http://schemas.openxmlformats.org/officeDocument/2006/relationships/presProps" Target="presProps.xml"/><Relationship Id="rId20" Type="http://schemas.openxmlformats.org/officeDocument/2006/relationships/slide" Target="slides/slide14.xml"/><Relationship Id="rId6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533520" y="764280"/>
            <a:ext cx="6704640" cy="37713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65" name="Google Shape;1465;p1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568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6" name="Google Shape;1466;p1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6" name="Google Shape;52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0" name="Google Shape;1620;g34a3f1059d9_0_1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1" name="Google Shape;1621;g34a3f1059d9_0_1197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5800" cy="35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2" name="Google Shape;1622;g34a3f1059d9_0_1197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p9:notes"/>
          <p:cNvSpPr txBox="1">
            <a:spLocks noGrp="1"/>
          </p:cNvSpPr>
          <p:nvPr>
            <p:ph type="body" idx="1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63588"/>
            <a:ext cx="6704013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g34a3f1059d9_0_2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3" name="Google Shape;1863;g34a3f1059d9_0_27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64" name="Google Shape;1864;g34a3f1059d9_0_27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439" name="Google Shape;43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5" name="Google Shape;505;p13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58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3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Times New Roman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>
          <a:extLst>
            <a:ext uri="{FF2B5EF4-FFF2-40B4-BE49-F238E27FC236}">
              <a16:creationId xmlns:a16="http://schemas.microsoft.com/office/drawing/2014/main" id="{9168F14D-D909-3975-F677-DF7EF0A64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3:notes">
            <a:extLst>
              <a:ext uri="{FF2B5EF4-FFF2-40B4-BE49-F238E27FC236}">
                <a16:creationId xmlns:a16="http://schemas.microsoft.com/office/drawing/2014/main" id="{046E4825-95D6-5BD1-1B0E-DB68EE15D2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5" name="Google Shape;505;p13:notes">
            <a:extLst>
              <a:ext uri="{FF2B5EF4-FFF2-40B4-BE49-F238E27FC236}">
                <a16:creationId xmlns:a16="http://schemas.microsoft.com/office/drawing/2014/main" id="{2D8D0645-7A38-95BA-A27D-9F784011DF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58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3:notes">
            <a:extLst>
              <a:ext uri="{FF2B5EF4-FFF2-40B4-BE49-F238E27FC236}">
                <a16:creationId xmlns:a16="http://schemas.microsoft.com/office/drawing/2014/main" id="{1E376A13-265F-57B0-5EAD-5BE332317C3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Times New Roman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3782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>
          <a:extLst>
            <a:ext uri="{FF2B5EF4-FFF2-40B4-BE49-F238E27FC236}">
              <a16:creationId xmlns:a16="http://schemas.microsoft.com/office/drawing/2014/main" id="{613F4BA5-14E4-491F-D143-5A2139A07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3:notes">
            <a:extLst>
              <a:ext uri="{FF2B5EF4-FFF2-40B4-BE49-F238E27FC236}">
                <a16:creationId xmlns:a16="http://schemas.microsoft.com/office/drawing/2014/main" id="{ABAEF37E-626D-CE5A-0B19-73942ABB0E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5" name="Google Shape;505;p13:notes">
            <a:extLst>
              <a:ext uri="{FF2B5EF4-FFF2-40B4-BE49-F238E27FC236}">
                <a16:creationId xmlns:a16="http://schemas.microsoft.com/office/drawing/2014/main" id="{8592440C-686B-85F4-8116-3A765799FE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58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3:notes">
            <a:extLst>
              <a:ext uri="{FF2B5EF4-FFF2-40B4-BE49-F238E27FC236}">
                <a16:creationId xmlns:a16="http://schemas.microsoft.com/office/drawing/2014/main" id="{3E07CBEF-C2EF-01B7-8A19-A38D250E303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Times New Roman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1341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>
          <a:extLst>
            <a:ext uri="{FF2B5EF4-FFF2-40B4-BE49-F238E27FC236}">
              <a16:creationId xmlns:a16="http://schemas.microsoft.com/office/drawing/2014/main" id="{26C442EF-CCE5-1602-952E-EAFD902EE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3:notes">
            <a:extLst>
              <a:ext uri="{FF2B5EF4-FFF2-40B4-BE49-F238E27FC236}">
                <a16:creationId xmlns:a16="http://schemas.microsoft.com/office/drawing/2014/main" id="{E2AF81B6-3E74-F639-0D20-F05A1CA95A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5" name="Google Shape;505;p13:notes">
            <a:extLst>
              <a:ext uri="{FF2B5EF4-FFF2-40B4-BE49-F238E27FC236}">
                <a16:creationId xmlns:a16="http://schemas.microsoft.com/office/drawing/2014/main" id="{A8FF7E80-C8F8-593D-5322-C75AFBE98B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58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3:notes">
            <a:extLst>
              <a:ext uri="{FF2B5EF4-FFF2-40B4-BE49-F238E27FC236}">
                <a16:creationId xmlns:a16="http://schemas.microsoft.com/office/drawing/2014/main" id="{8633C4AD-3772-59EF-BB36-6C8474F9CA9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2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Times New Roman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801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72" name="Google Shape;1472;p2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3" name="Google Shape;1473;p2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50936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77" name="Google Shape;1877;p17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568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8" name="Google Shape;1878;p17:notes"/>
          <p:cNvSpPr txBox="1">
            <a:spLocks noGrp="1"/>
          </p:cNvSpPr>
          <p:nvPr>
            <p:ph type="sldNum" idx="12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en-US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</a:t>
            </a:fld>
            <a:endParaRPr sz="14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>
          <a:extLst>
            <a:ext uri="{FF2B5EF4-FFF2-40B4-BE49-F238E27FC236}">
              <a16:creationId xmlns:a16="http://schemas.microsoft.com/office/drawing/2014/main" id="{BB2F1426-E0B9-0C5B-0D5E-F9BACD109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:notes">
            <a:extLst>
              <a:ext uri="{FF2B5EF4-FFF2-40B4-BE49-F238E27FC236}">
                <a16:creationId xmlns:a16="http://schemas.microsoft.com/office/drawing/2014/main" id="{FE6456AB-6CDC-65A7-E595-CFF2C7ABEF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5:notes">
            <a:extLst>
              <a:ext uri="{FF2B5EF4-FFF2-40B4-BE49-F238E27FC236}">
                <a16:creationId xmlns:a16="http://schemas.microsoft.com/office/drawing/2014/main" id="{A1B4BCC0-6EB8-3A15-5A2B-5C86BC7EFC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7345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39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9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40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40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0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40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4a3f1059d9_0_1689"/>
          <p:cNvSpPr txBox="1">
            <a:spLocks noGrp="1"/>
          </p:cNvSpPr>
          <p:nvPr>
            <p:ph type="ftr" idx="11"/>
          </p:nvPr>
        </p:nvSpPr>
        <p:spPr>
          <a:xfrm>
            <a:off x="1634400" y="6282720"/>
            <a:ext cx="58518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g34a3f1059d9_0_1689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9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4a3f1059d9_0_1692"/>
          <p:cNvSpPr txBox="1">
            <a:spLocks noGrp="1"/>
          </p:cNvSpPr>
          <p:nvPr>
            <p:ph type="body" idx="1"/>
          </p:nvPr>
        </p:nvSpPr>
        <p:spPr>
          <a:xfrm>
            <a:off x="800100" y="1110216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000" rIns="90000" bIns="4500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Char char="•"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0" name="Google Shape;570;g34a3f1059d9_0_1692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71" name="Google Shape;571;g34a3f1059d9_0_1692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72" name="Google Shape;572;g34a3f1059d9_0_1692"/>
          <p:cNvSpPr txBox="1">
            <a:spLocks noGrp="1"/>
          </p:cNvSpPr>
          <p:nvPr>
            <p:ph type="body" idx="2"/>
          </p:nvPr>
        </p:nvSpPr>
        <p:spPr>
          <a:xfrm>
            <a:off x="800100" y="1605068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000" rIns="90000" bIns="45000" anchor="t" anchorCtr="0">
            <a:noAutofit/>
          </a:bodyPr>
          <a:lstStyle>
            <a:lvl1pPr marL="457200" lvl="0" indent="-406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3" name="Google Shape;573;g34a3f1059d9_0_1692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g34a3f1059d9_0_169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1_Text Slide - 1 Column">
    <p:bg>
      <p:bgPr>
        <a:solidFill>
          <a:schemeClr val="lt1"/>
        </a:solidFill>
        <a:effectLst/>
      </p:bgPr>
    </p:bg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4a3f1059d9_0_1699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65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238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g34a3f1059d9_0_1699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4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578" name="Google Shape;578;g34a3f1059d9_0_1699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9" name="Google Shape;579;g34a3f1059d9_0_1699"/>
          <p:cNvSpPr txBox="1">
            <a:spLocks noGrp="1"/>
          </p:cNvSpPr>
          <p:nvPr>
            <p:ph type="body" idx="2"/>
          </p:nvPr>
        </p:nvSpPr>
        <p:spPr>
          <a:xfrm>
            <a:off x="800100" y="1534624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2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11150" algn="l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SzPts val="1300"/>
              <a:buChar char="●"/>
              <a:defRPr>
                <a:solidFill>
                  <a:srgbClr val="3F3F3F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SzPts val="1200"/>
              <a:buChar char="●"/>
              <a:defRPr sz="1467">
                <a:solidFill>
                  <a:srgbClr val="3F3F3F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3F3F3F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3F3F3F"/>
                </a:solidFill>
              </a:defRPr>
            </a:lvl5pPr>
            <a:lvl6pPr marL="2743200" lvl="5" indent="-285750" algn="l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285750" algn="l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285750" algn="l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285750" algn="l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80" name="Google Shape;580;g34a3f1059d9_0_169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1" name="Google Shape;581;g34a3f1059d9_0_1699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3F3F3F"/>
              </a:buClr>
              <a:buSzPts val="800"/>
              <a:buFont typeface="Lato"/>
              <a:buNone/>
              <a:defRPr sz="1067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1067"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1067"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1067"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1067"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1067"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1067"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1067"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1067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4a3f1059d9_0_170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g34a3f1059d9_0_1706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5" name="Google Shape;585;g34a3f1059d9_0_1706"/>
          <p:cNvSpPr txBox="1">
            <a:spLocks noGrp="1"/>
          </p:cNvSpPr>
          <p:nvPr>
            <p:ph type="ftr" idx="11"/>
          </p:nvPr>
        </p:nvSpPr>
        <p:spPr>
          <a:xfrm>
            <a:off x="1634400" y="6282720"/>
            <a:ext cx="58518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g34a3f1059d9_0_1706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9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4a3f1059d9_0_171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g34a3f1059d9_0_171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0" name="Google Shape;590;g34a3f1059d9_0_1711"/>
          <p:cNvSpPr txBox="1">
            <a:spLocks noGrp="1"/>
          </p:cNvSpPr>
          <p:nvPr>
            <p:ph type="ftr" idx="11"/>
          </p:nvPr>
        </p:nvSpPr>
        <p:spPr>
          <a:xfrm>
            <a:off x="1634400" y="6282720"/>
            <a:ext cx="58518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g34a3f1059d9_0_1711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9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34a3f1059d9_0_171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g34a3f1059d9_0_171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4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5" name="Google Shape;595;g34a3f1059d9_0_1716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4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6" name="Google Shape;596;g34a3f1059d9_0_1716"/>
          <p:cNvSpPr txBox="1">
            <a:spLocks noGrp="1"/>
          </p:cNvSpPr>
          <p:nvPr>
            <p:ph type="ftr" idx="11"/>
          </p:nvPr>
        </p:nvSpPr>
        <p:spPr>
          <a:xfrm>
            <a:off x="1634400" y="6282720"/>
            <a:ext cx="58518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7" name="Google Shape;597;g34a3f1059d9_0_1716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9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34a3f1059d9_0_172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g34a3f1059d9_0_1722"/>
          <p:cNvSpPr txBox="1">
            <a:spLocks noGrp="1"/>
          </p:cNvSpPr>
          <p:nvPr>
            <p:ph type="ftr" idx="11"/>
          </p:nvPr>
        </p:nvSpPr>
        <p:spPr>
          <a:xfrm>
            <a:off x="1634400" y="6282720"/>
            <a:ext cx="58518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g34a3f1059d9_0_1722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9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4a3f1059d9_0_1726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500" cy="53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4" name="Google Shape;604;g34a3f1059d9_0_1726"/>
          <p:cNvSpPr txBox="1">
            <a:spLocks noGrp="1"/>
          </p:cNvSpPr>
          <p:nvPr>
            <p:ph type="ftr" idx="11"/>
          </p:nvPr>
        </p:nvSpPr>
        <p:spPr>
          <a:xfrm>
            <a:off x="1634400" y="6282720"/>
            <a:ext cx="58518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g34a3f1059d9_0_1726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9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4a3f1059d9_0_173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g34a3f1059d9_0_173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4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9" name="Google Shape;609;g34a3f1059d9_0_1730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4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0" name="Google Shape;610;g34a3f1059d9_0_1730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4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1" name="Google Shape;611;g34a3f1059d9_0_1730"/>
          <p:cNvSpPr txBox="1">
            <a:spLocks noGrp="1"/>
          </p:cNvSpPr>
          <p:nvPr>
            <p:ph type="ftr" idx="11"/>
          </p:nvPr>
        </p:nvSpPr>
        <p:spPr>
          <a:xfrm>
            <a:off x="1634400" y="6282720"/>
            <a:ext cx="58518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g34a3f1059d9_0_1730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9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4a3f1059d9_0_173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g34a3f1059d9_0_173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4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6" name="Google Shape;616;g34a3f1059d9_0_1737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4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7" name="Google Shape;617;g34a3f1059d9_0_1737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4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8" name="Google Shape;618;g34a3f1059d9_0_1737"/>
          <p:cNvSpPr txBox="1">
            <a:spLocks noGrp="1"/>
          </p:cNvSpPr>
          <p:nvPr>
            <p:ph type="ftr" idx="11"/>
          </p:nvPr>
        </p:nvSpPr>
        <p:spPr>
          <a:xfrm>
            <a:off x="1634400" y="6282720"/>
            <a:ext cx="58518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g34a3f1059d9_0_1737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9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4a3f1059d9_0_174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g34a3f1059d9_0_174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4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3" name="Google Shape;623;g34a3f1059d9_0_174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4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4" name="Google Shape;624;g34a3f1059d9_0_1744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5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5" name="Google Shape;625;g34a3f1059d9_0_1744"/>
          <p:cNvSpPr txBox="1">
            <a:spLocks noGrp="1"/>
          </p:cNvSpPr>
          <p:nvPr>
            <p:ph type="ftr" idx="11"/>
          </p:nvPr>
        </p:nvSpPr>
        <p:spPr>
          <a:xfrm>
            <a:off x="1634400" y="6282720"/>
            <a:ext cx="58518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g34a3f1059d9_0_1744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9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4a3f1059d9_0_175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g34a3f1059d9_0_175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5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0" name="Google Shape;630;g34a3f1059d9_0_1751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5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1" name="Google Shape;631;g34a3f1059d9_0_1751"/>
          <p:cNvSpPr txBox="1">
            <a:spLocks noGrp="1"/>
          </p:cNvSpPr>
          <p:nvPr>
            <p:ph type="ftr" idx="11"/>
          </p:nvPr>
        </p:nvSpPr>
        <p:spPr>
          <a:xfrm>
            <a:off x="1634400" y="6282720"/>
            <a:ext cx="58518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g34a3f1059d9_0_1751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9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4a3f1059d9_0_175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g34a3f1059d9_0_175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4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6" name="Google Shape;636;g34a3f1059d9_0_1757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4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7" name="Google Shape;637;g34a3f1059d9_0_1757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4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8" name="Google Shape;638;g34a3f1059d9_0_1757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4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g34a3f1059d9_0_1757"/>
          <p:cNvSpPr txBox="1">
            <a:spLocks noGrp="1"/>
          </p:cNvSpPr>
          <p:nvPr>
            <p:ph type="ftr" idx="11"/>
          </p:nvPr>
        </p:nvSpPr>
        <p:spPr>
          <a:xfrm>
            <a:off x="1634400" y="6282720"/>
            <a:ext cx="58518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g34a3f1059d9_0_1757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9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4a3f1059d9_0_176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g34a3f1059d9_0_176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1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4" name="Google Shape;644;g34a3f1059d9_0_1765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1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5" name="Google Shape;645;g34a3f1059d9_0_1765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1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6" name="Google Shape;646;g34a3f1059d9_0_1765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1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7" name="Google Shape;647;g34a3f1059d9_0_1765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1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8" name="Google Shape;648;g34a3f1059d9_0_1765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1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9" name="Google Shape;649;g34a3f1059d9_0_1765"/>
          <p:cNvSpPr txBox="1">
            <a:spLocks noGrp="1"/>
          </p:cNvSpPr>
          <p:nvPr>
            <p:ph type="ftr" idx="11"/>
          </p:nvPr>
        </p:nvSpPr>
        <p:spPr>
          <a:xfrm>
            <a:off x="1634400" y="6282720"/>
            <a:ext cx="58518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g34a3f1059d9_0_1765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9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se for importing slides">
  <p:cSld name="Use for importing slides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83"/>
          <p:cNvSpPr txBox="1">
            <a:spLocks noGrp="1"/>
          </p:cNvSpPr>
          <p:nvPr>
            <p:ph type="title"/>
          </p:nvPr>
        </p:nvSpPr>
        <p:spPr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83"/>
          <p:cNvSpPr txBox="1">
            <a:spLocks noGrp="1"/>
          </p:cNvSpPr>
          <p:nvPr>
            <p:ph type="ftr" idx="11"/>
          </p:nvPr>
        </p:nvSpPr>
        <p:spPr>
          <a:xfrm>
            <a:off x="959429" y="6483350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83"/>
          <p:cNvSpPr txBox="1">
            <a:spLocks noGrp="1"/>
          </p:cNvSpPr>
          <p:nvPr>
            <p:ph type="sldNum" idx="12"/>
          </p:nvPr>
        </p:nvSpPr>
        <p:spPr>
          <a:xfrm>
            <a:off x="239350" y="6483438"/>
            <a:ext cx="551412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page">
  <p:cSld name="Cover page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136" descr="logo_couv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5440" y="1484784"/>
            <a:ext cx="9061347" cy="36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37"/>
          <p:cNvSpPr txBox="1">
            <a:spLocks noGrp="1"/>
          </p:cNvSpPr>
          <p:nvPr>
            <p:ph type="title"/>
          </p:nvPr>
        </p:nvSpPr>
        <p:spPr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08000" tIns="0" rIns="108000" bIns="0" anchor="ctr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37"/>
          <p:cNvSpPr txBox="1">
            <a:spLocks noGrp="1"/>
          </p:cNvSpPr>
          <p:nvPr>
            <p:ph type="body" idx="1"/>
          </p:nvPr>
        </p:nvSpPr>
        <p:spPr>
          <a:xfrm>
            <a:off x="4468800" y="1098000"/>
            <a:ext cx="7483200" cy="4563248"/>
          </a:xfrm>
          <a:prstGeom prst="rect">
            <a:avLst/>
          </a:prstGeom>
          <a:solidFill>
            <a:srgbClr val="4E5B99"/>
          </a:solidFill>
          <a:ln>
            <a:noFill/>
          </a:ln>
        </p:spPr>
        <p:txBody>
          <a:bodyPr spcFirstLastPara="1" wrap="square" lIns="216000" tIns="25200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225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sz="1500" b="1" i="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9" name="Google Shape;669;p137"/>
          <p:cNvSpPr>
            <a:spLocks noGrp="1"/>
          </p:cNvSpPr>
          <p:nvPr>
            <p:ph type="pic" idx="2"/>
          </p:nvPr>
        </p:nvSpPr>
        <p:spPr>
          <a:xfrm>
            <a:off x="969600" y="1098000"/>
            <a:ext cx="3432000" cy="4563248"/>
          </a:xfrm>
          <a:prstGeom prst="rect">
            <a:avLst/>
          </a:prstGeom>
          <a:noFill/>
          <a:ln>
            <a:noFill/>
          </a:ln>
        </p:spPr>
      </p:sp>
      <p:sp>
        <p:nvSpPr>
          <p:cNvPr id="670" name="Google Shape;670;p137"/>
          <p:cNvSpPr txBox="1">
            <a:spLocks noGrp="1"/>
          </p:cNvSpPr>
          <p:nvPr>
            <p:ph type="sldNum" idx="12"/>
          </p:nvPr>
        </p:nvSpPr>
        <p:spPr>
          <a:xfrm>
            <a:off x="239350" y="6483438"/>
            <a:ext cx="551412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1" name="Google Shape;671;p137"/>
          <p:cNvSpPr txBox="1">
            <a:spLocks noGrp="1"/>
          </p:cNvSpPr>
          <p:nvPr>
            <p:ph type="ftr" idx="11"/>
          </p:nvPr>
        </p:nvSpPr>
        <p:spPr>
          <a:xfrm>
            <a:off x="959429" y="6483350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38"/>
          <p:cNvSpPr txBox="1">
            <a:spLocks noGrp="1"/>
          </p:cNvSpPr>
          <p:nvPr>
            <p:ph type="title"/>
          </p:nvPr>
        </p:nvSpPr>
        <p:spPr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38"/>
          <p:cNvSpPr txBox="1">
            <a:spLocks noGrp="1"/>
          </p:cNvSpPr>
          <p:nvPr>
            <p:ph type="body" idx="1"/>
          </p:nvPr>
        </p:nvSpPr>
        <p:spPr>
          <a:xfrm>
            <a:off x="970251" y="764704"/>
            <a:ext cx="1098240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0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304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spcBef>
                <a:spcPts val="300"/>
              </a:spcBef>
              <a:spcAft>
                <a:spcPts val="0"/>
              </a:spcAft>
              <a:buSzPts val="1200"/>
              <a:buChar char="&gt;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5" name="Google Shape;675;p138"/>
          <p:cNvSpPr txBox="1">
            <a:spLocks noGrp="1"/>
          </p:cNvSpPr>
          <p:nvPr>
            <p:ph type="sldNum" idx="12"/>
          </p:nvPr>
        </p:nvSpPr>
        <p:spPr>
          <a:xfrm>
            <a:off x="239350" y="6483438"/>
            <a:ext cx="551412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6" name="Google Shape;676;p138"/>
          <p:cNvSpPr txBox="1">
            <a:spLocks noGrp="1"/>
          </p:cNvSpPr>
          <p:nvPr>
            <p:ph type="ftr" idx="11"/>
          </p:nvPr>
        </p:nvSpPr>
        <p:spPr>
          <a:xfrm>
            <a:off x="959429" y="6483350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our palette">
  <p:cSld name="colour palette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39"/>
          <p:cNvSpPr txBox="1">
            <a:spLocks noGrp="1"/>
          </p:cNvSpPr>
          <p:nvPr>
            <p:ph type="title"/>
          </p:nvPr>
        </p:nvSpPr>
        <p:spPr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139"/>
          <p:cNvSpPr txBox="1">
            <a:spLocks noGrp="1"/>
          </p:cNvSpPr>
          <p:nvPr>
            <p:ph type="ftr" idx="11"/>
          </p:nvPr>
        </p:nvSpPr>
        <p:spPr>
          <a:xfrm>
            <a:off x="959429" y="6483350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139"/>
          <p:cNvSpPr txBox="1">
            <a:spLocks noGrp="1"/>
          </p:cNvSpPr>
          <p:nvPr>
            <p:ph type="sldNum" idx="12"/>
          </p:nvPr>
        </p:nvSpPr>
        <p:spPr>
          <a:xfrm>
            <a:off x="239350" y="6483438"/>
            <a:ext cx="551412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81" name="Google Shape;681;p139"/>
          <p:cNvGrpSpPr/>
          <p:nvPr/>
        </p:nvGrpSpPr>
        <p:grpSpPr>
          <a:xfrm>
            <a:off x="2334965" y="1016733"/>
            <a:ext cx="7073403" cy="4780955"/>
            <a:chOff x="977503" y="761588"/>
            <a:chExt cx="6421177" cy="4780955"/>
          </a:xfrm>
        </p:grpSpPr>
        <p:sp>
          <p:nvSpPr>
            <p:cNvPr id="682" name="Google Shape;682;p139"/>
            <p:cNvSpPr/>
            <p:nvPr/>
          </p:nvSpPr>
          <p:spPr>
            <a:xfrm>
              <a:off x="2803893" y="1812730"/>
              <a:ext cx="2628292" cy="26282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39"/>
            <p:cNvSpPr/>
            <p:nvPr/>
          </p:nvSpPr>
          <p:spPr>
            <a:xfrm>
              <a:off x="4175956" y="1016392"/>
              <a:ext cx="576404" cy="576404"/>
            </a:xfrm>
            <a:prstGeom prst="ellipse">
              <a:avLst/>
            </a:prstGeom>
            <a:solidFill>
              <a:srgbClr val="ED77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39"/>
            <p:cNvSpPr/>
            <p:nvPr/>
          </p:nvSpPr>
          <p:spPr>
            <a:xfrm>
              <a:off x="5003708" y="1393465"/>
              <a:ext cx="576404" cy="576404"/>
            </a:xfrm>
            <a:prstGeom prst="ellipse">
              <a:avLst/>
            </a:prstGeom>
            <a:solidFill>
              <a:srgbClr val="F4A3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39"/>
            <p:cNvSpPr/>
            <p:nvPr/>
          </p:nvSpPr>
          <p:spPr>
            <a:xfrm>
              <a:off x="5507764" y="1980062"/>
              <a:ext cx="576404" cy="57640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39"/>
            <p:cNvSpPr/>
            <p:nvPr/>
          </p:nvSpPr>
          <p:spPr>
            <a:xfrm>
              <a:off x="5688124" y="2740535"/>
              <a:ext cx="576404" cy="576404"/>
            </a:xfrm>
            <a:prstGeom prst="ellipse">
              <a:avLst/>
            </a:prstGeom>
            <a:solidFill>
              <a:srgbClr val="51A0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39"/>
            <p:cNvSpPr/>
            <p:nvPr/>
          </p:nvSpPr>
          <p:spPr>
            <a:xfrm>
              <a:off x="5580282" y="3501008"/>
              <a:ext cx="576404" cy="576404"/>
            </a:xfrm>
            <a:prstGeom prst="ellipse">
              <a:avLst/>
            </a:prstGeom>
            <a:solidFill>
              <a:srgbClr val="0098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39"/>
            <p:cNvSpPr/>
            <p:nvPr/>
          </p:nvSpPr>
          <p:spPr>
            <a:xfrm>
              <a:off x="5148064" y="4169035"/>
              <a:ext cx="576404" cy="576404"/>
            </a:xfrm>
            <a:prstGeom prst="ellipse">
              <a:avLst/>
            </a:prstGeom>
            <a:solidFill>
              <a:srgbClr val="AF007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39"/>
            <p:cNvSpPr/>
            <p:nvPr/>
          </p:nvSpPr>
          <p:spPr>
            <a:xfrm>
              <a:off x="2367594" y="1709154"/>
              <a:ext cx="576404" cy="576404"/>
            </a:xfrm>
            <a:prstGeom prst="ellipse">
              <a:avLst/>
            </a:prstGeom>
            <a:solidFill>
              <a:srgbClr val="132577">
                <a:alpha val="74901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39"/>
            <p:cNvSpPr/>
            <p:nvPr/>
          </p:nvSpPr>
          <p:spPr>
            <a:xfrm>
              <a:off x="2079392" y="2433493"/>
              <a:ext cx="576404" cy="576404"/>
            </a:xfrm>
            <a:prstGeom prst="ellipse">
              <a:avLst/>
            </a:prstGeom>
            <a:solidFill>
              <a:srgbClr val="132577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39"/>
            <p:cNvSpPr/>
            <p:nvPr/>
          </p:nvSpPr>
          <p:spPr>
            <a:xfrm>
              <a:off x="3491370" y="4689140"/>
              <a:ext cx="576404" cy="576404"/>
            </a:xfrm>
            <a:prstGeom prst="ellipse">
              <a:avLst/>
            </a:prstGeom>
            <a:solidFill>
              <a:srgbClr val="B7B9B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39"/>
            <p:cNvSpPr/>
            <p:nvPr/>
          </p:nvSpPr>
          <p:spPr>
            <a:xfrm>
              <a:off x="2706262" y="4329100"/>
              <a:ext cx="576404" cy="576404"/>
            </a:xfrm>
            <a:prstGeom prst="ellipse">
              <a:avLst/>
            </a:prstGeom>
            <a:solidFill>
              <a:srgbClr val="D1D2D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39"/>
            <p:cNvSpPr/>
            <p:nvPr/>
          </p:nvSpPr>
          <p:spPr>
            <a:xfrm>
              <a:off x="2113415" y="3746995"/>
              <a:ext cx="576404" cy="576404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39"/>
            <p:cNvSpPr txBox="1"/>
            <p:nvPr/>
          </p:nvSpPr>
          <p:spPr>
            <a:xfrm>
              <a:off x="3545461" y="3053707"/>
              <a:ext cx="12609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R019G037B119</a:t>
              </a: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39"/>
            <p:cNvSpPr txBox="1"/>
            <p:nvPr/>
          </p:nvSpPr>
          <p:spPr>
            <a:xfrm>
              <a:off x="4339537" y="761588"/>
              <a:ext cx="12609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R237G119B003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39"/>
            <p:cNvSpPr txBox="1"/>
            <p:nvPr/>
          </p:nvSpPr>
          <p:spPr>
            <a:xfrm>
              <a:off x="5273712" y="1162931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R244G163B000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39"/>
            <p:cNvSpPr txBox="1"/>
            <p:nvPr/>
          </p:nvSpPr>
          <p:spPr>
            <a:xfrm>
              <a:off x="5795966" y="1756869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R255G221B000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39"/>
            <p:cNvSpPr txBox="1"/>
            <p:nvPr/>
          </p:nvSpPr>
          <p:spPr>
            <a:xfrm>
              <a:off x="6084168" y="2570541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R081G160B038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39"/>
            <p:cNvSpPr txBox="1"/>
            <p:nvPr/>
          </p:nvSpPr>
          <p:spPr>
            <a:xfrm>
              <a:off x="6084168" y="3409385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R000G152B212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39"/>
            <p:cNvSpPr txBox="1"/>
            <p:nvPr/>
          </p:nvSpPr>
          <p:spPr>
            <a:xfrm>
              <a:off x="5677172" y="4159448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R175G000B124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39"/>
            <p:cNvSpPr txBox="1"/>
            <p:nvPr/>
          </p:nvSpPr>
          <p:spPr>
            <a:xfrm>
              <a:off x="1312568" y="1497250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ESRF blue 75%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39"/>
            <p:cNvSpPr txBox="1"/>
            <p:nvPr/>
          </p:nvSpPr>
          <p:spPr>
            <a:xfrm>
              <a:off x="977503" y="2279467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ESRF blue 50%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39"/>
            <p:cNvSpPr txBox="1"/>
            <p:nvPr/>
          </p:nvSpPr>
          <p:spPr>
            <a:xfrm>
              <a:off x="2878263" y="5265544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R183G185B186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39"/>
            <p:cNvSpPr txBox="1"/>
            <p:nvPr/>
          </p:nvSpPr>
          <p:spPr>
            <a:xfrm>
              <a:off x="1968154" y="4899336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R209G210B212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39"/>
            <p:cNvSpPr txBox="1"/>
            <p:nvPr/>
          </p:nvSpPr>
          <p:spPr>
            <a:xfrm>
              <a:off x="1238010" y="4311927"/>
              <a:ext cx="1314512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R244G244B244</a:t>
              </a: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se for importing slides">
  <p:cSld name="1_Use for importing slides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40"/>
          <p:cNvSpPr txBox="1">
            <a:spLocks noGrp="1"/>
          </p:cNvSpPr>
          <p:nvPr>
            <p:ph type="title"/>
          </p:nvPr>
        </p:nvSpPr>
        <p:spPr>
          <a:xfrm>
            <a:off x="969600" y="151200"/>
            <a:ext cx="10982400" cy="596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140"/>
          <p:cNvSpPr txBox="1">
            <a:spLocks noGrp="1"/>
          </p:cNvSpPr>
          <p:nvPr>
            <p:ph type="dt" idx="10"/>
          </p:nvPr>
        </p:nvSpPr>
        <p:spPr>
          <a:xfrm>
            <a:off x="0" y="6705364"/>
            <a:ext cx="815413" cy="15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9" name="Google Shape;709;p140"/>
          <p:cNvSpPr txBox="1">
            <a:spLocks noGrp="1"/>
          </p:cNvSpPr>
          <p:nvPr>
            <p:ph type="sldNum" idx="12"/>
          </p:nvPr>
        </p:nvSpPr>
        <p:spPr>
          <a:xfrm>
            <a:off x="264002" y="6483438"/>
            <a:ext cx="551412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0" name="Google Shape;710;p140"/>
          <p:cNvSpPr txBox="1">
            <a:spLocks noGrp="1"/>
          </p:cNvSpPr>
          <p:nvPr>
            <p:ph type="ftr" idx="11"/>
          </p:nvPr>
        </p:nvSpPr>
        <p:spPr>
          <a:xfrm>
            <a:off x="840001" y="6483349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34a3f1059d9_0_2801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40"/>
              <a:buChar char="●"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80"/>
              <a:buChar char="●"/>
              <a:defRPr>
                <a:solidFill>
                  <a:schemeClr val="lt1"/>
                </a:solidFill>
              </a:defRPr>
            </a:lvl3pPr>
            <a:lvl4pPr marL="1828800" lvl="3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4pPr>
            <a:lvl5pPr marL="2286000" lvl="4" indent="-35661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16"/>
              <a:buChar char="●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2" name="Google Shape;972;g34a3f1059d9_0_2801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73" name="Google Shape;973;g34a3f1059d9_0_2801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74" name="Google Shape;974;g34a3f1059d9_0_2801"/>
          <p:cNvSpPr txBox="1">
            <a:spLocks noGrp="1"/>
          </p:cNvSpPr>
          <p:nvPr>
            <p:ph type="body" idx="2"/>
          </p:nvPr>
        </p:nvSpPr>
        <p:spPr>
          <a:xfrm>
            <a:off x="800100" y="1534624"/>
            <a:ext cx="105537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92"/>
              <a:buChar char="●"/>
              <a:defRPr>
                <a:solidFill>
                  <a:srgbClr val="3F3F3F"/>
                </a:solidFill>
              </a:defRPr>
            </a:lvl2pPr>
            <a:lvl3pPr marL="1371600" lvl="2" indent="-32766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0"/>
              <a:buChar char="●"/>
              <a:defRPr sz="1400">
                <a:solidFill>
                  <a:srgbClr val="3F3F3F"/>
                </a:solidFill>
              </a:defRPr>
            </a:lvl3pPr>
            <a:lvl4pPr marL="1828800" lvl="3" indent="-32816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4pPr>
            <a:lvl5pPr marL="2286000" lvl="4" indent="-32816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568"/>
              <a:buChar char="●"/>
              <a:defRPr>
                <a:solidFill>
                  <a:srgbClr val="3F3F3F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30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30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30480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75" name="Google Shape;975;g34a3f1059d9_0_280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76" name="Google Shape;976;g34a3f1059d9_0_2801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">
  <p:cSld name="Photo Slide - One Image">
    <p:bg>
      <p:bgPr>
        <a:solidFill>
          <a:schemeClr val="lt1"/>
        </a:solid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34a3f1059d9_0_2808"/>
          <p:cNvSpPr>
            <a:spLocks noGrp="1"/>
          </p:cNvSpPr>
          <p:nvPr>
            <p:ph type="pic" idx="2"/>
          </p:nvPr>
        </p:nvSpPr>
        <p:spPr>
          <a:xfrm>
            <a:off x="800100" y="1107621"/>
            <a:ext cx="6930000" cy="4950300"/>
          </a:xfrm>
          <a:prstGeom prst="rect">
            <a:avLst/>
          </a:prstGeom>
          <a:noFill/>
          <a:ln>
            <a:noFill/>
          </a:ln>
        </p:spPr>
      </p:sp>
      <p:sp>
        <p:nvSpPr>
          <p:cNvPr id="979" name="Google Shape;979;g34a3f1059d9_0_280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0" name="Google Shape;980;g34a3f1059d9_0_2808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81" name="Google Shape;981;g34a3f1059d9_0_2808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2" name="Google Shape;982;g34a3f1059d9_0_2808"/>
          <p:cNvSpPr txBox="1">
            <a:spLocks noGrp="1"/>
          </p:cNvSpPr>
          <p:nvPr>
            <p:ph type="subTitle" idx="1"/>
          </p:nvPr>
        </p:nvSpPr>
        <p:spPr>
          <a:xfrm>
            <a:off x="7961900" y="1103900"/>
            <a:ext cx="33918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g34a3f1059d9_0_2808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984" name="Google Shape;984;g34a3f1059d9_0_2808"/>
          <p:cNvSpPr txBox="1">
            <a:spLocks noGrp="1"/>
          </p:cNvSpPr>
          <p:nvPr>
            <p:ph type="subTitle" idx="4"/>
          </p:nvPr>
        </p:nvSpPr>
        <p:spPr>
          <a:xfrm>
            <a:off x="7966259" y="1566969"/>
            <a:ext cx="3427200" cy="17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- White">
  <p:cSld name="Section Break - Printab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34a3f1059d9_0_2816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400"/>
              <a:buNone/>
              <a:defRPr>
                <a:solidFill>
                  <a:srgbClr val="8C1515"/>
                </a:solidFill>
              </a:defRPr>
            </a:lvl9pPr>
          </a:lstStyle>
          <a:p>
            <a:endParaRPr/>
          </a:p>
        </p:txBody>
      </p:sp>
      <p:cxnSp>
        <p:nvCxnSpPr>
          <p:cNvPr id="987" name="Google Shape;987;g34a3f1059d9_0_2816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8" name="Google Shape;988;g34a3f1059d9_0_2816"/>
          <p:cNvSpPr/>
          <p:nvPr/>
        </p:nvSpPr>
        <p:spPr>
          <a:xfrm>
            <a:off x="0" y="-13960"/>
            <a:ext cx="12192000" cy="211500"/>
          </a:xfrm>
          <a:prstGeom prst="rect">
            <a:avLst/>
          </a:prstGeom>
          <a:solidFill>
            <a:srgbClr val="D4D1D1">
              <a:alpha val="2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9" name="Google Shape;989;g34a3f1059d9_0_281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0" name="Google Shape;990;g34a3f1059d9_0_2816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None/>
              <a:defRPr sz="6000">
                <a:solidFill>
                  <a:srgbClr val="40404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34a3f1059d9_0_283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3" name="Google Shape;993;g34a3f1059d9_0_283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 1">
  <p:cSld name="Photo Slide - One Image_1">
    <p:bg>
      <p:bgPr>
        <a:solidFill>
          <a:schemeClr val="lt1"/>
        </a:solidFill>
        <a:effectLst/>
      </p:bgPr>
    </p:bg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34a3f1059d9_0_2834"/>
          <p:cNvSpPr>
            <a:spLocks noGrp="1"/>
          </p:cNvSpPr>
          <p:nvPr>
            <p:ph type="pic" idx="2"/>
          </p:nvPr>
        </p:nvSpPr>
        <p:spPr>
          <a:xfrm>
            <a:off x="4423800" y="1107621"/>
            <a:ext cx="6930000" cy="4950300"/>
          </a:xfrm>
          <a:prstGeom prst="rect">
            <a:avLst/>
          </a:prstGeom>
          <a:noFill/>
          <a:ln>
            <a:noFill/>
          </a:ln>
        </p:spPr>
      </p:sp>
      <p:sp>
        <p:nvSpPr>
          <p:cNvPr id="996" name="Google Shape;996;g34a3f1059d9_0_283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7" name="Google Shape;997;g34a3f1059d9_0_2834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998" name="Google Shape;998;g34a3f1059d9_0_2834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99" name="Google Shape;999;g34a3f1059d9_0_2834"/>
          <p:cNvSpPr txBox="1">
            <a:spLocks noGrp="1"/>
          </p:cNvSpPr>
          <p:nvPr>
            <p:ph type="subTitle" idx="1"/>
          </p:nvPr>
        </p:nvSpPr>
        <p:spPr>
          <a:xfrm>
            <a:off x="800100" y="1103900"/>
            <a:ext cx="33918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g34a3f1059d9_0_2834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01" name="Google Shape;1001;g34a3f1059d9_0_2834"/>
          <p:cNvSpPr txBox="1">
            <a:spLocks noGrp="1"/>
          </p:cNvSpPr>
          <p:nvPr>
            <p:ph type="subTitle" idx="4"/>
          </p:nvPr>
        </p:nvSpPr>
        <p:spPr>
          <a:xfrm>
            <a:off x="804451" y="1566975"/>
            <a:ext cx="2905800" cy="17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2 Images">
  <p:cSld name="Photo Slide - 2 Images">
    <p:bg>
      <p:bgPr>
        <a:solidFill>
          <a:schemeClr val="lt1"/>
        </a:solidFill>
        <a:effectLst/>
      </p:bgPr>
    </p:bg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34a3f1059d9_0_2842"/>
          <p:cNvSpPr>
            <a:spLocks noGrp="1"/>
          </p:cNvSpPr>
          <p:nvPr>
            <p:ph type="pic" idx="2"/>
          </p:nvPr>
        </p:nvSpPr>
        <p:spPr>
          <a:xfrm>
            <a:off x="800100" y="1107622"/>
            <a:ext cx="5143200" cy="3189900"/>
          </a:xfrm>
          <a:prstGeom prst="rect">
            <a:avLst/>
          </a:prstGeom>
          <a:noFill/>
          <a:ln>
            <a:noFill/>
          </a:ln>
        </p:spPr>
      </p:sp>
      <p:sp>
        <p:nvSpPr>
          <p:cNvPr id="1004" name="Google Shape;1004;g34a3f1059d9_0_2842"/>
          <p:cNvSpPr>
            <a:spLocks noGrp="1"/>
          </p:cNvSpPr>
          <p:nvPr>
            <p:ph type="pic" idx="3"/>
          </p:nvPr>
        </p:nvSpPr>
        <p:spPr>
          <a:xfrm>
            <a:off x="6229939" y="1107620"/>
            <a:ext cx="5124000" cy="3189900"/>
          </a:xfrm>
          <a:prstGeom prst="rect">
            <a:avLst/>
          </a:prstGeom>
          <a:noFill/>
          <a:ln>
            <a:noFill/>
          </a:ln>
        </p:spPr>
      </p:sp>
      <p:sp>
        <p:nvSpPr>
          <p:cNvPr id="1005" name="Google Shape;1005;g34a3f1059d9_0_284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6" name="Google Shape;1006;g34a3f1059d9_0_2842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7" name="Google Shape;1007;g34a3f1059d9_0_2842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8" name="Google Shape;1008;g34a3f1059d9_0_2842"/>
          <p:cNvSpPr txBox="1">
            <a:spLocks noGrp="1"/>
          </p:cNvSpPr>
          <p:nvPr>
            <p:ph type="subTitle" idx="1"/>
          </p:nvPr>
        </p:nvSpPr>
        <p:spPr>
          <a:xfrm>
            <a:off x="790216" y="4478204"/>
            <a:ext cx="51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g34a3f1059d9_0_2842"/>
          <p:cNvSpPr txBox="1">
            <a:spLocks noGrp="1"/>
          </p:cNvSpPr>
          <p:nvPr>
            <p:ph type="subTitle" idx="4"/>
          </p:nvPr>
        </p:nvSpPr>
        <p:spPr>
          <a:xfrm>
            <a:off x="6220275" y="4478204"/>
            <a:ext cx="51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g34a3f1059d9_0_2842"/>
          <p:cNvSpPr txBox="1">
            <a:spLocks noGrp="1"/>
          </p:cNvSpPr>
          <p:nvPr>
            <p:ph type="subTitle" idx="5"/>
          </p:nvPr>
        </p:nvSpPr>
        <p:spPr>
          <a:xfrm>
            <a:off x="790211" y="4959550"/>
            <a:ext cx="5143200" cy="17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11" name="Google Shape;1011;g34a3f1059d9_0_2842"/>
          <p:cNvSpPr txBox="1">
            <a:spLocks noGrp="1"/>
          </p:cNvSpPr>
          <p:nvPr>
            <p:ph type="subTitle" idx="6"/>
          </p:nvPr>
        </p:nvSpPr>
        <p:spPr>
          <a:xfrm>
            <a:off x="6217326" y="4959550"/>
            <a:ext cx="5179800" cy="17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12" name="Google Shape;1012;g34a3f1059d9_0_2842"/>
          <p:cNvSpPr txBox="1">
            <a:spLocks noGrp="1"/>
          </p:cNvSpPr>
          <p:nvPr>
            <p:ph type="subTitle" idx="7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3 Columns">
  <p:cSld name="Content Slide - 3 Columns">
    <p:bg>
      <p:bgPr>
        <a:solidFill>
          <a:schemeClr val="lt1"/>
        </a:solidFill>
        <a:effectLst/>
      </p:bgPr>
    </p:bg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34a3f1059d9_0_2853"/>
          <p:cNvSpPr>
            <a:spLocks noGrp="1"/>
          </p:cNvSpPr>
          <p:nvPr>
            <p:ph type="pic" idx="2"/>
          </p:nvPr>
        </p:nvSpPr>
        <p:spPr>
          <a:xfrm>
            <a:off x="8003300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1015" name="Google Shape;1015;g34a3f1059d9_0_2853"/>
          <p:cNvSpPr>
            <a:spLocks noGrp="1"/>
          </p:cNvSpPr>
          <p:nvPr>
            <p:ph type="pic" idx="3"/>
          </p:nvPr>
        </p:nvSpPr>
        <p:spPr>
          <a:xfrm>
            <a:off x="4401825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1016" name="Google Shape;1016;g34a3f1059d9_0_2853"/>
          <p:cNvSpPr>
            <a:spLocks noGrp="1"/>
          </p:cNvSpPr>
          <p:nvPr>
            <p:ph type="pic" idx="4"/>
          </p:nvPr>
        </p:nvSpPr>
        <p:spPr>
          <a:xfrm>
            <a:off x="800325" y="1087600"/>
            <a:ext cx="3367800" cy="2834700"/>
          </a:xfrm>
          <a:prstGeom prst="rect">
            <a:avLst/>
          </a:prstGeom>
          <a:noFill/>
          <a:ln>
            <a:noFill/>
          </a:ln>
        </p:spPr>
      </p:sp>
      <p:sp>
        <p:nvSpPr>
          <p:cNvPr id="1017" name="Google Shape;1017;g34a3f1059d9_0_285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8" name="Google Shape;1018;g34a3f1059d9_0_2853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19" name="Google Shape;1019;g34a3f1059d9_0_2853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20" name="Google Shape;1020;g34a3f1059d9_0_2853"/>
          <p:cNvSpPr txBox="1">
            <a:spLocks noGrp="1"/>
          </p:cNvSpPr>
          <p:nvPr>
            <p:ph type="subTitle" idx="1"/>
          </p:nvPr>
        </p:nvSpPr>
        <p:spPr>
          <a:xfrm>
            <a:off x="790200" y="4584350"/>
            <a:ext cx="3367800" cy="17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21" name="Google Shape;1021;g34a3f1059d9_0_2853"/>
          <p:cNvSpPr txBox="1">
            <a:spLocks noGrp="1"/>
          </p:cNvSpPr>
          <p:nvPr>
            <p:ph type="subTitle" idx="5"/>
          </p:nvPr>
        </p:nvSpPr>
        <p:spPr>
          <a:xfrm>
            <a:off x="790222" y="4103000"/>
            <a:ext cx="336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g34a3f1059d9_0_2853"/>
          <p:cNvSpPr txBox="1">
            <a:spLocks noGrp="1"/>
          </p:cNvSpPr>
          <p:nvPr>
            <p:ph type="subTitle" idx="6"/>
          </p:nvPr>
        </p:nvSpPr>
        <p:spPr>
          <a:xfrm>
            <a:off x="1634337" y="6356788"/>
            <a:ext cx="42099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23" name="Google Shape;1023;g34a3f1059d9_0_2853"/>
          <p:cNvSpPr txBox="1">
            <a:spLocks noGrp="1"/>
          </p:cNvSpPr>
          <p:nvPr>
            <p:ph type="subTitle" idx="7"/>
          </p:nvPr>
        </p:nvSpPr>
        <p:spPr>
          <a:xfrm>
            <a:off x="4389406" y="4584344"/>
            <a:ext cx="3367800" cy="17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24" name="Google Shape;1024;g34a3f1059d9_0_2853"/>
          <p:cNvSpPr txBox="1">
            <a:spLocks noGrp="1"/>
          </p:cNvSpPr>
          <p:nvPr>
            <p:ph type="subTitle" idx="8"/>
          </p:nvPr>
        </p:nvSpPr>
        <p:spPr>
          <a:xfrm>
            <a:off x="4389428" y="4102994"/>
            <a:ext cx="336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g34a3f1059d9_0_2853"/>
          <p:cNvSpPr txBox="1">
            <a:spLocks noGrp="1"/>
          </p:cNvSpPr>
          <p:nvPr>
            <p:ph type="subTitle" idx="9"/>
          </p:nvPr>
        </p:nvSpPr>
        <p:spPr>
          <a:xfrm>
            <a:off x="7993222" y="4584338"/>
            <a:ext cx="3367800" cy="17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Font typeface="Lato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Font typeface="Lato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Font typeface="Lato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Lato"/>
              <a:buNone/>
              <a:defRPr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26" name="Google Shape;1026;g34a3f1059d9_0_2853"/>
          <p:cNvSpPr txBox="1">
            <a:spLocks noGrp="1"/>
          </p:cNvSpPr>
          <p:nvPr>
            <p:ph type="subTitle" idx="13"/>
          </p:nvPr>
        </p:nvSpPr>
        <p:spPr>
          <a:xfrm>
            <a:off x="7993243" y="4102988"/>
            <a:ext cx="336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None/>
              <a:defRPr sz="2000">
                <a:solidFill>
                  <a:srgbClr val="B83A4B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60"/>
              <a:buNone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5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2 Layout">
  <p:cSld name="Agenda - Option 1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34a3f1059d9_0_2867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34119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29" name="Google Shape;1029;g34a3f1059d9_0_28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1998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g34a3f1059d9_0_2867"/>
          <p:cNvSpPr/>
          <p:nvPr/>
        </p:nvSpPr>
        <p:spPr>
          <a:xfrm>
            <a:off x="0" y="-13960"/>
            <a:ext cx="12192000" cy="211500"/>
          </a:xfrm>
          <a:prstGeom prst="rect">
            <a:avLst/>
          </a:prstGeom>
          <a:solidFill>
            <a:srgbClr val="D4D1D1">
              <a:alpha val="2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1" name="Google Shape;1031;g34a3f1059d9_0_286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2" name="Google Shape;1032;g34a3f1059d9_0_2867"/>
          <p:cNvSpPr txBox="1">
            <a:spLocks noGrp="1"/>
          </p:cNvSpPr>
          <p:nvPr>
            <p:ph type="title" idx="2"/>
          </p:nvPr>
        </p:nvSpPr>
        <p:spPr>
          <a:xfrm>
            <a:off x="6306050" y="892369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33" name="Google Shape;1033;g34a3f1059d9_0_2867"/>
          <p:cNvSpPr txBox="1">
            <a:spLocks noGrp="1"/>
          </p:cNvSpPr>
          <p:nvPr>
            <p:ph type="subTitle" idx="1"/>
          </p:nvPr>
        </p:nvSpPr>
        <p:spPr>
          <a:xfrm>
            <a:off x="6306050" y="1236719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34" name="Google Shape;1034;g34a3f1059d9_0_2867"/>
          <p:cNvSpPr txBox="1">
            <a:spLocks noGrp="1"/>
          </p:cNvSpPr>
          <p:nvPr>
            <p:ph type="title" idx="3"/>
          </p:nvPr>
        </p:nvSpPr>
        <p:spPr>
          <a:xfrm>
            <a:off x="6306050" y="1730569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35" name="Google Shape;1035;g34a3f1059d9_0_2867"/>
          <p:cNvSpPr txBox="1">
            <a:spLocks noGrp="1"/>
          </p:cNvSpPr>
          <p:nvPr>
            <p:ph type="subTitle" idx="4"/>
          </p:nvPr>
        </p:nvSpPr>
        <p:spPr>
          <a:xfrm>
            <a:off x="6306050" y="2074919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36" name="Google Shape;1036;g34a3f1059d9_0_2867"/>
          <p:cNvSpPr txBox="1">
            <a:spLocks noGrp="1"/>
          </p:cNvSpPr>
          <p:nvPr>
            <p:ph type="title" idx="5"/>
          </p:nvPr>
        </p:nvSpPr>
        <p:spPr>
          <a:xfrm>
            <a:off x="6306050" y="2568769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37" name="Google Shape;1037;g34a3f1059d9_0_2867"/>
          <p:cNvSpPr txBox="1">
            <a:spLocks noGrp="1"/>
          </p:cNvSpPr>
          <p:nvPr>
            <p:ph type="subTitle" idx="6"/>
          </p:nvPr>
        </p:nvSpPr>
        <p:spPr>
          <a:xfrm>
            <a:off x="6306050" y="2913119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38" name="Google Shape;1038;g34a3f1059d9_0_2867"/>
          <p:cNvSpPr txBox="1">
            <a:spLocks noGrp="1"/>
          </p:cNvSpPr>
          <p:nvPr>
            <p:ph type="subTitle" idx="7"/>
          </p:nvPr>
        </p:nvSpPr>
        <p:spPr>
          <a:xfrm>
            <a:off x="4516396" y="929691"/>
            <a:ext cx="1690800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039" name="Google Shape;1039;g34a3f1059d9_0_2867"/>
          <p:cNvSpPr txBox="1">
            <a:spLocks noGrp="1"/>
          </p:cNvSpPr>
          <p:nvPr>
            <p:ph type="subTitle" idx="8"/>
          </p:nvPr>
        </p:nvSpPr>
        <p:spPr>
          <a:xfrm>
            <a:off x="4516396" y="1766993"/>
            <a:ext cx="1690800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040" name="Google Shape;1040;g34a3f1059d9_0_2867"/>
          <p:cNvSpPr txBox="1">
            <a:spLocks noGrp="1"/>
          </p:cNvSpPr>
          <p:nvPr>
            <p:ph type="subTitle" idx="9"/>
          </p:nvPr>
        </p:nvSpPr>
        <p:spPr>
          <a:xfrm>
            <a:off x="4517133" y="2597093"/>
            <a:ext cx="1690800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041" name="Google Shape;1041;g34a3f1059d9_0_2867"/>
          <p:cNvSpPr txBox="1">
            <a:spLocks noGrp="1"/>
          </p:cNvSpPr>
          <p:nvPr>
            <p:ph type="title" idx="13"/>
          </p:nvPr>
        </p:nvSpPr>
        <p:spPr>
          <a:xfrm>
            <a:off x="6306797" y="3405313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42" name="Google Shape;1042;g34a3f1059d9_0_2867"/>
          <p:cNvSpPr txBox="1">
            <a:spLocks noGrp="1"/>
          </p:cNvSpPr>
          <p:nvPr>
            <p:ph type="subTitle" idx="14"/>
          </p:nvPr>
        </p:nvSpPr>
        <p:spPr>
          <a:xfrm>
            <a:off x="6306797" y="3749663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43" name="Google Shape;1043;g34a3f1059d9_0_2867"/>
          <p:cNvSpPr txBox="1">
            <a:spLocks noGrp="1"/>
          </p:cNvSpPr>
          <p:nvPr>
            <p:ph type="title" idx="15"/>
          </p:nvPr>
        </p:nvSpPr>
        <p:spPr>
          <a:xfrm>
            <a:off x="6306797" y="4243513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44" name="Google Shape;1044;g34a3f1059d9_0_2867"/>
          <p:cNvSpPr txBox="1">
            <a:spLocks noGrp="1"/>
          </p:cNvSpPr>
          <p:nvPr>
            <p:ph type="subTitle" idx="16"/>
          </p:nvPr>
        </p:nvSpPr>
        <p:spPr>
          <a:xfrm>
            <a:off x="6306797" y="4587863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45" name="Google Shape;1045;g34a3f1059d9_0_2867"/>
          <p:cNvSpPr txBox="1">
            <a:spLocks noGrp="1"/>
          </p:cNvSpPr>
          <p:nvPr>
            <p:ph type="title" idx="17"/>
          </p:nvPr>
        </p:nvSpPr>
        <p:spPr>
          <a:xfrm>
            <a:off x="6306797" y="5081713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46" name="Google Shape;1046;g34a3f1059d9_0_2867"/>
          <p:cNvSpPr txBox="1">
            <a:spLocks noGrp="1"/>
          </p:cNvSpPr>
          <p:nvPr>
            <p:ph type="subTitle" idx="18"/>
          </p:nvPr>
        </p:nvSpPr>
        <p:spPr>
          <a:xfrm>
            <a:off x="6306797" y="5426063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92"/>
              <a:buNone/>
              <a:defRPr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760"/>
              <a:buNone/>
              <a:defRPr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68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550"/>
              <a:buNone/>
              <a:defRPr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47" name="Google Shape;1047;g34a3f1059d9_0_2867"/>
          <p:cNvSpPr txBox="1">
            <a:spLocks noGrp="1"/>
          </p:cNvSpPr>
          <p:nvPr>
            <p:ph type="subTitle" idx="19"/>
          </p:nvPr>
        </p:nvSpPr>
        <p:spPr>
          <a:xfrm>
            <a:off x="4517143" y="3442634"/>
            <a:ext cx="1690800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048" name="Google Shape;1048;g34a3f1059d9_0_2867"/>
          <p:cNvSpPr txBox="1">
            <a:spLocks noGrp="1"/>
          </p:cNvSpPr>
          <p:nvPr>
            <p:ph type="subTitle" idx="20"/>
          </p:nvPr>
        </p:nvSpPr>
        <p:spPr>
          <a:xfrm>
            <a:off x="4517143" y="4279937"/>
            <a:ext cx="1690800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  <p:sp>
        <p:nvSpPr>
          <p:cNvPr id="1049" name="Google Shape;1049;g34a3f1059d9_0_2867"/>
          <p:cNvSpPr txBox="1">
            <a:spLocks noGrp="1"/>
          </p:cNvSpPr>
          <p:nvPr>
            <p:ph type="subTitle" idx="21"/>
          </p:nvPr>
        </p:nvSpPr>
        <p:spPr>
          <a:xfrm>
            <a:off x="4517880" y="5110037"/>
            <a:ext cx="1690800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None/>
              <a:defRPr sz="1400" b="1">
                <a:solidFill>
                  <a:srgbClr val="B83A4B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None/>
              <a:defRPr>
                <a:solidFill>
                  <a:srgbClr val="B83A4B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None/>
              <a:defRPr>
                <a:solidFill>
                  <a:srgbClr val="B83A4B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None/>
              <a:defRPr>
                <a:solidFill>
                  <a:srgbClr val="B83A4B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50"/>
              <a:buNone/>
              <a:defRPr>
                <a:solidFill>
                  <a:srgbClr val="B83A4B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800"/>
              <a:buNone/>
              <a:defRPr>
                <a:solidFill>
                  <a:srgbClr val="B83A4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3 Layout">
  <p:cSld name="Agenda - Option 3"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34a3f1059d9_0_2890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1300" cy="8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g34a3f1059d9_0_2890"/>
          <p:cNvSpPr txBox="1">
            <a:spLocks noGrp="1"/>
          </p:cNvSpPr>
          <p:nvPr>
            <p:ph type="subTitle" idx="1"/>
          </p:nvPr>
        </p:nvSpPr>
        <p:spPr>
          <a:xfrm>
            <a:off x="800100" y="164963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053" name="Google Shape;1053;g34a3f1059d9_0_2890"/>
          <p:cNvCxnSpPr/>
          <p:nvPr/>
        </p:nvCxnSpPr>
        <p:spPr>
          <a:xfrm>
            <a:off x="800100" y="1975489"/>
            <a:ext cx="105699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54" name="Google Shape;1054;g34a3f1059d9_0_28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1998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g34a3f1059d9_0_2890"/>
          <p:cNvSpPr/>
          <p:nvPr/>
        </p:nvSpPr>
        <p:spPr>
          <a:xfrm>
            <a:off x="0" y="-13960"/>
            <a:ext cx="12192000" cy="211500"/>
          </a:xfrm>
          <a:prstGeom prst="rect">
            <a:avLst/>
          </a:prstGeom>
          <a:solidFill>
            <a:srgbClr val="D4D1D1">
              <a:alpha val="2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56" name="Google Shape;1056;g34a3f1059d9_0_2890"/>
          <p:cNvCxnSpPr/>
          <p:nvPr/>
        </p:nvCxnSpPr>
        <p:spPr>
          <a:xfrm>
            <a:off x="800100" y="4155271"/>
            <a:ext cx="105699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57" name="Google Shape;1057;g34a3f1059d9_0_289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8" name="Google Shape;1058;g34a3f1059d9_0_2890"/>
          <p:cNvSpPr txBox="1">
            <a:spLocks noGrp="1"/>
          </p:cNvSpPr>
          <p:nvPr>
            <p:ph type="subTitle" idx="2"/>
          </p:nvPr>
        </p:nvSpPr>
        <p:spPr>
          <a:xfrm>
            <a:off x="4356800" y="1649625"/>
            <a:ext cx="3204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59" name="Google Shape;1059;g34a3f1059d9_0_2890"/>
          <p:cNvSpPr txBox="1">
            <a:spLocks noGrp="1"/>
          </p:cNvSpPr>
          <p:nvPr>
            <p:ph type="subTitle" idx="3"/>
          </p:nvPr>
        </p:nvSpPr>
        <p:spPr>
          <a:xfrm>
            <a:off x="8005513" y="164963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0" name="Google Shape;1060;g34a3f1059d9_0_2890"/>
          <p:cNvSpPr txBox="1">
            <a:spLocks noGrp="1"/>
          </p:cNvSpPr>
          <p:nvPr>
            <p:ph type="subTitle" idx="4"/>
          </p:nvPr>
        </p:nvSpPr>
        <p:spPr>
          <a:xfrm>
            <a:off x="800100" y="382948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1" name="Google Shape;1061;g34a3f1059d9_0_2890"/>
          <p:cNvSpPr txBox="1">
            <a:spLocks noGrp="1"/>
          </p:cNvSpPr>
          <p:nvPr>
            <p:ph type="subTitle" idx="5"/>
          </p:nvPr>
        </p:nvSpPr>
        <p:spPr>
          <a:xfrm>
            <a:off x="4356800" y="3829475"/>
            <a:ext cx="32049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2" name="Google Shape;1062;g34a3f1059d9_0_2890"/>
          <p:cNvSpPr txBox="1">
            <a:spLocks noGrp="1"/>
          </p:cNvSpPr>
          <p:nvPr>
            <p:ph type="subTitle" idx="6"/>
          </p:nvPr>
        </p:nvSpPr>
        <p:spPr>
          <a:xfrm>
            <a:off x="8005513" y="3829487"/>
            <a:ext cx="33678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3" name="Google Shape;1063;g34a3f1059d9_0_2890"/>
          <p:cNvSpPr txBox="1">
            <a:spLocks noGrp="1"/>
          </p:cNvSpPr>
          <p:nvPr>
            <p:ph type="title" idx="7"/>
          </p:nvPr>
        </p:nvSpPr>
        <p:spPr>
          <a:xfrm>
            <a:off x="800100" y="2103977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64" name="Google Shape;1064;g34a3f1059d9_0_2890"/>
          <p:cNvSpPr txBox="1">
            <a:spLocks noGrp="1"/>
          </p:cNvSpPr>
          <p:nvPr>
            <p:ph type="subTitle" idx="8"/>
          </p:nvPr>
        </p:nvSpPr>
        <p:spPr>
          <a:xfrm>
            <a:off x="800100" y="2719940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65" name="Google Shape;1065;g34a3f1059d9_0_2890"/>
          <p:cNvSpPr txBox="1">
            <a:spLocks noGrp="1"/>
          </p:cNvSpPr>
          <p:nvPr>
            <p:ph type="title" idx="9"/>
          </p:nvPr>
        </p:nvSpPr>
        <p:spPr>
          <a:xfrm>
            <a:off x="4356800" y="2104140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66" name="Google Shape;1066;g34a3f1059d9_0_2890"/>
          <p:cNvSpPr txBox="1">
            <a:spLocks noGrp="1"/>
          </p:cNvSpPr>
          <p:nvPr>
            <p:ph type="subTitle" idx="13"/>
          </p:nvPr>
        </p:nvSpPr>
        <p:spPr>
          <a:xfrm>
            <a:off x="4356800" y="2720102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67" name="Google Shape;1067;g34a3f1059d9_0_2890"/>
          <p:cNvSpPr txBox="1">
            <a:spLocks noGrp="1"/>
          </p:cNvSpPr>
          <p:nvPr>
            <p:ph type="title" idx="14"/>
          </p:nvPr>
        </p:nvSpPr>
        <p:spPr>
          <a:xfrm>
            <a:off x="8005525" y="2104139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68" name="Google Shape;1068;g34a3f1059d9_0_2890"/>
          <p:cNvSpPr txBox="1">
            <a:spLocks noGrp="1"/>
          </p:cNvSpPr>
          <p:nvPr>
            <p:ph type="subTitle" idx="15"/>
          </p:nvPr>
        </p:nvSpPr>
        <p:spPr>
          <a:xfrm>
            <a:off x="8005525" y="2720102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69" name="Google Shape;1069;g34a3f1059d9_0_2890"/>
          <p:cNvSpPr txBox="1">
            <a:spLocks noGrp="1"/>
          </p:cNvSpPr>
          <p:nvPr>
            <p:ph type="title" idx="16"/>
          </p:nvPr>
        </p:nvSpPr>
        <p:spPr>
          <a:xfrm>
            <a:off x="800100" y="4334211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70" name="Google Shape;1070;g34a3f1059d9_0_2890"/>
          <p:cNvSpPr txBox="1">
            <a:spLocks noGrp="1"/>
          </p:cNvSpPr>
          <p:nvPr>
            <p:ph type="subTitle" idx="17"/>
          </p:nvPr>
        </p:nvSpPr>
        <p:spPr>
          <a:xfrm>
            <a:off x="800100" y="4950174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71" name="Google Shape;1071;g34a3f1059d9_0_2890"/>
          <p:cNvSpPr txBox="1">
            <a:spLocks noGrp="1"/>
          </p:cNvSpPr>
          <p:nvPr>
            <p:ph type="title" idx="18"/>
          </p:nvPr>
        </p:nvSpPr>
        <p:spPr>
          <a:xfrm>
            <a:off x="4356800" y="4334233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72" name="Google Shape;1072;g34a3f1059d9_0_2890"/>
          <p:cNvSpPr txBox="1">
            <a:spLocks noGrp="1"/>
          </p:cNvSpPr>
          <p:nvPr>
            <p:ph type="subTitle" idx="19"/>
          </p:nvPr>
        </p:nvSpPr>
        <p:spPr>
          <a:xfrm>
            <a:off x="4356800" y="4950195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73" name="Google Shape;1073;g34a3f1059d9_0_2890"/>
          <p:cNvSpPr txBox="1">
            <a:spLocks noGrp="1"/>
          </p:cNvSpPr>
          <p:nvPr>
            <p:ph type="title" idx="20"/>
          </p:nvPr>
        </p:nvSpPr>
        <p:spPr>
          <a:xfrm>
            <a:off x="8005525" y="4334230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 b="1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  <p:sp>
        <p:nvSpPr>
          <p:cNvPr id="1074" name="Google Shape;1074;g34a3f1059d9_0_2890"/>
          <p:cNvSpPr txBox="1">
            <a:spLocks noGrp="1"/>
          </p:cNvSpPr>
          <p:nvPr>
            <p:ph type="subTitle" idx="21"/>
          </p:nvPr>
        </p:nvSpPr>
        <p:spPr>
          <a:xfrm>
            <a:off x="8005525" y="4950192"/>
            <a:ext cx="5047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1pPr>
            <a:lvl2pPr lvl="1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2pPr>
            <a:lvl3pPr lvl="2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3pPr>
            <a:lvl4pPr lvl="3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4pPr>
            <a:lvl5pPr lvl="4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>
                <a:solidFill>
                  <a:srgbClr val="3F3F3F"/>
                </a:solidFill>
              </a:defRPr>
            </a:lvl5pPr>
            <a:lvl6pPr lvl="5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6pPr>
            <a:lvl7pPr lvl="6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7pPr>
            <a:lvl8pPr lvl="7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8pPr>
            <a:lvl9pPr lvl="8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Image">
  <p:cSld name="Section Break - Image"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6" name="Google Shape;1076;g34a3f1059d9_0_29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g34a3f1059d9_0_2915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78" name="Google Shape;1078;g34a3f1059d9_0_2915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79" name="Google Shape;1079;g34a3f1059d9_0_29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g34a3f1059d9_0_291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1" name="Google Shape;1081;g34a3f1059d9_0_2915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Blue">
  <p:cSld name="Section Break - Blue">
    <p:bg>
      <p:bgPr>
        <a:gradFill>
          <a:gsLst>
            <a:gs pos="0">
              <a:srgbClr val="1AA4BC"/>
            </a:gs>
            <a:gs pos="50000">
              <a:srgbClr val="006983"/>
            </a:gs>
            <a:gs pos="100000">
              <a:srgbClr val="013948"/>
            </a:gs>
          </a:gsLst>
          <a:lin ang="8100019" scaled="0"/>
        </a:gradFill>
        <a:effectLst/>
      </p:bgPr>
    </p:bg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3" name="Google Shape;1083;g34a3f1059d9_0_29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4" name="Google Shape;1084;g34a3f1059d9_0_2922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85" name="Google Shape;1085;g34a3f1059d9_0_29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086" name="Google Shape;1086;g34a3f1059d9_0_292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87" name="Google Shape;1087;g34a3f1059d9_0_2922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8" name="Google Shape;1088;g34a3f1059d9_0_2922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ay">
  <p:cSld name="Section Break - Purple">
    <p:bg>
      <p:bgPr>
        <a:gradFill>
          <a:gsLst>
            <a:gs pos="0">
              <a:srgbClr val="B6B1A9"/>
            </a:gs>
            <a:gs pos="50000">
              <a:srgbClr val="877F7A"/>
            </a:gs>
            <a:gs pos="100000">
              <a:srgbClr val="544948"/>
            </a:gs>
          </a:gsLst>
          <a:lin ang="8100019" scaled="0"/>
        </a:gradFill>
        <a:effectLst/>
      </p:bgPr>
    </p:bg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0" name="Google Shape;1090;g34a3f1059d9_0_29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1" name="Google Shape;1091;g34a3f1059d9_0_2929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92" name="Google Shape;1092;g34a3f1059d9_0_29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Google Shape;1093;g34a3f1059d9_0_292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4" name="Google Shape;1094;g34a3f1059d9_0_2929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g34a3f1059d9_0_2929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Orange">
  <p:cSld name="Section Break - Orange">
    <p:bg>
      <p:bgPr>
        <a:gradFill>
          <a:gsLst>
            <a:gs pos="0">
              <a:srgbClr val="FEDD5C"/>
            </a:gs>
            <a:gs pos="38000">
              <a:srgbClr val="F4B12F"/>
            </a:gs>
            <a:gs pos="78000">
              <a:srgbClr val="E98300"/>
            </a:gs>
            <a:gs pos="100000">
              <a:srgbClr val="E98300"/>
            </a:gs>
          </a:gsLst>
          <a:lin ang="8100019" scaled="0"/>
        </a:grad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g34a3f1059d9_0_29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8" name="Google Shape;1098;g34a3f1059d9_0_2936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99" name="Google Shape;1099;g34a3f1059d9_0_29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g34a3f1059d9_0_293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1" name="Google Shape;1101;g34a3f1059d9_0_2936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g34a3f1059d9_0_2936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een">
  <p:cSld name="Section Break - Green">
    <p:bg>
      <p:bgPr>
        <a:gradFill>
          <a:gsLst>
            <a:gs pos="0">
              <a:srgbClr val="8AC751"/>
            </a:gs>
            <a:gs pos="50000">
              <a:srgbClr val="59B06D"/>
            </a:gs>
            <a:gs pos="100000">
              <a:srgbClr val="279989"/>
            </a:gs>
          </a:gsLst>
          <a:lin ang="8100019" scaled="0"/>
        </a:gradFill>
        <a:effectLst/>
      </p:bgPr>
    </p:bg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Google Shape;1104;g34a3f1059d9_0_29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5" name="Google Shape;1105;g34a3f1059d9_0_2943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06" name="Google Shape;1106;g34a3f1059d9_0_29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1107" name="Google Shape;1107;g34a3f1059d9_0_294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8" name="Google Shape;1108;g34a3f1059d9_0_2943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9" name="Google Shape;1109;g34a3f1059d9_0_2943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700" cy="14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28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0" bIns="45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81"/>
          <p:cNvSpPr txBox="1">
            <a:spLocks noGrp="1"/>
          </p:cNvSpPr>
          <p:nvPr>
            <p:ph type="body" idx="1"/>
          </p:nvPr>
        </p:nvSpPr>
        <p:spPr>
          <a:xfrm>
            <a:off x="800100" y="1110216"/>
            <a:ext cx="10553700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000" rIns="90000" bIns="45000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2000"/>
              <a:buChar char="•"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1" name="Google Shape;1121;p81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122" name="Google Shape;1122;p81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123" name="Google Shape;1123;p81"/>
          <p:cNvSpPr txBox="1">
            <a:spLocks noGrp="1"/>
          </p:cNvSpPr>
          <p:nvPr>
            <p:ph type="body" idx="2"/>
          </p:nvPr>
        </p:nvSpPr>
        <p:spPr>
          <a:xfrm>
            <a:off x="800100" y="1605068"/>
            <a:ext cx="10553700" cy="4452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000" rIns="90000" bIns="45000" anchor="t" anchorCtr="0">
            <a:noAutofit/>
          </a:bodyPr>
          <a:lstStyle>
            <a:lvl1pPr marL="457200" lvl="0" indent="-4064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>
                <a:solidFill>
                  <a:srgbClr val="3F3F3F"/>
                </a:solidFill>
              </a:defRPr>
            </a:lvl1pPr>
            <a:lvl2pPr marL="914400" lvl="1" indent="-381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solidFill>
                  <a:srgbClr val="3F3F3F"/>
                </a:solidFill>
              </a:defRPr>
            </a:lvl2pPr>
            <a:lvl3pPr marL="1371600" lvl="2" indent="-355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>
                <a:solidFill>
                  <a:srgbClr val="3F3F3F"/>
                </a:solidFill>
              </a:defRPr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4" name="Google Shape;1124;p81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5" name="Google Shape;1125;p8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5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8" name="Google Shape;1128;p52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9" name="Google Shape;1129;p52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0" bIns="45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5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2" name="Google Shape;1132;p5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3" name="Google Shape;1133;p53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0" bIns="45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5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6" name="Google Shape;1136;p5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7" name="Google Shape;1137;p5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8" name="Google Shape;1138;p54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0" bIns="45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5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1" name="Google Shape;1141;p55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0" bIns="45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56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4" name="Google Shape;1144;p56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0" bIns="45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5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7" name="Google Shape;1147;p5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8" name="Google Shape;1148;p57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9" name="Google Shape;1149;p57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0" name="Google Shape;1150;p57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0" bIns="45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5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5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4" name="Google Shape;1154;p58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5" name="Google Shape;1155;p58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6" name="Google Shape;1156;p58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0" bIns="45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5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9" name="Google Shape;1159;p5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0" name="Google Shape;1160;p59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1" name="Google Shape;1161;p59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2" name="Google Shape;1162;p59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0" bIns="45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6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5" name="Google Shape;1165;p6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6" name="Google Shape;1166;p60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7" name="Google Shape;1167;p60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0" bIns="45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6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0" name="Google Shape;1170;p6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1" name="Google Shape;1171;p6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2" name="Google Shape;1172;p61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3" name="Google Shape;1173;p61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4" name="Google Shape;1174;p61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0" bIns="45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6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7" name="Google Shape;1177;p6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8" name="Google Shape;1178;p62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9" name="Google Shape;1179;p62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0" name="Google Shape;1180;p62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1" name="Google Shape;1181;p62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2" name="Google Shape;1182;p62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3" name="Google Shape;1183;p62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0" bIns="450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4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1">
  <p:cSld name="Agenda - Option 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1"/>
          </p:nvPr>
        </p:nvSpPr>
        <p:spPr>
          <a:xfrm>
            <a:off x="4403687" y="723007"/>
            <a:ext cx="3384626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body" idx="2"/>
          </p:nvPr>
        </p:nvSpPr>
        <p:spPr>
          <a:xfrm>
            <a:off x="4403687" y="2270224"/>
            <a:ext cx="3384626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body" idx="3"/>
          </p:nvPr>
        </p:nvSpPr>
        <p:spPr>
          <a:xfrm>
            <a:off x="4403687" y="3798312"/>
            <a:ext cx="3384626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body" idx="4"/>
          </p:nvPr>
        </p:nvSpPr>
        <p:spPr>
          <a:xfrm>
            <a:off x="7979932" y="711892"/>
            <a:ext cx="3384626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body" idx="5"/>
          </p:nvPr>
        </p:nvSpPr>
        <p:spPr>
          <a:xfrm>
            <a:off x="7979932" y="2259109"/>
            <a:ext cx="3384626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body" idx="6"/>
          </p:nvPr>
        </p:nvSpPr>
        <p:spPr>
          <a:xfrm>
            <a:off x="7979932" y="3787197"/>
            <a:ext cx="3384626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body" idx="7"/>
          </p:nvPr>
        </p:nvSpPr>
        <p:spPr>
          <a:xfrm>
            <a:off x="4403725" y="1136987"/>
            <a:ext cx="3384588" cy="111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body" idx="8"/>
          </p:nvPr>
        </p:nvSpPr>
        <p:spPr>
          <a:xfrm>
            <a:off x="4403725" y="2686682"/>
            <a:ext cx="3384588" cy="111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9"/>
          </p:nvPr>
        </p:nvSpPr>
        <p:spPr>
          <a:xfrm>
            <a:off x="4403687" y="4218136"/>
            <a:ext cx="3384588" cy="111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body" idx="13"/>
          </p:nvPr>
        </p:nvSpPr>
        <p:spPr>
          <a:xfrm>
            <a:off x="7979970" y="1115645"/>
            <a:ext cx="3384588" cy="111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body" idx="14"/>
          </p:nvPr>
        </p:nvSpPr>
        <p:spPr>
          <a:xfrm>
            <a:off x="7979970" y="2665340"/>
            <a:ext cx="3384588" cy="111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body" idx="15"/>
          </p:nvPr>
        </p:nvSpPr>
        <p:spPr>
          <a:xfrm>
            <a:off x="7979932" y="4196794"/>
            <a:ext cx="3384588" cy="111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37" name="Google Shape;137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0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35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0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1142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Text Slide - 1 Column">
    <p:bg>
      <p:bgPr>
        <a:solidFill>
          <a:schemeClr val="lt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body" idx="1"/>
          </p:nvPr>
        </p:nvSpPr>
        <p:spPr>
          <a:xfrm>
            <a:off x="800100" y="1110216"/>
            <a:ext cx="10553700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44" name="Google Shape;144;p21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" name="Google Shape;145;p21"/>
          <p:cNvSpPr txBox="1">
            <a:spLocks noGrp="1"/>
          </p:cNvSpPr>
          <p:nvPr>
            <p:ph type="body" idx="2"/>
          </p:nvPr>
        </p:nvSpPr>
        <p:spPr>
          <a:xfrm>
            <a:off x="800100" y="1605068"/>
            <a:ext cx="10553700" cy="4452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3F3F3F"/>
                </a:solidFill>
              </a:defRPr>
            </a:lvl2pPr>
            <a:lvl3pPr marL="1371600" lvl="2" indent="-34036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3F3F3F"/>
                </a:solidFill>
              </a:defRPr>
            </a:lvl3pPr>
            <a:lvl4pPr marL="1828800" lvl="3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4pPr>
            <a:lvl5pPr marL="2286000" lvl="4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7691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1 Column">
  <p:cSld name="1_Text Slide - 1 Column"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body" idx="1"/>
          </p:nvPr>
        </p:nvSpPr>
        <p:spPr>
          <a:xfrm>
            <a:off x="800100" y="1110225"/>
            <a:ext cx="10553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65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238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3pPr>
            <a:lvl4pPr marL="1828800" lvl="3" indent="-3238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600" cy="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4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151" name="Google Shape;151;p22"/>
          <p:cNvCxnSpPr/>
          <p:nvPr/>
        </p:nvCxnSpPr>
        <p:spPr>
          <a:xfrm>
            <a:off x="800100" y="927135"/>
            <a:ext cx="105536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2" name="Google Shape;152;p22"/>
          <p:cNvSpPr txBox="1">
            <a:spLocks noGrp="1"/>
          </p:cNvSpPr>
          <p:nvPr>
            <p:ph type="body" idx="2"/>
          </p:nvPr>
        </p:nvSpPr>
        <p:spPr>
          <a:xfrm>
            <a:off x="800100" y="1534624"/>
            <a:ext cx="10553600" cy="44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2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11150" algn="l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SzPts val="1300"/>
              <a:buChar char="●"/>
              <a:defRPr>
                <a:solidFill>
                  <a:srgbClr val="3F3F3F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SzPts val="1200"/>
              <a:buChar char="●"/>
              <a:defRPr sz="1467">
                <a:solidFill>
                  <a:srgbClr val="3F3F3F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3F3F3F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SzPts val="1200"/>
              <a:buChar char="●"/>
              <a:defRPr>
                <a:solidFill>
                  <a:srgbClr val="3F3F3F"/>
                </a:solidFill>
              </a:defRPr>
            </a:lvl5pPr>
            <a:lvl6pPr marL="2743200" lvl="5" indent="-285750" algn="l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6pPr>
            <a:lvl7pPr marL="3200400" lvl="6" indent="-285750" algn="l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7pPr>
            <a:lvl8pPr marL="3657600" lvl="7" indent="-285750" algn="l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8pPr>
            <a:lvl9pPr marL="4114800" lvl="8" indent="-285750" algn="l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Font typeface="Lato"/>
              <a:buChar char="●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3"/>
          </p:nvPr>
        </p:nvSpPr>
        <p:spPr>
          <a:xfrm>
            <a:off x="1634337" y="6356788"/>
            <a:ext cx="42100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3F3F3F"/>
              </a:buClr>
              <a:buSzPts val="800"/>
              <a:buFont typeface="Lato"/>
              <a:buNone/>
              <a:defRPr sz="1067">
                <a:solidFill>
                  <a:srgbClr val="3F3F3F"/>
                </a:solidFill>
              </a:defRPr>
            </a:lvl1pPr>
            <a:lvl2pPr lvl="1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1067">
                <a:solidFill>
                  <a:srgbClr val="3F3F3F"/>
                </a:solidFill>
              </a:defRPr>
            </a:lvl2pPr>
            <a:lvl3pPr lvl="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1067">
                <a:solidFill>
                  <a:srgbClr val="3F3F3F"/>
                </a:solidFill>
              </a:defRPr>
            </a:lvl3pPr>
            <a:lvl4pPr lvl="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1067">
                <a:solidFill>
                  <a:srgbClr val="3F3F3F"/>
                </a:solidFill>
              </a:defRPr>
            </a:lvl4pPr>
            <a:lvl5pPr lvl="4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1067">
                <a:solidFill>
                  <a:srgbClr val="3F3F3F"/>
                </a:solidFill>
              </a:defRPr>
            </a:lvl5pPr>
            <a:lvl6pPr lvl="5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1067">
                <a:solidFill>
                  <a:srgbClr val="3F3F3F"/>
                </a:solidFill>
              </a:defRPr>
            </a:lvl6pPr>
            <a:lvl7pPr lvl="6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1067">
                <a:solidFill>
                  <a:srgbClr val="3F3F3F"/>
                </a:solidFill>
              </a:defRPr>
            </a:lvl7pPr>
            <a:lvl8pPr lvl="7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1067">
                <a:solidFill>
                  <a:srgbClr val="3F3F3F"/>
                </a:solidFill>
              </a:defRPr>
            </a:lvl8pPr>
            <a:lvl9pPr lvl="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None/>
              <a:defRPr sz="1067">
                <a:solidFill>
                  <a:srgbClr val="3F3F3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3998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- White">
  <p:cSld name="Section Break - Whi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600" cy="12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700"/>
              <a:buFont typeface="Lato"/>
              <a:buNone/>
              <a:defRPr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100"/>
              <a:buNone/>
              <a:defRPr>
                <a:solidFill>
                  <a:srgbClr val="8C151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100"/>
              <a:buNone/>
              <a:defRPr>
                <a:solidFill>
                  <a:srgbClr val="8C151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100"/>
              <a:buNone/>
              <a:defRPr>
                <a:solidFill>
                  <a:srgbClr val="8C151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100"/>
              <a:buNone/>
              <a:defRPr>
                <a:solidFill>
                  <a:srgbClr val="8C151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100"/>
              <a:buNone/>
              <a:defRPr>
                <a:solidFill>
                  <a:srgbClr val="8C151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100"/>
              <a:buNone/>
              <a:defRPr>
                <a:solidFill>
                  <a:srgbClr val="8C151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100"/>
              <a:buNone/>
              <a:defRPr>
                <a:solidFill>
                  <a:srgbClr val="8C151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100"/>
              <a:buNone/>
              <a:defRPr>
                <a:solidFill>
                  <a:srgbClr val="8C1515"/>
                </a:solidFill>
              </a:defRPr>
            </a:lvl9pPr>
          </a:lstStyle>
          <a:p>
            <a:endParaRPr/>
          </a:p>
        </p:txBody>
      </p:sp>
      <p:cxnSp>
        <p:nvCxnSpPr>
          <p:cNvPr id="157" name="Google Shape;157;p24"/>
          <p:cNvCxnSpPr/>
          <p:nvPr/>
        </p:nvCxnSpPr>
        <p:spPr>
          <a:xfrm>
            <a:off x="800100" y="2522007"/>
            <a:ext cx="105536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8" name="Google Shape;158;p24"/>
          <p:cNvSpPr/>
          <p:nvPr/>
        </p:nvSpPr>
        <p:spPr>
          <a:xfrm>
            <a:off x="0" y="-13960"/>
            <a:ext cx="12192000" cy="211600"/>
          </a:xfrm>
          <a:prstGeom prst="rect">
            <a:avLst/>
          </a:prstGeom>
          <a:solidFill>
            <a:srgbClr val="D4D1D1">
              <a:alpha val="2117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title" idx="2"/>
          </p:nvPr>
        </p:nvSpPr>
        <p:spPr>
          <a:xfrm>
            <a:off x="814125" y="1103900"/>
            <a:ext cx="10553600" cy="14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500"/>
              <a:buFont typeface="Lato"/>
              <a:buNone/>
              <a:defRPr sz="6000">
                <a:solidFill>
                  <a:srgbClr val="4040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500"/>
              <a:buNone/>
              <a:defRPr sz="6000">
                <a:solidFill>
                  <a:srgbClr val="40404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500"/>
              <a:buNone/>
              <a:defRPr sz="6000">
                <a:solidFill>
                  <a:srgbClr val="40404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500"/>
              <a:buNone/>
              <a:defRPr sz="6000">
                <a:solidFill>
                  <a:srgbClr val="40404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500"/>
              <a:buNone/>
              <a:defRPr sz="6000">
                <a:solidFill>
                  <a:srgbClr val="40404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500"/>
              <a:buNone/>
              <a:defRPr sz="6000">
                <a:solidFill>
                  <a:srgbClr val="40404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500"/>
              <a:buNone/>
              <a:defRPr sz="6000">
                <a:solidFill>
                  <a:srgbClr val="40404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500"/>
              <a:buNone/>
              <a:defRPr sz="6000">
                <a:solidFill>
                  <a:srgbClr val="40404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500"/>
              <a:buNone/>
              <a:defRPr sz="6000">
                <a:solidFill>
                  <a:srgbClr val="40404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99398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 type="blank">
  <p:cSld name="1_Blan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>
            <a:spLocks noGrp="1"/>
          </p:cNvSpPr>
          <p:nvPr>
            <p:ph type="dt" idx="10"/>
          </p:nvPr>
        </p:nvSpPr>
        <p:spPr>
          <a:xfrm>
            <a:off x="2495600" y="6378349"/>
            <a:ext cx="162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ftr" idx="11"/>
          </p:nvPr>
        </p:nvSpPr>
        <p:spPr>
          <a:xfrm>
            <a:off x="4259261" y="6383848"/>
            <a:ext cx="6572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sldNum" idx="12"/>
          </p:nvPr>
        </p:nvSpPr>
        <p:spPr>
          <a:xfrm>
            <a:off x="11107547" y="6383848"/>
            <a:ext cx="681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86325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2">
  <p:cSld name="Agenda - Option 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7"/>
          <p:cNvSpPr txBox="1">
            <a:spLocks noGrp="1"/>
          </p:cNvSpPr>
          <p:nvPr>
            <p:ph type="body" idx="1"/>
          </p:nvPr>
        </p:nvSpPr>
        <p:spPr>
          <a:xfrm>
            <a:off x="4383050" y="723007"/>
            <a:ext cx="1712950" cy="32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7"/>
          <p:cNvSpPr txBox="1">
            <a:spLocks noGrp="1"/>
          </p:cNvSpPr>
          <p:nvPr>
            <p:ph type="body" idx="2"/>
          </p:nvPr>
        </p:nvSpPr>
        <p:spPr>
          <a:xfrm>
            <a:off x="6096001" y="722981"/>
            <a:ext cx="5295899" cy="325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37"/>
          <p:cNvSpPr txBox="1">
            <a:spLocks noGrp="1"/>
          </p:cNvSpPr>
          <p:nvPr>
            <p:ph type="body" idx="3"/>
          </p:nvPr>
        </p:nvSpPr>
        <p:spPr>
          <a:xfrm>
            <a:off x="6096001" y="1048833"/>
            <a:ext cx="5295899" cy="376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37"/>
          <p:cNvSpPr txBox="1">
            <a:spLocks noGrp="1"/>
          </p:cNvSpPr>
          <p:nvPr>
            <p:ph type="body" idx="4"/>
          </p:nvPr>
        </p:nvSpPr>
        <p:spPr>
          <a:xfrm>
            <a:off x="4383050" y="1520675"/>
            <a:ext cx="1712950" cy="32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37"/>
          <p:cNvSpPr txBox="1">
            <a:spLocks noGrp="1"/>
          </p:cNvSpPr>
          <p:nvPr>
            <p:ph type="body" idx="5"/>
          </p:nvPr>
        </p:nvSpPr>
        <p:spPr>
          <a:xfrm>
            <a:off x="6096001" y="1520649"/>
            <a:ext cx="5295899" cy="325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7"/>
          <p:cNvSpPr txBox="1">
            <a:spLocks noGrp="1"/>
          </p:cNvSpPr>
          <p:nvPr>
            <p:ph type="body" idx="6"/>
          </p:nvPr>
        </p:nvSpPr>
        <p:spPr>
          <a:xfrm>
            <a:off x="6096001" y="1846501"/>
            <a:ext cx="5295899" cy="376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37"/>
          <p:cNvSpPr txBox="1">
            <a:spLocks noGrp="1"/>
          </p:cNvSpPr>
          <p:nvPr>
            <p:ph type="body" idx="7"/>
          </p:nvPr>
        </p:nvSpPr>
        <p:spPr>
          <a:xfrm>
            <a:off x="4383050" y="2324828"/>
            <a:ext cx="1712950" cy="32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37"/>
          <p:cNvSpPr txBox="1">
            <a:spLocks noGrp="1"/>
          </p:cNvSpPr>
          <p:nvPr>
            <p:ph type="body" idx="8"/>
          </p:nvPr>
        </p:nvSpPr>
        <p:spPr>
          <a:xfrm>
            <a:off x="6096001" y="2324802"/>
            <a:ext cx="5295899" cy="325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37"/>
          <p:cNvSpPr txBox="1">
            <a:spLocks noGrp="1"/>
          </p:cNvSpPr>
          <p:nvPr>
            <p:ph type="body" idx="9"/>
          </p:nvPr>
        </p:nvSpPr>
        <p:spPr>
          <a:xfrm>
            <a:off x="6096001" y="2650654"/>
            <a:ext cx="5295899" cy="376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37"/>
          <p:cNvSpPr txBox="1">
            <a:spLocks noGrp="1"/>
          </p:cNvSpPr>
          <p:nvPr>
            <p:ph type="body" idx="13"/>
          </p:nvPr>
        </p:nvSpPr>
        <p:spPr>
          <a:xfrm>
            <a:off x="4383050" y="3135454"/>
            <a:ext cx="1712950" cy="32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37"/>
          <p:cNvSpPr txBox="1">
            <a:spLocks noGrp="1"/>
          </p:cNvSpPr>
          <p:nvPr>
            <p:ph type="body" idx="14"/>
          </p:nvPr>
        </p:nvSpPr>
        <p:spPr>
          <a:xfrm>
            <a:off x="6096001" y="3135428"/>
            <a:ext cx="5295899" cy="325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" name="Google Shape;177;p37"/>
          <p:cNvSpPr txBox="1">
            <a:spLocks noGrp="1"/>
          </p:cNvSpPr>
          <p:nvPr>
            <p:ph type="body" idx="15"/>
          </p:nvPr>
        </p:nvSpPr>
        <p:spPr>
          <a:xfrm>
            <a:off x="6096001" y="3461280"/>
            <a:ext cx="5295899" cy="376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37"/>
          <p:cNvSpPr txBox="1">
            <a:spLocks noGrp="1"/>
          </p:cNvSpPr>
          <p:nvPr>
            <p:ph type="body" idx="16"/>
          </p:nvPr>
        </p:nvSpPr>
        <p:spPr>
          <a:xfrm>
            <a:off x="4383050" y="3946105"/>
            <a:ext cx="1712950" cy="32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37"/>
          <p:cNvSpPr txBox="1">
            <a:spLocks noGrp="1"/>
          </p:cNvSpPr>
          <p:nvPr>
            <p:ph type="body" idx="17"/>
          </p:nvPr>
        </p:nvSpPr>
        <p:spPr>
          <a:xfrm>
            <a:off x="6096001" y="3946079"/>
            <a:ext cx="5295899" cy="325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37"/>
          <p:cNvSpPr txBox="1">
            <a:spLocks noGrp="1"/>
          </p:cNvSpPr>
          <p:nvPr>
            <p:ph type="body" idx="18"/>
          </p:nvPr>
        </p:nvSpPr>
        <p:spPr>
          <a:xfrm>
            <a:off x="6096001" y="4271931"/>
            <a:ext cx="5295899" cy="376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37"/>
          <p:cNvSpPr txBox="1">
            <a:spLocks noGrp="1"/>
          </p:cNvSpPr>
          <p:nvPr>
            <p:ph type="body" idx="19"/>
          </p:nvPr>
        </p:nvSpPr>
        <p:spPr>
          <a:xfrm>
            <a:off x="4383050" y="4756743"/>
            <a:ext cx="1712950" cy="32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2" name="Google Shape;182;p37"/>
          <p:cNvSpPr txBox="1">
            <a:spLocks noGrp="1"/>
          </p:cNvSpPr>
          <p:nvPr>
            <p:ph type="body" idx="20"/>
          </p:nvPr>
        </p:nvSpPr>
        <p:spPr>
          <a:xfrm>
            <a:off x="6096001" y="4756717"/>
            <a:ext cx="5295899" cy="325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  <a:defRPr sz="1600" b="1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37"/>
          <p:cNvSpPr txBox="1">
            <a:spLocks noGrp="1"/>
          </p:cNvSpPr>
          <p:nvPr>
            <p:ph type="body" idx="21"/>
          </p:nvPr>
        </p:nvSpPr>
        <p:spPr>
          <a:xfrm>
            <a:off x="6096001" y="5082569"/>
            <a:ext cx="5295899" cy="376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35714"/>
              </a:lnSpc>
              <a:spcBef>
                <a:spcPts val="6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37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5" name="Google Shape;185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7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35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37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46005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Option 3">
  <p:cSld name="Agenda - Option 3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8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1391" cy="804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8"/>
          <p:cNvSpPr txBox="1">
            <a:spLocks noGrp="1"/>
          </p:cNvSpPr>
          <p:nvPr>
            <p:ph type="subTitle" idx="1"/>
          </p:nvPr>
        </p:nvSpPr>
        <p:spPr>
          <a:xfrm>
            <a:off x="800100" y="1649637"/>
            <a:ext cx="3367809" cy="32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R="0" lvl="0" algn="l">
              <a:lnSpc>
                <a:spcPct val="128571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400"/>
              <a:buFont typeface="Arial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92" name="Google Shape;192;p38"/>
          <p:cNvCxnSpPr/>
          <p:nvPr/>
        </p:nvCxnSpPr>
        <p:spPr>
          <a:xfrm>
            <a:off x="800100" y="1975489"/>
            <a:ext cx="10569864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3" name="Google Shape;193;p38"/>
          <p:cNvSpPr txBox="1">
            <a:spLocks noGrp="1"/>
          </p:cNvSpPr>
          <p:nvPr>
            <p:ph type="body" idx="2"/>
          </p:nvPr>
        </p:nvSpPr>
        <p:spPr>
          <a:xfrm>
            <a:off x="4412095" y="1649638"/>
            <a:ext cx="3367810" cy="32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38"/>
          <p:cNvSpPr txBox="1">
            <a:spLocks noGrp="1"/>
          </p:cNvSpPr>
          <p:nvPr>
            <p:ph type="body" idx="3"/>
          </p:nvPr>
        </p:nvSpPr>
        <p:spPr>
          <a:xfrm>
            <a:off x="8024090" y="1649638"/>
            <a:ext cx="3345873" cy="32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8"/>
          <p:cNvSpPr txBox="1">
            <a:spLocks noGrp="1"/>
          </p:cNvSpPr>
          <p:nvPr>
            <p:ph type="body" idx="4"/>
          </p:nvPr>
        </p:nvSpPr>
        <p:spPr>
          <a:xfrm>
            <a:off x="793614" y="2122841"/>
            <a:ext cx="3367809" cy="561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38"/>
          <p:cNvSpPr txBox="1">
            <a:spLocks noGrp="1"/>
          </p:cNvSpPr>
          <p:nvPr>
            <p:ph type="body" idx="5"/>
          </p:nvPr>
        </p:nvSpPr>
        <p:spPr>
          <a:xfrm>
            <a:off x="793614" y="2684332"/>
            <a:ext cx="3367809" cy="74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38"/>
          <p:cNvSpPr txBox="1">
            <a:spLocks noGrp="1"/>
          </p:cNvSpPr>
          <p:nvPr>
            <p:ph type="body" idx="6"/>
          </p:nvPr>
        </p:nvSpPr>
        <p:spPr>
          <a:xfrm>
            <a:off x="4412095" y="2122841"/>
            <a:ext cx="3367809" cy="561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38"/>
          <p:cNvSpPr txBox="1">
            <a:spLocks noGrp="1"/>
          </p:cNvSpPr>
          <p:nvPr>
            <p:ph type="body" idx="7"/>
          </p:nvPr>
        </p:nvSpPr>
        <p:spPr>
          <a:xfrm>
            <a:off x="4412095" y="2684332"/>
            <a:ext cx="3367809" cy="74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38"/>
          <p:cNvSpPr txBox="1">
            <a:spLocks noGrp="1"/>
          </p:cNvSpPr>
          <p:nvPr>
            <p:ph type="body" idx="8"/>
          </p:nvPr>
        </p:nvSpPr>
        <p:spPr>
          <a:xfrm>
            <a:off x="8030577" y="2122841"/>
            <a:ext cx="3317674" cy="561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38"/>
          <p:cNvSpPr txBox="1">
            <a:spLocks noGrp="1"/>
          </p:cNvSpPr>
          <p:nvPr>
            <p:ph type="body" idx="9"/>
          </p:nvPr>
        </p:nvSpPr>
        <p:spPr>
          <a:xfrm>
            <a:off x="8030577" y="2684332"/>
            <a:ext cx="3317674" cy="74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38"/>
          <p:cNvSpPr txBox="1">
            <a:spLocks noGrp="1"/>
          </p:cNvSpPr>
          <p:nvPr>
            <p:ph type="body" idx="13"/>
          </p:nvPr>
        </p:nvSpPr>
        <p:spPr>
          <a:xfrm>
            <a:off x="4412095" y="3822149"/>
            <a:ext cx="3389674" cy="32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38"/>
          <p:cNvSpPr txBox="1">
            <a:spLocks noGrp="1"/>
          </p:cNvSpPr>
          <p:nvPr>
            <p:ph type="body" idx="14"/>
          </p:nvPr>
        </p:nvSpPr>
        <p:spPr>
          <a:xfrm>
            <a:off x="8030577" y="3822149"/>
            <a:ext cx="3317673" cy="32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38"/>
          <p:cNvSpPr txBox="1">
            <a:spLocks noGrp="1"/>
          </p:cNvSpPr>
          <p:nvPr>
            <p:ph type="body" idx="15"/>
          </p:nvPr>
        </p:nvSpPr>
        <p:spPr>
          <a:xfrm>
            <a:off x="793614" y="4295352"/>
            <a:ext cx="3361323" cy="561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38"/>
          <p:cNvSpPr txBox="1">
            <a:spLocks noGrp="1"/>
          </p:cNvSpPr>
          <p:nvPr>
            <p:ph type="body" idx="16"/>
          </p:nvPr>
        </p:nvSpPr>
        <p:spPr>
          <a:xfrm>
            <a:off x="793614" y="4856843"/>
            <a:ext cx="3361323" cy="74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38"/>
          <p:cNvSpPr txBox="1">
            <a:spLocks noGrp="1"/>
          </p:cNvSpPr>
          <p:nvPr>
            <p:ph type="body" idx="17"/>
          </p:nvPr>
        </p:nvSpPr>
        <p:spPr>
          <a:xfrm>
            <a:off x="4412095" y="4295352"/>
            <a:ext cx="3389674" cy="561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38"/>
          <p:cNvSpPr txBox="1">
            <a:spLocks noGrp="1"/>
          </p:cNvSpPr>
          <p:nvPr>
            <p:ph type="body" idx="18"/>
          </p:nvPr>
        </p:nvSpPr>
        <p:spPr>
          <a:xfrm>
            <a:off x="4412095" y="4856843"/>
            <a:ext cx="3389674" cy="74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38"/>
          <p:cNvSpPr txBox="1">
            <a:spLocks noGrp="1"/>
          </p:cNvSpPr>
          <p:nvPr>
            <p:ph type="body" idx="19"/>
          </p:nvPr>
        </p:nvSpPr>
        <p:spPr>
          <a:xfrm>
            <a:off x="8030577" y="4295352"/>
            <a:ext cx="3317673" cy="561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SzPts val="1568"/>
              <a:buNone/>
              <a:defRPr sz="1400" b="0" i="1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38"/>
          <p:cNvSpPr txBox="1">
            <a:spLocks noGrp="1"/>
          </p:cNvSpPr>
          <p:nvPr>
            <p:ph type="body" idx="20"/>
          </p:nvPr>
        </p:nvSpPr>
        <p:spPr>
          <a:xfrm>
            <a:off x="8030577" y="4856843"/>
            <a:ext cx="3317673" cy="74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 b="0" i="0">
                <a:latin typeface="Lato"/>
                <a:ea typeface="Lato"/>
                <a:cs typeface="Lato"/>
                <a:sym typeface="Lato"/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9" name="Google Shape;209;p38"/>
          <p:cNvSpPr txBox="1">
            <a:spLocks noGrp="1"/>
          </p:cNvSpPr>
          <p:nvPr>
            <p:ph type="body" idx="21"/>
          </p:nvPr>
        </p:nvSpPr>
        <p:spPr>
          <a:xfrm>
            <a:off x="800100" y="3822149"/>
            <a:ext cx="3361323" cy="325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 b="1" i="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10" name="Google Shape;210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1652"/>
            <a:ext cx="12192000" cy="209223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8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35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2" name="Google Shape;212;p38"/>
          <p:cNvCxnSpPr/>
          <p:nvPr/>
        </p:nvCxnSpPr>
        <p:spPr>
          <a:xfrm>
            <a:off x="800100" y="4155271"/>
            <a:ext cx="10569864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3" name="Google Shape;213;p38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60514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Image">
  <p:cSld name="Section Break - Image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9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18" name="Google Shape;218;p39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p39"/>
          <p:cNvSpPr txBox="1">
            <a:spLocks noGrp="1"/>
          </p:cNvSpPr>
          <p:nvPr>
            <p:ph type="body" idx="1"/>
          </p:nvPr>
        </p:nvSpPr>
        <p:spPr>
          <a:xfrm>
            <a:off x="800100" y="1273091"/>
            <a:ext cx="1460711" cy="1243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6000"/>
              <a:buFont typeface="Lato"/>
              <a:buNone/>
              <a:defRPr sz="6000">
                <a:solidFill>
                  <a:schemeClr val="lt1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0" name="Google Shape;22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7457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Red">
  <p:cSld name="Section Break - Red">
    <p:bg>
      <p:bgPr>
        <a:gradFill>
          <a:gsLst>
            <a:gs pos="0">
              <a:srgbClr val="E04F39"/>
            </a:gs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0"/>
        </a:gra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40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25" name="Google Shape;225;p40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6" name="Google Shape;226;p40"/>
          <p:cNvSpPr txBox="1">
            <a:spLocks noGrp="1"/>
          </p:cNvSpPr>
          <p:nvPr>
            <p:ph type="body" idx="1"/>
          </p:nvPr>
        </p:nvSpPr>
        <p:spPr>
          <a:xfrm>
            <a:off x="800100" y="1273091"/>
            <a:ext cx="1460711" cy="1243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6000"/>
              <a:buFont typeface="Lato"/>
              <a:buNone/>
              <a:defRPr sz="6000">
                <a:solidFill>
                  <a:schemeClr val="lt1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7" name="Google Shape;22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43888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Blue">
  <p:cSld name="Section Break - Blue">
    <p:bg>
      <p:bgPr>
        <a:gradFill>
          <a:gsLst>
            <a:gs pos="0">
              <a:srgbClr val="1AA4BC"/>
            </a:gs>
            <a:gs pos="50000">
              <a:srgbClr val="006983"/>
            </a:gs>
            <a:gs pos="100000">
              <a:srgbClr val="013948"/>
            </a:gs>
          </a:gsLst>
          <a:lin ang="8100000" scaled="0"/>
        </a:gra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41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32" name="Google Shape;232;p41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3" name="Google Shape;233;p41"/>
          <p:cNvSpPr txBox="1">
            <a:spLocks noGrp="1"/>
          </p:cNvSpPr>
          <p:nvPr>
            <p:ph type="body" idx="1"/>
          </p:nvPr>
        </p:nvSpPr>
        <p:spPr>
          <a:xfrm>
            <a:off x="800100" y="1273091"/>
            <a:ext cx="1460711" cy="1243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6000"/>
              <a:buFont typeface="Lato"/>
              <a:buNone/>
              <a:defRPr sz="6000">
                <a:solidFill>
                  <a:schemeClr val="lt1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4" name="Google Shape;23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3741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Purple">
  <p:cSld name="Section Break - Purple">
    <p:bg>
      <p:bgPr>
        <a:gradFill>
          <a:gsLst>
            <a:gs pos="0">
              <a:srgbClr val="B6B1A9"/>
            </a:gs>
            <a:gs pos="50000">
              <a:srgbClr val="877F7A"/>
            </a:gs>
            <a:gs pos="100000">
              <a:srgbClr val="544948"/>
            </a:gs>
          </a:gsLst>
          <a:lin ang="8100000" scaled="0"/>
        </a:gra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42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39" name="Google Shape;239;p42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0" name="Google Shape;240;p42"/>
          <p:cNvSpPr txBox="1">
            <a:spLocks noGrp="1"/>
          </p:cNvSpPr>
          <p:nvPr>
            <p:ph type="body" idx="1"/>
          </p:nvPr>
        </p:nvSpPr>
        <p:spPr>
          <a:xfrm>
            <a:off x="800100" y="1273091"/>
            <a:ext cx="1460711" cy="1243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6000"/>
              <a:buFont typeface="Lato"/>
              <a:buNone/>
              <a:defRPr sz="6000">
                <a:solidFill>
                  <a:schemeClr val="lt1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41" name="Google Shape;241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46131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Orange">
  <p:cSld name="Section Break - Orange">
    <p:bg>
      <p:bgPr>
        <a:gradFill>
          <a:gsLst>
            <a:gs pos="0">
              <a:srgbClr val="FEDD5C"/>
            </a:gs>
            <a:gs pos="38000">
              <a:srgbClr val="F4B12F"/>
            </a:gs>
            <a:gs pos="78000">
              <a:srgbClr val="E98300"/>
            </a:gs>
            <a:gs pos="100000">
              <a:srgbClr val="E98300"/>
            </a:gs>
          </a:gsLst>
          <a:lin ang="8100000" scaled="0"/>
        </a:gra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3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46" name="Google Shape;246;p43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7" name="Google Shape;247;p43"/>
          <p:cNvSpPr txBox="1">
            <a:spLocks noGrp="1"/>
          </p:cNvSpPr>
          <p:nvPr>
            <p:ph type="body" idx="1"/>
          </p:nvPr>
        </p:nvSpPr>
        <p:spPr>
          <a:xfrm>
            <a:off x="800100" y="1273091"/>
            <a:ext cx="1460711" cy="1243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6000"/>
              <a:buFont typeface="Lato"/>
              <a:buNone/>
              <a:defRPr sz="6000">
                <a:solidFill>
                  <a:schemeClr val="lt1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48" name="Google Shape;24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77863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Break - Green">
  <p:cSld name="Section Break - Green">
    <p:bg>
      <p:bgPr>
        <a:gradFill>
          <a:gsLst>
            <a:gs pos="0">
              <a:srgbClr val="8AC751"/>
            </a:gs>
            <a:gs pos="50000">
              <a:srgbClr val="59B06D"/>
            </a:gs>
            <a:gs pos="100000">
              <a:srgbClr val="279989"/>
            </a:gs>
          </a:gsLst>
          <a:lin ang="8100000" scaled="0"/>
        </a:gra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4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ato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53" name="Google Shape;253;p44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4" name="Google Shape;254;p44"/>
          <p:cNvSpPr txBox="1">
            <a:spLocks noGrp="1"/>
          </p:cNvSpPr>
          <p:nvPr>
            <p:ph type="body" idx="1"/>
          </p:nvPr>
        </p:nvSpPr>
        <p:spPr>
          <a:xfrm>
            <a:off x="800100" y="1273091"/>
            <a:ext cx="1460711" cy="1243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6000"/>
              <a:buFont typeface="Lato"/>
              <a:buNone/>
              <a:defRPr sz="6000">
                <a:solidFill>
                  <a:schemeClr val="lt1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55" name="Google Shape;255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7376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Break - Printable">
  <p:cSld name="Section Break - Printab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5"/>
          <p:cNvSpPr txBox="1">
            <a:spLocks noGrp="1"/>
          </p:cNvSpPr>
          <p:nvPr>
            <p:ph type="title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>
                <a:solidFill>
                  <a:srgbClr val="8C151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59" name="Google Shape;259;p45"/>
          <p:cNvCxnSpPr/>
          <p:nvPr/>
        </p:nvCxnSpPr>
        <p:spPr>
          <a:xfrm>
            <a:off x="800100" y="2522007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0" name="Google Shape;260;p45"/>
          <p:cNvSpPr txBox="1">
            <a:spLocks noGrp="1"/>
          </p:cNvSpPr>
          <p:nvPr>
            <p:ph type="body" idx="1"/>
          </p:nvPr>
        </p:nvSpPr>
        <p:spPr>
          <a:xfrm>
            <a:off x="800100" y="1273091"/>
            <a:ext cx="1460711" cy="1243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6000"/>
              <a:buFont typeface="Lato"/>
              <a:buNone/>
              <a:defRPr sz="6000"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45"/>
          <p:cNvSpPr/>
          <p:nvPr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35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4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33671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- 2 Column">
  <p:cSld name="Text Slide - 2 Column">
    <p:bg>
      <p:bgPr>
        <a:solidFill>
          <a:schemeClr val="lt1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6"/>
          <p:cNvSpPr txBox="1">
            <a:spLocks noGrp="1"/>
          </p:cNvSpPr>
          <p:nvPr>
            <p:ph type="body" idx="1"/>
          </p:nvPr>
        </p:nvSpPr>
        <p:spPr>
          <a:xfrm>
            <a:off x="800100" y="1602938"/>
            <a:ext cx="5157788" cy="4454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3F3F3F"/>
                </a:solidFill>
              </a:defRPr>
            </a:lvl2pPr>
            <a:lvl3pPr marL="1371600" lvl="2" indent="-34036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3F3F3F"/>
                </a:solidFill>
              </a:defRPr>
            </a:lvl3pPr>
            <a:lvl4pPr marL="1828800" lvl="3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4pPr>
            <a:lvl5pPr marL="2286000" lvl="4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" name="Google Shape;265;p46"/>
          <p:cNvSpPr txBox="1">
            <a:spLocks noGrp="1"/>
          </p:cNvSpPr>
          <p:nvPr>
            <p:ph type="body" idx="2"/>
          </p:nvPr>
        </p:nvSpPr>
        <p:spPr>
          <a:xfrm>
            <a:off x="6229939" y="1602938"/>
            <a:ext cx="5157788" cy="4454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3F3F3F"/>
                </a:solidFill>
              </a:defRPr>
            </a:lvl2pPr>
            <a:lvl3pPr marL="1371600" lvl="2" indent="-34036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3F3F3F"/>
                </a:solidFill>
              </a:defRPr>
            </a:lvl3pPr>
            <a:lvl4pPr marL="1828800" lvl="3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4pPr>
            <a:lvl5pPr marL="2286000" lvl="4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46"/>
          <p:cNvSpPr txBox="1">
            <a:spLocks noGrp="1"/>
          </p:cNvSpPr>
          <p:nvPr>
            <p:ph type="body" idx="3"/>
          </p:nvPr>
        </p:nvSpPr>
        <p:spPr>
          <a:xfrm>
            <a:off x="794904" y="1107621"/>
            <a:ext cx="5164831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7" name="Google Shape;267;p46"/>
          <p:cNvSpPr txBox="1">
            <a:spLocks noGrp="1"/>
          </p:cNvSpPr>
          <p:nvPr>
            <p:ph type="body" idx="4"/>
          </p:nvPr>
        </p:nvSpPr>
        <p:spPr>
          <a:xfrm>
            <a:off x="6234170" y="1107621"/>
            <a:ext cx="5162925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46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69" name="Google Shape;269;p46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0" name="Google Shape;270;p46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4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2416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>
          <p15:clr>
            <a:srgbClr val="FBAE40"/>
          </p15:clr>
        </p15:guide>
        <p15:guide id="2" orient="horz" pos="888">
          <p15:clr>
            <a:srgbClr val="FBAE40"/>
          </p15:clr>
        </p15:guide>
        <p15:guide id="3" orient="horz" pos="3816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One Image">
  <p:cSld name="Photo Slide - One Image">
    <p:bg>
      <p:bgPr>
        <a:solidFill>
          <a:schemeClr val="lt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7"/>
          <p:cNvSpPr>
            <a:spLocks noGrp="1"/>
          </p:cNvSpPr>
          <p:nvPr>
            <p:ph type="pic" idx="2"/>
          </p:nvPr>
        </p:nvSpPr>
        <p:spPr>
          <a:xfrm>
            <a:off x="800100" y="1107621"/>
            <a:ext cx="6929879" cy="4950264"/>
          </a:xfrm>
          <a:prstGeom prst="rect">
            <a:avLst/>
          </a:prstGeom>
          <a:noFill/>
          <a:ln>
            <a:noFill/>
          </a:ln>
        </p:spPr>
      </p:sp>
      <p:sp>
        <p:nvSpPr>
          <p:cNvPr id="274" name="Google Shape;274;p47"/>
          <p:cNvSpPr txBox="1">
            <a:spLocks noGrp="1"/>
          </p:cNvSpPr>
          <p:nvPr>
            <p:ph type="body" idx="1"/>
          </p:nvPr>
        </p:nvSpPr>
        <p:spPr>
          <a:xfrm>
            <a:off x="7980362" y="1107621"/>
            <a:ext cx="3373438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p47"/>
          <p:cNvSpPr txBox="1">
            <a:spLocks noGrp="1"/>
          </p:cNvSpPr>
          <p:nvPr>
            <p:ph type="body" idx="3"/>
          </p:nvPr>
        </p:nvSpPr>
        <p:spPr>
          <a:xfrm>
            <a:off x="7980363" y="1602470"/>
            <a:ext cx="3373437" cy="445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1pPr>
            <a:lvl2pPr marL="914400" lvl="1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>
                <a:solidFill>
                  <a:srgbClr val="3F3F3F"/>
                </a:solidFill>
              </a:defRPr>
            </a:lvl2pPr>
            <a:lvl3pPr marL="1371600" lvl="2" indent="-34036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>
                <a:solidFill>
                  <a:srgbClr val="3F3F3F"/>
                </a:solidFill>
              </a:defRPr>
            </a:lvl3pPr>
            <a:lvl4pPr marL="1828800" lvl="3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4pPr>
            <a:lvl5pPr marL="2286000" lvl="4" indent="-328167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568"/>
              <a:buChar char="•"/>
              <a:defRPr>
                <a:solidFill>
                  <a:srgbClr val="3F3F3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6" name="Google Shape;276;p47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8" name="Google Shape;278;p47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79" name="Google Shape;279;p47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426057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Slide - 2 Images">
  <p:cSld name="Photo Slide - 2 Images">
    <p:bg>
      <p:bgPr>
        <a:solidFill>
          <a:schemeClr val="lt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8"/>
          <p:cNvSpPr>
            <a:spLocks noGrp="1"/>
          </p:cNvSpPr>
          <p:nvPr>
            <p:ph type="pic" idx="2"/>
          </p:nvPr>
        </p:nvSpPr>
        <p:spPr>
          <a:xfrm>
            <a:off x="800100" y="1107622"/>
            <a:ext cx="5143050" cy="3190048"/>
          </a:xfrm>
          <a:prstGeom prst="rect">
            <a:avLst/>
          </a:prstGeom>
          <a:noFill/>
          <a:ln>
            <a:noFill/>
          </a:ln>
        </p:spPr>
      </p:sp>
      <p:sp>
        <p:nvSpPr>
          <p:cNvPr id="282" name="Google Shape;282;p48"/>
          <p:cNvSpPr>
            <a:spLocks noGrp="1"/>
          </p:cNvSpPr>
          <p:nvPr>
            <p:ph type="pic" idx="3"/>
          </p:nvPr>
        </p:nvSpPr>
        <p:spPr>
          <a:xfrm>
            <a:off x="6229939" y="1107620"/>
            <a:ext cx="5123861" cy="3190049"/>
          </a:xfrm>
          <a:prstGeom prst="rect">
            <a:avLst/>
          </a:prstGeom>
          <a:noFill/>
          <a:ln>
            <a:noFill/>
          </a:ln>
        </p:spPr>
      </p:sp>
      <p:sp>
        <p:nvSpPr>
          <p:cNvPr id="283" name="Google Shape;283;p48"/>
          <p:cNvSpPr txBox="1">
            <a:spLocks noGrp="1"/>
          </p:cNvSpPr>
          <p:nvPr>
            <p:ph type="body" idx="1"/>
          </p:nvPr>
        </p:nvSpPr>
        <p:spPr>
          <a:xfrm>
            <a:off x="800100" y="4955452"/>
            <a:ext cx="5143050" cy="110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48"/>
          <p:cNvSpPr txBox="1">
            <a:spLocks noGrp="1"/>
          </p:cNvSpPr>
          <p:nvPr>
            <p:ph type="body" idx="4"/>
          </p:nvPr>
        </p:nvSpPr>
        <p:spPr>
          <a:xfrm>
            <a:off x="800100" y="4482939"/>
            <a:ext cx="5143050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48"/>
          <p:cNvSpPr txBox="1">
            <a:spLocks noGrp="1"/>
          </p:cNvSpPr>
          <p:nvPr>
            <p:ph type="body" idx="5"/>
          </p:nvPr>
        </p:nvSpPr>
        <p:spPr>
          <a:xfrm>
            <a:off x="6237422" y="4955452"/>
            <a:ext cx="5143050" cy="110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48"/>
          <p:cNvSpPr txBox="1">
            <a:spLocks noGrp="1"/>
          </p:cNvSpPr>
          <p:nvPr>
            <p:ph type="body" idx="6"/>
          </p:nvPr>
        </p:nvSpPr>
        <p:spPr>
          <a:xfrm>
            <a:off x="6237422" y="4482939"/>
            <a:ext cx="5143050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48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4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9" name="Google Shape;289;p48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0" name="Google Shape;290;p48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3293372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3 Columns">
  <p:cSld name="Content Slide - 3 Columns">
    <p:bg>
      <p:bgPr>
        <a:solidFill>
          <a:schemeClr val="lt1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9"/>
          <p:cNvSpPr txBox="1">
            <a:spLocks noGrp="1"/>
          </p:cNvSpPr>
          <p:nvPr>
            <p:ph type="body" idx="1"/>
          </p:nvPr>
        </p:nvSpPr>
        <p:spPr>
          <a:xfrm>
            <a:off x="800100" y="1107622"/>
            <a:ext cx="3367810" cy="28146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 sz="1600">
                <a:solidFill>
                  <a:srgbClr val="54494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2pPr>
            <a:lvl3pPr marL="1371600" lvl="2" indent="-34036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3pPr>
            <a:lvl4pPr marL="1828800" lvl="3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4pPr>
            <a:lvl5pPr marL="2286000" lvl="4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3" name="Google Shape;293;p49"/>
          <p:cNvSpPr txBox="1">
            <a:spLocks noGrp="1"/>
          </p:cNvSpPr>
          <p:nvPr>
            <p:ph type="body" idx="2"/>
          </p:nvPr>
        </p:nvSpPr>
        <p:spPr>
          <a:xfrm>
            <a:off x="800099" y="4601585"/>
            <a:ext cx="3367810" cy="1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49"/>
          <p:cNvSpPr txBox="1">
            <a:spLocks noGrp="1"/>
          </p:cNvSpPr>
          <p:nvPr>
            <p:ph type="body" idx="3"/>
          </p:nvPr>
        </p:nvSpPr>
        <p:spPr>
          <a:xfrm>
            <a:off x="800099" y="4104388"/>
            <a:ext cx="3367810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49"/>
          <p:cNvSpPr txBox="1">
            <a:spLocks noGrp="1"/>
          </p:cNvSpPr>
          <p:nvPr>
            <p:ph type="body" idx="4"/>
          </p:nvPr>
        </p:nvSpPr>
        <p:spPr>
          <a:xfrm>
            <a:off x="4412095" y="1107622"/>
            <a:ext cx="3367810" cy="28146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 sz="1600">
                <a:solidFill>
                  <a:srgbClr val="54494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2pPr>
            <a:lvl3pPr marL="1371600" lvl="2" indent="-34036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3pPr>
            <a:lvl4pPr marL="1828800" lvl="3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4pPr>
            <a:lvl5pPr marL="2286000" lvl="4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6" name="Google Shape;296;p49"/>
          <p:cNvSpPr txBox="1">
            <a:spLocks noGrp="1"/>
          </p:cNvSpPr>
          <p:nvPr>
            <p:ph type="body" idx="5"/>
          </p:nvPr>
        </p:nvSpPr>
        <p:spPr>
          <a:xfrm>
            <a:off x="4412094" y="4601585"/>
            <a:ext cx="3367810" cy="1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49"/>
          <p:cNvSpPr txBox="1">
            <a:spLocks noGrp="1"/>
          </p:cNvSpPr>
          <p:nvPr>
            <p:ph type="body" idx="6"/>
          </p:nvPr>
        </p:nvSpPr>
        <p:spPr>
          <a:xfrm>
            <a:off x="4412094" y="4104388"/>
            <a:ext cx="3367810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8" name="Google Shape;298;p49"/>
          <p:cNvSpPr txBox="1">
            <a:spLocks noGrp="1"/>
          </p:cNvSpPr>
          <p:nvPr>
            <p:ph type="body" idx="7"/>
          </p:nvPr>
        </p:nvSpPr>
        <p:spPr>
          <a:xfrm>
            <a:off x="8003707" y="1107622"/>
            <a:ext cx="3367810" cy="28146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  <a:defRPr sz="1600">
                <a:solidFill>
                  <a:srgbClr val="544948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2pPr>
            <a:lvl3pPr marL="1371600" lvl="2" indent="-34036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60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3pPr>
            <a:lvl4pPr marL="1828800" lvl="3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4pPr>
            <a:lvl5pPr marL="2286000" lvl="4" indent="-342392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792"/>
              <a:buChar char="•"/>
              <a:defRPr sz="1600">
                <a:latin typeface="Lato"/>
                <a:ea typeface="Lato"/>
                <a:cs typeface="Lato"/>
                <a:sym typeface="Lato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9" name="Google Shape;299;p49"/>
          <p:cNvSpPr txBox="1">
            <a:spLocks noGrp="1"/>
          </p:cNvSpPr>
          <p:nvPr>
            <p:ph type="body" idx="8"/>
          </p:nvPr>
        </p:nvSpPr>
        <p:spPr>
          <a:xfrm>
            <a:off x="8003706" y="4601585"/>
            <a:ext cx="3367810" cy="1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Lato"/>
              <a:buNone/>
              <a:defRPr sz="1400">
                <a:solidFill>
                  <a:srgbClr val="3F3F3F"/>
                </a:solidFill>
              </a:defRPr>
            </a:lvl1pPr>
            <a:lvl2pPr marL="914400" lvl="1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49"/>
          <p:cNvSpPr txBox="1">
            <a:spLocks noGrp="1"/>
          </p:cNvSpPr>
          <p:nvPr>
            <p:ph type="body" idx="9"/>
          </p:nvPr>
        </p:nvSpPr>
        <p:spPr>
          <a:xfrm>
            <a:off x="8003706" y="4104388"/>
            <a:ext cx="3367810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  <a:defRPr sz="2000">
                <a:solidFill>
                  <a:srgbClr val="B83A4B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7084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240"/>
              <a:buChar char="•"/>
              <a:defRPr sz="2000">
                <a:latin typeface="Lato"/>
                <a:ea typeface="Lato"/>
                <a:cs typeface="Lato"/>
                <a:sym typeface="Lato"/>
              </a:defRPr>
            </a:lvl2pPr>
            <a:lvl3pPr marL="1371600" lvl="2" indent="-35433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980"/>
              <a:buChar char="•"/>
              <a:defRPr/>
            </a:lvl3pPr>
            <a:lvl4pPr marL="1828800" lvl="3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4pPr>
            <a:lvl5pPr marL="2286000" lvl="4" indent="-356616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16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49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3" name="Google Shape;303;p49"/>
          <p:cNvSpPr txBox="1">
            <a:spLocks noGrp="1"/>
          </p:cNvSpPr>
          <p:nvPr>
            <p:ph type="title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4" name="Google Shape;304;p49"/>
          <p:cNvCxnSpPr/>
          <p:nvPr/>
        </p:nvCxnSpPr>
        <p:spPr>
          <a:xfrm>
            <a:off x="800100" y="927135"/>
            <a:ext cx="10553700" cy="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68496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6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/>
          <p:nvPr/>
        </p:nvSpPr>
        <p:spPr>
          <a:xfrm>
            <a:off x="0" y="5869080"/>
            <a:ext cx="12191400" cy="3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rgbClr val="3F3F3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Google Shape;11;p2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59960" y="6147720"/>
            <a:ext cx="1734120" cy="33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347040" y="6156000"/>
            <a:ext cx="2022120" cy="3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219440" y="-2880"/>
            <a:ext cx="4984920" cy="54014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g34a3f1059d9_0_168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88760" y="6361920"/>
            <a:ext cx="642600" cy="21168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g34a3f1059d9_0_1680"/>
          <p:cNvSpPr/>
          <p:nvPr/>
        </p:nvSpPr>
        <p:spPr>
          <a:xfrm>
            <a:off x="800280" y="927000"/>
            <a:ext cx="10553058" cy="37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rgbClr val="8C151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59" name="Google Shape;559;g34a3f1059d9_0_1680"/>
          <p:cNvSpPr txBox="1">
            <a:spLocks noGrp="1"/>
          </p:cNvSpPr>
          <p:nvPr>
            <p:ph type="body" idx="1"/>
          </p:nvPr>
        </p:nvSpPr>
        <p:spPr>
          <a:xfrm>
            <a:off x="800280" y="1110240"/>
            <a:ext cx="105534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000" rIns="90000" bIns="450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0" name="Google Shape;560;g34a3f1059d9_0_1680"/>
          <p:cNvSpPr txBox="1">
            <a:spLocks noGrp="1"/>
          </p:cNvSpPr>
          <p:nvPr>
            <p:ph type="title"/>
          </p:nvPr>
        </p:nvSpPr>
        <p:spPr>
          <a:xfrm>
            <a:off x="800280" y="266760"/>
            <a:ext cx="105534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61" name="Google Shape;561;g34a3f1059d9_0_1680"/>
          <p:cNvCxnSpPr/>
          <p:nvPr/>
        </p:nvCxnSpPr>
        <p:spPr>
          <a:xfrm>
            <a:off x="799920" y="927000"/>
            <a:ext cx="10553700" cy="300"/>
          </a:xfrm>
          <a:prstGeom prst="straightConnector1">
            <a:avLst/>
          </a:prstGeom>
          <a:noFill/>
          <a:ln w="9525" cap="flat" cmpd="sng">
            <a:solidFill>
              <a:srgbClr val="8C1515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62" name="Google Shape;562;g34a3f1059d9_0_1680"/>
          <p:cNvSpPr txBox="1">
            <a:spLocks noGrp="1"/>
          </p:cNvSpPr>
          <p:nvPr>
            <p:ph type="body" idx="2"/>
          </p:nvPr>
        </p:nvSpPr>
        <p:spPr>
          <a:xfrm>
            <a:off x="800280" y="1605240"/>
            <a:ext cx="10553400" cy="44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000" rIns="90000" bIns="450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3" name="Google Shape;563;g34a3f1059d9_0_1680"/>
          <p:cNvSpPr txBox="1">
            <a:spLocks noGrp="1"/>
          </p:cNvSpPr>
          <p:nvPr>
            <p:ph type="ftr" idx="11"/>
          </p:nvPr>
        </p:nvSpPr>
        <p:spPr>
          <a:xfrm>
            <a:off x="1634400" y="6282720"/>
            <a:ext cx="58518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4" name="Google Shape;564;g34a3f1059d9_0_1680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9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82" descr="logo_texte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52000" y="6210000"/>
            <a:ext cx="2634592" cy="6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82"/>
          <p:cNvSpPr txBox="1">
            <a:spLocks noGrp="1"/>
          </p:cNvSpPr>
          <p:nvPr>
            <p:ph type="title"/>
          </p:nvPr>
        </p:nvSpPr>
        <p:spPr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4" name="Google Shape;654;p82"/>
          <p:cNvSpPr txBox="1">
            <a:spLocks noGrp="1"/>
          </p:cNvSpPr>
          <p:nvPr>
            <p:ph type="body" idx="1"/>
          </p:nvPr>
        </p:nvSpPr>
        <p:spPr>
          <a:xfrm>
            <a:off x="969600" y="764704"/>
            <a:ext cx="10982400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6"/>
              </a:buClr>
              <a:buSzPts val="1500"/>
              <a:buFont typeface="Noto Sans Symbols"/>
              <a:buChar char="●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200"/>
              <a:buFont typeface="Arial"/>
              <a:buChar char="&gt;"/>
              <a:defRPr sz="12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5" name="Google Shape;655;p82"/>
          <p:cNvSpPr txBox="1">
            <a:spLocks noGrp="1"/>
          </p:cNvSpPr>
          <p:nvPr>
            <p:ph type="ftr" idx="11"/>
          </p:nvPr>
        </p:nvSpPr>
        <p:spPr>
          <a:xfrm>
            <a:off x="959429" y="6483350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6" name="Google Shape;656;p82"/>
          <p:cNvSpPr txBox="1">
            <a:spLocks noGrp="1"/>
          </p:cNvSpPr>
          <p:nvPr>
            <p:ph type="sldNum" idx="12"/>
          </p:nvPr>
        </p:nvSpPr>
        <p:spPr>
          <a:xfrm>
            <a:off x="239350" y="6483438"/>
            <a:ext cx="551412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7" name="Google Shape;657;p82"/>
          <p:cNvSpPr/>
          <p:nvPr/>
        </p:nvSpPr>
        <p:spPr>
          <a:xfrm>
            <a:off x="240000" y="126000"/>
            <a:ext cx="6624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" name="Google Shape;658;p82" descr="logo_texte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52000" y="6210000"/>
            <a:ext cx="2634592" cy="6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82"/>
          <p:cNvSpPr/>
          <p:nvPr/>
        </p:nvSpPr>
        <p:spPr>
          <a:xfrm>
            <a:off x="240000" y="126000"/>
            <a:ext cx="6624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4">
          <p15:clr>
            <a:srgbClr val="F26B43"/>
          </p15:clr>
        </p15:guide>
        <p15:guide id="2" pos="151">
          <p15:clr>
            <a:srgbClr val="F26B43"/>
          </p15:clr>
        </p15:guide>
        <p15:guide id="3" orient="horz" pos="482">
          <p15:clr>
            <a:srgbClr val="F26B43"/>
          </p15:clr>
        </p15:guide>
        <p15:guide id="4" pos="604">
          <p15:clr>
            <a:srgbClr val="F26B43"/>
          </p15:clr>
        </p15:guide>
        <p15:guide id="5" pos="752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34a3f1059d9_0_2796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3700" cy="10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7" name="Google Shape;967;g34a3f1059d9_0_2796"/>
          <p:cNvSpPr txBox="1"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Font typeface="Arial"/>
              <a:buChar char="●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●"/>
              <a:defRPr sz="1400" b="0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270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5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8" name="Google Shape;968;g34a3f1059d9_0_279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69" name="Google Shape;969;g34a3f1059d9_0_279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Google Shape;1111;p2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88760" y="6361920"/>
            <a:ext cx="642600" cy="211680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Google Shape;1112;p27"/>
          <p:cNvSpPr/>
          <p:nvPr/>
        </p:nvSpPr>
        <p:spPr>
          <a:xfrm>
            <a:off x="800280" y="2522160"/>
            <a:ext cx="10553040" cy="3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rgbClr val="8C151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13" name="Google Shape;1113;p27"/>
          <p:cNvSpPr/>
          <p:nvPr/>
        </p:nvSpPr>
        <p:spPr>
          <a:xfrm>
            <a:off x="0" y="-14040"/>
            <a:ext cx="12191400" cy="210960"/>
          </a:xfrm>
          <a:prstGeom prst="rect">
            <a:avLst/>
          </a:prstGeom>
          <a:solidFill>
            <a:srgbClr val="D4D1D1">
              <a:alpha val="235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27"/>
          <p:cNvSpPr txBox="1">
            <a:spLocks noGrp="1"/>
          </p:cNvSpPr>
          <p:nvPr>
            <p:ph type="sldNum" idx="12"/>
          </p:nvPr>
        </p:nvSpPr>
        <p:spPr>
          <a:xfrm>
            <a:off x="8610480" y="62827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0" bIns="450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Lato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15" name="Google Shape;1115;p2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6" name="Google Shape;1116;p2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  <a:defRPr sz="3600" b="0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Lato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92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76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1568"/>
              <a:buFont typeface="Arial"/>
              <a:buChar char="•"/>
              <a:defRPr sz="1400" b="0" i="1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2" name="Google Shape;122;p19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88670" y="6361842"/>
            <a:ext cx="643152" cy="2125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539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  <p:sldLayoutId id="2147483853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linearcollider.org/event/10594/contributions/57453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linearcollider.org/event/10594/contributions/57486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eow.elettra.eu/81/doi/jacow-ipac25-tupm107/index.html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hyperlink" Target="https://accelconf.web.cern.ch/ipac2024/doi/jacow-ipac2024-tupr14/" TargetMode="External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https://accelconf.web.cern.ch/ipac2024/doi/jacow-ipac2024-weps37/" TargetMode="External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hyperlink" Target="https://arxiv.org/abs/2509.13668" TargetMode="External"/><Relationship Id="rId9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slac.stanford.edu/event/8577/contributions/8473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hyperlink" Target="https://indico.cern.ch/event/1298458/contributions/5978472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prab/abstract/10.1103/PhysRevAccelBeams.23.092001" TargetMode="External"/><Relationship Id="rId3" Type="http://schemas.openxmlformats.org/officeDocument/2006/relationships/image" Target="../media/image18.jpg"/><Relationship Id="rId7" Type="http://schemas.openxmlformats.org/officeDocument/2006/relationships/hyperlink" Target="https://arxiv.org/abs/1811.0992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hyperlink" Target="https://indico.cern.ch/event/358352/contributions/1770594/attachments/1142220/1636464/cryo_HG2015_V2229_14Jun2015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6" Type="http://schemas.openxmlformats.org/officeDocument/2006/relationships/hyperlink" Target="https://journals.aps.org/prab/abstract/10.1103/PhysRevAccelBeams.24.093201" TargetMode="External"/><Relationship Id="rId5" Type="http://schemas.openxmlformats.org/officeDocument/2006/relationships/hyperlink" Target="https://journals.aps.org/prab/abstract/10.1103/PhysRevAccelBeams.23.092001" TargetMode="Externa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prab/abstract/10.1103/PhysRevAccelBeams.21.061301" TargetMode="External"/><Relationship Id="rId3" Type="http://schemas.openxmlformats.org/officeDocument/2006/relationships/image" Target="../media/image25.png"/><Relationship Id="rId7" Type="http://schemas.openxmlformats.org/officeDocument/2006/relationships/hyperlink" Target="https://journals.aps.org/prab/abstract/10.1103/PhysRevAccelBeams.24.06340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hyperlink" Target="https://doi.org/10.1103/PhysRevAccelBeams.22.023403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hyperlink" Target="https://www.jacow.org/ipac2024/doi/jacow-ipac2024-mopr32/index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hyperlink" Target="https://accelconf.web.cern.ch/ipac2024/doi/jacow-ipac2024-mopr29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hyperlink" Target="https://pubs.aip.org/aip/apl/article/121/25/254101/2834887/High-gradient-off-axis-coupled-C-band-Cu-and-CuAg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linearcollider.org/event/10134/contributions/54546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51/epjconf/202431502018" TargetMode="External"/><Relationship Id="rId3" Type="http://schemas.openxmlformats.org/officeDocument/2006/relationships/image" Target="../media/image34.png"/><Relationship Id="rId7" Type="http://schemas.openxmlformats.org/officeDocument/2006/relationships/hyperlink" Target="https://doi.org/10.48550/arXiv.2307.0798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6" Type="http://schemas.openxmlformats.org/officeDocument/2006/relationships/hyperlink" Target="https://www.osti.gov/biblio/2371576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hyperlink" Target="https://agenda.linearcollider.org/event/10594/contributions/57453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1"/>
          <p:cNvSpPr txBox="1">
            <a:spLocks noGrp="1"/>
          </p:cNvSpPr>
          <p:nvPr>
            <p:ph type="subTitle" idx="4294967295"/>
          </p:nvPr>
        </p:nvSpPr>
        <p:spPr>
          <a:xfrm>
            <a:off x="813959" y="3985200"/>
            <a:ext cx="9285383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Ankur Dhar</a:t>
            </a:r>
            <a:endParaRPr sz="2000" b="0" i="0" u="none" strike="noStrike" cap="none" dirty="0">
              <a:solidFill>
                <a:srgbClr val="404040"/>
              </a:solidFill>
              <a:latin typeface="Lato"/>
              <a:ea typeface="Lato"/>
              <a:cs typeface="Lato"/>
              <a:sym typeface="Lato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January 20</a:t>
            </a:r>
            <a:r>
              <a:rPr lang="en-US" sz="2000" b="0" i="0" u="none" strike="noStrike" cap="none" baseline="30000" dirty="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th</a:t>
            </a:r>
            <a:r>
              <a:rPr lang="en-US" sz="2000" b="0" i="0" u="none" strike="noStrike" cap="none" dirty="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, 2026</a:t>
            </a:r>
            <a:endParaRPr sz="2000" b="0" i="0" u="none" strike="noStrike" cap="none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GARD RF Roadmap Update: NCRF Meeting</a:t>
            </a:r>
          </a:p>
        </p:txBody>
      </p:sp>
      <p:sp>
        <p:nvSpPr>
          <p:cNvPr id="1469" name="Google Shape;1469;p1"/>
          <p:cNvSpPr txBox="1">
            <a:spLocks noGrp="1"/>
          </p:cNvSpPr>
          <p:nvPr>
            <p:ph type="title" idx="4294967295"/>
          </p:nvPr>
        </p:nvSpPr>
        <p:spPr>
          <a:xfrm>
            <a:off x="772550" y="1158100"/>
            <a:ext cx="8252700" cy="23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000" rIns="90000" bIns="450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4000"/>
              <a:buFont typeface="Lato"/>
              <a:buNone/>
            </a:pPr>
            <a:r>
              <a:rPr lang="en-US" sz="4000" b="1" i="0" u="none" strike="noStrike" cap="none" dirty="0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Cold Copper Technology</a:t>
            </a:r>
            <a:endParaRPr sz="4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4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lvl="0">
              <a:lnSpc>
                <a:spcPct val="100000"/>
              </a:lnSpc>
              <a:buClr>
                <a:srgbClr val="A4001D"/>
              </a:buClr>
            </a:pPr>
            <a:r>
              <a:rPr lang="en-US" dirty="0">
                <a:solidFill>
                  <a:srgbClr val="A4001D"/>
                </a:solidFill>
              </a:rPr>
              <a:t>Cold Copper R&amp;D in the Quarter Cryo-module (QCM)</a:t>
            </a:r>
            <a:endParaRPr lang="en-US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4"/>
          <p:cNvSpPr txBox="1">
            <a:spLocks noGrp="1"/>
          </p:cNvSpPr>
          <p:nvPr>
            <p:ph type="ftr" idx="11"/>
          </p:nvPr>
        </p:nvSpPr>
        <p:spPr>
          <a:xfrm>
            <a:off x="8990633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2100"/>
              <a:defRPr/>
            </a:pPr>
            <a:r>
              <a:rPr lang="en-US" dirty="0"/>
              <a:t>HEP GARD RF Roadmap Update</a:t>
            </a:r>
          </a:p>
        </p:txBody>
      </p:sp>
      <p:sp>
        <p:nvSpPr>
          <p:cNvPr id="530" name="Google Shape;530;p1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10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sym typeface="Lato"/>
            </a:endParaRPr>
          </a:p>
        </p:txBody>
      </p:sp>
      <p:sp>
        <p:nvSpPr>
          <p:cNvPr id="534" name="Google Shape;534;p14"/>
          <p:cNvSpPr txBox="1">
            <a:spLocks noGrp="1"/>
          </p:cNvSpPr>
          <p:nvPr>
            <p:ph type="body" idx="1"/>
          </p:nvPr>
        </p:nvSpPr>
        <p:spPr>
          <a:xfrm>
            <a:off x="800100" y="790373"/>
            <a:ext cx="10805746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" dirty="0">
                <a:solidFill>
                  <a:srgbClr val="B83A4B"/>
                </a:solidFill>
              </a:rPr>
              <a:t>Cold-Copper and Distributed Coupling → demonstrated record gradients and record efficiency </a:t>
            </a:r>
            <a:endParaRPr dirty="0"/>
          </a:p>
        </p:txBody>
      </p:sp>
      <p:sp>
        <p:nvSpPr>
          <p:cNvPr id="535" name="Google Shape;535;p14"/>
          <p:cNvSpPr txBox="1">
            <a:spLocks noGrp="1"/>
          </p:cNvSpPr>
          <p:nvPr>
            <p:ph type="body" idx="2"/>
          </p:nvPr>
        </p:nvSpPr>
        <p:spPr>
          <a:xfrm>
            <a:off x="800099" y="1398825"/>
            <a:ext cx="10553700" cy="9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 dirty="0">
                <a:solidFill>
                  <a:srgbClr val="3F3F3F"/>
                </a:solidFill>
              </a:rPr>
              <a:t>30% increase in gradient at the BDR needed for HEP applications</a:t>
            </a:r>
            <a:endParaRPr sz="1800" dirty="0"/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6X</a:t>
            </a:r>
            <a:r>
              <a:rPr lang="en" sz="1800" dirty="0">
                <a:solidFill>
                  <a:srgbClr val="3F3F3F"/>
                </a:solidFill>
              </a:rPr>
              <a:t> reduction in RF Power → &gt;50% higher than RF Roadmap Goal</a:t>
            </a:r>
            <a:endParaRPr sz="1800" dirty="0">
              <a:solidFill>
                <a:srgbClr val="3F3F3F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</a:pPr>
            <a:r>
              <a:rPr lang="en" sz="1800" dirty="0">
                <a:solidFill>
                  <a:srgbClr val="3F3F3F"/>
                </a:solidFill>
              </a:rPr>
              <a:t>Key Scientific and Technical Questions to be Answered in QCM</a:t>
            </a:r>
            <a:endParaRPr sz="1800" dirty="0">
              <a:solidFill>
                <a:srgbClr val="3F3F3F"/>
              </a:solidFill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>
                <a:solidFill>
                  <a:srgbClr val="3F3F3F"/>
                </a:solidFill>
              </a:rPr>
              <a:t>Gradient – Understand impact of multiple structures</a:t>
            </a:r>
            <a:endParaRPr sz="1800" dirty="0">
              <a:solidFill>
                <a:srgbClr val="3F3F3F"/>
              </a:solidFill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>
                <a:solidFill>
                  <a:srgbClr val="3F3F3F"/>
                </a:solidFill>
              </a:rPr>
              <a:t>Vibrations / Alignment – Maintain sub-micron alignment between structures</a:t>
            </a:r>
            <a:endParaRPr sz="1800" dirty="0">
              <a:solidFill>
                <a:srgbClr val="3F3F3F"/>
              </a:solidFill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>
                <a:solidFill>
                  <a:srgbClr val="3F3F3F"/>
                </a:solidFill>
              </a:rPr>
              <a:t>Damping/Detuning – Deploy test structure with damping slots</a:t>
            </a:r>
            <a:endParaRPr sz="1800" dirty="0">
              <a:solidFill>
                <a:srgbClr val="3F3F3F"/>
              </a:solidFill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>
                <a:solidFill>
                  <a:srgbClr val="3F3F3F"/>
                </a:solidFill>
              </a:rPr>
              <a:t>Beam Loading and Stability – Conduct beam tests with collaborators </a:t>
            </a:r>
            <a:endParaRPr sz="1800" dirty="0">
              <a:solidFill>
                <a:srgbClr val="3F3F3F"/>
              </a:solidFill>
            </a:endParaRPr>
          </a:p>
          <a:p>
            <a:pPr marL="4572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>
                <a:solidFill>
                  <a:srgbClr val="3F3F3F"/>
                </a:solidFill>
              </a:rPr>
              <a:t>Scalability – Raft designs and integration part of QCM design</a:t>
            </a:r>
            <a:endParaRPr sz="1800" dirty="0">
              <a:solidFill>
                <a:srgbClr val="3F3F3F"/>
              </a:solidFill>
            </a:endParaRPr>
          </a:p>
        </p:txBody>
      </p:sp>
      <p:sp>
        <p:nvSpPr>
          <p:cNvPr id="2" name="Google Shape;388;p6">
            <a:extLst>
              <a:ext uri="{FF2B5EF4-FFF2-40B4-BE49-F238E27FC236}">
                <a16:creationId xmlns:a16="http://schemas.microsoft.com/office/drawing/2014/main" id="{8D9AF9EE-F220-BFD3-CF00-BBD36F0710ED}"/>
              </a:ext>
            </a:extLst>
          </p:cNvPr>
          <p:cNvSpPr txBox="1">
            <a:spLocks/>
          </p:cNvSpPr>
          <p:nvPr/>
        </p:nvSpPr>
        <p:spPr>
          <a:xfrm>
            <a:off x="8990633" y="6067627"/>
            <a:ext cx="54244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3F3F3F"/>
              </a:buClr>
              <a:buSzPts val="800"/>
              <a:buFont typeface="Lato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en-US" sz="1200" b="1" dirty="0">
                <a:hlinkClick r:id="rId3"/>
              </a:rPr>
              <a:t>LCWS 2025</a:t>
            </a:r>
            <a:endParaRPr lang="en-US" sz="1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76D15-4008-B8F3-80F5-C8995C69C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376" y="4311233"/>
            <a:ext cx="8131877" cy="26592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0" name="Google Shape;1630;g34a3f1059d9_0_1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0949" y="3782446"/>
            <a:ext cx="3332984" cy="2430081"/>
          </a:xfrm>
          <a:prstGeom prst="rect">
            <a:avLst/>
          </a:prstGeom>
          <a:noFill/>
          <a:ln>
            <a:noFill/>
          </a:ln>
        </p:spPr>
      </p:pic>
      <p:sp>
        <p:nvSpPr>
          <p:cNvPr id="1624" name="Google Shape;1624;g34a3f1059d9_0_1197"/>
          <p:cNvSpPr txBox="1"/>
          <p:nvPr/>
        </p:nvSpPr>
        <p:spPr>
          <a:xfrm>
            <a:off x="800280" y="266760"/>
            <a:ext cx="105531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000" rIns="90000" bIns="450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A4001D"/>
                </a:solidFill>
                <a:latin typeface="Lato"/>
                <a:ea typeface="Lato"/>
                <a:cs typeface="Lato"/>
                <a:sym typeface="Lato"/>
              </a:rPr>
              <a:t>Initial High Power Test Plans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5" name="Google Shape;1625;g34a3f1059d9_0_1197"/>
          <p:cNvSpPr/>
          <p:nvPr/>
        </p:nvSpPr>
        <p:spPr>
          <a:xfrm>
            <a:off x="3047400" y="3244320"/>
            <a:ext cx="6094500" cy="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6" name="Google Shape;1626;g34a3f1059d9_0_1197"/>
          <p:cNvSpPr txBox="1"/>
          <p:nvPr/>
        </p:nvSpPr>
        <p:spPr>
          <a:xfrm>
            <a:off x="800274" y="988924"/>
            <a:ext cx="6180555" cy="30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000" rIns="90000" bIns="45000" anchor="t" anchorCtr="0">
            <a:normAutofit/>
          </a:bodyPr>
          <a:lstStyle/>
          <a:p>
            <a:pPr marL="10439" marR="0" lvl="0" indent="-10439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6891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Preparations are underway for high power tests of an S-band cold copper structure at Argonne National Laboratory (ANL), Advanced Photon Source (APS) using the Linac High-Power RF Test stand and the Linac Extension Area (LEA). </a:t>
            </a:r>
            <a:r>
              <a:rPr lang="en-US" sz="1600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Tests are expected this summer.</a:t>
            </a:r>
            <a:endParaRPr sz="12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343080" marR="0" lvl="0" indent="-322281" algn="l" rtl="0">
              <a:lnSpc>
                <a:spcPct val="120000"/>
              </a:lnSpc>
              <a:spcBef>
                <a:spcPts val="1301"/>
              </a:spcBef>
              <a:spcAft>
                <a:spcPts val="0"/>
              </a:spcAft>
              <a:buClr>
                <a:srgbClr val="981E32"/>
              </a:buClr>
              <a:buSzPct val="108108"/>
              <a:buFont typeface="Lato"/>
              <a:buChar char="•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High power test measuring breakdown rate with 30 MW klystron</a:t>
            </a:r>
            <a:endParaRPr sz="12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343080" marR="0" lvl="0" indent="-322281" algn="l" rtl="0">
              <a:lnSpc>
                <a:spcPct val="120000"/>
              </a:lnSpc>
              <a:spcBef>
                <a:spcPts val="1301"/>
              </a:spcBef>
              <a:spcAft>
                <a:spcPts val="0"/>
              </a:spcAft>
              <a:buClr>
                <a:srgbClr val="981E32"/>
              </a:buClr>
              <a:buSzPct val="108108"/>
              <a:buFont typeface="Lato"/>
              <a:buChar char="•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Second phase with two structures and 60 MW klystron</a:t>
            </a:r>
            <a:endParaRPr sz="12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343080" marR="0" lvl="0" indent="-322281" algn="l" rtl="0">
              <a:lnSpc>
                <a:spcPct val="120000"/>
              </a:lnSpc>
              <a:spcBef>
                <a:spcPts val="1301"/>
              </a:spcBef>
              <a:spcAft>
                <a:spcPts val="0"/>
              </a:spcAft>
              <a:buClr>
                <a:srgbClr val="981E32"/>
              </a:buClr>
              <a:buSzPct val="108108"/>
              <a:buFont typeface="Lato"/>
              <a:buChar char="•"/>
            </a:pPr>
            <a:r>
              <a:rPr lang="en-US" sz="1600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One structure will be housed within </a:t>
            </a:r>
            <a:r>
              <a:rPr lang="en-US" sz="1600" b="0" i="0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quarter cryo-module</a:t>
            </a:r>
            <a:endParaRPr sz="12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27" name="Google Shape;1627;g34a3f1059d9_0_1197"/>
          <p:cNvSpPr txBox="1"/>
          <p:nvPr/>
        </p:nvSpPr>
        <p:spPr>
          <a:xfrm>
            <a:off x="8610480" y="6282720"/>
            <a:ext cx="2742600" cy="3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8A8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A8A8A8"/>
                </a:solidFill>
                <a:latin typeface="Lato"/>
                <a:ea typeface="Lato"/>
                <a:cs typeface="Lato"/>
                <a:sym typeface="Lato"/>
              </a:rPr>
              <a:t>11</a:t>
            </a:fld>
            <a:endParaRPr sz="1100" b="0" i="0" u="none" strike="noStrike" cap="none">
              <a:solidFill>
                <a:srgbClr val="A8A8A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28" name="Google Shape;1628;g34a3f1059d9_0_1197"/>
          <p:cNvPicPr preferRelativeResize="0"/>
          <p:nvPr/>
        </p:nvPicPr>
        <p:blipFill rotWithShape="1">
          <a:blip r:embed="rId4">
            <a:alphaModFix/>
          </a:blip>
          <a:srcRect l="30" t="12227" r="-28" b="15375"/>
          <a:stretch/>
        </p:blipFill>
        <p:spPr>
          <a:xfrm>
            <a:off x="6552079" y="3969513"/>
            <a:ext cx="5179522" cy="2524653"/>
          </a:xfrm>
          <a:prstGeom prst="rect">
            <a:avLst/>
          </a:prstGeom>
          <a:noFill/>
          <a:ln>
            <a:noFill/>
          </a:ln>
        </p:spPr>
      </p:pic>
      <p:sp>
        <p:nvSpPr>
          <p:cNvPr id="1629" name="Google Shape;1629;g34a3f1059d9_0_1197"/>
          <p:cNvSpPr txBox="1"/>
          <p:nvPr/>
        </p:nvSpPr>
        <p:spPr>
          <a:xfrm>
            <a:off x="7096505" y="6466349"/>
            <a:ext cx="4416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Plan to maneuver QCM through the maze</a:t>
            </a:r>
            <a:endParaRPr sz="14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31" name="Google Shape;1631;g34a3f1059d9_0_1197"/>
          <p:cNvSpPr/>
          <p:nvPr/>
        </p:nvSpPr>
        <p:spPr>
          <a:xfrm>
            <a:off x="1456218" y="4181018"/>
            <a:ext cx="1060200" cy="6276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 STATION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2" name="Google Shape;1632;g34a3f1059d9_0_1197"/>
          <p:cNvSpPr/>
          <p:nvPr/>
        </p:nvSpPr>
        <p:spPr>
          <a:xfrm>
            <a:off x="4835859" y="5622353"/>
            <a:ext cx="1060200" cy="313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TUNNEL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g34a3f1059d9_0_1197"/>
          <p:cNvSpPr/>
          <p:nvPr/>
        </p:nvSpPr>
        <p:spPr>
          <a:xfrm>
            <a:off x="4439777" y="4686096"/>
            <a:ext cx="1325100" cy="313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MAZE AREA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4" name="Google Shape;1634;g34a3f1059d9_0_1197"/>
          <p:cNvSpPr txBox="1"/>
          <p:nvPr/>
        </p:nvSpPr>
        <p:spPr>
          <a:xfrm>
            <a:off x="1348577" y="6119256"/>
            <a:ext cx="44163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Linac Extension Area at Argonne</a:t>
            </a:r>
            <a:endParaRPr sz="14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" name="Google Shape;1602;g34a3f1059d9_0_528">
            <a:extLst>
              <a:ext uri="{FF2B5EF4-FFF2-40B4-BE49-F238E27FC236}">
                <a16:creationId xmlns:a16="http://schemas.microsoft.com/office/drawing/2014/main" id="{5A5772EF-AF47-2D34-2F2E-B09C189B4CA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4775" y="1101329"/>
            <a:ext cx="4836826" cy="26811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37;p3">
            <a:extLst>
              <a:ext uri="{FF2B5EF4-FFF2-40B4-BE49-F238E27FC236}">
                <a16:creationId xmlns:a16="http://schemas.microsoft.com/office/drawing/2014/main" id="{B0B54324-DB7E-A3D6-73E5-7BD80D86CAF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Lato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sym typeface="Lato"/>
              </a:rPr>
              <a:t>HEP GARD RF Roadmap Update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9"/>
          <p:cNvSpPr txBox="1">
            <a:spLocks noGrp="1"/>
          </p:cNvSpPr>
          <p:nvPr>
            <p:ph type="title"/>
          </p:nvPr>
        </p:nvSpPr>
        <p:spPr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0" rIns="7200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dirty="0">
                <a:latin typeface="Lato" panose="020F0502020204030203" pitchFamily="34" charset="0"/>
              </a:rPr>
              <a:t>COOL COPPER OPERATION LINAC DEMONSTRATOR (COLD) AT ESRF</a:t>
            </a:r>
            <a:endParaRPr dirty="0">
              <a:latin typeface="Lato" panose="020F0502020204030203" pitchFamily="34" charset="0"/>
            </a:endParaRPr>
          </a:p>
        </p:txBody>
      </p:sp>
      <p:sp>
        <p:nvSpPr>
          <p:cNvPr id="1643" name="Google Shape;1643;p9"/>
          <p:cNvSpPr txBox="1">
            <a:spLocks noGrp="1"/>
          </p:cNvSpPr>
          <p:nvPr>
            <p:ph type="ftr" idx="11"/>
          </p:nvPr>
        </p:nvSpPr>
        <p:spPr>
          <a:xfrm>
            <a:off x="959429" y="6483350"/>
            <a:ext cx="8160000" cy="212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577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132577"/>
                </a:solidFill>
                <a:latin typeface="Arial"/>
                <a:ea typeface="Arial"/>
                <a:cs typeface="Arial"/>
                <a:sym typeface="Arial"/>
              </a:rPr>
              <a:t>l Linac upgrade, INFN-LNF visit summary l 27th February 2025 l S.Liuzzo et al.</a:t>
            </a:r>
            <a:endParaRPr sz="800" b="1" i="0" u="none" strike="noStrike" cap="none">
              <a:solidFill>
                <a:srgbClr val="1325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9"/>
          <p:cNvSpPr txBox="1">
            <a:spLocks noGrp="1"/>
          </p:cNvSpPr>
          <p:nvPr>
            <p:ph type="sldNum" idx="12"/>
          </p:nvPr>
        </p:nvSpPr>
        <p:spPr>
          <a:xfrm>
            <a:off x="239350" y="6483438"/>
            <a:ext cx="551412" cy="2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2577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132577"/>
                </a:solidFill>
                <a:latin typeface="Arial"/>
                <a:ea typeface="Arial"/>
                <a:cs typeface="Arial"/>
                <a:sym typeface="Arial"/>
              </a:rPr>
              <a:t>Page </a:t>
            </a:r>
            <a:fld id="{00000000-1234-1234-1234-123412341234}" type="slidenum">
              <a:rPr lang="en-US" sz="800" b="1" i="0" u="none" strike="noStrike" cap="none">
                <a:solidFill>
                  <a:srgbClr val="132577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800" b="1" i="0" u="none" strike="noStrike" cap="none">
              <a:solidFill>
                <a:srgbClr val="13257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9"/>
          <p:cNvSpPr/>
          <p:nvPr/>
        </p:nvSpPr>
        <p:spPr>
          <a:xfrm>
            <a:off x="2561077" y="611929"/>
            <a:ext cx="200567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INFN: could be S-band</a:t>
            </a:r>
            <a:endParaRPr/>
          </a:p>
        </p:txBody>
      </p:sp>
      <p:cxnSp>
        <p:nvCxnSpPr>
          <p:cNvPr id="1646" name="Google Shape;1646;p9"/>
          <p:cNvCxnSpPr>
            <a:stCxn id="1645" idx="2"/>
          </p:cNvCxnSpPr>
          <p:nvPr/>
        </p:nvCxnSpPr>
        <p:spPr>
          <a:xfrm flipH="1">
            <a:off x="2698416" y="919706"/>
            <a:ext cx="865500" cy="419100"/>
          </a:xfrm>
          <a:prstGeom prst="straightConnector1">
            <a:avLst/>
          </a:prstGeom>
          <a:noFill/>
          <a:ln w="9525" cap="flat" cmpd="sng">
            <a:solidFill>
              <a:srgbClr val="0F2276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1647" name="Google Shape;1647;p9"/>
          <p:cNvGrpSpPr/>
          <p:nvPr/>
        </p:nvGrpSpPr>
        <p:grpSpPr>
          <a:xfrm>
            <a:off x="239349" y="854689"/>
            <a:ext cx="9301451" cy="5693679"/>
            <a:chOff x="239349" y="828651"/>
            <a:chExt cx="9301451" cy="5693679"/>
          </a:xfrm>
        </p:grpSpPr>
        <p:sp>
          <p:nvSpPr>
            <p:cNvPr id="1648" name="Google Shape;1648;p9"/>
            <p:cNvSpPr/>
            <p:nvPr/>
          </p:nvSpPr>
          <p:spPr>
            <a:xfrm>
              <a:off x="8582870" y="6110609"/>
              <a:ext cx="957930" cy="1732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9"/>
            <p:cNvSpPr/>
            <p:nvPr/>
          </p:nvSpPr>
          <p:spPr>
            <a:xfrm>
              <a:off x="5688764" y="6076683"/>
              <a:ext cx="957930" cy="1732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9"/>
            <p:cNvSpPr/>
            <p:nvPr/>
          </p:nvSpPr>
          <p:spPr>
            <a:xfrm>
              <a:off x="7616409" y="5528106"/>
              <a:ext cx="190500" cy="417157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9"/>
            <p:cNvSpPr/>
            <p:nvPr/>
          </p:nvSpPr>
          <p:spPr>
            <a:xfrm>
              <a:off x="4611923" y="5528106"/>
              <a:ext cx="1276350" cy="209550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9"/>
            <p:cNvSpPr/>
            <p:nvPr/>
          </p:nvSpPr>
          <p:spPr>
            <a:xfrm rot="10800000">
              <a:off x="5898651" y="5375993"/>
              <a:ext cx="184150" cy="361950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9"/>
            <p:cNvSpPr/>
            <p:nvPr/>
          </p:nvSpPr>
          <p:spPr>
            <a:xfrm rot="5400000">
              <a:off x="7478813" y="4873659"/>
              <a:ext cx="439522" cy="2611275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9"/>
            <p:cNvSpPr/>
            <p:nvPr/>
          </p:nvSpPr>
          <p:spPr>
            <a:xfrm>
              <a:off x="6456637" y="3982212"/>
              <a:ext cx="664212" cy="637442"/>
            </a:xfrm>
            <a:prstGeom prst="ellipse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700"/>
                <a:buFont typeface="Arial"/>
                <a:buNone/>
              </a:pPr>
              <a:r>
                <a:rPr lang="en-US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pulse compressor?</a:t>
              </a:r>
              <a:endParaRPr/>
            </a:p>
          </p:txBody>
        </p:sp>
        <p:sp>
          <p:nvSpPr>
            <p:cNvPr id="1655" name="Google Shape;1655;p9"/>
            <p:cNvSpPr/>
            <p:nvPr/>
          </p:nvSpPr>
          <p:spPr>
            <a:xfrm rot="10800000">
              <a:off x="6127251" y="4537793"/>
              <a:ext cx="184150" cy="527050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9"/>
            <p:cNvSpPr/>
            <p:nvPr/>
          </p:nvSpPr>
          <p:spPr>
            <a:xfrm rot="10800000">
              <a:off x="6127251" y="5375993"/>
              <a:ext cx="171450" cy="361950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9"/>
            <p:cNvSpPr/>
            <p:nvPr/>
          </p:nvSpPr>
          <p:spPr>
            <a:xfrm rot="10800000">
              <a:off x="5885951" y="4550493"/>
              <a:ext cx="184150" cy="527050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9"/>
            <p:cNvSpPr/>
            <p:nvPr/>
          </p:nvSpPr>
          <p:spPr>
            <a:xfrm rot="-8509226">
              <a:off x="6024493" y="5017462"/>
              <a:ext cx="153566" cy="419432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9"/>
            <p:cNvSpPr/>
            <p:nvPr/>
          </p:nvSpPr>
          <p:spPr>
            <a:xfrm>
              <a:off x="4992980" y="4011656"/>
              <a:ext cx="1046150" cy="519896"/>
            </a:xfrm>
            <a:prstGeom prst="triangle">
              <a:avLst>
                <a:gd name="adj" fmla="val 0"/>
              </a:avLst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load</a:t>
              </a:r>
              <a:endParaRPr/>
            </a:p>
          </p:txBody>
        </p:sp>
        <p:sp>
          <p:nvSpPr>
            <p:cNvPr id="1660" name="Google Shape;1660;p9"/>
            <p:cNvSpPr/>
            <p:nvPr/>
          </p:nvSpPr>
          <p:spPr>
            <a:xfrm>
              <a:off x="4434123" y="5528106"/>
              <a:ext cx="177800" cy="417157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9"/>
            <p:cNvSpPr txBox="1"/>
            <p:nvPr/>
          </p:nvSpPr>
          <p:spPr>
            <a:xfrm>
              <a:off x="3745103" y="6034569"/>
              <a:ext cx="14927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C3 1m struct</a:t>
              </a:r>
              <a:endParaRPr/>
            </a:p>
          </p:txBody>
        </p:sp>
        <p:sp>
          <p:nvSpPr>
            <p:cNvPr id="1662" name="Google Shape;1662;p9"/>
            <p:cNvSpPr txBox="1"/>
            <p:nvPr/>
          </p:nvSpPr>
          <p:spPr>
            <a:xfrm>
              <a:off x="6952975" y="6002750"/>
              <a:ext cx="14927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C3 1m struct</a:t>
              </a:r>
              <a:endParaRPr/>
            </a:p>
          </p:txBody>
        </p:sp>
        <p:sp>
          <p:nvSpPr>
            <p:cNvPr id="1663" name="Google Shape;1663;p9"/>
            <p:cNvSpPr/>
            <p:nvPr/>
          </p:nvSpPr>
          <p:spPr>
            <a:xfrm rot="8200144">
              <a:off x="6029939" y="5006355"/>
              <a:ext cx="153566" cy="419432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9"/>
            <p:cNvSpPr/>
            <p:nvPr/>
          </p:nvSpPr>
          <p:spPr>
            <a:xfrm>
              <a:off x="903834" y="2725493"/>
              <a:ext cx="7136382" cy="214596"/>
            </a:xfrm>
            <a:prstGeom prst="rect">
              <a:avLst/>
            </a:prstGeom>
            <a:solidFill>
              <a:srgbClr val="D8D8D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WALL</a:t>
              </a:r>
              <a:endParaRPr/>
            </a:p>
          </p:txBody>
        </p:sp>
        <p:sp>
          <p:nvSpPr>
            <p:cNvPr id="1665" name="Google Shape;1665;p9"/>
            <p:cNvSpPr/>
            <p:nvPr/>
          </p:nvSpPr>
          <p:spPr>
            <a:xfrm>
              <a:off x="346494" y="3154150"/>
              <a:ext cx="977900" cy="698500"/>
            </a:xfrm>
            <a:prstGeom prst="triangle">
              <a:avLst>
                <a:gd name="adj" fmla="val 0"/>
              </a:avLst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load</a:t>
              </a:r>
              <a:endParaRPr/>
            </a:p>
          </p:txBody>
        </p:sp>
        <p:sp>
          <p:nvSpPr>
            <p:cNvPr id="1666" name="Google Shape;1666;p9"/>
            <p:cNvSpPr/>
            <p:nvPr/>
          </p:nvSpPr>
          <p:spPr>
            <a:xfrm rot="10800000">
              <a:off x="1350902" y="3712280"/>
              <a:ext cx="406400" cy="165100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9"/>
            <p:cNvSpPr/>
            <p:nvPr/>
          </p:nvSpPr>
          <p:spPr>
            <a:xfrm rot="10800000">
              <a:off x="1720281" y="4454750"/>
              <a:ext cx="171449" cy="647487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9"/>
            <p:cNvSpPr/>
            <p:nvPr/>
          </p:nvSpPr>
          <p:spPr>
            <a:xfrm rot="5400000" flipH="1">
              <a:off x="627433" y="852659"/>
              <a:ext cx="728141" cy="680125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25400" cap="flat" cmpd="sng">
              <a:solidFill>
                <a:srgbClr val="006E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9"/>
            <p:cNvSpPr txBox="1"/>
            <p:nvPr/>
          </p:nvSpPr>
          <p:spPr>
            <a:xfrm>
              <a:off x="1408488" y="5182493"/>
              <a:ext cx="69762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GUN</a:t>
              </a:r>
              <a:endParaRPr/>
            </a:p>
          </p:txBody>
        </p:sp>
        <p:sp>
          <p:nvSpPr>
            <p:cNvPr id="1670" name="Google Shape;1670;p9"/>
            <p:cNvSpPr txBox="1"/>
            <p:nvPr/>
          </p:nvSpPr>
          <p:spPr>
            <a:xfrm>
              <a:off x="1949845" y="3641569"/>
              <a:ext cx="1760418" cy="2539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lang="en-US"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Isolator (critical in C-band)</a:t>
              </a:r>
              <a:endParaRPr/>
            </a:p>
          </p:txBody>
        </p:sp>
        <p:sp>
          <p:nvSpPr>
            <p:cNvPr id="1671" name="Google Shape;1671;p9"/>
            <p:cNvSpPr txBox="1"/>
            <p:nvPr/>
          </p:nvSpPr>
          <p:spPr>
            <a:xfrm>
              <a:off x="2081026" y="4294168"/>
              <a:ext cx="688009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Window</a:t>
              </a:r>
              <a:endParaRPr/>
            </a:p>
          </p:txBody>
        </p:sp>
        <p:grpSp>
          <p:nvGrpSpPr>
            <p:cNvPr id="1672" name="Google Shape;1672;p9"/>
            <p:cNvGrpSpPr/>
            <p:nvPr/>
          </p:nvGrpSpPr>
          <p:grpSpPr>
            <a:xfrm>
              <a:off x="672531" y="4246268"/>
              <a:ext cx="1037652" cy="876773"/>
              <a:chOff x="2336963" y="2648495"/>
              <a:chExt cx="1037652" cy="876773"/>
            </a:xfrm>
          </p:grpSpPr>
          <p:sp>
            <p:nvSpPr>
              <p:cNvPr id="1673" name="Google Shape;1673;p9"/>
              <p:cNvSpPr/>
              <p:nvPr/>
            </p:nvSpPr>
            <p:spPr>
              <a:xfrm>
                <a:off x="2423592" y="3040857"/>
                <a:ext cx="951023" cy="100112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4" name="Google Shape;1674;p9"/>
              <p:cNvSpPr/>
              <p:nvPr/>
            </p:nvSpPr>
            <p:spPr>
              <a:xfrm>
                <a:off x="2336963" y="2844123"/>
                <a:ext cx="360040" cy="496368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50"/>
                  <a:buFont typeface="Arial"/>
                  <a:buNone/>
                </a:pPr>
                <a:r>
                  <a:rPr lang="en-US" sz="105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IP</a:t>
                </a:r>
                <a:endParaRPr/>
              </a:p>
            </p:txBody>
          </p:sp>
          <p:sp>
            <p:nvSpPr>
              <p:cNvPr id="1675" name="Google Shape;1675;p9"/>
              <p:cNvSpPr/>
              <p:nvPr/>
            </p:nvSpPr>
            <p:spPr>
              <a:xfrm>
                <a:off x="2757922" y="2648495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600"/>
                  <a:buFont typeface="Arial"/>
                  <a:buNone/>
                </a:pPr>
                <a:r>
                  <a:rPr lang="en-US" sz="6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pen</a:t>
                </a:r>
                <a:endParaRPr/>
              </a:p>
            </p:txBody>
          </p:sp>
          <p:sp>
            <p:nvSpPr>
              <p:cNvPr id="1676" name="Google Shape;1676;p9"/>
              <p:cNvSpPr/>
              <p:nvPr/>
            </p:nvSpPr>
            <p:spPr>
              <a:xfrm>
                <a:off x="2764314" y="3265451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500"/>
                  <a:buFont typeface="Arial"/>
                  <a:buNone/>
                </a:pPr>
                <a:r>
                  <a:rPr lang="en-US" sz="5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valve</a:t>
                </a:r>
                <a:endParaRPr/>
              </a:p>
            </p:txBody>
          </p:sp>
          <p:sp>
            <p:nvSpPr>
              <p:cNvPr id="1677" name="Google Shape;1677;p9"/>
              <p:cNvSpPr/>
              <p:nvPr/>
            </p:nvSpPr>
            <p:spPr>
              <a:xfrm rot="-5400000">
                <a:off x="2727251" y="3055230"/>
                <a:ext cx="470657" cy="74154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78" name="Google Shape;1678;p9"/>
            <p:cNvSpPr/>
            <p:nvPr/>
          </p:nvSpPr>
          <p:spPr>
            <a:xfrm rot="10800000">
              <a:off x="6121679" y="1980957"/>
              <a:ext cx="189393" cy="2212888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79" name="Google Shape;1679;p9"/>
            <p:cNvCxnSpPr/>
            <p:nvPr/>
          </p:nvCxnSpPr>
          <p:spPr>
            <a:xfrm>
              <a:off x="5972631" y="3041592"/>
              <a:ext cx="484006" cy="1"/>
            </a:xfrm>
            <a:prstGeom prst="straightConnector1">
              <a:avLst/>
            </a:prstGeom>
            <a:noFill/>
            <a:ln w="762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80" name="Google Shape;1680;p9"/>
            <p:cNvSpPr txBox="1"/>
            <p:nvPr/>
          </p:nvSpPr>
          <p:spPr>
            <a:xfrm>
              <a:off x="6411757" y="3418209"/>
              <a:ext cx="688009" cy="2616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Window</a:t>
              </a:r>
              <a:endParaRPr/>
            </a:p>
          </p:txBody>
        </p:sp>
        <p:sp>
          <p:nvSpPr>
            <p:cNvPr id="1681" name="Google Shape;1681;p9"/>
            <p:cNvSpPr/>
            <p:nvPr/>
          </p:nvSpPr>
          <p:spPr>
            <a:xfrm>
              <a:off x="5166550" y="3600395"/>
              <a:ext cx="951023" cy="100112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9"/>
            <p:cNvSpPr/>
            <p:nvPr/>
          </p:nvSpPr>
          <p:spPr>
            <a:xfrm>
              <a:off x="5079921" y="3403661"/>
              <a:ext cx="360040" cy="496368"/>
            </a:xfrm>
            <a:prstGeom prst="roundRect">
              <a:avLst>
                <a:gd name="adj" fmla="val 16667"/>
              </a:avLst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50"/>
                <a:buFont typeface="Arial"/>
                <a:buNone/>
              </a:pPr>
              <a:r>
                <a:rPr lang="en-US" sz="105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IP</a:t>
              </a:r>
              <a:endParaRPr/>
            </a:p>
          </p:txBody>
        </p:sp>
        <p:sp>
          <p:nvSpPr>
            <p:cNvPr id="1683" name="Google Shape;1683;p9"/>
            <p:cNvSpPr/>
            <p:nvPr/>
          </p:nvSpPr>
          <p:spPr>
            <a:xfrm>
              <a:off x="5500880" y="3208033"/>
              <a:ext cx="385750" cy="259817"/>
            </a:xfrm>
            <a:prstGeom prst="roundRect">
              <a:avLst>
                <a:gd name="adj" fmla="val 16667"/>
              </a:avLst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600"/>
                <a:buFont typeface="Arial"/>
                <a:buNone/>
              </a:pPr>
              <a:r>
                <a:rPr lang="en-US" sz="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pen</a:t>
              </a:r>
              <a:endParaRPr/>
            </a:p>
          </p:txBody>
        </p:sp>
        <p:sp>
          <p:nvSpPr>
            <p:cNvPr id="1684" name="Google Shape;1684;p9"/>
            <p:cNvSpPr/>
            <p:nvPr/>
          </p:nvSpPr>
          <p:spPr>
            <a:xfrm>
              <a:off x="5507272" y="3824989"/>
              <a:ext cx="385750" cy="259817"/>
            </a:xfrm>
            <a:prstGeom prst="roundRect">
              <a:avLst>
                <a:gd name="adj" fmla="val 16667"/>
              </a:avLst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00"/>
                <a:buFont typeface="Arial"/>
                <a:buNone/>
              </a:pPr>
              <a:r>
                <a:rPr lang="en-US" sz="5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valve</a:t>
              </a:r>
              <a:endParaRPr/>
            </a:p>
          </p:txBody>
        </p:sp>
        <p:sp>
          <p:nvSpPr>
            <p:cNvPr id="1685" name="Google Shape;1685;p9"/>
            <p:cNvSpPr/>
            <p:nvPr/>
          </p:nvSpPr>
          <p:spPr>
            <a:xfrm rot="-5400000">
              <a:off x="5470209" y="3614768"/>
              <a:ext cx="470657" cy="74154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9"/>
            <p:cNvSpPr/>
            <p:nvPr/>
          </p:nvSpPr>
          <p:spPr>
            <a:xfrm rot="8200144">
              <a:off x="6251052" y="4066317"/>
              <a:ext cx="153566" cy="419432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9"/>
            <p:cNvSpPr/>
            <p:nvPr/>
          </p:nvSpPr>
          <p:spPr>
            <a:xfrm rot="-7812387">
              <a:off x="6260200" y="4258954"/>
              <a:ext cx="153566" cy="419432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688" name="Google Shape;1688;p9"/>
            <p:cNvCxnSpPr/>
            <p:nvPr/>
          </p:nvCxnSpPr>
          <p:spPr>
            <a:xfrm>
              <a:off x="5816070" y="4737744"/>
              <a:ext cx="273342" cy="0"/>
            </a:xfrm>
            <a:prstGeom prst="straightConnector1">
              <a:avLst/>
            </a:prstGeom>
            <a:noFill/>
            <a:ln w="762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89" name="Google Shape;1689;p9"/>
            <p:cNvSpPr txBox="1"/>
            <p:nvPr/>
          </p:nvSpPr>
          <p:spPr>
            <a:xfrm>
              <a:off x="5153880" y="4601614"/>
              <a:ext cx="688009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Window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50MW</a:t>
              </a:r>
              <a:endParaRPr/>
            </a:p>
          </p:txBody>
        </p:sp>
        <p:sp>
          <p:nvSpPr>
            <p:cNvPr id="1690" name="Google Shape;1690;p9"/>
            <p:cNvSpPr/>
            <p:nvPr/>
          </p:nvSpPr>
          <p:spPr>
            <a:xfrm>
              <a:off x="6319380" y="5528106"/>
              <a:ext cx="1276350" cy="209550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91" name="Google Shape;1691;p9"/>
            <p:cNvGrpSpPr/>
            <p:nvPr/>
          </p:nvGrpSpPr>
          <p:grpSpPr>
            <a:xfrm rot="5400000">
              <a:off x="7448469" y="4862025"/>
              <a:ext cx="719532" cy="607976"/>
              <a:chOff x="3401063" y="3622739"/>
              <a:chExt cx="1037653" cy="876775"/>
            </a:xfrm>
          </p:grpSpPr>
          <p:sp>
            <p:nvSpPr>
              <p:cNvPr id="1692" name="Google Shape;1692;p9"/>
              <p:cNvSpPr/>
              <p:nvPr/>
            </p:nvSpPr>
            <p:spPr>
              <a:xfrm>
                <a:off x="3487693" y="4015100"/>
                <a:ext cx="951023" cy="100112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700"/>
                  <a:buFont typeface="Arial"/>
                  <a:buNone/>
                </a:pPr>
                <a:endParaRPr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3" name="Google Shape;1693;p9"/>
              <p:cNvSpPr/>
              <p:nvPr/>
            </p:nvSpPr>
            <p:spPr>
              <a:xfrm>
                <a:off x="3401063" y="3818368"/>
                <a:ext cx="360040" cy="496368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4" name="Google Shape;1694;p9"/>
              <p:cNvSpPr/>
              <p:nvPr/>
            </p:nvSpPr>
            <p:spPr>
              <a:xfrm>
                <a:off x="3822023" y="3622739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</a:pPr>
                <a:r>
                  <a:rPr lang="en-US" sz="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pen</a:t>
                </a:r>
                <a:endParaRPr/>
              </a:p>
            </p:txBody>
          </p:sp>
          <p:sp>
            <p:nvSpPr>
              <p:cNvPr id="1695" name="Google Shape;1695;p9"/>
              <p:cNvSpPr/>
              <p:nvPr/>
            </p:nvSpPr>
            <p:spPr>
              <a:xfrm>
                <a:off x="3828417" y="4239697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</a:pPr>
                <a:r>
                  <a:rPr lang="en-US" sz="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valve</a:t>
                </a:r>
                <a:endParaRPr/>
              </a:p>
            </p:txBody>
          </p:sp>
          <p:sp>
            <p:nvSpPr>
              <p:cNvPr id="1696" name="Google Shape;1696;p9"/>
              <p:cNvSpPr/>
              <p:nvPr/>
            </p:nvSpPr>
            <p:spPr>
              <a:xfrm rot="-5400000">
                <a:off x="3791355" y="4029478"/>
                <a:ext cx="470657" cy="74154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700"/>
                  <a:buFont typeface="Arial"/>
                  <a:buNone/>
                </a:pPr>
                <a:endParaRPr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97" name="Google Shape;1697;p9"/>
            <p:cNvSpPr txBox="1"/>
            <p:nvPr/>
          </p:nvSpPr>
          <p:spPr>
            <a:xfrm>
              <a:off x="6400061" y="3280924"/>
              <a:ext cx="1271502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Directional Coupler</a:t>
              </a:r>
              <a:endParaRPr/>
            </a:p>
          </p:txBody>
        </p:sp>
        <p:sp>
          <p:nvSpPr>
            <p:cNvPr id="1698" name="Google Shape;1698;p9"/>
            <p:cNvSpPr txBox="1"/>
            <p:nvPr/>
          </p:nvSpPr>
          <p:spPr>
            <a:xfrm>
              <a:off x="6382296" y="4638054"/>
              <a:ext cx="1271502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Directional Coupler</a:t>
              </a:r>
              <a:endParaRPr/>
            </a:p>
          </p:txBody>
        </p:sp>
        <p:sp>
          <p:nvSpPr>
            <p:cNvPr id="1699" name="Google Shape;1699;p9"/>
            <p:cNvSpPr txBox="1"/>
            <p:nvPr/>
          </p:nvSpPr>
          <p:spPr>
            <a:xfrm>
              <a:off x="6257351" y="5078875"/>
              <a:ext cx="936475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Planar hybrid</a:t>
              </a:r>
              <a:endParaRPr/>
            </a:p>
          </p:txBody>
        </p:sp>
        <p:grpSp>
          <p:nvGrpSpPr>
            <p:cNvPr id="1700" name="Google Shape;1700;p9"/>
            <p:cNvGrpSpPr/>
            <p:nvPr/>
          </p:nvGrpSpPr>
          <p:grpSpPr>
            <a:xfrm rot="5400000">
              <a:off x="4106166" y="4859512"/>
              <a:ext cx="719530" cy="607973"/>
              <a:chOff x="3408751" y="4548708"/>
              <a:chExt cx="1037650" cy="876771"/>
            </a:xfrm>
          </p:grpSpPr>
          <p:sp>
            <p:nvSpPr>
              <p:cNvPr id="1701" name="Google Shape;1701;p9"/>
              <p:cNvSpPr/>
              <p:nvPr/>
            </p:nvSpPr>
            <p:spPr>
              <a:xfrm>
                <a:off x="3495378" y="4941069"/>
                <a:ext cx="951023" cy="100112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700"/>
                  <a:buFont typeface="Arial"/>
                  <a:buNone/>
                </a:pPr>
                <a:endParaRPr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2" name="Google Shape;1702;p9"/>
              <p:cNvSpPr/>
              <p:nvPr/>
            </p:nvSpPr>
            <p:spPr>
              <a:xfrm>
                <a:off x="3408751" y="4744334"/>
                <a:ext cx="360040" cy="496368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3" name="Google Shape;1703;p9"/>
              <p:cNvSpPr/>
              <p:nvPr/>
            </p:nvSpPr>
            <p:spPr>
              <a:xfrm>
                <a:off x="3829714" y="4548708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</a:pPr>
                <a:r>
                  <a:rPr lang="en-US" sz="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pen</a:t>
                </a:r>
                <a:endParaRPr/>
              </a:p>
            </p:txBody>
          </p:sp>
          <p:sp>
            <p:nvSpPr>
              <p:cNvPr id="1704" name="Google Shape;1704;p9"/>
              <p:cNvSpPr/>
              <p:nvPr/>
            </p:nvSpPr>
            <p:spPr>
              <a:xfrm>
                <a:off x="3836102" y="5165662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</a:pPr>
                <a:r>
                  <a:rPr lang="en-US" sz="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valve</a:t>
                </a:r>
                <a:endParaRPr/>
              </a:p>
            </p:txBody>
          </p:sp>
          <p:sp>
            <p:nvSpPr>
              <p:cNvPr id="1705" name="Google Shape;1705;p9"/>
              <p:cNvSpPr/>
              <p:nvPr/>
            </p:nvSpPr>
            <p:spPr>
              <a:xfrm rot="-5400000">
                <a:off x="3799038" y="4955438"/>
                <a:ext cx="470658" cy="74154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700"/>
                  <a:buFont typeface="Arial"/>
                  <a:buNone/>
                </a:pPr>
                <a:endParaRPr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706" name="Google Shape;1706;p9"/>
            <p:cNvCxnSpPr/>
            <p:nvPr/>
          </p:nvCxnSpPr>
          <p:spPr>
            <a:xfrm>
              <a:off x="5485022" y="5375993"/>
              <a:ext cx="0" cy="419175"/>
            </a:xfrm>
            <a:prstGeom prst="straightConnector1">
              <a:avLst/>
            </a:prstGeom>
            <a:noFill/>
            <a:ln w="762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07" name="Google Shape;1707;p9"/>
            <p:cNvCxnSpPr/>
            <p:nvPr/>
          </p:nvCxnSpPr>
          <p:spPr>
            <a:xfrm>
              <a:off x="6690600" y="5385813"/>
              <a:ext cx="0" cy="419175"/>
            </a:xfrm>
            <a:prstGeom prst="straightConnector1">
              <a:avLst/>
            </a:prstGeom>
            <a:noFill/>
            <a:ln w="762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08" name="Google Shape;1708;p9"/>
            <p:cNvSpPr txBox="1"/>
            <p:nvPr/>
          </p:nvSpPr>
          <p:spPr>
            <a:xfrm>
              <a:off x="5261133" y="5016784"/>
              <a:ext cx="688009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Window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25MW</a:t>
              </a:r>
              <a:endParaRPr/>
            </a:p>
          </p:txBody>
        </p:sp>
        <p:grpSp>
          <p:nvGrpSpPr>
            <p:cNvPr id="1709" name="Google Shape;1709;p9"/>
            <p:cNvGrpSpPr/>
            <p:nvPr/>
          </p:nvGrpSpPr>
          <p:grpSpPr>
            <a:xfrm rot="5400000">
              <a:off x="2182042" y="5424438"/>
              <a:ext cx="719531" cy="607974"/>
              <a:chOff x="3401065" y="4049742"/>
              <a:chExt cx="1037652" cy="876773"/>
            </a:xfrm>
          </p:grpSpPr>
          <p:sp>
            <p:nvSpPr>
              <p:cNvPr id="1710" name="Google Shape;1710;p9"/>
              <p:cNvSpPr/>
              <p:nvPr/>
            </p:nvSpPr>
            <p:spPr>
              <a:xfrm>
                <a:off x="3487694" y="4442104"/>
                <a:ext cx="951023" cy="100112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700"/>
                  <a:buFont typeface="Arial"/>
                  <a:buNone/>
                </a:pPr>
                <a:endParaRPr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1" name="Google Shape;1711;p9"/>
              <p:cNvSpPr/>
              <p:nvPr/>
            </p:nvSpPr>
            <p:spPr>
              <a:xfrm>
                <a:off x="3401065" y="4245370"/>
                <a:ext cx="360040" cy="496368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2" name="Google Shape;1712;p9"/>
              <p:cNvSpPr/>
              <p:nvPr/>
            </p:nvSpPr>
            <p:spPr>
              <a:xfrm>
                <a:off x="3822024" y="4049742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</a:pPr>
                <a:r>
                  <a:rPr lang="en-US" sz="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pen</a:t>
                </a:r>
                <a:endParaRPr/>
              </a:p>
            </p:txBody>
          </p:sp>
          <p:sp>
            <p:nvSpPr>
              <p:cNvPr id="1713" name="Google Shape;1713;p9"/>
              <p:cNvSpPr/>
              <p:nvPr/>
            </p:nvSpPr>
            <p:spPr>
              <a:xfrm>
                <a:off x="3828416" y="4666698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</a:pPr>
                <a:r>
                  <a:rPr lang="en-US" sz="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valve</a:t>
                </a:r>
                <a:endParaRPr/>
              </a:p>
            </p:txBody>
          </p:sp>
          <p:sp>
            <p:nvSpPr>
              <p:cNvPr id="1714" name="Google Shape;1714;p9"/>
              <p:cNvSpPr/>
              <p:nvPr/>
            </p:nvSpPr>
            <p:spPr>
              <a:xfrm rot="-5400000">
                <a:off x="3791353" y="4456477"/>
                <a:ext cx="470657" cy="74154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700"/>
                  <a:buFont typeface="Arial"/>
                  <a:buNone/>
                </a:pPr>
                <a:endParaRPr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15" name="Google Shape;1715;p9"/>
            <p:cNvSpPr/>
            <p:nvPr/>
          </p:nvSpPr>
          <p:spPr>
            <a:xfrm>
              <a:off x="2336228" y="6077322"/>
              <a:ext cx="957930" cy="173245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9"/>
            <p:cNvSpPr/>
            <p:nvPr/>
          </p:nvSpPr>
          <p:spPr>
            <a:xfrm rot="5400000">
              <a:off x="4346993" y="4865778"/>
              <a:ext cx="439522" cy="2611275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9"/>
            <p:cNvSpPr/>
            <p:nvPr/>
          </p:nvSpPr>
          <p:spPr>
            <a:xfrm>
              <a:off x="2946183" y="5828186"/>
              <a:ext cx="6335797" cy="694144"/>
            </a:xfrm>
            <a:prstGeom prst="rect">
              <a:avLst/>
            </a:prstGeom>
            <a:noFill/>
            <a:ln w="25400" cap="flat" cmpd="sng">
              <a:solidFill>
                <a:srgbClr val="C3ED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18" name="Google Shape;1718;p9"/>
            <p:cNvGrpSpPr/>
            <p:nvPr/>
          </p:nvGrpSpPr>
          <p:grpSpPr>
            <a:xfrm>
              <a:off x="4263446" y="3959150"/>
              <a:ext cx="719531" cy="607974"/>
              <a:chOff x="3401065" y="4049742"/>
              <a:chExt cx="1037652" cy="876773"/>
            </a:xfrm>
          </p:grpSpPr>
          <p:sp>
            <p:nvSpPr>
              <p:cNvPr id="1719" name="Google Shape;1719;p9"/>
              <p:cNvSpPr/>
              <p:nvPr/>
            </p:nvSpPr>
            <p:spPr>
              <a:xfrm>
                <a:off x="3487694" y="4442104"/>
                <a:ext cx="951023" cy="100112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700"/>
                  <a:buFont typeface="Arial"/>
                  <a:buNone/>
                </a:pPr>
                <a:endParaRPr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0" name="Google Shape;1720;p9"/>
              <p:cNvSpPr/>
              <p:nvPr/>
            </p:nvSpPr>
            <p:spPr>
              <a:xfrm>
                <a:off x="3401065" y="4245370"/>
                <a:ext cx="360040" cy="496368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1" name="Google Shape;1721;p9"/>
              <p:cNvSpPr/>
              <p:nvPr/>
            </p:nvSpPr>
            <p:spPr>
              <a:xfrm>
                <a:off x="3822024" y="4049742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</a:pPr>
                <a:r>
                  <a:rPr lang="en-US" sz="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pen</a:t>
                </a:r>
                <a:endParaRPr/>
              </a:p>
            </p:txBody>
          </p:sp>
          <p:sp>
            <p:nvSpPr>
              <p:cNvPr id="1722" name="Google Shape;1722;p9"/>
              <p:cNvSpPr/>
              <p:nvPr/>
            </p:nvSpPr>
            <p:spPr>
              <a:xfrm>
                <a:off x="3828416" y="4666698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</a:pPr>
                <a:r>
                  <a:rPr lang="en-US" sz="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valve</a:t>
                </a:r>
                <a:endParaRPr/>
              </a:p>
            </p:txBody>
          </p:sp>
          <p:sp>
            <p:nvSpPr>
              <p:cNvPr id="1723" name="Google Shape;1723;p9"/>
              <p:cNvSpPr/>
              <p:nvPr/>
            </p:nvSpPr>
            <p:spPr>
              <a:xfrm rot="-5400000">
                <a:off x="3791353" y="4456477"/>
                <a:ext cx="470657" cy="74154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700"/>
                  <a:buFont typeface="Arial"/>
                  <a:buNone/>
                </a:pPr>
                <a:endParaRPr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24" name="Google Shape;1724;p9"/>
            <p:cNvGrpSpPr/>
            <p:nvPr/>
          </p:nvGrpSpPr>
          <p:grpSpPr>
            <a:xfrm rot="5400000">
              <a:off x="183571" y="2620683"/>
              <a:ext cx="719531" cy="607974"/>
              <a:chOff x="3401065" y="4049742"/>
              <a:chExt cx="1037652" cy="876773"/>
            </a:xfrm>
          </p:grpSpPr>
          <p:sp>
            <p:nvSpPr>
              <p:cNvPr id="1725" name="Google Shape;1725;p9"/>
              <p:cNvSpPr/>
              <p:nvPr/>
            </p:nvSpPr>
            <p:spPr>
              <a:xfrm>
                <a:off x="3487694" y="4442104"/>
                <a:ext cx="951023" cy="100112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700"/>
                  <a:buFont typeface="Arial"/>
                  <a:buNone/>
                </a:pPr>
                <a:endParaRPr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6" name="Google Shape;1726;p9"/>
              <p:cNvSpPr/>
              <p:nvPr/>
            </p:nvSpPr>
            <p:spPr>
              <a:xfrm>
                <a:off x="3401065" y="4245370"/>
                <a:ext cx="360040" cy="496368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7" name="Google Shape;1727;p9"/>
              <p:cNvSpPr/>
              <p:nvPr/>
            </p:nvSpPr>
            <p:spPr>
              <a:xfrm>
                <a:off x="3822024" y="4049742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</a:pPr>
                <a:r>
                  <a:rPr lang="en-US" sz="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pen</a:t>
                </a:r>
                <a:endParaRPr/>
              </a:p>
            </p:txBody>
          </p:sp>
          <p:sp>
            <p:nvSpPr>
              <p:cNvPr id="1728" name="Google Shape;1728;p9"/>
              <p:cNvSpPr/>
              <p:nvPr/>
            </p:nvSpPr>
            <p:spPr>
              <a:xfrm>
                <a:off x="3828416" y="4666698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</a:pPr>
                <a:r>
                  <a:rPr lang="en-US" sz="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valve</a:t>
                </a:r>
                <a:endParaRPr/>
              </a:p>
            </p:txBody>
          </p:sp>
          <p:sp>
            <p:nvSpPr>
              <p:cNvPr id="1729" name="Google Shape;1729;p9"/>
              <p:cNvSpPr/>
              <p:nvPr/>
            </p:nvSpPr>
            <p:spPr>
              <a:xfrm rot="-5400000">
                <a:off x="3791353" y="4456477"/>
                <a:ext cx="470657" cy="74154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700"/>
                  <a:buFont typeface="Arial"/>
                  <a:buNone/>
                </a:pPr>
                <a:endParaRPr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30" name="Google Shape;1730;p9"/>
            <p:cNvSpPr/>
            <p:nvPr/>
          </p:nvSpPr>
          <p:spPr>
            <a:xfrm>
              <a:off x="1919288" y="4073934"/>
              <a:ext cx="79504" cy="129008"/>
            </a:xfrm>
            <a:prstGeom prst="leftBracket">
              <a:avLst>
                <a:gd name="adj" fmla="val 8333"/>
              </a:avLst>
            </a:prstGeom>
            <a:noFill/>
            <a:ln w="381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9"/>
            <p:cNvSpPr txBox="1"/>
            <p:nvPr/>
          </p:nvSpPr>
          <p:spPr>
            <a:xfrm>
              <a:off x="1963945" y="4012013"/>
              <a:ext cx="1271502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Directional Coupler</a:t>
              </a:r>
              <a:endParaRPr/>
            </a:p>
          </p:txBody>
        </p:sp>
        <p:sp>
          <p:nvSpPr>
            <p:cNvPr id="1732" name="Google Shape;1732;p9"/>
            <p:cNvSpPr/>
            <p:nvPr/>
          </p:nvSpPr>
          <p:spPr>
            <a:xfrm>
              <a:off x="1926546" y="3420006"/>
              <a:ext cx="79504" cy="129008"/>
            </a:xfrm>
            <a:prstGeom prst="leftBracket">
              <a:avLst>
                <a:gd name="adj" fmla="val 8333"/>
              </a:avLst>
            </a:prstGeom>
            <a:noFill/>
            <a:ln w="381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9"/>
            <p:cNvSpPr txBox="1"/>
            <p:nvPr/>
          </p:nvSpPr>
          <p:spPr>
            <a:xfrm>
              <a:off x="1972830" y="3339462"/>
              <a:ext cx="1271502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Directional Coupler</a:t>
              </a:r>
              <a:endParaRPr/>
            </a:p>
          </p:txBody>
        </p:sp>
        <p:sp>
          <p:nvSpPr>
            <p:cNvPr id="1734" name="Google Shape;1734;p9"/>
            <p:cNvSpPr/>
            <p:nvPr/>
          </p:nvSpPr>
          <p:spPr>
            <a:xfrm>
              <a:off x="6335819" y="3351692"/>
              <a:ext cx="79504" cy="129008"/>
            </a:xfrm>
            <a:prstGeom prst="leftBracket">
              <a:avLst>
                <a:gd name="adj" fmla="val 8333"/>
              </a:avLst>
            </a:prstGeom>
            <a:noFill/>
            <a:ln w="381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9"/>
            <p:cNvSpPr/>
            <p:nvPr/>
          </p:nvSpPr>
          <p:spPr>
            <a:xfrm>
              <a:off x="6328798" y="4699390"/>
              <a:ext cx="79504" cy="129008"/>
            </a:xfrm>
            <a:prstGeom prst="leftBracket">
              <a:avLst>
                <a:gd name="adj" fmla="val 8333"/>
              </a:avLst>
            </a:prstGeom>
            <a:noFill/>
            <a:ln w="381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9"/>
            <p:cNvSpPr/>
            <p:nvPr/>
          </p:nvSpPr>
          <p:spPr>
            <a:xfrm rot="-5400000">
              <a:off x="6440749" y="5397287"/>
              <a:ext cx="79504" cy="129008"/>
            </a:xfrm>
            <a:prstGeom prst="leftBracket">
              <a:avLst>
                <a:gd name="adj" fmla="val 8333"/>
              </a:avLst>
            </a:prstGeom>
            <a:noFill/>
            <a:ln w="381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9"/>
            <p:cNvSpPr/>
            <p:nvPr/>
          </p:nvSpPr>
          <p:spPr>
            <a:xfrm rot="-5400000">
              <a:off x="5689707" y="5394575"/>
              <a:ext cx="79504" cy="129008"/>
            </a:xfrm>
            <a:prstGeom prst="leftBracket">
              <a:avLst>
                <a:gd name="adj" fmla="val 8333"/>
              </a:avLst>
            </a:prstGeom>
            <a:noFill/>
            <a:ln w="381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9"/>
            <p:cNvSpPr/>
            <p:nvPr/>
          </p:nvSpPr>
          <p:spPr>
            <a:xfrm>
              <a:off x="4788819" y="5333565"/>
              <a:ext cx="253195" cy="46074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Arial"/>
                <a:buNone/>
              </a:pPr>
              <a:r>
                <a:rPr lang="en-US" sz="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attenuator</a:t>
              </a:r>
              <a:endParaRPr/>
            </a:p>
          </p:txBody>
        </p:sp>
        <p:sp>
          <p:nvSpPr>
            <p:cNvPr id="1739" name="Google Shape;1739;p9"/>
            <p:cNvSpPr/>
            <p:nvPr/>
          </p:nvSpPr>
          <p:spPr>
            <a:xfrm>
              <a:off x="7205097" y="5315353"/>
              <a:ext cx="253195" cy="46074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Arial"/>
                <a:buNone/>
              </a:pPr>
              <a:r>
                <a:rPr lang="en-US" sz="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attenuator</a:t>
              </a:r>
              <a:endParaRPr/>
            </a:p>
          </p:txBody>
        </p:sp>
        <p:sp>
          <p:nvSpPr>
            <p:cNvPr id="1740" name="Google Shape;1740;p9"/>
            <p:cNvSpPr/>
            <p:nvPr/>
          </p:nvSpPr>
          <p:spPr>
            <a:xfrm>
              <a:off x="6844922" y="5314997"/>
              <a:ext cx="253195" cy="46074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"/>
                <a:buFont typeface="Arial"/>
                <a:buNone/>
              </a:pPr>
              <a:r>
                <a:rPr lang="en-US" sz="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Phase shifter</a:t>
              </a:r>
              <a:endParaRPr/>
            </a:p>
          </p:txBody>
        </p:sp>
        <p:cxnSp>
          <p:nvCxnSpPr>
            <p:cNvPr id="1741" name="Google Shape;1741;p9"/>
            <p:cNvCxnSpPr/>
            <p:nvPr/>
          </p:nvCxnSpPr>
          <p:spPr>
            <a:xfrm>
              <a:off x="1444876" y="1220452"/>
              <a:ext cx="189298" cy="90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42" name="Google Shape;1742;p9"/>
            <p:cNvCxnSpPr/>
            <p:nvPr/>
          </p:nvCxnSpPr>
          <p:spPr>
            <a:xfrm>
              <a:off x="1634174" y="856381"/>
              <a:ext cx="0" cy="364071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43" name="Google Shape;1743;p9"/>
            <p:cNvCxnSpPr/>
            <p:nvPr/>
          </p:nvCxnSpPr>
          <p:spPr>
            <a:xfrm>
              <a:off x="1634174" y="856381"/>
              <a:ext cx="575471" cy="0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44" name="Google Shape;1744;p9"/>
            <p:cNvCxnSpPr/>
            <p:nvPr/>
          </p:nvCxnSpPr>
          <p:spPr>
            <a:xfrm>
              <a:off x="2202133" y="1217466"/>
              <a:ext cx="189298" cy="90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45" name="Google Shape;1745;p9"/>
            <p:cNvCxnSpPr/>
            <p:nvPr/>
          </p:nvCxnSpPr>
          <p:spPr>
            <a:xfrm>
              <a:off x="2202134" y="856380"/>
              <a:ext cx="0" cy="364071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46" name="Google Shape;1746;p9"/>
            <p:cNvSpPr/>
            <p:nvPr/>
          </p:nvSpPr>
          <p:spPr>
            <a:xfrm>
              <a:off x="1576651" y="828651"/>
              <a:ext cx="216686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35 MW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4-6</a:t>
              </a:r>
              <a:r>
                <a:rPr lang="en-US" sz="900" b="0" i="0" u="none" strike="noStrike" cap="none">
                  <a:solidFill>
                    <a:srgbClr val="000000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μ</a:t>
              </a: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4Hz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S-band (--&gt; C-band)</a:t>
              </a:r>
              <a:endParaRPr/>
            </a:p>
          </p:txBody>
        </p:sp>
        <p:sp>
          <p:nvSpPr>
            <p:cNvPr id="1747" name="Google Shape;1747;p9"/>
            <p:cNvSpPr/>
            <p:nvPr/>
          </p:nvSpPr>
          <p:spPr>
            <a:xfrm rot="5400000" flipH="1">
              <a:off x="4912688" y="887483"/>
              <a:ext cx="728141" cy="680125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25400" cap="flat" cmpd="sng">
              <a:solidFill>
                <a:srgbClr val="006E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48" name="Google Shape;1748;p9"/>
            <p:cNvCxnSpPr/>
            <p:nvPr/>
          </p:nvCxnSpPr>
          <p:spPr>
            <a:xfrm>
              <a:off x="5748003" y="1238471"/>
              <a:ext cx="189298" cy="90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49" name="Google Shape;1749;p9"/>
            <p:cNvCxnSpPr/>
            <p:nvPr/>
          </p:nvCxnSpPr>
          <p:spPr>
            <a:xfrm>
              <a:off x="5937301" y="874400"/>
              <a:ext cx="0" cy="364071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50" name="Google Shape;1750;p9"/>
            <p:cNvCxnSpPr/>
            <p:nvPr/>
          </p:nvCxnSpPr>
          <p:spPr>
            <a:xfrm>
              <a:off x="5937301" y="874400"/>
              <a:ext cx="575471" cy="0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51" name="Google Shape;1751;p9"/>
            <p:cNvCxnSpPr/>
            <p:nvPr/>
          </p:nvCxnSpPr>
          <p:spPr>
            <a:xfrm>
              <a:off x="6505260" y="1235485"/>
              <a:ext cx="189298" cy="90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52" name="Google Shape;1752;p9"/>
            <p:cNvCxnSpPr/>
            <p:nvPr/>
          </p:nvCxnSpPr>
          <p:spPr>
            <a:xfrm>
              <a:off x="6505261" y="874399"/>
              <a:ext cx="0" cy="364071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53" name="Google Shape;1753;p9"/>
            <p:cNvSpPr/>
            <p:nvPr/>
          </p:nvSpPr>
          <p:spPr>
            <a:xfrm>
              <a:off x="5906960" y="854164"/>
              <a:ext cx="216686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50 MW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0.5-10</a:t>
              </a:r>
              <a:r>
                <a:rPr lang="en-US" sz="900" b="0" i="0" u="none" strike="noStrike" cap="none">
                  <a:solidFill>
                    <a:srgbClr val="000000"/>
                  </a:solidFill>
                  <a:latin typeface="Noto Sans Symbols"/>
                  <a:ea typeface="Noto Sans Symbols"/>
                  <a:cs typeface="Noto Sans Symbols"/>
                  <a:sym typeface="Noto Sans Symbols"/>
                </a:rPr>
                <a:t> μ</a:t>
              </a: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</a:t>
              </a:r>
              <a:endPara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4-10Hz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C-band</a:t>
              </a:r>
              <a:endParaRPr/>
            </a:p>
          </p:txBody>
        </p:sp>
        <p:sp>
          <p:nvSpPr>
            <p:cNvPr id="1754" name="Google Shape;1754;p9"/>
            <p:cNvSpPr/>
            <p:nvPr/>
          </p:nvSpPr>
          <p:spPr>
            <a:xfrm rot="10800000">
              <a:off x="1727981" y="2110140"/>
              <a:ext cx="169261" cy="929780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9"/>
            <p:cNvSpPr/>
            <p:nvPr/>
          </p:nvSpPr>
          <p:spPr>
            <a:xfrm rot="5400000">
              <a:off x="1945322" y="2160536"/>
              <a:ext cx="169261" cy="276454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6" name="Google Shape;1756;p9"/>
            <p:cNvGrpSpPr/>
            <p:nvPr/>
          </p:nvGrpSpPr>
          <p:grpSpPr>
            <a:xfrm>
              <a:off x="1008451" y="2028008"/>
              <a:ext cx="719531" cy="607974"/>
              <a:chOff x="3401065" y="4049742"/>
              <a:chExt cx="1037652" cy="876773"/>
            </a:xfrm>
          </p:grpSpPr>
          <p:sp>
            <p:nvSpPr>
              <p:cNvPr id="1757" name="Google Shape;1757;p9"/>
              <p:cNvSpPr/>
              <p:nvPr/>
            </p:nvSpPr>
            <p:spPr>
              <a:xfrm>
                <a:off x="3487694" y="4442104"/>
                <a:ext cx="951023" cy="100112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700"/>
                  <a:buFont typeface="Arial"/>
                  <a:buNone/>
                </a:pPr>
                <a:endParaRPr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9"/>
              <p:cNvSpPr/>
              <p:nvPr/>
            </p:nvSpPr>
            <p:spPr>
              <a:xfrm>
                <a:off x="3401065" y="4245370"/>
                <a:ext cx="360040" cy="496368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9"/>
              <p:cNvSpPr/>
              <p:nvPr/>
            </p:nvSpPr>
            <p:spPr>
              <a:xfrm>
                <a:off x="3822024" y="4049742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</a:pPr>
                <a:r>
                  <a:rPr lang="en-US" sz="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pen</a:t>
                </a:r>
                <a:endParaRPr/>
              </a:p>
            </p:txBody>
          </p:sp>
          <p:sp>
            <p:nvSpPr>
              <p:cNvPr id="1760" name="Google Shape;1760;p9"/>
              <p:cNvSpPr/>
              <p:nvPr/>
            </p:nvSpPr>
            <p:spPr>
              <a:xfrm>
                <a:off x="3828416" y="4666698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</a:pPr>
                <a:r>
                  <a:rPr lang="en-US" sz="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valve</a:t>
                </a:r>
                <a:endParaRPr/>
              </a:p>
            </p:txBody>
          </p:sp>
          <p:sp>
            <p:nvSpPr>
              <p:cNvPr id="1761" name="Google Shape;1761;p9"/>
              <p:cNvSpPr/>
              <p:nvPr/>
            </p:nvSpPr>
            <p:spPr>
              <a:xfrm rot="-5400000">
                <a:off x="3791353" y="4456477"/>
                <a:ext cx="470657" cy="74154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700"/>
                  <a:buFont typeface="Arial"/>
                  <a:buNone/>
                </a:pPr>
                <a:endParaRPr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62" name="Google Shape;1762;p9"/>
            <p:cNvSpPr/>
            <p:nvPr/>
          </p:nvSpPr>
          <p:spPr>
            <a:xfrm flipH="1">
              <a:off x="2168180" y="1679634"/>
              <a:ext cx="1027672" cy="698500"/>
            </a:xfrm>
            <a:prstGeom prst="triangle">
              <a:avLst>
                <a:gd name="adj" fmla="val 0"/>
              </a:avLst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load</a:t>
              </a:r>
              <a:endParaRPr/>
            </a:p>
          </p:txBody>
        </p:sp>
        <p:sp>
          <p:nvSpPr>
            <p:cNvPr id="1763" name="Google Shape;1763;p9"/>
            <p:cNvSpPr/>
            <p:nvPr/>
          </p:nvSpPr>
          <p:spPr>
            <a:xfrm rot="10800000">
              <a:off x="1725219" y="3048749"/>
              <a:ext cx="169261" cy="1381331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64" name="Google Shape;1764;p9"/>
            <p:cNvCxnSpPr/>
            <p:nvPr/>
          </p:nvCxnSpPr>
          <p:spPr>
            <a:xfrm>
              <a:off x="1570609" y="3048750"/>
              <a:ext cx="484006" cy="1"/>
            </a:xfrm>
            <a:prstGeom prst="straightConnector1">
              <a:avLst/>
            </a:prstGeom>
            <a:noFill/>
            <a:ln w="762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65" name="Google Shape;1765;p9"/>
            <p:cNvSpPr/>
            <p:nvPr/>
          </p:nvSpPr>
          <p:spPr>
            <a:xfrm>
              <a:off x="1607672" y="3600395"/>
              <a:ext cx="410114" cy="425323"/>
            </a:xfrm>
            <a:prstGeom prst="ellipse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66" name="Google Shape;1766;p9"/>
            <p:cNvCxnSpPr/>
            <p:nvPr/>
          </p:nvCxnSpPr>
          <p:spPr>
            <a:xfrm>
              <a:off x="1566388" y="4437855"/>
              <a:ext cx="484006" cy="1"/>
            </a:xfrm>
            <a:prstGeom prst="straightConnector1">
              <a:avLst/>
            </a:prstGeom>
            <a:noFill/>
            <a:ln w="762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67" name="Google Shape;1767;p9"/>
            <p:cNvSpPr txBox="1"/>
            <p:nvPr/>
          </p:nvSpPr>
          <p:spPr>
            <a:xfrm>
              <a:off x="3291453" y="2159536"/>
              <a:ext cx="1320470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Independent test of modulators</a:t>
              </a:r>
              <a:endParaRPr/>
            </a:p>
          </p:txBody>
        </p:sp>
        <p:sp>
          <p:nvSpPr>
            <p:cNvPr id="1768" name="Google Shape;1768;p9"/>
            <p:cNvSpPr/>
            <p:nvPr/>
          </p:nvSpPr>
          <p:spPr>
            <a:xfrm rot="5400000">
              <a:off x="6372955" y="2189205"/>
              <a:ext cx="169261" cy="276454"/>
            </a:xfrm>
            <a:prstGeom prst="rect">
              <a:avLst/>
            </a:prstGeom>
            <a:solidFill>
              <a:schemeClr val="accent2"/>
            </a:solidFill>
            <a:ln w="25400" cap="flat" cmpd="sng">
              <a:solidFill>
                <a:srgbClr val="AC560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69" name="Google Shape;1769;p9"/>
            <p:cNvGrpSpPr/>
            <p:nvPr/>
          </p:nvGrpSpPr>
          <p:grpSpPr>
            <a:xfrm>
              <a:off x="5436084" y="2056677"/>
              <a:ext cx="719531" cy="607974"/>
              <a:chOff x="3401065" y="4049742"/>
              <a:chExt cx="1037652" cy="876773"/>
            </a:xfrm>
          </p:grpSpPr>
          <p:sp>
            <p:nvSpPr>
              <p:cNvPr id="1770" name="Google Shape;1770;p9"/>
              <p:cNvSpPr/>
              <p:nvPr/>
            </p:nvSpPr>
            <p:spPr>
              <a:xfrm>
                <a:off x="3487694" y="4442104"/>
                <a:ext cx="951023" cy="100112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700"/>
                  <a:buFont typeface="Arial"/>
                  <a:buNone/>
                </a:pPr>
                <a:endParaRPr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1" name="Google Shape;1771;p9"/>
              <p:cNvSpPr/>
              <p:nvPr/>
            </p:nvSpPr>
            <p:spPr>
              <a:xfrm>
                <a:off x="3401065" y="4245370"/>
                <a:ext cx="360040" cy="496368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000"/>
                  <a:buFont typeface="Arial"/>
                  <a:buNone/>
                </a:pPr>
                <a:endParaRPr sz="20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9"/>
              <p:cNvSpPr/>
              <p:nvPr/>
            </p:nvSpPr>
            <p:spPr>
              <a:xfrm>
                <a:off x="3822024" y="4049742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</a:pPr>
                <a:r>
                  <a:rPr lang="en-US" sz="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pen</a:t>
                </a:r>
                <a:endParaRPr/>
              </a:p>
            </p:txBody>
          </p:sp>
          <p:sp>
            <p:nvSpPr>
              <p:cNvPr id="1773" name="Google Shape;1773;p9"/>
              <p:cNvSpPr/>
              <p:nvPr/>
            </p:nvSpPr>
            <p:spPr>
              <a:xfrm>
                <a:off x="3828416" y="4666698"/>
                <a:ext cx="385750" cy="259817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00"/>
                  <a:buFont typeface="Arial"/>
                  <a:buNone/>
                </a:pPr>
                <a:r>
                  <a:rPr lang="en-US" sz="1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valve</a:t>
                </a:r>
                <a:endParaRPr/>
              </a:p>
            </p:txBody>
          </p:sp>
          <p:sp>
            <p:nvSpPr>
              <p:cNvPr id="1774" name="Google Shape;1774;p9"/>
              <p:cNvSpPr/>
              <p:nvPr/>
            </p:nvSpPr>
            <p:spPr>
              <a:xfrm rot="-5400000">
                <a:off x="3791353" y="4456477"/>
                <a:ext cx="470657" cy="74154"/>
              </a:xfrm>
              <a:prstGeom prst="rect">
                <a:avLst/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700"/>
                  <a:buFont typeface="Arial"/>
                  <a:buNone/>
                </a:pPr>
                <a:endParaRPr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75" name="Google Shape;1775;p9"/>
            <p:cNvSpPr/>
            <p:nvPr/>
          </p:nvSpPr>
          <p:spPr>
            <a:xfrm flipH="1">
              <a:off x="6595813" y="1708303"/>
              <a:ext cx="1027672" cy="698500"/>
            </a:xfrm>
            <a:prstGeom prst="triangle">
              <a:avLst>
                <a:gd name="adj" fmla="val 0"/>
              </a:avLst>
            </a:prstGeom>
            <a:solidFill>
              <a:schemeClr val="dk1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r>
                <a:rPr lang="en-US" sz="11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load</a:t>
              </a:r>
              <a:endParaRPr/>
            </a:p>
          </p:txBody>
        </p:sp>
        <p:sp>
          <p:nvSpPr>
            <p:cNvPr id="1776" name="Google Shape;1776;p9"/>
            <p:cNvSpPr txBox="1"/>
            <p:nvPr/>
          </p:nvSpPr>
          <p:spPr>
            <a:xfrm>
              <a:off x="6257351" y="2393003"/>
              <a:ext cx="797013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WG switch</a:t>
              </a:r>
              <a:endParaRPr/>
            </a:p>
          </p:txBody>
        </p:sp>
        <p:cxnSp>
          <p:nvCxnSpPr>
            <p:cNvPr id="1777" name="Google Shape;1777;p9"/>
            <p:cNvCxnSpPr/>
            <p:nvPr/>
          </p:nvCxnSpPr>
          <p:spPr>
            <a:xfrm>
              <a:off x="6277808" y="2208171"/>
              <a:ext cx="44294" cy="198632"/>
            </a:xfrm>
            <a:prstGeom prst="straightConnector1">
              <a:avLst/>
            </a:prstGeom>
            <a:noFill/>
            <a:ln w="381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78" name="Google Shape;1778;p9"/>
            <p:cNvSpPr txBox="1"/>
            <p:nvPr/>
          </p:nvSpPr>
          <p:spPr>
            <a:xfrm>
              <a:off x="1839857" y="2377912"/>
              <a:ext cx="797013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WG switch</a:t>
              </a:r>
              <a:endParaRPr/>
            </a:p>
          </p:txBody>
        </p:sp>
        <p:cxnSp>
          <p:nvCxnSpPr>
            <p:cNvPr id="1779" name="Google Shape;1779;p9"/>
            <p:cNvCxnSpPr/>
            <p:nvPr/>
          </p:nvCxnSpPr>
          <p:spPr>
            <a:xfrm>
              <a:off x="1860314" y="2193080"/>
              <a:ext cx="44294" cy="198632"/>
            </a:xfrm>
            <a:prstGeom prst="straightConnector1">
              <a:avLst/>
            </a:prstGeom>
            <a:noFill/>
            <a:ln w="38100" cap="flat" cmpd="sng">
              <a:solidFill>
                <a:srgbClr val="0F227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80" name="Google Shape;1780;p9"/>
            <p:cNvCxnSpPr>
              <a:endCxn id="1754" idx="2"/>
            </p:cNvCxnSpPr>
            <p:nvPr/>
          </p:nvCxnSpPr>
          <p:spPr>
            <a:xfrm>
              <a:off x="1812612" y="1547040"/>
              <a:ext cx="0" cy="563100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781" name="Google Shape;1781;p9"/>
            <p:cNvCxnSpPr/>
            <p:nvPr/>
          </p:nvCxnSpPr>
          <p:spPr>
            <a:xfrm>
              <a:off x="6211727" y="1523693"/>
              <a:ext cx="0" cy="457264"/>
            </a:xfrm>
            <a:prstGeom prst="straightConnector1">
              <a:avLst/>
            </a:prstGeom>
            <a:noFill/>
            <a:ln w="9525" cap="flat" cmpd="sng">
              <a:solidFill>
                <a:srgbClr val="0F2276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1782" name="Google Shape;1782;p9"/>
            <p:cNvSpPr txBox="1"/>
            <p:nvPr/>
          </p:nvSpPr>
          <p:spPr>
            <a:xfrm>
              <a:off x="3788024" y="5975740"/>
              <a:ext cx="14927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C3 1m struct</a:t>
              </a:r>
              <a:endParaRPr/>
            </a:p>
          </p:txBody>
        </p:sp>
      </p:grpSp>
      <p:sp>
        <p:nvSpPr>
          <p:cNvPr id="1783" name="Google Shape;1783;p9"/>
          <p:cNvSpPr txBox="1"/>
          <p:nvPr/>
        </p:nvSpPr>
        <p:spPr>
          <a:xfrm>
            <a:off x="139472" y="5307069"/>
            <a:ext cx="1302579" cy="1176281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006E9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Collaborators: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SLAC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CORNELL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CERN</a:t>
            </a:r>
            <a:endParaRPr/>
          </a:p>
        </p:txBody>
      </p:sp>
      <p:sp>
        <p:nvSpPr>
          <p:cNvPr id="1784" name="Google Shape;1784;p9"/>
          <p:cNvSpPr txBox="1"/>
          <p:nvPr/>
        </p:nvSpPr>
        <p:spPr>
          <a:xfrm>
            <a:off x="8218379" y="644546"/>
            <a:ext cx="3973621" cy="54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OBJECTIVES</a:t>
            </a:r>
            <a:r>
              <a:rPr lang="en-US" sz="1800" b="0" i="0" u="none" strike="noStrike" cap="none" dirty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Test C-band 77K high gradient technology: 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Acc. Gradient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Breakdowns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Dark currents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Reliability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Maintainability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Gain experience: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C-band structures / modulators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Laser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Cryogenics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Evaluate potential to extend to 6GeV</a:t>
            </a:r>
            <a:endParaRPr dirty="0"/>
          </a:p>
          <a:p>
            <a:pPr marL="285750" marR="0" lvl="0" indent="-171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Google Shape;388;p6">
            <a:extLst>
              <a:ext uri="{FF2B5EF4-FFF2-40B4-BE49-F238E27FC236}">
                <a16:creationId xmlns:a16="http://schemas.microsoft.com/office/drawing/2014/main" id="{CF946549-A806-5388-DEB6-1C98262CB35C}"/>
              </a:ext>
            </a:extLst>
          </p:cNvPr>
          <p:cNvSpPr txBox="1">
            <a:spLocks/>
          </p:cNvSpPr>
          <p:nvPr/>
        </p:nvSpPr>
        <p:spPr>
          <a:xfrm>
            <a:off x="10019733" y="6044546"/>
            <a:ext cx="972802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3F3F3F"/>
              </a:buClr>
              <a:buSzPts val="800"/>
              <a:buFont typeface="Lato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en-US" sz="1200" b="1" dirty="0">
                <a:hlinkClick r:id="rId3"/>
              </a:rPr>
              <a:t>LCWS 2025</a:t>
            </a:r>
            <a:endParaRPr lang="en-US" sz="12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Content Placeholder 6">
            <a:extLst>
              <a:ext uri="{FF2B5EF4-FFF2-40B4-BE49-F238E27FC236}">
                <a16:creationId xmlns:a16="http://schemas.microsoft.com/office/drawing/2014/main" id="{DD17F6C1-E830-68D5-F9DF-7F2F38B0A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" t="3274" r="16814"/>
          <a:stretch/>
        </p:blipFill>
        <p:spPr bwMode="gray">
          <a:xfrm>
            <a:off x="5951984" y="941446"/>
            <a:ext cx="6000016" cy="52223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E4BBA0-31A4-A84C-AD31-9127BB06D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Lato" panose="020F0502020204030203" pitchFamily="34" charset="0"/>
              </a:rPr>
              <a:t>COLD Project Phases and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21733-0F5E-FE4C-B7C0-4DFCE9A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38" y="873016"/>
            <a:ext cx="5628115" cy="5400000"/>
          </a:xfrm>
        </p:spPr>
        <p:txBody>
          <a:bodyPr/>
          <a:lstStyle/>
          <a:p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2025</a:t>
            </a:r>
            <a:r>
              <a:rPr lang="en-US" sz="1600" dirty="0">
                <a:latin typeface="Lato" panose="020F0502020204030203" pitchFamily="34" charset="0"/>
              </a:rPr>
              <a:t> S-band RF-unit for photo-gun (usable for </a:t>
            </a:r>
            <a:br>
              <a:rPr lang="en-US" sz="1600" dirty="0">
                <a:latin typeface="Lato" panose="020F0502020204030203" pitchFamily="34" charset="0"/>
              </a:rPr>
            </a:br>
            <a:r>
              <a:rPr lang="en-US" sz="1600" dirty="0">
                <a:latin typeface="Lato" panose="020F0502020204030203" pitchFamily="34" charset="0"/>
              </a:rPr>
              <a:t>	present linac)</a:t>
            </a:r>
          </a:p>
          <a:p>
            <a:endParaRPr lang="en-US" sz="100" dirty="0">
              <a:latin typeface="Lato" panose="020F0502020204030203" pitchFamily="34" charset="0"/>
            </a:endParaRPr>
          </a:p>
          <a:p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2026</a:t>
            </a:r>
            <a:r>
              <a:rPr lang="en-US" sz="1600" dirty="0">
                <a:latin typeface="Lato" panose="020F0502020204030203" pitchFamily="34" charset="0"/>
              </a:rPr>
              <a:t> 2x C-band RF-unit for Cryomodules</a:t>
            </a:r>
          </a:p>
          <a:p>
            <a:r>
              <a:rPr lang="en-US" sz="1600" dirty="0">
                <a:latin typeface="Lato" panose="020F0502020204030203" pitchFamily="34" charset="0"/>
              </a:rPr>
              <a:t>        	diagnostics for Linac refurbishment</a:t>
            </a:r>
          </a:p>
          <a:p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2027</a:t>
            </a:r>
            <a:r>
              <a:rPr lang="en-US" sz="1600" dirty="0">
                <a:latin typeface="Lato" panose="020F0502020204030203" pitchFamily="34" charset="0"/>
              </a:rPr>
              <a:t> </a:t>
            </a:r>
            <a:r>
              <a:rPr lang="en-US" sz="1600" dirty="0">
                <a:solidFill>
                  <a:schemeClr val="accent2"/>
                </a:solidFill>
                <a:latin typeface="Lato" panose="020F0502020204030203" pitchFamily="34" charset="0"/>
              </a:rPr>
              <a:t>RF test </a:t>
            </a:r>
            <a:r>
              <a:rPr lang="en-US" sz="1600" dirty="0">
                <a:latin typeface="Lato" panose="020F0502020204030203" pitchFamily="34" charset="0"/>
              </a:rPr>
              <a:t>of 77K C-band </a:t>
            </a:r>
            <a:r>
              <a:rPr lang="en-US" sz="1600" dirty="0" err="1">
                <a:latin typeface="Lato" panose="020F0502020204030203" pitchFamily="34" charset="0"/>
              </a:rPr>
              <a:t>acc.struc</a:t>
            </a:r>
            <a:r>
              <a:rPr lang="en-US" sz="1600" dirty="0">
                <a:latin typeface="Lato" panose="020F0502020204030203" pitchFamily="34" charset="0"/>
              </a:rPr>
              <a:t>. +dark currents +laser</a:t>
            </a:r>
          </a:p>
          <a:p>
            <a:endParaRPr lang="en-US" sz="100" dirty="0">
              <a:latin typeface="Lato" panose="020F0502020204030203" pitchFamily="34" charset="0"/>
            </a:endParaRPr>
          </a:p>
          <a:p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2028</a:t>
            </a:r>
            <a:r>
              <a:rPr lang="en-US" sz="1600" dirty="0">
                <a:latin typeface="Lato" panose="020F0502020204030203" pitchFamily="34" charset="0"/>
              </a:rPr>
              <a:t> </a:t>
            </a:r>
            <a:r>
              <a:rPr lang="en-US" sz="1600" dirty="0" err="1">
                <a:latin typeface="Lato" panose="020F0502020204030203" pitchFamily="34" charset="0"/>
              </a:rPr>
              <a:t>photogun</a:t>
            </a:r>
            <a:r>
              <a:rPr lang="en-US" sz="1600" dirty="0">
                <a:latin typeface="Lato" panose="020F0502020204030203" pitchFamily="34" charset="0"/>
              </a:rPr>
              <a:t>, diagnostics</a:t>
            </a:r>
          </a:p>
          <a:p>
            <a:endParaRPr lang="en-US" sz="100" dirty="0">
              <a:latin typeface="Lato" panose="020F0502020204030203" pitchFamily="34" charset="0"/>
            </a:endParaRPr>
          </a:p>
          <a:p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2029</a:t>
            </a:r>
            <a:r>
              <a:rPr lang="en-US" sz="1600" dirty="0">
                <a:latin typeface="Lato" panose="020F0502020204030203" pitchFamily="34" charset="0"/>
              </a:rPr>
              <a:t> </a:t>
            </a:r>
            <a:r>
              <a:rPr lang="en-US" sz="1600" dirty="0">
                <a:solidFill>
                  <a:schemeClr val="accent2"/>
                </a:solidFill>
                <a:latin typeface="Lato" panose="020F0502020204030203" pitchFamily="34" charset="0"/>
              </a:rPr>
              <a:t>beam measurements</a:t>
            </a:r>
          </a:p>
          <a:p>
            <a:r>
              <a:rPr lang="en-US" sz="1600" dirty="0">
                <a:latin typeface="Lato" panose="020F0502020204030203" pitchFamily="34" charset="0"/>
              </a:rPr>
              <a:t>       </a:t>
            </a:r>
          </a:p>
          <a:p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2030</a:t>
            </a:r>
            <a:r>
              <a:rPr lang="en-US" sz="1600" dirty="0">
                <a:latin typeface="Lato" panose="020F0502020204030203" pitchFamily="34" charset="0"/>
              </a:rPr>
              <a:t> + 2xC-band accelerating structures for: pulse compression, phasing studies, EU cryomodule development and/or: install undulators</a:t>
            </a:r>
          </a:p>
          <a:p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2031</a:t>
            </a:r>
            <a:r>
              <a:rPr lang="en-US" sz="1600" dirty="0">
                <a:latin typeface="Lato" panose="020F0502020204030203" pitchFamily="34" charset="0"/>
              </a:rPr>
              <a:t> COLD as ~300-350MeV alternate </a:t>
            </a:r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operation injector for ESRF</a:t>
            </a:r>
            <a:r>
              <a:rPr lang="en-US" sz="1600" dirty="0">
                <a:latin typeface="Lato" panose="020F0502020204030203" pitchFamily="34" charset="0"/>
              </a:rPr>
              <a:t>. (Two injector linacs will be operational)</a:t>
            </a:r>
          </a:p>
          <a:p>
            <a:endParaRPr lang="en-US" sz="1600" dirty="0">
              <a:latin typeface="Lato" panose="020F0502020204030203" pitchFamily="34" charset="0"/>
            </a:endParaRPr>
          </a:p>
          <a:p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2032</a:t>
            </a:r>
            <a:r>
              <a:rPr lang="en-US" sz="1600" dirty="0">
                <a:latin typeface="Lato" panose="020F0502020204030203" pitchFamily="34" charset="0"/>
              </a:rPr>
              <a:t>: new 12x100 m tunnel construction</a:t>
            </a:r>
          </a:p>
          <a:p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2033: </a:t>
            </a:r>
            <a:r>
              <a:rPr lang="en-US" sz="1600" dirty="0">
                <a:latin typeface="Lato" panose="020F0502020204030203" pitchFamily="34" charset="0"/>
              </a:rPr>
              <a:t>install and commission 6GeV Linac </a:t>
            </a:r>
          </a:p>
          <a:p>
            <a:r>
              <a:rPr lang="en-US" sz="1600" dirty="0">
                <a:solidFill>
                  <a:schemeClr val="tx2"/>
                </a:solidFill>
                <a:latin typeface="Lato" panose="020F0502020204030203" pitchFamily="34" charset="0"/>
              </a:rPr>
              <a:t>2034:</a:t>
            </a:r>
            <a:r>
              <a:rPr lang="en-US" sz="1600" dirty="0">
                <a:latin typeface="Lato" panose="020F0502020204030203" pitchFamily="34" charset="0"/>
              </a:rPr>
              <a:t> decommission booster, installation of transfer line 6GeV linac to SR </a:t>
            </a:r>
            <a:r>
              <a:rPr lang="en-US" sz="1400" dirty="0">
                <a:latin typeface="Lato" panose="020F0502020204030203" pitchFamily="34" charset="0"/>
              </a:rPr>
              <a:t>(~2 months dark time)</a:t>
            </a:r>
            <a:endParaRPr lang="en-US" sz="1600" dirty="0">
              <a:latin typeface="Lato" panose="020F0502020204030203" pitchFamily="34" charset="0"/>
            </a:endParaRPr>
          </a:p>
          <a:p>
            <a:endParaRPr lang="en-US" sz="1600" dirty="0">
              <a:latin typeface="Lato" panose="020F0502020204030203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9A7A9-FF2A-D34D-8087-EBA656558D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dirty="0"/>
              <a:t>Page </a:t>
            </a:r>
            <a:fld id="{733122C9-A0B9-462F-8757-0847AD287B63}" type="slidenum">
              <a:rPr lang="fr-FR" smtClean="0"/>
              <a:pPr/>
              <a:t>13</a:t>
            </a:fld>
            <a:endParaRPr lang="fr-FR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0C7E2FB-A7D5-7F41-91DC-E5B52C317975}"/>
              </a:ext>
            </a:extLst>
          </p:cNvPr>
          <p:cNvCxnSpPr>
            <a:cxnSpLocks/>
          </p:cNvCxnSpPr>
          <p:nvPr/>
        </p:nvCxnSpPr>
        <p:spPr>
          <a:xfrm>
            <a:off x="104907" y="2805471"/>
            <a:ext cx="5991093" cy="5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420319E-741D-2B40-AA52-5D88AA306D08}"/>
              </a:ext>
            </a:extLst>
          </p:cNvPr>
          <p:cNvSpPr txBox="1"/>
          <p:nvPr/>
        </p:nvSpPr>
        <p:spPr>
          <a:xfrm rot="16200000">
            <a:off x="-6488" y="1627307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Lato" panose="020F0502020204030203" pitchFamily="34" charset="0"/>
              </a:rPr>
              <a:t>Phase 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3AAB02-0F8C-3544-993C-5AF3817FAE6F}"/>
              </a:ext>
            </a:extLst>
          </p:cNvPr>
          <p:cNvSpPr txBox="1"/>
          <p:nvPr/>
        </p:nvSpPr>
        <p:spPr>
          <a:xfrm rot="16200000">
            <a:off x="-6489" y="3268914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Lato" panose="020F0502020204030203" pitchFamily="34" charset="0"/>
              </a:rPr>
              <a:t>Phase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64AFDE-7982-9C47-893D-C7AB44E41E75}"/>
              </a:ext>
            </a:extLst>
          </p:cNvPr>
          <p:cNvSpPr txBox="1"/>
          <p:nvPr/>
        </p:nvSpPr>
        <p:spPr>
          <a:xfrm>
            <a:off x="830414" y="5937276"/>
            <a:ext cx="3302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6"/>
                </a:solidFill>
                <a:latin typeface="Lato" panose="020F050202020403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 Liuzzo, et al.,Proc. IPAC'25,TUPM107</a:t>
            </a:r>
            <a:endParaRPr lang="en-US" dirty="0">
              <a:solidFill>
                <a:schemeClr val="accent6"/>
              </a:solidFill>
              <a:latin typeface="Lato" panose="020F0502020204030203" pitchFamily="34" charset="0"/>
            </a:endParaRPr>
          </a:p>
        </p:txBody>
      </p:sp>
      <p:sp>
        <p:nvSpPr>
          <p:cNvPr id="37" name="Rounded Rectangle 231">
            <a:extLst>
              <a:ext uri="{FF2B5EF4-FFF2-40B4-BE49-F238E27FC236}">
                <a16:creationId xmlns:a16="http://schemas.microsoft.com/office/drawing/2014/main" id="{98B248DE-2A81-D831-95EC-3DB0B5DD7335}"/>
              </a:ext>
            </a:extLst>
          </p:cNvPr>
          <p:cNvSpPr/>
          <p:nvPr/>
        </p:nvSpPr>
        <p:spPr>
          <a:xfrm rot="21199339">
            <a:off x="7817544" y="2709950"/>
            <a:ext cx="1964520" cy="2017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6GeV </a:t>
            </a:r>
            <a:r>
              <a:rPr lang="en-US" sz="1100" dirty="0" err="1"/>
              <a:t>Linac</a:t>
            </a:r>
            <a:endParaRPr lang="en-US" sz="1100" dirty="0"/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3437235E-8A6C-C5F3-5112-5139C43B734B}"/>
              </a:ext>
            </a:extLst>
          </p:cNvPr>
          <p:cNvSpPr/>
          <p:nvPr/>
        </p:nvSpPr>
        <p:spPr>
          <a:xfrm>
            <a:off x="9336360" y="2658616"/>
            <a:ext cx="1440160" cy="914400"/>
          </a:xfrm>
          <a:prstGeom prst="arc">
            <a:avLst>
              <a:gd name="adj1" fmla="val 14239716"/>
              <a:gd name="adj2" fmla="val 21170936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9659583-91EE-201F-7912-A63BD1F87C65}"/>
              </a:ext>
            </a:extLst>
          </p:cNvPr>
          <p:cNvSpPr txBox="1"/>
          <p:nvPr/>
        </p:nvSpPr>
        <p:spPr>
          <a:xfrm rot="16200000">
            <a:off x="-2482" y="4751971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Lato" panose="020F0502020204030203" pitchFamily="34" charset="0"/>
              </a:rPr>
              <a:t>Beyond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5C50696-65B9-88B5-87B4-75EB123B393C}"/>
              </a:ext>
            </a:extLst>
          </p:cNvPr>
          <p:cNvCxnSpPr>
            <a:cxnSpLocks/>
          </p:cNvCxnSpPr>
          <p:nvPr/>
        </p:nvCxnSpPr>
        <p:spPr>
          <a:xfrm>
            <a:off x="95659" y="4199817"/>
            <a:ext cx="60804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236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g34a3f1059d9_0_2781"/>
          <p:cNvSpPr txBox="1">
            <a:spLocks noGrp="1"/>
          </p:cNvSpPr>
          <p:nvPr>
            <p:ph type="body" idx="1"/>
          </p:nvPr>
        </p:nvSpPr>
        <p:spPr>
          <a:xfrm>
            <a:off x="800100" y="938775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/>
            <a:r>
              <a:rPr lang="en-US" dirty="0"/>
              <a:t>Cold Copper technology benefits from collaboration with several other NCRF Developments</a:t>
            </a:r>
            <a:endParaRPr dirty="0"/>
          </a:p>
        </p:txBody>
      </p:sp>
      <p:sp>
        <p:nvSpPr>
          <p:cNvPr id="1868" name="Google Shape;1868;g34a3f1059d9_0_2781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dirty="0"/>
              <a:t>Synergies with NCRF Developments</a:t>
            </a:r>
            <a:endParaRPr dirty="0"/>
          </a:p>
        </p:txBody>
      </p:sp>
      <p:sp>
        <p:nvSpPr>
          <p:cNvPr id="1869" name="Google Shape;1869;g34a3f1059d9_0_2781"/>
          <p:cNvSpPr txBox="1">
            <a:spLocks noGrp="1"/>
          </p:cNvSpPr>
          <p:nvPr>
            <p:ph type="body" idx="2"/>
          </p:nvPr>
        </p:nvSpPr>
        <p:spPr>
          <a:xfrm>
            <a:off x="752400" y="1465514"/>
            <a:ext cx="7386409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indent="-330200">
              <a:spcBef>
                <a:spcPts val="0"/>
              </a:spcBef>
              <a:buFont typeface="Lato"/>
              <a:buChar char="●"/>
            </a:pPr>
            <a:r>
              <a:rPr lang="en-US" dirty="0"/>
              <a:t>Distributed Coupling: Directly benefits and motivated further development in high gradient RF design for NCRF structures</a:t>
            </a:r>
          </a:p>
          <a:p>
            <a:pPr indent="-330200">
              <a:spcBef>
                <a:spcPts val="0"/>
              </a:spcBef>
              <a:buFont typeface="Lato"/>
              <a:buChar char="●"/>
            </a:pPr>
            <a:r>
              <a:rPr lang="en-US" dirty="0"/>
              <a:t>ACE3P: Allows for rapid iteration on new designs and accurate benchmarking of fabricated structures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Future BES accelerators: Cold copper can provide high energy electron beams for hard X-ray FELs or synchrotrons which operate at 6 GeV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Industrial linacs: Cryo-cooled medical accelerators can provide high energy beams with a compact form factor</a:t>
            </a: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Short pulse: Both cold copper and short pulse RF can reach higher gradients, combining the two could provide even better peak power handling</a:t>
            </a:r>
          </a:p>
          <a:p>
            <a:pPr marL="1270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</a:pPr>
            <a:endParaRPr lang="en-US" dirty="0"/>
          </a:p>
        </p:txBody>
      </p:sp>
      <p:sp>
        <p:nvSpPr>
          <p:cNvPr id="5" name="Google Shape;337;p3">
            <a:extLst>
              <a:ext uri="{FF2B5EF4-FFF2-40B4-BE49-F238E27FC236}">
                <a16:creationId xmlns:a16="http://schemas.microsoft.com/office/drawing/2014/main" id="{44E4218E-459A-24DF-0790-BB7CEA3D92E5}"/>
              </a:ext>
            </a:extLst>
          </p:cNvPr>
          <p:cNvSpPr txBox="1">
            <a:spLocks/>
          </p:cNvSpPr>
          <p:nvPr/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2100"/>
              <a:buFont typeface="Lato"/>
              <a:buNone/>
              <a:defRPr/>
            </a:pPr>
            <a:r>
              <a:rPr lang="en-US" sz="1100">
                <a:solidFill>
                  <a:srgbClr val="3F3F3F"/>
                </a:solidFill>
                <a:latin typeface="Lato"/>
                <a:sym typeface="Lato"/>
              </a:rPr>
              <a:t>HEP GARD RF Roadmap Update</a:t>
            </a:r>
            <a:endParaRPr lang="en-US" sz="1100" dirty="0">
              <a:solidFill>
                <a:srgbClr val="3F3F3F"/>
              </a:solidFill>
              <a:latin typeface="Lato"/>
              <a:sym typeface="Lato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9BBD181-7A20-E270-31A0-17AE34E79D42}"/>
              </a:ext>
            </a:extLst>
          </p:cNvPr>
          <p:cNvGrpSpPr/>
          <p:nvPr/>
        </p:nvGrpSpPr>
        <p:grpSpPr>
          <a:xfrm>
            <a:off x="8210145" y="1465514"/>
            <a:ext cx="2885485" cy="2751644"/>
            <a:chOff x="5951984" y="941446"/>
            <a:chExt cx="6000016" cy="5222346"/>
          </a:xfrm>
        </p:grpSpPr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3EB09D68-54D9-5C42-7997-ABEB414AA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6" t="3274" r="16814"/>
            <a:stretch/>
          </p:blipFill>
          <p:spPr bwMode="gray">
            <a:xfrm>
              <a:off x="5951984" y="941446"/>
              <a:ext cx="6000016" cy="5222346"/>
            </a:xfrm>
            <a:prstGeom prst="rect">
              <a:avLst/>
            </a:prstGeom>
          </p:spPr>
        </p:pic>
        <p:sp>
          <p:nvSpPr>
            <p:cNvPr id="7" name="Rounded Rectangle 231">
              <a:extLst>
                <a:ext uri="{FF2B5EF4-FFF2-40B4-BE49-F238E27FC236}">
                  <a16:creationId xmlns:a16="http://schemas.microsoft.com/office/drawing/2014/main" id="{CAEBDE83-E820-6F9A-88C8-5CB0727B6D66}"/>
                </a:ext>
              </a:extLst>
            </p:cNvPr>
            <p:cNvSpPr/>
            <p:nvPr/>
          </p:nvSpPr>
          <p:spPr>
            <a:xfrm rot="21199339">
              <a:off x="7817544" y="2709950"/>
              <a:ext cx="1964520" cy="20179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6GeV </a:t>
              </a:r>
              <a:r>
                <a:rPr lang="en-US" sz="1100" dirty="0" err="1"/>
                <a:t>Linac</a:t>
              </a:r>
              <a:endParaRPr lang="en-US" sz="1100" dirty="0"/>
            </a:p>
          </p:txBody>
        </p:sp>
      </p:grpSp>
      <p:pic>
        <p:nvPicPr>
          <p:cNvPr id="9" name="Google Shape;460;p10">
            <a:extLst>
              <a:ext uri="{FF2B5EF4-FFF2-40B4-BE49-F238E27FC236}">
                <a16:creationId xmlns:a16="http://schemas.microsoft.com/office/drawing/2014/main" id="{508AB95D-65A7-E669-1333-0AA49C1AABA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317" r="2934"/>
          <a:stretch/>
        </p:blipFill>
        <p:spPr>
          <a:xfrm>
            <a:off x="906247" y="4518879"/>
            <a:ext cx="4477795" cy="1581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3CE1EE-2903-EA0B-94A2-B8C56AA15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9427" y="4407832"/>
            <a:ext cx="4728083" cy="245016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0"/>
          <p:cNvSpPr txBox="1">
            <a:spLocks noGrp="1"/>
          </p:cNvSpPr>
          <p:nvPr>
            <p:ph type="body" idx="1"/>
          </p:nvPr>
        </p:nvSpPr>
        <p:spPr>
          <a:xfrm>
            <a:off x="800100" y="835697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</a:pPr>
            <a:r>
              <a:rPr lang="en"/>
              <a:t>S-Band linac developed for efficient acceleration of high charge bunches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</a:pPr>
            <a:endParaRPr/>
          </a:p>
        </p:txBody>
      </p:sp>
      <p:sp>
        <p:nvSpPr>
          <p:cNvPr id="456" name="Google Shape;456;p10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67"/>
              <a:buNone/>
            </a:pPr>
            <a:r>
              <a:rPr lang="en" dirty="0"/>
              <a:t>Distributed-Coupling based Large Aperture Injector Linac</a:t>
            </a:r>
            <a:endParaRPr dirty="0"/>
          </a:p>
        </p:txBody>
      </p:sp>
      <p:sp>
        <p:nvSpPr>
          <p:cNvPr id="457" name="Google Shape;457;p10"/>
          <p:cNvSpPr txBox="1">
            <a:spLocks noGrp="1"/>
          </p:cNvSpPr>
          <p:nvPr>
            <p:ph type="body" idx="2"/>
          </p:nvPr>
        </p:nvSpPr>
        <p:spPr>
          <a:xfrm>
            <a:off x="800099" y="1301449"/>
            <a:ext cx="106509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867" dirty="0"/>
              <a:t>Prototype structure tuning utilized iterative measurements and simulation in ACE3P</a:t>
            </a:r>
            <a:endParaRPr dirty="0"/>
          </a:p>
          <a:p>
            <a:pPr marL="457200" lvl="0" indent="-32334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92"/>
              <a:buChar char="●"/>
            </a:pPr>
            <a:r>
              <a:rPr lang="en" sz="1867" dirty="0"/>
              <a:t>Current design would preserve emittance for up to 14 nC bunches with 18 MV/m gradient</a:t>
            </a:r>
            <a:endParaRPr dirty="0"/>
          </a:p>
          <a:p>
            <a:pPr marL="914400" lvl="1" indent="-3086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60"/>
              <a:buChar char="○"/>
            </a:pPr>
            <a:r>
              <a:rPr lang="en" sz="1600" dirty="0"/>
              <a:t>Power draw would only be 5 MW for a meter-long 20 cavity linac</a:t>
            </a:r>
            <a:endParaRPr dirty="0"/>
          </a:p>
          <a:p>
            <a:pPr marL="914400" lvl="1" indent="-3086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60"/>
              <a:buChar char="○"/>
            </a:pPr>
            <a:r>
              <a:rPr lang="en" sz="1600" dirty="0"/>
              <a:t>Large aperture design (14.12 mm) for reduced wakefields</a:t>
            </a:r>
            <a:endParaRPr dirty="0"/>
          </a:p>
          <a:p>
            <a:pPr marL="914400" lvl="1" indent="-30861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60"/>
              <a:buChar char="○"/>
            </a:pPr>
            <a:r>
              <a:rPr lang="en" sz="1600" dirty="0"/>
              <a:t>Designed based on requirements for Electron Ion Collider (EIC) </a:t>
            </a:r>
            <a:endParaRPr dirty="0"/>
          </a:p>
          <a:p>
            <a:pPr marL="457200" lvl="0" indent="-32334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92"/>
              <a:buChar char="●"/>
            </a:pPr>
            <a:r>
              <a:rPr lang="en" sz="1867" dirty="0"/>
              <a:t>Operating cold enables even higher gradients/RF efficiency</a:t>
            </a:r>
            <a:endParaRPr dirty="0"/>
          </a:p>
          <a:p>
            <a:pPr marL="914400" lvl="1" indent="-32334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92"/>
              <a:buChar char="○"/>
            </a:pPr>
            <a:r>
              <a:rPr lang="en" sz="1600" dirty="0"/>
              <a:t>Up to 80 MV/m with 35 MW per structure</a:t>
            </a:r>
            <a:endParaRPr dirty="0"/>
          </a:p>
          <a:p>
            <a:pPr marL="914400" lvl="1" indent="-32334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92"/>
              <a:buChar char="○"/>
            </a:pPr>
            <a:r>
              <a:rPr lang="en" sz="1600" dirty="0"/>
              <a:t>Alternatively, 1.8 MW/m for the EIC target gradient</a:t>
            </a:r>
            <a:endParaRPr sz="1867" dirty="0"/>
          </a:p>
          <a:p>
            <a:pPr marL="0" lvl="0" indent="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</a:pPr>
            <a:endParaRPr sz="1200" dirty="0"/>
          </a:p>
        </p:txBody>
      </p:sp>
      <p:sp>
        <p:nvSpPr>
          <p:cNvPr id="458" name="Google Shape;458;p10"/>
          <p:cNvSpPr txBox="1">
            <a:spLocks noGrp="1"/>
          </p:cNvSpPr>
          <p:nvPr>
            <p:ph type="subTitle" idx="3"/>
          </p:nvPr>
        </p:nvSpPr>
        <p:spPr>
          <a:xfrm>
            <a:off x="1634333" y="6026540"/>
            <a:ext cx="59720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3F3F3F"/>
              </a:buClr>
              <a:buSzPts val="800"/>
              <a:buFont typeface="Lato"/>
              <a:buNone/>
            </a:pPr>
            <a:r>
              <a:rPr lang="en" sz="1200" b="1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IPAC2024  p. TUPR14</a:t>
            </a:r>
            <a:endParaRPr sz="1200" b="1" u="sng">
              <a:solidFill>
                <a:schemeClr val="accent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459" name="Google Shape;45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6432" y="4111527"/>
            <a:ext cx="2890849" cy="2023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0"/>
          <p:cNvPicPr preferRelativeResize="0"/>
          <p:nvPr/>
        </p:nvPicPr>
        <p:blipFill rotWithShape="1">
          <a:blip r:embed="rId5">
            <a:alphaModFix/>
          </a:blip>
          <a:srcRect l="3317" r="2934"/>
          <a:stretch/>
        </p:blipFill>
        <p:spPr>
          <a:xfrm>
            <a:off x="0" y="4184471"/>
            <a:ext cx="3950433" cy="1379133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0"/>
          <p:cNvSpPr txBox="1"/>
          <p:nvPr/>
        </p:nvSpPr>
        <p:spPr>
          <a:xfrm>
            <a:off x="443392" y="3774071"/>
            <a:ext cx="42105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r>
              <a:rPr kumimoji="0" lang="en" sz="1867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Simulated tuning in ACE3P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0"/>
          <p:cNvSpPr txBox="1"/>
          <p:nvPr/>
        </p:nvSpPr>
        <p:spPr>
          <a:xfrm>
            <a:off x="5131288" y="3744746"/>
            <a:ext cx="4210400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r>
              <a:rPr kumimoji="0" lang="en" sz="1867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Prototype Linac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94002" y="2231307"/>
            <a:ext cx="2336167" cy="1811709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0"/>
          <p:cNvSpPr txBox="1"/>
          <p:nvPr/>
        </p:nvSpPr>
        <p:spPr>
          <a:xfrm>
            <a:off x="9694001" y="1967081"/>
            <a:ext cx="4210552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Emittance Comparison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p10"/>
          <p:cNvPicPr preferRelativeResize="0"/>
          <p:nvPr/>
        </p:nvPicPr>
        <p:blipFill rotWithShape="1">
          <a:blip r:embed="rId7">
            <a:alphaModFix/>
          </a:blip>
          <a:srcRect l="8608" t="5277" b="31653"/>
          <a:stretch/>
        </p:blipFill>
        <p:spPr>
          <a:xfrm>
            <a:off x="4343775" y="4142762"/>
            <a:ext cx="3466350" cy="1794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0"/>
          <p:cNvPicPr preferRelativeResize="0"/>
          <p:nvPr/>
        </p:nvPicPr>
        <p:blipFill rotWithShape="1">
          <a:blip r:embed="rId8">
            <a:alphaModFix/>
          </a:blip>
          <a:srcRect l="11237" t="12480" r="13996"/>
          <a:stretch/>
        </p:blipFill>
        <p:spPr>
          <a:xfrm>
            <a:off x="7606325" y="2231300"/>
            <a:ext cx="2063549" cy="1811724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10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15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sym typeface="Lato"/>
            </a:endParaRPr>
          </a:p>
        </p:txBody>
      </p:sp>
      <p:sp>
        <p:nvSpPr>
          <p:cNvPr id="469" name="Google Shape;469;p10"/>
          <p:cNvSpPr txBox="1"/>
          <p:nvPr/>
        </p:nvSpPr>
        <p:spPr>
          <a:xfrm>
            <a:off x="4517028" y="6152365"/>
            <a:ext cx="6438188" cy="656077"/>
          </a:xfrm>
          <a:prstGeom prst="rect">
            <a:avLst/>
          </a:prstGeom>
          <a:solidFill>
            <a:srgbClr val="8C1515"/>
          </a:solidFill>
          <a:ln w="19050" cap="flat" cmpd="sng">
            <a:solidFill>
              <a:srgbClr val="8C1515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Distributed coupling and cold copper technology can be applied to injector linacs and other high beam power applications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Google Shape;337;p3">
            <a:extLst>
              <a:ext uri="{FF2B5EF4-FFF2-40B4-BE49-F238E27FC236}">
                <a16:creationId xmlns:a16="http://schemas.microsoft.com/office/drawing/2014/main" id="{09B048D8-D2C6-4D74-4C7F-49F03328634A}"/>
              </a:ext>
            </a:extLst>
          </p:cNvPr>
          <p:cNvSpPr txBox="1">
            <a:spLocks/>
          </p:cNvSpPr>
          <p:nvPr/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2100"/>
              <a:buFont typeface="Lato"/>
              <a:buNone/>
              <a:defRPr/>
            </a:pPr>
            <a:r>
              <a:rPr lang="en-US" sz="1100">
                <a:solidFill>
                  <a:srgbClr val="3F3F3F"/>
                </a:solidFill>
                <a:latin typeface="Lato"/>
                <a:sym typeface="Lato"/>
              </a:rPr>
              <a:t>HEP GARD RF Roadmap Update</a:t>
            </a:r>
            <a:endParaRPr lang="en-US" sz="1100" dirty="0">
              <a:solidFill>
                <a:srgbClr val="3F3F3F"/>
              </a:solidFill>
              <a:latin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9"/>
          <p:cNvPicPr preferRelativeResize="0"/>
          <p:nvPr/>
        </p:nvPicPr>
        <p:blipFill rotWithShape="1">
          <a:blip r:embed="rId3">
            <a:alphaModFix/>
          </a:blip>
          <a:srcRect l="27369" r="25108" b="5204"/>
          <a:stretch/>
        </p:blipFill>
        <p:spPr>
          <a:xfrm>
            <a:off x="248734" y="3341756"/>
            <a:ext cx="1974301" cy="2522867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9"/>
          <p:cNvSpPr txBox="1">
            <a:spLocks noGrp="1"/>
          </p:cNvSpPr>
          <p:nvPr>
            <p:ph type="body" idx="1"/>
          </p:nvPr>
        </p:nvSpPr>
        <p:spPr>
          <a:xfrm>
            <a:off x="800100" y="882159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</a:pPr>
            <a:r>
              <a:rPr lang="en" dirty="0"/>
              <a:t>NCRF Accelerator Technology Required for all Near-Term Collider Concepts</a:t>
            </a:r>
            <a:endParaRPr dirty="0"/>
          </a:p>
        </p:txBody>
      </p:sp>
      <p:sp>
        <p:nvSpPr>
          <p:cNvPr id="443" name="Google Shape;443;p9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400"/>
              <a:buFont typeface="Lato"/>
              <a:buNone/>
            </a:pPr>
            <a:r>
              <a:rPr lang="en"/>
              <a:t>Synergies with Future Colliders</a:t>
            </a:r>
            <a:endParaRPr/>
          </a:p>
        </p:txBody>
      </p:sp>
      <p:sp>
        <p:nvSpPr>
          <p:cNvPr id="444" name="Google Shape;444;p9"/>
          <p:cNvSpPr txBox="1">
            <a:spLocks noGrp="1"/>
          </p:cNvSpPr>
          <p:nvPr>
            <p:ph type="body" idx="2"/>
          </p:nvPr>
        </p:nvSpPr>
        <p:spPr>
          <a:xfrm>
            <a:off x="800100" y="1205534"/>
            <a:ext cx="114396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</a:pPr>
            <a:r>
              <a:rPr lang="en" dirty="0"/>
              <a:t>Cold copper technology is positioned to contribute synergistically or directly to all near-term collider concepts</a:t>
            </a:r>
            <a:endParaRPr dirty="0"/>
          </a:p>
          <a:p>
            <a:pPr marL="488945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" b="1" dirty="0"/>
              <a:t>FCC-ee - common electron and positron High Energy linac from 6 to 20 GeV</a:t>
            </a:r>
            <a:endParaRPr b="1" dirty="0"/>
          </a:p>
          <a:p>
            <a:pPr marL="488945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" dirty="0"/>
              <a:t>Muon Collider - high gradient cryogenic copper cavities in muon cooling channel</a:t>
            </a:r>
            <a:endParaRPr dirty="0"/>
          </a:p>
          <a:p>
            <a:pPr marL="488945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" dirty="0"/>
              <a:t>AAC - SLAC Beam Test facility proposal utilized for staging,  multi-TeV energy upgrade reutilizing tunnel, 𝛾𝛾 colliders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b="1" dirty="0"/>
          </a:p>
        </p:txBody>
      </p:sp>
      <p:sp>
        <p:nvSpPr>
          <p:cNvPr id="445" name="Google Shape;445;p9"/>
          <p:cNvSpPr txBox="1">
            <a:spLocks noGrp="1"/>
          </p:cNvSpPr>
          <p:nvPr>
            <p:ph type="sldNum" idx="12"/>
          </p:nvPr>
        </p:nvSpPr>
        <p:spPr>
          <a:xfrm>
            <a:off x="8610600" y="5864613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16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sym typeface="Lato"/>
            </a:endParaRPr>
          </a:p>
        </p:txBody>
      </p:sp>
      <p:sp>
        <p:nvSpPr>
          <p:cNvPr id="446" name="Google Shape;446;p9"/>
          <p:cNvSpPr txBox="1">
            <a:spLocks noGrp="1"/>
          </p:cNvSpPr>
          <p:nvPr>
            <p:ph type="body" idx="2"/>
          </p:nvPr>
        </p:nvSpPr>
        <p:spPr>
          <a:xfrm>
            <a:off x="2073068" y="3429000"/>
            <a:ext cx="4433239" cy="18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61431" lvl="0" indent="-3556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 dirty="0"/>
              <a:t>Goal is high RF efficiency for a set gradient</a:t>
            </a:r>
            <a:endParaRPr dirty="0"/>
          </a:p>
          <a:p>
            <a:pPr marL="461431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 dirty="0"/>
              <a:t>Shunt impedance at 300 K: 58.5 MΩ/m</a:t>
            </a:r>
            <a:endParaRPr dirty="0"/>
          </a:p>
          <a:p>
            <a:pPr marL="1071016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 dirty="0"/>
              <a:t>At 77 K: 152 MΩ/m</a:t>
            </a:r>
            <a:endParaRPr dirty="0"/>
          </a:p>
          <a:p>
            <a:pPr marL="461431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 dirty="0"/>
              <a:t>Gradient: 22.5 MeV/m </a:t>
            </a:r>
            <a:endParaRPr dirty="0"/>
          </a:p>
          <a:p>
            <a:pPr marL="461431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 dirty="0"/>
              <a:t>Baseline design: 3.5 MW/m, 3 μs</a:t>
            </a:r>
            <a:endParaRPr dirty="0"/>
          </a:p>
          <a:p>
            <a:pPr marL="461431" lvl="0" indent="-35560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" dirty="0"/>
              <a:t>Pulse compressed version should be</a:t>
            </a:r>
            <a:br>
              <a:rPr lang="en" dirty="0"/>
            </a:br>
            <a:r>
              <a:rPr lang="en" dirty="0"/>
              <a:t>even more efficient in terms of RF power</a:t>
            </a:r>
            <a:endParaRPr dirty="0"/>
          </a:p>
        </p:txBody>
      </p:sp>
      <p:graphicFrame>
        <p:nvGraphicFramePr>
          <p:cNvPr id="447" name="Google Shape;447;p9"/>
          <p:cNvGraphicFramePr/>
          <p:nvPr>
            <p:extLst>
              <p:ext uri="{D42A27DB-BD31-4B8C-83A1-F6EECF244321}">
                <p14:modId xmlns:p14="http://schemas.microsoft.com/office/powerpoint/2010/main" val="260580771"/>
              </p:ext>
            </p:extLst>
          </p:nvPr>
        </p:nvGraphicFramePr>
        <p:xfrm>
          <a:off x="6571206" y="3114776"/>
          <a:ext cx="4602400" cy="29768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0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470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2100" b="1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HE-Linac Requirements</a:t>
                      </a:r>
                      <a:endParaRPr sz="2100" b="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25" marR="121925" marT="60975" marB="60975" anchor="ctr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Lato"/>
                        <a:buNone/>
                      </a:pPr>
                      <a:r>
                        <a:rPr lang="en" sz="21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Charge (nC)</a:t>
                      </a:r>
                      <a:endParaRPr sz="2100" b="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25" marR="121925" marT="60975" marB="6097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C1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Lato"/>
                        <a:buNone/>
                      </a:pPr>
                      <a:r>
                        <a:rPr lang="en" sz="21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0-5.5 nC</a:t>
                      </a:r>
                      <a:endParaRPr sz="2100" b="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25" marR="121925" marT="60975" marB="6097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C1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Lato"/>
                        <a:buNone/>
                      </a:pPr>
                      <a:r>
                        <a:rPr lang="en" sz="21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Number Bunches</a:t>
                      </a:r>
                      <a:endParaRPr sz="2100" b="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25" marR="121925" marT="60975" marB="6097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C1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Lato"/>
                        <a:buNone/>
                      </a:pPr>
                      <a:r>
                        <a:rPr lang="en" sz="21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min. 4</a:t>
                      </a:r>
                      <a:endParaRPr sz="2100" b="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25" marR="121925" marT="60975" marB="6097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C1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Lato"/>
                        <a:buNone/>
                      </a:pPr>
                      <a:r>
                        <a:rPr lang="en" sz="21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Bunch Spacing</a:t>
                      </a:r>
                      <a:endParaRPr sz="2100" b="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25" marR="121925" marT="60975" marB="6097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C1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Lato"/>
                        <a:buNone/>
                      </a:pPr>
                      <a:r>
                        <a:rPr lang="en" sz="210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25 ns spacing</a:t>
                      </a:r>
                      <a:endParaRPr sz="2100" b="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25" marR="121925" marT="60975" marB="6097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C1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Lato"/>
                        <a:buNone/>
                      </a:pPr>
                      <a:r>
                        <a:rPr lang="en" sz="2100" b="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Initial Energy</a:t>
                      </a:r>
                      <a:endParaRPr sz="2100" b="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25" marR="121925" marT="60975" marB="6097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C1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Lato"/>
                        <a:buNone/>
                      </a:pPr>
                      <a:r>
                        <a:rPr lang="en" sz="2100" b="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6 GeV</a:t>
                      </a:r>
                      <a:endParaRPr sz="2100" b="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25" marR="121925" marT="60975" marB="6097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C1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Lato"/>
                        <a:buNone/>
                      </a:pPr>
                      <a:r>
                        <a:rPr lang="en" sz="2100" b="0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Final Energy</a:t>
                      </a:r>
                      <a:endParaRPr sz="2100" b="0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25" marR="121925" marT="60975" marB="6097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C1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Lato"/>
                        <a:buNone/>
                      </a:pPr>
                      <a:r>
                        <a:rPr lang="en" sz="2100" b="0" u="none" strike="noStrike" cap="none" dirty="0">
                          <a:latin typeface="Lato"/>
                          <a:ea typeface="Lato"/>
                          <a:cs typeface="Lato"/>
                          <a:sym typeface="Lato"/>
                        </a:rPr>
                        <a:t>20 GeV</a:t>
                      </a:r>
                      <a:endParaRPr sz="2100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121925" marR="121925" marT="60975" marB="60975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C1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48" name="Google Shape;448;p9"/>
          <p:cNvSpPr txBox="1"/>
          <p:nvPr/>
        </p:nvSpPr>
        <p:spPr>
          <a:xfrm>
            <a:off x="398683" y="3010801"/>
            <a:ext cx="1674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r>
              <a:rPr kumimoji="0" lang="en" sz="1867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Single Cavity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9"/>
          <p:cNvSpPr txBox="1"/>
          <p:nvPr/>
        </p:nvSpPr>
        <p:spPr>
          <a:xfrm>
            <a:off x="2508969" y="3114776"/>
            <a:ext cx="345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Design Study: FCC HE-Linac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37;p3">
            <a:extLst>
              <a:ext uri="{FF2B5EF4-FFF2-40B4-BE49-F238E27FC236}">
                <a16:creationId xmlns:a16="http://schemas.microsoft.com/office/drawing/2014/main" id="{9D7BEFB3-2854-73A7-F528-0817EDE7D6CC}"/>
              </a:ext>
            </a:extLst>
          </p:cNvPr>
          <p:cNvSpPr txBox="1">
            <a:spLocks/>
          </p:cNvSpPr>
          <p:nvPr/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2100"/>
              <a:buFont typeface="Lato"/>
              <a:buNone/>
              <a:defRPr/>
            </a:pPr>
            <a:r>
              <a:rPr lang="en-US" sz="1100">
                <a:solidFill>
                  <a:srgbClr val="3F3F3F"/>
                </a:solidFill>
                <a:latin typeface="Lato"/>
                <a:sym typeface="Lato"/>
              </a:rPr>
              <a:t>HEP GARD RF Roadmap Update</a:t>
            </a:r>
            <a:endParaRPr lang="en-US" sz="1100" dirty="0">
              <a:solidFill>
                <a:srgbClr val="3F3F3F"/>
              </a:solidFill>
              <a:latin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3">
            <a:hlinkClick r:id="rId3"/>
          </p:cNvPr>
          <p:cNvSpPr txBox="1"/>
          <p:nvPr/>
        </p:nvSpPr>
        <p:spPr>
          <a:xfrm>
            <a:off x="1730105" y="6129980"/>
            <a:ext cx="58184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1067"/>
              </a:spcBef>
              <a:buSzPts val="1200"/>
              <a:defRPr/>
            </a:pPr>
            <a:r>
              <a:rPr lang="en-US" sz="1200" b="1" u="sng" dirty="0">
                <a:solidFill>
                  <a:srgbClr val="4472C4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2509.13668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12" name="Google Shape;512;p13"/>
          <p:cNvPicPr preferRelativeResize="0"/>
          <p:nvPr/>
        </p:nvPicPr>
        <p:blipFill rotWithShape="1">
          <a:blip r:embed="rId5">
            <a:alphaModFix/>
          </a:blip>
          <a:srcRect l="17546" t="39921" r="34326" b="28620"/>
          <a:stretch/>
        </p:blipFill>
        <p:spPr>
          <a:xfrm rot="5400000">
            <a:off x="10387255" y="4677222"/>
            <a:ext cx="1730613" cy="1508324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13"/>
          <p:cNvSpPr txBox="1"/>
          <p:nvPr/>
        </p:nvSpPr>
        <p:spPr>
          <a:xfrm>
            <a:off x="448868" y="2762255"/>
            <a:ext cx="4210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Cryostat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3"/>
          <p:cNvSpPr txBox="1"/>
          <p:nvPr/>
        </p:nvSpPr>
        <p:spPr>
          <a:xfrm>
            <a:off x="5990829" y="2789387"/>
            <a:ext cx="4540800" cy="430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Surface Resistance with 1 kW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13"/>
          <p:cNvSpPr txBox="1"/>
          <p:nvPr/>
        </p:nvSpPr>
        <p:spPr>
          <a:xfrm>
            <a:off x="10498400" y="3851494"/>
            <a:ext cx="4210552" cy="738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Prototype 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HTS Cavity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3"/>
          <p:cNvSpPr txBox="1"/>
          <p:nvPr/>
        </p:nvSpPr>
        <p:spPr>
          <a:xfrm>
            <a:off x="1634490" y="6384721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FFFFFF"/>
              </a:buClr>
              <a:buSzPts val="2100"/>
              <a:defRPr/>
            </a:pPr>
            <a:r>
              <a:rPr lang="en-US" sz="1100" dirty="0"/>
              <a:t>HEP GARD RF Roadmap Update</a:t>
            </a:r>
          </a:p>
        </p:txBody>
      </p:sp>
      <p:sp>
        <p:nvSpPr>
          <p:cNvPr id="517" name="Google Shape;517;p13"/>
          <p:cNvSpPr txBox="1"/>
          <p:nvPr/>
        </p:nvSpPr>
        <p:spPr>
          <a:xfrm>
            <a:off x="2885319" y="2762254"/>
            <a:ext cx="4210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HTS Sample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8" name="Google Shape;51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53273" y="3216845"/>
            <a:ext cx="2998950" cy="285266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13"/>
          <p:cNvSpPr txBox="1">
            <a:spLocks noGrp="1"/>
          </p:cNvSpPr>
          <p:nvPr>
            <p:ph type="body" idx="1"/>
          </p:nvPr>
        </p:nvSpPr>
        <p:spPr>
          <a:xfrm>
            <a:off x="800100" y="934016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B83A4B"/>
                </a:solidFill>
              </a:rPr>
              <a:t>Exploratory research to develop the basis for a HTS based RF cavity for pulse compression </a:t>
            </a:r>
            <a:endParaRPr>
              <a:solidFill>
                <a:srgbClr val="B83A4B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title"/>
          </p:nvPr>
        </p:nvSpPr>
        <p:spPr>
          <a:xfrm>
            <a:off x="819150" y="278126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>
                <a:solidFill>
                  <a:srgbClr val="A4001D"/>
                </a:solidFill>
              </a:rPr>
              <a:t>RF Testing of High Temp Superconductors (HTS)</a:t>
            </a:r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body" idx="2"/>
          </p:nvPr>
        </p:nvSpPr>
        <p:spPr>
          <a:xfrm>
            <a:off x="800100" y="1323635"/>
            <a:ext cx="10553700" cy="9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rgbClr val="3F3F3F"/>
                </a:solidFill>
              </a:rPr>
              <a:t>Using the same cryostat that kicked off cold copper work, high power RF testing of HTS samples is underway</a:t>
            </a:r>
            <a:endParaRPr dirty="0">
              <a:solidFill>
                <a:srgbClr val="3F3F3F"/>
              </a:solidFill>
            </a:endParaRPr>
          </a:p>
          <a:p>
            <a:pPr marL="457200" lvl="0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dirty="0"/>
              <a:t>Samples are deposited on copper and MgO as well as HTS tapes or compressed pucks</a:t>
            </a:r>
            <a:endParaRPr dirty="0"/>
          </a:p>
          <a:p>
            <a:pPr marL="457200" lvl="0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b="1" dirty="0"/>
              <a:t>HTS coated samples can function in strong magnetic fields, potential candidate for muon cooling cavities</a:t>
            </a:r>
            <a:endParaRPr b="1" dirty="0"/>
          </a:p>
          <a:p>
            <a:pPr marL="457200" lvl="0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1600"/>
              <a:buChar char="●"/>
            </a:pPr>
            <a:r>
              <a:rPr lang="en" dirty="0">
                <a:solidFill>
                  <a:srgbClr val="3F3F3F"/>
                </a:solidFill>
              </a:rPr>
              <a:t>Estimated Q</a:t>
            </a:r>
            <a:r>
              <a:rPr lang="en" baseline="-25000" dirty="0">
                <a:solidFill>
                  <a:srgbClr val="3F3F3F"/>
                </a:solidFill>
              </a:rPr>
              <a:t>0</a:t>
            </a:r>
            <a:r>
              <a:rPr lang="en" dirty="0">
                <a:solidFill>
                  <a:srgbClr val="3F3F3F"/>
                </a:solidFill>
              </a:rPr>
              <a:t> for HTS cavity using the TM010 mode at 77 K is 1</a:t>
            </a:r>
            <a:r>
              <a:rPr lang="en" dirty="0"/>
              <a:t>50,000 (versus 22,500 for copper)</a:t>
            </a:r>
            <a:endParaRPr dirty="0"/>
          </a:p>
        </p:txBody>
      </p:sp>
      <p:sp>
        <p:nvSpPr>
          <p:cNvPr id="522" name="Google Shape;522;p1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17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sym typeface="Lato"/>
            </a:endParaRPr>
          </a:p>
        </p:txBody>
      </p:sp>
      <p:sp>
        <p:nvSpPr>
          <p:cNvPr id="523" name="Google Shape;523;p13"/>
          <p:cNvSpPr txBox="1"/>
          <p:nvPr/>
        </p:nvSpPr>
        <p:spPr>
          <a:xfrm>
            <a:off x="4483490" y="6238580"/>
            <a:ext cx="5852160" cy="360612"/>
          </a:xfrm>
          <a:prstGeom prst="rect">
            <a:avLst/>
          </a:prstGeom>
          <a:solidFill>
            <a:srgbClr val="8C1515"/>
          </a:solidFill>
          <a:ln w="19050" cap="flat" cmpd="sng">
            <a:solidFill>
              <a:srgbClr val="8C1515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HTS materials represent a new regime of SRF applications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close up of a metal object&#10;&#10;Description automatically generated">
            <a:extLst>
              <a:ext uri="{FF2B5EF4-FFF2-40B4-BE49-F238E27FC236}">
                <a16:creationId xmlns:a16="http://schemas.microsoft.com/office/drawing/2014/main" id="{22684E6B-169B-ABA7-F3BB-E4BE8A299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4" t="21570" r="15428" b="12541"/>
          <a:stretch>
            <a:fillRect/>
          </a:stretch>
        </p:blipFill>
        <p:spPr>
          <a:xfrm>
            <a:off x="10564858" y="2243233"/>
            <a:ext cx="1375405" cy="1711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932658-AD45-8117-B528-633A12C338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30" y="3214548"/>
            <a:ext cx="4454597" cy="29697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032C59-F651-8B71-0437-21CE277215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3" t="16926" r="20986" b="23579"/>
          <a:stretch>
            <a:fillRect/>
          </a:stretch>
        </p:blipFill>
        <p:spPr>
          <a:xfrm>
            <a:off x="53873" y="3160249"/>
            <a:ext cx="2095733" cy="2969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>
          <a:extLst>
            <a:ext uri="{FF2B5EF4-FFF2-40B4-BE49-F238E27FC236}">
              <a16:creationId xmlns:a16="http://schemas.microsoft.com/office/drawing/2014/main" id="{DF5A843C-6C98-652B-D403-A76E81565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3">
            <a:extLst>
              <a:ext uri="{FF2B5EF4-FFF2-40B4-BE49-F238E27FC236}">
                <a16:creationId xmlns:a16="http://schemas.microsoft.com/office/drawing/2014/main" id="{F6FAECEB-29E2-C3E6-917F-2834C02557EC}"/>
              </a:ext>
            </a:extLst>
          </p:cNvPr>
          <p:cNvSpPr txBox="1"/>
          <p:nvPr/>
        </p:nvSpPr>
        <p:spPr>
          <a:xfrm>
            <a:off x="1634490" y="6384721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FFFFFF"/>
              </a:buClr>
              <a:buSzPts val="2100"/>
              <a:defRPr/>
            </a:pPr>
            <a:r>
              <a:rPr lang="en-US" sz="1100" dirty="0"/>
              <a:t>HEP GARD RF Roadmap Update</a:t>
            </a:r>
          </a:p>
        </p:txBody>
      </p:sp>
      <p:sp>
        <p:nvSpPr>
          <p:cNvPr id="519" name="Google Shape;519;p13">
            <a:extLst>
              <a:ext uri="{FF2B5EF4-FFF2-40B4-BE49-F238E27FC236}">
                <a16:creationId xmlns:a16="http://schemas.microsoft.com/office/drawing/2014/main" id="{342DB845-CB58-BF2F-D681-79977A5AC4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0100" y="934016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Technological advances for cryogenic operation of accelerators benefits both Cu and HTS</a:t>
            </a:r>
            <a:endParaRPr dirty="0">
              <a:solidFill>
                <a:srgbClr val="B83A4B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sp>
        <p:nvSpPr>
          <p:cNvPr id="520" name="Google Shape;520;p13">
            <a:extLst>
              <a:ext uri="{FF2B5EF4-FFF2-40B4-BE49-F238E27FC236}">
                <a16:creationId xmlns:a16="http://schemas.microsoft.com/office/drawing/2014/main" id="{D062AFA4-172D-1A32-B2FA-7343A0E68E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9150" y="278126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dirty="0">
                <a:solidFill>
                  <a:srgbClr val="A4001D"/>
                </a:solidFill>
              </a:rPr>
              <a:t>Future R&amp;D Directions for Cryogenic NCRF</a:t>
            </a:r>
            <a:endParaRPr dirty="0"/>
          </a:p>
        </p:txBody>
      </p:sp>
      <p:sp>
        <p:nvSpPr>
          <p:cNvPr id="521" name="Google Shape;521;p13">
            <a:extLst>
              <a:ext uri="{FF2B5EF4-FFF2-40B4-BE49-F238E27FC236}">
                <a16:creationId xmlns:a16="http://schemas.microsoft.com/office/drawing/2014/main" id="{BF84B3FF-2CFD-F462-0542-6834451178F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00100" y="1323635"/>
            <a:ext cx="10553700" cy="9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3F3F3F"/>
                </a:solidFill>
              </a:rPr>
              <a:t>Cryogenic operation should be further explored for high gradient and high efficiency applications, some examples:</a:t>
            </a:r>
          </a:p>
          <a:p>
            <a:pPr marL="457200" lvl="0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Short pulse structures for high gradient</a:t>
            </a:r>
          </a:p>
          <a:p>
            <a:pPr marL="457200" lvl="0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Linacs with damping slits for high efficiency</a:t>
            </a:r>
          </a:p>
          <a:p>
            <a:pPr indent="-330200">
              <a:spcBef>
                <a:spcPts val="0"/>
              </a:spcBef>
              <a:buFont typeface="Lato"/>
              <a:buChar char="●"/>
            </a:pPr>
            <a:r>
              <a:rPr lang="en-US" dirty="0"/>
              <a:t>Injector linacs with wide apertures for high bunch charges and low wakefields</a:t>
            </a:r>
          </a:p>
          <a:p>
            <a:pPr marL="457200" lvl="0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Cavities with embedded absorbers for muon cooling</a:t>
            </a:r>
          </a:p>
          <a:p>
            <a:pPr marL="457200" lvl="0" indent="-330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endParaRPr lang="en-US" dirty="0"/>
          </a:p>
          <a:p>
            <a:pPr marL="127000" lvl="0" indent="0">
              <a:spcBef>
                <a:spcPts val="0"/>
              </a:spcBef>
              <a:defRPr/>
            </a:pPr>
            <a:r>
              <a:rPr lang="en-US" b="1" dirty="0"/>
              <a:t>Targets for the next ten years:</a:t>
            </a:r>
          </a:p>
          <a:p>
            <a:pPr lvl="0" indent="-330200">
              <a:spcBef>
                <a:spcPts val="0"/>
              </a:spcBef>
              <a:buFont typeface="Lato"/>
              <a:buChar char="●"/>
              <a:defRPr/>
            </a:pPr>
            <a:r>
              <a:rPr lang="en-US" dirty="0"/>
              <a:t>High power testing of accelerating structures with &gt;300 MV/m operational accelerating gradient</a:t>
            </a:r>
          </a:p>
          <a:p>
            <a:pPr lvl="1" indent="-330200">
              <a:spcBef>
                <a:spcPts val="0"/>
              </a:spcBef>
              <a:buFont typeface="Lato"/>
              <a:buChar char="●"/>
              <a:defRPr/>
            </a:pPr>
            <a:r>
              <a:rPr lang="en-US" dirty="0"/>
              <a:t>Goal of reaching 6 GeV to replace booster rings in synchrotrons in more compact footprints</a:t>
            </a:r>
          </a:p>
          <a:p>
            <a:pPr indent="-330200">
              <a:spcBef>
                <a:spcPts val="0"/>
              </a:spcBef>
              <a:buFont typeface="Lato"/>
              <a:buChar char="●"/>
              <a:defRPr/>
            </a:pPr>
            <a:r>
              <a:rPr lang="en-US" dirty="0"/>
              <a:t>Operation of an injector linac for &gt;10 nC bunches with shunt impedance &gt;200 M</a:t>
            </a:r>
            <a:r>
              <a:rPr lang="el-GR" dirty="0"/>
              <a:t>Ω</a:t>
            </a:r>
            <a:r>
              <a:rPr lang="en-US" dirty="0"/>
              <a:t>/m</a:t>
            </a:r>
          </a:p>
          <a:p>
            <a:pPr lvl="1" indent="-330200">
              <a:spcBef>
                <a:spcPts val="0"/>
              </a:spcBef>
              <a:buFont typeface="Lato"/>
              <a:buChar char="●"/>
              <a:defRPr/>
            </a:pPr>
            <a:r>
              <a:rPr lang="en-US" dirty="0"/>
              <a:t>Goal of improving efficiency for large bunch charges needed for future colliders</a:t>
            </a:r>
          </a:p>
          <a:p>
            <a:pPr lvl="0" indent="-330200">
              <a:spcBef>
                <a:spcPts val="0"/>
              </a:spcBef>
              <a:buFont typeface="Lato"/>
              <a:buChar char="●"/>
              <a:defRPr/>
            </a:pPr>
            <a:r>
              <a:rPr lang="en-US" dirty="0"/>
              <a:t>Cryogenic operation of cavities with &gt;50 MV/m gradient in magnetic fields up to 5 T</a:t>
            </a:r>
          </a:p>
          <a:p>
            <a:pPr lvl="1" indent="-330200">
              <a:spcBef>
                <a:spcPts val="0"/>
              </a:spcBef>
              <a:buFont typeface="Lato"/>
              <a:buChar char="●"/>
              <a:defRPr/>
            </a:pPr>
            <a:r>
              <a:rPr lang="en-US" dirty="0"/>
              <a:t>Goal of reaching record breaking performance for muon cooling cavities</a:t>
            </a:r>
          </a:p>
          <a:p>
            <a:pPr lvl="0" indent="-330200">
              <a:spcBef>
                <a:spcPts val="0"/>
              </a:spcBef>
              <a:buFont typeface="Lato"/>
              <a:buChar char="●"/>
              <a:defRPr/>
            </a:pPr>
            <a:r>
              <a:rPr lang="en-US" dirty="0"/>
              <a:t>Stable operation of cryo-cooled photo-injector with cathode gradient of 300 MV/m</a:t>
            </a:r>
          </a:p>
          <a:p>
            <a:pPr lvl="1" indent="-330200">
              <a:spcBef>
                <a:spcPts val="0"/>
              </a:spcBef>
              <a:buFont typeface="Lato"/>
              <a:buChar char="●"/>
              <a:defRPr/>
            </a:pPr>
            <a:r>
              <a:rPr lang="en-US" dirty="0"/>
              <a:t>Goal of reaching &lt;100 nm emittance for future light sources and hard X-ray FELs</a:t>
            </a:r>
          </a:p>
          <a:p>
            <a:pPr marL="127000" lvl="0" indent="0">
              <a:spcBef>
                <a:spcPts val="0"/>
              </a:spcBef>
              <a:defRPr/>
            </a:pPr>
            <a:r>
              <a:rPr lang="en-US" dirty="0"/>
              <a:t>All this development should build towards the larger use of cryomodules, as well as operation in a demo facility. This could be done in an analogous model to ESRF or in a dedicated facility.</a:t>
            </a:r>
          </a:p>
          <a:p>
            <a:pPr lvl="0" indent="-330200">
              <a:spcBef>
                <a:spcPts val="0"/>
              </a:spcBef>
              <a:buFont typeface="Lato"/>
              <a:buChar char="●"/>
              <a:defRPr/>
            </a:pPr>
            <a:endParaRPr lang="en-US" dirty="0"/>
          </a:p>
        </p:txBody>
      </p:sp>
      <p:sp>
        <p:nvSpPr>
          <p:cNvPr id="522" name="Google Shape;522;p13">
            <a:extLst>
              <a:ext uri="{FF2B5EF4-FFF2-40B4-BE49-F238E27FC236}">
                <a16:creationId xmlns:a16="http://schemas.microsoft.com/office/drawing/2014/main" id="{154F832C-2E97-0420-7869-63E06E1710B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18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857962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>
          <a:extLst>
            <a:ext uri="{FF2B5EF4-FFF2-40B4-BE49-F238E27FC236}">
              <a16:creationId xmlns:a16="http://schemas.microsoft.com/office/drawing/2014/main" id="{A8A4C1E7-6ABD-B55E-A274-D384FB4C4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3">
            <a:extLst>
              <a:ext uri="{FF2B5EF4-FFF2-40B4-BE49-F238E27FC236}">
                <a16:creationId xmlns:a16="http://schemas.microsoft.com/office/drawing/2014/main" id="{01D38D51-E9DE-BF1C-FAEA-AB509AE39349}"/>
              </a:ext>
            </a:extLst>
          </p:cNvPr>
          <p:cNvSpPr txBox="1"/>
          <p:nvPr/>
        </p:nvSpPr>
        <p:spPr>
          <a:xfrm>
            <a:off x="1634490" y="6384721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FFFFFF"/>
              </a:buClr>
              <a:buSzPts val="2100"/>
              <a:defRPr/>
            </a:pPr>
            <a:r>
              <a:rPr lang="en-US" sz="1100" dirty="0"/>
              <a:t>HEP GARD RF Roadmap Update</a:t>
            </a:r>
          </a:p>
        </p:txBody>
      </p:sp>
      <p:sp>
        <p:nvSpPr>
          <p:cNvPr id="519" name="Google Shape;519;p13">
            <a:extLst>
              <a:ext uri="{FF2B5EF4-FFF2-40B4-BE49-F238E27FC236}">
                <a16:creationId xmlns:a16="http://schemas.microsoft.com/office/drawing/2014/main" id="{FF89EEED-1FF0-CB18-1834-F34444A5A2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0100" y="934016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HTS RF structures could provide tremendous efficiency gains for cryogenic applications</a:t>
            </a:r>
            <a:endParaRPr dirty="0">
              <a:solidFill>
                <a:srgbClr val="B83A4B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endParaRPr dirty="0"/>
          </a:p>
        </p:txBody>
      </p:sp>
      <p:sp>
        <p:nvSpPr>
          <p:cNvPr id="520" name="Google Shape;520;p13">
            <a:extLst>
              <a:ext uri="{FF2B5EF4-FFF2-40B4-BE49-F238E27FC236}">
                <a16:creationId xmlns:a16="http://schemas.microsoft.com/office/drawing/2014/main" id="{4B611DC9-947C-CCFA-5FFD-7FE0452BBC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9150" y="278126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lvl="0"/>
            <a:r>
              <a:rPr lang="en" dirty="0">
                <a:solidFill>
                  <a:srgbClr val="A4001D"/>
                </a:solidFill>
              </a:rPr>
              <a:t>Future R&amp;D Directions for HTS RF</a:t>
            </a:r>
            <a:endParaRPr dirty="0"/>
          </a:p>
        </p:txBody>
      </p:sp>
      <p:sp>
        <p:nvSpPr>
          <p:cNvPr id="521" name="Google Shape;521;p13">
            <a:extLst>
              <a:ext uri="{FF2B5EF4-FFF2-40B4-BE49-F238E27FC236}">
                <a16:creationId xmlns:a16="http://schemas.microsoft.com/office/drawing/2014/main" id="{590FE747-98EC-1174-E135-487B2582377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00100" y="1323635"/>
            <a:ext cx="10772602" cy="9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Lato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cs typeface="Lato"/>
                <a:sym typeface="Lato"/>
              </a:rPr>
              <a:t>HTS technology should be developed to improve technical readiness:</a:t>
            </a:r>
          </a:p>
          <a:p>
            <a:pPr indent="-330200">
              <a:spcBef>
                <a:spcPts val="0"/>
              </a:spcBef>
              <a:buFont typeface="Lato"/>
              <a:buChar char="●"/>
              <a:defRPr/>
            </a:pPr>
            <a:r>
              <a:rPr lang="en-US" dirty="0"/>
              <a:t>Could be used for Pulse compressors, Accelerating structures, and resonant structures for QIS applications</a:t>
            </a:r>
          </a:p>
          <a:p>
            <a:pPr marL="457200" marR="0" lvl="0" indent="-330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Lato"/>
              <a:buChar char="●"/>
              <a:tabLst/>
              <a:defRPr/>
            </a:pPr>
            <a:r>
              <a:rPr lang="en-US" dirty="0"/>
              <a:t>Ideal temperature range needs to determined to balance conductivity gains with cryogenic power consumption</a:t>
            </a:r>
          </a:p>
          <a:p>
            <a:pPr marL="457200" marR="0" lvl="0" indent="-330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Lato"/>
              <a:buChar char="●"/>
              <a:tabLst/>
              <a:defRPr/>
            </a:pPr>
            <a:r>
              <a:rPr lang="en-US" dirty="0"/>
              <a:t>At lower frequencies these conductivities greatly exceed that of copper, making efficiency operation more likely</a:t>
            </a:r>
          </a:p>
          <a:p>
            <a:pPr lvl="1" indent="-330200">
              <a:spcBef>
                <a:spcPts val="0"/>
              </a:spcBef>
              <a:buSzPts val="1600"/>
              <a:buFont typeface="Lato"/>
              <a:buChar char="●"/>
              <a:defRPr/>
            </a:pPr>
            <a:r>
              <a:rPr lang="en-US" dirty="0"/>
              <a:t>Pulsed operation may still favor copper, but CW operation or high average power would favor HTS</a:t>
            </a:r>
          </a:p>
          <a:p>
            <a:pPr marL="457200" marR="0" lvl="0" indent="-330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600"/>
              <a:buFont typeface="Lato"/>
              <a:buChar char="●"/>
              <a:tabLst/>
              <a:defRPr/>
            </a:pPr>
            <a:r>
              <a:rPr lang="en-US" dirty="0"/>
              <a:t>Improvements to cavity formation, such as film deposition on curved surfaces,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cs typeface="Lato"/>
                <a:sym typeface="Lato"/>
              </a:rPr>
              <a:t>3D printing of HTS sur</a:t>
            </a:r>
            <a:r>
              <a:rPr lang="en-US" dirty="0"/>
              <a:t>faces</a:t>
            </a:r>
          </a:p>
          <a:p>
            <a:pPr marL="12700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1600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cs typeface="Lato"/>
              <a:sym typeface="Lato"/>
            </a:endParaRPr>
          </a:p>
          <a:p>
            <a:pPr marL="127000" lvl="0" indent="0">
              <a:spcBef>
                <a:spcPts val="0"/>
              </a:spcBef>
              <a:defRPr/>
            </a:pPr>
            <a:r>
              <a:rPr lang="en-US" dirty="0"/>
              <a:t>Targets for the next ten years:</a:t>
            </a:r>
          </a:p>
          <a:p>
            <a:pPr lvl="0" indent="-330200">
              <a:spcBef>
                <a:spcPts val="0"/>
              </a:spcBef>
              <a:buFont typeface="Lato"/>
              <a:buChar char="●"/>
              <a:defRPr/>
            </a:pPr>
            <a:r>
              <a:rPr lang="en-US" dirty="0"/>
              <a:t>High power testing of structures with surfaces equivalent to 50 MV/m gradient in a TESLA cavity</a:t>
            </a:r>
          </a:p>
          <a:p>
            <a:pPr lvl="1" indent="-330200">
              <a:spcBef>
                <a:spcPts val="0"/>
              </a:spcBef>
              <a:buFont typeface="Lato"/>
              <a:buChar char="●"/>
              <a:defRPr/>
            </a:pPr>
            <a:r>
              <a:rPr lang="en-US" dirty="0"/>
              <a:t>Milestone metric for SRF structures and opens direct benefits to Muon cooling channel</a:t>
            </a:r>
          </a:p>
          <a:p>
            <a:pPr indent="-330200">
              <a:spcBef>
                <a:spcPts val="0"/>
              </a:spcBef>
              <a:buFont typeface="Lato"/>
              <a:buChar char="●"/>
              <a:defRPr/>
            </a:pPr>
            <a:r>
              <a:rPr lang="en-US" dirty="0"/>
              <a:t>Operation of a 1 MW beam power accelerating structure above 50 K</a:t>
            </a:r>
          </a:p>
          <a:p>
            <a:pPr lvl="1" indent="-330200">
              <a:spcBef>
                <a:spcPts val="0"/>
              </a:spcBef>
              <a:buFont typeface="Lato"/>
              <a:buChar char="●"/>
              <a:defRPr/>
            </a:pPr>
            <a:r>
              <a:rPr lang="en-US" dirty="0"/>
              <a:t>Game-changer for efficiency high beam power applications like waste treatment</a:t>
            </a:r>
          </a:p>
          <a:p>
            <a:pPr lvl="0" indent="-330200">
              <a:spcBef>
                <a:spcPts val="0"/>
              </a:spcBef>
              <a:buFont typeface="Lato"/>
              <a:buChar char="●"/>
              <a:defRPr/>
            </a:pPr>
            <a:r>
              <a:rPr lang="en-US" dirty="0"/>
              <a:t>Cryocooled operation of an HTS structure for wall-plug efficiency of 30%</a:t>
            </a:r>
          </a:p>
          <a:p>
            <a:pPr lvl="1" indent="-330200">
              <a:spcBef>
                <a:spcPts val="0"/>
              </a:spcBef>
              <a:buFont typeface="Lato"/>
              <a:buChar char="●"/>
              <a:defRPr/>
            </a:pPr>
            <a:r>
              <a:rPr lang="en-US" dirty="0"/>
              <a:t>Opens up broader adoption of accelerators in power constrained environments</a:t>
            </a:r>
          </a:p>
          <a:p>
            <a:pPr lvl="0" indent="-330200">
              <a:spcBef>
                <a:spcPts val="0"/>
              </a:spcBef>
              <a:buFont typeface="Lato"/>
              <a:buChar char="●"/>
              <a:defRPr/>
            </a:pPr>
            <a:r>
              <a:rPr lang="en-US" dirty="0"/>
              <a:t>Integration of HTS input couplers into SRF systems to boost wall-plug efficiency</a:t>
            </a:r>
          </a:p>
          <a:p>
            <a:pPr lvl="1" indent="-330200">
              <a:spcBef>
                <a:spcPts val="0"/>
              </a:spcBef>
              <a:buFont typeface="Lato"/>
              <a:buChar char="●"/>
              <a:defRPr/>
            </a:pPr>
            <a:r>
              <a:rPr lang="en-US" dirty="0"/>
              <a:t>Benefit to HEP missions like Muon collider, FCC cavities, TESLA cavities as well as other SRF facilities</a:t>
            </a:r>
          </a:p>
        </p:txBody>
      </p:sp>
      <p:sp>
        <p:nvSpPr>
          <p:cNvPr id="522" name="Google Shape;522;p13">
            <a:extLst>
              <a:ext uri="{FF2B5EF4-FFF2-40B4-BE49-F238E27FC236}">
                <a16:creationId xmlns:a16="http://schemas.microsoft.com/office/drawing/2014/main" id="{1341D16A-634B-6CD0-B1CE-8280F03D8DE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19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19415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"/>
          <p:cNvSpPr txBox="1">
            <a:spLocks noGrp="1"/>
          </p:cNvSpPr>
          <p:nvPr>
            <p:ph type="title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318" name="Google Shape;318;p2"/>
          <p:cNvSpPr txBox="1">
            <a:spLocks noGrp="1"/>
          </p:cNvSpPr>
          <p:nvPr>
            <p:ph type="body" idx="1"/>
          </p:nvPr>
        </p:nvSpPr>
        <p:spPr>
          <a:xfrm>
            <a:off x="3213866" y="738505"/>
            <a:ext cx="3384626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</a:pPr>
            <a:r>
              <a:rPr lang="en"/>
              <a:t>Introduction</a:t>
            </a:r>
            <a:endParaRPr sz="1800"/>
          </a:p>
        </p:txBody>
      </p:sp>
      <p:sp>
        <p:nvSpPr>
          <p:cNvPr id="319" name="Google Shape;319;p2"/>
          <p:cNvSpPr txBox="1">
            <a:spLocks noGrp="1"/>
          </p:cNvSpPr>
          <p:nvPr>
            <p:ph type="body" idx="2"/>
          </p:nvPr>
        </p:nvSpPr>
        <p:spPr>
          <a:xfrm>
            <a:off x="3213904" y="1802397"/>
            <a:ext cx="4095712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</a:pPr>
            <a:r>
              <a:rPr lang="en"/>
              <a:t>High Power Testing of Cold Copper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</a:pPr>
            <a:endParaRPr/>
          </a:p>
        </p:txBody>
      </p:sp>
      <p:sp>
        <p:nvSpPr>
          <p:cNvPr id="320" name="Google Shape;320;p2"/>
          <p:cNvSpPr txBox="1">
            <a:spLocks noGrp="1"/>
          </p:cNvSpPr>
          <p:nvPr>
            <p:ph type="body" idx="3"/>
          </p:nvPr>
        </p:nvSpPr>
        <p:spPr>
          <a:xfrm>
            <a:off x="3213866" y="3813810"/>
            <a:ext cx="3384626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None/>
            </a:pPr>
            <a:r>
              <a:rPr lang="en" sz="2000"/>
              <a:t>Operational Feasibility of </a:t>
            </a:r>
            <a:br>
              <a:rPr lang="en" sz="2000"/>
            </a:br>
            <a:r>
              <a:rPr lang="en" sz="2000"/>
              <a:t>Cryogenic Structures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</a:pPr>
            <a:endParaRPr/>
          </a:p>
        </p:txBody>
      </p:sp>
      <p:sp>
        <p:nvSpPr>
          <p:cNvPr id="321" name="Google Shape;321;p2"/>
          <p:cNvSpPr txBox="1">
            <a:spLocks noGrp="1"/>
          </p:cNvSpPr>
          <p:nvPr>
            <p:ph type="body" idx="4"/>
          </p:nvPr>
        </p:nvSpPr>
        <p:spPr>
          <a:xfrm>
            <a:off x="7486650" y="717163"/>
            <a:ext cx="3640386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r>
              <a:rPr lang="en-US" dirty="0"/>
              <a:t>Quarter Cryo-Module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</a:pPr>
            <a:endParaRPr dirty="0"/>
          </a:p>
        </p:txBody>
      </p:sp>
      <p:sp>
        <p:nvSpPr>
          <p:cNvPr id="322" name="Google Shape;322;p2"/>
          <p:cNvSpPr txBox="1">
            <a:spLocks noGrp="1"/>
          </p:cNvSpPr>
          <p:nvPr>
            <p:ph type="body" idx="5"/>
          </p:nvPr>
        </p:nvSpPr>
        <p:spPr>
          <a:xfrm>
            <a:off x="7486650" y="2365476"/>
            <a:ext cx="3790950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None/>
            </a:pPr>
            <a:r>
              <a:rPr lang="en" sz="2000"/>
              <a:t>Looking to Future Development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ato"/>
              <a:buNone/>
            </a:pPr>
            <a:endParaRPr/>
          </a:p>
        </p:txBody>
      </p:sp>
      <p:sp>
        <p:nvSpPr>
          <p:cNvPr id="323" name="Google Shape;323;p2"/>
          <p:cNvSpPr txBox="1">
            <a:spLocks noGrp="1"/>
          </p:cNvSpPr>
          <p:nvPr>
            <p:ph type="body" idx="7"/>
          </p:nvPr>
        </p:nvSpPr>
        <p:spPr>
          <a:xfrm>
            <a:off x="3213904" y="1152485"/>
            <a:ext cx="3384588" cy="111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eriod"/>
            </a:pPr>
            <a:r>
              <a:rPr lang="en"/>
              <a:t>Motivation to improve maturity of cold copper technology</a:t>
            </a:r>
            <a:endParaRPr/>
          </a:p>
        </p:txBody>
      </p:sp>
      <p:sp>
        <p:nvSpPr>
          <p:cNvPr id="324" name="Google Shape;324;p2"/>
          <p:cNvSpPr txBox="1">
            <a:spLocks noGrp="1"/>
          </p:cNvSpPr>
          <p:nvPr>
            <p:ph type="body" idx="8"/>
          </p:nvPr>
        </p:nvSpPr>
        <p:spPr>
          <a:xfrm>
            <a:off x="3213942" y="2218855"/>
            <a:ext cx="3384588" cy="111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eriod" startAt="2"/>
            </a:pPr>
            <a:r>
              <a:rPr lang="en" dirty="0"/>
              <a:t>Initial developments since 2018</a:t>
            </a:r>
            <a:endParaRPr dirty="0"/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alibri"/>
              <a:buAutoNum type="arabicPeriod" startAt="2"/>
            </a:pPr>
            <a:r>
              <a:rPr lang="en" dirty="0"/>
              <a:t>Single cell tests for maximum gradient and shunt impedance</a:t>
            </a:r>
            <a:endParaRPr dirty="0"/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alibri"/>
              <a:buAutoNum type="arabicPeriod" startAt="2"/>
            </a:pPr>
            <a:r>
              <a:rPr lang="en" dirty="0"/>
              <a:t>Meter-scale cryogenic linac tests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</a:pPr>
            <a:endParaRPr dirty="0"/>
          </a:p>
        </p:txBody>
      </p:sp>
      <p:sp>
        <p:nvSpPr>
          <p:cNvPr id="325" name="Google Shape;325;p2"/>
          <p:cNvSpPr txBox="1">
            <a:spLocks noGrp="1"/>
          </p:cNvSpPr>
          <p:nvPr>
            <p:ph type="body" idx="9"/>
          </p:nvPr>
        </p:nvSpPr>
        <p:spPr>
          <a:xfrm>
            <a:off x="3213866" y="4624875"/>
            <a:ext cx="3803803" cy="111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eriod" startAt="5"/>
            </a:pPr>
            <a:r>
              <a:rPr lang="en" dirty="0"/>
              <a:t>Cryogenic vibrational measurements</a:t>
            </a:r>
            <a:endParaRPr dirty="0"/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alibri"/>
              <a:buAutoNum type="arabicPeriod" startAt="5"/>
            </a:pPr>
            <a:r>
              <a:rPr lang="en" dirty="0"/>
              <a:t>Integrating damping slits</a:t>
            </a:r>
            <a:endParaRPr dirty="0"/>
          </a:p>
          <a:p>
            <a:pPr marL="342900" lvl="0" indent="-2413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alibri"/>
              <a:buNone/>
            </a:pPr>
            <a:endParaRPr dirty="0"/>
          </a:p>
        </p:txBody>
      </p:sp>
      <p:sp>
        <p:nvSpPr>
          <p:cNvPr id="326" name="Google Shape;326;p2"/>
          <p:cNvSpPr txBox="1">
            <a:spLocks noGrp="1"/>
          </p:cNvSpPr>
          <p:nvPr>
            <p:ph type="body" idx="13"/>
          </p:nvPr>
        </p:nvSpPr>
        <p:spPr>
          <a:xfrm>
            <a:off x="7486687" y="1120916"/>
            <a:ext cx="4095713" cy="111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libri"/>
              <a:buAutoNum type="arabicPeriod" startAt="7"/>
            </a:pPr>
            <a:r>
              <a:rPr lang="en-US" dirty="0"/>
              <a:t>R&amp;D Goals for Quarter Cryo-Module</a:t>
            </a:r>
            <a:endParaRPr dirty="0"/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alibri"/>
              <a:buAutoNum type="arabicPeriod" startAt="7"/>
            </a:pPr>
            <a:r>
              <a:rPr lang="en-US" dirty="0"/>
              <a:t>Upcoming Tests with QCM</a:t>
            </a:r>
            <a:endParaRPr dirty="0"/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alibri"/>
              <a:buAutoNum type="arabicPeriod" startAt="7"/>
            </a:pPr>
            <a:r>
              <a:rPr lang="en" dirty="0"/>
              <a:t>Near-term implementation for ESRF</a:t>
            </a:r>
            <a:endParaRPr dirty="0"/>
          </a:p>
        </p:txBody>
      </p:sp>
      <p:sp>
        <p:nvSpPr>
          <p:cNvPr id="327" name="Google Shape;327;p2"/>
          <p:cNvSpPr txBox="1">
            <a:spLocks noGrp="1"/>
          </p:cNvSpPr>
          <p:nvPr>
            <p:ph type="body" idx="14"/>
          </p:nvPr>
        </p:nvSpPr>
        <p:spPr>
          <a:xfrm>
            <a:off x="7556388" y="2763957"/>
            <a:ext cx="33846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342900" indent="-342900">
              <a:buFont typeface="Calibri"/>
              <a:buAutoNum type="arabicPeriod" startAt="10"/>
            </a:pPr>
            <a:r>
              <a:rPr lang="en" dirty="0"/>
              <a:t>Synergies with other NCRF Developments</a:t>
            </a:r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alibri"/>
              <a:buAutoNum type="arabicPeriod" startAt="10"/>
            </a:pPr>
            <a:r>
              <a:rPr lang="en" dirty="0"/>
              <a:t>Synergies with Future Colliders</a:t>
            </a:r>
            <a:endParaRPr dirty="0"/>
          </a:p>
          <a:p>
            <a:pPr marL="342900" indent="-342900">
              <a:buFont typeface="Calibri"/>
              <a:buAutoNum type="arabicPeriod" startAt="10"/>
            </a:pPr>
            <a:r>
              <a:rPr lang="en" dirty="0"/>
              <a:t>New Regime at 80 K: High Temperature Superconductors</a:t>
            </a:r>
          </a:p>
          <a:p>
            <a:pPr marL="3429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Calibri"/>
              <a:buAutoNum type="arabicPeriod" startAt="10"/>
            </a:pPr>
            <a:endParaRPr dirty="0"/>
          </a:p>
        </p:txBody>
      </p:sp>
      <p:sp>
        <p:nvSpPr>
          <p:cNvPr id="329" name="Google Shape;329;p2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2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sym typeface="Lato"/>
            </a:endParaRPr>
          </a:p>
        </p:txBody>
      </p:sp>
      <p:sp>
        <p:nvSpPr>
          <p:cNvPr id="2" name="Google Shape;337;p3">
            <a:extLst>
              <a:ext uri="{FF2B5EF4-FFF2-40B4-BE49-F238E27FC236}">
                <a16:creationId xmlns:a16="http://schemas.microsoft.com/office/drawing/2014/main" id="{E68E5A92-DD3B-B7CF-2159-57A9D0BE919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Lato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sym typeface="Lato"/>
              </a:rPr>
              <a:t>HEP GARD RF Roadmap Update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>
          <a:extLst>
            <a:ext uri="{FF2B5EF4-FFF2-40B4-BE49-F238E27FC236}">
              <a16:creationId xmlns:a16="http://schemas.microsoft.com/office/drawing/2014/main" id="{FBCE242A-873C-391D-DB87-418F46A36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3">
            <a:extLst>
              <a:ext uri="{FF2B5EF4-FFF2-40B4-BE49-F238E27FC236}">
                <a16:creationId xmlns:a16="http://schemas.microsoft.com/office/drawing/2014/main" id="{0FF836F3-595B-43C6-527B-1741BC22E2A0}"/>
              </a:ext>
            </a:extLst>
          </p:cNvPr>
          <p:cNvSpPr txBox="1"/>
          <p:nvPr/>
        </p:nvSpPr>
        <p:spPr>
          <a:xfrm>
            <a:off x="1634490" y="6384721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FFFFFF"/>
              </a:buClr>
              <a:buSzPts val="2100"/>
              <a:defRPr/>
            </a:pPr>
            <a:r>
              <a:rPr lang="en-US" sz="1100" dirty="0"/>
              <a:t>HEP GARD RF Roadmap Update</a:t>
            </a:r>
          </a:p>
        </p:txBody>
      </p:sp>
      <p:sp>
        <p:nvSpPr>
          <p:cNvPr id="519" name="Google Shape;519;p13">
            <a:extLst>
              <a:ext uri="{FF2B5EF4-FFF2-40B4-BE49-F238E27FC236}">
                <a16:creationId xmlns:a16="http://schemas.microsoft.com/office/drawing/2014/main" id="{402DC5EB-9C23-08DC-61AA-24B6C45DDB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0100" y="934016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HTS RF Accelerator could provide high Q performance with higher cryogenic efficiency</a:t>
            </a:r>
            <a:endParaRPr dirty="0"/>
          </a:p>
        </p:txBody>
      </p:sp>
      <p:sp>
        <p:nvSpPr>
          <p:cNvPr id="520" name="Google Shape;520;p13">
            <a:extLst>
              <a:ext uri="{FF2B5EF4-FFF2-40B4-BE49-F238E27FC236}">
                <a16:creationId xmlns:a16="http://schemas.microsoft.com/office/drawing/2014/main" id="{70F241C6-7D29-05DB-4D20-8B15C60736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9150" y="278126"/>
            <a:ext cx="105537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lvl="0"/>
            <a:r>
              <a:rPr lang="en" dirty="0">
                <a:solidFill>
                  <a:srgbClr val="A4001D"/>
                </a:solidFill>
              </a:rPr>
              <a:t>Case Study: CW Linac with 1 MW Beam Power</a:t>
            </a:r>
            <a:endParaRPr dirty="0"/>
          </a:p>
        </p:txBody>
      </p:sp>
      <p:sp>
        <p:nvSpPr>
          <p:cNvPr id="521" name="Google Shape;521;p13">
            <a:extLst>
              <a:ext uri="{FF2B5EF4-FFF2-40B4-BE49-F238E27FC236}">
                <a16:creationId xmlns:a16="http://schemas.microsoft.com/office/drawing/2014/main" id="{76649871-C2AC-A3DD-E0CC-F4FFF8BDE84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00100" y="1323635"/>
            <a:ext cx="10772602" cy="9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defRPr/>
            </a:pPr>
            <a:r>
              <a:rPr lang="en-US" dirty="0"/>
              <a:t>MW-scale accelerators could provide game-changing improvements to intensity frontier facilities, as well as smaller accelerator driven systems like waste treatment, isotope production, and energy production.</a:t>
            </a:r>
          </a:p>
          <a:p>
            <a:pPr marL="0" lvl="0" indent="0">
              <a:spcBef>
                <a:spcPts val="0"/>
              </a:spcBef>
              <a:defRPr/>
            </a:pPr>
            <a:endParaRPr lang="en-US" dirty="0"/>
          </a:p>
          <a:p>
            <a:pPr marL="0" lvl="0" indent="0">
              <a:spcBef>
                <a:spcPts val="0"/>
              </a:spcBef>
              <a:defRPr/>
            </a:pPr>
            <a:r>
              <a:rPr lang="en-US" dirty="0"/>
              <a:t>As a comparison of the current state of the art, consider a 1 MW beam from L-band 20 MV/m accelerating cavity:</a:t>
            </a:r>
          </a:p>
          <a:p>
            <a:pPr marL="0" lvl="0" indent="0">
              <a:spcBef>
                <a:spcPts val="0"/>
              </a:spcBef>
              <a:defRPr/>
            </a:pPr>
            <a:endParaRPr lang="en-US" dirty="0"/>
          </a:p>
        </p:txBody>
      </p:sp>
      <p:sp>
        <p:nvSpPr>
          <p:cNvPr id="522" name="Google Shape;522;p13">
            <a:extLst>
              <a:ext uri="{FF2B5EF4-FFF2-40B4-BE49-F238E27FC236}">
                <a16:creationId xmlns:a16="http://schemas.microsoft.com/office/drawing/2014/main" id="{E7C77121-E8F2-F5C6-1E67-557609E5304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20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sym typeface="Lato"/>
            </a:endParaRPr>
          </a:p>
        </p:txBody>
      </p:sp>
      <p:graphicFrame>
        <p:nvGraphicFramePr>
          <p:cNvPr id="4" name="Table 8">
            <a:extLst>
              <a:ext uri="{FF2B5EF4-FFF2-40B4-BE49-F238E27FC236}">
                <a16:creationId xmlns:a16="http://schemas.microsoft.com/office/drawing/2014/main" id="{A3437F9B-1A4F-6FF9-EA76-5A9F85BDE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502873"/>
              </p:ext>
            </p:extLst>
          </p:nvPr>
        </p:nvGraphicFramePr>
        <p:xfrm>
          <a:off x="819150" y="2573647"/>
          <a:ext cx="10553699" cy="3188211"/>
        </p:xfrm>
        <a:graphic>
          <a:graphicData uri="http://schemas.openxmlformats.org/drawingml/2006/table">
            <a:tbl>
              <a:tblPr firstRow="1" bandRow="1"/>
              <a:tblGrid>
                <a:gridCol w="2622448">
                  <a:extLst>
                    <a:ext uri="{9D8B030D-6E8A-4147-A177-3AD203B41FA5}">
                      <a16:colId xmlns:a16="http://schemas.microsoft.com/office/drawing/2014/main" val="2920020609"/>
                    </a:ext>
                  </a:extLst>
                </a:gridCol>
                <a:gridCol w="2622448">
                  <a:extLst>
                    <a:ext uri="{9D8B030D-6E8A-4147-A177-3AD203B41FA5}">
                      <a16:colId xmlns:a16="http://schemas.microsoft.com/office/drawing/2014/main" val="1490586787"/>
                    </a:ext>
                  </a:extLst>
                </a:gridCol>
                <a:gridCol w="1633382">
                  <a:extLst>
                    <a:ext uri="{9D8B030D-6E8A-4147-A177-3AD203B41FA5}">
                      <a16:colId xmlns:a16="http://schemas.microsoft.com/office/drawing/2014/main" val="3352747481"/>
                    </a:ext>
                  </a:extLst>
                </a:gridCol>
                <a:gridCol w="1633382">
                  <a:extLst>
                    <a:ext uri="{9D8B030D-6E8A-4147-A177-3AD203B41FA5}">
                      <a16:colId xmlns:a16="http://schemas.microsoft.com/office/drawing/2014/main" val="333595065"/>
                    </a:ext>
                  </a:extLst>
                </a:gridCol>
                <a:gridCol w="2042039">
                  <a:extLst>
                    <a:ext uri="{9D8B030D-6E8A-4147-A177-3AD203B41FA5}">
                      <a16:colId xmlns:a16="http://schemas.microsoft.com/office/drawing/2014/main" val="1515616036"/>
                    </a:ext>
                  </a:extLst>
                </a:gridCol>
              </a:tblGrid>
              <a:tr h="463185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Niobium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HTS</a:t>
                      </a:r>
                      <a:endParaRPr lang="en-US" sz="1400" baseline="-250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  <a:sym typeface="Arial"/>
                        </a:rPr>
                        <a:t>Cold Copper</a:t>
                      </a:r>
                      <a:endParaRPr lang="en-US" sz="1400" b="1" baseline="-25000" dirty="0">
                        <a:solidFill>
                          <a:schemeClr val="bg1"/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Copper</a:t>
                      </a:r>
                      <a:endParaRPr lang="en-US" sz="1400" baseline="-250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974423"/>
                  </a:ext>
                </a:extLst>
              </a:tr>
              <a:tr h="37696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Temperature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 K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80 K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80 K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300 K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505200"/>
                  </a:ext>
                </a:extLst>
              </a:tr>
              <a:tr h="2924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Quality Factor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</a:t>
                      </a:r>
                      <a:r>
                        <a:rPr lang="en-US" sz="1400" baseline="30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</a:t>
                      </a:r>
                      <a:r>
                        <a:rPr lang="en-US" sz="1400" baseline="30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</a:t>
                      </a:r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*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</a:t>
                      </a:r>
                      <a:r>
                        <a:rPr lang="en-US" sz="1400" baseline="30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</a:t>
                      </a:r>
                      <a:r>
                        <a:rPr lang="en-US" sz="1400" baseline="300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4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157961"/>
                  </a:ext>
                </a:extLst>
              </a:tr>
              <a:tr h="4086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Wall Loss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15 W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 kW*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700 kW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18 MW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C151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584022"/>
                  </a:ext>
                </a:extLst>
              </a:tr>
              <a:tr h="4086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RF Power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 MW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1.01 MW*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1.7 MW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11 MW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990715"/>
                  </a:ext>
                </a:extLst>
              </a:tr>
              <a:tr h="4086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Cryogenic Load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30 W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 kW*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700 kW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N/A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607335"/>
                  </a:ext>
                </a:extLst>
              </a:tr>
              <a:tr h="4086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Cryogenic Power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30 kW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100 kW*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7 MW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7E7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N/A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112905"/>
                  </a:ext>
                </a:extLst>
              </a:tr>
              <a:tr h="4086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Total Power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1.03 </a:t>
                      </a:r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MW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1.11 MW*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8.7 MW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19 MW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58428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1D48DBD-9FD8-0604-FAAA-62DA0EB9824E}"/>
              </a:ext>
            </a:extLst>
          </p:cNvPr>
          <p:cNvSpPr txBox="1"/>
          <p:nvPr/>
        </p:nvSpPr>
        <p:spPr>
          <a:xfrm>
            <a:off x="901023" y="5781655"/>
            <a:ext cx="10471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ato" panose="020F0502020204030203" pitchFamily="34" charset="0"/>
                <a:cs typeface="Lato" panose="020F0502020204030203" pitchFamily="34" charset="0"/>
              </a:rPr>
              <a:t>* Targets for future development, further improvement would drive these savings even higher</a:t>
            </a:r>
          </a:p>
        </p:txBody>
      </p:sp>
    </p:spTree>
    <p:extLst>
      <p:ext uri="{BB962C8B-B14F-4D97-AF65-F5344CB8AC3E}">
        <p14:creationId xmlns:p14="http://schemas.microsoft.com/office/powerpoint/2010/main" val="31829347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p2"/>
          <p:cNvSpPr txBox="1"/>
          <p:nvPr/>
        </p:nvSpPr>
        <p:spPr>
          <a:xfrm>
            <a:off x="800280" y="266760"/>
            <a:ext cx="10553040" cy="63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000" rIns="90000" bIns="450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4001D"/>
              </a:buClr>
              <a:buSzPts val="3200"/>
              <a:buFont typeface="Lato"/>
              <a:buNone/>
            </a:pPr>
            <a:r>
              <a:rPr lang="en-US" sz="3200" b="0" i="0" u="none" strike="noStrike" cap="none">
                <a:solidFill>
                  <a:srgbClr val="A4001D"/>
                </a:solidFill>
                <a:latin typeface="Lato"/>
                <a:ea typeface="Lato"/>
                <a:cs typeface="Lato"/>
                <a:sym typeface="Lato"/>
              </a:rPr>
              <a:t>Acknowledgements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6" name="Google Shape;1476;p2"/>
          <p:cNvSpPr txBox="1"/>
          <p:nvPr/>
        </p:nvSpPr>
        <p:spPr>
          <a:xfrm>
            <a:off x="800281" y="988919"/>
            <a:ext cx="6022051" cy="5347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numCol="2" anchor="t" anchorCtr="0">
            <a:normAutofit fontScale="92500" lnSpcReduction="10000"/>
          </a:bodyPr>
          <a:lstStyle/>
          <a:p>
            <a:pPr marL="11113" marR="0" lvl="0" indent="-11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ct val="108108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Emilio Nanni</a:t>
            </a:r>
            <a:endParaRPr sz="24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1113" marR="0" lvl="0" indent="-11113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404040"/>
              </a:buClr>
              <a:buSzPct val="108108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Mei Bai</a:t>
            </a:r>
            <a:endParaRPr sz="24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1113" marR="0" lvl="0" indent="-11113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404040"/>
              </a:buClr>
              <a:buSzPct val="108108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Zenghai</a:t>
            </a:r>
            <a:r>
              <a:rPr lang="en-US" sz="2400" b="0" i="0" u="none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 Li</a:t>
            </a:r>
            <a:endParaRPr sz="24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1112" marR="0" lvl="0" indent="-11112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404040"/>
              </a:buClr>
              <a:buSzPct val="108108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Mohamed Othman</a:t>
            </a:r>
            <a:endParaRPr sz="2400" b="0" i="0" u="none" strike="noStrike" cap="none" dirty="0">
              <a:solidFill>
                <a:srgbClr val="404040"/>
              </a:solidFill>
              <a:latin typeface="Lato"/>
              <a:ea typeface="Lato"/>
              <a:cs typeface="Lato"/>
              <a:sym typeface="Lato"/>
            </a:endParaRPr>
          </a:p>
          <a:p>
            <a:pPr marL="11112" marR="0" lvl="0" indent="-11112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404040"/>
              </a:buClr>
              <a:buSzPct val="108108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Wei-Hou Tan</a:t>
            </a:r>
            <a:endParaRPr sz="2400" b="0" i="0" u="none" strike="noStrike" cap="none" dirty="0">
              <a:solidFill>
                <a:srgbClr val="404040"/>
              </a:solidFill>
              <a:latin typeface="Lato"/>
              <a:ea typeface="Lato"/>
              <a:cs typeface="Lato"/>
              <a:sym typeface="Lato"/>
            </a:endParaRPr>
          </a:p>
          <a:p>
            <a:pPr marL="11113" marR="0" lvl="0" indent="-11113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404040"/>
              </a:buClr>
              <a:buSzPct val="108108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Sami Tantawi</a:t>
            </a:r>
            <a:endParaRPr sz="24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1113" marR="0" lvl="0" indent="-11113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404040"/>
              </a:buClr>
              <a:buSzPct val="108108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Glen White</a:t>
            </a:r>
            <a:endParaRPr sz="24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1113" marR="0" lvl="0" indent="-11113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404040"/>
              </a:buClr>
              <a:buSzPct val="108108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Emma Snively</a:t>
            </a:r>
            <a:endParaRPr sz="24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1113" marR="0" lvl="0" indent="-11113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404040"/>
              </a:buClr>
              <a:buSzPct val="108108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Andy Haase</a:t>
            </a:r>
            <a:endParaRPr dirty="0"/>
          </a:p>
          <a:p>
            <a:pPr marL="11113" marR="0" lvl="0" indent="-11113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404040"/>
              </a:buClr>
              <a:buSzPct val="108108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Matt Boyce</a:t>
            </a:r>
            <a:endParaRPr dirty="0"/>
          </a:p>
          <a:p>
            <a:pPr marL="11113" marR="0" lvl="0" indent="-11113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404040"/>
              </a:buClr>
              <a:buSzPct val="108108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Valery Borzenets</a:t>
            </a:r>
            <a:endParaRPr sz="2400" b="0" i="0" u="none" strike="noStrike" cap="none" dirty="0">
              <a:solidFill>
                <a:srgbClr val="404040"/>
              </a:solidFill>
              <a:latin typeface="Lato"/>
              <a:ea typeface="Lato"/>
              <a:cs typeface="Lato"/>
              <a:sym typeface="Lato"/>
            </a:endParaRPr>
          </a:p>
          <a:p>
            <a:pPr marL="11113" marR="0" lvl="0" indent="-11113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404040"/>
              </a:buClr>
              <a:buSzPct val="108108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Dennis Palmer</a:t>
            </a:r>
            <a:endParaRPr dirty="0"/>
          </a:p>
          <a:p>
            <a:pPr marL="11113" marR="0" lvl="0" indent="-11113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404040"/>
              </a:buClr>
              <a:buSzPct val="108108"/>
              <a:buFont typeface="Arial"/>
              <a:buNone/>
            </a:pPr>
            <a:r>
              <a:rPr lang="en-US" sz="2400" b="0" i="1" u="sng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FCC-ee</a:t>
            </a:r>
            <a:endParaRPr dirty="0"/>
          </a:p>
          <a:p>
            <a:pPr marL="11113" marR="0" lvl="0" indent="-11113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404040"/>
              </a:buClr>
              <a:buSzPct val="108108"/>
              <a:buFont typeface="Arial"/>
              <a:buNone/>
            </a:pPr>
            <a:r>
              <a:rPr lang="en-US" sz="2400" b="0" i="1" u="none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Bettoni Simona </a:t>
            </a:r>
            <a:endParaRPr sz="24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1113" marR="0" lvl="0" indent="-11113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404040"/>
              </a:buClr>
              <a:buSzPct val="108108"/>
              <a:buFont typeface="Arial"/>
              <a:buNone/>
            </a:pPr>
            <a:r>
              <a:rPr lang="en-US" sz="2400" b="0" i="1" u="none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Alexej </a:t>
            </a:r>
            <a:r>
              <a:rPr lang="en-US" sz="2400" b="0" i="1" u="none" strike="noStrike" cap="none" dirty="0" err="1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Grudiev</a:t>
            </a:r>
            <a:r>
              <a:rPr lang="en-US" sz="2400" b="0" i="1" u="none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24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1113" marR="0" lvl="0" indent="-11113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404040"/>
              </a:buClr>
              <a:buSzPct val="108108"/>
              <a:buFont typeface="Arial"/>
              <a:buNone/>
            </a:pPr>
            <a:r>
              <a:rPr lang="en-US" sz="2400" b="0" i="1" u="none" strike="noStrike" cap="none" dirty="0" err="1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Raguin</a:t>
            </a:r>
            <a:r>
              <a:rPr lang="en-US" sz="2400" b="0" i="1" u="none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 Jean-Yves </a:t>
            </a:r>
            <a:endParaRPr sz="24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1113" marR="0" lvl="0" indent="-11113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404040"/>
              </a:buClr>
              <a:buSzPct val="108108"/>
              <a:buFont typeface="Arial"/>
              <a:buNone/>
            </a:pPr>
            <a:r>
              <a:rPr lang="en-US" sz="2400" b="0" i="1" u="none" strike="noStrike" cap="none" dirty="0" err="1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Craievich</a:t>
            </a:r>
            <a:r>
              <a:rPr lang="en-US" sz="2400" b="0" i="1" u="none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 Paolo </a:t>
            </a:r>
            <a:endParaRPr sz="24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11113" marR="0" lvl="0" indent="-11113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404040"/>
              </a:buClr>
              <a:buSzPct val="108108"/>
              <a:buFont typeface="Arial"/>
              <a:buNone/>
            </a:pPr>
            <a:r>
              <a:rPr lang="en-US" sz="2400" b="0" i="1" u="none" strike="noStrike" cap="none" dirty="0" err="1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Zennaro</a:t>
            </a:r>
            <a:r>
              <a:rPr lang="en-US" sz="2400" b="0" i="1" u="none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 Riccardo</a:t>
            </a:r>
            <a:endParaRPr sz="2400" b="0" i="1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Lato"/>
              <a:ea typeface="Lato"/>
              <a:cs typeface="Lato"/>
              <a:sym typeface="Lato"/>
            </a:endParaRPr>
          </a:p>
          <a:p>
            <a:pPr marL="11113" marR="0" lvl="0" indent="-11113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404040"/>
              </a:buClr>
              <a:buSzPct val="108108"/>
              <a:buFont typeface="Arial"/>
              <a:buNone/>
            </a:pPr>
            <a:r>
              <a:rPr lang="en-US" sz="2400" b="0" i="1" u="sng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Argonne National Lab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113" marR="0" lvl="0" indent="-11113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2400" b="0" i="1" u="none" strike="noStrike" cap="none" dirty="0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rPr>
              <a:t>Ali Nassiri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113" marR="0" lvl="0" indent="-11113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404040"/>
              </a:buClr>
              <a:buSzPct val="108108"/>
              <a:buFont typeface="Arial"/>
              <a:buNone/>
            </a:pPr>
            <a:r>
              <a:rPr lang="en-US" sz="2400" b="0" i="1" u="none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William Berg</a:t>
            </a:r>
            <a:endParaRPr dirty="0"/>
          </a:p>
          <a:p>
            <a:pPr marL="11113" marR="0" lvl="0" indent="-11113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404040"/>
              </a:buClr>
              <a:buSzPct val="108108"/>
              <a:buFont typeface="Arial"/>
              <a:buNone/>
            </a:pPr>
            <a:r>
              <a:rPr lang="en-US" sz="2400" b="0" i="1" u="sng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ESRF</a:t>
            </a:r>
            <a:endParaRPr dirty="0"/>
          </a:p>
          <a:p>
            <a:pPr marL="11113" marR="0" lvl="0" indent="-11113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404040"/>
              </a:buClr>
              <a:buSzPct val="108108"/>
              <a:buFont typeface="Arial"/>
              <a:buNone/>
            </a:pPr>
            <a:r>
              <a:rPr lang="en-US" sz="2400" b="0" i="1" u="none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Simone Liuzzo</a:t>
            </a:r>
            <a:endParaRPr dirty="0"/>
          </a:p>
          <a:p>
            <a:pPr marL="11113" marR="0" lvl="0" indent="-11113" algn="l" rtl="0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404040"/>
              </a:buClr>
              <a:buSzPct val="108108"/>
              <a:buFont typeface="Arial"/>
              <a:buNone/>
            </a:pPr>
            <a:r>
              <a:rPr lang="en-US" sz="2400" b="0" i="1" u="none" strike="noStrike" cap="none" dirty="0">
                <a:solidFill>
                  <a:srgbClr val="404040"/>
                </a:solidFill>
                <a:latin typeface="Lato"/>
                <a:ea typeface="Lato"/>
                <a:cs typeface="Lato"/>
                <a:sym typeface="Lato"/>
              </a:rPr>
              <a:t>Simon White</a:t>
            </a:r>
            <a:endParaRPr sz="1400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7" name="Google Shape;1477;p2"/>
          <p:cNvSpPr txBox="1"/>
          <p:nvPr/>
        </p:nvSpPr>
        <p:spPr>
          <a:xfrm>
            <a:off x="8762880" y="6435120"/>
            <a:ext cx="274248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8A8A8"/>
              </a:buClr>
              <a:buSzPts val="1100"/>
              <a:buFont typeface="Lato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A8A8A8"/>
                </a:solidFill>
                <a:latin typeface="Lato"/>
                <a:ea typeface="Lato"/>
                <a:cs typeface="Lato"/>
                <a:sym typeface="Lato"/>
              </a:rPr>
              <a:t>21</a:t>
            </a:fld>
            <a:endParaRPr sz="1100" b="0" i="0" u="none" strike="noStrike" cap="none">
              <a:solidFill>
                <a:srgbClr val="A8A8A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293057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p17"/>
          <p:cNvSpPr txBox="1">
            <a:spLocks noGrp="1"/>
          </p:cNvSpPr>
          <p:nvPr>
            <p:ph type="title" idx="4294967295"/>
          </p:nvPr>
        </p:nvSpPr>
        <p:spPr>
          <a:xfrm>
            <a:off x="800280" y="2616120"/>
            <a:ext cx="1055304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000" rIns="90000" bIns="450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600"/>
              <a:buFont typeface="Lato"/>
              <a:buNone/>
            </a:pPr>
            <a:r>
              <a:rPr lang="en-US" sz="3600" b="1" i="0" u="none" strike="noStrike" cap="none">
                <a:solidFill>
                  <a:srgbClr val="8C1515"/>
                </a:solidFill>
                <a:latin typeface="Lato"/>
                <a:ea typeface="Lato"/>
                <a:cs typeface="Lato"/>
                <a:sym typeface="Lato"/>
              </a:rPr>
              <a:t>Questions?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1"/>
          <p:cNvSpPr txBox="1">
            <a:spLocks noGrp="1"/>
          </p:cNvSpPr>
          <p:nvPr>
            <p:ph type="body" idx="1"/>
          </p:nvPr>
        </p:nvSpPr>
        <p:spPr>
          <a:xfrm>
            <a:off x="800100" y="808448"/>
            <a:ext cx="10553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/>
              <a:t>Studies needed to guide accelerator design and alignment tolerances with novel structures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</a:pPr>
            <a:endParaRPr sz="1067"/>
          </a:p>
        </p:txBody>
      </p:sp>
      <p:sp>
        <p:nvSpPr>
          <p:cNvPr id="475" name="Google Shape;475;p11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600" cy="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400"/>
              <a:buFont typeface="Lato"/>
              <a:buNone/>
            </a:pPr>
            <a:r>
              <a:rPr lang="en"/>
              <a:t>Beam Dynamics Studies for HEP Linac Applications</a:t>
            </a:r>
            <a:endParaRPr/>
          </a:p>
        </p:txBody>
      </p:sp>
      <p:sp>
        <p:nvSpPr>
          <p:cNvPr id="476" name="Google Shape;476;p11"/>
          <p:cNvSpPr txBox="1">
            <a:spLocks noGrp="1"/>
          </p:cNvSpPr>
          <p:nvPr>
            <p:ph type="body" idx="2"/>
          </p:nvPr>
        </p:nvSpPr>
        <p:spPr>
          <a:xfrm>
            <a:off x="800100" y="1266569"/>
            <a:ext cx="10225454" cy="44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609585" lvl="0" indent="-4317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2000"/>
              <a:t>Test Case: C</a:t>
            </a:r>
            <a:r>
              <a:rPr lang="en" sz="2000" baseline="30000"/>
              <a:t>3</a:t>
            </a:r>
            <a:r>
              <a:rPr lang="en" sz="2000"/>
              <a:t> main linac for tightest tolerances</a:t>
            </a:r>
            <a:endParaRPr sz="2000"/>
          </a:p>
          <a:p>
            <a:pPr marL="609585" lvl="0" indent="-4317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2000"/>
              <a:t>Single bunch studies used for studying alignment tolerances</a:t>
            </a:r>
            <a:endParaRPr sz="2000"/>
          </a:p>
          <a:p>
            <a:pPr marL="609585" lvl="0" indent="-4317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2000"/>
              <a:t>Similar studies were done for FCC HE-Linac design study to determine applicability</a:t>
            </a:r>
            <a:endParaRPr/>
          </a:p>
          <a:p>
            <a:pPr marL="1219170" lvl="1" indent="-4317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2000"/>
              <a:t>Large aperture and lower frequency make this design extremely robust</a:t>
            </a:r>
            <a:endParaRPr sz="20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endParaRPr sz="1733"/>
          </a:p>
        </p:txBody>
      </p:sp>
      <p:sp>
        <p:nvSpPr>
          <p:cNvPr id="477" name="Google Shape;477;p11"/>
          <p:cNvSpPr txBox="1">
            <a:spLocks noGrp="1"/>
          </p:cNvSpPr>
          <p:nvPr>
            <p:ph type="subTitle" idx="3"/>
          </p:nvPr>
        </p:nvSpPr>
        <p:spPr>
          <a:xfrm>
            <a:off x="1693033" y="5719369"/>
            <a:ext cx="424492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3F3F3F"/>
              </a:buClr>
              <a:buSzPts val="800"/>
              <a:buFont typeface="Lato"/>
              <a:buNone/>
            </a:pPr>
            <a:r>
              <a:rPr lang="en" sz="1867" b="1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Cool Copper Collider Workshop (2024)</a:t>
            </a:r>
            <a:endParaRPr sz="1867" b="1">
              <a:solidFill>
                <a:schemeClr val="accent1"/>
              </a:solidFill>
            </a:endParaRPr>
          </a:p>
        </p:txBody>
      </p:sp>
      <p:sp>
        <p:nvSpPr>
          <p:cNvPr id="478" name="Google Shape;478;p11"/>
          <p:cNvSpPr txBox="1"/>
          <p:nvPr/>
        </p:nvSpPr>
        <p:spPr>
          <a:xfrm>
            <a:off x="2891189" y="2721031"/>
            <a:ext cx="1759600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r>
              <a:rPr kumimoji="0" lang="en" sz="1867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</a:t>
            </a:r>
            <a:r>
              <a:rPr kumimoji="0" lang="en" sz="1867" b="0" i="0" u="none" strike="noStrike" kern="0" cap="none" spc="0" normalizeH="0" baseline="3000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3</a:t>
            </a:r>
            <a:r>
              <a:rPr kumimoji="0" lang="en" sz="1867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Main Linac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11"/>
          <p:cNvSpPr txBox="1"/>
          <p:nvPr/>
        </p:nvSpPr>
        <p:spPr>
          <a:xfrm>
            <a:off x="7514968" y="2721030"/>
            <a:ext cx="2709600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r>
              <a:rPr kumimoji="0" lang="en" sz="1867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FCC High Energy Linac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11"/>
          <p:cNvSpPr txBox="1"/>
          <p:nvPr/>
        </p:nvSpPr>
        <p:spPr>
          <a:xfrm>
            <a:off x="7486650" y="5719369"/>
            <a:ext cx="2855243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  <a:tabLst/>
              <a:defRPr/>
            </a:pPr>
            <a:r>
              <a:rPr kumimoji="0" lang="en" sz="1867" b="1" i="0" u="sng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FCC Week 2024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81" name="Google Shape;481;p11"/>
          <p:cNvPicPr preferRelativeResize="0"/>
          <p:nvPr/>
        </p:nvPicPr>
        <p:blipFill rotWithShape="1">
          <a:blip r:embed="rId5">
            <a:alphaModFix/>
          </a:blip>
          <a:srcRect t="12669"/>
          <a:stretch/>
        </p:blipFill>
        <p:spPr>
          <a:xfrm>
            <a:off x="6488517" y="3131408"/>
            <a:ext cx="4762500" cy="2744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11"/>
          <p:cNvPicPr preferRelativeResize="0"/>
          <p:nvPr/>
        </p:nvPicPr>
        <p:blipFill rotWithShape="1">
          <a:blip r:embed="rId6">
            <a:alphaModFix/>
          </a:blip>
          <a:srcRect t="12669"/>
          <a:stretch/>
        </p:blipFill>
        <p:spPr>
          <a:xfrm>
            <a:off x="1389739" y="3131409"/>
            <a:ext cx="4762500" cy="2744981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11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23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sym typeface="Lato"/>
            </a:endParaRPr>
          </a:p>
        </p:txBody>
      </p:sp>
      <p:sp>
        <p:nvSpPr>
          <p:cNvPr id="485" name="Google Shape;485;p11"/>
          <p:cNvSpPr txBox="1"/>
          <p:nvPr/>
        </p:nvSpPr>
        <p:spPr>
          <a:xfrm>
            <a:off x="4979626" y="6137347"/>
            <a:ext cx="5566429" cy="656077"/>
          </a:xfrm>
          <a:prstGeom prst="rect">
            <a:avLst/>
          </a:prstGeom>
          <a:solidFill>
            <a:srgbClr val="8C1515"/>
          </a:solidFill>
          <a:ln w="19050" cap="flat" cmpd="sng">
            <a:solidFill>
              <a:srgbClr val="8C1515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Distributed coupling structures can maintain emittance to strictest tolerances required for HEP facilities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Google Shape;337;p3">
            <a:extLst>
              <a:ext uri="{FF2B5EF4-FFF2-40B4-BE49-F238E27FC236}">
                <a16:creationId xmlns:a16="http://schemas.microsoft.com/office/drawing/2014/main" id="{BEFA4E1C-E3E9-5D86-BF70-0569D4BBF317}"/>
              </a:ext>
            </a:extLst>
          </p:cNvPr>
          <p:cNvSpPr txBox="1">
            <a:spLocks/>
          </p:cNvSpPr>
          <p:nvPr/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2100"/>
              <a:buFont typeface="Lato"/>
              <a:buNone/>
              <a:defRPr/>
            </a:pPr>
            <a:r>
              <a:rPr lang="en-US" sz="1100">
                <a:solidFill>
                  <a:srgbClr val="3F3F3F"/>
                </a:solidFill>
                <a:latin typeface="Lato"/>
                <a:sym typeface="Lato"/>
              </a:rPr>
              <a:t>HEP GARD RF Roadmap Update</a:t>
            </a:r>
            <a:endParaRPr lang="en-US" sz="1100" dirty="0">
              <a:solidFill>
                <a:srgbClr val="3F3F3F"/>
              </a:solidFill>
              <a:latin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"/>
          <p:cNvSpPr txBox="1">
            <a:spLocks noGrp="1"/>
          </p:cNvSpPr>
          <p:nvPr>
            <p:ph type="body" idx="1"/>
          </p:nvPr>
        </p:nvSpPr>
        <p:spPr>
          <a:xfrm>
            <a:off x="800100" y="1110216"/>
            <a:ext cx="10553700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None/>
            </a:pPr>
            <a:r>
              <a:rPr lang="en"/>
              <a:t>Cold-copper established as a pathway for achieving high gradients in single cavities (2015)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Font typeface="Lato"/>
              <a:buNone/>
            </a:pPr>
            <a:r>
              <a:rPr lang="en"/>
              <a:t>Distributed-coupling established a novel topology for achieving higher efficiency (2018)</a:t>
            </a:r>
            <a:endParaRPr/>
          </a:p>
        </p:txBody>
      </p:sp>
      <p:sp>
        <p:nvSpPr>
          <p:cNvPr id="335" name="Google Shape;335;p3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3200"/>
              <a:buFont typeface="Lato"/>
              <a:buNone/>
            </a:pPr>
            <a:r>
              <a:rPr lang="en"/>
              <a:t>Motivation for Developing Cold Copper RF Accelerators</a:t>
            </a:r>
            <a:endParaRPr/>
          </a:p>
        </p:txBody>
      </p:sp>
      <p:sp>
        <p:nvSpPr>
          <p:cNvPr id="336" name="Google Shape;336;p3"/>
          <p:cNvSpPr txBox="1">
            <a:spLocks noGrp="1"/>
          </p:cNvSpPr>
          <p:nvPr>
            <p:ph type="body" idx="2"/>
          </p:nvPr>
        </p:nvSpPr>
        <p:spPr>
          <a:xfrm>
            <a:off x="800100" y="1829992"/>
            <a:ext cx="10553700" cy="4452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Lato"/>
              <a:buNone/>
            </a:pPr>
            <a:r>
              <a:rPr lang="en" sz="2000" dirty="0"/>
              <a:t>Cold-copper program has focused on understanding fundamental limits</a:t>
            </a:r>
            <a:endParaRPr dirty="0"/>
          </a:p>
        </p:txBody>
      </p:sp>
      <p:sp>
        <p:nvSpPr>
          <p:cNvPr id="337" name="Google Shape;337;p3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Lato"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sym typeface="Lato"/>
              </a:rPr>
              <a:t>HEP GARD RF Roadmap Update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sym typeface="Lato"/>
            </a:endParaRPr>
          </a:p>
        </p:txBody>
      </p:sp>
      <p:sp>
        <p:nvSpPr>
          <p:cNvPr id="338" name="Google Shape;338;p3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3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sym typeface="Lato"/>
            </a:endParaRPr>
          </a:p>
        </p:txBody>
      </p:sp>
      <p:pic>
        <p:nvPicPr>
          <p:cNvPr id="339" name="Google Shape;339;p3" descr="Z:\Desktop\Cavity Cryostat.jpg"/>
          <p:cNvPicPr preferRelativeResize="0"/>
          <p:nvPr/>
        </p:nvPicPr>
        <p:blipFill rotWithShape="1">
          <a:blip r:embed="rId3">
            <a:alphaModFix/>
          </a:blip>
          <a:srcRect l="7986" t="24063" b="2617"/>
          <a:stretch/>
        </p:blipFill>
        <p:spPr>
          <a:xfrm>
            <a:off x="1854311" y="4637340"/>
            <a:ext cx="1579694" cy="1678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8108" y="2346628"/>
            <a:ext cx="2125211" cy="393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3196" y="2333031"/>
            <a:ext cx="3473146" cy="2267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98683" y="5265990"/>
            <a:ext cx="4395371" cy="1002242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">
            <a:hlinkClick r:id="rId7"/>
          </p:cNvPr>
          <p:cNvSpPr txBox="1"/>
          <p:nvPr/>
        </p:nvSpPr>
        <p:spPr>
          <a:xfrm>
            <a:off x="6297950" y="6475831"/>
            <a:ext cx="5055900" cy="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" sz="1400" b="1" i="0" u="sng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arXiv:1811.09925</a:t>
            </a:r>
            <a:r>
              <a:rPr kumimoji="0" lang="en" sz="1400" b="1" i="0" u="sng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(2018)</a:t>
            </a: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</a:t>
            </a:r>
            <a:r>
              <a:rPr kumimoji="0" lang="en" sz="1400" b="1" i="0" u="sng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PRAB 23, 092001 (2020) 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sng" strike="noStrike" kern="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44" name="Google Shape;344;p3"/>
          <p:cNvSpPr txBox="1"/>
          <p:nvPr/>
        </p:nvSpPr>
        <p:spPr>
          <a:xfrm>
            <a:off x="5893319" y="2338932"/>
            <a:ext cx="6260581" cy="2675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66725" marR="0" lvl="1" indent="-173038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2016"/>
              <a:buFont typeface="Arial"/>
              <a:buChar char="•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What gradients can we achieve?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66725" marR="0" lvl="1" indent="-173038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B83A4B"/>
              </a:buClr>
              <a:buSzPts val="2016"/>
              <a:buFont typeface="Arial"/>
              <a:buChar char="•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How efficient can we make these structures?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66725" marR="0" lvl="1" indent="-173038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2016"/>
              <a:buFont typeface="Arial"/>
              <a:buChar char="•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How do we achieve and maintain precision alignment?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466725" marR="0" lvl="1" indent="-173038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2016"/>
              <a:buFont typeface="Arial"/>
              <a:buChar char="•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Can we preserve beam quality with damping and detuning?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66725" marR="0" lvl="1" indent="-173038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2016"/>
              <a:buFont typeface="Arial"/>
              <a:buChar char="•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Can we operate at higher beam powers?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66725" marR="0" lvl="1" indent="-173038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rgbClr val="B83A4B"/>
              </a:buClr>
              <a:buSzPts val="2016"/>
              <a:buFont typeface="Arial"/>
              <a:buChar char="•"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Is this concept scalable?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3"/>
          <p:cNvSpPr txBox="1"/>
          <p:nvPr/>
        </p:nvSpPr>
        <p:spPr>
          <a:xfrm>
            <a:off x="0" y="4602867"/>
            <a:ext cx="1854311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" sz="1400" b="1" i="0" u="sng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High Gradient Workshop (2015)</a:t>
            </a:r>
            <a:r>
              <a:rPr kumimoji="0" lang="en" sz="1400" b="1" i="0" u="sng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</a:t>
            </a: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 </a:t>
            </a:r>
            <a:r>
              <a:rPr kumimoji="0" lang="en" sz="1400" b="1" i="0" u="sng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PRAB 21, 102002 (2018) </a:t>
            </a:r>
            <a:endParaRPr kumimoji="0" sz="1400" b="1" i="0" u="sng" strike="noStrike" kern="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"/>
          <p:cNvSpPr txBox="1">
            <a:spLocks noGrp="1"/>
          </p:cNvSpPr>
          <p:nvPr>
            <p:ph type="body" idx="1"/>
          </p:nvPr>
        </p:nvSpPr>
        <p:spPr>
          <a:xfrm>
            <a:off x="800100" y="1110216"/>
            <a:ext cx="10553700" cy="39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ato"/>
              <a:buNone/>
            </a:pPr>
            <a:r>
              <a:rPr lang="en"/>
              <a:t>140 MeV/m measured with beam tests at NLCTA</a:t>
            </a:r>
            <a:endParaRPr/>
          </a:p>
        </p:txBody>
      </p:sp>
      <p:sp>
        <p:nvSpPr>
          <p:cNvPr id="351" name="Google Shape;351;p4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ct val="100000"/>
              <a:buFont typeface="Lato"/>
              <a:buNone/>
            </a:pPr>
            <a:r>
              <a:rPr lang="en"/>
              <a:t>First Demonstration of Cold Copper Accelerating Structure</a:t>
            </a:r>
            <a:endParaRPr/>
          </a:p>
        </p:txBody>
      </p:sp>
      <p:sp>
        <p:nvSpPr>
          <p:cNvPr id="352" name="Google Shape;352;p4"/>
          <p:cNvSpPr txBox="1">
            <a:spLocks noGrp="1"/>
          </p:cNvSpPr>
          <p:nvPr>
            <p:ph type="body" idx="2"/>
          </p:nvPr>
        </p:nvSpPr>
        <p:spPr>
          <a:xfrm>
            <a:off x="800100" y="1605068"/>
            <a:ext cx="10553700" cy="4452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None/>
            </a:pPr>
            <a:r>
              <a:rPr lang="en"/>
              <a:t>Breakdown rate (BDR) reduction by 50x from room temperature operation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Lato"/>
              <a:buNone/>
            </a:pPr>
            <a:r>
              <a:rPr lang="en"/>
              <a:t>Breakdown limits primarily driven by high H-field regions within cell coupler</a:t>
            </a:r>
            <a:endParaRPr/>
          </a:p>
        </p:txBody>
      </p:sp>
      <p:sp>
        <p:nvSpPr>
          <p:cNvPr id="353" name="Google Shape;353;p4"/>
          <p:cNvSpPr txBox="1">
            <a:spLocks noGrp="1"/>
          </p:cNvSpPr>
          <p:nvPr>
            <p:ph type="ftr" idx="11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lvl="0">
              <a:buClr>
                <a:srgbClr val="FFFFFF"/>
              </a:buClr>
              <a:buSzPts val="2100"/>
              <a:defRPr/>
            </a:pPr>
            <a:r>
              <a:rPr lang="en-US" dirty="0"/>
              <a:t>HEP GARD RF Roadmap Update</a:t>
            </a:r>
          </a:p>
        </p:txBody>
      </p:sp>
      <p:sp>
        <p:nvSpPr>
          <p:cNvPr id="354" name="Google Shape;354;p4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" sz="11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4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sym typeface="Lato"/>
            </a:endParaRPr>
          </a:p>
        </p:txBody>
      </p:sp>
      <p:pic>
        <p:nvPicPr>
          <p:cNvPr id="355" name="Google Shape;35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4455" y="2457604"/>
            <a:ext cx="4809081" cy="3166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3488" y="2529659"/>
            <a:ext cx="5381276" cy="302024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"/>
          <p:cNvSpPr txBox="1"/>
          <p:nvPr/>
        </p:nvSpPr>
        <p:spPr>
          <a:xfrm>
            <a:off x="1642693" y="5868863"/>
            <a:ext cx="4638000" cy="1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" sz="1400" b="1" i="0" u="sng" strike="noStrike" kern="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  <a:hlinkClick r:id="rId5"/>
              </a:rPr>
              <a:t>PRAB 23, 092001 (2020)</a:t>
            </a: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</a:t>
            </a:r>
            <a:endParaRPr kumimoji="0" sz="1400" b="1" i="0" u="sng" strike="noStrike" kern="0" cap="none" spc="0" normalizeH="0" baseline="0" noProof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  <a:hlinkClick r:id="rId6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" sz="1400" b="1" i="0" u="sng" strike="noStrike" kern="0" cap="none" spc="0" normalizeH="0" baseline="0" noProof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  <a:hlinkClick r:id="rId6"/>
              </a:rPr>
              <a:t>PRAB 24, 093201 (2021)</a:t>
            </a: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8" name="Google Shape;358;p4" descr="A screenshot of a websit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53485" y="1380144"/>
            <a:ext cx="3174452" cy="107746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9" name="Google Shape;359;p4"/>
          <p:cNvSpPr txBox="1"/>
          <p:nvPr/>
        </p:nvSpPr>
        <p:spPr>
          <a:xfrm>
            <a:off x="7882758" y="985306"/>
            <a:ext cx="4219315" cy="30777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rgbClr val="293338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ea typeface="Arial"/>
                <a:cs typeface="Arial"/>
                <a:sym typeface="Arial"/>
              </a:rPr>
              <a:t>Ernest Courant Outstanding Paper Recognition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4"/>
          <p:cNvSpPr txBox="1"/>
          <p:nvPr/>
        </p:nvSpPr>
        <p:spPr>
          <a:xfrm>
            <a:off x="3931231" y="5868863"/>
            <a:ext cx="7312305" cy="360612"/>
          </a:xfrm>
          <a:prstGeom prst="rect">
            <a:avLst/>
          </a:prstGeom>
          <a:solidFill>
            <a:srgbClr val="8C1515"/>
          </a:solidFill>
          <a:ln w="19050" cap="flat" cmpd="sng">
            <a:solidFill>
              <a:srgbClr val="8C1515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Cold copper can dramatically reduce breakdown rates at high gradient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"/>
          <p:cNvSpPr txBox="1">
            <a:spLocks noGrp="1"/>
          </p:cNvSpPr>
          <p:nvPr>
            <p:ph type="body" idx="1"/>
          </p:nvPr>
        </p:nvSpPr>
        <p:spPr>
          <a:xfrm>
            <a:off x="800100" y="862390"/>
            <a:ext cx="10553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</a:pPr>
            <a:r>
              <a:rPr lang="en-US" dirty="0"/>
              <a:t>Ongoing work at UCLA is looking to achieve higher photo-injector gradients for brighter beams</a:t>
            </a:r>
          </a:p>
        </p:txBody>
      </p:sp>
      <p:sp>
        <p:nvSpPr>
          <p:cNvPr id="373" name="Google Shape;373;p5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600" cy="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lvl="0"/>
            <a:r>
              <a:rPr lang="en-US" dirty="0"/>
              <a:t>Ongoing Development for Cryogenic RF Photo-Injectors</a:t>
            </a:r>
            <a:endParaRPr dirty="0"/>
          </a:p>
        </p:txBody>
      </p:sp>
      <p:sp>
        <p:nvSpPr>
          <p:cNvPr id="374" name="Google Shape;374;p5"/>
          <p:cNvSpPr txBox="1">
            <a:spLocks noGrp="1"/>
          </p:cNvSpPr>
          <p:nvPr>
            <p:ph type="body" idx="2"/>
          </p:nvPr>
        </p:nvSpPr>
        <p:spPr>
          <a:xfrm>
            <a:off x="800100" y="1336705"/>
            <a:ext cx="107751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529162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800" dirty="0"/>
              <a:t>C-band gun uses a mechanical chiller instead of liquid nitrogen to achieve this</a:t>
            </a:r>
          </a:p>
          <a:p>
            <a:pPr marL="529162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800" dirty="0"/>
              <a:t>Higher gradient would allow for lower emittance beams, benefiting current and future light sources</a:t>
            </a:r>
            <a:endParaRPr sz="1800" dirty="0"/>
          </a:p>
          <a:p>
            <a:pPr marL="342900" lvl="0" indent="-2667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200"/>
              <a:buFont typeface="Arial"/>
              <a:buNone/>
            </a:pPr>
            <a:endParaRPr sz="1800" dirty="0"/>
          </a:p>
        </p:txBody>
      </p:sp>
      <p:sp>
        <p:nvSpPr>
          <p:cNvPr id="378" name="Google Shape;378;p5"/>
          <p:cNvSpPr txBox="1"/>
          <p:nvPr/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/>
          <a:p>
            <a:pPr lvl="0">
              <a:buClr>
                <a:srgbClr val="FFFFFF"/>
              </a:buClr>
              <a:buSzPts val="2100"/>
              <a:defRPr/>
            </a:pPr>
            <a:r>
              <a:rPr lang="en-US" sz="1100" dirty="0">
                <a:solidFill>
                  <a:srgbClr val="3F3F3F"/>
                </a:solidFill>
                <a:latin typeface="Lato"/>
                <a:sym typeface="Lato"/>
              </a:rPr>
              <a:t>HEP GARD RF Roadmap Update</a:t>
            </a:r>
          </a:p>
        </p:txBody>
      </p:sp>
      <p:sp>
        <p:nvSpPr>
          <p:cNvPr id="380" name="Google Shape;380;p5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5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sym typeface="Lato"/>
            </a:endParaRPr>
          </a:p>
        </p:txBody>
      </p:sp>
      <p:pic>
        <p:nvPicPr>
          <p:cNvPr id="328" name="Google Shape;328;g2e147c67328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549" y="2446099"/>
            <a:ext cx="3452926" cy="285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2e147c67328_0_8"/>
          <p:cNvPicPr preferRelativeResize="0"/>
          <p:nvPr/>
        </p:nvPicPr>
        <p:blipFill rotWithShape="1">
          <a:blip r:embed="rId4">
            <a:alphaModFix/>
          </a:blip>
          <a:srcRect b="10201"/>
          <a:stretch/>
        </p:blipFill>
        <p:spPr>
          <a:xfrm>
            <a:off x="3993849" y="2476758"/>
            <a:ext cx="4204301" cy="250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g2e147c67328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0324" y="2446102"/>
            <a:ext cx="4204299" cy="3186156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2e147c67328_0_8"/>
          <p:cNvSpPr txBox="1"/>
          <p:nvPr/>
        </p:nvSpPr>
        <p:spPr>
          <a:xfrm>
            <a:off x="1689611" y="5359424"/>
            <a:ext cx="9270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Rosenzweig et al., </a:t>
            </a:r>
            <a:r>
              <a:rPr lang="en-US" sz="1200" i="1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 PRAB</a:t>
            </a:r>
            <a:r>
              <a:rPr lang="en-US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 22, 2019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Robles, et al., </a:t>
            </a:r>
            <a:r>
              <a:rPr lang="en-US" sz="1200" i="1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 PRAB</a:t>
            </a:r>
            <a:r>
              <a:rPr lang="en-US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 24, 2021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8"/>
              </a:rPr>
              <a:t>Cahill et al., </a:t>
            </a:r>
            <a:r>
              <a:rPr lang="en-US" sz="1200" i="1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8"/>
              </a:rPr>
              <a:t>PRAB</a:t>
            </a:r>
            <a:r>
              <a:rPr lang="en-US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8"/>
              </a:rPr>
              <a:t> 21, 2018.</a:t>
            </a:r>
            <a:endParaRPr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9"/>
              </a:rPr>
              <a:t>Lawler et al., Proc. IPAC’24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>
          <a:extLst>
            <a:ext uri="{FF2B5EF4-FFF2-40B4-BE49-F238E27FC236}">
              <a16:creationId xmlns:a16="http://schemas.microsoft.com/office/drawing/2014/main" id="{17407B65-D7D8-853A-990D-3E3CFC438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5">
            <a:extLst>
              <a:ext uri="{FF2B5EF4-FFF2-40B4-BE49-F238E27FC236}">
                <a16:creationId xmlns:a16="http://schemas.microsoft.com/office/drawing/2014/main" id="{66D7CBAB-B888-3B77-2CE7-2FC3CA65F016}"/>
              </a:ext>
            </a:extLst>
          </p:cNvPr>
          <p:cNvGrpSpPr/>
          <p:nvPr/>
        </p:nvGrpSpPr>
        <p:grpSpPr>
          <a:xfrm>
            <a:off x="5369349" y="2615031"/>
            <a:ext cx="4078070" cy="3188650"/>
            <a:chOff x="5380833" y="2573901"/>
            <a:chExt cx="4701487" cy="3676100"/>
          </a:xfrm>
        </p:grpSpPr>
        <p:pic>
          <p:nvPicPr>
            <p:cNvPr id="366" name="Google Shape;366;p5">
              <a:extLst>
                <a:ext uri="{FF2B5EF4-FFF2-40B4-BE49-F238E27FC236}">
                  <a16:creationId xmlns:a16="http://schemas.microsoft.com/office/drawing/2014/main" id="{0E7FA3EB-2968-D6DD-5AE6-C9188B88524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6173"/>
            <a:stretch/>
          </p:blipFill>
          <p:spPr>
            <a:xfrm>
              <a:off x="5380833" y="2573901"/>
              <a:ext cx="4600601" cy="36761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67" name="Google Shape;367;p5">
              <a:extLst>
                <a:ext uri="{FF2B5EF4-FFF2-40B4-BE49-F238E27FC236}">
                  <a16:creationId xmlns:a16="http://schemas.microsoft.com/office/drawing/2014/main" id="{971CED64-1660-FDC9-30D2-7C33DA4538C6}"/>
                </a:ext>
              </a:extLst>
            </p:cNvPr>
            <p:cNvCxnSpPr/>
            <p:nvPr/>
          </p:nvCxnSpPr>
          <p:spPr>
            <a:xfrm rot="10800000" flipH="1">
              <a:off x="6283411" y="2916195"/>
              <a:ext cx="766119" cy="2934729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368" name="Google Shape;368;p5">
              <a:extLst>
                <a:ext uri="{FF2B5EF4-FFF2-40B4-BE49-F238E27FC236}">
                  <a16:creationId xmlns:a16="http://schemas.microsoft.com/office/drawing/2014/main" id="{D8DE9785-F37E-2CD0-9BF9-B73524E081B3}"/>
                </a:ext>
              </a:extLst>
            </p:cNvPr>
            <p:cNvSpPr txBox="1"/>
            <p:nvPr/>
          </p:nvSpPr>
          <p:spPr>
            <a:xfrm>
              <a:off x="5871177" y="2928705"/>
              <a:ext cx="1225800" cy="9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" sz="12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Previous </a:t>
              </a:r>
              <a:br>
                <a:rPr kumimoji="0" lang="en" sz="12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</a:br>
              <a:r>
                <a:rPr kumimoji="0" lang="en" sz="12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Cryo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" sz="12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X-band </a:t>
              </a:r>
              <a:br>
                <a:rPr kumimoji="0" lang="en" sz="12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</a:br>
              <a:r>
                <a:rPr kumimoji="0" lang="en" sz="1200" b="0" i="0" u="none" strike="noStrike" kern="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Results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">
              <a:extLst>
                <a:ext uri="{FF2B5EF4-FFF2-40B4-BE49-F238E27FC236}">
                  <a16:creationId xmlns:a16="http://schemas.microsoft.com/office/drawing/2014/main" id="{B947C310-9055-B631-AFF9-2010DA925994}"/>
                </a:ext>
              </a:extLst>
            </p:cNvPr>
            <p:cNvSpPr txBox="1"/>
            <p:nvPr/>
          </p:nvSpPr>
          <p:spPr>
            <a:xfrm>
              <a:off x="8856520" y="4361859"/>
              <a:ext cx="1225800" cy="12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" sz="1200" b="0" i="0" u="none" strike="noStrike" kern="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Copper </a:t>
              </a:r>
              <a:br>
                <a:rPr kumimoji="0" lang="en" sz="1200" b="0" i="0" u="none" strike="noStrike" kern="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</a:br>
              <a:r>
                <a:rPr kumimoji="0" lang="en" sz="1200" b="0" i="0" u="none" strike="noStrike" kern="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at 44 K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" sz="1200" b="0" i="0" u="none" strike="noStrike" kern="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with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" sz="1200" b="0" i="0" u="none" strike="noStrike" kern="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 on-axis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r>
                <a:rPr kumimoji="0" lang="en" sz="1200" b="0" i="0" u="none" strike="noStrike" kern="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Lato"/>
                  <a:ea typeface="Lato"/>
                  <a:cs typeface="Lato"/>
                  <a:sym typeface="Lato"/>
                </a:rPr>
                <a:t>coupling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">
              <a:extLst>
                <a:ext uri="{FF2B5EF4-FFF2-40B4-BE49-F238E27FC236}">
                  <a16:creationId xmlns:a16="http://schemas.microsoft.com/office/drawing/2014/main" id="{CC7FF544-248B-57B1-1904-E9E043ACC2E3}"/>
                </a:ext>
              </a:extLst>
            </p:cNvPr>
            <p:cNvSpPr/>
            <p:nvPr/>
          </p:nvSpPr>
          <p:spPr>
            <a:xfrm rot="212203">
              <a:off x="8601143" y="3828203"/>
              <a:ext cx="540113" cy="2007973"/>
            </a:xfrm>
            <a:prstGeom prst="ellipse">
              <a:avLst/>
            </a:prstGeom>
            <a:solidFill>
              <a:schemeClr val="accent6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71" name="Google Shape;371;p5">
            <a:extLst>
              <a:ext uri="{FF2B5EF4-FFF2-40B4-BE49-F238E27FC236}">
                <a16:creationId xmlns:a16="http://schemas.microsoft.com/office/drawing/2014/main" id="{26DE34B6-E17E-2C86-10BB-6F32FC15DD5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6829" r="21817"/>
          <a:stretch/>
        </p:blipFill>
        <p:spPr>
          <a:xfrm>
            <a:off x="10038889" y="2079767"/>
            <a:ext cx="1914381" cy="416029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">
            <a:extLst>
              <a:ext uri="{FF2B5EF4-FFF2-40B4-BE49-F238E27FC236}">
                <a16:creationId xmlns:a16="http://schemas.microsoft.com/office/drawing/2014/main" id="{BACF26C7-ADE7-1B13-EACE-9385BD7B9D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00100" y="862390"/>
            <a:ext cx="10553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</a:pPr>
            <a:r>
              <a:rPr lang="en"/>
              <a:t>High power tests at LANL (room temp) and Radiabeam (cryo) with up to 5 MW per cavity</a:t>
            </a:r>
            <a:endParaRPr/>
          </a:p>
        </p:txBody>
      </p:sp>
      <p:sp>
        <p:nvSpPr>
          <p:cNvPr id="373" name="Google Shape;373;p5">
            <a:extLst>
              <a:ext uri="{FF2B5EF4-FFF2-40B4-BE49-F238E27FC236}">
                <a16:creationId xmlns:a16="http://schemas.microsoft.com/office/drawing/2014/main" id="{3B1E9EA4-F1E8-0622-70E2-71024B91D0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600" cy="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400"/>
              <a:buFont typeface="Lato"/>
              <a:buNone/>
            </a:pPr>
            <a:r>
              <a:rPr lang="en"/>
              <a:t>Single Cell High Gradient Tests with Cu and CuAg Cavities</a:t>
            </a:r>
            <a:endParaRPr/>
          </a:p>
        </p:txBody>
      </p:sp>
      <p:sp>
        <p:nvSpPr>
          <p:cNvPr id="374" name="Google Shape;374;p5">
            <a:extLst>
              <a:ext uri="{FF2B5EF4-FFF2-40B4-BE49-F238E27FC236}">
                <a16:creationId xmlns:a16="http://schemas.microsoft.com/office/drawing/2014/main" id="{02F56890-6011-5968-812C-7EB6531BF30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00100" y="1336705"/>
            <a:ext cx="107751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529162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800" dirty="0"/>
              <a:t>Improved coupler design significantly reduced breakdown probability</a:t>
            </a:r>
            <a:endParaRPr sz="1800" dirty="0"/>
          </a:p>
          <a:p>
            <a:pPr marL="529162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800" b="1" dirty="0"/>
              <a:t>C-band cavities were able to reach gradients over 250 MeV/m in cryogenic tests</a:t>
            </a:r>
            <a:endParaRPr b="1" dirty="0"/>
          </a:p>
          <a:p>
            <a:pPr marL="1138747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800" dirty="0"/>
              <a:t>C-band is a sweet spot for driving high power beams with high efficiency</a:t>
            </a:r>
            <a:endParaRPr sz="1800" dirty="0"/>
          </a:p>
          <a:p>
            <a:pPr marL="342900" lvl="0" indent="-26670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200"/>
              <a:buFont typeface="Arial"/>
              <a:buNone/>
            </a:pPr>
            <a:endParaRPr sz="1800" dirty="0"/>
          </a:p>
        </p:txBody>
      </p:sp>
      <p:pic>
        <p:nvPicPr>
          <p:cNvPr id="375" name="Google Shape;375;p5">
            <a:extLst>
              <a:ext uri="{FF2B5EF4-FFF2-40B4-BE49-F238E27FC236}">
                <a16:creationId xmlns:a16="http://schemas.microsoft.com/office/drawing/2014/main" id="{C192CD82-0274-3474-0CD4-CCE994D1ED1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4197"/>
          <a:stretch/>
        </p:blipFill>
        <p:spPr>
          <a:xfrm>
            <a:off x="865515" y="2669134"/>
            <a:ext cx="4308325" cy="308046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">
            <a:extLst>
              <a:ext uri="{FF2B5EF4-FFF2-40B4-BE49-F238E27FC236}">
                <a16:creationId xmlns:a16="http://schemas.microsoft.com/office/drawing/2014/main" id="{778C10B7-1176-C9A9-D79D-99A5DED716B8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1192053" y="5350802"/>
            <a:ext cx="6184000" cy="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3F3F3F"/>
              </a:buClr>
              <a:buSzPts val="800"/>
              <a:buFont typeface="Lato"/>
              <a:buNone/>
            </a:pPr>
            <a:r>
              <a:rPr lang="en" sz="1200" b="1" u="sng">
                <a:solidFill>
                  <a:schemeClr val="hlink"/>
                </a:solidFill>
                <a:hlinkClick r:id="rId6"/>
              </a:rPr>
              <a:t>APL 121, 254101 (2022)</a:t>
            </a:r>
            <a:r>
              <a:rPr lang="en" sz="1200" b="1">
                <a:solidFill>
                  <a:schemeClr val="hlink"/>
                </a:solidFill>
              </a:rPr>
              <a:t> </a:t>
            </a:r>
            <a:br>
              <a:rPr lang="en" sz="1200" b="1">
                <a:solidFill>
                  <a:schemeClr val="hlink"/>
                </a:solidFill>
              </a:rPr>
            </a:br>
            <a:r>
              <a:rPr lang="en" sz="1200" b="1" u="sng">
                <a:solidFill>
                  <a:schemeClr val="hlink"/>
                </a:solidFill>
                <a:hlinkClick r:id="rId7"/>
              </a:rPr>
              <a:t>IPAC2024  p. MOPR29</a:t>
            </a:r>
            <a:endParaRPr sz="1200" b="1"/>
          </a:p>
        </p:txBody>
      </p:sp>
      <p:sp>
        <p:nvSpPr>
          <p:cNvPr id="377" name="Google Shape;377;p5">
            <a:extLst>
              <a:ext uri="{FF2B5EF4-FFF2-40B4-BE49-F238E27FC236}">
                <a16:creationId xmlns:a16="http://schemas.microsoft.com/office/drawing/2014/main" id="{1BE4B6A5-AF6C-70FD-B07C-B04E1DCC4BB4}"/>
              </a:ext>
            </a:extLst>
          </p:cNvPr>
          <p:cNvSpPr txBox="1"/>
          <p:nvPr/>
        </p:nvSpPr>
        <p:spPr>
          <a:xfrm>
            <a:off x="9982200" y="1698794"/>
            <a:ext cx="2146333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Test at Radiabeam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5">
            <a:extLst>
              <a:ext uri="{FF2B5EF4-FFF2-40B4-BE49-F238E27FC236}">
                <a16:creationId xmlns:a16="http://schemas.microsoft.com/office/drawing/2014/main" id="{F262C259-0C8E-1322-56B5-18B335DCDC6D}"/>
              </a:ext>
            </a:extLst>
          </p:cNvPr>
          <p:cNvSpPr txBox="1"/>
          <p:nvPr/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/>
          <a:p>
            <a:pPr lvl="0">
              <a:buClr>
                <a:srgbClr val="FFFFFF"/>
              </a:buClr>
              <a:buSzPts val="2100"/>
              <a:defRPr/>
            </a:pPr>
            <a:r>
              <a:rPr lang="en-US" sz="1100" dirty="0">
                <a:solidFill>
                  <a:srgbClr val="3F3F3F"/>
                </a:solidFill>
                <a:latin typeface="Lato"/>
                <a:sym typeface="Lato"/>
              </a:rPr>
              <a:t>HEP GARD RF Roadmap Update</a:t>
            </a:r>
          </a:p>
        </p:txBody>
      </p:sp>
      <p:sp>
        <p:nvSpPr>
          <p:cNvPr id="379" name="Google Shape;379;p5">
            <a:extLst>
              <a:ext uri="{FF2B5EF4-FFF2-40B4-BE49-F238E27FC236}">
                <a16:creationId xmlns:a16="http://schemas.microsoft.com/office/drawing/2014/main" id="{7A780370-3A41-DC71-CE5D-21DAFF0BD7E2}"/>
              </a:ext>
            </a:extLst>
          </p:cNvPr>
          <p:cNvSpPr txBox="1"/>
          <p:nvPr/>
        </p:nvSpPr>
        <p:spPr>
          <a:xfrm>
            <a:off x="3736217" y="5885118"/>
            <a:ext cx="6184001" cy="360612"/>
          </a:xfrm>
          <a:prstGeom prst="rect">
            <a:avLst/>
          </a:prstGeom>
          <a:solidFill>
            <a:srgbClr val="8C1515"/>
          </a:solidFill>
          <a:ln w="19050" cap="flat" cmpd="sng">
            <a:solidFill>
              <a:srgbClr val="8C1515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Improved RF design further enhances the achievable gradient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5">
            <a:extLst>
              <a:ext uri="{FF2B5EF4-FFF2-40B4-BE49-F238E27FC236}">
                <a16:creationId xmlns:a16="http://schemas.microsoft.com/office/drawing/2014/main" id="{CDF4D472-EFDF-4E00-634A-D81AA3395D7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6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sym typeface="Lato"/>
            </a:endParaRPr>
          </a:p>
        </p:txBody>
      </p:sp>
      <p:sp>
        <p:nvSpPr>
          <p:cNvPr id="2" name="Google Shape;1548;g34a3f1059d9_0_1449">
            <a:extLst>
              <a:ext uri="{FF2B5EF4-FFF2-40B4-BE49-F238E27FC236}">
                <a16:creationId xmlns:a16="http://schemas.microsoft.com/office/drawing/2014/main" id="{ECF86729-06B0-CA8A-593D-6323E7FE8CCB}"/>
              </a:ext>
            </a:extLst>
          </p:cNvPr>
          <p:cNvSpPr txBox="1"/>
          <p:nvPr/>
        </p:nvSpPr>
        <p:spPr>
          <a:xfrm>
            <a:off x="7391615" y="3343915"/>
            <a:ext cx="49885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006ABB"/>
                </a:solidFill>
                <a:latin typeface="Lato"/>
                <a:ea typeface="Lato"/>
                <a:cs typeface="Lato"/>
                <a:sym typeface="Lato"/>
              </a:rPr>
              <a:t>Cu</a:t>
            </a:r>
            <a:endParaRPr dirty="0"/>
          </a:p>
        </p:txBody>
      </p:sp>
      <p:sp>
        <p:nvSpPr>
          <p:cNvPr id="3" name="Google Shape;1549;g34a3f1059d9_0_1449">
            <a:extLst>
              <a:ext uri="{FF2B5EF4-FFF2-40B4-BE49-F238E27FC236}">
                <a16:creationId xmlns:a16="http://schemas.microsoft.com/office/drawing/2014/main" id="{058BB10F-F345-649B-4F0F-DBBCDE9621BA}"/>
              </a:ext>
            </a:extLst>
          </p:cNvPr>
          <p:cNvSpPr txBox="1"/>
          <p:nvPr/>
        </p:nvSpPr>
        <p:spPr>
          <a:xfrm>
            <a:off x="8391162" y="3343915"/>
            <a:ext cx="87075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EBAF22"/>
                </a:solidFill>
                <a:latin typeface="Arial"/>
                <a:ea typeface="Arial"/>
                <a:cs typeface="Arial"/>
                <a:sym typeface="Arial"/>
              </a:rPr>
              <a:t>CuAg</a:t>
            </a:r>
            <a:endParaRPr sz="2000" b="1" i="0" u="none" strike="noStrike" cap="none">
              <a:solidFill>
                <a:srgbClr val="EBAF2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7746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"/>
          <p:cNvSpPr txBox="1">
            <a:spLocks noGrp="1"/>
          </p:cNvSpPr>
          <p:nvPr>
            <p:ph type="body" idx="1"/>
          </p:nvPr>
        </p:nvSpPr>
        <p:spPr>
          <a:xfrm>
            <a:off x="800100" y="824689"/>
            <a:ext cx="10553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</a:pPr>
            <a:r>
              <a:rPr lang="en"/>
              <a:t>Conditioned at Radiabeam up to 21 MW (source limit), 60 MeV/m, 60 Hz, and 1 μs</a:t>
            </a:r>
            <a:endParaRPr/>
          </a:p>
        </p:txBody>
      </p:sp>
      <p:sp>
        <p:nvSpPr>
          <p:cNvPr id="386" name="Google Shape;386;p6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600" cy="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400"/>
              <a:buFont typeface="Lato"/>
              <a:buNone/>
            </a:pPr>
            <a:r>
              <a:rPr lang="en"/>
              <a:t>Meter-long Linac Cryogenic High Gradient Tests</a:t>
            </a:r>
            <a:endParaRPr/>
          </a:p>
        </p:txBody>
      </p:sp>
      <p:sp>
        <p:nvSpPr>
          <p:cNvPr id="387" name="Google Shape;387;p6"/>
          <p:cNvSpPr txBox="1">
            <a:spLocks noGrp="1"/>
          </p:cNvSpPr>
          <p:nvPr>
            <p:ph type="body" idx="2"/>
          </p:nvPr>
        </p:nvSpPr>
        <p:spPr>
          <a:xfrm>
            <a:off x="800100" y="1284801"/>
            <a:ext cx="10553700" cy="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850" dirty="0">
                <a:solidFill>
                  <a:srgbClr val="3F3F3F"/>
                </a:solidFill>
              </a:rPr>
              <a:t>Meter-long linac leverages two slab design for lower fabrication cost</a:t>
            </a:r>
            <a:endParaRPr sz="1850"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850" b="1" dirty="0"/>
              <a:t>Cryogenic operation and distributed coupling result in 6X reduction in required RF power</a:t>
            </a:r>
            <a:endParaRPr sz="1850" b="1" dirty="0"/>
          </a:p>
          <a:p>
            <a:pPr marL="529162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867" dirty="0"/>
              <a:t>At 50 MeV/m BDR was O(10-6) /pulse/m after 2M pulses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867" b="1" dirty="0"/>
              <a:t>Breakdown events remained localized within structure</a:t>
            </a:r>
            <a:endParaRPr sz="1867" b="1" dirty="0"/>
          </a:p>
          <a:p>
            <a:pPr marL="529162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sz="1867" dirty="0"/>
              <a:t>Vibration measurements showed displacement on structure were within 1 </a:t>
            </a:r>
            <a:r>
              <a:rPr lang="en" sz="2000" dirty="0"/>
              <a:t>μ</a:t>
            </a:r>
            <a:r>
              <a:rPr lang="en" sz="1867" dirty="0"/>
              <a:t>m</a:t>
            </a:r>
            <a:endParaRPr sz="1867" dirty="0"/>
          </a:p>
        </p:txBody>
      </p:sp>
      <p:sp>
        <p:nvSpPr>
          <p:cNvPr id="388" name="Google Shape;388;p6"/>
          <p:cNvSpPr txBox="1">
            <a:spLocks noGrp="1"/>
          </p:cNvSpPr>
          <p:nvPr>
            <p:ph type="subTitle" idx="3"/>
          </p:nvPr>
        </p:nvSpPr>
        <p:spPr>
          <a:xfrm>
            <a:off x="1634490" y="6053329"/>
            <a:ext cx="54244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3F3F3F"/>
              </a:buClr>
              <a:buSzPts val="800"/>
              <a:buFont typeface="Lato"/>
              <a:buNone/>
            </a:pPr>
            <a:r>
              <a:rPr lang="en" sz="1200" b="1" u="sng" dirty="0">
                <a:solidFill>
                  <a:schemeClr val="hlink"/>
                </a:solidFill>
                <a:hlinkClick r:id="rId3"/>
              </a:rPr>
              <a:t>LCWS 2024</a:t>
            </a:r>
            <a:endParaRPr sz="1200" b="1" dirty="0"/>
          </a:p>
        </p:txBody>
      </p:sp>
      <p:pic>
        <p:nvPicPr>
          <p:cNvPr id="389" name="Google Shape;389;p6"/>
          <p:cNvPicPr preferRelativeResize="0"/>
          <p:nvPr/>
        </p:nvPicPr>
        <p:blipFill rotWithShape="1">
          <a:blip r:embed="rId4">
            <a:alphaModFix/>
          </a:blip>
          <a:srcRect b="15173"/>
          <a:stretch/>
        </p:blipFill>
        <p:spPr>
          <a:xfrm>
            <a:off x="4723794" y="3708149"/>
            <a:ext cx="3303117" cy="210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6"/>
          <p:cNvPicPr preferRelativeResize="0"/>
          <p:nvPr/>
        </p:nvPicPr>
        <p:blipFill rotWithShape="1">
          <a:blip r:embed="rId5">
            <a:alphaModFix/>
          </a:blip>
          <a:srcRect l="-5470" r="5470"/>
          <a:stretch/>
        </p:blipFill>
        <p:spPr>
          <a:xfrm>
            <a:off x="8753256" y="3643549"/>
            <a:ext cx="2600444" cy="231149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6"/>
          <p:cNvSpPr txBox="1"/>
          <p:nvPr/>
        </p:nvSpPr>
        <p:spPr>
          <a:xfrm>
            <a:off x="5297488" y="3319161"/>
            <a:ext cx="2339057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Test at Radiabeam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6"/>
          <p:cNvSpPr txBox="1"/>
          <p:nvPr/>
        </p:nvSpPr>
        <p:spPr>
          <a:xfrm>
            <a:off x="8863206" y="3319161"/>
            <a:ext cx="2822643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Vibration measurement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6"/>
          <p:cNvSpPr txBox="1"/>
          <p:nvPr/>
        </p:nvSpPr>
        <p:spPr>
          <a:xfrm>
            <a:off x="1022021" y="3319161"/>
            <a:ext cx="2051379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Meter-long Linac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6"/>
          <p:cNvSpPr txBox="1"/>
          <p:nvPr/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/>
          <a:p>
            <a:pPr lvl="0">
              <a:buClr>
                <a:srgbClr val="FFFFFF"/>
              </a:buClr>
              <a:buSzPts val="2100"/>
              <a:defRPr/>
            </a:pPr>
            <a:r>
              <a:rPr lang="en-US" sz="1100" dirty="0">
                <a:solidFill>
                  <a:srgbClr val="3F3F3F"/>
                </a:solidFill>
                <a:latin typeface="Lato"/>
                <a:sym typeface="Lato"/>
              </a:rPr>
              <a:t>HEP GARD RF Roadmap Update</a:t>
            </a:r>
          </a:p>
        </p:txBody>
      </p:sp>
      <p:pic>
        <p:nvPicPr>
          <p:cNvPr id="395" name="Google Shape;395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125" y="3643549"/>
            <a:ext cx="3777475" cy="240977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6"/>
          <p:cNvSpPr txBox="1"/>
          <p:nvPr/>
        </p:nvSpPr>
        <p:spPr>
          <a:xfrm>
            <a:off x="3949071" y="5967334"/>
            <a:ext cx="7665567" cy="360612"/>
          </a:xfrm>
          <a:prstGeom prst="rect">
            <a:avLst/>
          </a:prstGeom>
          <a:solidFill>
            <a:srgbClr val="8C1515"/>
          </a:solidFill>
          <a:ln w="19050" cap="flat" cmpd="sng">
            <a:solidFill>
              <a:srgbClr val="8C1515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Meter-scale structures with low cost and high RF efficiency can be fabricated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7" name="Google Shape;397;p6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7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8925" y="2806042"/>
            <a:ext cx="2606937" cy="2135322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7"/>
          <p:cNvSpPr txBox="1">
            <a:spLocks noGrp="1"/>
          </p:cNvSpPr>
          <p:nvPr>
            <p:ph type="body" idx="1"/>
          </p:nvPr>
        </p:nvSpPr>
        <p:spPr>
          <a:xfrm>
            <a:off x="800100" y="819742"/>
            <a:ext cx="10553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</a:pPr>
            <a:r>
              <a:rPr lang="en"/>
              <a:t>Linac heated via a resistive wire to characterize impact of LN boiling on precision alignment</a:t>
            </a:r>
            <a:endParaRPr/>
          </a:p>
        </p:txBody>
      </p:sp>
      <p:sp>
        <p:nvSpPr>
          <p:cNvPr id="404" name="Google Shape;404;p7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600" cy="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Alignment Stability during Liquid Nitrogen (LN) Operation</a:t>
            </a:r>
            <a:endParaRPr/>
          </a:p>
        </p:txBody>
      </p:sp>
      <p:sp>
        <p:nvSpPr>
          <p:cNvPr id="405" name="Google Shape;405;p7"/>
          <p:cNvSpPr txBox="1">
            <a:spLocks noGrp="1"/>
          </p:cNvSpPr>
          <p:nvPr>
            <p:ph type="body" idx="2"/>
          </p:nvPr>
        </p:nvSpPr>
        <p:spPr>
          <a:xfrm>
            <a:off x="796449" y="1099427"/>
            <a:ext cx="109875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88945" lvl="0" indent="-298450" algn="l" rtl="0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b="1" dirty="0"/>
              <a:t>Maximum displacement from nitrogen bubbling was micron-scale for up to 2 kW average heating</a:t>
            </a:r>
            <a:endParaRPr b="1" dirty="0"/>
          </a:p>
          <a:p>
            <a:pPr marL="488945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dirty="0"/>
              <a:t>Rasnik laser alignment system is currently tested in liquid nitrogen with roughly 2.5 micron displacement resolution</a:t>
            </a:r>
            <a:endParaRPr dirty="0"/>
          </a:p>
        </p:txBody>
      </p:sp>
      <p:pic>
        <p:nvPicPr>
          <p:cNvPr id="406" name="Google Shape;406;p7"/>
          <p:cNvPicPr preferRelativeResize="0"/>
          <p:nvPr/>
        </p:nvPicPr>
        <p:blipFill rotWithShape="1">
          <a:blip r:embed="rId4">
            <a:alphaModFix/>
          </a:blip>
          <a:srcRect b="6272"/>
          <a:stretch/>
        </p:blipFill>
        <p:spPr>
          <a:xfrm>
            <a:off x="796449" y="2133319"/>
            <a:ext cx="5491331" cy="3520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97038" y="2437030"/>
            <a:ext cx="2196494" cy="16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/>
          <p:nvPr/>
        </p:nvSpPr>
        <p:spPr>
          <a:xfrm>
            <a:off x="1252995" y="6109996"/>
            <a:ext cx="54244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" sz="1200" b="1" i="0" u="sng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SLAC-PUB-17776 (2024)</a:t>
            </a:r>
            <a:r>
              <a:rPr kumimoji="0" lang="en" sz="12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 </a:t>
            </a:r>
            <a:r>
              <a:rPr kumimoji="0" lang="en" sz="1200" b="1" i="0" u="sng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arXiv:2307.07981 (2024)</a:t>
            </a:r>
            <a:endParaRPr kumimoji="0" lang="en" sz="1200" b="1" i="0" u="sng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4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  <a:hlinkClick r:id="rId8"/>
              </a:rPr>
              <a:t>EPJ Web Conf., 315 (2024) 02018</a:t>
            </a:r>
            <a:endParaRPr kumimoji="0" lang="nl-N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10" name="Google Shape;410;p7"/>
          <p:cNvSpPr txBox="1"/>
          <p:nvPr/>
        </p:nvSpPr>
        <p:spPr>
          <a:xfrm>
            <a:off x="2393729" y="1775811"/>
            <a:ext cx="2777697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Experimental Setup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7"/>
          <p:cNvSpPr txBox="1"/>
          <p:nvPr/>
        </p:nvSpPr>
        <p:spPr>
          <a:xfrm>
            <a:off x="6343546" y="2055477"/>
            <a:ext cx="2777697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Vibration Measurement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7"/>
          <p:cNvSpPr txBox="1"/>
          <p:nvPr/>
        </p:nvSpPr>
        <p:spPr>
          <a:xfrm>
            <a:off x="9089005" y="2050539"/>
            <a:ext cx="3026265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Rasnik Alignment System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7"/>
          <p:cNvSpPr txBox="1"/>
          <p:nvPr/>
        </p:nvSpPr>
        <p:spPr>
          <a:xfrm>
            <a:off x="1634490" y="6282824"/>
            <a:ext cx="58521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/>
          <a:p>
            <a:pPr lvl="0">
              <a:buClr>
                <a:srgbClr val="FFFFFF"/>
              </a:buClr>
              <a:buSzPts val="2100"/>
              <a:defRPr/>
            </a:pPr>
            <a:r>
              <a:rPr lang="en-US" sz="1100" dirty="0">
                <a:solidFill>
                  <a:srgbClr val="3F3F3F"/>
                </a:solidFill>
                <a:latin typeface="Lato"/>
                <a:sym typeface="Lato"/>
              </a:rPr>
              <a:t>HEP GARD RF Roadmap Update</a:t>
            </a:r>
          </a:p>
        </p:txBody>
      </p:sp>
      <p:sp>
        <p:nvSpPr>
          <p:cNvPr id="414" name="Google Shape;414;p7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8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sym typeface="Lato"/>
            </a:endParaRPr>
          </a:p>
        </p:txBody>
      </p:sp>
      <p:sp>
        <p:nvSpPr>
          <p:cNvPr id="415" name="Google Shape;415;p7"/>
          <p:cNvSpPr txBox="1"/>
          <p:nvPr/>
        </p:nvSpPr>
        <p:spPr>
          <a:xfrm>
            <a:off x="5171426" y="5981062"/>
            <a:ext cx="5977220" cy="656077"/>
          </a:xfrm>
          <a:prstGeom prst="rect">
            <a:avLst/>
          </a:prstGeom>
          <a:solidFill>
            <a:srgbClr val="8C1515"/>
          </a:solidFill>
          <a:ln w="19050" cap="flat" cmpd="sng">
            <a:solidFill>
              <a:srgbClr val="8C1515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Displacements from liquid nitrogen operation can be maintained to within tolerances required for HEP facilities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2FF1AE-A81F-D37B-8500-0DBD0F031B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4533" y="4196863"/>
            <a:ext cx="2541504" cy="142959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8"/>
          <p:cNvSpPr txBox="1">
            <a:spLocks noGrp="1"/>
          </p:cNvSpPr>
          <p:nvPr>
            <p:ph type="body" idx="1"/>
          </p:nvPr>
        </p:nvSpPr>
        <p:spPr>
          <a:xfrm>
            <a:off x="800100" y="811670"/>
            <a:ext cx="105536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1500"/>
              <a:buNone/>
            </a:pPr>
            <a:r>
              <a:rPr lang="en"/>
              <a:t>Longitudinal slits can damp higher order modes and improve emittance preservation</a:t>
            </a:r>
            <a:endParaRPr/>
          </a:p>
        </p:txBody>
      </p:sp>
      <p:sp>
        <p:nvSpPr>
          <p:cNvPr id="421" name="Google Shape;421;p8"/>
          <p:cNvSpPr txBox="1">
            <a:spLocks noGrp="1"/>
          </p:cNvSpPr>
          <p:nvPr>
            <p:ph type="title"/>
          </p:nvPr>
        </p:nvSpPr>
        <p:spPr>
          <a:xfrm>
            <a:off x="800100" y="266701"/>
            <a:ext cx="10553600" cy="6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C1515"/>
              </a:buClr>
              <a:buSzPts val="2400"/>
              <a:buFont typeface="Lato"/>
              <a:buNone/>
            </a:pPr>
            <a:r>
              <a:rPr lang="en"/>
              <a:t>Integrated Higher Order Mode Damping Slits</a:t>
            </a:r>
            <a:endParaRPr dirty="0"/>
          </a:p>
        </p:txBody>
      </p:sp>
      <p:sp>
        <p:nvSpPr>
          <p:cNvPr id="422" name="Google Shape;422;p8"/>
          <p:cNvSpPr txBox="1">
            <a:spLocks noGrp="1"/>
          </p:cNvSpPr>
          <p:nvPr>
            <p:ph type="body" idx="2"/>
          </p:nvPr>
        </p:nvSpPr>
        <p:spPr>
          <a:xfrm>
            <a:off x="800100" y="1161036"/>
            <a:ext cx="112200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262460" lvl="0" indent="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Need for a lossy material that can withstand brazing and breakdowns while preserving UHV</a:t>
            </a:r>
            <a:endParaRPr dirty="0"/>
          </a:p>
          <a:p>
            <a:pPr marL="548210" lvl="0" indent="-28575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dirty="0"/>
              <a:t>NiChrome has been identified as a potential material</a:t>
            </a:r>
            <a:endParaRPr dirty="0"/>
          </a:p>
          <a:p>
            <a:pPr marL="548210" lvl="0" indent="-28575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dirty="0"/>
              <a:t>Recent tests at CERN applied DC fields at 1 kHz with 1 us pulses</a:t>
            </a:r>
            <a:endParaRPr dirty="0"/>
          </a:p>
          <a:p>
            <a:pPr marL="1157795" lvl="1" indent="-28575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dirty="0"/>
              <a:t>Field emission sites uniformly distributed over sample</a:t>
            </a:r>
            <a:endParaRPr dirty="0"/>
          </a:p>
          <a:p>
            <a:pPr marL="548209" lvl="0" indent="-285749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dirty="0"/>
              <a:t>Fabrication of cavity with damping slits underway at LANL</a:t>
            </a:r>
            <a:endParaRPr dirty="0"/>
          </a:p>
          <a:p>
            <a:pPr marL="548210" lvl="0" indent="-28575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 dirty="0"/>
              <a:t>Design of a meter-long C-band structure using these slits is also complete</a:t>
            </a:r>
            <a:endParaRPr dirty="0"/>
          </a:p>
        </p:txBody>
      </p:sp>
      <p:grpSp>
        <p:nvGrpSpPr>
          <p:cNvPr id="423" name="Google Shape;423;p8"/>
          <p:cNvGrpSpPr/>
          <p:nvPr/>
        </p:nvGrpSpPr>
        <p:grpSpPr>
          <a:xfrm>
            <a:off x="9437224" y="1508497"/>
            <a:ext cx="2416061" cy="1902341"/>
            <a:chOff x="5477588" y="3043851"/>
            <a:chExt cx="2744900" cy="2047950"/>
          </a:xfrm>
        </p:grpSpPr>
        <p:pic>
          <p:nvPicPr>
            <p:cNvPr id="424" name="Google Shape;424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77588" y="3043851"/>
              <a:ext cx="2744900" cy="2047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Google Shape;425;p8"/>
            <p:cNvPicPr preferRelativeResize="0"/>
            <p:nvPr/>
          </p:nvPicPr>
          <p:blipFill rotWithShape="1">
            <a:blip r:embed="rId4">
              <a:alphaModFix amt="60000"/>
            </a:blip>
            <a:srcRect l="39131"/>
            <a:stretch/>
          </p:blipFill>
          <p:spPr>
            <a:xfrm>
              <a:off x="6838784" y="3523924"/>
              <a:ext cx="807009" cy="13189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7" name="Google Shape;427;p8"/>
          <p:cNvSpPr txBox="1"/>
          <p:nvPr/>
        </p:nvSpPr>
        <p:spPr>
          <a:xfrm>
            <a:off x="9748282" y="1160299"/>
            <a:ext cx="4210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Field Emission Sites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0630" y="3705953"/>
            <a:ext cx="3756865" cy="2211667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8"/>
          <p:cNvSpPr txBox="1">
            <a:spLocks noGrp="1"/>
          </p:cNvSpPr>
          <p:nvPr>
            <p:ph type="subTitle" idx="3"/>
          </p:nvPr>
        </p:nvSpPr>
        <p:spPr>
          <a:xfrm>
            <a:off x="1635125" y="6356350"/>
            <a:ext cx="4208463" cy="21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ctr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ts val="2100"/>
              <a:defRPr/>
            </a:pPr>
            <a:r>
              <a:rPr lang="en-US" sz="1100" dirty="0"/>
              <a:t>HEP GARD RF Roadmap Update</a:t>
            </a:r>
          </a:p>
        </p:txBody>
      </p:sp>
      <p:sp>
        <p:nvSpPr>
          <p:cNvPr id="430" name="Google Shape;430;p8"/>
          <p:cNvSpPr txBox="1"/>
          <p:nvPr/>
        </p:nvSpPr>
        <p:spPr>
          <a:xfrm>
            <a:off x="2074952" y="3429000"/>
            <a:ext cx="208327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Damping Slot Design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44364" y="3735766"/>
            <a:ext cx="1852628" cy="223880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8"/>
          <p:cNvSpPr txBox="1"/>
          <p:nvPr/>
        </p:nvSpPr>
        <p:spPr>
          <a:xfrm>
            <a:off x="5280399" y="3465262"/>
            <a:ext cx="208327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Damped Cavity Design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8"/>
          <p:cNvSpPr txBox="1"/>
          <p:nvPr/>
        </p:nvSpPr>
        <p:spPr>
          <a:xfrm>
            <a:off x="4807598" y="6059876"/>
            <a:ext cx="6253125" cy="656077"/>
          </a:xfrm>
          <a:prstGeom prst="rect">
            <a:avLst/>
          </a:prstGeom>
          <a:solidFill>
            <a:srgbClr val="8C1515"/>
          </a:solidFill>
          <a:ln w="19050" cap="flat" cmpd="sng">
            <a:solidFill>
              <a:srgbClr val="8C1515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ato"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Damping can be accomplished with UHV compatible materials and split-cell fabrication technique developed at SLAC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8"/>
          <p:cNvSpPr txBox="1">
            <a:spLocks noGrp="1"/>
          </p:cNvSpPr>
          <p:nvPr>
            <p:ph type="sldNum" idx="12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t>9</a:t>
            </a:fld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ato"/>
              <a:sym typeface="Lato"/>
            </a:endParaRPr>
          </a:p>
        </p:txBody>
      </p:sp>
      <p:sp>
        <p:nvSpPr>
          <p:cNvPr id="2" name="Google Shape;388;p6">
            <a:extLst>
              <a:ext uri="{FF2B5EF4-FFF2-40B4-BE49-F238E27FC236}">
                <a16:creationId xmlns:a16="http://schemas.microsoft.com/office/drawing/2014/main" id="{DA167D2A-206C-4FB3-CFA2-3384B39A815F}"/>
              </a:ext>
            </a:extLst>
          </p:cNvPr>
          <p:cNvSpPr txBox="1">
            <a:spLocks/>
          </p:cNvSpPr>
          <p:nvPr/>
        </p:nvSpPr>
        <p:spPr>
          <a:xfrm>
            <a:off x="1634490" y="6046751"/>
            <a:ext cx="54244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3F3F3F"/>
              </a:buClr>
              <a:buSzPts val="800"/>
              <a:buFont typeface="Lato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3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4036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2816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2816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1" u="none" strike="noStrike" cap="none">
                <a:solidFill>
                  <a:srgbClr val="3F3F3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3F3F3F"/>
              </a:buClr>
              <a:buSzPts val="800"/>
              <a:buFont typeface="Arial"/>
              <a:buNone/>
              <a:defRPr sz="1067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/>
            <a:r>
              <a:rPr lang="en-US" sz="1200" b="1" dirty="0">
                <a:hlinkClick r:id="rId7"/>
              </a:rPr>
              <a:t>LCWS 2025</a:t>
            </a:r>
            <a:endParaRPr lang="en-US" sz="1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66A009-8491-93AC-6132-AED3CD83FC2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458" t="2154" r="255" b="1447"/>
          <a:stretch>
            <a:fillRect/>
          </a:stretch>
        </p:blipFill>
        <p:spPr>
          <a:xfrm>
            <a:off x="7363672" y="3754191"/>
            <a:ext cx="4828328" cy="2158172"/>
          </a:xfrm>
          <a:prstGeom prst="rect">
            <a:avLst/>
          </a:prstGeom>
        </p:spPr>
      </p:pic>
      <p:sp>
        <p:nvSpPr>
          <p:cNvPr id="5" name="Google Shape;432;p8">
            <a:extLst>
              <a:ext uri="{FF2B5EF4-FFF2-40B4-BE49-F238E27FC236}">
                <a16:creationId xmlns:a16="http://schemas.microsoft.com/office/drawing/2014/main" id="{81A7566C-D337-66F5-B3D4-0B2B677D6858}"/>
              </a:ext>
            </a:extLst>
          </p:cNvPr>
          <p:cNvSpPr txBox="1"/>
          <p:nvPr/>
        </p:nvSpPr>
        <p:spPr>
          <a:xfrm>
            <a:off x="9171833" y="3415243"/>
            <a:ext cx="208327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" sz="14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Linac Design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SRF-default">
  <a:themeElements>
    <a:clrScheme name="ESRF-LightBlue">
      <a:dk1>
        <a:srgbClr val="000000"/>
      </a:dk1>
      <a:lt1>
        <a:srgbClr val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LAC Interio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SLAC Interio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</TotalTime>
  <Words>2700</Words>
  <Application>Microsoft Office PowerPoint</Application>
  <PresentationFormat>Widescreen</PresentationFormat>
  <Paragraphs>450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Noto Sans Symbols</vt:lpstr>
      <vt:lpstr>Lato</vt:lpstr>
      <vt:lpstr>Calibri</vt:lpstr>
      <vt:lpstr>Arial</vt:lpstr>
      <vt:lpstr>Times New Roman</vt:lpstr>
      <vt:lpstr>Montserrat</vt:lpstr>
      <vt:lpstr>Office Theme</vt:lpstr>
      <vt:lpstr>Office Theme</vt:lpstr>
      <vt:lpstr>ESRF-default</vt:lpstr>
      <vt:lpstr>SLAC Interior Slides</vt:lpstr>
      <vt:lpstr>Office Theme</vt:lpstr>
      <vt:lpstr>3_SLAC Interior Slides</vt:lpstr>
      <vt:lpstr>Cold Copper Technology</vt:lpstr>
      <vt:lpstr>Agenda</vt:lpstr>
      <vt:lpstr>Motivation for Developing Cold Copper RF Accelerators</vt:lpstr>
      <vt:lpstr>First Demonstration of Cold Copper Accelerating Structure</vt:lpstr>
      <vt:lpstr>Ongoing Development for Cryogenic RF Photo-Injectors</vt:lpstr>
      <vt:lpstr>Single Cell High Gradient Tests with Cu and CuAg Cavities</vt:lpstr>
      <vt:lpstr>Meter-long Linac Cryogenic High Gradient Tests</vt:lpstr>
      <vt:lpstr>Alignment Stability during Liquid Nitrogen (LN) Operation</vt:lpstr>
      <vt:lpstr>Integrated Higher Order Mode Damping Slits</vt:lpstr>
      <vt:lpstr>Cold Copper R&amp;D in the Quarter Cryo-module (QCM)</vt:lpstr>
      <vt:lpstr>PowerPoint Presentation</vt:lpstr>
      <vt:lpstr>COOL COPPER OPERATION LINAC DEMONSTRATOR (COLD) AT ESRF</vt:lpstr>
      <vt:lpstr>COLD Project Phases and Scope</vt:lpstr>
      <vt:lpstr>Synergies with NCRF Developments</vt:lpstr>
      <vt:lpstr>Distributed-Coupling based Large Aperture Injector Linac</vt:lpstr>
      <vt:lpstr>Synergies with Future Colliders</vt:lpstr>
      <vt:lpstr>RF Testing of High Temp Superconductors (HTS)</vt:lpstr>
      <vt:lpstr>Future R&amp;D Directions for Cryogenic NCRF</vt:lpstr>
      <vt:lpstr>Future R&amp;D Directions for HTS RF</vt:lpstr>
      <vt:lpstr>Case Study: CW Linac with 1 MW Beam Power</vt:lpstr>
      <vt:lpstr>PowerPoint Presentation</vt:lpstr>
      <vt:lpstr>Questions?</vt:lpstr>
      <vt:lpstr>Beam Dynamics Studies for HEP Linac Applications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Dhar, Ankur</cp:lastModifiedBy>
  <cp:revision>59</cp:revision>
  <dcterms:modified xsi:type="dcterms:W3CDTF">2026-01-26T06:28:13Z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3</vt:i4>
  </property>
  <property fmtid="{D5CDD505-2E9C-101B-9397-08002B2CF9AE}" pid="3" name="PresentationFormat">
    <vt:lpwstr>Widescreen</vt:lpwstr>
  </property>
  <property fmtid="{D5CDD505-2E9C-101B-9397-08002B2CF9AE}" pid="4" name="Slides">
    <vt:i4>12</vt:i4>
  </property>
  <property fmtid="{D5CDD505-2E9C-101B-9397-08002B2CF9AE}" pid="5" name="Notes">
    <vt:i4>11</vt:i4>
  </property>
</Properties>
</file>