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93" r:id="rId2"/>
  </p:sldMasterIdLst>
  <p:notesMasterIdLst>
    <p:notesMasterId r:id="rId11"/>
  </p:notesMasterIdLst>
  <p:sldIdLst>
    <p:sldId id="307" r:id="rId3"/>
    <p:sldId id="755" r:id="rId4"/>
    <p:sldId id="756" r:id="rId5"/>
    <p:sldId id="757" r:id="rId6"/>
    <p:sldId id="758" r:id="rId7"/>
    <p:sldId id="760" r:id="rId8"/>
    <p:sldId id="759" r:id="rId9"/>
    <p:sldId id="754" r:id="rId10"/>
  </p:sldIdLst>
  <p:sldSz cx="9144000" cy="5143500" type="screen16x9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70B8"/>
    <a:srgbClr val="0D98AB"/>
    <a:srgbClr val="6A7741"/>
    <a:srgbClr val="EB0F1E"/>
    <a:srgbClr val="000F7E"/>
    <a:srgbClr val="09198D"/>
    <a:srgbClr val="FF9129"/>
    <a:srgbClr val="00AA64"/>
    <a:srgbClr val="0A197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79"/>
    <p:restoredTop sz="94953"/>
  </p:normalViewPr>
  <p:slideViewPr>
    <p:cSldViewPr snapToGrid="0" snapToObjects="1" showGuides="1">
      <p:cViewPr varScale="1">
        <p:scale>
          <a:sx n="161" d="100"/>
          <a:sy n="161" d="100"/>
        </p:scale>
        <p:origin x="2261" y="96"/>
      </p:cViewPr>
      <p:guideLst>
        <p:guide/>
        <p:guide orient="horz" pos="1620"/>
      </p:guideLst>
    </p:cSldViewPr>
  </p:slideViewPr>
  <p:outlineViewPr>
    <p:cViewPr>
      <p:scale>
        <a:sx n="33" d="100"/>
        <a:sy n="33" d="100"/>
      </p:scale>
      <p:origin x="0" y="-381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B3F264E-8066-E947-B6B5-B5BD434D7B6B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AD8D52D-A3F1-4B43-9554-93E43582D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3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374" y="1486403"/>
            <a:ext cx="3830320" cy="1169551"/>
          </a:xfrm>
        </p:spPr>
        <p:txBody>
          <a:bodyPr lIns="0" tIns="0" rIns="0" bIns="0" anchor="t" anchorCtr="0">
            <a:normAutofit/>
          </a:bodyPr>
          <a:lstStyle>
            <a:lvl1pPr algn="l" fontAlgn="t">
              <a:lnSpc>
                <a:spcPct val="100000"/>
              </a:lnSpc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671309"/>
            <a:ext cx="3830320" cy="485140"/>
          </a:xfrm>
        </p:spPr>
        <p:txBody>
          <a:bodyPr lIns="0" tIns="0" rIns="0" bIns="0"/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presenter or presenting org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D57AE5-8F4A-FA4E-90E4-E2EE525E9D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8373"/>
            <a:ext cx="3331464" cy="1529754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000446-DC24-2642-A21F-0BEA007314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297127"/>
            <a:ext cx="2714105" cy="243609"/>
          </a:xfrm>
        </p:spPr>
        <p:txBody>
          <a:bodyPr lIns="0" tIns="0" rIns="0" bIns="0"/>
          <a:lstStyle>
            <a:lvl1pPr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the date of the presentation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5AE9854-7A76-C34E-9D7F-DE749A698C73}"/>
              </a:ext>
            </a:extLst>
          </p:cNvPr>
          <p:cNvSpPr txBox="1">
            <a:spLocks/>
          </p:cNvSpPr>
          <p:nvPr userDrawn="1"/>
        </p:nvSpPr>
        <p:spPr>
          <a:xfrm>
            <a:off x="8741134" y="4849122"/>
            <a:ext cx="220485" cy="2028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15BFA-90C1-0F46-AAA7-8C67D48F46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140122"/>
            <a:ext cx="2597150" cy="379412"/>
          </a:xfrm>
        </p:spPr>
        <p:txBody>
          <a:bodyPr lIns="0" tIns="0" rIns="0" bIns="0" anchor="t" anchorCtr="0"/>
          <a:lstStyle>
            <a:lvl1pPr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2pPr>
            <a:lvl3pPr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3pPr>
            <a:lvl4pPr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4pPr>
            <a:lvl5pPr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LA-UR number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14CA33-8F7C-674C-8C40-9D83B5A1C5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6401" y="4751400"/>
            <a:ext cx="598099" cy="2746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45E8F88-2F04-A24D-B64D-D31A64C16106}"/>
              </a:ext>
            </a:extLst>
          </p:cNvPr>
          <p:cNvSpPr txBox="1"/>
          <p:nvPr userDrawn="1"/>
        </p:nvSpPr>
        <p:spPr>
          <a:xfrm>
            <a:off x="918682" y="4859907"/>
            <a:ext cx="388825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Managed by Triad National Security, LLC., for the U.S. Department of Energy’s NNSA.</a:t>
            </a:r>
          </a:p>
        </p:txBody>
      </p:sp>
    </p:spTree>
    <p:extLst>
      <p:ext uri="{BB962C8B-B14F-4D97-AF65-F5344CB8AC3E}">
        <p14:creationId xmlns:p14="http://schemas.microsoft.com/office/powerpoint/2010/main" val="1132053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Area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D46214E2-32D4-424B-9DE1-4EDE442968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143000"/>
            <a:ext cx="3840480" cy="27238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40E4E95-1B27-5348-9471-7BB69800ED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1B65E676-959E-0E41-8EAD-45D6F7E076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46320" y="1143000"/>
            <a:ext cx="3840480" cy="27238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81900B1-3D44-764E-9A42-70386E05E5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1508760"/>
            <a:ext cx="3840480" cy="303476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8685422-C0F4-174C-BFA6-015246A3D4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46320" y="1508760"/>
            <a:ext cx="3840480" cy="303476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78109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 and Text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84D7D689-7F2D-0348-816C-97C77A8DA1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DB2A39F7-5A62-2B4C-A657-BD57B5768EF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57200" y="1143000"/>
            <a:ext cx="3685032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6CCEB416-B433-8F46-8DFF-FFAC7ACCA5F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7200" y="3520440"/>
            <a:ext cx="3685032" cy="181084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66B16311-DD9F-7D43-964B-E92B217DC39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7200" y="3840480"/>
            <a:ext cx="3685032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023AA45D-8199-F644-847B-E64A5EC3FB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3246120"/>
            <a:ext cx="368503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2652C890-3579-2E47-9AB6-1D78A5E4764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001768" y="1143000"/>
            <a:ext cx="3685032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DD1D0C09-D811-144F-BEBD-275B6A12072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01768" y="3520440"/>
            <a:ext cx="3685032" cy="181084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2213ED2D-D77F-7D49-9E2D-96B09A5A751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01768" y="3840480"/>
            <a:ext cx="3685032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5AA83665-F240-0345-B903-C8950DEFAF0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01768" y="3246120"/>
            <a:ext cx="368503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33520646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13F276B-7B5E-4A45-AB9F-2B475F2AEA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1143000"/>
            <a:ext cx="2493282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225D86E-8C5D-1841-9FAC-7F27816076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352044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3F0E9DEE-404F-3B49-8159-94FE1CD3739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7200" y="3840480"/>
            <a:ext cx="2496312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7A3DBA4-BE0E-254D-B5C0-8A64DDD66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41D2BBC2-2746-3640-A719-673E2A8446C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7200" y="324612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4" name="Picture Placeholder 9">
            <a:extLst>
              <a:ext uri="{FF2B5EF4-FFF2-40B4-BE49-F238E27FC236}">
                <a16:creationId xmlns:a16="http://schemas.microsoft.com/office/drawing/2014/main" id="{89502A4B-C79D-094E-AB5C-63DF6E12EF8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327400" y="1143000"/>
            <a:ext cx="2496312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5EAC29D9-3DBA-0242-8290-359D5CA84B6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335992" y="352044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3F9A309D-AA80-C54C-9A92-012D53D91C2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35992" y="3840480"/>
            <a:ext cx="2496312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03EA5BB2-66F6-4F44-964B-E9F9D73F21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35991" y="324612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8" name="Picture Placeholder 9">
            <a:extLst>
              <a:ext uri="{FF2B5EF4-FFF2-40B4-BE49-F238E27FC236}">
                <a16:creationId xmlns:a16="http://schemas.microsoft.com/office/drawing/2014/main" id="{898309A4-718B-084E-8229-17E4D40AEA4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188617" y="1143000"/>
            <a:ext cx="2496312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36A0BC0D-8996-364B-A361-13CBBB9B478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98777" y="352044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919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8D60D97D-2394-F140-9FBA-975ED64074F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99632" y="3840480"/>
            <a:ext cx="2496312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5AA90BFA-AE15-3049-88D8-EA2FDB94E71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98067" y="324612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2929323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" userDrawn="1">
          <p15:clr>
            <a:srgbClr val="FBAE40"/>
          </p15:clr>
        </p15:guide>
        <p15:guide id="2" pos="4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61FE822B-AC64-EF4D-8FBA-F5A67DA6075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457200" y="1143000"/>
            <a:ext cx="1828800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55F05C8A-25A6-8743-93FA-19E18F32CEE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57200" y="352044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5FCE87CD-A10E-D049-9E39-8C800BEF41A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7200" y="3840480"/>
            <a:ext cx="1828800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50" name="Text Placeholder 13">
            <a:extLst>
              <a:ext uri="{FF2B5EF4-FFF2-40B4-BE49-F238E27FC236}">
                <a16:creationId xmlns:a16="http://schemas.microsoft.com/office/drawing/2014/main" id="{7B382B21-A741-2447-9794-C4BAAA2A34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7200" y="324612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819E2C4F-8306-5F45-9827-3921D5E3E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D4247F89-81E5-374A-93B4-95F0EBEEB19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2600960" y="1143000"/>
            <a:ext cx="1828800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F7F65FAA-0013-D547-8E1C-08509B0C975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600960" y="352044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E0CC8275-50BB-9D46-8CBD-03E17397C17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600960" y="3840480"/>
            <a:ext cx="1828800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657B4D06-BD92-7545-B5A7-8502A75042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600960" y="324612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CF4ED884-6C25-824B-BDBF-AF0431A6640B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4734560" y="1143000"/>
            <a:ext cx="1828800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AA0BC496-BA6C-7C4D-AC5E-A59885AE42A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734560" y="352044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07D1AADA-118E-BE41-B80B-51BBD18F656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734560" y="3840480"/>
            <a:ext cx="1828800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E24E11C2-3904-B24A-8E60-8EA03D6D30B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734560" y="324612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17E6B775-F183-E24D-B8C8-C5A9D75E35BE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6858000" y="1143000"/>
            <a:ext cx="1828800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7BA052C5-1320-4341-BC7F-17F881F3CCB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858000" y="352044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2BD7FEF4-B67E-064E-B1C5-49DA8EA6851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858000" y="3840480"/>
            <a:ext cx="1828800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EF1030E4-D0AC-614F-A18A-38721222865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858000" y="324612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26194956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White_Visual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0C70A86-A745-E949-B1D0-41B5D2173B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374AFBB-4A85-9144-9EB0-15F9294B61F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" y="1143000"/>
            <a:ext cx="8229600" cy="3106216"/>
          </a:xfrm>
        </p:spPr>
        <p:txBody>
          <a:bodyPr/>
          <a:lstStyle>
            <a:lvl1pPr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graph, photo, or data visualization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F0B3C679-22DF-8940-B381-273549871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4396742"/>
            <a:ext cx="82296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71237F-D7E9-904A-BC33-1E69BDE7303D}"/>
              </a:ext>
            </a:extLst>
          </p:cNvPr>
          <p:cNvSpPr/>
          <p:nvPr userDrawn="1"/>
        </p:nvSpPr>
        <p:spPr>
          <a:xfrm>
            <a:off x="-832136" y="0"/>
            <a:ext cx="565609" cy="565609"/>
          </a:xfrm>
          <a:prstGeom prst="rect">
            <a:avLst/>
          </a:prstGeom>
          <a:solidFill>
            <a:srgbClr val="0A19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7B0030-82A1-3149-AAC5-8B912D85AC60}"/>
              </a:ext>
            </a:extLst>
          </p:cNvPr>
          <p:cNvSpPr/>
          <p:nvPr userDrawn="1"/>
        </p:nvSpPr>
        <p:spPr>
          <a:xfrm>
            <a:off x="-832136" y="999242"/>
            <a:ext cx="565609" cy="565609"/>
          </a:xfrm>
          <a:prstGeom prst="rect">
            <a:avLst/>
          </a:prstGeom>
          <a:solidFill>
            <a:srgbClr val="1A70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678108-D8E6-6F48-9E71-79B4060AB9EF}"/>
              </a:ext>
            </a:extLst>
          </p:cNvPr>
          <p:cNvSpPr/>
          <p:nvPr userDrawn="1"/>
        </p:nvSpPr>
        <p:spPr>
          <a:xfrm>
            <a:off x="-832136" y="2036191"/>
            <a:ext cx="565609" cy="565609"/>
          </a:xfrm>
          <a:prstGeom prst="rect">
            <a:avLst/>
          </a:prstGeom>
          <a:solidFill>
            <a:srgbClr val="00AA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500438-DFE5-1541-A57C-CCDAE308867C}"/>
              </a:ext>
            </a:extLst>
          </p:cNvPr>
          <p:cNvSpPr/>
          <p:nvPr userDrawn="1"/>
        </p:nvSpPr>
        <p:spPr>
          <a:xfrm>
            <a:off x="-832136" y="3073140"/>
            <a:ext cx="565609" cy="565609"/>
          </a:xfrm>
          <a:prstGeom prst="rect">
            <a:avLst/>
          </a:prstGeom>
          <a:solidFill>
            <a:srgbClr val="FF91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A0A870-4CCE-B041-ADAA-FFD498F6B5DE}"/>
              </a:ext>
            </a:extLst>
          </p:cNvPr>
          <p:cNvSpPr txBox="1"/>
          <p:nvPr userDrawn="1"/>
        </p:nvSpPr>
        <p:spPr>
          <a:xfrm>
            <a:off x="-1784645" y="-715416"/>
            <a:ext cx="1518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LANL-APPROVED </a:t>
            </a:r>
          </a:p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 PALETTE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BAD157-F0FF-E841-B877-5FF726EE6DB4}"/>
              </a:ext>
            </a:extLst>
          </p:cNvPr>
          <p:cNvSpPr txBox="1"/>
          <p:nvPr userDrawn="1"/>
        </p:nvSpPr>
        <p:spPr>
          <a:xfrm>
            <a:off x="-2109430" y="-2497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COLOR: ULTRAMARINE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EF9DA1-1206-D94F-936A-8C56D3FA0437}"/>
              </a:ext>
            </a:extLst>
          </p:cNvPr>
          <p:cNvSpPr txBox="1"/>
          <p:nvPr userDrawn="1"/>
        </p:nvSpPr>
        <p:spPr>
          <a:xfrm>
            <a:off x="-2109430" y="987317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COLOR: BLUE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18CEFD-1271-3F43-A3DB-664C3A2A6F61}"/>
              </a:ext>
            </a:extLst>
          </p:cNvPr>
          <p:cNvSpPr txBox="1"/>
          <p:nvPr userDrawn="1"/>
        </p:nvSpPr>
        <p:spPr>
          <a:xfrm>
            <a:off x="-2109430" y="2033693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PALETTE: GREEN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2C2957-98B7-7447-A979-8F5F9439F931}"/>
              </a:ext>
            </a:extLst>
          </p:cNvPr>
          <p:cNvSpPr txBox="1"/>
          <p:nvPr userDrawn="1"/>
        </p:nvSpPr>
        <p:spPr>
          <a:xfrm>
            <a:off x="-2109430" y="3080068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PALETTE: ORANGE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7D5F0D-5C60-5143-BF1E-4A0546C4287F}"/>
              </a:ext>
            </a:extLst>
          </p:cNvPr>
          <p:cNvSpPr/>
          <p:nvPr userDrawn="1"/>
        </p:nvSpPr>
        <p:spPr>
          <a:xfrm>
            <a:off x="-832136" y="4156183"/>
            <a:ext cx="565609" cy="56560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A6A2F-D5F2-CB4B-A618-B3021CB6FE30}"/>
              </a:ext>
            </a:extLst>
          </p:cNvPr>
          <p:cNvSpPr txBox="1"/>
          <p:nvPr userDrawn="1"/>
        </p:nvSpPr>
        <p:spPr>
          <a:xfrm>
            <a:off x="-2109430" y="4163111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MONOCHROMATIC: GREY</a:t>
            </a:r>
          </a:p>
        </p:txBody>
      </p:sp>
    </p:spTree>
    <p:extLst>
      <p:ext uri="{BB962C8B-B14F-4D97-AF65-F5344CB8AC3E}">
        <p14:creationId xmlns:p14="http://schemas.microsoft.com/office/powerpoint/2010/main" val="41638762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E6C039-1EA2-594A-84EE-761260D39D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51" b="-2692"/>
          <a:stretch/>
        </p:blipFill>
        <p:spPr>
          <a:xfrm>
            <a:off x="3787263" y="4636878"/>
            <a:ext cx="884216" cy="35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8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C25BDFE-288F-694A-8F3E-5EA7C70FB2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543AE689-5E80-EF4B-BEB2-12EB7E2E75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3671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F08DEE9-E8E9-294E-AFDB-272348017E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97816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515D795-953A-8047-83C7-D0752DBDB0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11063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C01086B-B4A6-8A48-849F-4A810C93BB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51419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C2E775BD-5F42-B44F-98CB-85BE7A979F1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76589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9266F9AF-0547-674E-8536-FB560908A4E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603643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1F14FC34-4139-5E42-8B4C-3D14628AB1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73671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9C51006D-405B-1540-844A-A08EDAFBA83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17717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40" name="Text Placeholder 37">
            <a:extLst>
              <a:ext uri="{FF2B5EF4-FFF2-40B4-BE49-F238E27FC236}">
                <a16:creationId xmlns:a16="http://schemas.microsoft.com/office/drawing/2014/main" id="{B91A61BE-01BD-F145-9B92-D20E78E3DAB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21193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D5F2828C-B1EF-364B-8D48-33FAC26A311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745412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2" name="Text Placeholder 37">
            <a:extLst>
              <a:ext uri="{FF2B5EF4-FFF2-40B4-BE49-F238E27FC236}">
                <a16:creationId xmlns:a16="http://schemas.microsoft.com/office/drawing/2014/main" id="{0D5B74BE-11D4-3E4C-AA8A-16543EABA18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00883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43" name="Text Placeholder 37">
            <a:extLst>
              <a:ext uri="{FF2B5EF4-FFF2-40B4-BE49-F238E27FC236}">
                <a16:creationId xmlns:a16="http://schemas.microsoft.com/office/drawing/2014/main" id="{A61A0372-A989-7542-8743-212304AD19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600235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44" name="Slide Number Placeholder 3">
            <a:extLst>
              <a:ext uri="{FF2B5EF4-FFF2-40B4-BE49-F238E27FC236}">
                <a16:creationId xmlns:a16="http://schemas.microsoft.com/office/drawing/2014/main" id="{F027FF86-7DDC-6340-91C6-1FB3ACD79838}"/>
              </a:ext>
            </a:extLst>
          </p:cNvPr>
          <p:cNvSpPr txBox="1">
            <a:spLocks/>
          </p:cNvSpPr>
          <p:nvPr userDrawn="1"/>
        </p:nvSpPr>
        <p:spPr>
          <a:xfrm>
            <a:off x="8741134" y="4849122"/>
            <a:ext cx="220485" cy="2028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DD9D28ED-2D06-3A46-9727-8A9B2D7E7F63}"/>
              </a:ext>
            </a:extLst>
          </p:cNvPr>
          <p:cNvSpPr txBox="1">
            <a:spLocks/>
          </p:cNvSpPr>
          <p:nvPr userDrawn="1"/>
        </p:nvSpPr>
        <p:spPr>
          <a:xfrm>
            <a:off x="7708392" y="4846002"/>
            <a:ext cx="609914" cy="1485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mtClean="0"/>
              <a:pPr/>
              <a:t>1/20/2026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F70A5-083D-2649-B16E-E603A2ACAC1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57519" y="3042072"/>
            <a:ext cx="1097280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E60BD62F-9DEA-AD47-9777-0410E222A0E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868606" y="3044952"/>
            <a:ext cx="1130626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520748F-3B1C-7D44-9F74-07C77A95BDF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298553" y="3044952"/>
            <a:ext cx="1130626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41F05B3B-46BF-E34A-B6EB-3B5C40F9DF4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743305" y="3044952"/>
            <a:ext cx="1130626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70A64131-E697-7142-892C-FECA1AF2C56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172200" y="3044952"/>
            <a:ext cx="1130626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EF72F97E-E60E-FB4D-82AA-CB9ACA474A8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596233" y="3044952"/>
            <a:ext cx="1130626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52133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nly-No Subhead"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8229600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24F4C0B-8E0E-D247-8998-89B0F977E9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143000"/>
            <a:ext cx="8229600" cy="3195638"/>
          </a:xfrm>
        </p:spPr>
        <p:txBody>
          <a:bodyPr wrap="square" lIns="0" tIns="0" rIns="0" bIns="0">
            <a:no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bg1"/>
                </a:solidFill>
              </a:defRPr>
            </a:lvl1pPr>
            <a:lvl2pPr marL="460375" indent="-230188">
              <a:tabLst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914400" indent="-227013">
              <a:tabLst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68955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_TOC or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9708-8F60-B848-8CBD-C589BF8C17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8229600" cy="685800"/>
          </a:xfrm>
        </p:spPr>
        <p:txBody>
          <a:bodyPr anchor="t" anchorCtr="0"/>
          <a:lstStyle>
            <a:lvl1pPr algn="l">
              <a:defRPr sz="24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BDE90-6843-5841-BCCB-3479AD558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3200400"/>
          </a:xfrm>
        </p:spPr>
        <p:txBody>
          <a:bodyPr/>
          <a:lstStyle>
            <a:lvl1pPr marL="228600" indent="-228600">
              <a:buClr>
                <a:schemeClr val="bg1"/>
              </a:buClr>
              <a:tabLst/>
              <a:defRPr/>
            </a:lvl1pPr>
            <a:lvl2pPr marL="458788" indent="-230188">
              <a:buClr>
                <a:schemeClr val="bg1"/>
              </a:buClr>
              <a:buFont typeface="System Font Regular"/>
              <a:buChar char="⁃"/>
              <a:tabLst/>
              <a:defRPr/>
            </a:lvl2pPr>
            <a:lvl3pPr marL="687388" indent="-228600">
              <a:buClr>
                <a:schemeClr val="bg1"/>
              </a:buClr>
              <a:tabLst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60208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 2_TOC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9708-8F60-B848-8CBD-C589BF8C17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8229600" cy="685800"/>
          </a:xfrm>
        </p:spPr>
        <p:txBody>
          <a:bodyPr anchor="t" anchorCtr="0"/>
          <a:lstStyle>
            <a:lvl1pPr algn="l">
              <a:defRPr sz="24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BDE90-6843-5841-BCCB-3479AD558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3200400"/>
          </a:xfrm>
        </p:spPr>
        <p:txBody>
          <a:bodyPr/>
          <a:lstStyle>
            <a:lvl1pPr marL="228600" indent="-217488">
              <a:buClr>
                <a:srgbClr val="3296DC"/>
              </a:buClr>
              <a:buFont typeface="+mj-lt"/>
              <a:buAutoNum type="arabicPeriod"/>
              <a:tabLst/>
              <a:defRPr/>
            </a:lvl1pPr>
            <a:lvl2pPr marL="458788" indent="-230188">
              <a:buClr>
                <a:srgbClr val="3296DC"/>
              </a:buClr>
              <a:buFont typeface="+mj-lt"/>
              <a:buAutoNum type="arabicPeriod"/>
              <a:tabLst/>
              <a:defRPr/>
            </a:lvl2pPr>
            <a:lvl3pPr marL="687388" indent="-228600">
              <a:buClr>
                <a:srgbClr val="3296DC"/>
              </a:buClr>
              <a:buFont typeface="+mj-lt"/>
              <a:buAutoNum type="arabicPeriod"/>
              <a:tabLst/>
              <a:defRPr/>
            </a:lvl3pPr>
            <a:lvl4pPr marL="1546225" indent="-174625">
              <a:tabLst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8298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Statement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672" y="0"/>
            <a:ext cx="3767327" cy="5143500"/>
          </a:xfrm>
          <a:noFill/>
          <a:ln>
            <a:noFill/>
          </a:ln>
        </p:spPr>
        <p:txBody>
          <a:bodyPr/>
          <a:lstStyle>
            <a:lvl1pPr>
              <a:buFontTx/>
              <a:buNone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3296A8-807F-5647-9E27-81056A8089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4526280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66E7E14-724D-564D-8C8A-AA19AF322B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71609" y="4420821"/>
            <a:ext cx="1505063" cy="4251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950A1-C470-5C48-B92A-282D2269A9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143000"/>
            <a:ext cx="4525963" cy="3195638"/>
          </a:xfrm>
        </p:spPr>
        <p:txBody>
          <a:bodyPr lIns="0" tIns="0" rIns="0" bIns="0">
            <a:no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559495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-N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8229600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24F4C0B-8E0E-D247-8998-89B0F977E9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143000"/>
            <a:ext cx="8229600" cy="3195638"/>
          </a:xfrm>
        </p:spPr>
        <p:txBody>
          <a:bodyPr wrap="square" lIns="0" tIns="0" rIns="0" bIns="0">
            <a:no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tx1"/>
                </a:solidFill>
              </a:defRPr>
            </a:lvl1pPr>
            <a:lvl2pPr marL="460375" indent="-230188">
              <a:tabLst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 marL="914400" indent="-227013">
              <a:tabLst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7765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_w logo wtrm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5E9668F-554A-0F4B-80F7-13B7BAD0A5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22143" t="9719" r="31261" b="20370"/>
          <a:stretch/>
        </p:blipFill>
        <p:spPr>
          <a:xfrm>
            <a:off x="4572000" y="345440"/>
            <a:ext cx="4572000" cy="479806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8226054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90429E5-795A-8A43-A273-2BC100111C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142999"/>
            <a:ext cx="8226054" cy="3200400"/>
          </a:xfrm>
        </p:spPr>
        <p:txBody>
          <a:bodyPr lIns="0" tIns="0" rIns="0" bIns="0">
            <a:no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51EB0E6-A70D-CE45-BB73-DE0110A910ED}"/>
              </a:ext>
            </a:extLst>
          </p:cNvPr>
          <p:cNvSpPr txBox="1">
            <a:spLocks/>
          </p:cNvSpPr>
          <p:nvPr userDrawn="1"/>
        </p:nvSpPr>
        <p:spPr>
          <a:xfrm>
            <a:off x="8741134" y="4846001"/>
            <a:ext cx="220485" cy="2028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7AA508B-E60F-E649-B511-759C564E884D}"/>
              </a:ext>
            </a:extLst>
          </p:cNvPr>
          <p:cNvSpPr txBox="1">
            <a:spLocks/>
          </p:cNvSpPr>
          <p:nvPr userDrawn="1"/>
        </p:nvSpPr>
        <p:spPr>
          <a:xfrm>
            <a:off x="7708392" y="4846002"/>
            <a:ext cx="609914" cy="1485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mtClean="0"/>
              <a:pPr/>
              <a:t>1/20/2026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979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225D86E-8C5D-1841-9FAC-7F27816076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143000"/>
            <a:ext cx="8226055" cy="27238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8226054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90429E5-795A-8A43-A273-2BC100111C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508760"/>
            <a:ext cx="8226054" cy="2906613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50234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8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Whit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828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 userDrawn="1">
          <p15:clr>
            <a:srgbClr val="FBAE40"/>
          </p15:clr>
        </p15:guide>
        <p15:guide id="2" pos="28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 with Text and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672" y="0"/>
            <a:ext cx="3767327" cy="5143500"/>
          </a:xfrm>
          <a:noFill/>
          <a:ln>
            <a:noFill/>
          </a:ln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1DBF6C-0676-5247-8404-7764B27D9124}"/>
              </a:ext>
            </a:extLst>
          </p:cNvPr>
          <p:cNvSpPr/>
          <p:nvPr userDrawn="1"/>
        </p:nvSpPr>
        <p:spPr>
          <a:xfrm>
            <a:off x="0" y="0"/>
            <a:ext cx="5376672" cy="5143500"/>
          </a:xfrm>
          <a:prstGeom prst="rect">
            <a:avLst/>
          </a:prstGeom>
          <a:solidFill>
            <a:srgbClr val="000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588F3D-C3FA-9E48-8758-4B1C374268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561" y="4738426"/>
            <a:ext cx="256079" cy="256079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DF54824-3A03-A745-AD49-C744B2A21D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4523368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2709C09F-8C0C-7248-AEB2-1C7859F51F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71609" y="4420821"/>
            <a:ext cx="1505254" cy="4251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E94CDEA-D510-9F45-84BD-82CAA8464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143000"/>
            <a:ext cx="4525963" cy="319563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389255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hoto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856035B-8130-D844-B0F2-44CBE0D286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76673" y="2571750"/>
            <a:ext cx="3767327" cy="2571750"/>
          </a:xfrm>
          <a:noFill/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672" y="0"/>
            <a:ext cx="3767328" cy="2571750"/>
          </a:xfrm>
          <a:noFill/>
          <a:ln>
            <a:noFill/>
          </a:ln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B4117486-5C49-E242-8CBE-03C8F87112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4523368" cy="66751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FE409C5D-AFD1-7745-A713-F12280BE81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71609" y="4420821"/>
            <a:ext cx="1505254" cy="4251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E46F9CE-9C02-284E-A17F-0C31F82B2F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1143000"/>
            <a:ext cx="4525963" cy="319563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/>
            </a:lvl1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96773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 with 2 Photos and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856035B-8130-D844-B0F2-44CBE0D286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76673" y="2571750"/>
            <a:ext cx="3767328" cy="2571750"/>
          </a:xfrm>
          <a:noFill/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919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1DBF6C-0676-5247-8404-7764B27D9124}"/>
              </a:ext>
            </a:extLst>
          </p:cNvPr>
          <p:cNvSpPr/>
          <p:nvPr userDrawn="1"/>
        </p:nvSpPr>
        <p:spPr>
          <a:xfrm>
            <a:off x="0" y="0"/>
            <a:ext cx="5376672" cy="5143500"/>
          </a:xfrm>
          <a:prstGeom prst="rect">
            <a:avLst/>
          </a:prstGeom>
          <a:solidFill>
            <a:srgbClr val="000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672" y="0"/>
            <a:ext cx="3767328" cy="2571750"/>
          </a:xfrm>
          <a:noFill/>
          <a:ln>
            <a:noFill/>
          </a:ln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919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7A152A-9C21-0D44-8A36-C5AF5536E4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561" y="4738426"/>
            <a:ext cx="256079" cy="256079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25C079B-5F34-5149-9937-5E0A7D1910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4523368" cy="66751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2C113B2A-25B6-4D4F-BE66-8FD128DADF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71609" y="4420821"/>
            <a:ext cx="1505254" cy="4251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4511911-ADCF-3F4A-9C7A-1469A5E074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1143000"/>
            <a:ext cx="4525963" cy="319563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544022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6627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33284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AA82B3-C28E-1643-B3C3-E4437965478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38561" y="4738426"/>
            <a:ext cx="256079" cy="25607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3C9D7-E9D0-FF4B-A8C0-A88200BA90FB}"/>
              </a:ext>
            </a:extLst>
          </p:cNvPr>
          <p:cNvSpPr txBox="1">
            <a:spLocks/>
          </p:cNvSpPr>
          <p:nvPr userDrawn="1"/>
        </p:nvSpPr>
        <p:spPr>
          <a:xfrm>
            <a:off x="8741134" y="4846001"/>
            <a:ext cx="220485" cy="2028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DC4B54-5885-0F4D-A67B-4761A905B25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27389" y="4727148"/>
            <a:ext cx="272381" cy="27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6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7" r:id="rId2"/>
    <p:sldLayoutId id="2147483692" r:id="rId3"/>
    <p:sldLayoutId id="2147483707" r:id="rId4"/>
    <p:sldLayoutId id="2147483686" r:id="rId5"/>
    <p:sldLayoutId id="2147483690" r:id="rId6"/>
    <p:sldLayoutId id="2147483667" r:id="rId7"/>
    <p:sldLayoutId id="2147483688" r:id="rId8"/>
    <p:sldLayoutId id="2147483674" r:id="rId9"/>
    <p:sldLayoutId id="2147483684" r:id="rId10"/>
    <p:sldLayoutId id="2147483678" r:id="rId11"/>
    <p:sldLayoutId id="2147483680" r:id="rId12"/>
    <p:sldLayoutId id="2147483682" r:id="rId13"/>
    <p:sldLayoutId id="2147483689" r:id="rId14"/>
    <p:sldLayoutId id="2147483710" r:id="rId15"/>
  </p:sldLayoutIdLst>
  <p:hf hdr="0" ft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rgbClr val="000F7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0188" indent="-22225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60375" indent="-230188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−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8975" indent="-231775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22701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−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08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81A740-AF18-3546-8642-37928209984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38561" y="4738426"/>
            <a:ext cx="256079" cy="256079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9A08365-AEEB-3D48-A287-0A6C23C5D3D6}"/>
              </a:ext>
            </a:extLst>
          </p:cNvPr>
          <p:cNvSpPr txBox="1">
            <a:spLocks/>
          </p:cNvSpPr>
          <p:nvPr userDrawn="1"/>
        </p:nvSpPr>
        <p:spPr>
          <a:xfrm>
            <a:off x="8741134" y="4849122"/>
            <a:ext cx="220485" cy="2028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198D408-451C-7649-B63F-9BB20EE7A64E}"/>
              </a:ext>
            </a:extLst>
          </p:cNvPr>
          <p:cNvSpPr txBox="1">
            <a:spLocks/>
          </p:cNvSpPr>
          <p:nvPr userDrawn="1"/>
        </p:nvSpPr>
        <p:spPr>
          <a:xfrm>
            <a:off x="7708392" y="4846002"/>
            <a:ext cx="609914" cy="1485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mtClean="0"/>
              <a:pPr/>
              <a:t>1/20/2026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99391D-1BCF-B249-A015-254233AE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7886700" cy="6675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2BBD0-F847-394A-96EA-C2F6C3D00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7886700" cy="32623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699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08" r:id="rId2"/>
    <p:sldLayoutId id="2147483694" r:id="rId3"/>
    <p:sldLayoutId id="2147483705" r:id="rId4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0663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tabLst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8788" indent="-230188" algn="l" defTabSz="914400" rtl="0" eaLnBrk="1" latinLnBrk="0" hangingPunct="1">
        <a:lnSpc>
          <a:spcPct val="90000"/>
        </a:lnSpc>
        <a:spcBef>
          <a:spcPts val="375"/>
        </a:spcBef>
        <a:buClr>
          <a:schemeClr val="bg1"/>
        </a:buClr>
        <a:buSzPct val="100000"/>
        <a:buFont typeface="System Font Regular"/>
        <a:buChar char="–"/>
        <a:tabLst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7388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itchFamily="2" charset="2"/>
        <a:buChar char="§"/>
        <a:tabLst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7575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SzPct val="100000"/>
        <a:buFont typeface="System Font Regular"/>
        <a:buChar char="–"/>
        <a:tabLst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q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08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406A23-C489-B947-95B8-7103B2EB7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374" y="1318689"/>
            <a:ext cx="6673676" cy="1169551"/>
          </a:xfrm>
        </p:spPr>
        <p:txBody>
          <a:bodyPr/>
          <a:lstStyle/>
          <a:p>
            <a:r>
              <a:rPr lang="en-US" dirty="0"/>
              <a:t>GARD RF Roadmap for NCRF structures: current status and the update initiative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2B937D6-B72A-BF46-B2FB-5C6208FB5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671308"/>
            <a:ext cx="7482468" cy="1113292"/>
          </a:xfrm>
        </p:spPr>
        <p:txBody>
          <a:bodyPr>
            <a:normAutofit/>
          </a:bodyPr>
          <a:lstStyle/>
          <a:p>
            <a:r>
              <a:rPr lang="en-US" dirty="0"/>
              <a:t>Evgenya Simakov</a:t>
            </a:r>
          </a:p>
          <a:p>
            <a:endParaRPr lang="en-US" dirty="0"/>
          </a:p>
          <a:p>
            <a:r>
              <a:rPr lang="en-US" dirty="0"/>
              <a:t>Los Alamos National Laboratory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326EAD2-9939-0641-ADA2-7BC0DD57C2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4024390"/>
            <a:ext cx="2714105" cy="243609"/>
          </a:xfrm>
        </p:spPr>
        <p:txBody>
          <a:bodyPr/>
          <a:lstStyle/>
          <a:p>
            <a:r>
              <a:rPr lang="en-US" dirty="0"/>
              <a:t>January 20, 2026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AF7C7E-E968-2445-9DAD-8F129886F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01" y="4751400"/>
            <a:ext cx="598099" cy="2746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D5F4B6B-D3FE-3144-AB8B-F13CFE1EE013}"/>
              </a:ext>
            </a:extLst>
          </p:cNvPr>
          <p:cNvSpPr txBox="1"/>
          <p:nvPr/>
        </p:nvSpPr>
        <p:spPr>
          <a:xfrm>
            <a:off x="918682" y="4859907"/>
            <a:ext cx="388825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Managed by Triad National Security, LLC., for the U.S. Department of Energy’s NNSA.</a:t>
            </a:r>
          </a:p>
        </p:txBody>
      </p:sp>
    </p:spTree>
    <p:extLst>
      <p:ext uri="{BB962C8B-B14F-4D97-AF65-F5344CB8AC3E}">
        <p14:creationId xmlns:p14="http://schemas.microsoft.com/office/powerpoint/2010/main" val="2581458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44357-5A2D-5FE2-F270-583938FED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A7B3DBB-AC8B-607C-3D3D-1D8E99E37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66276"/>
          </a:xfrm>
        </p:spPr>
        <p:txBody>
          <a:bodyPr>
            <a:normAutofit fontScale="90000"/>
          </a:bodyPr>
          <a:lstStyle/>
          <a:p>
            <a:r>
              <a:rPr lang="en-US" dirty="0"/>
              <a:t>The last decadal GARD RF Roadmap was published in 2017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9F26EB-D44B-8482-0B43-A7E3DEF62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937" y="1184789"/>
            <a:ext cx="3005547" cy="37982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790AF6-0782-65AA-3B56-F018938F1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688" y="1123476"/>
            <a:ext cx="3929869" cy="379828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8BB6117-0C73-499F-8CCE-6AA3324C07D2}"/>
              </a:ext>
            </a:extLst>
          </p:cNvPr>
          <p:cNvSpPr/>
          <p:nvPr/>
        </p:nvSpPr>
        <p:spPr>
          <a:xfrm>
            <a:off x="4433888" y="2628900"/>
            <a:ext cx="3505200" cy="100013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30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FF9CD-368C-D2B6-2FA6-41B96CBE1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accelerator R&amp;D RF research roadmap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708563-F394-6784-AB9A-BD742908F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66" y="1255802"/>
            <a:ext cx="6137238" cy="37781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2295B3-3472-1CAC-1A84-9162CDC84198}"/>
              </a:ext>
            </a:extLst>
          </p:cNvPr>
          <p:cNvSpPr txBox="1"/>
          <p:nvPr/>
        </p:nvSpPr>
        <p:spPr>
          <a:xfrm>
            <a:off x="223316" y="964901"/>
            <a:ext cx="851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1600" dirty="0">
                <a:latin typeface="Calibri Body"/>
              </a:rPr>
              <a:t>Focus on improving accelerator structures, RF sources, and auxiliary systems</a:t>
            </a:r>
          </a:p>
        </p:txBody>
      </p:sp>
    </p:spTree>
    <p:extLst>
      <p:ext uri="{BB962C8B-B14F-4D97-AF65-F5344CB8AC3E}">
        <p14:creationId xmlns:p14="http://schemas.microsoft.com/office/powerpoint/2010/main" val="3376152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A6728-7B26-A793-C1FA-34FC6189B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2119E-C3DD-84F2-B894-CF890615E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Decadal roadmap for the normal conducting structures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4EEBED-51E4-3770-660D-57F07F34FA72}"/>
              </a:ext>
            </a:extLst>
          </p:cNvPr>
          <p:cNvSpPr txBox="1"/>
          <p:nvPr/>
        </p:nvSpPr>
        <p:spPr>
          <a:xfrm>
            <a:off x="223316" y="964901"/>
            <a:ext cx="8510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1600" dirty="0">
                <a:latin typeface="Calibri Body"/>
              </a:rPr>
              <a:t>Focus on pushing the gradient and acceleration efficiency. Reducing production cost was also mentioned.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AF272E-A49F-6E15-5102-879630CCF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93405"/>
            <a:ext cx="7472931" cy="282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27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1E91E-729B-7F3E-E0FD-201944A43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F279D-7B02-F32F-7B9C-A347E4E57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Decadal roadmap for the normal conducting structures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9E2D1F-C7E4-63FC-54CB-8639A3851CB0}"/>
              </a:ext>
            </a:extLst>
          </p:cNvPr>
          <p:cNvSpPr txBox="1"/>
          <p:nvPr/>
        </p:nvSpPr>
        <p:spPr>
          <a:xfrm>
            <a:off x="223316" y="964901"/>
            <a:ext cx="8510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1600" dirty="0">
                <a:latin typeface="Calibri Body"/>
              </a:rPr>
              <a:t>Focus on pushing the gradient and acceleration efficiency. Reducing production cost was also mentioned.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C409A1-6E83-92C7-622F-2BA606EF9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93405"/>
            <a:ext cx="7472931" cy="282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77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0871B-2CF5-B8BC-82D1-A54DF15AD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7AF49-D07F-6CB0-DA66-8957EA2716C1}"/>
              </a:ext>
            </a:extLst>
          </p:cNvPr>
          <p:cNvSpPr>
            <a:spLocks/>
          </p:cNvSpPr>
          <p:nvPr/>
        </p:nvSpPr>
        <p:spPr bwMode="auto">
          <a:xfrm>
            <a:off x="409906" y="402382"/>
            <a:ext cx="8208314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2400" b="1" dirty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Notable results from the last decade – short structures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F02541-AA14-CFB5-FB18-1F26F2B75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700" y="3571340"/>
            <a:ext cx="2057224" cy="15340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8ACD65-594B-0DF4-1BAA-9E1F26B59515}"/>
              </a:ext>
            </a:extLst>
          </p:cNvPr>
          <p:cNvSpPr txBox="1"/>
          <p:nvPr/>
        </p:nvSpPr>
        <p:spPr>
          <a:xfrm>
            <a:off x="6347890" y="2932331"/>
            <a:ext cx="2796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1400" dirty="0">
                <a:latin typeface="Calibri Body"/>
              </a:rPr>
              <a:t>Single-cell, 5.712 GHz, cryo-cooled.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D04A03-AAB3-7A78-1ACF-E459210F2CA4}"/>
              </a:ext>
            </a:extLst>
          </p:cNvPr>
          <p:cNvSpPr txBox="1"/>
          <p:nvPr/>
        </p:nvSpPr>
        <p:spPr>
          <a:xfrm>
            <a:off x="6338504" y="3177217"/>
            <a:ext cx="2796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 Body"/>
              </a:rPr>
              <a:t>M. Schneider et al., </a:t>
            </a:r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  <a:latin typeface="Calibri Body"/>
              </a:rPr>
              <a:t>doi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 Body"/>
              </a:rPr>
              <a:t>: 10.18429/JACoW-IPAC2024-MOPR29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E73A11-B8CD-D0DD-6E4E-EA264387C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634" y="3717320"/>
            <a:ext cx="1796066" cy="13789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C2364A-7EE2-E14F-3F75-6FB359655C8E}"/>
              </a:ext>
            </a:extLst>
          </p:cNvPr>
          <p:cNvSpPr txBox="1"/>
          <p:nvPr/>
        </p:nvSpPr>
        <p:spPr>
          <a:xfrm>
            <a:off x="424865" y="945616"/>
            <a:ext cx="320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1400" dirty="0">
                <a:latin typeface="Calibri Body"/>
              </a:rPr>
              <a:t>Three-cell, 110 GHz, 10 ns pulse, 230 MV/m gradient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470E81-063F-7FA6-F69C-60FD7DD73245}"/>
              </a:ext>
            </a:extLst>
          </p:cNvPr>
          <p:cNvSpPr txBox="1"/>
          <p:nvPr/>
        </p:nvSpPr>
        <p:spPr>
          <a:xfrm>
            <a:off x="3533008" y="3240108"/>
            <a:ext cx="2796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 Body"/>
              </a:rPr>
              <a:t>M. Schneider et al., Appl. Phys. Lett. 121, 254101 (2022).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2B583D-795A-0AF1-9E48-4A899C072E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542" y="1741349"/>
            <a:ext cx="2609799" cy="14120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949AE1A-EE21-1E7B-5740-2D4BC96C8109}"/>
              </a:ext>
            </a:extLst>
          </p:cNvPr>
          <p:cNvSpPr txBox="1"/>
          <p:nvPr/>
        </p:nvSpPr>
        <p:spPr>
          <a:xfrm>
            <a:off x="3533008" y="2969085"/>
            <a:ext cx="2796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1400" dirty="0">
                <a:latin typeface="Calibri Body"/>
              </a:rPr>
              <a:t>Single-cell, 5.712 GHz, Cu and </a:t>
            </a:r>
            <a:r>
              <a:rPr lang="en-US" sz="1400" dirty="0" err="1">
                <a:latin typeface="Calibri Body"/>
              </a:rPr>
              <a:t>CuAg</a:t>
            </a:r>
            <a:endParaRPr lang="en-US" sz="1400" dirty="0">
              <a:latin typeface="Calibri Bod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79EC9C-DB5D-DCD3-BA99-1DC363CB7612}"/>
              </a:ext>
            </a:extLst>
          </p:cNvPr>
          <p:cNvSpPr txBox="1"/>
          <p:nvPr/>
        </p:nvSpPr>
        <p:spPr>
          <a:xfrm>
            <a:off x="457838" y="1373783"/>
            <a:ext cx="2796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 Body"/>
              </a:rPr>
              <a:t>M.A. K. Othman et al., Appl. Phys. Lett. 117, 073502 (2020).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A4E1061-8554-C138-B6D3-A2891CA842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5188" y="1638785"/>
            <a:ext cx="2083032" cy="13303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03AC390-A36E-416D-DFF8-65F95D32AFAD}"/>
              </a:ext>
            </a:extLst>
          </p:cNvPr>
          <p:cNvSpPr txBox="1"/>
          <p:nvPr/>
        </p:nvSpPr>
        <p:spPr>
          <a:xfrm>
            <a:off x="6214540" y="935078"/>
            <a:ext cx="2920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1400" dirty="0">
                <a:latin typeface="Calibri Body"/>
              </a:rPr>
              <a:t>Three cell, 11.424 GHz, EBW hard Cu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73BBD9-B3BA-BB1F-97C8-8F4FA2CFAD0E}"/>
              </a:ext>
            </a:extLst>
          </p:cNvPr>
          <p:cNvSpPr txBox="1"/>
          <p:nvPr/>
        </p:nvSpPr>
        <p:spPr>
          <a:xfrm>
            <a:off x="6205154" y="1179964"/>
            <a:ext cx="2796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 Body"/>
              </a:rPr>
              <a:t>R. Agustsson et al., J. Phys. D: Appl. Phys. 55, 145001 (2022).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2690526-D4D1-E544-E9FB-3632297316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8048" y="1707954"/>
            <a:ext cx="1899231" cy="130695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458E725-9BD3-97DF-886B-1693061ABEC0}"/>
              </a:ext>
            </a:extLst>
          </p:cNvPr>
          <p:cNvSpPr txBox="1"/>
          <p:nvPr/>
        </p:nvSpPr>
        <p:spPr>
          <a:xfrm>
            <a:off x="3409044" y="913711"/>
            <a:ext cx="2920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1400" dirty="0">
                <a:latin typeface="Calibri Body"/>
              </a:rPr>
              <a:t>Three cell, 11.424 GHz, EBW and TIG hard Cu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2F0BFE-BA7C-C3D2-F426-0FBEB7C47AB9}"/>
              </a:ext>
            </a:extLst>
          </p:cNvPr>
          <p:cNvSpPr txBox="1"/>
          <p:nvPr/>
        </p:nvSpPr>
        <p:spPr>
          <a:xfrm>
            <a:off x="3409044" y="1328896"/>
            <a:ext cx="2796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 Body"/>
              </a:rPr>
              <a:t>V. </a:t>
            </a:r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  <a:latin typeface="Calibri Body"/>
              </a:rPr>
              <a:t>Dolgashev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 Body"/>
              </a:rPr>
              <a:t> et al., Phys. Rev. AB 24, 081002 (2021).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BFD2A77-FCAE-A5BB-EFC8-9AF04FC462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806" y="3719848"/>
            <a:ext cx="2209482" cy="137893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8D194AA-18D4-523C-B09F-74FE894C83F1}"/>
              </a:ext>
            </a:extLst>
          </p:cNvPr>
          <p:cNvSpPr txBox="1"/>
          <p:nvPr/>
        </p:nvSpPr>
        <p:spPr>
          <a:xfrm>
            <a:off x="387542" y="3091330"/>
            <a:ext cx="3200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1400" dirty="0">
                <a:latin typeface="Calibri Body"/>
              </a:rPr>
              <a:t>1.5 cell RF injector, 11.7 GHz, 9 ns pulse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4FD3D8-4731-D557-2CA6-9A3AB977CF27}"/>
              </a:ext>
            </a:extLst>
          </p:cNvPr>
          <p:cNvSpPr txBox="1"/>
          <p:nvPr/>
        </p:nvSpPr>
        <p:spPr>
          <a:xfrm>
            <a:off x="344492" y="3319608"/>
            <a:ext cx="2796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 Body"/>
              </a:rPr>
              <a:t>W. H. Tan et al., Phys. Rev. AB 25, 083402 (2022).</a:t>
            </a:r>
          </a:p>
        </p:txBody>
      </p:sp>
    </p:spTree>
    <p:extLst>
      <p:ext uri="{BB962C8B-B14F-4D97-AF65-F5344CB8AC3E}">
        <p14:creationId xmlns:p14="http://schemas.microsoft.com/office/powerpoint/2010/main" val="1292195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DE5ED-1C2C-589B-E16C-E616F7766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69F1A-0465-E7EE-5004-6816D71E5817}"/>
              </a:ext>
            </a:extLst>
          </p:cNvPr>
          <p:cNvSpPr>
            <a:spLocks/>
          </p:cNvSpPr>
          <p:nvPr/>
        </p:nvSpPr>
        <p:spPr bwMode="auto">
          <a:xfrm>
            <a:off x="409906" y="402382"/>
            <a:ext cx="8208314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2400" b="1" dirty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Notable results from the last decade – multicell structures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7F4CB9-3E17-3338-7F88-A61C6BB19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91" y="2468846"/>
            <a:ext cx="2924456" cy="18049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2B2C74-59D5-D8F0-DACA-3551E32BB5E5}"/>
              </a:ext>
            </a:extLst>
          </p:cNvPr>
          <p:cNvSpPr txBox="1"/>
          <p:nvPr/>
        </p:nvSpPr>
        <p:spPr>
          <a:xfrm>
            <a:off x="2891243" y="1360127"/>
            <a:ext cx="2887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1400" dirty="0">
                <a:latin typeface="Calibri Body"/>
              </a:rPr>
              <a:t>20 cells, 11.424 GHz, room temperature and cryo-cooled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DCAB41-85DC-F852-746B-E36963F88F2B}"/>
              </a:ext>
            </a:extLst>
          </p:cNvPr>
          <p:cNvSpPr txBox="1"/>
          <p:nvPr/>
        </p:nvSpPr>
        <p:spPr>
          <a:xfrm>
            <a:off x="2899596" y="1945264"/>
            <a:ext cx="2796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 Body"/>
              </a:rPr>
              <a:t>M. Nasr et al., Phys. Rev. AB 24, 093201 (2021).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6C32C6-8FA0-ED1C-7C27-34C8F6671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596" y="2516477"/>
            <a:ext cx="3232056" cy="18049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DBB0FC1-120D-82E9-4066-CED0160FF2E9}"/>
              </a:ext>
            </a:extLst>
          </p:cNvPr>
          <p:cNvSpPr txBox="1"/>
          <p:nvPr/>
        </p:nvSpPr>
        <p:spPr>
          <a:xfrm>
            <a:off x="5833159" y="1195137"/>
            <a:ext cx="31774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1400" dirty="0">
                <a:latin typeface="Calibri Body"/>
              </a:rPr>
              <a:t>“Breakdown insensitive acceleration regime”, 11.7 GHz metamaterial structures, 6 ns pulses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EF73C2-586A-CD17-5E39-A46C290F5EFD}"/>
              </a:ext>
            </a:extLst>
          </p:cNvPr>
          <p:cNvSpPr txBox="1"/>
          <p:nvPr/>
        </p:nvSpPr>
        <p:spPr>
          <a:xfrm>
            <a:off x="5809637" y="1930977"/>
            <a:ext cx="2796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 Body"/>
              </a:rPr>
              <a:t>D. </a:t>
            </a:r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  <a:latin typeface="Calibri Body"/>
              </a:rPr>
              <a:t>Merenich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 Body"/>
              </a:rPr>
              <a:t> et al., Phys. Rev. AB 27, 041301 (2024).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21B39B8-BE51-48A3-1293-3D23FEADB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25" y="2530640"/>
            <a:ext cx="2248214" cy="168139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5FADE9A-A2F4-EEBE-D7A3-B611850CBBDD}"/>
              </a:ext>
            </a:extLst>
          </p:cNvPr>
          <p:cNvSpPr txBox="1"/>
          <p:nvPr/>
        </p:nvSpPr>
        <p:spPr>
          <a:xfrm>
            <a:off x="343306" y="1360127"/>
            <a:ext cx="2547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1400" dirty="0">
                <a:latin typeface="Calibri Body"/>
              </a:rPr>
              <a:t>12 cells, 2.9985 GHz, 2.5 </a:t>
            </a:r>
            <a:r>
              <a:rPr lang="en-US" sz="1400" dirty="0">
                <a:latin typeface="Aparajita" panose="020B0502040204020203" pitchFamily="18" charset="0"/>
                <a:cs typeface="Aparajita" panose="020B0502040204020203" pitchFamily="18" charset="0"/>
              </a:rPr>
              <a:t>µs pulse width, proton structure</a:t>
            </a:r>
            <a:endParaRPr lang="en-US" sz="1400" dirty="0">
              <a:latin typeface="Calibri Body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A21CA8-3E84-7292-DEED-314CBBF219B6}"/>
              </a:ext>
            </a:extLst>
          </p:cNvPr>
          <p:cNvSpPr txBox="1"/>
          <p:nvPr/>
        </p:nvSpPr>
        <p:spPr>
          <a:xfrm>
            <a:off x="255886" y="1914367"/>
            <a:ext cx="2796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 Body"/>
              </a:rPr>
              <a:t>A. </a:t>
            </a:r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  <a:latin typeface="Calibri Body"/>
              </a:rPr>
              <a:t>Vnuchenko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 Body"/>
              </a:rPr>
              <a:t> et al., Phys. Rev. AB 23, 084801 (2020).</a:t>
            </a:r>
          </a:p>
        </p:txBody>
      </p:sp>
    </p:spTree>
    <p:extLst>
      <p:ext uri="{BB962C8B-B14F-4D97-AF65-F5344CB8AC3E}">
        <p14:creationId xmlns:p14="http://schemas.microsoft.com/office/powerpoint/2010/main" val="1004188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20D4C-F749-1725-B7C0-0565906A4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1A074-BCF3-6138-D8C5-F1DFDB88470D}"/>
              </a:ext>
            </a:extLst>
          </p:cNvPr>
          <p:cNvSpPr>
            <a:spLocks/>
          </p:cNvSpPr>
          <p:nvPr/>
        </p:nvSpPr>
        <p:spPr bwMode="auto">
          <a:xfrm>
            <a:off x="409906" y="402382"/>
            <a:ext cx="8208314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2400" b="1" dirty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 of the GARD RF Roadmap Refresh initiative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3D4B11-FAC1-2041-E4F3-6C5663595763}"/>
              </a:ext>
            </a:extLst>
          </p:cNvPr>
          <p:cNvSpPr txBox="1"/>
          <p:nvPr/>
        </p:nvSpPr>
        <p:spPr>
          <a:xfrm>
            <a:off x="223316" y="1179218"/>
            <a:ext cx="851077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1600" dirty="0">
                <a:latin typeface="Calibri Body"/>
              </a:rPr>
              <a:t>The landscape has evolved considerably since 2017, notably with the recent release of a new P5 report in 2023 and budgetary constraints. The GARD program manager Derun Li launched an initiative to update the GARD RF Roadmap with specific goals to:</a:t>
            </a:r>
          </a:p>
          <a:p>
            <a:pPr marL="214313" indent="-214313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Calibri Body"/>
              </a:rPr>
              <a:t>Identify high impact R&amp;D topics.</a:t>
            </a:r>
          </a:p>
          <a:p>
            <a:pPr marL="214313" indent="-214313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Calibri Body"/>
              </a:rPr>
              <a:t>Define near, mid, and far term goals.</a:t>
            </a:r>
          </a:p>
          <a:p>
            <a:pPr marL="214313" indent="-214313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Calibri Body"/>
              </a:rPr>
              <a:t>Ascertain the community’s most urgent priorities.</a:t>
            </a:r>
          </a:p>
          <a:p>
            <a:pPr marL="214313" indent="-214313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Calibri Body"/>
              </a:rPr>
              <a:t>Evaluate workforce development needs.</a:t>
            </a:r>
          </a:p>
          <a:p>
            <a:pPr>
              <a:spcBef>
                <a:spcPts val="800"/>
              </a:spcBef>
            </a:pPr>
            <a:r>
              <a:rPr lang="en-US" sz="1600" dirty="0">
                <a:latin typeface="Calibri Body"/>
              </a:rPr>
              <a:t>At all stages we welcome your input and feedback.</a:t>
            </a:r>
          </a:p>
          <a:p>
            <a:pPr marL="214313" indent="-214313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en-US" sz="1600" dirty="0">
              <a:latin typeface="Calibri Body"/>
            </a:endParaRPr>
          </a:p>
        </p:txBody>
      </p:sp>
    </p:spTree>
    <p:extLst>
      <p:ext uri="{BB962C8B-B14F-4D97-AF65-F5344CB8AC3E}">
        <p14:creationId xmlns:p14="http://schemas.microsoft.com/office/powerpoint/2010/main" val="383338920"/>
      </p:ext>
    </p:extLst>
  </p:cSld>
  <p:clrMapOvr>
    <a:masterClrMapping/>
  </p:clrMapOvr>
</p:sld>
</file>

<file path=ppt/theme/theme1.xml><?xml version="1.0" encoding="utf-8"?>
<a:theme xmlns:a="http://schemas.openxmlformats.org/drawingml/2006/main" name="Main">
  <a:themeElements>
    <a:clrScheme name="LANL_new logo branding">
      <a:dk1>
        <a:srgbClr val="000000"/>
      </a:dk1>
      <a:lt1>
        <a:srgbClr val="FFFFFF"/>
      </a:lt1>
      <a:dk2>
        <a:srgbClr val="000E7E"/>
      </a:dk2>
      <a:lt2>
        <a:srgbClr val="E7E6E6"/>
      </a:lt2>
      <a:accent1>
        <a:srgbClr val="0070B8"/>
      </a:accent1>
      <a:accent2>
        <a:srgbClr val="FF9128"/>
      </a:accent2>
      <a:accent3>
        <a:srgbClr val="CCD0E1"/>
      </a:accent3>
      <a:accent4>
        <a:srgbClr val="00A963"/>
      </a:accent4>
      <a:accent5>
        <a:srgbClr val="3295DB"/>
      </a:accent5>
      <a:accent6>
        <a:srgbClr val="EB0E1D"/>
      </a:accent6>
      <a:hlink>
        <a:srgbClr val="3295DB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rgbClr val="FFFFFF"/>
      </a:lt1>
      <a:dk2>
        <a:srgbClr val="000E7E"/>
      </a:dk2>
      <a:lt2>
        <a:srgbClr val="E7E6E6"/>
      </a:lt2>
      <a:accent1>
        <a:srgbClr val="0070C1"/>
      </a:accent1>
      <a:accent2>
        <a:srgbClr val="FF9128"/>
      </a:accent2>
      <a:accent3>
        <a:srgbClr val="CCD0E1"/>
      </a:accent3>
      <a:accent4>
        <a:srgbClr val="00A963"/>
      </a:accent4>
      <a:accent5>
        <a:srgbClr val="69C3FF"/>
      </a:accent5>
      <a:accent6>
        <a:srgbClr val="EB0E1D"/>
      </a:accent6>
      <a:hlink>
        <a:srgbClr val="69C3F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34193</TotalTime>
  <Words>485</Words>
  <Application>Microsoft Office PowerPoint</Application>
  <PresentationFormat>On-screen Show (16:9)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Acumin Pro</vt:lpstr>
      <vt:lpstr>Aparajita</vt:lpstr>
      <vt:lpstr>Arial</vt:lpstr>
      <vt:lpstr>Calibri</vt:lpstr>
      <vt:lpstr>Calibri Body</vt:lpstr>
      <vt:lpstr>System Font Regular</vt:lpstr>
      <vt:lpstr>Wingdings</vt:lpstr>
      <vt:lpstr>Main</vt:lpstr>
      <vt:lpstr>Custom Design</vt:lpstr>
      <vt:lpstr>GARD RF Roadmap for NCRF structures: current status and the update initiative</vt:lpstr>
      <vt:lpstr>The last decadal GARD RF Roadmap was published in 2017</vt:lpstr>
      <vt:lpstr>General accelerator R&amp;D RF research roadmap</vt:lpstr>
      <vt:lpstr>Decadal roadmap for the normal conducting structures</vt:lpstr>
      <vt:lpstr>Decadal roadmap for the normal conducting structures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Simakov, Evgenya Ivanovna</cp:lastModifiedBy>
  <cp:revision>281</cp:revision>
  <cp:lastPrinted>2026-01-14T17:36:27Z</cp:lastPrinted>
  <dcterms:created xsi:type="dcterms:W3CDTF">2020-12-17T00:35:24Z</dcterms:created>
  <dcterms:modified xsi:type="dcterms:W3CDTF">2026-01-20T15:05:40Z</dcterms:modified>
</cp:coreProperties>
</file>