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16" r:id="rId2"/>
    <p:sldId id="517" r:id="rId3"/>
    <p:sldId id="518" r:id="rId4"/>
    <p:sldId id="519" r:id="rId5"/>
    <p:sldId id="497" r:id="rId6"/>
    <p:sldId id="5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D1"/>
    <a:srgbClr val="0000FF"/>
    <a:srgbClr val="BC5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8"/>
    <p:restoredTop sz="94690"/>
  </p:normalViewPr>
  <p:slideViewPr>
    <p:cSldViewPr snapToGrid="0" snapToObjects="1">
      <p:cViewPr varScale="1">
        <p:scale>
          <a:sx n="82" d="100"/>
          <a:sy n="82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919D-2684-5748-A766-600734CEDB3D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FF08C-8D4E-BC4A-8423-5DC64CF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1200" y="6473709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5791200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748" y="2034903"/>
            <a:ext cx="5392738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4268" y="2034902"/>
            <a:ext cx="5392738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5A2C847-48BF-F022-6099-D41EA8AD8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275" y="588963"/>
            <a:ext cx="11234738" cy="565386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275" y="1443132"/>
            <a:ext cx="5392738" cy="565386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4275" y="1464921"/>
            <a:ext cx="5392738" cy="565386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2292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9E58-BC3C-3C4F-A28F-29355985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C250-CA5E-9840-95CD-163E2D91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F0995-6561-2147-9BC3-D095CA90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4ADC3-6525-C646-9A92-0C6DDE92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E8A9-768C-764C-95D6-55678529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04C9-600C-6D4D-B9EC-C65623EC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CD2E-AACE-EE46-9E68-344D31D5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FAD6C-17FD-C041-BF96-3475F65D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85F09-6FB2-AD47-A8A6-CD822CB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40AEF-450A-644A-9774-E42FAFFE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0D10-68E1-4A42-9D3C-BD663A99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5214-5F5C-BF4F-9CD2-634DA70A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742D5-3DBC-D24B-A7A6-8546436A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30008-DEE6-C44D-8316-4272A20A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56469-CFA3-8247-AF57-B048CB4A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9647-09BA-DD46-940B-287A43C4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8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94FC-4F9B-614D-8350-55EA45D9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9D3CF-C64A-6047-8407-9E04BFD2A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3A865-E1A7-014C-9CBC-03374230B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50B5C-76EB-9043-935B-AFC881330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3905E-4285-5F49-B389-7F1813894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BCBF3-2D44-F843-8E71-E434BB6C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2739-0D74-9E48-B6B4-C2D48996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941DE-CAFE-7743-AD8B-D0E81B6E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F4B2-4ED5-3248-8C6D-C0D83C16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365FE-5E66-2E47-8C76-70699D2D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FC6EF-3C03-494C-93FB-0D85D43A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AF880-F1D8-1640-94C4-222E41D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86B4A-9622-4F40-B3B8-3EA3E718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297E7-3DB2-8949-998A-406FD44E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848D3-C399-DA47-AC61-B37374C3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6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64B6-AAAF-A148-8E4C-1BE23A61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EA00-2B33-0042-8DCA-4DF7166E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732AE-E428-BA4D-888A-AF956E31A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08E4-5F57-034C-900D-C7D35521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6D2FE-7E26-434A-9D5B-75E34C44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C3CB5-74FF-C84D-AEE6-89CC3265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C98F-B0FD-794A-A184-F3FCC4D5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3C0F9-9EB8-BB48-BBFE-E0EDF6BF7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D3FF8-F77E-6348-89C3-222CDA28B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31F59-C32C-D04C-A511-9D201058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51AA6-8605-534C-BF4B-D5A694C6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AEBA9-7BB8-D546-B880-043A890A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941C-193A-6141-9650-FEEBD9BD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21879-9048-AE48-9C33-57E53A3A8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5930-B89E-B846-B3AB-18527476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FAD4D-0BB5-AD4F-82D4-F089B772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5D51-C376-2D47-A59C-07BFF47E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3DBA8-BB13-424A-8459-1954C8DC6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2A95A-AEE7-3144-96C4-503F4F811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35FAA-9D80-104E-B06E-32A5E1A1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D63A-2CE1-EC41-9830-33A5AF5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39D13-453F-8E46-BFF7-23647420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1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1200" y="6473709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5791200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5A2C847-48BF-F022-6099-D41EA8AD8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275" y="588963"/>
            <a:ext cx="11234738" cy="565386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9110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traight Connector 6"/>
          <p:cNvSpPr/>
          <p:nvPr/>
        </p:nvSpPr>
        <p:spPr>
          <a:xfrm>
            <a:off x="609601" y="5760721"/>
            <a:ext cx="10972801" cy="1"/>
          </a:xfrm>
          <a:prstGeom prst="line">
            <a:avLst/>
          </a:prstGeom>
          <a:ln w="25400">
            <a:solidFill>
              <a:srgbClr val="BC5F2B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C5F2B"/>
                </a:solidFill>
              </a:defRPr>
            </a:pPr>
            <a:endParaRPr sz="1800"/>
          </a:p>
        </p:txBody>
      </p:sp>
      <p:sp>
        <p:nvSpPr>
          <p:cNvPr id="128" name="Straight Connector 7"/>
          <p:cNvSpPr/>
          <p:nvPr/>
        </p:nvSpPr>
        <p:spPr>
          <a:xfrm>
            <a:off x="609601" y="472239"/>
            <a:ext cx="10972801" cy="1"/>
          </a:xfrm>
          <a:prstGeom prst="line">
            <a:avLst/>
          </a:prstGeom>
          <a:ln w="25400">
            <a:solidFill>
              <a:srgbClr val="BC5F2B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C5F2B"/>
                </a:solidFill>
              </a:defRPr>
            </a:pPr>
            <a:endParaRPr sz="1800"/>
          </a:p>
        </p:txBody>
      </p:sp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25" y="212151"/>
            <a:ext cx="4797476" cy="214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45" y="5974039"/>
            <a:ext cx="1826759" cy="55737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09600" y="1230416"/>
            <a:ext cx="10957987" cy="11430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5367" y="2696828"/>
            <a:ext cx="10962220" cy="172107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rgbClr val="BC5F2B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>
                <a:solidFill>
                  <a:srgbClr val="BC5F2B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>
                <a:solidFill>
                  <a:srgbClr val="BC5F2B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>
                <a:solidFill>
                  <a:srgbClr val="BC5F2B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>
                <a:solidFill>
                  <a:srgbClr val="BC5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2728" y="6224225"/>
            <a:ext cx="364872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7766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1200" y="6473709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5791200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748" y="2113762"/>
            <a:ext cx="3546281" cy="263047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228" y="2113762"/>
            <a:ext cx="3546281" cy="26304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275" y="1521991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78235" y="1543781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1422EFD-6C2C-C11C-1CC4-84B4EC0F79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715" y="2114616"/>
            <a:ext cx="3546281" cy="26304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22F2AAB-F314-B3D5-5D94-BCD81CFBE8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722" y="154463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9071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1200" y="6473709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5791200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887" y="1254193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888" y="440226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886" y="75318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885" y="386734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544B2AF-A38E-38D1-E832-19B98E7C92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824" y="1271626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5559941-E234-2242-62E1-9CCEFC2268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41825" y="4419695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2DCE18C-67FD-6FAD-C533-892B672673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1823" y="770618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54A9D523-76AA-30A7-48CF-665C36D858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41822" y="3884777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8482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82400" y="6637412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11657005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887" y="1254193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888" y="440226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886" y="75318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885" y="386734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544B2AF-A38E-38D1-E832-19B98E7C92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923" y="1254193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5559941-E234-2242-62E1-9CCEFC2268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7924" y="440226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2DCE18C-67FD-6FAD-C533-892B672673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922" y="75318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54A9D523-76AA-30A7-48CF-665C36D858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67921" y="386734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1602D42-B639-5CE5-1F14-3556346AFB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13963" y="1254193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17A4CC35-284E-FE3E-7CA3-E6D05E6DE9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3964" y="440226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CF1CA30-5607-1E9C-4D9C-36544D22C9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13962" y="75318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8FA5DFD3-0BEB-A566-B5A0-7E530683B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13961" y="386734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4316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82400" y="6637412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11657005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6803" y="1250343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6804" y="4398412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803" y="749336"/>
            <a:ext cx="2724812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802" y="3863495"/>
            <a:ext cx="2724812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544B2AF-A38E-38D1-E832-19B98E7C92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91402" y="1250343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5559941-E234-2242-62E1-9CCEFC2268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91403" y="4398412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2DCE18C-67FD-6FAD-C533-892B672673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91402" y="749336"/>
            <a:ext cx="2724811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54A9D523-76AA-30A7-48CF-665C36D858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91401" y="3863495"/>
            <a:ext cx="2724812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1602D42-B639-5CE5-1F14-3556346AFB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5999" y="1250343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17A4CC35-284E-FE3E-7CA3-E6D05E6DE9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4398412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CF1CA30-5607-1E9C-4D9C-36544D22C9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999" y="749336"/>
            <a:ext cx="2724811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8FA5DFD3-0BEB-A566-B5A0-7E530683B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5998" y="3863495"/>
            <a:ext cx="2724814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8D6CA309-AF7B-B624-C113-B63AA7AD27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00596" y="1250343"/>
            <a:ext cx="2724811" cy="207428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C2B60BF8-52A3-1B5A-5DC3-8FB6BACD1D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00596" y="749336"/>
            <a:ext cx="2724811" cy="328714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50016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1200" y="6473709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5791200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887" y="1254193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888" y="440226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886" y="75318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885" y="386734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4FF3060-4043-1938-50CA-8235DA749AE6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882530" y="1136650"/>
            <a:ext cx="5774483" cy="2538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A4D4D9E-AA08-C1A6-90C0-77678F579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1200" y="6473709"/>
            <a:ext cx="609600" cy="18288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9D562B-0392-2D91-8FD0-62CAF8DF0479}"/>
              </a:ext>
            </a:extLst>
          </p:cNvPr>
          <p:cNvSpPr txBox="1">
            <a:spLocks/>
          </p:cNvSpPr>
          <p:nvPr userDrawn="1"/>
        </p:nvSpPr>
        <p:spPr>
          <a:xfrm>
            <a:off x="5791200" y="6473709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3DD440-F695-C5F8-30F9-447F25C9E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887" y="1254193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C913BBE-E5C3-2995-A46C-CAEE4E8BFC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888" y="440226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3EA6B81-4227-551A-C674-1F9AC731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8" y="129148"/>
            <a:ext cx="11235117" cy="465699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BC5F2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B0C0EEA-94E5-D030-6359-F7968F6ED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886" y="753185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5DD450E-1334-CA8E-18BA-A2829126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885" y="386734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4FF3060-4043-1938-50CA-8235DA749AE6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822331" y="1254193"/>
            <a:ext cx="4157086" cy="25384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6F231255-045B-85C2-D794-B4B3E3E635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6157" y="1255312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6A6AB49-3EDC-2776-0468-445D4501C4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6158" y="4403381"/>
            <a:ext cx="3263704" cy="242087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B15369A-FFF2-9FD1-93B9-1C682A5C0A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6156" y="754304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698E3A9-7088-34C3-381E-6D9E2B98D7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6155" y="3868463"/>
            <a:ext cx="3546281" cy="383637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 sz="1800"/>
            </a:lvl1pPr>
            <a:lvl2pPr marL="457200" indent="0">
              <a:buNone/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792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BBDE-9096-704A-A9D0-0F10529B6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077CA-E6D9-5F4D-B5BE-5F73E06C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6926-06BE-3842-8BA2-60080766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991F-CAB9-044A-91D1-3B234AFD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6BA-8DB8-9E4F-90C5-82DB9445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4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A629F-28C5-334B-9132-1521945C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DE6E-7A2B-5F4B-94A2-7451B0F24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37D3-542D-F34F-AB25-B3A2C099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97FF7-FA12-0046-88EA-5542C18F0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DD43C-D0EE-B741-B29D-1A7DAFB42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7012-462E-CC41-B6A9-D386C58F7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66" r:id="rId4"/>
    <p:sldLayoutId id="2147483668" r:id="rId5"/>
    <p:sldLayoutId id="2147483670" r:id="rId6"/>
    <p:sldLayoutId id="2147483667" r:id="rId7"/>
    <p:sldLayoutId id="2147483669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7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unescience.org/cgi-bin/sso/ShowDocument?docid=3492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3F10E-58EE-458A-2CFD-8D4E6EAE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>
            <a:extLst>
              <a:ext uri="{FF2B5EF4-FFF2-40B4-BE49-F238E27FC236}">
                <a16:creationId xmlns:a16="http://schemas.microsoft.com/office/drawing/2014/main" id="{96ABE6D6-9F2A-09FF-4BBA-0D9A7F8AF7ED}"/>
              </a:ext>
            </a:extLst>
          </p:cNvPr>
          <p:cNvSpPr txBox="1"/>
          <p:nvPr/>
        </p:nvSpPr>
        <p:spPr>
          <a:xfrm>
            <a:off x="1077624" y="2608830"/>
            <a:ext cx="9820289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120000"/>
              </a:lnSpc>
              <a:defRPr sz="2800">
                <a:solidFill>
                  <a:srgbClr val="BC5F2B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3200" b="1" dirty="0" err="1">
                <a:sym typeface="Helvetica"/>
              </a:rPr>
              <a:t>GrapPA</a:t>
            </a:r>
            <a:r>
              <a:rPr lang="en-US" sz="3200" b="1" dirty="0">
                <a:sym typeface="Helvetica"/>
              </a:rPr>
              <a:t> Shower Optimization Experiments</a:t>
            </a:r>
          </a:p>
          <a:p>
            <a:pPr algn="ctr">
              <a:lnSpc>
                <a:spcPct val="120000"/>
              </a:lnSpc>
              <a:defRPr sz="2800">
                <a:solidFill>
                  <a:srgbClr val="BC5F2B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2400" b="1" dirty="0">
                <a:sym typeface="Helvetica"/>
              </a:rPr>
              <a:t>(</a:t>
            </a:r>
            <a:r>
              <a:rPr lang="en-US" sz="2400" b="1">
                <a:sym typeface="Helvetica"/>
              </a:rPr>
              <a:t>January 7, </a:t>
            </a:r>
            <a:r>
              <a:rPr lang="en-US" sz="2400" b="1" dirty="0">
                <a:sym typeface="Helvetica"/>
              </a:rPr>
              <a:t>2026)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97214-F989-676B-C8DC-BB5580E9B6E3}"/>
              </a:ext>
            </a:extLst>
          </p:cNvPr>
          <p:cNvSpPr/>
          <p:nvPr/>
        </p:nvSpPr>
        <p:spPr>
          <a:xfrm>
            <a:off x="1727201" y="3604295"/>
            <a:ext cx="8724335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2400" dirty="0">
                <a:latin typeface="Times" pitchFamily="2" charset="0"/>
              </a:rPr>
              <a:t>Z. </a:t>
            </a:r>
            <a:r>
              <a:rPr lang="en-US" sz="2400" dirty="0" err="1">
                <a:latin typeface="Times" pitchFamily="2" charset="0"/>
              </a:rPr>
              <a:t>Djurcic</a:t>
            </a:r>
            <a:r>
              <a:rPr lang="en-US" sz="2400" dirty="0">
                <a:latin typeface="Times" pitchFamily="2" charset="0"/>
              </a:rPr>
              <a:t>, M. Bilal Azam et. al. 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4562877-9474-08A3-CD17-144730B2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689" y="5878286"/>
            <a:ext cx="2532590" cy="8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3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6944D-978C-D940-BDD1-9C1C9A5A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E1BDFC-5ECC-A97B-16AE-A3A0E4BC1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AF2B3E-8760-A23E-39FD-258D2104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9" y="129148"/>
            <a:ext cx="11269368" cy="4656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11D1"/>
                </a:solidFill>
              </a:rPr>
              <a:t>Phase 5 - Filters: Node Accuracy and Node Loss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AAF87-3A18-C7FC-8F3A-005C086B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1890" y="1817152"/>
            <a:ext cx="5522985" cy="32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643B4-37E0-91DE-D5CE-E05E044E00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0250" y="1817152"/>
            <a:ext cx="5522985" cy="3223695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40188C-9384-7EA7-1D01-CA93FD67FDD5}"/>
              </a:ext>
            </a:extLst>
          </p:cNvPr>
          <p:cNvSpPr txBox="1">
            <a:spLocks/>
          </p:cNvSpPr>
          <p:nvPr/>
        </p:nvSpPr>
        <p:spPr>
          <a:xfrm>
            <a:off x="421889" y="709668"/>
            <a:ext cx="10989450" cy="75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Configuration:</a:t>
            </a:r>
            <a:r>
              <a:rPr lang="en-US" dirty="0"/>
              <a:t> CNN Node Encoder only (Edge Encoder removed)</a:t>
            </a:r>
          </a:p>
          <a:p>
            <a:r>
              <a:rPr lang="en-US" b="1" dirty="0"/>
              <a:t>Hyperparameters:</a:t>
            </a:r>
            <a:r>
              <a:rPr lang="en-US" dirty="0"/>
              <a:t> </a:t>
            </a:r>
            <a:r>
              <a:rPr lang="en-US" spc="300" dirty="0">
                <a:latin typeface="Consolas" panose="020B0609020204030204" pitchFamily="49" charset="0"/>
              </a:rPr>
              <a:t>Reps</a:t>
            </a:r>
            <a:r>
              <a:rPr lang="en-US" dirty="0"/>
              <a:t> 3; </a:t>
            </a:r>
            <a:r>
              <a:rPr lang="en-US" spc="300" dirty="0">
                <a:latin typeface="Consolas" panose="020B0609020204030204" pitchFamily="49" charset="0"/>
              </a:rPr>
              <a:t>Depths</a:t>
            </a:r>
            <a:r>
              <a:rPr lang="en-US" dirty="0"/>
              <a:t> 3; </a:t>
            </a:r>
            <a:r>
              <a:rPr lang="en-US" spc="300" dirty="0">
                <a:latin typeface="Consolas" panose="020B0609020204030204" pitchFamily="49" charset="0"/>
              </a:rPr>
              <a:t>Filters</a:t>
            </a:r>
            <a:r>
              <a:rPr lang="en-US" dirty="0"/>
              <a:t> 8/16/32; </a:t>
            </a:r>
            <a:r>
              <a:rPr lang="en-US" spc="300" dirty="0" err="1">
                <a:latin typeface="Consolas" panose="020B0609020204030204" pitchFamily="49" charset="0"/>
              </a:rPr>
              <a:t>Coord_Conv</a:t>
            </a:r>
            <a:r>
              <a:rPr lang="en-US" dirty="0"/>
              <a:t> True.</a:t>
            </a:r>
          </a:p>
        </p:txBody>
      </p:sp>
    </p:spTree>
    <p:extLst>
      <p:ext uri="{BB962C8B-B14F-4D97-AF65-F5344CB8AC3E}">
        <p14:creationId xmlns:p14="http://schemas.microsoft.com/office/powerpoint/2010/main" val="145431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47D0-60FF-95AA-8DFC-C7B875BBC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BC055-4E7D-CC77-5A9D-E315157CF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53B52B-B778-DBF3-A08B-91143E45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9" y="129148"/>
            <a:ext cx="11269368" cy="4656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11D1"/>
                </a:solidFill>
              </a:rPr>
              <a:t>Phase 5 - Filters: Edge Accuracy and Edge Loss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DEA97-DB04-7166-683F-6A5D82E25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1890" y="1817152"/>
            <a:ext cx="5522985" cy="32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A2389-179A-8A34-903A-8D729D51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0250" y="1817152"/>
            <a:ext cx="5522985" cy="32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D1722-487B-C008-EF1F-48D6263B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4F785-F04C-5317-8654-F89AB0EA05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8A9EB3-C45B-FB33-E7C2-D4A87091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89" y="129148"/>
            <a:ext cx="11269368" cy="4656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11D1"/>
                </a:solidFill>
              </a:rPr>
              <a:t>Phase 5 - Filters: Total Accuracy and Total Loss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F3B92-50C9-93C3-3D8C-B0709D6A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1890" y="1817152"/>
            <a:ext cx="5522985" cy="32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01D17-32A3-4CBC-D8D0-2CDD77A4B5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0250" y="1817152"/>
            <a:ext cx="5522985" cy="32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083FA0-F35A-6C0C-9D23-99CE5CA3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71" y="0"/>
            <a:ext cx="529962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2E433-5849-1153-5946-DC398606B5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D92173-2142-B281-54E8-45930011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Note and Ongoing Optimization Studies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21D5B-DC3E-86CD-D2C9-0E4E7010D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274" y="588962"/>
            <a:ext cx="6808949" cy="588474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Round 1: </a:t>
            </a:r>
            <a:r>
              <a:rPr lang="en-US" b="1" u="sng" dirty="0">
                <a:solidFill>
                  <a:srgbClr val="00B050"/>
                </a:solidFill>
              </a:rPr>
              <a:t>Completed</a:t>
            </a:r>
            <a:r>
              <a:rPr lang="en-US" b="1" dirty="0">
                <a:solidFill>
                  <a:srgbClr val="00B050"/>
                </a:solidFill>
              </a:rPr>
              <a:t> Optimization Phase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Configuration: CNN Edge Encoder + Geometric Node Encoder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Technote is submitted on </a:t>
            </a:r>
            <a:r>
              <a:rPr lang="en-US" sz="1800" dirty="0" err="1"/>
              <a:t>DocDB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DUNE-doc-34923-v1</a:t>
            </a:r>
            <a:r>
              <a:rPr lang="en-US" sz="1800" dirty="0"/>
              <a:t>) 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Round 2: </a:t>
            </a:r>
            <a:r>
              <a:rPr lang="en-US" b="1" u="sng" dirty="0">
                <a:solidFill>
                  <a:srgbClr val="FF0000"/>
                </a:solidFill>
              </a:rPr>
              <a:t>Completed</a:t>
            </a:r>
            <a:r>
              <a:rPr lang="en-US" b="1" dirty="0">
                <a:solidFill>
                  <a:srgbClr val="FF0000"/>
                </a:solidFill>
              </a:rPr>
              <a:t> Optimization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Configuration: CNN Edge Encoder only (Node Encoder removed)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Maintaining identical hyperparameter settings as in Round 1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Round 3: </a:t>
            </a:r>
            <a:r>
              <a:rPr lang="en-US" b="1" u="sng" dirty="0">
                <a:solidFill>
                  <a:srgbClr val="0000FF"/>
                </a:solidFill>
              </a:rPr>
              <a:t>Current</a:t>
            </a:r>
            <a:r>
              <a:rPr lang="en-US" b="1" dirty="0">
                <a:solidFill>
                  <a:srgbClr val="0000FF"/>
                </a:solidFill>
              </a:rPr>
              <a:t> Optimization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Configuration: CNN Edge Encoder + CNN Node Encoder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Maintaining identical hyperparameter settings across both encoders as Round 1</a:t>
            </a:r>
            <a:endParaRPr lang="en-US" dirty="0"/>
          </a:p>
          <a:p>
            <a:r>
              <a:rPr lang="en-US" b="1" dirty="0">
                <a:solidFill>
                  <a:srgbClr val="FF11D1"/>
                </a:solidFill>
              </a:rPr>
              <a:t>Round 5: </a:t>
            </a:r>
            <a:r>
              <a:rPr lang="en-US" b="1" u="sng" dirty="0">
                <a:solidFill>
                  <a:srgbClr val="FF11D1"/>
                </a:solidFill>
              </a:rPr>
              <a:t>Current</a:t>
            </a:r>
            <a:r>
              <a:rPr lang="en-US" b="1" dirty="0">
                <a:solidFill>
                  <a:srgbClr val="FF11D1"/>
                </a:solidFill>
              </a:rPr>
              <a:t> Optimization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Configuration: CNN Node Encoder only (Edge Encoder removed)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Maintaining identical hyperparameter settings as of Rounds 1 with an addition of </a:t>
            </a:r>
            <a:r>
              <a:rPr lang="en-US" sz="1800" dirty="0" err="1">
                <a:highlight>
                  <a:srgbClr val="FFFF00"/>
                </a:highlight>
                <a:latin typeface="Consolas" panose="020B0609020204030204" pitchFamily="49" charset="0"/>
              </a:rPr>
              <a:t>coord_conv</a:t>
            </a:r>
            <a:r>
              <a:rPr lang="en-US" sz="1800" dirty="0">
                <a:highlight>
                  <a:srgbClr val="FFFF00"/>
                </a:highlight>
                <a:latin typeface="Consolas" panose="020B0609020204030204" pitchFamily="49" charset="0"/>
              </a:rPr>
              <a:t>: true</a:t>
            </a:r>
            <a:r>
              <a:rPr lang="en-US" sz="1800" dirty="0"/>
              <a:t> parameter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Run another configuration with Francois’ Hyperparameter Settings </a:t>
            </a:r>
            <a:r>
              <a:rPr lang="en-US" sz="1800" b="1" u="sng" dirty="0"/>
              <a:t>(shown on Slide 6)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8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03319-58E4-83C7-8AF9-CB7C092B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7652B-3EDD-7C7B-CD78-997527575C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154283-9423-12E4-AEB8-02237749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Note and Ongoing Optimization Studies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91A3B4-A578-DEE3-6F99-041BB187D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565" y="760200"/>
            <a:ext cx="3636541" cy="4657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Parameter setting for Rounds 1, 2, 3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38D92-2AB5-E511-AA70-85998664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69"/>
          <a:stretch>
            <a:fillRect/>
          </a:stretch>
        </p:blipFill>
        <p:spPr>
          <a:xfrm>
            <a:off x="534995" y="1222996"/>
            <a:ext cx="4429109" cy="32004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C1281B-549D-9CE8-73FD-8B6CFE8DC87F}"/>
              </a:ext>
            </a:extLst>
          </p:cNvPr>
          <p:cNvSpPr txBox="1">
            <a:spLocks/>
          </p:cNvSpPr>
          <p:nvPr/>
        </p:nvSpPr>
        <p:spPr>
          <a:xfrm>
            <a:off x="6400800" y="757296"/>
            <a:ext cx="3636541" cy="46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Parameter setting for Round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FDF8F-D544-036D-E21E-65004D04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07"/>
          <a:stretch>
            <a:fillRect/>
          </a:stretch>
        </p:blipFill>
        <p:spPr>
          <a:xfrm>
            <a:off x="6210453" y="1188055"/>
            <a:ext cx="4420492" cy="3200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09BFE5-5424-1649-45AB-5D26156F91FE}"/>
              </a:ext>
            </a:extLst>
          </p:cNvPr>
          <p:cNvSpPr/>
          <p:nvPr/>
        </p:nvSpPr>
        <p:spPr>
          <a:xfrm>
            <a:off x="6288833" y="4123248"/>
            <a:ext cx="4342112" cy="265207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F391B-8558-3217-B555-03D23E820A6F}"/>
              </a:ext>
            </a:extLst>
          </p:cNvPr>
          <p:cNvSpPr txBox="1"/>
          <p:nvPr/>
        </p:nvSpPr>
        <p:spPr>
          <a:xfrm>
            <a:off x="10630945" y="4054064"/>
            <a:ext cx="146152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S3DF (Francois’ Settings)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CC4A9B2-58C8-26AF-5119-577429928D2D}"/>
              </a:ext>
            </a:extLst>
          </p:cNvPr>
          <p:cNvSpPr txBox="1">
            <a:spLocks/>
          </p:cNvSpPr>
          <p:nvPr/>
        </p:nvSpPr>
        <p:spPr>
          <a:xfrm>
            <a:off x="421888" y="4728820"/>
            <a:ext cx="10103043" cy="46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Apart from these settings, several additional parameters were introduced for the CNN block in Round 5.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63149E-10B3-4F37-813A-AA579DCE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351" y="5043437"/>
            <a:ext cx="3638204" cy="13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15822</TotalTime>
  <Words>256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Helvetica</vt:lpstr>
      <vt:lpstr>Times</vt:lpstr>
      <vt:lpstr>Wingdings</vt:lpstr>
      <vt:lpstr>Office Theme</vt:lpstr>
      <vt:lpstr>PowerPoint Presentation</vt:lpstr>
      <vt:lpstr>Phase 5 - Filters: Node Accuracy and Node Loss</vt:lpstr>
      <vt:lpstr>Phase 5 - Filters: Edge Accuracy and Edge Loss</vt:lpstr>
      <vt:lpstr>Phase 5 - Filters: Total Accuracy and Total Loss</vt:lpstr>
      <vt:lpstr>Tech Note and Ongoing Optimization Studies</vt:lpstr>
      <vt:lpstr>Tech Note and Ongoing Optimization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Djurcic, Zelimir</dc:creator>
  <cp:lastModifiedBy>Muhammad Bilal Azam</cp:lastModifiedBy>
  <cp:revision>351</cp:revision>
  <cp:lastPrinted>2023-10-18T20:12:53Z</cp:lastPrinted>
  <dcterms:created xsi:type="dcterms:W3CDTF">2023-06-02T20:39:53Z</dcterms:created>
  <dcterms:modified xsi:type="dcterms:W3CDTF">2026-01-07T20:12:58Z</dcterms:modified>
</cp:coreProperties>
</file>