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1"/>
  </p:sldMasterIdLst>
  <p:notesMasterIdLst>
    <p:notesMasterId r:id="rId21"/>
  </p:notesMasterIdLst>
  <p:handoutMasterIdLst>
    <p:handoutMasterId r:id="rId22"/>
  </p:handoutMasterIdLst>
  <p:sldIdLst>
    <p:sldId id="261" r:id="rId2"/>
    <p:sldId id="264" r:id="rId3"/>
    <p:sldId id="270" r:id="rId4"/>
    <p:sldId id="271" r:id="rId5"/>
    <p:sldId id="274" r:id="rId6"/>
    <p:sldId id="284" r:id="rId7"/>
    <p:sldId id="275" r:id="rId8"/>
    <p:sldId id="277" r:id="rId9"/>
    <p:sldId id="278" r:id="rId10"/>
    <p:sldId id="279" r:id="rId11"/>
    <p:sldId id="280" r:id="rId12"/>
    <p:sldId id="281" r:id="rId13"/>
    <p:sldId id="286" r:id="rId14"/>
    <p:sldId id="285" r:id="rId15"/>
    <p:sldId id="287" r:id="rId16"/>
    <p:sldId id="288" r:id="rId17"/>
    <p:sldId id="282" r:id="rId18"/>
    <p:sldId id="283" r:id="rId19"/>
    <p:sldId id="269" r:id="rId20"/>
  </p:sldIdLst>
  <p:sldSz cx="14630400" cy="8229600"/>
  <p:notesSz cx="6858000" cy="9144000"/>
  <p:defaultTextStyle>
    <a:defPPr>
      <a:defRPr lang="en-US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722E"/>
    <a:srgbClr val="007836"/>
    <a:srgbClr val="719500"/>
    <a:srgbClr val="000000"/>
    <a:srgbClr val="BE0F34"/>
    <a:srgbClr val="820150"/>
    <a:srgbClr val="502D7F"/>
    <a:srgbClr val="00338E"/>
    <a:srgbClr val="0081AB"/>
    <a:srgbClr val="758F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839143-B381-4E87-B7CB-075726F77A0E}" v="1" dt="2026-06-08T13:58:32.3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07" autoAdjust="0"/>
    <p:restoredTop sz="84898"/>
  </p:normalViewPr>
  <p:slideViewPr>
    <p:cSldViewPr snapToGrid="0" snapToObjects="1">
      <p:cViewPr varScale="1">
        <p:scale>
          <a:sx n="77" d="100"/>
          <a:sy n="77" d="100"/>
        </p:scale>
        <p:origin x="1140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6"/>
    </p:cViewPr>
  </p:sorterViewPr>
  <p:notesViewPr>
    <p:cSldViewPr snapToGrid="0" snapToObjects="1">
      <p:cViewPr varScale="1">
        <p:scale>
          <a:sx n="117" d="100"/>
          <a:sy n="117" d="100"/>
        </p:scale>
        <p:origin x="4976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man, Jacob W" userId="5f7785fc-f051-4d0b-8f2b-598b7b811493" providerId="ADAL" clId="{6104D8CA-1587-464B-AACF-25032FC3032E}"/>
    <pc:docChg chg="modSld">
      <pc:chgData name="Inman, Jacob W" userId="5f7785fc-f051-4d0b-8f2b-598b7b811493" providerId="ADAL" clId="{6104D8CA-1587-464B-AACF-25032FC3032E}" dt="2026-06-08T13:59:58.642" v="10" actId="207"/>
      <pc:docMkLst>
        <pc:docMk/>
      </pc:docMkLst>
      <pc:sldChg chg="modSp mod">
        <pc:chgData name="Inman, Jacob W" userId="5f7785fc-f051-4d0b-8f2b-598b7b811493" providerId="ADAL" clId="{6104D8CA-1587-464B-AACF-25032FC3032E}" dt="2026-06-08T13:59:26.646" v="4" actId="113"/>
        <pc:sldMkLst>
          <pc:docMk/>
          <pc:sldMk cId="896822803" sldId="274"/>
        </pc:sldMkLst>
        <pc:spChg chg="mod">
          <ac:chgData name="Inman, Jacob W" userId="5f7785fc-f051-4d0b-8f2b-598b7b811493" providerId="ADAL" clId="{6104D8CA-1587-464B-AACF-25032FC3032E}" dt="2026-06-08T13:59:26.646" v="4" actId="113"/>
          <ac:spMkLst>
            <pc:docMk/>
            <pc:sldMk cId="896822803" sldId="274"/>
            <ac:spMk id="4" creationId="{8911BF47-89C1-CECA-BCAC-B824DBC3EA00}"/>
          </ac:spMkLst>
        </pc:spChg>
      </pc:sldChg>
      <pc:sldChg chg="modSp">
        <pc:chgData name="Inman, Jacob W" userId="5f7785fc-f051-4d0b-8f2b-598b7b811493" providerId="ADAL" clId="{6104D8CA-1587-464B-AACF-25032FC3032E}" dt="2026-06-08T13:58:32.350" v="0" actId="14826"/>
        <pc:sldMkLst>
          <pc:docMk/>
          <pc:sldMk cId="1025797754" sldId="279"/>
        </pc:sldMkLst>
        <pc:picChg chg="mod">
          <ac:chgData name="Inman, Jacob W" userId="5f7785fc-f051-4d0b-8f2b-598b7b811493" providerId="ADAL" clId="{6104D8CA-1587-464B-AACF-25032FC3032E}" dt="2026-06-08T13:58:32.350" v="0" actId="14826"/>
          <ac:picMkLst>
            <pc:docMk/>
            <pc:sldMk cId="1025797754" sldId="279"/>
            <ac:picMk id="61" creationId="{01FFE40E-084A-2028-1026-F9C3340E08A6}"/>
          </ac:picMkLst>
        </pc:picChg>
      </pc:sldChg>
      <pc:sldChg chg="modSp mod">
        <pc:chgData name="Inman, Jacob W" userId="5f7785fc-f051-4d0b-8f2b-598b7b811493" providerId="ADAL" clId="{6104D8CA-1587-464B-AACF-25032FC3032E}" dt="2026-06-08T13:59:40.055" v="6" actId="113"/>
        <pc:sldMkLst>
          <pc:docMk/>
          <pc:sldMk cId="4147959010" sldId="280"/>
        </pc:sldMkLst>
        <pc:spChg chg="mod">
          <ac:chgData name="Inman, Jacob W" userId="5f7785fc-f051-4d0b-8f2b-598b7b811493" providerId="ADAL" clId="{6104D8CA-1587-464B-AACF-25032FC3032E}" dt="2026-06-08T13:59:40.055" v="6" actId="113"/>
          <ac:spMkLst>
            <pc:docMk/>
            <pc:sldMk cId="4147959010" sldId="280"/>
            <ac:spMk id="4" creationId="{AF2B5251-0BB4-0826-9A0A-37DFB3B2D31D}"/>
          </ac:spMkLst>
        </pc:spChg>
      </pc:sldChg>
      <pc:sldChg chg="modSp mod">
        <pc:chgData name="Inman, Jacob W" userId="5f7785fc-f051-4d0b-8f2b-598b7b811493" providerId="ADAL" clId="{6104D8CA-1587-464B-AACF-25032FC3032E}" dt="2026-06-08T13:59:58.642" v="10" actId="207"/>
        <pc:sldMkLst>
          <pc:docMk/>
          <pc:sldMk cId="1759079475" sldId="282"/>
        </pc:sldMkLst>
        <pc:spChg chg="mod">
          <ac:chgData name="Inman, Jacob W" userId="5f7785fc-f051-4d0b-8f2b-598b7b811493" providerId="ADAL" clId="{6104D8CA-1587-464B-AACF-25032FC3032E}" dt="2026-06-08T13:59:58.642" v="10" actId="207"/>
          <ac:spMkLst>
            <pc:docMk/>
            <pc:sldMk cId="1759079475" sldId="282"/>
            <ac:spMk id="4" creationId="{05264375-ADF5-4ECB-A176-6D6E749FF21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6A69A9C-1087-184F-8370-423E175D9D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090E3D-F5E5-0D40-B323-A25B85CF9E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6E50B8-2EF8-564F-AE86-D84E6C503530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E3AA97-2F38-5340-B685-1E0EA3E358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B732F3-25A6-284F-A24C-5FD21AE6BE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078BA3-E235-9946-9A4D-07E907F68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000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C8D20-1945-7145-91A2-3D134BDA25E2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104DB-87CA-D64F-AB86-DB2520DDF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055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C0C05-ECF2-F77D-331A-02BCB65AC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1BB137-7D74-8157-42B1-B41AC20EB7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235B31-66AD-ADEC-233F-A3E5E5740F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BeEST experiment searches for sterile neutrinos in the keV mass range using the nuclear electron capture decay of 7Be implanted into STJs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Based on momentum reconstruction of the eV-scale 7Li nuclear recoil energy spectrum following neutrino emission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A1ABEB-5D7B-DB39-B59D-BB7357E877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7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6E846-A12A-0AB1-DFEE-2967CF8D5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6754EE-9AF4-201A-D31F-0B621920AA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967577-430E-6C45-7C3A-82A2984555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BeEST experiment searches for sterile neutrinos in the keV mass range using the nuclear electron capture decay of 7Be implanted into STJs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Based on momentum reconstruction of the eV-scale 7Li nuclear recoil energy spectrum following neutrino emission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CBA67-AC8E-29D7-E3A3-6AE9AB826C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18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AB4F1-BF6A-7AF8-D49F-F8C0CF83F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97D7A9-7E21-84A0-78E5-EE8395259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8979B1-33D1-6420-AAA3-30222AEA44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BeEST experiment searches for sterile neutrinos in the keV mass range using the nuclear electron capture decay of 7Be implanted into STJs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Based on momentum reconstruction of the eV-scale 7Li nuclear recoil energy spectrum following neutrino emission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8E56C4-519C-9DE8-0605-6C3A7601FA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662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F0B86-0554-4AB5-9619-F42994DBF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EE72B4-C2B0-6961-CD5F-BC5CFFB4BC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EBBD8C-9110-38BC-C341-22402F785C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BeEST experiment searches for sterile neutrinos in the keV mass range using the nuclear electron capture decay of 7Be implanted into STJs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Based on momentum reconstruction of the eV-scale 7Li nuclear recoil energy spectrum following neutrino emission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9FF9A-733F-AB08-66B2-8BF961DA1E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74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C1739-908A-156B-BB8E-E239DBB78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D971A7-8245-89C8-DE2F-481DFC71CE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E2F6AE-AB10-3833-5193-524846C913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BeEST experiment searches for sterile neutrinos in the keV mass range using the nuclear electron capture decay of 7Be implanted into STJs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Based on momentum reconstruction of the eV-scale 7Li nuclear recoil energy spectrum following neutrino emission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5BF9EC-BF4F-6962-925D-1E06FB7742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185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0F05A-CF0B-701E-07B4-154FD0DC9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FE7419-E08A-DE6A-C2B6-E3E4AB6DB0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6777C7-C807-760D-042F-41A11D01D9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BeEST experiment searches for sterile neutrinos in the keV mass range using the nuclear electron capture decay of 7Be implanted into STJs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Based on momentum reconstruction of the eV-scale 7Li nuclear recoil energy spectrum following neutrino emission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4ECC36-973D-5F9C-E6E3-B6AA6D75C0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57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5B4BC-C681-7D4A-D726-C684A09E6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453F12-50CB-478B-C908-B84100ABBF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EAA6AF-2445-95A7-D3F1-BEADE1380A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BeEST experiment searches for sterile neutrinos in the keV mass range using the nuclear electron capture decay of 7Be implanted into STJs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Based on momentum reconstruction of the eV-scale 7Li nuclear recoil energy spectrum following neutrino emission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4390F-CCAA-7029-B2D3-2B91E78637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668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EA226-EFF7-148A-922E-1083D0588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40E4C1-0F0C-D2E1-0419-05DF778EA3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CC8C81-BF55-F5BC-6791-7F5539F6CA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BeEST experiment searches for sterile neutrinos in the keV mass range using the nuclear electron capture decay of 7Be implanted into STJs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Based on momentum reconstruction of the eV-scale 7Li nuclear recoil energy spectrum following neutrino emission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84AC06-F4CC-EF18-58AA-5A102E312C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183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E7321-2D1B-F5E6-5827-56E8BDAFA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12D061-20D0-8740-03CD-74B5569513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29A05B-9F34-022C-31E8-129ED9E4F6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BeEST experiment searches for sterile neutrinos in the keV mass range using the nuclear electron capture decay of 7Be implanted into STJs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Based on momentum reconstruction of the eV-scale 7Li nuclear recoil energy spectrum following neutrino emission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6209FF-8873-855A-111E-664855F9BB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212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252F8-9FF5-2D04-4D4C-54D9DC17A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FC31B6-4534-F991-80AE-3A5E471C64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D4D152-1867-CCF5-90EA-28676D4893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BeEST experiment searches for sterile neutrinos in the keV mass range using the nuclear electron capture decay of 7Be implanted into STJs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Based on momentum reconstruction of the eV-scale 7Li nuclear recoil energy spectrum following neutrino emission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929B7C-6B2B-3D29-099B-148CE3DF8B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640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359CF-8DD0-652B-AB61-B6B1B6F73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165470-C61B-C158-729E-35C9C4B63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7CD8F1-22A3-776D-5F71-FBE2500CB7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BeEST experiment searches for sterile neutrinos in the keV mass range using the nuclear electron capture decay of 7Be implanted into STJs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Based on momentum reconstruction of the eV-scale 7Li nuclear recoil energy spectrum following neutrino emission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D9E02B-E07A-67C6-7EFD-AE666382D2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33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82299-433D-87C2-4442-A0C541BBE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0C666E-4266-8E9C-6F09-C74840994F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F1DBD3-A9B3-1C45-65FF-AF01D502C7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BeEST experiment searches for sterile neutrinos in the keV mass range using the nuclear electron capture decay of 7Be implanted into STJs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Based on momentum reconstruction of the eV-scale 7Li nuclear recoil energy spectrum following neutrino emission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D1CD1-3F6E-1BEF-20E6-50800DE440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18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FAB1A-7ECE-C6C2-CF25-1F29177D5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5A08FF-3365-AEF0-0301-44533B8486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3A539F-6F75-32BA-4A39-DC6A4F590F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BeEST experiment searches for sterile neutrinos in the keV mass range using the nuclear electron capture decay of 7Be implanted into STJs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Based on momentum reconstruction of the eV-scale 7Li nuclear recoil energy spectrum following neutrino emission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50A29-A182-AFE6-74DD-8A5B03C19F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73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C21EE-4338-4CA8-BB7D-643A80FAD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95684B-A591-E81B-B924-9B0A6B5EAC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CF7781-1CCD-C30A-AFBF-EE1C0B82B8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BeEST experiment searches for sterile neutrinos in the keV mass range using the nuclear electron capture decay of 7Be implanted into STJs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Based on momentum reconstruction of the eV-scale 7Li nuclear recoil energy spectrum following neutrino emission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C8DAA-3CCA-DD33-2291-9209CF25A2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72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Plain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36B83B-A5E4-524E-96A9-DFC12D58F12A}"/>
              </a:ext>
            </a:extLst>
          </p:cNvPr>
          <p:cNvSpPr/>
          <p:nvPr userDrawn="1"/>
        </p:nvSpPr>
        <p:spPr>
          <a:xfrm>
            <a:off x="914400" y="0"/>
            <a:ext cx="54864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1DF1AC-1D08-B945-A034-B740A35902F9}"/>
              </a:ext>
            </a:extLst>
          </p:cNvPr>
          <p:cNvSpPr txBox="1"/>
          <p:nvPr userDrawn="1"/>
        </p:nvSpPr>
        <p:spPr>
          <a:xfrm>
            <a:off x="1371600" y="7543800"/>
            <a:ext cx="3657600" cy="2286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800" dirty="0">
                <a:solidFill>
                  <a:srgbClr val="616265">
                    <a:alpha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PNNL is operated by Battelle for the U.S. Department of Energy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743200"/>
            <a:ext cx="4572000" cy="18288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r">
              <a:defRPr sz="4800" b="1">
                <a:solidFill>
                  <a:srgbClr val="C872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061D5F4-8719-384B-945C-9A27060F99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0529" y="5669280"/>
            <a:ext cx="4572000" cy="2743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 dirty="0"/>
              <a:t>Click to add presenter’s name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E2D432E-6648-6643-9C6E-38B1EFF5EE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5983356"/>
            <a:ext cx="4572000" cy="2743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1600">
                <a:solidFill>
                  <a:srgbClr val="6162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 dirty="0"/>
              <a:t>Click to add presenter’s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15389B-4BB4-1644-9B7E-35A85D0C1E3B}"/>
              </a:ext>
            </a:extLst>
          </p:cNvPr>
          <p:cNvSpPr txBox="1"/>
          <p:nvPr userDrawn="1"/>
        </p:nvSpPr>
        <p:spPr>
          <a:xfrm>
            <a:off x="3710609" y="-1245704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5A7D3E1-BCC3-C843-81A0-EA4EDFB445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71600" y="237744"/>
            <a:ext cx="1280160" cy="12492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617363-F73D-B74F-9647-C9D747AC70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70529" y="7178040"/>
            <a:ext cx="824484" cy="228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90C8FB-601C-A04C-84F7-213A857D3E6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375535" y="7249637"/>
            <a:ext cx="929809" cy="155448"/>
          </a:xfrm>
          <a:prstGeom prst="rect">
            <a:avLst/>
          </a:prstGeom>
        </p:spPr>
      </p:pic>
      <p:sp>
        <p:nvSpPr>
          <p:cNvPr id="15" name="Date Placeholder 1">
            <a:extLst>
              <a:ext uri="{FF2B5EF4-FFF2-40B4-BE49-F238E27FC236}">
                <a16:creationId xmlns:a16="http://schemas.microsoft.com/office/drawing/2014/main" id="{9D9DB338-5D5C-4ACA-9ECF-C3E34C441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51641" y="4915645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4F8E3-4ED9-44B4-99E6-8A3D2CF8D415}" type="datetime4">
              <a:rPr lang="en-US" smtClean="0"/>
              <a:t>June 8, 2026</a:t>
            </a:fld>
            <a:endParaRPr lang="en-US"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F55B65E8-4040-44D0-A4FE-A050FD948A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9037" y="773011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30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6026595-8D7E-D24C-9263-B65316A326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0" y="457200"/>
            <a:ext cx="7772400" cy="73152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338E046-DF9E-FC49-A812-491AB805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0CE8D1-2F12-5A44-A6B5-2CD466F52A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6858000"/>
            <a:ext cx="77724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99B87A2-8960-403D-AE0D-D549462722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29354FF4-9871-4E1B-A45A-ABAA2BE2B69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60" indent="-274320">
              <a:buFont typeface="Wingdings" panose="05000000000000000000" pitchFamily="2" charset="2"/>
              <a:buChar char="§"/>
              <a:defRPr sz="2400"/>
            </a:lvl2pPr>
            <a:lvl3pPr marL="1371600" indent="-274320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80" indent="-274320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47EFCEB6-2E27-4C42-A1E5-AC8A8BA83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A86FAFB9-0DC0-4AB0-9E8B-6EC7C8ABAA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82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338E046-DF9E-FC49-A812-491AB805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F0C408BC-A7DE-4A08-AD26-56414D2DD80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430642" y="457199"/>
            <a:ext cx="7772400" cy="73152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3C58F0F-5237-4527-BB8E-6EEF623543B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60" indent="-274320">
              <a:buFont typeface="Wingdings" panose="05000000000000000000" pitchFamily="2" charset="2"/>
              <a:buChar char="§"/>
              <a:defRPr sz="2400"/>
            </a:lvl2pPr>
            <a:lvl3pPr marL="1371600" indent="-274320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80" indent="-274320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">
            <a:extLst>
              <a:ext uri="{FF2B5EF4-FFF2-40B4-BE49-F238E27FC236}">
                <a16:creationId xmlns:a16="http://schemas.microsoft.com/office/drawing/2014/main" id="{33D0FD2D-15F4-4320-9C04-2023CAB47E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08FBEF60-4239-4E67-A385-B22B813AD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7614967-FAA9-4DA9-B7DE-539AA89235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99034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6EEDE-6486-774B-B0E3-751BBA42CE35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C1406DC-BAEC-4717-8F68-46C92F1663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400" y="270933"/>
            <a:ext cx="10972800" cy="1310979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28E3363-7137-4431-9927-3AE087A5B2B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12801600" cy="5486401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E76F451D-D169-4CA9-91EE-97F19A35C6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8A19F790-0343-4862-A140-1B409986B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9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0" y="4572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FD00854A-4EC7-2D48-A025-5B0B48548B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515600" y="4572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67A8C708-D197-CF47-8089-89928BE1E30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00800" y="43434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C4D2EBC-B863-FD49-A9DF-1381563078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515600" y="43434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93B472-4A32-7C41-A565-485FDC3EB8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29718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19F7807A-D120-BD49-9CBD-9174F26D79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00800" y="68580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08ED17FC-CAF8-9A40-9A88-897DEF9CFE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15600" y="29718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A16FA60-8BA9-8B4A-86AA-F8336C26C7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15600" y="68580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7DC2EC3E-C641-FD49-9F15-878B1AFFFD9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648737A-DE0E-48DB-87F0-65418715CF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21" name="Content Placeholder 13">
            <a:extLst>
              <a:ext uri="{FF2B5EF4-FFF2-40B4-BE49-F238E27FC236}">
                <a16:creationId xmlns:a16="http://schemas.microsoft.com/office/drawing/2014/main" id="{97DA340F-6103-4F2C-B3B8-8D8A524DC19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60" indent="-274320">
              <a:buFont typeface="Wingdings" panose="05000000000000000000" pitchFamily="2" charset="2"/>
              <a:buChar char="§"/>
              <a:defRPr sz="2400"/>
            </a:lvl2pPr>
            <a:lvl3pPr marL="1371600" indent="-274320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80" indent="-274320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Date Placeholder 1">
            <a:extLst>
              <a:ext uri="{FF2B5EF4-FFF2-40B4-BE49-F238E27FC236}">
                <a16:creationId xmlns:a16="http://schemas.microsoft.com/office/drawing/2014/main" id="{EE384947-F0AD-4E73-95AD-CAD4DEE446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8259C4D6-850D-4393-9434-3F69451FBF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Picture Grid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7160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E341CF1-EFF3-A64D-A9D4-B96C8CD8F3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7160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0629C78-28FC-874B-96C1-DFAAFF975D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786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89EEED-3863-BD48-BCCB-4D264015DA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786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EF5B44F-191D-F44D-8AB3-0B9E4AF4B4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0412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26442AE-D905-374C-9CB4-1A1F44C08C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0412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CEBE105C-2ECB-0B46-923F-378B0A5AEB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7160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B0900D4-1543-834B-AE27-9A72FD91B3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7160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64FB6B4-B0C6-5949-9F2B-7BCB7B2073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3786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FDD81E0-346D-A544-A838-A6991588A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3786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B91CB5-0E93-FA44-9508-60493542C7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0412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F736B8-F799-F047-BE4E-297E64A75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0412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183198DF-9C78-DD40-9CE1-2BC11B88882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BE0A6ECC-C9D0-4240-B978-69D09F2C99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400" y="270933"/>
            <a:ext cx="10972800" cy="1310979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0" name="Date Placeholder 1">
            <a:extLst>
              <a:ext uri="{FF2B5EF4-FFF2-40B4-BE49-F238E27FC236}">
                <a16:creationId xmlns:a16="http://schemas.microsoft.com/office/drawing/2014/main" id="{E4CF0CE7-333F-4604-B518-6F7EE2AA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21303C4E-FB0C-4A46-BF34-C99D885AA3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C14080C3-5390-4F4E-9C88-2C080B5CE5D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371600" y="2194560"/>
            <a:ext cx="12801600" cy="525886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8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7160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E341CF1-EFF3-A64D-A9D4-B96C8CD8F3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7160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0629C78-28FC-874B-96C1-DFAAFF975D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786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89EEED-3863-BD48-BCCB-4D264015DA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786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EF5B44F-191D-F44D-8AB3-0B9E4AF4B4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0412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26442AE-D905-374C-9CB4-1A1F44C08C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0412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CEBE105C-2ECB-0B46-923F-378B0A5AEB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7160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B0900D4-1543-834B-AE27-9A72FD91B3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7160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64FB6B4-B0C6-5949-9F2B-7BCB7B2073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3786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FDD81E0-346D-A544-A838-A6991588A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3786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B91CB5-0E93-FA44-9508-60493542C7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0412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F736B8-F799-F047-BE4E-297E64A75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0412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183198DF-9C78-DD40-9CE1-2BC11B88882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Date Placeholder 1">
            <a:extLst>
              <a:ext uri="{FF2B5EF4-FFF2-40B4-BE49-F238E27FC236}">
                <a16:creationId xmlns:a16="http://schemas.microsoft.com/office/drawing/2014/main" id="{68F188F7-153E-49D5-8DFC-190252047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29" name="Footer Placeholder 2">
            <a:extLst>
              <a:ext uri="{FF2B5EF4-FFF2-40B4-BE49-F238E27FC236}">
                <a16:creationId xmlns:a16="http://schemas.microsoft.com/office/drawing/2014/main" id="{578EF931-9BED-4D2C-8850-F588C3E36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B7AD090-7EA2-424E-A15B-B80A20326A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400" y="270933"/>
            <a:ext cx="10972800" cy="1310979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C8722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48292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6EEDE-6486-774B-B0E3-751BBA42CE35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8F28E1ED-1888-403E-AAF0-8053EF9DF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6/8/2026</a:t>
            </a:fld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227E8059-8EC0-42A2-8A9E-251427CDC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14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 /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66D1A4-6DD7-B54C-AB7B-63074374BB93}"/>
              </a:ext>
            </a:extLst>
          </p:cNvPr>
          <p:cNvSpPr txBox="1"/>
          <p:nvPr userDrawn="1"/>
        </p:nvSpPr>
        <p:spPr>
          <a:xfrm>
            <a:off x="1371600" y="2057400"/>
            <a:ext cx="4572000" cy="54864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b="1" dirty="0">
                <a:solidFill>
                  <a:srgbClr val="C872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B62A8373-42F9-431F-865E-129CCA004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7" y="7772400"/>
            <a:ext cx="5471554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76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29221F-20F2-144C-A638-0A6C756C26C9}"/>
              </a:ext>
            </a:extLst>
          </p:cNvPr>
          <p:cNvSpPr/>
          <p:nvPr userDrawn="1"/>
        </p:nvSpPr>
        <p:spPr>
          <a:xfrm>
            <a:off x="914400" y="0"/>
            <a:ext cx="54864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88D28A-E737-5049-8A98-3AC3A6EA2CDB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371600" y="237744"/>
            <a:ext cx="1280160" cy="124922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EAA279-64AD-4C24-987C-D056E5350C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9037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107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hyperlink" Target="https://doi.org/10.1007/s10909-022-02759-z" TargetMode="External"/><Relationship Id="rId4" Type="http://schemas.openxmlformats.org/officeDocument/2006/relationships/image" Target="../media/image14.png"/><Relationship Id="rId9" Type="http://schemas.openxmlformats.org/officeDocument/2006/relationships/hyperlink" Target="https://doi.org/10.1038/s41586-024-08479-6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hyperlink" Target="https://doi.org/10.1007/s10909-022-02759-z" TargetMode="External"/><Relationship Id="rId4" Type="http://schemas.openxmlformats.org/officeDocument/2006/relationships/image" Target="../media/image14.png"/><Relationship Id="rId9" Type="http://schemas.openxmlformats.org/officeDocument/2006/relationships/hyperlink" Target="https://doi.org/10.1038/s41586-024-08479-6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20.png"/><Relationship Id="rId12" Type="http://schemas.openxmlformats.org/officeDocument/2006/relationships/hyperlink" Target="https://doi.org/10.2172/96723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openxmlformats.org/officeDocument/2006/relationships/hyperlink" Target="https://arxiv.org/abs/2403.01032" TargetMode="External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4.png"/><Relationship Id="rId3" Type="http://schemas.openxmlformats.org/officeDocument/2006/relationships/image" Target="../media/image13.png"/><Relationship Id="rId7" Type="http://schemas.openxmlformats.org/officeDocument/2006/relationships/image" Target="../media/image20.png"/><Relationship Id="rId12" Type="http://schemas.openxmlformats.org/officeDocument/2006/relationships/hyperlink" Target="https://doi.org/10.2172/96723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openxmlformats.org/officeDocument/2006/relationships/hyperlink" Target="https://arxiv.org/abs/2403.01032" TargetMode="External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Relationship Id="rId1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4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33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openxmlformats.org/officeDocument/2006/relationships/image" Target="../media/image49.png"/><Relationship Id="rId5" Type="http://schemas.openxmlformats.org/officeDocument/2006/relationships/image" Target="../media/image44.png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48.png"/><Relationship Id="rId4" Type="http://schemas.openxmlformats.org/officeDocument/2006/relationships/image" Target="../media/image51.png"/><Relationship Id="rId9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48.png"/><Relationship Id="rId4" Type="http://schemas.openxmlformats.org/officeDocument/2006/relationships/image" Target="../media/image57.png"/><Relationship Id="rId9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18" Type="http://schemas.openxmlformats.org/officeDocument/2006/relationships/image" Target="../media/image77.JPE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17" Type="http://schemas.openxmlformats.org/officeDocument/2006/relationships/image" Target="../media/image76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5" Type="http://schemas.openxmlformats.org/officeDocument/2006/relationships/image" Target="../media/image7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62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63.png"/><Relationship Id="rId9" Type="http://schemas.openxmlformats.org/officeDocument/2006/relationships/image" Target="../media/image8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547B9-97CD-8D42-90C7-EF55B34A40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4183" y="2743200"/>
            <a:ext cx="4789357" cy="1828800"/>
          </a:xfrm>
        </p:spPr>
        <p:txBody>
          <a:bodyPr/>
          <a:lstStyle/>
          <a:p>
            <a:pPr algn="ctr"/>
            <a:r>
              <a:rPr lang="en-US" sz="3600" dirty="0"/>
              <a:t>Modeling of Radiation Impact Physics and Phonon Dynamics at PNNL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69A468-0065-ED4A-8CCB-2E57F4F861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Jake Inman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2590E-11DF-1841-85F8-13541DA2E9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June 15, 2026</a:t>
            </a:r>
          </a:p>
        </p:txBody>
      </p:sp>
    </p:spTree>
    <p:extLst>
      <p:ext uri="{BB962C8B-B14F-4D97-AF65-F5344CB8AC3E}">
        <p14:creationId xmlns:p14="http://schemas.microsoft.com/office/powerpoint/2010/main" val="121506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7F35C0-5AA5-5D49-B456-24AB8A598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855F24-6304-B646-8462-76B6865A0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 Background Cryogenic Facility (LBCF) Experiments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579F5-40A4-A040-9F08-B882F1552DB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5943600" cy="5486401"/>
          </a:xfrm>
        </p:spPr>
        <p:txBody>
          <a:bodyPr/>
          <a:lstStyle/>
          <a:p>
            <a:r>
              <a:rPr lang="en-US" dirty="0"/>
              <a:t>SUL: 9.1 m overburden + 10 m earthen bunker = ~35 mwe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E6027E-3F9F-1594-1211-4EFDB2FBE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955803"/>
            <a:ext cx="8047973" cy="48941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BE5980-9A56-E3E2-4F0D-713C9DDB4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6289" y="1122406"/>
            <a:ext cx="5066098" cy="38049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A8403E-7FD5-99C7-0C35-BFF4765B9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5250" y="5008086"/>
            <a:ext cx="3607496" cy="15415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2DC188-F923-66B1-C9DC-F94671BBC7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9091" y="6621470"/>
            <a:ext cx="3519814" cy="153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0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6DC8F-48E6-3B7D-5009-6C5569F18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27FC4A-1653-736B-E2D0-173776DBE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EA5E75-6505-A96E-6A0D-FA23603DB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 Background Cryogenic Facility (LBCF) Experiments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025B91-6F1D-005F-88D8-EC44A4467DA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5943600" cy="5486401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SUL: 9.1 m overburden + 10 m earthen bunker = ~35 mwe</a:t>
            </a:r>
          </a:p>
          <a:p>
            <a:r>
              <a:rPr lang="en-US" dirty="0"/>
              <a:t>LBCF fridge: BlueFors LD400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09B40D-92EC-DA08-80B0-63666567F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569" y="4191059"/>
            <a:ext cx="3222953" cy="38746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479768-F1C3-8C35-2FCA-4CDEB7DE74C8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381771" y="3766952"/>
            <a:ext cx="3227832" cy="3877056"/>
          </a:xfrm>
          <a:prstGeom prst="rect">
            <a:avLst/>
          </a:prstGeom>
        </p:spPr>
      </p:pic>
      <p:pic>
        <p:nvPicPr>
          <p:cNvPr id="13" name="Picture 12" descr="Diagram&#10;&#10;AI-generated content may be incorrect.">
            <a:extLst>
              <a:ext uri="{FF2B5EF4-FFF2-40B4-BE49-F238E27FC236}">
                <a16:creationId xmlns:a16="http://schemas.microsoft.com/office/drawing/2014/main" id="{406FD496-B1B9-89F7-FCCB-71D972801C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804332"/>
            <a:ext cx="3978670" cy="619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9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0A896-E503-8680-432D-F3BE849E5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D7FB83-C6AC-BE93-D167-5C4C3795F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DC196E-14C7-7FDD-DCD9-435BBB226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 Background Cryogenic Facility (LBCF) Experiments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C3C721-F018-5569-0481-5FC5EBAE2EB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5943600" cy="5486401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SUL: 9.1 m overburden + 10 m earthen bunker = ~35 mwe</a:t>
            </a:r>
          </a:p>
          <a:p>
            <a:r>
              <a:rPr lang="en-US" dirty="0"/>
              <a:t>LBCF fridge: BlueFors LD400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3BA188-16DC-FDED-55F9-71046EED88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3833569" y="4191059"/>
            <a:ext cx="3222953" cy="38746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FB06F9-5F25-D0C0-5346-FD481DCE051E}"/>
              </a:ext>
            </a:extLst>
          </p:cNvPr>
          <p:cNvPicPr>
            <a:picLocks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381771" y="3766952"/>
            <a:ext cx="3227832" cy="3877056"/>
          </a:xfrm>
          <a:prstGeom prst="rect">
            <a:avLst/>
          </a:prstGeom>
        </p:spPr>
      </p:pic>
      <p:pic>
        <p:nvPicPr>
          <p:cNvPr id="13" name="Picture 12" descr="Diagram&#10;&#10;AI-generated content may be incorrect.">
            <a:extLst>
              <a:ext uri="{FF2B5EF4-FFF2-40B4-BE49-F238E27FC236}">
                <a16:creationId xmlns:a16="http://schemas.microsoft.com/office/drawing/2014/main" id="{FDEB620D-5B90-A6D2-4A36-8651203F78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804332"/>
            <a:ext cx="3978670" cy="6196668"/>
          </a:xfrm>
          <a:prstGeom prst="rect">
            <a:avLst/>
          </a:prstGeom>
        </p:spPr>
      </p:pic>
      <p:pic>
        <p:nvPicPr>
          <p:cNvPr id="14" name="Picture 13" descr="A picture containing diagram&#10;&#10;AI-generated content may be incorrect.">
            <a:extLst>
              <a:ext uri="{FF2B5EF4-FFF2-40B4-BE49-F238E27FC236}">
                <a16:creationId xmlns:a16="http://schemas.microsoft.com/office/drawing/2014/main" id="{5AD03046-2C59-465B-D494-05D1C04BE3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7377" y="1804333"/>
            <a:ext cx="3068733" cy="62613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C03D65-8698-31D0-B007-AEC43E6CD9FB}"/>
              </a:ext>
            </a:extLst>
          </p:cNvPr>
          <p:cNvSpPr txBox="1"/>
          <p:nvPr/>
        </p:nvSpPr>
        <p:spPr>
          <a:xfrm>
            <a:off x="8544407" y="1477495"/>
            <a:ext cx="274946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LBCF configuration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420944-655D-A097-0664-B0EE2B2C9209}"/>
              </a:ext>
            </a:extLst>
          </p:cNvPr>
          <p:cNvSpPr txBox="1"/>
          <p:nvPr/>
        </p:nvSpPr>
        <p:spPr>
          <a:xfrm>
            <a:off x="12012459" y="1120045"/>
            <a:ext cx="285715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GPCL/STV configuration</a:t>
            </a:r>
          </a:p>
        </p:txBody>
      </p:sp>
    </p:spTree>
    <p:extLst>
      <p:ext uri="{BB962C8B-B14F-4D97-AF65-F5344CB8AC3E}">
        <p14:creationId xmlns:p14="http://schemas.microsoft.com/office/powerpoint/2010/main" val="15593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B72AB-82E4-6C2D-5478-363D46B61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5779D8-9381-B0D9-104E-ACB6521F4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10BE02-A54C-F0CD-49A0-F8B0A1328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 Background Cryogenic Facility (LBCF) Experiments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11BF47-89C1-CECA-BCAC-B824DBC3EA0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5943600" cy="5486401"/>
          </a:xfrm>
        </p:spPr>
        <p:txBody>
          <a:bodyPr/>
          <a:lstStyle/>
          <a:p>
            <a:r>
              <a:rPr lang="en-US" b="1" dirty="0">
                <a:solidFill>
                  <a:schemeClr val="accent4"/>
                </a:solidFill>
              </a:rPr>
              <a:t>BeEST collaboration</a:t>
            </a:r>
          </a:p>
          <a:p>
            <a:pPr lvl="1"/>
            <a:r>
              <a:rPr lang="en-US" dirty="0"/>
              <a:t>Radiation background environment</a:t>
            </a:r>
          </a:p>
          <a:p>
            <a:pPr lvl="1"/>
            <a:r>
              <a:rPr lang="en-US" dirty="0"/>
              <a:t>Coincidence counting</a:t>
            </a:r>
          </a:p>
          <a:p>
            <a:pPr lvl="1"/>
            <a:r>
              <a:rPr lang="en-US" dirty="0"/>
              <a:t>Readout simulation</a:t>
            </a:r>
          </a:p>
          <a:p>
            <a:endParaRPr lang="en-US" dirty="0"/>
          </a:p>
        </p:txBody>
      </p:sp>
      <p:pic>
        <p:nvPicPr>
          <p:cNvPr id="8" name="Picture 7" descr="A picture containing shape&#10;&#10;AI-generated content may be incorrect.">
            <a:extLst>
              <a:ext uri="{FF2B5EF4-FFF2-40B4-BE49-F238E27FC236}">
                <a16:creationId xmlns:a16="http://schemas.microsoft.com/office/drawing/2014/main" id="{939E115B-7006-1BF6-3A37-9C99A79AC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1969" y="1038273"/>
            <a:ext cx="3215550" cy="26575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20A997D-522E-4740-BB9B-08BF8FF70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4952" y="277860"/>
            <a:ext cx="1615448" cy="15417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977AA9-3E94-A690-FCC7-C7A7A27C71E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396" t="34460" r="25227" b="32384"/>
          <a:stretch>
            <a:fillRect/>
          </a:stretch>
        </p:blipFill>
        <p:spPr>
          <a:xfrm>
            <a:off x="10157345" y="5003224"/>
            <a:ext cx="4290174" cy="29432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C717DF7-F339-95DD-3CA7-E452932BCD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0985" y="4481679"/>
            <a:ext cx="6424830" cy="353760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DBCE6D7-2F99-18C7-391B-8308D9FE53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0235" y="5021744"/>
            <a:ext cx="3793411" cy="285184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646A939-E2F1-C71C-8162-8194B1DABF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5738" y="1560835"/>
            <a:ext cx="4286119" cy="3331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CBA238-1D55-ECA1-8392-13048076551C}"/>
              </a:ext>
            </a:extLst>
          </p:cNvPr>
          <p:cNvSpPr txBox="1"/>
          <p:nvPr/>
        </p:nvSpPr>
        <p:spPr>
          <a:xfrm>
            <a:off x="1036206" y="7854005"/>
            <a:ext cx="4583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hlinkClick r:id="rId9"/>
              </a:rPr>
              <a:t>doi:10.1038/s41586-024-08479-6</a:t>
            </a:r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02EF97-77E6-4D29-E2F8-437588D1D621}"/>
              </a:ext>
            </a:extLst>
          </p:cNvPr>
          <p:cNvSpPr txBox="1"/>
          <p:nvPr/>
        </p:nvSpPr>
        <p:spPr>
          <a:xfrm>
            <a:off x="6703573" y="7866438"/>
            <a:ext cx="4778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hlinkClick r:id="rId10"/>
              </a:rPr>
              <a:t>doi:10.1007/s10909-022-02759-z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9682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FEBF6-82C8-1556-F937-BDC615EE0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379B4E-9043-760B-79A1-5CF4F9CDB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543142-B3A6-EFB4-139D-E55C2CD5E66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5943600" cy="5486401"/>
          </a:xfrm>
        </p:spPr>
        <p:txBody>
          <a:bodyPr/>
          <a:lstStyle/>
          <a:p>
            <a:r>
              <a:rPr lang="en-US" dirty="0"/>
              <a:t>Background sources</a:t>
            </a:r>
          </a:p>
          <a:p>
            <a:pPr lvl="1"/>
            <a:r>
              <a:rPr lang="en-US" dirty="0"/>
              <a:t>STJ </a:t>
            </a:r>
            <a:r>
              <a:rPr lang="en-US" baseline="30000" dirty="0"/>
              <a:t>7</a:t>
            </a:r>
            <a:r>
              <a:rPr lang="en-US" dirty="0"/>
              <a:t>Be decay gamma-rays</a:t>
            </a:r>
          </a:p>
        </p:txBody>
      </p:sp>
      <p:pic>
        <p:nvPicPr>
          <p:cNvPr id="8" name="Picture 7" descr="A picture containing shape&#10;&#10;AI-generated content may be incorrect.">
            <a:extLst>
              <a:ext uri="{FF2B5EF4-FFF2-40B4-BE49-F238E27FC236}">
                <a16:creationId xmlns:a16="http://schemas.microsoft.com/office/drawing/2014/main" id="{AB6486BD-535B-7BB4-C4FD-9F406E2CC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1969" y="1038273"/>
            <a:ext cx="3215550" cy="26575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7261BA-4012-41A2-33B5-4E0550B2F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4952" y="277860"/>
            <a:ext cx="1615448" cy="15417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554159-5FB8-C6D8-2365-08DFA0AF74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0000"/>
          </a:blip>
          <a:srcRect l="26396" t="34460" r="25227" b="32384"/>
          <a:stretch>
            <a:fillRect/>
          </a:stretch>
        </p:blipFill>
        <p:spPr>
          <a:xfrm>
            <a:off x="10157345" y="5003224"/>
            <a:ext cx="4290174" cy="29432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E0F9F21-E8A5-62F0-81E4-CCE5B20AEF6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10000"/>
          </a:blip>
          <a:stretch>
            <a:fillRect/>
          </a:stretch>
        </p:blipFill>
        <p:spPr>
          <a:xfrm>
            <a:off x="1130985" y="4481679"/>
            <a:ext cx="6424830" cy="353760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6810555-FD1A-FE96-0C04-C16A581B021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10000"/>
          </a:blip>
          <a:stretch>
            <a:fillRect/>
          </a:stretch>
        </p:blipFill>
        <p:spPr>
          <a:xfrm>
            <a:off x="6920235" y="5021744"/>
            <a:ext cx="3793411" cy="285184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1B1182D-1EFB-5FAE-55BB-556DEDBE7A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5738" y="1560835"/>
            <a:ext cx="4286119" cy="3331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D4E054-228C-459B-FD9B-5E3D16CA5918}"/>
              </a:ext>
            </a:extLst>
          </p:cNvPr>
          <p:cNvSpPr txBox="1"/>
          <p:nvPr/>
        </p:nvSpPr>
        <p:spPr>
          <a:xfrm>
            <a:off x="1036206" y="7854005"/>
            <a:ext cx="4583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alpha val="10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doi:10.1038/s41586-024-08479-6</a:t>
            </a:r>
            <a:endParaRPr lang="en-US" sz="1800" dirty="0">
              <a:solidFill>
                <a:schemeClr val="tx1">
                  <a:alpha val="1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682074-E8B1-1F74-A7D4-DFF72D74D5D1}"/>
              </a:ext>
            </a:extLst>
          </p:cNvPr>
          <p:cNvSpPr txBox="1"/>
          <p:nvPr/>
        </p:nvSpPr>
        <p:spPr>
          <a:xfrm>
            <a:off x="6703573" y="7866438"/>
            <a:ext cx="4778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alpha val="10000"/>
                  </a:schemeClr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doi:10.1007/s10909-022-02759-z</a:t>
            </a:r>
            <a:endParaRPr lang="en-US" sz="1800" dirty="0">
              <a:solidFill>
                <a:schemeClr val="tx1">
                  <a:alpha val="10000"/>
                </a:schemeClr>
              </a:solidFill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7776FCD7-1163-6CF1-EE7B-30957D393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270933"/>
            <a:ext cx="10972800" cy="1310979"/>
          </a:xfrm>
        </p:spPr>
        <p:txBody>
          <a:bodyPr/>
          <a:lstStyle/>
          <a:p>
            <a:r>
              <a:rPr lang="en-US" dirty="0"/>
              <a:t>BeEST Collaboration Simulations</a:t>
            </a:r>
          </a:p>
        </p:txBody>
      </p:sp>
    </p:spTree>
    <p:extLst>
      <p:ext uri="{BB962C8B-B14F-4D97-AF65-F5344CB8AC3E}">
        <p14:creationId xmlns:p14="http://schemas.microsoft.com/office/powerpoint/2010/main" val="342064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46922-BEF2-2360-AEA5-510C43D8B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AD97C3-24F6-42F1-AF9D-6297497F3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011091-0153-4D04-629D-764A7EEB4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BeEST Collaboration Simulations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FFCEA2-7BBA-A9F5-62F6-D9294D7F703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5943600" cy="5486401"/>
          </a:xfrm>
        </p:spPr>
        <p:txBody>
          <a:bodyPr/>
          <a:lstStyle/>
          <a:p>
            <a:r>
              <a:rPr lang="en-US" dirty="0"/>
              <a:t>Background sources</a:t>
            </a:r>
          </a:p>
          <a:p>
            <a:pPr lvl="1"/>
            <a:r>
              <a:rPr lang="en-US" dirty="0">
                <a:solidFill>
                  <a:schemeClr val="tx1">
                    <a:alpha val="10000"/>
                  </a:schemeClr>
                </a:solidFill>
              </a:rPr>
              <a:t>STJ </a:t>
            </a:r>
            <a:r>
              <a:rPr lang="en-US" baseline="30000" dirty="0">
                <a:solidFill>
                  <a:schemeClr val="tx1">
                    <a:alpha val="10000"/>
                  </a:schemeClr>
                </a:solidFill>
              </a:rPr>
              <a:t>7</a:t>
            </a:r>
            <a:r>
              <a:rPr lang="en-US" dirty="0">
                <a:solidFill>
                  <a:schemeClr val="tx1">
                    <a:alpha val="10000"/>
                  </a:schemeClr>
                </a:solidFill>
              </a:rPr>
              <a:t>Be decay gamma-rays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Terrestrial gamma-rays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Cosmic rays</a:t>
            </a:r>
          </a:p>
        </p:txBody>
      </p:sp>
      <p:pic>
        <p:nvPicPr>
          <p:cNvPr id="7" name="Picture 6" descr="A picture containing shape&#10;&#10;AI-generated content may be incorrect.">
            <a:extLst>
              <a:ext uri="{FF2B5EF4-FFF2-40B4-BE49-F238E27FC236}">
                <a16:creationId xmlns:a16="http://schemas.microsoft.com/office/drawing/2014/main" id="{69D939A3-0995-884C-B468-73D2E9C273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1231969" y="1038273"/>
            <a:ext cx="3215550" cy="26575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73B410-2840-08E2-30F4-0E4AA04B79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4952" y="277860"/>
            <a:ext cx="1615448" cy="15417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F62ADD-8DAE-D33F-6E66-72E250EB495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>
            <a:off x="7195738" y="1560835"/>
            <a:ext cx="4286119" cy="3331081"/>
          </a:xfrm>
          <a:prstGeom prst="rect">
            <a:avLst/>
          </a:prstGeom>
        </p:spPr>
      </p:pic>
      <p:pic>
        <p:nvPicPr>
          <p:cNvPr id="5" name="Picture 4" descr="Graphical user interface, text, application, email&#10;&#10;AI-generated content may be incorrect.">
            <a:extLst>
              <a:ext uri="{FF2B5EF4-FFF2-40B4-BE49-F238E27FC236}">
                <a16:creationId xmlns:a16="http://schemas.microsoft.com/office/drawing/2014/main" id="{8B3347FA-41EE-BFC8-7FA6-62A539EF6B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9725" y="1685099"/>
            <a:ext cx="5334744" cy="2743583"/>
          </a:xfrm>
          <a:prstGeom prst="rect">
            <a:avLst/>
          </a:prstGeom>
          <a:ln w="38100">
            <a:solidFill>
              <a:schemeClr val="accent4"/>
            </a:solidFill>
          </a:ln>
        </p:spPr>
      </p:pic>
      <p:pic>
        <p:nvPicPr>
          <p:cNvPr id="6" name="Picture 5" descr="Chart, histogram&#10;&#10;AI-generated content may be incorrect.">
            <a:extLst>
              <a:ext uri="{FF2B5EF4-FFF2-40B4-BE49-F238E27FC236}">
                <a16:creationId xmlns:a16="http://schemas.microsoft.com/office/drawing/2014/main" id="{E38AF09C-A344-7786-13B8-65CFF51FA5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43324" y="3986726"/>
            <a:ext cx="4449498" cy="3501052"/>
          </a:xfrm>
          <a:prstGeom prst="rect">
            <a:avLst/>
          </a:prstGeom>
          <a:ln w="38100">
            <a:solidFill>
              <a:schemeClr val="accent4"/>
            </a:solidFill>
          </a:ln>
        </p:spPr>
      </p:pic>
      <p:pic>
        <p:nvPicPr>
          <p:cNvPr id="9" name="Picture 8" descr="Text&#10;&#10;AI-generated content may be incorrect.">
            <a:extLst>
              <a:ext uri="{FF2B5EF4-FFF2-40B4-BE49-F238E27FC236}">
                <a16:creationId xmlns:a16="http://schemas.microsoft.com/office/drawing/2014/main" id="{33E4BCF6-ECF8-4368-9144-B5697EFDFF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7936" y="3924619"/>
            <a:ext cx="2775806" cy="3847781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6CE781-A6D1-EAB1-995E-61018BD44F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18435" y="4456301"/>
            <a:ext cx="4614587" cy="3773299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12" name="Picture 11" descr="Table&#10;&#10;AI-generated content may be incorrect.">
            <a:extLst>
              <a:ext uri="{FF2B5EF4-FFF2-40B4-BE49-F238E27FC236}">
                <a16:creationId xmlns:a16="http://schemas.microsoft.com/office/drawing/2014/main" id="{B30119D0-83FA-C284-7CE1-1A331AD12F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2881" y="6305372"/>
            <a:ext cx="5035554" cy="1802669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779F291-D9AE-84E8-5A12-A9F9A005F285}"/>
              </a:ext>
            </a:extLst>
          </p:cNvPr>
          <p:cNvSpPr/>
          <p:nvPr/>
        </p:nvSpPr>
        <p:spPr>
          <a:xfrm>
            <a:off x="3291675" y="7878872"/>
            <a:ext cx="546409" cy="191308"/>
          </a:xfrm>
          <a:prstGeom prst="rect">
            <a:avLst/>
          </a:prstGeom>
          <a:noFill/>
          <a:ln w="38100">
            <a:solidFill>
              <a:srgbClr val="C872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D780C3-2104-D3CD-06C1-96B53657F989}"/>
              </a:ext>
            </a:extLst>
          </p:cNvPr>
          <p:cNvSpPr txBox="1"/>
          <p:nvPr/>
        </p:nvSpPr>
        <p:spPr>
          <a:xfrm>
            <a:off x="10119254" y="3326458"/>
            <a:ext cx="238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hlinkClick r:id="rId11"/>
              </a:rPr>
              <a:t>arXiv:2403.01032</a:t>
            </a:r>
            <a:endParaRPr lang="en-US" sz="1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CAEEE8-1961-705D-E7F0-4CFFE040A04F}"/>
              </a:ext>
            </a:extLst>
          </p:cNvPr>
          <p:cNvSpPr txBox="1"/>
          <p:nvPr/>
        </p:nvSpPr>
        <p:spPr>
          <a:xfrm>
            <a:off x="1694635" y="5707440"/>
            <a:ext cx="264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hlinkClick r:id="rId12"/>
              </a:rPr>
              <a:t>doi:10.2172/967232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7555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A0246-794D-1751-B88B-4C5907759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62481E-C8D8-756D-93E5-3D7BD296B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129462-599A-0756-0271-96B00608A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BeEST Collaboration Simulations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13A32-3699-68D9-E8D6-9535E0D61A9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5943600" cy="5486401"/>
          </a:xfrm>
        </p:spPr>
        <p:txBody>
          <a:bodyPr/>
          <a:lstStyle/>
          <a:p>
            <a:r>
              <a:rPr lang="en-US" dirty="0"/>
              <a:t>Background sources</a:t>
            </a:r>
          </a:p>
          <a:p>
            <a:pPr lvl="1"/>
            <a:r>
              <a:rPr lang="en-US" dirty="0"/>
              <a:t>STJ </a:t>
            </a:r>
            <a:r>
              <a:rPr lang="en-US" baseline="30000" dirty="0"/>
              <a:t>7</a:t>
            </a:r>
            <a:r>
              <a:rPr lang="en-US" dirty="0"/>
              <a:t>Be decay gamma-rays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Terrestrial gamma-rays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Cosmic rays</a:t>
            </a:r>
          </a:p>
        </p:txBody>
      </p:sp>
      <p:pic>
        <p:nvPicPr>
          <p:cNvPr id="7" name="Picture 6" descr="A picture containing shape&#10;&#10;AI-generated content may be incorrect.">
            <a:extLst>
              <a:ext uri="{FF2B5EF4-FFF2-40B4-BE49-F238E27FC236}">
                <a16:creationId xmlns:a16="http://schemas.microsoft.com/office/drawing/2014/main" id="{362ECFF9-C318-054E-FB2A-47227B28A2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31969" y="1038273"/>
            <a:ext cx="3215550" cy="26575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945974-F39C-3B22-29E9-364B4CCCA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4952" y="277860"/>
            <a:ext cx="1615448" cy="15417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7D8DE3-A66A-BBA4-9FA5-BAE80A478B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>
            <a:off x="7195738" y="1560835"/>
            <a:ext cx="4286119" cy="3331081"/>
          </a:xfrm>
          <a:prstGeom prst="rect">
            <a:avLst/>
          </a:prstGeom>
        </p:spPr>
      </p:pic>
      <p:pic>
        <p:nvPicPr>
          <p:cNvPr id="5" name="Picture 4" descr="Graphical user interface, text, application, email&#10;&#10;AI-generated content may be incorrect.">
            <a:extLst>
              <a:ext uri="{FF2B5EF4-FFF2-40B4-BE49-F238E27FC236}">
                <a16:creationId xmlns:a16="http://schemas.microsoft.com/office/drawing/2014/main" id="{6471A638-66E1-4E34-9B77-F15FE3748BF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10000"/>
          </a:blip>
          <a:stretch>
            <a:fillRect/>
          </a:stretch>
        </p:blipFill>
        <p:spPr>
          <a:xfrm>
            <a:off x="6719725" y="1685099"/>
            <a:ext cx="5334744" cy="2743583"/>
          </a:xfrm>
          <a:prstGeom prst="rect">
            <a:avLst/>
          </a:prstGeom>
          <a:ln w="38100">
            <a:solidFill>
              <a:srgbClr val="C8722E">
                <a:alpha val="10000"/>
              </a:srgbClr>
            </a:solidFill>
          </a:ln>
        </p:spPr>
      </p:pic>
      <p:pic>
        <p:nvPicPr>
          <p:cNvPr id="6" name="Picture 5" descr="Chart, histogram&#10;&#10;AI-generated content may be incorrect.">
            <a:extLst>
              <a:ext uri="{FF2B5EF4-FFF2-40B4-BE49-F238E27FC236}">
                <a16:creationId xmlns:a16="http://schemas.microsoft.com/office/drawing/2014/main" id="{5772465F-9859-31A3-B8B3-7E980FD5B1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10000"/>
          </a:blip>
          <a:stretch>
            <a:fillRect/>
          </a:stretch>
        </p:blipFill>
        <p:spPr>
          <a:xfrm>
            <a:off x="10143324" y="3986726"/>
            <a:ext cx="4449498" cy="3501052"/>
          </a:xfrm>
          <a:prstGeom prst="rect">
            <a:avLst/>
          </a:prstGeom>
          <a:ln w="38100">
            <a:solidFill>
              <a:srgbClr val="C8722E">
                <a:alpha val="10000"/>
              </a:srgbClr>
            </a:solidFill>
          </a:ln>
        </p:spPr>
      </p:pic>
      <p:pic>
        <p:nvPicPr>
          <p:cNvPr id="9" name="Picture 8" descr="Text&#10;&#10;AI-generated content may be incorrect.">
            <a:extLst>
              <a:ext uri="{FF2B5EF4-FFF2-40B4-BE49-F238E27FC236}">
                <a16:creationId xmlns:a16="http://schemas.microsoft.com/office/drawing/2014/main" id="{DF1EEB37-6A71-0481-7DE5-34F19891D20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10000"/>
          </a:blip>
          <a:stretch>
            <a:fillRect/>
          </a:stretch>
        </p:blipFill>
        <p:spPr>
          <a:xfrm>
            <a:off x="1077936" y="3924619"/>
            <a:ext cx="2775806" cy="3847781"/>
          </a:xfrm>
          <a:prstGeom prst="rect">
            <a:avLst/>
          </a:prstGeom>
          <a:ln w="38100">
            <a:solidFill>
              <a:srgbClr val="C8722E">
                <a:alpha val="10000"/>
              </a:srgb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9E270E2-4ACE-9B65-1E79-C81740381EB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10000"/>
          </a:blip>
          <a:stretch>
            <a:fillRect/>
          </a:stretch>
        </p:blipFill>
        <p:spPr>
          <a:xfrm>
            <a:off x="5218435" y="4456301"/>
            <a:ext cx="4614587" cy="3773299"/>
          </a:xfrm>
          <a:prstGeom prst="rect">
            <a:avLst/>
          </a:prstGeom>
          <a:ln w="38100">
            <a:solidFill>
              <a:srgbClr val="C8722E">
                <a:alpha val="10000"/>
              </a:srgbClr>
            </a:solidFill>
          </a:ln>
        </p:spPr>
      </p:pic>
      <p:pic>
        <p:nvPicPr>
          <p:cNvPr id="12" name="Picture 11" descr="Table&#10;&#10;AI-generated content may be incorrect.">
            <a:extLst>
              <a:ext uri="{FF2B5EF4-FFF2-40B4-BE49-F238E27FC236}">
                <a16:creationId xmlns:a16="http://schemas.microsoft.com/office/drawing/2014/main" id="{75C14233-238D-582E-995F-F1B2A1E8FA0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10000"/>
          </a:blip>
          <a:stretch>
            <a:fillRect/>
          </a:stretch>
        </p:blipFill>
        <p:spPr>
          <a:xfrm>
            <a:off x="182881" y="6305372"/>
            <a:ext cx="5035554" cy="1802669"/>
          </a:xfrm>
          <a:prstGeom prst="rect">
            <a:avLst/>
          </a:prstGeom>
          <a:ln w="38100">
            <a:solidFill>
              <a:srgbClr val="C8722E">
                <a:alpha val="10000"/>
              </a:srgbClr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CCA3397-A005-6871-E5E7-A0F1C609C3FC}"/>
              </a:ext>
            </a:extLst>
          </p:cNvPr>
          <p:cNvSpPr/>
          <p:nvPr/>
        </p:nvSpPr>
        <p:spPr>
          <a:xfrm>
            <a:off x="3291675" y="7878872"/>
            <a:ext cx="546409" cy="191308"/>
          </a:xfrm>
          <a:prstGeom prst="rect">
            <a:avLst/>
          </a:prstGeom>
          <a:noFill/>
          <a:ln w="38100">
            <a:solidFill>
              <a:srgbClr val="C8722E">
                <a:alpha val="1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>
                  <a:alpha val="1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0B5C93-42D1-8482-9149-2746D866BE94}"/>
              </a:ext>
            </a:extLst>
          </p:cNvPr>
          <p:cNvSpPr txBox="1"/>
          <p:nvPr/>
        </p:nvSpPr>
        <p:spPr>
          <a:xfrm>
            <a:off x="10119254" y="3326458"/>
            <a:ext cx="2382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alpha val="10000"/>
                  </a:schemeClr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arXiv:2403.01032</a:t>
            </a:r>
            <a:endParaRPr lang="en-US" sz="1800" dirty="0">
              <a:solidFill>
                <a:schemeClr val="tx1">
                  <a:alpha val="1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1C9B89-6F4D-49AC-F071-1FC82F9AEBEE}"/>
              </a:ext>
            </a:extLst>
          </p:cNvPr>
          <p:cNvSpPr txBox="1"/>
          <p:nvPr/>
        </p:nvSpPr>
        <p:spPr>
          <a:xfrm>
            <a:off x="1694635" y="5707440"/>
            <a:ext cx="2648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alpha val="10000"/>
                  </a:schemeClr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doi:10.2172/967232</a:t>
            </a:r>
            <a:endParaRPr lang="en-US" sz="1800" dirty="0">
              <a:solidFill>
                <a:schemeClr val="tx1">
                  <a:alpha val="10000"/>
                </a:schemeClr>
              </a:solidFill>
            </a:endParaRPr>
          </a:p>
        </p:txBody>
      </p:sp>
      <p:pic>
        <p:nvPicPr>
          <p:cNvPr id="16" name="Picture 15" descr="Chart, histogram&#10;&#10;AI-generated content may be incorrect.">
            <a:extLst>
              <a:ext uri="{FF2B5EF4-FFF2-40B4-BE49-F238E27FC236}">
                <a16:creationId xmlns:a16="http://schemas.microsoft.com/office/drawing/2014/main" id="{4377C27F-C736-0ED2-CB66-1E88D5541DC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11261" y="3748996"/>
            <a:ext cx="4931211" cy="43808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 descr="Chart, histogram&#10;&#10;AI-generated content may be incorrect.">
            <a:extLst>
              <a:ext uri="{FF2B5EF4-FFF2-40B4-BE49-F238E27FC236}">
                <a16:creationId xmlns:a16="http://schemas.microsoft.com/office/drawing/2014/main" id="{375AECEB-8285-DE0C-A206-286619BDF8D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68466" y="2167937"/>
            <a:ext cx="5943600" cy="472786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DC29E57-C142-0C95-A07E-B0A249107C88}"/>
              </a:ext>
            </a:extLst>
          </p:cNvPr>
          <p:cNvCxnSpPr>
            <a:cxnSpLocks/>
          </p:cNvCxnSpPr>
          <p:nvPr/>
        </p:nvCxnSpPr>
        <p:spPr>
          <a:xfrm flipH="1" flipV="1">
            <a:off x="7386709" y="3034733"/>
            <a:ext cx="462039" cy="299283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122FCA7-54DE-B6A6-1DC6-18EC37EBC759}"/>
              </a:ext>
            </a:extLst>
          </p:cNvPr>
          <p:cNvSpPr txBox="1"/>
          <p:nvPr/>
        </p:nvSpPr>
        <p:spPr>
          <a:xfrm>
            <a:off x="7721375" y="3235968"/>
            <a:ext cx="1266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</a:rPr>
              <a:t>Iodine K</a:t>
            </a:r>
            <a:r>
              <a:rPr lang="el-GR" sz="1800" dirty="0">
                <a:solidFill>
                  <a:schemeClr val="tx2"/>
                </a:solidFill>
              </a:rPr>
              <a:t>α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26F6B3C-2D4E-527A-84DF-60CA53BA03ED}"/>
              </a:ext>
            </a:extLst>
          </p:cNvPr>
          <p:cNvSpPr/>
          <p:nvPr/>
        </p:nvSpPr>
        <p:spPr>
          <a:xfrm>
            <a:off x="13503058" y="2592888"/>
            <a:ext cx="491238" cy="441845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7925F78-CA7D-474F-E406-7B6C552A07A6}"/>
              </a:ext>
            </a:extLst>
          </p:cNvPr>
          <p:cNvCxnSpPr>
            <a:cxnSpLocks/>
            <a:stCxn id="27" idx="2"/>
          </p:cNvCxnSpPr>
          <p:nvPr/>
        </p:nvCxnSpPr>
        <p:spPr>
          <a:xfrm flipH="1">
            <a:off x="10479363" y="3034733"/>
            <a:ext cx="3269314" cy="1950959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304EDF8-3F4C-0000-0194-BCC6E4852498}"/>
              </a:ext>
            </a:extLst>
          </p:cNvPr>
          <p:cNvSpPr txBox="1"/>
          <p:nvPr/>
        </p:nvSpPr>
        <p:spPr>
          <a:xfrm>
            <a:off x="10215381" y="3051302"/>
            <a:ext cx="12664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accent4"/>
                </a:solidFill>
              </a:rPr>
              <a:t>NaI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22B32C7-6CC5-62D0-5FCB-7FBAEA54C21F}"/>
              </a:ext>
            </a:extLst>
          </p:cNvPr>
          <p:cNvSpPr txBox="1"/>
          <p:nvPr/>
        </p:nvSpPr>
        <p:spPr>
          <a:xfrm>
            <a:off x="4097676" y="4213986"/>
            <a:ext cx="12664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accent4"/>
                </a:solidFill>
              </a:rPr>
              <a:t>STJ</a:t>
            </a:r>
          </a:p>
        </p:txBody>
      </p:sp>
    </p:spTree>
    <p:extLst>
      <p:ext uri="{BB962C8B-B14F-4D97-AF65-F5344CB8AC3E}">
        <p14:creationId xmlns:p14="http://schemas.microsoft.com/office/powerpoint/2010/main" val="148429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0B769-F405-1520-C9A0-869E0CCC1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BCD92F-309E-F948-0097-578B3F717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BeEST Collaboration Simulations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074F51-3305-559E-29FE-FA6439373B41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599" y="2057399"/>
            <a:ext cx="7897661" cy="5486401"/>
          </a:xfrm>
        </p:spPr>
        <p:txBody>
          <a:bodyPr/>
          <a:lstStyle/>
          <a:p>
            <a:r>
              <a:rPr lang="en-US" dirty="0"/>
              <a:t>Coincidence counting</a:t>
            </a:r>
          </a:p>
          <a:p>
            <a:pPr lvl="1"/>
            <a:r>
              <a:rPr lang="en-US" dirty="0"/>
              <a:t>Custom ROOT class</a:t>
            </a:r>
          </a:p>
          <a:p>
            <a:pPr lvl="1"/>
            <a:r>
              <a:rPr lang="en-US" dirty="0"/>
              <a:t>Online or post-processing</a:t>
            </a:r>
          </a:p>
          <a:p>
            <a:pPr lvl="1"/>
            <a:r>
              <a:rPr lang="en-US" dirty="0"/>
              <a:t>Cross-compatible with numerous data streams: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HEP+CMP digitizer output (CAEN, </a:t>
            </a:r>
            <a:r>
              <a:rPr lang="en-US" dirty="0" err="1"/>
              <a:t>Mirion</a:t>
            </a:r>
            <a:r>
              <a:rPr lang="en-US" dirty="0"/>
              <a:t>, </a:t>
            </a:r>
            <a:r>
              <a:rPr lang="en-US" dirty="0" err="1"/>
              <a:t>Ortec</a:t>
            </a:r>
            <a:r>
              <a:rPr lang="en-US" dirty="0"/>
              <a:t>, XIA)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Geant4 simulation </a:t>
            </a:r>
            <a:r>
              <a:rPr lang="en-US" dirty="0" err="1"/>
              <a:t>ntuples</a:t>
            </a:r>
            <a:endParaRPr lang="en-US" dirty="0"/>
          </a:p>
          <a:p>
            <a:pPr lvl="2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89B3B6-E3B9-EFA6-583F-2313E88E2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4952" y="277860"/>
            <a:ext cx="1615448" cy="154179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88B0879-25F9-6061-BF88-BF8E9F15BA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8378" y="4479083"/>
            <a:ext cx="3866964" cy="3750517"/>
          </a:xfrm>
          <a:prstGeom prst="rect">
            <a:avLst/>
          </a:prstGeom>
        </p:spPr>
      </p:pic>
      <p:pic>
        <p:nvPicPr>
          <p:cNvPr id="23" name="Picture 22" descr="Chart&#10;&#10;AI-generated content may be incorrect.">
            <a:extLst>
              <a:ext uri="{FF2B5EF4-FFF2-40B4-BE49-F238E27FC236}">
                <a16:creationId xmlns:a16="http://schemas.microsoft.com/office/drawing/2014/main" id="{80358CE3-6CD1-F2AB-81F4-A0D732DE27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4409" y="4114800"/>
            <a:ext cx="5993909" cy="401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35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23510-3A9D-13EC-8C76-38F3726CC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91A875-D354-4086-7B3E-ABA962C56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BeEST Collaboration Simulations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32FA6-48BE-A90A-D776-BC4CBE4B4CA7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599" y="2057399"/>
            <a:ext cx="7897661" cy="5486401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alpha val="10000"/>
                  </a:schemeClr>
                </a:solidFill>
              </a:rPr>
              <a:t>Coincidence counting</a:t>
            </a:r>
          </a:p>
          <a:p>
            <a:r>
              <a:rPr lang="en-US" dirty="0"/>
              <a:t>Readout simulation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CA2934-F2C4-6CAB-BCAB-C8EC7F1F6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4952" y="277860"/>
            <a:ext cx="1615448" cy="1541795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4C9F3B40-B28C-02DA-05BB-E19BEFE60E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53" y="3163811"/>
            <a:ext cx="5822261" cy="327357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A6675DA-8FCC-8E6A-BFD3-F9D915D3046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139" b="50000"/>
          <a:stretch>
            <a:fillRect/>
          </a:stretch>
        </p:blipFill>
        <p:spPr>
          <a:xfrm>
            <a:off x="132253" y="6588690"/>
            <a:ext cx="4706528" cy="1183575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7355CE1C-5959-B5E9-CBA8-DDDA7D67BF8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50000"/>
          <a:stretch>
            <a:fillRect/>
          </a:stretch>
        </p:blipFill>
        <p:spPr>
          <a:xfrm>
            <a:off x="4921687" y="6754019"/>
            <a:ext cx="5803944" cy="131097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362FAAD3-9F40-99F3-A587-1AF88C1B711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49255"/>
          <a:stretch>
            <a:fillRect/>
          </a:stretch>
        </p:blipFill>
        <p:spPr>
          <a:xfrm>
            <a:off x="5152848" y="4073960"/>
            <a:ext cx="3738290" cy="2514730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1FFE40E-084A-2028-1026-F9C3340E08A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699530" y="1784311"/>
            <a:ext cx="5123146" cy="50162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B037505F-99AA-2C9B-B501-538A4EB46EA9}"/>
              </a:ext>
            </a:extLst>
          </p:cNvPr>
          <p:cNvSpPr txBox="1"/>
          <p:nvPr/>
        </p:nvSpPr>
        <p:spPr>
          <a:xfrm>
            <a:off x="11173216" y="7180477"/>
            <a:ext cx="184173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Work in progress</a:t>
            </a:r>
          </a:p>
        </p:txBody>
      </p:sp>
    </p:spTree>
    <p:extLst>
      <p:ext uri="{BB962C8B-B14F-4D97-AF65-F5344CB8AC3E}">
        <p14:creationId xmlns:p14="http://schemas.microsoft.com/office/powerpoint/2010/main" val="102579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E33E0-9139-E9E4-AC12-CBEF484D0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33BE58-C026-BB38-95C7-1BE5D3ABC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704F290-690D-8839-59F3-D7D168815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 Background Cryogenic Facility (LBCF) Experiments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2B5251-0BB4-0826-9A0A-37DFB3B2D31D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5943600" cy="5486401"/>
          </a:xfrm>
        </p:spPr>
        <p:txBody>
          <a:bodyPr/>
          <a:lstStyle/>
          <a:p>
            <a:r>
              <a:rPr lang="en-US" b="1" dirty="0">
                <a:solidFill>
                  <a:schemeClr val="accent4">
                    <a:alpha val="10000"/>
                  </a:schemeClr>
                </a:solidFill>
              </a:rPr>
              <a:t>BeEST collaboration</a:t>
            </a:r>
          </a:p>
          <a:p>
            <a:r>
              <a:rPr lang="en-US" b="1" dirty="0">
                <a:solidFill>
                  <a:schemeClr val="accent4"/>
                </a:solidFill>
              </a:rPr>
              <a:t>NIST collaboration</a:t>
            </a:r>
          </a:p>
          <a:p>
            <a:pPr lvl="1"/>
            <a:r>
              <a:rPr lang="en-US" dirty="0"/>
              <a:t>TKID phonon dynamics</a:t>
            </a:r>
          </a:p>
          <a:p>
            <a:pPr lvl="1"/>
            <a:r>
              <a:rPr lang="en-US" dirty="0"/>
              <a:t>Phonon spectrometer development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ED1D64-93F0-0A4E-BF6E-2742BE5BA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2863" y="506716"/>
            <a:ext cx="1917537" cy="8111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833760-6AD4-D5B3-1E2A-2660DF7FD3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120" t="39422" r="17069" b="5555"/>
          <a:stretch>
            <a:fillRect/>
          </a:stretch>
        </p:blipFill>
        <p:spPr>
          <a:xfrm rot="5400000">
            <a:off x="10375590" y="1267486"/>
            <a:ext cx="4119244" cy="402461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BFF92EF-E36A-9A5D-E0F2-85F7E82A31D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2907" t="43227" r="29362" b="24291"/>
          <a:stretch>
            <a:fillRect/>
          </a:stretch>
        </p:blipFill>
        <p:spPr>
          <a:xfrm rot="5400000">
            <a:off x="12435212" y="4983031"/>
            <a:ext cx="1917535" cy="1917537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6CD5D45-DAE1-69D6-4509-89B65649F035}"/>
              </a:ext>
            </a:extLst>
          </p:cNvPr>
          <p:cNvCxnSpPr>
            <a:cxnSpLocks/>
          </p:cNvCxnSpPr>
          <p:nvPr/>
        </p:nvCxnSpPr>
        <p:spPr>
          <a:xfrm>
            <a:off x="12712863" y="3256767"/>
            <a:ext cx="339258" cy="2217107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CA3DFBA7-A7D3-2710-3E68-B1C2A0B5F6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88" y="3951675"/>
            <a:ext cx="4896201" cy="427792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C8DA412-C81E-A41F-6F3E-598DFBF3C96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0582" r="20034"/>
          <a:stretch>
            <a:fillRect/>
          </a:stretch>
        </p:blipFill>
        <p:spPr>
          <a:xfrm>
            <a:off x="4632393" y="4853334"/>
            <a:ext cx="3406071" cy="3165953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18BCD2EE-8662-5612-29AE-2CE13A5B79D7}"/>
              </a:ext>
            </a:extLst>
          </p:cNvPr>
          <p:cNvSpPr/>
          <p:nvPr/>
        </p:nvSpPr>
        <p:spPr>
          <a:xfrm>
            <a:off x="3356975" y="4201298"/>
            <a:ext cx="125261" cy="120181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3DEAC61-E4CE-8F83-2B93-634BD2734F7B}"/>
              </a:ext>
            </a:extLst>
          </p:cNvPr>
          <p:cNvCxnSpPr>
            <a:cxnSpLocks/>
          </p:cNvCxnSpPr>
          <p:nvPr/>
        </p:nvCxnSpPr>
        <p:spPr>
          <a:xfrm>
            <a:off x="3482236" y="4315295"/>
            <a:ext cx="1631977" cy="1138117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65B7307-CB18-A434-21CB-9A682A6C21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1901" y="4201298"/>
            <a:ext cx="4812486" cy="394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5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021A7-EDE1-D486-E7FF-57B45A5A1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AI-generated content may be incorrect.">
            <a:extLst>
              <a:ext uri="{FF2B5EF4-FFF2-40B4-BE49-F238E27FC236}">
                <a16:creationId xmlns:a16="http://schemas.microsoft.com/office/drawing/2014/main" id="{1A7C1409-2EC5-EAB6-9912-0363C32012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99" r="21726"/>
          <a:stretch>
            <a:fillRect/>
          </a:stretch>
        </p:blipFill>
        <p:spPr>
          <a:xfrm>
            <a:off x="1215024" y="3557858"/>
            <a:ext cx="4567277" cy="4132267"/>
          </a:xfrm>
          <a:prstGeom prst="rect">
            <a:avLst/>
          </a:prstGeom>
        </p:spPr>
      </p:pic>
      <p:pic>
        <p:nvPicPr>
          <p:cNvPr id="12" name="Picture 11" descr="A picture containing chart&#10;&#10;AI-generated content may be incorrect.">
            <a:extLst>
              <a:ext uri="{FF2B5EF4-FFF2-40B4-BE49-F238E27FC236}">
                <a16:creationId xmlns:a16="http://schemas.microsoft.com/office/drawing/2014/main" id="{41ADEA58-EC7D-B7E4-9FFA-89520B7B15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636" r="28342" b="8623"/>
          <a:stretch>
            <a:fillRect/>
          </a:stretch>
        </p:blipFill>
        <p:spPr>
          <a:xfrm>
            <a:off x="3737796" y="5706020"/>
            <a:ext cx="5028063" cy="2498888"/>
          </a:xfrm>
          <a:prstGeom prst="rect">
            <a:avLst/>
          </a:prstGeom>
          <a:ln w="38100">
            <a:solidFill>
              <a:schemeClr val="tx2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08F5A0-AE98-B786-3B2F-D7D6D04F5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51F20A4-D581-EA39-7F3B-5500D3CDA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NIST Collaboration Simulations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5499E-CF14-39B5-80AB-B932A9F80C9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599" y="2057399"/>
            <a:ext cx="6494745" cy="5486401"/>
          </a:xfrm>
        </p:spPr>
        <p:txBody>
          <a:bodyPr/>
          <a:lstStyle/>
          <a:p>
            <a:r>
              <a:rPr lang="en-US" dirty="0"/>
              <a:t>Lattice surface implementation</a:t>
            </a:r>
          </a:p>
          <a:p>
            <a:r>
              <a:rPr lang="en-US" dirty="0"/>
              <a:t>Boundary process overriding (for like materials)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B49DD5-1DDA-BC2E-AF66-C0A5CBDC59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12863" y="506716"/>
            <a:ext cx="1917537" cy="8111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BA4465-B61F-D612-748C-EF8CF5CA9D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7258" y="2523580"/>
            <a:ext cx="6943142" cy="285502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42913DF-9D0A-983E-693B-6E6EF832CC75}"/>
              </a:ext>
            </a:extLst>
          </p:cNvPr>
          <p:cNvSpPr/>
          <p:nvPr/>
        </p:nvSpPr>
        <p:spPr>
          <a:xfrm>
            <a:off x="2580775" y="5427413"/>
            <a:ext cx="335756" cy="278607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D9A2049-293A-B58D-CD91-F423D3C53652}"/>
              </a:ext>
            </a:extLst>
          </p:cNvPr>
          <p:cNvCxnSpPr>
            <a:cxnSpLocks/>
            <a:stCxn id="13" idx="2"/>
            <a:endCxn id="12" idx="1"/>
          </p:cNvCxnSpPr>
          <p:nvPr/>
        </p:nvCxnSpPr>
        <p:spPr>
          <a:xfrm>
            <a:off x="2748653" y="5706020"/>
            <a:ext cx="989143" cy="1249444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A045645-38E8-DFB9-D14D-ADBD8AE5D83D}"/>
              </a:ext>
            </a:extLst>
          </p:cNvPr>
          <p:cNvSpPr/>
          <p:nvPr/>
        </p:nvSpPr>
        <p:spPr>
          <a:xfrm>
            <a:off x="10012439" y="4885151"/>
            <a:ext cx="2085521" cy="300625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3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192A0-4ECC-B27C-7502-792E51C85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E8C432-3C14-8471-F416-B0004B298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831810D-92BF-ED8B-EC8A-5BC5489BA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NIST Collaboration Simulations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FBE9A2-69E5-13D2-CCE0-32D109E3742D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599" y="2057399"/>
            <a:ext cx="6494745" cy="5486401"/>
          </a:xfrm>
        </p:spPr>
        <p:txBody>
          <a:bodyPr/>
          <a:lstStyle/>
          <a:p>
            <a:r>
              <a:rPr lang="en-US" dirty="0"/>
              <a:t>Radiation impact position sensitivity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284F630-FC40-521E-B152-5FF76DF4ED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3649762" y="4650836"/>
            <a:ext cx="3620930" cy="35453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4EE7D08-8D44-4CD7-3A5D-33D3749F7A5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10000"/>
          </a:blip>
          <a:stretch>
            <a:fillRect/>
          </a:stretch>
        </p:blipFill>
        <p:spPr>
          <a:xfrm>
            <a:off x="162171" y="4650837"/>
            <a:ext cx="3620930" cy="354536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ACE85D2-4799-395B-A1F6-B77B7035C4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>
            <a:off x="7478023" y="1168874"/>
            <a:ext cx="3619209" cy="354368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CE9B010-EEB6-C5B6-6EF5-9982AAC0DDD5}"/>
              </a:ext>
            </a:extLst>
          </p:cNvPr>
          <p:cNvSpPr txBox="1"/>
          <p:nvPr/>
        </p:nvSpPr>
        <p:spPr>
          <a:xfrm>
            <a:off x="840313" y="4864281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alpha val="10000"/>
                  </a:schemeClr>
                </a:solidFill>
              </a:rPr>
              <a:t>32 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7801402-4D95-20B8-0756-2B54780D8401}"/>
              </a:ext>
            </a:extLst>
          </p:cNvPr>
          <p:cNvSpPr txBox="1"/>
          <p:nvPr/>
        </p:nvSpPr>
        <p:spPr>
          <a:xfrm>
            <a:off x="4164235" y="4864281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alpha val="10000"/>
                  </a:schemeClr>
                </a:solidFill>
              </a:rPr>
              <a:t>32 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2BD0EE-E03A-4934-138A-9E8F4153C9E6}"/>
              </a:ext>
            </a:extLst>
          </p:cNvPr>
          <p:cNvSpPr txBox="1"/>
          <p:nvPr/>
        </p:nvSpPr>
        <p:spPr>
          <a:xfrm>
            <a:off x="1307021" y="4492709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alpha val="10000"/>
                  </a:schemeClr>
                </a:solidFill>
              </a:rPr>
              <a:t>Surface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7B7F9A1-D6B7-46E7-33FF-60142E8F559C}"/>
              </a:ext>
            </a:extLst>
          </p:cNvPr>
          <p:cNvSpPr txBox="1"/>
          <p:nvPr/>
        </p:nvSpPr>
        <p:spPr>
          <a:xfrm>
            <a:off x="4792891" y="4491238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alpha val="10000"/>
                  </a:schemeClr>
                </a:solidFill>
              </a:rPr>
              <a:t>Film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E1AC6F9-3A8B-6785-17EE-BA9A6B5ED7FB}"/>
              </a:ext>
            </a:extLst>
          </p:cNvPr>
          <p:cNvSpPr txBox="1"/>
          <p:nvPr/>
        </p:nvSpPr>
        <p:spPr>
          <a:xfrm>
            <a:off x="8621152" y="993983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alpha val="10000"/>
                  </a:schemeClr>
                </a:solidFill>
              </a:rPr>
              <a:t>Surface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76F2B21-0440-3B65-B26F-8559D60AA40F}"/>
              </a:ext>
            </a:extLst>
          </p:cNvPr>
          <p:cNvSpPr txBox="1"/>
          <p:nvPr/>
        </p:nvSpPr>
        <p:spPr>
          <a:xfrm>
            <a:off x="8282380" y="1402084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alpha val="10000"/>
                  </a:schemeClr>
                </a:solidFill>
              </a:rPr>
              <a:t>500 um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C22E18D-1172-92A7-91CB-43226BDE15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10000"/>
          </a:blip>
          <a:stretch>
            <a:fillRect/>
          </a:stretch>
        </p:blipFill>
        <p:spPr>
          <a:xfrm>
            <a:off x="10963893" y="1167188"/>
            <a:ext cx="3620931" cy="354536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C5A4F3D-FEA5-67FC-6DEB-3695D7A41A23}"/>
              </a:ext>
            </a:extLst>
          </p:cNvPr>
          <p:cNvSpPr txBox="1"/>
          <p:nvPr/>
        </p:nvSpPr>
        <p:spPr>
          <a:xfrm>
            <a:off x="11453478" y="1418715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alpha val="10000"/>
                  </a:schemeClr>
                </a:solidFill>
              </a:rPr>
              <a:t>500 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261AFDF-B931-F065-EC3E-866D441827EB}"/>
              </a:ext>
            </a:extLst>
          </p:cNvPr>
          <p:cNvSpPr txBox="1"/>
          <p:nvPr/>
        </p:nvSpPr>
        <p:spPr>
          <a:xfrm>
            <a:off x="11768820" y="975666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alpha val="10000"/>
                  </a:schemeClr>
                </a:solidFill>
              </a:rPr>
              <a:t>Film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F811EB4B-C864-B091-7F3F-02015949FD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10000"/>
          </a:blip>
          <a:srcRect/>
          <a:stretch/>
        </p:blipFill>
        <p:spPr>
          <a:xfrm>
            <a:off x="7478023" y="4684232"/>
            <a:ext cx="3620929" cy="354536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41CE59C8-2C37-AE21-B411-E85DB6D68120}"/>
              </a:ext>
            </a:extLst>
          </p:cNvPr>
          <p:cNvSpPr txBox="1"/>
          <p:nvPr/>
        </p:nvSpPr>
        <p:spPr>
          <a:xfrm>
            <a:off x="8156165" y="4897676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alpha val="10000"/>
                  </a:schemeClr>
                </a:solidFill>
              </a:rPr>
              <a:t>1500 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DC1B555-24D4-6945-8142-CD8CE1CF22D0}"/>
              </a:ext>
            </a:extLst>
          </p:cNvPr>
          <p:cNvSpPr txBox="1"/>
          <p:nvPr/>
        </p:nvSpPr>
        <p:spPr>
          <a:xfrm>
            <a:off x="8622873" y="4526104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alpha val="10000"/>
                  </a:schemeClr>
                </a:solidFill>
              </a:rPr>
              <a:t>Surface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147FC26B-B2ED-814D-C726-D4A9957C3E2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10000"/>
          </a:blip>
          <a:srcRect/>
          <a:stretch/>
        </p:blipFill>
        <p:spPr>
          <a:xfrm>
            <a:off x="10962172" y="4650807"/>
            <a:ext cx="3620930" cy="3545368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CD930F27-F6F9-5E19-4B1F-A6BB028BAAB3}"/>
              </a:ext>
            </a:extLst>
          </p:cNvPr>
          <p:cNvSpPr txBox="1"/>
          <p:nvPr/>
        </p:nvSpPr>
        <p:spPr>
          <a:xfrm>
            <a:off x="11476645" y="4864252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alpha val="10000"/>
                  </a:schemeClr>
                </a:solidFill>
              </a:rPr>
              <a:t>1500 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452A773-F27B-7A3D-7ED6-8A65A05D8DAA}"/>
              </a:ext>
            </a:extLst>
          </p:cNvPr>
          <p:cNvSpPr txBox="1"/>
          <p:nvPr/>
        </p:nvSpPr>
        <p:spPr>
          <a:xfrm>
            <a:off x="12105301" y="4491209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alpha val="10000"/>
                  </a:schemeClr>
                </a:solidFill>
              </a:rPr>
              <a:t>Film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5A4E07-C2EC-D831-2D55-78B542F258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12863" y="506716"/>
            <a:ext cx="1917537" cy="8111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6B52C9-A9DB-33CB-10F4-83162B437D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46720" y="2623332"/>
            <a:ext cx="5773378" cy="53981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522F2D-4B3F-45AF-B85E-9C82000432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01232" y="3122709"/>
            <a:ext cx="4166765" cy="4500640"/>
          </a:xfrm>
          <a:prstGeom prst="rect">
            <a:avLst/>
          </a:prstGeom>
          <a:ln w="38100">
            <a:solidFill>
              <a:schemeClr val="accent4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55D4415-3E09-31C6-954D-7A7622D5A5FC}"/>
              </a:ext>
            </a:extLst>
          </p:cNvPr>
          <p:cNvSpPr/>
          <p:nvPr/>
        </p:nvSpPr>
        <p:spPr>
          <a:xfrm>
            <a:off x="3200399" y="4712557"/>
            <a:ext cx="1302671" cy="1459644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45685A6-F786-D76A-2E8A-8E6DC4BAB979}"/>
              </a:ext>
            </a:extLst>
          </p:cNvPr>
          <p:cNvCxnSpPr>
            <a:endCxn id="8" idx="1"/>
          </p:cNvCxnSpPr>
          <p:nvPr/>
        </p:nvCxnSpPr>
        <p:spPr>
          <a:xfrm flipV="1">
            <a:off x="4503070" y="5373029"/>
            <a:ext cx="5098162" cy="75793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79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92DCA-043E-469C-A882-03D6E3A4F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17D2D4-F903-6407-CC36-29474BE8F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E6A1308-3132-5FFC-11D2-19BF63202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NIST Collaboration Simulations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8DF3AB-711E-633A-7C34-B5F4A03DF0E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599" y="2057399"/>
            <a:ext cx="6494745" cy="5486401"/>
          </a:xfrm>
        </p:spPr>
        <p:txBody>
          <a:bodyPr/>
          <a:lstStyle/>
          <a:p>
            <a:r>
              <a:rPr lang="en-US" dirty="0"/>
              <a:t>Radiation impact position sensitivity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CF341DA-0F9B-B6DE-7917-CF2AF5619F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49762" y="4650836"/>
            <a:ext cx="3620930" cy="354536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0F9F16A-D63E-6081-A8D4-315CC7E6E3F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62171" y="4650837"/>
            <a:ext cx="3620929" cy="354536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7BA41C3-8BF1-A8E1-3C5B-A7F3CE8CBE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8023" y="1168874"/>
            <a:ext cx="3619209" cy="354368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53E0797-1BBF-DAE0-AB8D-051C0C586124}"/>
              </a:ext>
            </a:extLst>
          </p:cNvPr>
          <p:cNvSpPr txBox="1"/>
          <p:nvPr/>
        </p:nvSpPr>
        <p:spPr>
          <a:xfrm>
            <a:off x="840313" y="4864281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32 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0F28992-0F3B-3BC2-5004-2310C6052448}"/>
              </a:ext>
            </a:extLst>
          </p:cNvPr>
          <p:cNvSpPr txBox="1"/>
          <p:nvPr/>
        </p:nvSpPr>
        <p:spPr>
          <a:xfrm>
            <a:off x="4164235" y="4864281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32 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450D02C-7666-A23A-07FC-578EF36A4E1A}"/>
              </a:ext>
            </a:extLst>
          </p:cNvPr>
          <p:cNvSpPr txBox="1"/>
          <p:nvPr/>
        </p:nvSpPr>
        <p:spPr>
          <a:xfrm>
            <a:off x="1307021" y="4492709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Surface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E7A24D-1FD2-74B9-11E7-A45ADBED1BDE}"/>
              </a:ext>
            </a:extLst>
          </p:cNvPr>
          <p:cNvSpPr txBox="1"/>
          <p:nvPr/>
        </p:nvSpPr>
        <p:spPr>
          <a:xfrm>
            <a:off x="4792891" y="4491238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Film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0547BC-89B6-CC33-DCB2-08883CC6F634}"/>
              </a:ext>
            </a:extLst>
          </p:cNvPr>
          <p:cNvSpPr txBox="1"/>
          <p:nvPr/>
        </p:nvSpPr>
        <p:spPr>
          <a:xfrm>
            <a:off x="8621152" y="993983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Surface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46A1D39-B1E3-3518-F1EE-E3F3DF8C8045}"/>
              </a:ext>
            </a:extLst>
          </p:cNvPr>
          <p:cNvSpPr txBox="1"/>
          <p:nvPr/>
        </p:nvSpPr>
        <p:spPr>
          <a:xfrm>
            <a:off x="8282380" y="1402084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500 um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9A51AA2-57B0-44D7-03FB-CB3C8C2108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3893" y="1167188"/>
            <a:ext cx="3620931" cy="354536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0F30174-675A-34C1-EA77-27DB0E067139}"/>
              </a:ext>
            </a:extLst>
          </p:cNvPr>
          <p:cNvSpPr txBox="1"/>
          <p:nvPr/>
        </p:nvSpPr>
        <p:spPr>
          <a:xfrm>
            <a:off x="11453478" y="1418715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500 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7FE2F98-58DA-3E2D-3914-778DBE5B7891}"/>
              </a:ext>
            </a:extLst>
          </p:cNvPr>
          <p:cNvSpPr txBox="1"/>
          <p:nvPr/>
        </p:nvSpPr>
        <p:spPr>
          <a:xfrm>
            <a:off x="11768820" y="975666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Film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BA3A94B-9502-21D8-DE52-95EE45CD30F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7478023" y="4684232"/>
            <a:ext cx="3620929" cy="354536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64D6DD11-BC8F-8924-3061-1DFC97EC568E}"/>
              </a:ext>
            </a:extLst>
          </p:cNvPr>
          <p:cNvSpPr txBox="1"/>
          <p:nvPr/>
        </p:nvSpPr>
        <p:spPr>
          <a:xfrm>
            <a:off x="8156165" y="4897676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1500 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C524C69-CD05-6CAA-B4DF-28C8EE5642C7}"/>
              </a:ext>
            </a:extLst>
          </p:cNvPr>
          <p:cNvSpPr txBox="1"/>
          <p:nvPr/>
        </p:nvSpPr>
        <p:spPr>
          <a:xfrm>
            <a:off x="8622873" y="4526104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Surface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7891B4A4-3FC8-BF0A-2CBA-51BC077BB77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0962172" y="4650807"/>
            <a:ext cx="3620930" cy="3545368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0A66523-F996-F6C0-D9AE-1DC3D728DB38}"/>
              </a:ext>
            </a:extLst>
          </p:cNvPr>
          <p:cNvSpPr txBox="1"/>
          <p:nvPr/>
        </p:nvSpPr>
        <p:spPr>
          <a:xfrm>
            <a:off x="11476645" y="4864252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1500 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3939160-9CCD-9198-1EDA-8BF1E9E92312}"/>
              </a:ext>
            </a:extLst>
          </p:cNvPr>
          <p:cNvSpPr txBox="1"/>
          <p:nvPr/>
        </p:nvSpPr>
        <p:spPr>
          <a:xfrm>
            <a:off x="12105301" y="4491209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Film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CE07C5-4083-4A76-1CD7-97C0418C1E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12863" y="506716"/>
            <a:ext cx="1917537" cy="81118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252BF65-C084-D762-DDFD-33E270FD86A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37559" b="34322"/>
          <a:stretch>
            <a:fillRect/>
          </a:stretch>
        </p:blipFill>
        <p:spPr>
          <a:xfrm>
            <a:off x="1414824" y="2735601"/>
            <a:ext cx="5773378" cy="1517894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3F3AAC61-E8DE-ACDD-279F-61F2CAD7B372}"/>
              </a:ext>
            </a:extLst>
          </p:cNvPr>
          <p:cNvSpPr/>
          <p:nvPr/>
        </p:nvSpPr>
        <p:spPr>
          <a:xfrm>
            <a:off x="1954060" y="2906038"/>
            <a:ext cx="413359" cy="601250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71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3A580-313E-0E1F-CDF7-E0C276FA9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2B1AC6-3F55-D19B-3B43-E397D685C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CC3C46-F051-3325-AB64-4795D2B0F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NIST Collaboration Simulations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57B75-CD1B-D54D-F98F-A06A312BFD4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599" y="2057399"/>
            <a:ext cx="6494745" cy="5486401"/>
          </a:xfrm>
        </p:spPr>
        <p:txBody>
          <a:bodyPr/>
          <a:lstStyle/>
          <a:p>
            <a:r>
              <a:rPr lang="en-US" dirty="0"/>
              <a:t>Radiation impact position sensitivity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FB9E569-B5E1-35A8-09B8-4AF2C6F1E7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49762" y="4650836"/>
            <a:ext cx="3620930" cy="354536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B28891F-FA2E-EDB2-0BEF-BBBF0A530F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62171" y="4650837"/>
            <a:ext cx="3620929" cy="354536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46D3476-DE30-8CBA-897B-9195D678D54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478023" y="1168874"/>
            <a:ext cx="3619209" cy="354368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7490A1E-0ADA-2613-3892-97BCE906001F}"/>
              </a:ext>
            </a:extLst>
          </p:cNvPr>
          <p:cNvSpPr txBox="1"/>
          <p:nvPr/>
        </p:nvSpPr>
        <p:spPr>
          <a:xfrm>
            <a:off x="840313" y="4864281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32 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39641C-6F15-EECE-3336-40C7C4D2B18B}"/>
              </a:ext>
            </a:extLst>
          </p:cNvPr>
          <p:cNvSpPr txBox="1"/>
          <p:nvPr/>
        </p:nvSpPr>
        <p:spPr>
          <a:xfrm>
            <a:off x="4164235" y="4864281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32 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C6D7567-F6E9-9C82-83BB-5D4AE1345D6C}"/>
              </a:ext>
            </a:extLst>
          </p:cNvPr>
          <p:cNvSpPr txBox="1"/>
          <p:nvPr/>
        </p:nvSpPr>
        <p:spPr>
          <a:xfrm>
            <a:off x="1307021" y="4492709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Surface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BF0828-D37B-4315-4667-8FCF179A869C}"/>
              </a:ext>
            </a:extLst>
          </p:cNvPr>
          <p:cNvSpPr txBox="1"/>
          <p:nvPr/>
        </p:nvSpPr>
        <p:spPr>
          <a:xfrm>
            <a:off x="4792891" y="4491238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Film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ED78550-59C9-C6AB-3C51-F0B63B2C2F31}"/>
              </a:ext>
            </a:extLst>
          </p:cNvPr>
          <p:cNvSpPr txBox="1"/>
          <p:nvPr/>
        </p:nvSpPr>
        <p:spPr>
          <a:xfrm>
            <a:off x="8621152" y="993983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Surface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31BF8C6-56B2-E14B-8AAE-E97207928B25}"/>
              </a:ext>
            </a:extLst>
          </p:cNvPr>
          <p:cNvSpPr txBox="1"/>
          <p:nvPr/>
        </p:nvSpPr>
        <p:spPr>
          <a:xfrm>
            <a:off x="8282380" y="1402084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500 um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C8B92D76-4EF1-84D2-64C5-877F73B4AC3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963893" y="1167188"/>
            <a:ext cx="3620930" cy="354536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28178C4-7D5D-E7DF-9925-D03741E9E650}"/>
              </a:ext>
            </a:extLst>
          </p:cNvPr>
          <p:cNvSpPr txBox="1"/>
          <p:nvPr/>
        </p:nvSpPr>
        <p:spPr>
          <a:xfrm>
            <a:off x="11453478" y="1418715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500 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DDC9B28-9EAA-B7CA-F748-EFFAFDA13F81}"/>
              </a:ext>
            </a:extLst>
          </p:cNvPr>
          <p:cNvSpPr txBox="1"/>
          <p:nvPr/>
        </p:nvSpPr>
        <p:spPr>
          <a:xfrm>
            <a:off x="11768820" y="975666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Film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C6B2D599-E862-D6D9-D0F5-6A0A4869167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7478023" y="4684232"/>
            <a:ext cx="3620929" cy="3545367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A48FBD93-938F-591D-0C39-CC5FE15BF5AE}"/>
              </a:ext>
            </a:extLst>
          </p:cNvPr>
          <p:cNvSpPr txBox="1"/>
          <p:nvPr/>
        </p:nvSpPr>
        <p:spPr>
          <a:xfrm>
            <a:off x="8156165" y="4897676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1500 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F38D8DE-B939-BE0C-AD72-19554806F68A}"/>
              </a:ext>
            </a:extLst>
          </p:cNvPr>
          <p:cNvSpPr txBox="1"/>
          <p:nvPr/>
        </p:nvSpPr>
        <p:spPr>
          <a:xfrm>
            <a:off x="8622873" y="4526104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Surface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CCD309B-2957-CE82-C2C0-CB39FD1C100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0962172" y="4650807"/>
            <a:ext cx="3620929" cy="3545368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E9A7602-FA3D-2980-C4DD-85A7E32A54B5}"/>
              </a:ext>
            </a:extLst>
          </p:cNvPr>
          <p:cNvSpPr txBox="1"/>
          <p:nvPr/>
        </p:nvSpPr>
        <p:spPr>
          <a:xfrm>
            <a:off x="11476645" y="4864252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1500 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6C6F351-C4ED-65F4-487C-2694E3B07DF6}"/>
              </a:ext>
            </a:extLst>
          </p:cNvPr>
          <p:cNvSpPr txBox="1"/>
          <p:nvPr/>
        </p:nvSpPr>
        <p:spPr>
          <a:xfrm>
            <a:off x="12105301" y="4491209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Film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F38D48-D52E-62BC-7BF8-CCA9A0B3E5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12863" y="506716"/>
            <a:ext cx="1917537" cy="81118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F031912-4957-70D2-9E31-ACAC9BBD8F4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37559" b="34322"/>
          <a:stretch>
            <a:fillRect/>
          </a:stretch>
        </p:blipFill>
        <p:spPr>
          <a:xfrm>
            <a:off x="1414824" y="2735601"/>
            <a:ext cx="5773378" cy="1517894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EE7561F2-0D56-D031-FB1F-37D3B565C000}"/>
              </a:ext>
            </a:extLst>
          </p:cNvPr>
          <p:cNvSpPr/>
          <p:nvPr/>
        </p:nvSpPr>
        <p:spPr>
          <a:xfrm>
            <a:off x="4271375" y="2907792"/>
            <a:ext cx="413359" cy="601250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70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9D5DA-772C-2E9B-2032-A6F123C16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12F8AE-F8E9-DE73-88F2-7C9756846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85E02A-A886-EB84-234A-65E802CD1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NIST Collaboration Simulations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1A6DFF-0AA1-E100-9898-507342C9F96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599" y="2057399"/>
            <a:ext cx="6494745" cy="5486401"/>
          </a:xfrm>
        </p:spPr>
        <p:txBody>
          <a:bodyPr/>
          <a:lstStyle/>
          <a:p>
            <a:r>
              <a:rPr lang="en-US" dirty="0"/>
              <a:t>Radiation impact position sensitivity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967FFC3-AE35-21E8-D902-DD84B4EA48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49762" y="4650836"/>
            <a:ext cx="3620929" cy="354536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ECB1AAB-8012-69AC-0305-2D030B3412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62171" y="4650837"/>
            <a:ext cx="3620929" cy="354536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8F7659C-72EB-4D12-A77C-BBB8C186112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478023" y="1168874"/>
            <a:ext cx="3619208" cy="354368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AE2A068-A6B2-30DA-35BE-B1DF72300D32}"/>
              </a:ext>
            </a:extLst>
          </p:cNvPr>
          <p:cNvSpPr txBox="1"/>
          <p:nvPr/>
        </p:nvSpPr>
        <p:spPr>
          <a:xfrm>
            <a:off x="840313" y="4864281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32 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2AE2094-306D-F0E2-1F98-55FE5BCC94D5}"/>
              </a:ext>
            </a:extLst>
          </p:cNvPr>
          <p:cNvSpPr txBox="1"/>
          <p:nvPr/>
        </p:nvSpPr>
        <p:spPr>
          <a:xfrm>
            <a:off x="4164235" y="4864281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32 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5ADCBC-AE0F-E062-AB2F-6D1F9FA9C5D8}"/>
              </a:ext>
            </a:extLst>
          </p:cNvPr>
          <p:cNvSpPr txBox="1"/>
          <p:nvPr/>
        </p:nvSpPr>
        <p:spPr>
          <a:xfrm>
            <a:off x="1307021" y="4492709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Surface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518BAB4-FC00-89BF-CDC5-995314099AA3}"/>
              </a:ext>
            </a:extLst>
          </p:cNvPr>
          <p:cNvSpPr txBox="1"/>
          <p:nvPr/>
        </p:nvSpPr>
        <p:spPr>
          <a:xfrm>
            <a:off x="4792891" y="4491238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Film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5171B69-B577-6A4A-1F68-5A72348EDDB3}"/>
              </a:ext>
            </a:extLst>
          </p:cNvPr>
          <p:cNvSpPr txBox="1"/>
          <p:nvPr/>
        </p:nvSpPr>
        <p:spPr>
          <a:xfrm>
            <a:off x="8621152" y="993983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Surface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1697A0-961E-CB54-1DC7-1FDE045A6C0D}"/>
              </a:ext>
            </a:extLst>
          </p:cNvPr>
          <p:cNvSpPr txBox="1"/>
          <p:nvPr/>
        </p:nvSpPr>
        <p:spPr>
          <a:xfrm>
            <a:off x="8282380" y="1402084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500 um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A3A47CAF-CF3E-DEBF-4533-8C4AE5FADC2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963893" y="1167188"/>
            <a:ext cx="3620930" cy="3545368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C4FCB140-1694-7930-9437-CD9780FEA188}"/>
              </a:ext>
            </a:extLst>
          </p:cNvPr>
          <p:cNvSpPr txBox="1"/>
          <p:nvPr/>
        </p:nvSpPr>
        <p:spPr>
          <a:xfrm>
            <a:off x="11453478" y="1418715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500 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E7B5F3D-7F57-6B0C-A22E-225A435A4C47}"/>
              </a:ext>
            </a:extLst>
          </p:cNvPr>
          <p:cNvSpPr txBox="1"/>
          <p:nvPr/>
        </p:nvSpPr>
        <p:spPr>
          <a:xfrm>
            <a:off x="11768820" y="975666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Film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E1401B9-EC7C-4C72-4C4D-D0B1CCD787D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7478023" y="4684232"/>
            <a:ext cx="3620928" cy="3545367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DA89BCBA-8A4E-863A-1C03-830F6A025D70}"/>
              </a:ext>
            </a:extLst>
          </p:cNvPr>
          <p:cNvSpPr txBox="1"/>
          <p:nvPr/>
        </p:nvSpPr>
        <p:spPr>
          <a:xfrm>
            <a:off x="8156165" y="4897676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1500 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E44EF1D-1BC0-D252-6A18-83854D350B44}"/>
              </a:ext>
            </a:extLst>
          </p:cNvPr>
          <p:cNvSpPr txBox="1"/>
          <p:nvPr/>
        </p:nvSpPr>
        <p:spPr>
          <a:xfrm>
            <a:off x="8622873" y="4526104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Surface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DC164C4E-3154-66E7-949E-7A8E52CB8D1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0962172" y="4650807"/>
            <a:ext cx="3620929" cy="3545367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6142595-354B-71D3-50A8-F0AAF8141DE4}"/>
              </a:ext>
            </a:extLst>
          </p:cNvPr>
          <p:cNvSpPr txBox="1"/>
          <p:nvPr/>
        </p:nvSpPr>
        <p:spPr>
          <a:xfrm>
            <a:off x="11476645" y="4864252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1500 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8A90E97-0EDB-A791-98D0-65505F54EB05}"/>
              </a:ext>
            </a:extLst>
          </p:cNvPr>
          <p:cNvSpPr txBox="1"/>
          <p:nvPr/>
        </p:nvSpPr>
        <p:spPr>
          <a:xfrm>
            <a:off x="12105301" y="4491209"/>
            <a:ext cx="132775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Film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1C85A1-A674-8FE7-9E38-326179D535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12863" y="506716"/>
            <a:ext cx="1917537" cy="81118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8EE32D39-4BA8-66B0-C46E-BA8BFD7E7E1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37559" b="34322"/>
          <a:stretch>
            <a:fillRect/>
          </a:stretch>
        </p:blipFill>
        <p:spPr>
          <a:xfrm>
            <a:off x="1414824" y="2735601"/>
            <a:ext cx="5773378" cy="1517894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09C244DB-A1CF-42FF-E3CE-21E21BA0298C}"/>
              </a:ext>
            </a:extLst>
          </p:cNvPr>
          <p:cNvSpPr/>
          <p:nvPr/>
        </p:nvSpPr>
        <p:spPr>
          <a:xfrm>
            <a:off x="6459950" y="2907792"/>
            <a:ext cx="413359" cy="601250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45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9D0A1-42A9-0EA9-E5EE-0A0625B7B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41A2FA-065D-BB5D-D77D-766A2E60D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 Background Cryogenic Facility (LBCF) Experiments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264375-ADF5-4ECB-A176-6D6E749FF21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5943600" cy="5486401"/>
          </a:xfrm>
        </p:spPr>
        <p:txBody>
          <a:bodyPr/>
          <a:lstStyle/>
          <a:p>
            <a:r>
              <a:rPr lang="en-US" b="1" dirty="0">
                <a:solidFill>
                  <a:schemeClr val="accent4">
                    <a:alpha val="10000"/>
                  </a:schemeClr>
                </a:solidFill>
              </a:rPr>
              <a:t>BeEST collaboration</a:t>
            </a:r>
          </a:p>
          <a:p>
            <a:r>
              <a:rPr lang="en-US" b="1" dirty="0">
                <a:solidFill>
                  <a:schemeClr val="accent4">
                    <a:alpha val="10000"/>
                  </a:schemeClr>
                </a:solidFill>
              </a:rPr>
              <a:t>NIST collaboration</a:t>
            </a:r>
          </a:p>
          <a:p>
            <a:r>
              <a:rPr lang="en-US" b="1" dirty="0">
                <a:solidFill>
                  <a:schemeClr val="accent4"/>
                </a:solidFill>
              </a:rPr>
              <a:t>LPS + LLNL collaboration</a:t>
            </a:r>
          </a:p>
          <a:p>
            <a:pPr lvl="1"/>
            <a:r>
              <a:rPr lang="en-US" dirty="0"/>
              <a:t>Qubits sandwiched by muon rejection detectors (MKIDs)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F5A956-9336-7120-C8E8-F2A4912D1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8866" y="519472"/>
            <a:ext cx="1897693" cy="2816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EDD5FE-F9B8-EBCA-B856-37ED8D7B7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91899" y="855891"/>
            <a:ext cx="1901952" cy="3666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591472-94BA-1A9E-9EEF-74D9D12AFB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5205" y="5831393"/>
            <a:ext cx="5671354" cy="22278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A9390A0-A199-FE1A-78AC-C28D8AA441F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900" t="6671" r="6733" b="8011"/>
          <a:stretch>
            <a:fillRect/>
          </a:stretch>
        </p:blipFill>
        <p:spPr>
          <a:xfrm>
            <a:off x="6102893" y="1173904"/>
            <a:ext cx="3503333" cy="22278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9852420-E421-585F-99D8-76B256C7DA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7698" y="1316559"/>
            <a:ext cx="3603278" cy="185515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7CB5ECA-3DF4-E409-F406-6C0CA5B34B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15205" y="3879044"/>
            <a:ext cx="1935343" cy="191426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B1221D3-EAC9-126F-3A44-CBFE5661DD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25496" y="3882213"/>
            <a:ext cx="1903459" cy="191109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5FCB852-4A63-8A4B-9505-A97EFBBBAD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51055" y="3879023"/>
            <a:ext cx="1935343" cy="191428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24A0229-873A-3CFA-A961-FD40350449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465185" y="2362974"/>
            <a:ext cx="872334" cy="1470596"/>
          </a:xfrm>
          <a:prstGeom prst="rect">
            <a:avLst/>
          </a:prstGeom>
          <a:ln w="38100">
            <a:solidFill>
              <a:schemeClr val="tx2"/>
            </a:solidFill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759B4671-E9ED-9B11-FD0C-3D065EACF5CA}"/>
              </a:ext>
            </a:extLst>
          </p:cNvPr>
          <p:cNvSpPr/>
          <p:nvPr/>
        </p:nvSpPr>
        <p:spPr>
          <a:xfrm>
            <a:off x="11649337" y="4484318"/>
            <a:ext cx="338071" cy="388307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CC28A05-8C7F-5800-8ED1-E46FF4FDABEF}"/>
              </a:ext>
            </a:extLst>
          </p:cNvPr>
          <p:cNvCxnSpPr>
            <a:endCxn id="28" idx="1"/>
          </p:cNvCxnSpPr>
          <p:nvPr/>
        </p:nvCxnSpPr>
        <p:spPr>
          <a:xfrm flipV="1">
            <a:off x="11987408" y="3171712"/>
            <a:ext cx="1477777" cy="1312606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B62C0BC6-7E21-41D9-980C-866C4387E8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52126" y="2966654"/>
            <a:ext cx="1061500" cy="915559"/>
          </a:xfrm>
          <a:prstGeom prst="rect">
            <a:avLst/>
          </a:prstGeom>
          <a:ln w="38100">
            <a:solidFill>
              <a:schemeClr val="tx2"/>
            </a:solidFill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A8D18AB1-1C72-24E6-1C33-EC91E5FB070C}"/>
              </a:ext>
            </a:extLst>
          </p:cNvPr>
          <p:cNvSpPr/>
          <p:nvPr/>
        </p:nvSpPr>
        <p:spPr>
          <a:xfrm>
            <a:off x="9713840" y="4603463"/>
            <a:ext cx="338071" cy="388307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EDC1D9B-114E-7F83-4A56-463A85D24F27}"/>
              </a:ext>
            </a:extLst>
          </p:cNvPr>
          <p:cNvCxnSpPr>
            <a:cxnSpLocks/>
            <a:stCxn id="37" idx="0"/>
            <a:endCxn id="20" idx="0"/>
          </p:cNvCxnSpPr>
          <p:nvPr/>
        </p:nvCxnSpPr>
        <p:spPr>
          <a:xfrm flipV="1">
            <a:off x="9882876" y="3879044"/>
            <a:ext cx="1" cy="724419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B9F76A1A-EAF1-4156-ADCB-784D94A4AA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93113" y="3151276"/>
            <a:ext cx="772072" cy="66791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F88DB5A-9FFB-03BE-C8D1-C95B11FC8A9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67611" y="4991770"/>
            <a:ext cx="3219189" cy="3177796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6EADBDF-CFAC-6AC4-FF34-C9FD61D0969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62978" y="3833570"/>
            <a:ext cx="1719893" cy="1221749"/>
          </a:xfrm>
          <a:prstGeom prst="rect">
            <a:avLst/>
          </a:prstGeom>
          <a:ln w="38100">
            <a:solidFill>
              <a:schemeClr val="tx2"/>
            </a:solidFill>
          </a:ln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D0C5178E-CCC8-4C80-583D-E20672031BB7}"/>
              </a:ext>
            </a:extLst>
          </p:cNvPr>
          <p:cNvSpPr/>
          <p:nvPr/>
        </p:nvSpPr>
        <p:spPr>
          <a:xfrm>
            <a:off x="7251700" y="5994400"/>
            <a:ext cx="291905" cy="341680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14E0195-440D-2074-D397-0472E92F7E7F}"/>
              </a:ext>
            </a:extLst>
          </p:cNvPr>
          <p:cNvCxnSpPr>
            <a:cxnSpLocks/>
            <a:stCxn id="47" idx="0"/>
            <a:endCxn id="46" idx="2"/>
          </p:cNvCxnSpPr>
          <p:nvPr/>
        </p:nvCxnSpPr>
        <p:spPr>
          <a:xfrm flipV="1">
            <a:off x="7397653" y="5055319"/>
            <a:ext cx="25272" cy="939081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>
            <a:extLst>
              <a:ext uri="{FF2B5EF4-FFF2-40B4-BE49-F238E27FC236}">
                <a16:creationId xmlns:a16="http://schemas.microsoft.com/office/drawing/2014/main" id="{EE3C615D-986E-7F01-F213-FB3463E530F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0644" y="4807905"/>
            <a:ext cx="3212856" cy="3177796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8FDBA226-EC39-781B-35F1-396D19661AD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674" y="3370542"/>
            <a:ext cx="1330926" cy="1402713"/>
          </a:xfrm>
          <a:prstGeom prst="rect">
            <a:avLst/>
          </a:prstGeom>
          <a:ln w="38100">
            <a:solidFill>
              <a:schemeClr val="tx2"/>
            </a:solidFill>
          </a:ln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D5269CB4-7934-4FDE-4590-0FA4B86711A8}"/>
              </a:ext>
            </a:extLst>
          </p:cNvPr>
          <p:cNvSpPr/>
          <p:nvPr/>
        </p:nvSpPr>
        <p:spPr>
          <a:xfrm>
            <a:off x="1716020" y="6540985"/>
            <a:ext cx="501087" cy="341680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ABC14E23-4391-3646-85C6-98C8E9A1BC75}"/>
              </a:ext>
            </a:extLst>
          </p:cNvPr>
          <p:cNvCxnSpPr>
            <a:cxnSpLocks/>
            <a:stCxn id="54" idx="0"/>
            <a:endCxn id="53" idx="2"/>
          </p:cNvCxnSpPr>
          <p:nvPr/>
        </p:nvCxnSpPr>
        <p:spPr>
          <a:xfrm flipH="1" flipV="1">
            <a:off x="706137" y="4773255"/>
            <a:ext cx="1260427" cy="1767730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60">
            <a:extLst>
              <a:ext uri="{FF2B5EF4-FFF2-40B4-BE49-F238E27FC236}">
                <a16:creationId xmlns:a16="http://schemas.microsoft.com/office/drawing/2014/main" id="{0BE97813-2B53-FD1B-C37A-70F558020F3E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43146" t="24999" r="21090" b="29141"/>
          <a:stretch>
            <a:fillRect/>
          </a:stretch>
        </p:blipFill>
        <p:spPr>
          <a:xfrm rot="10800000">
            <a:off x="3267804" y="5524859"/>
            <a:ext cx="2316548" cy="222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7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09CEF-DB30-4705-CC33-C820FA547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2898E0-B797-B5AB-3979-FEE124514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5C5D1F-38CC-A577-59EF-9CC38C6D9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LPS + LLNL Collaboration Simulations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7FC706-A7B0-4B2C-F20E-A8F0F6E82D5A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5943600" cy="5486401"/>
          </a:xfrm>
        </p:spPr>
        <p:txBody>
          <a:bodyPr/>
          <a:lstStyle/>
          <a:p>
            <a:r>
              <a:rPr lang="en-US" dirty="0"/>
              <a:t>Mixed-field radiation impact study: </a:t>
            </a:r>
            <a:r>
              <a:rPr lang="en-US" baseline="30000" dirty="0"/>
              <a:t>210</a:t>
            </a:r>
            <a:r>
              <a:rPr lang="en-US" dirty="0"/>
              <a:t>Po + </a:t>
            </a:r>
            <a:r>
              <a:rPr lang="en-US" baseline="30000" dirty="0"/>
              <a:t>137</a:t>
            </a:r>
            <a:r>
              <a:rPr lang="en-US" dirty="0"/>
              <a:t>Cs</a:t>
            </a:r>
          </a:p>
          <a:p>
            <a:pPr lvl="1"/>
            <a:r>
              <a:rPr lang="en-US" dirty="0"/>
              <a:t>See Sam Watkins’s talk during the main workshop!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C2724A-A024-5FE4-994A-10C0E8A8B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8866" y="519472"/>
            <a:ext cx="1897693" cy="2816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09E476-CFB0-E5B0-9370-0DEB7A176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91899" y="855891"/>
            <a:ext cx="1901952" cy="3666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BA3934-3110-CF4E-7FC7-5E63176FA4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1290" y="4197104"/>
            <a:ext cx="5061240" cy="403958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FE3B53E-961F-C84B-A38C-622F66091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641" y="1740878"/>
            <a:ext cx="5354878" cy="274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CA87C6E-DA4E-3163-5AEF-0E65A19EF48A}"/>
              </a:ext>
            </a:extLst>
          </p:cNvPr>
          <p:cNvSpPr txBox="1"/>
          <p:nvPr/>
        </p:nvSpPr>
        <p:spPr>
          <a:xfrm>
            <a:off x="11121858" y="2186273"/>
            <a:ext cx="221710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>
                <a:solidFill>
                  <a:schemeClr val="accent4"/>
                </a:solidFill>
              </a:rPr>
              <a:t>137</a:t>
            </a:r>
            <a:r>
              <a:rPr lang="en-US" dirty="0">
                <a:solidFill>
                  <a:schemeClr val="accent4"/>
                </a:solidFill>
              </a:rPr>
              <a:t>Cs gammas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C84E1B-9FD1-E958-CB38-7435140745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90136" y="4572590"/>
            <a:ext cx="4304160" cy="34486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B435263-F3CA-85B5-0470-CBF326E6CABD}"/>
              </a:ext>
            </a:extLst>
          </p:cNvPr>
          <p:cNvSpPr txBox="1"/>
          <p:nvPr/>
        </p:nvSpPr>
        <p:spPr>
          <a:xfrm>
            <a:off x="10474792" y="5215957"/>
            <a:ext cx="221710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>
                <a:solidFill>
                  <a:schemeClr val="accent4"/>
                </a:solidFill>
              </a:rPr>
              <a:t>210</a:t>
            </a:r>
            <a:r>
              <a:rPr lang="en-US" dirty="0">
                <a:solidFill>
                  <a:schemeClr val="accent4"/>
                </a:solidFill>
              </a:rPr>
              <a:t>Po alphas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2799E09-8180-A718-ACC1-1D45A90B1B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5953" y="3569542"/>
            <a:ext cx="2192892" cy="21711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AD08B2A-9A11-B1FD-BEEB-E6E63C058E9A}"/>
              </a:ext>
            </a:extLst>
          </p:cNvPr>
          <p:cNvSpPr/>
          <p:nvPr/>
        </p:nvSpPr>
        <p:spPr>
          <a:xfrm>
            <a:off x="7177413" y="5091830"/>
            <a:ext cx="300625" cy="338203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C3E792-98DE-69CD-3F17-D64EB599E2DC}"/>
              </a:ext>
            </a:extLst>
          </p:cNvPr>
          <p:cNvSpPr/>
          <p:nvPr/>
        </p:nvSpPr>
        <p:spPr>
          <a:xfrm>
            <a:off x="6562086" y="4486030"/>
            <a:ext cx="300625" cy="3382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7371DF-C07E-3965-65B6-1AEFFCE6D4C4}"/>
              </a:ext>
            </a:extLst>
          </p:cNvPr>
          <p:cNvSpPr/>
          <p:nvPr/>
        </p:nvSpPr>
        <p:spPr>
          <a:xfrm>
            <a:off x="6562085" y="3836566"/>
            <a:ext cx="300625" cy="338203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12127A2-AD79-A57C-4E3C-0217459A32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384" y="4190011"/>
            <a:ext cx="4467058" cy="403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81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2905BF-32A9-CB46-8C03-05FFA5DFC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01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PNNL_Option_4">
  <a:themeElements>
    <a:clrScheme name="PNNL">
      <a:dk1>
        <a:srgbClr val="616265"/>
      </a:dk1>
      <a:lt1>
        <a:srgbClr val="FFFFFF"/>
      </a:lt1>
      <a:dk2>
        <a:srgbClr val="D77600"/>
      </a:dk2>
      <a:lt2>
        <a:srgbClr val="B3B3B3"/>
      </a:lt2>
      <a:accent1>
        <a:srgbClr val="A63F1E"/>
      </a:accent1>
      <a:accent2>
        <a:srgbClr val="191C1F"/>
      </a:accent2>
      <a:accent3>
        <a:srgbClr val="F4AA00"/>
      </a:accent3>
      <a:accent4>
        <a:srgbClr val="007836"/>
      </a:accent4>
      <a:accent5>
        <a:srgbClr val="C10435"/>
      </a:accent5>
      <a:accent6>
        <a:srgbClr val="00338E"/>
      </a:accent6>
      <a:hlink>
        <a:srgbClr val="003698"/>
      </a:hlink>
      <a:folHlink>
        <a:srgbClr val="8A0752"/>
      </a:folHlink>
    </a:clrScheme>
    <a:fontScheme name="PNNL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NNL_13.potx" id="{BCBC73A8-371F-474A-B8C1-26262A6B9152}" vid="{9127C93A-8C49-4036-BD05-3A3B6DCD0A2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PNNL_Option_4</Template>
  <TotalTime>9190</TotalTime>
  <Words>1003</Words>
  <Application>Microsoft Office PowerPoint</Application>
  <PresentationFormat>Custom</PresentationFormat>
  <Paragraphs>170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Wingdings</vt:lpstr>
      <vt:lpstr>PNNL_Option_4</vt:lpstr>
      <vt:lpstr>Modeling of Radiation Impact Physics and Phonon Dynamics at PNNL</vt:lpstr>
      <vt:lpstr>Low Background Cryogenic Facility (LBCF) Experiments</vt:lpstr>
      <vt:lpstr>Low Background Cryogenic Facility (LBCF) Experiments</vt:lpstr>
      <vt:lpstr>Low Background Cryogenic Facility (LBCF) Experiments</vt:lpstr>
      <vt:lpstr>Low Background Cryogenic Facility (LBCF) Experiments</vt:lpstr>
      <vt:lpstr>BeEST Collaboration Simulations</vt:lpstr>
      <vt:lpstr>BeEST Collaboration Simulations</vt:lpstr>
      <vt:lpstr>BeEST Collaboration Simulations</vt:lpstr>
      <vt:lpstr>BeEST Collaboration Simulations</vt:lpstr>
      <vt:lpstr>BeEST Collaboration Simulations</vt:lpstr>
      <vt:lpstr>Low Background Cryogenic Facility (LBCF) Experiments</vt:lpstr>
      <vt:lpstr>NIST Collaboration Simulations</vt:lpstr>
      <vt:lpstr>NIST Collaboration Simulations</vt:lpstr>
      <vt:lpstr>NIST Collaboration Simulations</vt:lpstr>
      <vt:lpstr>NIST Collaboration Simulations</vt:lpstr>
      <vt:lpstr>NIST Collaboration Simulations</vt:lpstr>
      <vt:lpstr>Low Background Cryogenic Facility (LBCF) Experiments</vt:lpstr>
      <vt:lpstr>LPS + LLNL Collaboration Simulations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Matzner, Shari</dc:creator>
  <cp:lastModifiedBy>Inman, Jacob W</cp:lastModifiedBy>
  <cp:revision>91</cp:revision>
  <dcterms:created xsi:type="dcterms:W3CDTF">2020-05-15T20:58:50Z</dcterms:created>
  <dcterms:modified xsi:type="dcterms:W3CDTF">2026-06-08T14:00:08Z</dcterms:modified>
</cp:coreProperties>
</file>