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0"/>
  </p:notesMasterIdLst>
  <p:sldIdLst>
    <p:sldId id="256" r:id="rId2"/>
    <p:sldId id="258" r:id="rId3"/>
    <p:sldId id="262" r:id="rId4"/>
    <p:sldId id="263" r:id="rId5"/>
    <p:sldId id="261" r:id="rId6"/>
    <p:sldId id="259" r:id="rId7"/>
    <p:sldId id="260" r:id="rId8"/>
    <p:sldId id="265"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D5A2"/>
    <a:srgbClr val="F5BD97"/>
    <a:srgbClr val="809F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60" d="100"/>
          <a:sy n="60" d="100"/>
        </p:scale>
        <p:origin x="42" y="22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1E00E2-C5B4-4B6A-8F3C-DDC12CBE88C2}" type="datetimeFigureOut">
              <a:rPr lang="en-US" smtClean="0"/>
              <a:t>6/13/2026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47014-2DEE-495F-8292-5AC2BFE32811}" type="slidenum">
              <a:rPr lang="en-US" smtClean="0"/>
              <a:t>‹#›</a:t>
            </a:fld>
            <a:endParaRPr lang="en-US"/>
          </a:p>
        </p:txBody>
      </p:sp>
    </p:spTree>
    <p:extLst>
      <p:ext uri="{BB962C8B-B14F-4D97-AF65-F5344CB8AC3E}">
        <p14:creationId xmlns:p14="http://schemas.microsoft.com/office/powerpoint/2010/main" val="1737554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r>
              <a:rPr lang="en-US"/>
              <a:t>6/15/2026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1AEDB0-ABD8-44AF-99C5-AC4ACD08911D}"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2528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1370589" y="6546292"/>
            <a:ext cx="821411" cy="274320"/>
          </a:xfrm>
        </p:spPr>
        <p:txBody>
          <a:bodyPr/>
          <a:lstStyle>
            <a:lvl1pPr algn="r">
              <a:defRPr sz="1400">
                <a:solidFill>
                  <a:schemeClr val="bg1">
                    <a:lumMod val="65000"/>
                  </a:schemeClr>
                </a:solidFill>
              </a:defRPr>
            </a:lvl1pPr>
          </a:lstStyle>
          <a:p>
            <a:r>
              <a:rPr lang="en-US" dirty="0"/>
              <a:t>6/15/2026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370589" y="6261220"/>
            <a:ext cx="821411" cy="274320"/>
          </a:xfrm>
        </p:spPr>
        <p:txBody>
          <a:bodyPr/>
          <a:lstStyle>
            <a:lvl1pPr algn="r">
              <a:defRPr sz="2800" b="1">
                <a:solidFill>
                  <a:schemeClr val="bg1">
                    <a:lumMod val="65000"/>
                  </a:schemeClr>
                </a:solidFill>
                <a:latin typeface="+mj-lt"/>
              </a:defRPr>
            </a:lvl1pPr>
          </a:lstStyle>
          <a:p>
            <a:fld id="{F31AEDB0-ABD8-44AF-99C5-AC4ACD08911D}" type="slidenum">
              <a:rPr lang="en-US" smtClean="0"/>
              <a:pPr/>
              <a:t>‹#›</a:t>
            </a:fld>
            <a:endParaRPr lang="en-US" dirty="0"/>
          </a:p>
        </p:txBody>
      </p:sp>
    </p:spTree>
    <p:extLst>
      <p:ext uri="{BB962C8B-B14F-4D97-AF65-F5344CB8AC3E}">
        <p14:creationId xmlns:p14="http://schemas.microsoft.com/office/powerpoint/2010/main" val="222388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6/15/2026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1AEDB0-ABD8-44AF-99C5-AC4ACD08911D}"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9519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6/15/2026</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1AEDB0-ABD8-44AF-99C5-AC4ACD08911D}" type="slidenum">
              <a:rPr lang="en-US" smtClean="0"/>
              <a:t>‹#›</a:t>
            </a:fld>
            <a:endParaRPr lang="en-US"/>
          </a:p>
        </p:txBody>
      </p:sp>
    </p:spTree>
    <p:extLst>
      <p:ext uri="{BB962C8B-B14F-4D97-AF65-F5344CB8AC3E}">
        <p14:creationId xmlns:p14="http://schemas.microsoft.com/office/powerpoint/2010/main" val="1331636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6/15/2026</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1AEDB0-ABD8-44AF-99C5-AC4ACD08911D}" type="slidenum">
              <a:rPr lang="en-US" smtClean="0"/>
              <a:t>‹#›</a:t>
            </a:fld>
            <a:endParaRPr lang="en-US"/>
          </a:p>
        </p:txBody>
      </p:sp>
    </p:spTree>
    <p:extLst>
      <p:ext uri="{BB962C8B-B14F-4D97-AF65-F5344CB8AC3E}">
        <p14:creationId xmlns:p14="http://schemas.microsoft.com/office/powerpoint/2010/main" val="1922808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6/15/2026</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1AEDB0-ABD8-44AF-99C5-AC4ACD08911D}" type="slidenum">
              <a:rPr lang="en-US" smtClean="0"/>
              <a:t>‹#›</a:t>
            </a:fld>
            <a:endParaRPr lang="en-US"/>
          </a:p>
        </p:txBody>
      </p:sp>
    </p:spTree>
    <p:extLst>
      <p:ext uri="{BB962C8B-B14F-4D97-AF65-F5344CB8AC3E}">
        <p14:creationId xmlns:p14="http://schemas.microsoft.com/office/powerpoint/2010/main" val="97905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6/15/2026</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1AEDB0-ABD8-44AF-99C5-AC4ACD08911D}" type="slidenum">
              <a:rPr lang="en-US" smtClean="0"/>
              <a:t>‹#›</a:t>
            </a:fld>
            <a:endParaRPr lang="en-US"/>
          </a:p>
        </p:txBody>
      </p:sp>
    </p:spTree>
    <p:extLst>
      <p:ext uri="{BB962C8B-B14F-4D97-AF65-F5344CB8AC3E}">
        <p14:creationId xmlns:p14="http://schemas.microsoft.com/office/powerpoint/2010/main" val="1927371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6/15/2026</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1AEDB0-ABD8-44AF-99C5-AC4ACD08911D}" type="slidenum">
              <a:rPr lang="en-US" smtClean="0"/>
              <a:t>‹#›</a:t>
            </a:fld>
            <a:endParaRPr lang="en-US"/>
          </a:p>
        </p:txBody>
      </p:sp>
    </p:spTree>
    <p:extLst>
      <p:ext uri="{BB962C8B-B14F-4D97-AF65-F5344CB8AC3E}">
        <p14:creationId xmlns:p14="http://schemas.microsoft.com/office/powerpoint/2010/main" val="289914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6/15/2026</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1AEDB0-ABD8-44AF-99C5-AC4ACD08911D}"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923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6/15/2026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1AEDB0-ABD8-44AF-99C5-AC4ACD08911D}" type="slidenum">
              <a:rPr lang="en-US" smtClean="0"/>
              <a:t>‹#›</a:t>
            </a:fld>
            <a:endParaRPr lang="en-US"/>
          </a:p>
        </p:txBody>
      </p:sp>
    </p:spTree>
    <p:extLst>
      <p:ext uri="{BB962C8B-B14F-4D97-AF65-F5344CB8AC3E}">
        <p14:creationId xmlns:p14="http://schemas.microsoft.com/office/powerpoint/2010/main" val="2762573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6/15/2026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1AEDB0-ABD8-44AF-99C5-AC4ACD08911D}"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0410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a:t>6/15/2026</a:t>
            </a: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31AEDB0-ABD8-44AF-99C5-AC4ACD08911D}"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59712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hyperlink" Target="mailto:dbaxter9@fnal.gov" TargetMode="External"/><Relationship Id="rId5" Type="http://schemas.openxmlformats.org/officeDocument/2006/relationships/hyperlink" Target="mailto:linehan3@fnal.gov" TargetMode="Externa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9.emf"/><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arxiv.org/abs/2302.05998" TargetMode="External"/><Relationship Id="rId5" Type="http://schemas.openxmlformats.org/officeDocument/2006/relationships/image" Target="../media/image8.emf"/><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hyperlink" Target="https://confluence.slac.stanford.edu/spaces/G4CMP/overview" TargetMode="External"/><Relationship Id="rId3" Type="http://schemas.openxmlformats.org/officeDocument/2006/relationships/image" Target="../media/image11.png"/><Relationship Id="rId7" Type="http://schemas.openxmlformats.org/officeDocument/2006/relationships/image" Target="../media/image15.emf"/><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hyperlink" Target="mailto:linehan3@fnal.gov" TargetMode="External"/><Relationship Id="rId2" Type="http://schemas.openxmlformats.org/officeDocument/2006/relationships/hyperlink" Target="https://confluence.slac.stanford.edu/spaces/G4CMP/pages/479599878/Joining+the+G4CMP+Developer+s+Consortium" TargetMode="Externa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mailto:elsey@slac.Stanford.edu"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indico.slac.stanford.edu/event/10219/timetable/#20260615"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s://youtu.be/D1ZfUewM8-E" TargetMode="External"/><Relationship Id="rId7" Type="http://schemas.openxmlformats.org/officeDocument/2006/relationships/hyperlink" Target="https://s3df.slac.stanford.edu/" TargetMode="External"/><Relationship Id="rId2" Type="http://schemas.openxmlformats.org/officeDocument/2006/relationships/hyperlink" Target="https://confluence.slac.stanford.edu/spaces/G4CMP/pages/711111279/RISQ+2026+G4CMP+Workshop" TargetMode="External"/><Relationship Id="rId1" Type="http://schemas.openxmlformats.org/officeDocument/2006/relationships/slideLayout" Target="../slideLayouts/slideLayout2.xml"/><Relationship Id="rId6" Type="http://schemas.openxmlformats.org/officeDocument/2006/relationships/hyperlink" Target="https://confluence.slac.stanford.edu/spaces/G4CMP/overview" TargetMode="External"/><Relationship Id="rId5" Type="http://schemas.openxmlformats.org/officeDocument/2006/relationships/hyperlink" Target="https://github.com/Geant4" TargetMode="External"/><Relationship Id="rId10" Type="http://schemas.openxmlformats.org/officeDocument/2006/relationships/image" Target="../media/image19.png"/><Relationship Id="rId4" Type="http://schemas.openxmlformats.org/officeDocument/2006/relationships/hyperlink" Target="https://github.com/G4CMP" TargetMode="Externa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hyperlink" Target="mailto:linehan3@fnal.gov" TargetMode="External"/><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hyperlink" Target="mailto:dbaxter9@fnal.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D7EC4B2-2E63-4F04-844C-6E678DB96949}"/>
              </a:ext>
            </a:extLst>
          </p:cNvPr>
          <p:cNvPicPr>
            <a:picLocks noChangeAspect="1"/>
          </p:cNvPicPr>
          <p:nvPr/>
        </p:nvPicPr>
        <p:blipFill rotWithShape="1">
          <a:blip r:embed="rId2">
            <a:extLst>
              <a:ext uri="{28A0092B-C50C-407E-A947-70E740481C1C}">
                <a14:useLocalDpi xmlns:a14="http://schemas.microsoft.com/office/drawing/2010/main" val="0"/>
              </a:ext>
            </a:extLst>
          </a:blip>
          <a:srcRect b="2498"/>
          <a:stretch/>
        </p:blipFill>
        <p:spPr>
          <a:xfrm>
            <a:off x="0" y="-983148"/>
            <a:ext cx="12192000" cy="6240943"/>
          </a:xfrm>
          <a:prstGeom prst="rect">
            <a:avLst/>
          </a:prstGeom>
        </p:spPr>
      </p:pic>
      <p:sp>
        <p:nvSpPr>
          <p:cNvPr id="2" name="Title 1">
            <a:extLst>
              <a:ext uri="{FF2B5EF4-FFF2-40B4-BE49-F238E27FC236}">
                <a16:creationId xmlns:a16="http://schemas.microsoft.com/office/drawing/2014/main" id="{89AADD63-85F8-4234-8793-9C776A6BF79B}"/>
              </a:ext>
            </a:extLst>
          </p:cNvPr>
          <p:cNvSpPr>
            <a:spLocks noGrp="1"/>
          </p:cNvSpPr>
          <p:nvPr>
            <p:ph type="ctrTitle"/>
          </p:nvPr>
        </p:nvSpPr>
        <p:spPr>
          <a:xfrm>
            <a:off x="158435" y="3231033"/>
            <a:ext cx="11948436" cy="2387600"/>
          </a:xfrm>
        </p:spPr>
        <p:txBody>
          <a:bodyPr/>
          <a:lstStyle/>
          <a:p>
            <a:r>
              <a:rPr lang="en-US" dirty="0">
                <a:solidFill>
                  <a:schemeClr val="bg1"/>
                </a:solidFill>
              </a:rPr>
              <a:t>Welcome to the G4CMP </a:t>
            </a:r>
            <a:br>
              <a:rPr lang="en-US" dirty="0">
                <a:solidFill>
                  <a:schemeClr val="bg1"/>
                </a:solidFill>
              </a:rPr>
            </a:br>
            <a:r>
              <a:rPr lang="en-US" dirty="0">
                <a:solidFill>
                  <a:schemeClr val="bg1"/>
                </a:solidFill>
              </a:rPr>
              <a:t>Workshop</a:t>
            </a:r>
          </a:p>
        </p:txBody>
      </p:sp>
      <p:sp>
        <p:nvSpPr>
          <p:cNvPr id="3" name="Subtitle 2">
            <a:extLst>
              <a:ext uri="{FF2B5EF4-FFF2-40B4-BE49-F238E27FC236}">
                <a16:creationId xmlns:a16="http://schemas.microsoft.com/office/drawing/2014/main" id="{22FD2A7F-E050-4490-A4B6-B94F2D30FCC3}"/>
              </a:ext>
            </a:extLst>
          </p:cNvPr>
          <p:cNvSpPr>
            <a:spLocks noGrp="1"/>
          </p:cNvSpPr>
          <p:nvPr>
            <p:ph type="subTitle" idx="1"/>
          </p:nvPr>
        </p:nvSpPr>
        <p:spPr>
          <a:xfrm>
            <a:off x="1524000" y="5265958"/>
            <a:ext cx="9144000" cy="1655762"/>
          </a:xfrm>
        </p:spPr>
        <p:txBody>
          <a:bodyPr/>
          <a:lstStyle/>
          <a:p>
            <a:r>
              <a:rPr lang="en-US" dirty="0"/>
              <a:t>Jared Yamaoka LPS  </a:t>
            </a:r>
          </a:p>
          <a:p>
            <a:r>
              <a:rPr lang="en-US" dirty="0"/>
              <a:t>RISQ26 </a:t>
            </a:r>
          </a:p>
          <a:p>
            <a:r>
              <a:rPr lang="en-US" dirty="0"/>
              <a:t>June 15, 2026</a:t>
            </a:r>
          </a:p>
        </p:txBody>
      </p:sp>
      <p:pic>
        <p:nvPicPr>
          <p:cNvPr id="5" name="Picture 4">
            <a:extLst>
              <a:ext uri="{FF2B5EF4-FFF2-40B4-BE49-F238E27FC236}">
                <a16:creationId xmlns:a16="http://schemas.microsoft.com/office/drawing/2014/main" id="{D4F5620C-836A-4F66-BBC2-C73B16BA4676}"/>
              </a:ext>
            </a:extLst>
          </p:cNvPr>
          <p:cNvPicPr>
            <a:picLocks noChangeAspect="1"/>
          </p:cNvPicPr>
          <p:nvPr/>
        </p:nvPicPr>
        <p:blipFill>
          <a:blip r:embed="rId3"/>
          <a:stretch>
            <a:fillRect/>
          </a:stretch>
        </p:blipFill>
        <p:spPr>
          <a:xfrm>
            <a:off x="9003074" y="5463517"/>
            <a:ext cx="2721094" cy="1161001"/>
          </a:xfrm>
          <a:prstGeom prst="rect">
            <a:avLst/>
          </a:prstGeom>
        </p:spPr>
      </p:pic>
      <p:pic>
        <p:nvPicPr>
          <p:cNvPr id="9" name="Picture 4">
            <a:extLst>
              <a:ext uri="{FF2B5EF4-FFF2-40B4-BE49-F238E27FC236}">
                <a16:creationId xmlns:a16="http://schemas.microsoft.com/office/drawing/2014/main" id="{137C5CC6-02C2-4202-A45B-41F364F746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282017"/>
            <a:ext cx="1523999" cy="15239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CBFD6F6-AFD2-43E9-B794-080135B3330F}"/>
              </a:ext>
            </a:extLst>
          </p:cNvPr>
          <p:cNvSpPr txBox="1"/>
          <p:nvPr/>
        </p:nvSpPr>
        <p:spPr>
          <a:xfrm>
            <a:off x="4585918" y="5662138"/>
            <a:ext cx="3734374" cy="984885"/>
          </a:xfrm>
          <a:prstGeom prst="rect">
            <a:avLst/>
          </a:prstGeom>
          <a:noFill/>
        </p:spPr>
        <p:txBody>
          <a:bodyPr wrap="square" rtlCol="0">
            <a:spAutoFit/>
          </a:bodyPr>
          <a:lstStyle/>
          <a:p>
            <a:r>
              <a:rPr lang="en-US" dirty="0"/>
              <a:t>Lightning talk presenters send slides to </a:t>
            </a:r>
            <a:br>
              <a:rPr lang="en-US" dirty="0"/>
            </a:br>
            <a:r>
              <a:rPr lang="en-US" sz="2000" u="sng" dirty="0">
                <a:solidFill>
                  <a:srgbClr val="000000"/>
                </a:solidFill>
                <a:effectLst/>
                <a:latin typeface="Calibri" panose="020F0502020204030204" pitchFamily="34" charset="0"/>
                <a:ea typeface="Times New Roman" panose="02020603050405020304" pitchFamily="18" charset="0"/>
                <a:hlinkClick r:id="rId5"/>
              </a:rPr>
              <a:t>linehan3@fnal.gov</a:t>
            </a:r>
            <a:endParaRPr lang="en-US" sz="2000" u="sng" dirty="0">
              <a:solidFill>
                <a:srgbClr val="000000"/>
              </a:solidFill>
              <a:effectLst/>
              <a:latin typeface="Calibri" panose="020F0502020204030204" pitchFamily="34" charset="0"/>
              <a:ea typeface="Times New Roman" panose="02020603050405020304" pitchFamily="18" charset="0"/>
            </a:endParaRPr>
          </a:p>
          <a:p>
            <a:r>
              <a:rPr lang="en-US" sz="2000" dirty="0">
                <a:solidFill>
                  <a:srgbClr val="000000"/>
                </a:solidFill>
                <a:latin typeface="Calibri" panose="020F0502020204030204" pitchFamily="34" charset="0"/>
              </a:rPr>
              <a:t>and </a:t>
            </a:r>
            <a:r>
              <a:rPr lang="en-US" sz="2000" u="sng" dirty="0">
                <a:solidFill>
                  <a:srgbClr val="000000"/>
                </a:solidFill>
                <a:effectLst/>
                <a:latin typeface="Calibri" panose="020F0502020204030204" pitchFamily="34" charset="0"/>
                <a:ea typeface="Times New Roman" panose="02020603050405020304" pitchFamily="18" charset="0"/>
                <a:hlinkClick r:id="rId6"/>
              </a:rPr>
              <a:t>dbaxter9@fnal.gov</a:t>
            </a:r>
            <a:endParaRPr lang="en-US" sz="2000" dirty="0"/>
          </a:p>
        </p:txBody>
      </p:sp>
    </p:spTree>
    <p:extLst>
      <p:ext uri="{BB962C8B-B14F-4D97-AF65-F5344CB8AC3E}">
        <p14:creationId xmlns:p14="http://schemas.microsoft.com/office/powerpoint/2010/main" val="2170386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3B561B8-D0EB-4418-91C2-3A76AFCCD3C7}"/>
              </a:ext>
            </a:extLst>
          </p:cNvPr>
          <p:cNvPicPr>
            <a:picLocks noChangeAspect="1"/>
          </p:cNvPicPr>
          <p:nvPr/>
        </p:nvPicPr>
        <p:blipFill>
          <a:blip r:embed="rId2"/>
          <a:stretch>
            <a:fillRect/>
          </a:stretch>
        </p:blipFill>
        <p:spPr>
          <a:xfrm>
            <a:off x="6320995" y="1915611"/>
            <a:ext cx="5871005" cy="1230617"/>
          </a:xfrm>
          <a:prstGeom prst="rect">
            <a:avLst/>
          </a:prstGeom>
        </p:spPr>
      </p:pic>
      <p:sp>
        <p:nvSpPr>
          <p:cNvPr id="2" name="Title 1">
            <a:extLst>
              <a:ext uri="{FF2B5EF4-FFF2-40B4-BE49-F238E27FC236}">
                <a16:creationId xmlns:a16="http://schemas.microsoft.com/office/drawing/2014/main" id="{FC60C9D3-53FE-4FB8-97B8-9508691357F8}"/>
              </a:ext>
            </a:extLst>
          </p:cNvPr>
          <p:cNvSpPr>
            <a:spLocks noGrp="1"/>
          </p:cNvSpPr>
          <p:nvPr>
            <p:ph type="title"/>
          </p:nvPr>
        </p:nvSpPr>
        <p:spPr/>
        <p:txBody>
          <a:bodyPr/>
          <a:lstStyle/>
          <a:p>
            <a:pPr algn="r"/>
            <a:r>
              <a:rPr lang="en-US" dirty="0"/>
              <a:t>Brief History: G4CMP </a:t>
            </a:r>
          </a:p>
        </p:txBody>
      </p:sp>
      <p:sp>
        <p:nvSpPr>
          <p:cNvPr id="3" name="Content Placeholder 2">
            <a:extLst>
              <a:ext uri="{FF2B5EF4-FFF2-40B4-BE49-F238E27FC236}">
                <a16:creationId xmlns:a16="http://schemas.microsoft.com/office/drawing/2014/main" id="{61B8BE15-5BA8-425B-B633-617D0EF657AD}"/>
              </a:ext>
            </a:extLst>
          </p:cNvPr>
          <p:cNvSpPr>
            <a:spLocks noGrp="1"/>
          </p:cNvSpPr>
          <p:nvPr>
            <p:ph idx="1"/>
          </p:nvPr>
        </p:nvSpPr>
        <p:spPr>
          <a:xfrm>
            <a:off x="804208" y="1915611"/>
            <a:ext cx="5619741" cy="2129741"/>
          </a:xfrm>
        </p:spPr>
        <p:txBody>
          <a:bodyPr/>
          <a:lstStyle/>
          <a:p>
            <a:r>
              <a:rPr lang="en-US" dirty="0">
                <a:solidFill>
                  <a:schemeClr val="accent2">
                    <a:lumMod val="75000"/>
                  </a:schemeClr>
                </a:solidFill>
              </a:rPr>
              <a:t>G</a:t>
            </a:r>
            <a:r>
              <a:rPr lang="en-US" sz="1400" dirty="0">
                <a:solidFill>
                  <a:schemeClr val="accent2">
                    <a:lumMod val="75000"/>
                  </a:schemeClr>
                </a:solidFill>
              </a:rPr>
              <a:t>EANT</a:t>
            </a:r>
            <a:r>
              <a:rPr lang="en-US" dirty="0">
                <a:solidFill>
                  <a:schemeClr val="accent2">
                    <a:lumMod val="75000"/>
                  </a:schemeClr>
                </a:solidFill>
              </a:rPr>
              <a:t>4 Condensed Matter Physics (G4CMP) package was initially developed by Mike Kelsey to simulate phonon and charge transport for the </a:t>
            </a:r>
            <a:r>
              <a:rPr lang="en-US" dirty="0" err="1">
                <a:solidFill>
                  <a:schemeClr val="accent2">
                    <a:lumMod val="75000"/>
                  </a:schemeClr>
                </a:solidFill>
              </a:rPr>
              <a:t>SuperCDMS</a:t>
            </a:r>
            <a:r>
              <a:rPr lang="en-US" dirty="0">
                <a:solidFill>
                  <a:schemeClr val="accent2">
                    <a:lumMod val="75000"/>
                  </a:schemeClr>
                </a:solidFill>
              </a:rPr>
              <a:t> cryogenic dark matter search experiment (c.2012).</a:t>
            </a:r>
          </a:p>
        </p:txBody>
      </p:sp>
      <p:grpSp>
        <p:nvGrpSpPr>
          <p:cNvPr id="18" name="Group 17">
            <a:extLst>
              <a:ext uri="{FF2B5EF4-FFF2-40B4-BE49-F238E27FC236}">
                <a16:creationId xmlns:a16="http://schemas.microsoft.com/office/drawing/2014/main" id="{DDB5F52E-743D-4D83-8DA5-A520B1C1DB03}"/>
              </a:ext>
            </a:extLst>
          </p:cNvPr>
          <p:cNvGrpSpPr/>
          <p:nvPr/>
        </p:nvGrpSpPr>
        <p:grpSpPr>
          <a:xfrm>
            <a:off x="1428215" y="3833907"/>
            <a:ext cx="3611090" cy="1617898"/>
            <a:chOff x="1439790" y="3821510"/>
            <a:chExt cx="3611090" cy="1617898"/>
          </a:xfrm>
        </p:grpSpPr>
        <p:pic>
          <p:nvPicPr>
            <p:cNvPr id="1026" name="Picture 2" descr="Experiment Overview | Super Cryogenic Dark Matter Search">
              <a:extLst>
                <a:ext uri="{FF2B5EF4-FFF2-40B4-BE49-F238E27FC236}">
                  <a16:creationId xmlns:a16="http://schemas.microsoft.com/office/drawing/2014/main" id="{D0163A21-78BA-478C-9D2F-46AFEA9BB3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104" y="3821510"/>
              <a:ext cx="2036708" cy="12373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uperCDMS · GitLab">
              <a:extLst>
                <a:ext uri="{FF2B5EF4-FFF2-40B4-BE49-F238E27FC236}">
                  <a16:creationId xmlns:a16="http://schemas.microsoft.com/office/drawing/2014/main" id="{C8DC5127-664F-4FAB-9B36-AC5DF931DD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9790" y="4760175"/>
              <a:ext cx="1046466" cy="59727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3A41FC04-FCE6-451D-9C15-B417FFDD426D}"/>
                </a:ext>
              </a:extLst>
            </p:cNvPr>
            <p:cNvGrpSpPr/>
            <p:nvPr/>
          </p:nvGrpSpPr>
          <p:grpSpPr>
            <a:xfrm>
              <a:off x="3771427" y="3836024"/>
              <a:ext cx="1279453" cy="1603384"/>
              <a:chOff x="3874981" y="3842889"/>
              <a:chExt cx="1279453" cy="1603384"/>
            </a:xfrm>
          </p:grpSpPr>
          <p:pic>
            <p:nvPicPr>
              <p:cNvPr id="5" name="Picture 4">
                <a:extLst>
                  <a:ext uri="{FF2B5EF4-FFF2-40B4-BE49-F238E27FC236}">
                    <a16:creationId xmlns:a16="http://schemas.microsoft.com/office/drawing/2014/main" id="{32C9FF49-9AA2-4C41-8FF3-1A0CFC1D6466}"/>
                  </a:ext>
                </a:extLst>
              </p:cNvPr>
              <p:cNvPicPr>
                <a:picLocks noChangeAspect="1"/>
              </p:cNvPicPr>
              <p:nvPr/>
            </p:nvPicPr>
            <p:blipFill rotWithShape="1">
              <a:blip r:embed="rId5"/>
              <a:srcRect t="8148" r="10887" b="28240"/>
              <a:stretch/>
            </p:blipFill>
            <p:spPr>
              <a:xfrm>
                <a:off x="3945457" y="3842889"/>
                <a:ext cx="1138500" cy="1215921"/>
              </a:xfrm>
              <a:prstGeom prst="rect">
                <a:avLst/>
              </a:prstGeom>
            </p:spPr>
          </p:pic>
          <p:sp>
            <p:nvSpPr>
              <p:cNvPr id="4" name="TextBox 3">
                <a:extLst>
                  <a:ext uri="{FF2B5EF4-FFF2-40B4-BE49-F238E27FC236}">
                    <a16:creationId xmlns:a16="http://schemas.microsoft.com/office/drawing/2014/main" id="{5C6FD248-0BEF-4832-B6CD-60757D52D0EA}"/>
                  </a:ext>
                </a:extLst>
              </p:cNvPr>
              <p:cNvSpPr txBox="1"/>
              <p:nvPr/>
            </p:nvSpPr>
            <p:spPr>
              <a:xfrm>
                <a:off x="3874981" y="5076941"/>
                <a:ext cx="1279453" cy="369332"/>
              </a:xfrm>
              <a:prstGeom prst="rect">
                <a:avLst/>
              </a:prstGeom>
              <a:noFill/>
            </p:spPr>
            <p:txBody>
              <a:bodyPr wrap="none" rtlCol="0">
                <a:spAutoFit/>
              </a:bodyPr>
              <a:lstStyle/>
              <a:p>
                <a:r>
                  <a:rPr lang="en-US" dirty="0"/>
                  <a:t>Mike Kelsey</a:t>
                </a:r>
              </a:p>
            </p:txBody>
          </p:sp>
        </p:grpSp>
      </p:grpSp>
      <p:sp>
        <p:nvSpPr>
          <p:cNvPr id="12" name="TextBox 11">
            <a:extLst>
              <a:ext uri="{FF2B5EF4-FFF2-40B4-BE49-F238E27FC236}">
                <a16:creationId xmlns:a16="http://schemas.microsoft.com/office/drawing/2014/main" id="{E38056DE-D124-4B81-B24C-B9CCE258EC71}"/>
              </a:ext>
            </a:extLst>
          </p:cNvPr>
          <p:cNvSpPr txBox="1"/>
          <p:nvPr/>
        </p:nvSpPr>
        <p:spPr>
          <a:xfrm>
            <a:off x="9733097" y="6139485"/>
            <a:ext cx="1847609" cy="369332"/>
          </a:xfrm>
          <a:prstGeom prst="rect">
            <a:avLst/>
          </a:prstGeom>
          <a:noFill/>
        </p:spPr>
        <p:txBody>
          <a:bodyPr wrap="square">
            <a:spAutoFit/>
          </a:bodyPr>
          <a:lstStyle/>
          <a:p>
            <a:r>
              <a:rPr lang="en-US" sz="1800" b="0" i="0" u="none" strike="noStrike" baseline="0" dirty="0">
                <a:latin typeface="Calibri" panose="020F0502020204030204" pitchFamily="34" charset="0"/>
                <a:hlinkClick r:id="rId6"/>
              </a:rPr>
              <a:t>arxiv:2302.05998</a:t>
            </a:r>
            <a:endParaRPr lang="en-US" dirty="0"/>
          </a:p>
        </p:txBody>
      </p:sp>
      <p:sp>
        <p:nvSpPr>
          <p:cNvPr id="10" name="TextBox 9">
            <a:extLst>
              <a:ext uri="{FF2B5EF4-FFF2-40B4-BE49-F238E27FC236}">
                <a16:creationId xmlns:a16="http://schemas.microsoft.com/office/drawing/2014/main" id="{2789592D-5879-4ECA-96A4-080E0DA7651C}"/>
              </a:ext>
            </a:extLst>
          </p:cNvPr>
          <p:cNvSpPr txBox="1"/>
          <p:nvPr/>
        </p:nvSpPr>
        <p:spPr>
          <a:xfrm>
            <a:off x="840945" y="5521370"/>
            <a:ext cx="5017858" cy="1107996"/>
          </a:xfrm>
          <a:prstGeom prst="rect">
            <a:avLst/>
          </a:prstGeom>
          <a:noFill/>
        </p:spPr>
        <p:txBody>
          <a:bodyPr wrap="square" rtlCol="0">
            <a:spAutoFit/>
          </a:bodyPr>
          <a:lstStyle/>
          <a:p>
            <a:r>
              <a:rPr lang="en-US" sz="2200" dirty="0">
                <a:solidFill>
                  <a:schemeClr val="accent5">
                    <a:lumMod val="75000"/>
                  </a:schemeClr>
                </a:solidFill>
              </a:rPr>
              <a:t>Over the last few years the developer community has grown and garnered strong interest from the QIS community. </a:t>
            </a:r>
          </a:p>
        </p:txBody>
      </p:sp>
      <p:pic>
        <p:nvPicPr>
          <p:cNvPr id="13" name="Picture 12">
            <a:extLst>
              <a:ext uri="{FF2B5EF4-FFF2-40B4-BE49-F238E27FC236}">
                <a16:creationId xmlns:a16="http://schemas.microsoft.com/office/drawing/2014/main" id="{F90F83CF-068D-4D18-A192-D893798DBBEF}"/>
              </a:ext>
            </a:extLst>
          </p:cNvPr>
          <p:cNvPicPr>
            <a:picLocks noChangeAspect="1"/>
          </p:cNvPicPr>
          <p:nvPr/>
        </p:nvPicPr>
        <p:blipFill>
          <a:blip r:embed="rId7"/>
          <a:stretch>
            <a:fillRect/>
          </a:stretch>
        </p:blipFill>
        <p:spPr>
          <a:xfrm>
            <a:off x="6932287" y="3210345"/>
            <a:ext cx="4648419" cy="2865023"/>
          </a:xfrm>
          <a:prstGeom prst="rect">
            <a:avLst/>
          </a:prstGeom>
        </p:spPr>
      </p:pic>
      <p:sp>
        <p:nvSpPr>
          <p:cNvPr id="6" name="Slide Number Placeholder 5">
            <a:extLst>
              <a:ext uri="{FF2B5EF4-FFF2-40B4-BE49-F238E27FC236}">
                <a16:creationId xmlns:a16="http://schemas.microsoft.com/office/drawing/2014/main" id="{C60C8015-3E95-48E7-A9D2-D3734D0A8D75}"/>
              </a:ext>
            </a:extLst>
          </p:cNvPr>
          <p:cNvSpPr>
            <a:spLocks noGrp="1"/>
          </p:cNvSpPr>
          <p:nvPr>
            <p:ph type="sldNum" sz="quarter" idx="12"/>
          </p:nvPr>
        </p:nvSpPr>
        <p:spPr/>
        <p:txBody>
          <a:bodyPr/>
          <a:lstStyle/>
          <a:p>
            <a:fld id="{F31AEDB0-ABD8-44AF-99C5-AC4ACD08911D}" type="slidenum">
              <a:rPr lang="en-US" smtClean="0"/>
              <a:t>2</a:t>
            </a:fld>
            <a:endParaRPr lang="en-US"/>
          </a:p>
        </p:txBody>
      </p:sp>
      <p:sp>
        <p:nvSpPr>
          <p:cNvPr id="7" name="Date Placeholder 6">
            <a:extLst>
              <a:ext uri="{FF2B5EF4-FFF2-40B4-BE49-F238E27FC236}">
                <a16:creationId xmlns:a16="http://schemas.microsoft.com/office/drawing/2014/main" id="{5670311C-A6D4-4696-A822-DE7A61DF9AC4}"/>
              </a:ext>
            </a:extLst>
          </p:cNvPr>
          <p:cNvSpPr>
            <a:spLocks noGrp="1"/>
          </p:cNvSpPr>
          <p:nvPr>
            <p:ph type="dt" sz="half" idx="10"/>
          </p:nvPr>
        </p:nvSpPr>
        <p:spPr/>
        <p:txBody>
          <a:bodyPr/>
          <a:lstStyle/>
          <a:p>
            <a:r>
              <a:rPr lang="en-US" dirty="0"/>
              <a:t>6/15/2026</a:t>
            </a:r>
          </a:p>
        </p:txBody>
      </p:sp>
    </p:spTree>
    <p:extLst>
      <p:ext uri="{BB962C8B-B14F-4D97-AF65-F5344CB8AC3E}">
        <p14:creationId xmlns:p14="http://schemas.microsoft.com/office/powerpoint/2010/main" val="3835258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Hexagon 13">
            <a:extLst>
              <a:ext uri="{FF2B5EF4-FFF2-40B4-BE49-F238E27FC236}">
                <a16:creationId xmlns:a16="http://schemas.microsoft.com/office/drawing/2014/main" id="{9C9BD85E-276F-4A42-AB80-3C8E38ED8382}"/>
              </a:ext>
            </a:extLst>
          </p:cNvPr>
          <p:cNvSpPr/>
          <p:nvPr/>
        </p:nvSpPr>
        <p:spPr>
          <a:xfrm>
            <a:off x="6423186" y="1716334"/>
            <a:ext cx="5414723" cy="2630733"/>
          </a:xfrm>
          <a:prstGeom prst="hexagon">
            <a:avLst>
              <a:gd name="adj" fmla="val 13151"/>
              <a:gd name="vf" fmla="val 115470"/>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endParaRPr lang="en-US" dirty="0"/>
          </a:p>
        </p:txBody>
      </p:sp>
      <p:sp>
        <p:nvSpPr>
          <p:cNvPr id="2" name="Title 1">
            <a:extLst>
              <a:ext uri="{FF2B5EF4-FFF2-40B4-BE49-F238E27FC236}">
                <a16:creationId xmlns:a16="http://schemas.microsoft.com/office/drawing/2014/main" id="{FC60C9D3-53FE-4FB8-97B8-9508691357F8}"/>
              </a:ext>
            </a:extLst>
          </p:cNvPr>
          <p:cNvSpPr>
            <a:spLocks noGrp="1"/>
          </p:cNvSpPr>
          <p:nvPr>
            <p:ph type="title"/>
          </p:nvPr>
        </p:nvSpPr>
        <p:spPr/>
        <p:txBody>
          <a:bodyPr/>
          <a:lstStyle/>
          <a:p>
            <a:pPr algn="r"/>
            <a:r>
              <a:rPr lang="en-US" dirty="0"/>
              <a:t>Brief History: Consortium</a:t>
            </a:r>
          </a:p>
        </p:txBody>
      </p:sp>
      <p:sp>
        <p:nvSpPr>
          <p:cNvPr id="3" name="Content Placeholder 2">
            <a:extLst>
              <a:ext uri="{FF2B5EF4-FFF2-40B4-BE49-F238E27FC236}">
                <a16:creationId xmlns:a16="http://schemas.microsoft.com/office/drawing/2014/main" id="{61B8BE15-5BA8-425B-B633-617D0EF657AD}"/>
              </a:ext>
            </a:extLst>
          </p:cNvPr>
          <p:cNvSpPr>
            <a:spLocks noGrp="1"/>
          </p:cNvSpPr>
          <p:nvPr>
            <p:ph idx="1"/>
          </p:nvPr>
        </p:nvSpPr>
        <p:spPr>
          <a:xfrm>
            <a:off x="667243" y="1961909"/>
            <a:ext cx="5645540" cy="2125998"/>
          </a:xfrm>
        </p:spPr>
        <p:txBody>
          <a:bodyPr>
            <a:normAutofit lnSpcReduction="10000"/>
          </a:bodyPr>
          <a:lstStyle/>
          <a:p>
            <a:pPr>
              <a:spcAft>
                <a:spcPts val="1200"/>
              </a:spcAft>
            </a:pPr>
            <a:r>
              <a:rPr lang="en-US" sz="2400" dirty="0"/>
              <a:t>G4CMP Consortium was started in 2024, with important discussion taking place at RISQ 2024.</a:t>
            </a:r>
          </a:p>
          <a:p>
            <a:pPr marL="459486" lvl="1" indent="-285750">
              <a:buFont typeface="Wingdings" panose="05000000000000000000" pitchFamily="2" charset="2"/>
              <a:buChar char="v"/>
            </a:pPr>
            <a:r>
              <a:rPr lang="en-US" sz="2200" dirty="0"/>
              <a:t>Continue development of G4CMP outside of </a:t>
            </a:r>
            <a:r>
              <a:rPr lang="en-US" sz="2200" dirty="0" err="1"/>
              <a:t>SuperCDMS</a:t>
            </a:r>
            <a:endParaRPr lang="en-US" sz="2200" dirty="0"/>
          </a:p>
          <a:p>
            <a:pPr marL="459486" lvl="1" indent="-285750">
              <a:buFont typeface="Wingdings" panose="05000000000000000000" pitchFamily="2" charset="2"/>
              <a:buChar char="v"/>
            </a:pPr>
            <a:r>
              <a:rPr lang="en-US" sz="2200" dirty="0"/>
              <a:t>Support the User Community particularly QIS</a:t>
            </a:r>
          </a:p>
        </p:txBody>
      </p:sp>
      <p:pic>
        <p:nvPicPr>
          <p:cNvPr id="11" name="Picture 10">
            <a:extLst>
              <a:ext uri="{FF2B5EF4-FFF2-40B4-BE49-F238E27FC236}">
                <a16:creationId xmlns:a16="http://schemas.microsoft.com/office/drawing/2014/main" id="{EA1315D8-8FA6-456A-924D-A00CDF63677D}"/>
              </a:ext>
            </a:extLst>
          </p:cNvPr>
          <p:cNvPicPr>
            <a:picLocks noChangeAspect="1"/>
          </p:cNvPicPr>
          <p:nvPr/>
        </p:nvPicPr>
        <p:blipFill>
          <a:blip r:embed="rId2"/>
          <a:stretch>
            <a:fillRect/>
          </a:stretch>
        </p:blipFill>
        <p:spPr>
          <a:xfrm>
            <a:off x="6773007" y="2369595"/>
            <a:ext cx="3730130" cy="1692709"/>
          </a:xfrm>
          <a:prstGeom prst="rect">
            <a:avLst/>
          </a:prstGeom>
          <a:effectLst>
            <a:softEdge rad="25400"/>
          </a:effectLst>
        </p:spPr>
      </p:pic>
      <p:pic>
        <p:nvPicPr>
          <p:cNvPr id="15" name="Picture 2" descr="GitHub Logo and symbol, meaning, history, PNG, brand">
            <a:extLst>
              <a:ext uri="{FF2B5EF4-FFF2-40B4-BE49-F238E27FC236}">
                <a16:creationId xmlns:a16="http://schemas.microsoft.com/office/drawing/2014/main" id="{96227A54-E519-4327-A009-EF2A192138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3845" y="2271326"/>
            <a:ext cx="1272983" cy="71605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758341FA-CD32-4600-A0AC-498CD5EB530C}"/>
              </a:ext>
            </a:extLst>
          </p:cNvPr>
          <p:cNvPicPr>
            <a:picLocks noChangeAspect="1"/>
          </p:cNvPicPr>
          <p:nvPr/>
        </p:nvPicPr>
        <p:blipFill>
          <a:blip r:embed="rId4"/>
          <a:stretch>
            <a:fillRect/>
          </a:stretch>
        </p:blipFill>
        <p:spPr>
          <a:xfrm>
            <a:off x="10623053" y="3219343"/>
            <a:ext cx="959988" cy="454731"/>
          </a:xfrm>
          <a:prstGeom prst="rect">
            <a:avLst/>
          </a:prstGeom>
          <a:effectLst>
            <a:softEdge rad="25400"/>
          </a:effectLst>
        </p:spPr>
      </p:pic>
      <p:sp>
        <p:nvSpPr>
          <p:cNvPr id="19" name="TextBox 18">
            <a:extLst>
              <a:ext uri="{FF2B5EF4-FFF2-40B4-BE49-F238E27FC236}">
                <a16:creationId xmlns:a16="http://schemas.microsoft.com/office/drawing/2014/main" id="{9F3DA126-E3E9-45D6-B8E5-F3CD99F79FC3}"/>
              </a:ext>
            </a:extLst>
          </p:cNvPr>
          <p:cNvSpPr txBox="1"/>
          <p:nvPr/>
        </p:nvSpPr>
        <p:spPr>
          <a:xfrm>
            <a:off x="6901863" y="1753973"/>
            <a:ext cx="4136340" cy="646331"/>
          </a:xfrm>
          <a:prstGeom prst="rect">
            <a:avLst/>
          </a:prstGeom>
          <a:noFill/>
        </p:spPr>
        <p:txBody>
          <a:bodyPr wrap="square">
            <a:spAutoFit/>
          </a:bodyPr>
          <a:lstStyle/>
          <a:p>
            <a:pPr algn="ctr"/>
            <a:r>
              <a:rPr lang="en-US" dirty="0">
                <a:solidFill>
                  <a:schemeClr val="bg1">
                    <a:lumMod val="95000"/>
                  </a:schemeClr>
                </a:solidFill>
                <a:latin typeface="+mj-lt"/>
              </a:rPr>
              <a:t>Documentation/Community Engagement/Planning (Morning: Birgit Z.)</a:t>
            </a:r>
          </a:p>
        </p:txBody>
      </p:sp>
      <p:grpSp>
        <p:nvGrpSpPr>
          <p:cNvPr id="28" name="Group 27">
            <a:extLst>
              <a:ext uri="{FF2B5EF4-FFF2-40B4-BE49-F238E27FC236}">
                <a16:creationId xmlns:a16="http://schemas.microsoft.com/office/drawing/2014/main" id="{8D047A6D-2131-48EB-ACDD-62F96B8354B5}"/>
              </a:ext>
            </a:extLst>
          </p:cNvPr>
          <p:cNvGrpSpPr/>
          <p:nvPr/>
        </p:nvGrpSpPr>
        <p:grpSpPr>
          <a:xfrm>
            <a:off x="6814088" y="4512788"/>
            <a:ext cx="4706319" cy="2259106"/>
            <a:chOff x="6814088" y="4512788"/>
            <a:chExt cx="4706319" cy="2259106"/>
          </a:xfrm>
        </p:grpSpPr>
        <p:sp>
          <p:nvSpPr>
            <p:cNvPr id="13" name="Rectangle: Rounded Corners 12">
              <a:extLst>
                <a:ext uri="{FF2B5EF4-FFF2-40B4-BE49-F238E27FC236}">
                  <a16:creationId xmlns:a16="http://schemas.microsoft.com/office/drawing/2014/main" id="{EAC2142F-8AD6-40FB-BD3C-27895AAF032E}"/>
                </a:ext>
              </a:extLst>
            </p:cNvPr>
            <p:cNvSpPr/>
            <p:nvPr/>
          </p:nvSpPr>
          <p:spPr>
            <a:xfrm>
              <a:off x="6814088" y="4512788"/>
              <a:ext cx="4706319" cy="225910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t"/>
            <a:lstStyle/>
            <a:p>
              <a:pPr algn="ctr"/>
              <a:endParaRPr lang="en-US" dirty="0"/>
            </a:p>
          </p:txBody>
        </p:sp>
        <p:pic>
          <p:nvPicPr>
            <p:cNvPr id="9" name="Picture 8">
              <a:extLst>
                <a:ext uri="{FF2B5EF4-FFF2-40B4-BE49-F238E27FC236}">
                  <a16:creationId xmlns:a16="http://schemas.microsoft.com/office/drawing/2014/main" id="{B52AEC78-37A4-4D9A-8729-C2DF4009AA04}"/>
                </a:ext>
              </a:extLst>
            </p:cNvPr>
            <p:cNvPicPr>
              <a:picLocks noChangeAspect="1"/>
            </p:cNvPicPr>
            <p:nvPr/>
          </p:nvPicPr>
          <p:blipFill>
            <a:blip r:embed="rId5"/>
            <a:stretch>
              <a:fillRect/>
            </a:stretch>
          </p:blipFill>
          <p:spPr>
            <a:xfrm>
              <a:off x="7140596" y="4903953"/>
              <a:ext cx="4053302" cy="1779499"/>
            </a:xfrm>
            <a:prstGeom prst="rect">
              <a:avLst/>
            </a:prstGeom>
            <a:effectLst>
              <a:softEdge rad="25400"/>
            </a:effectLst>
          </p:spPr>
        </p:pic>
        <p:sp>
          <p:nvSpPr>
            <p:cNvPr id="21" name="TextBox 20">
              <a:extLst>
                <a:ext uri="{FF2B5EF4-FFF2-40B4-BE49-F238E27FC236}">
                  <a16:creationId xmlns:a16="http://schemas.microsoft.com/office/drawing/2014/main" id="{F8F0F37D-D843-41B8-8263-DD9CFA54D0D5}"/>
                </a:ext>
              </a:extLst>
            </p:cNvPr>
            <p:cNvSpPr txBox="1"/>
            <p:nvPr/>
          </p:nvSpPr>
          <p:spPr>
            <a:xfrm>
              <a:off x="7231448" y="4512788"/>
              <a:ext cx="3871599" cy="369332"/>
            </a:xfrm>
            <a:prstGeom prst="rect">
              <a:avLst/>
            </a:prstGeom>
            <a:noFill/>
          </p:spPr>
          <p:txBody>
            <a:bodyPr wrap="square">
              <a:spAutoFit/>
            </a:bodyPr>
            <a:lstStyle/>
            <a:p>
              <a:pPr algn="ctr"/>
              <a:r>
                <a:rPr lang="en-US" dirty="0">
                  <a:solidFill>
                    <a:schemeClr val="bg1">
                      <a:lumMod val="95000"/>
                    </a:schemeClr>
                  </a:solidFill>
                  <a:latin typeface="+mj-lt"/>
                </a:rPr>
                <a:t>Shared Computing (Afternoon II: Stefan Z.)</a:t>
              </a:r>
            </a:p>
          </p:txBody>
        </p:sp>
      </p:grpSp>
      <p:grpSp>
        <p:nvGrpSpPr>
          <p:cNvPr id="27" name="Group 26">
            <a:extLst>
              <a:ext uri="{FF2B5EF4-FFF2-40B4-BE49-F238E27FC236}">
                <a16:creationId xmlns:a16="http://schemas.microsoft.com/office/drawing/2014/main" id="{26CDACC7-0F1C-4674-9A13-BC2644FB50FA}"/>
              </a:ext>
            </a:extLst>
          </p:cNvPr>
          <p:cNvGrpSpPr/>
          <p:nvPr/>
        </p:nvGrpSpPr>
        <p:grpSpPr>
          <a:xfrm>
            <a:off x="1116322" y="4193326"/>
            <a:ext cx="4979678" cy="2490126"/>
            <a:chOff x="1069102" y="4409906"/>
            <a:chExt cx="4517691" cy="2259106"/>
          </a:xfrm>
        </p:grpSpPr>
        <p:sp>
          <p:nvSpPr>
            <p:cNvPr id="12" name="Rectangle 11">
              <a:extLst>
                <a:ext uri="{FF2B5EF4-FFF2-40B4-BE49-F238E27FC236}">
                  <a16:creationId xmlns:a16="http://schemas.microsoft.com/office/drawing/2014/main" id="{ECFCB5D6-3BC9-42D9-9353-2CFF3EC90A10}"/>
                </a:ext>
              </a:extLst>
            </p:cNvPr>
            <p:cNvSpPr/>
            <p:nvPr/>
          </p:nvSpPr>
          <p:spPr>
            <a:xfrm>
              <a:off x="1069102" y="4409906"/>
              <a:ext cx="4517691" cy="22591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p>
          </p:txBody>
        </p:sp>
        <p:grpSp>
          <p:nvGrpSpPr>
            <p:cNvPr id="26" name="Group 25">
              <a:extLst>
                <a:ext uri="{FF2B5EF4-FFF2-40B4-BE49-F238E27FC236}">
                  <a16:creationId xmlns:a16="http://schemas.microsoft.com/office/drawing/2014/main" id="{3719ACBC-E886-4C7D-A1C1-BC0ACEBFF4F5}"/>
                </a:ext>
              </a:extLst>
            </p:cNvPr>
            <p:cNvGrpSpPr/>
            <p:nvPr/>
          </p:nvGrpSpPr>
          <p:grpSpPr>
            <a:xfrm>
              <a:off x="1311200" y="4822746"/>
              <a:ext cx="4033494" cy="1737360"/>
              <a:chOff x="1409499" y="4822746"/>
              <a:chExt cx="4033494" cy="1737360"/>
            </a:xfrm>
          </p:grpSpPr>
          <p:pic>
            <p:nvPicPr>
              <p:cNvPr id="5" name="Picture 4">
                <a:extLst>
                  <a:ext uri="{FF2B5EF4-FFF2-40B4-BE49-F238E27FC236}">
                    <a16:creationId xmlns:a16="http://schemas.microsoft.com/office/drawing/2014/main" id="{504929E6-B5B8-4298-B3CC-E5A0B0634089}"/>
                  </a:ext>
                </a:extLst>
              </p:cNvPr>
              <p:cNvPicPr>
                <a:picLocks noChangeAspect="1"/>
              </p:cNvPicPr>
              <p:nvPr/>
            </p:nvPicPr>
            <p:blipFill>
              <a:blip r:embed="rId6"/>
              <a:stretch>
                <a:fillRect/>
              </a:stretch>
            </p:blipFill>
            <p:spPr>
              <a:xfrm>
                <a:off x="1409499" y="4822746"/>
                <a:ext cx="1737360" cy="1737360"/>
              </a:xfrm>
              <a:prstGeom prst="rect">
                <a:avLst/>
              </a:prstGeom>
              <a:effectLst>
                <a:softEdge rad="25400"/>
              </a:effectLst>
            </p:spPr>
          </p:pic>
          <p:pic>
            <p:nvPicPr>
              <p:cNvPr id="7" name="Picture 6">
                <a:extLst>
                  <a:ext uri="{FF2B5EF4-FFF2-40B4-BE49-F238E27FC236}">
                    <a16:creationId xmlns:a16="http://schemas.microsoft.com/office/drawing/2014/main" id="{2A649BAD-47D4-479A-A1CD-DECAF9AD9C25}"/>
                  </a:ext>
                </a:extLst>
              </p:cNvPr>
              <p:cNvPicPr>
                <a:picLocks noChangeAspect="1"/>
              </p:cNvPicPr>
              <p:nvPr/>
            </p:nvPicPr>
            <p:blipFill>
              <a:blip r:embed="rId7"/>
              <a:stretch>
                <a:fillRect/>
              </a:stretch>
            </p:blipFill>
            <p:spPr>
              <a:xfrm>
                <a:off x="3327947" y="4822746"/>
                <a:ext cx="2115046" cy="1737360"/>
              </a:xfrm>
              <a:prstGeom prst="rect">
                <a:avLst/>
              </a:prstGeom>
              <a:effectLst>
                <a:softEdge rad="25400"/>
              </a:effectLst>
            </p:spPr>
          </p:pic>
        </p:grpSp>
        <p:sp>
          <p:nvSpPr>
            <p:cNvPr id="23" name="TextBox 22">
              <a:extLst>
                <a:ext uri="{FF2B5EF4-FFF2-40B4-BE49-F238E27FC236}">
                  <a16:creationId xmlns:a16="http://schemas.microsoft.com/office/drawing/2014/main" id="{D02181B4-19EB-466E-AC24-B30F2895A3F1}"/>
                </a:ext>
              </a:extLst>
            </p:cNvPr>
            <p:cNvSpPr txBox="1"/>
            <p:nvPr/>
          </p:nvSpPr>
          <p:spPr>
            <a:xfrm>
              <a:off x="1421541" y="4409906"/>
              <a:ext cx="3812813" cy="369332"/>
            </a:xfrm>
            <a:prstGeom prst="rect">
              <a:avLst/>
            </a:prstGeom>
            <a:noFill/>
          </p:spPr>
          <p:txBody>
            <a:bodyPr wrap="square">
              <a:spAutoFit/>
            </a:bodyPr>
            <a:lstStyle/>
            <a:p>
              <a:pPr algn="ctr"/>
              <a:r>
                <a:rPr lang="en-US" dirty="0">
                  <a:solidFill>
                    <a:schemeClr val="bg1">
                      <a:lumMod val="95000"/>
                    </a:schemeClr>
                  </a:solidFill>
                  <a:latin typeface="+mj-lt"/>
                </a:rPr>
                <a:t>New Functionality (Morning: Ryan L.)</a:t>
              </a:r>
            </a:p>
          </p:txBody>
        </p:sp>
      </p:grpSp>
      <p:sp>
        <p:nvSpPr>
          <p:cNvPr id="24" name="Slide Number Placeholder 23">
            <a:extLst>
              <a:ext uri="{FF2B5EF4-FFF2-40B4-BE49-F238E27FC236}">
                <a16:creationId xmlns:a16="http://schemas.microsoft.com/office/drawing/2014/main" id="{1E9B0EAE-6D94-4838-82F2-213C942BBF90}"/>
              </a:ext>
            </a:extLst>
          </p:cNvPr>
          <p:cNvSpPr>
            <a:spLocks noGrp="1"/>
          </p:cNvSpPr>
          <p:nvPr>
            <p:ph type="sldNum" sz="quarter" idx="12"/>
          </p:nvPr>
        </p:nvSpPr>
        <p:spPr/>
        <p:txBody>
          <a:bodyPr/>
          <a:lstStyle/>
          <a:p>
            <a:fld id="{F31AEDB0-ABD8-44AF-99C5-AC4ACD08911D}" type="slidenum">
              <a:rPr lang="en-US" smtClean="0"/>
              <a:t>3</a:t>
            </a:fld>
            <a:endParaRPr lang="en-US"/>
          </a:p>
        </p:txBody>
      </p:sp>
      <p:sp>
        <p:nvSpPr>
          <p:cNvPr id="25" name="Date Placeholder 24">
            <a:extLst>
              <a:ext uri="{FF2B5EF4-FFF2-40B4-BE49-F238E27FC236}">
                <a16:creationId xmlns:a16="http://schemas.microsoft.com/office/drawing/2014/main" id="{AA5A27F3-7B7A-4E7F-A54B-2CB138C45C5A}"/>
              </a:ext>
            </a:extLst>
          </p:cNvPr>
          <p:cNvSpPr>
            <a:spLocks noGrp="1"/>
          </p:cNvSpPr>
          <p:nvPr>
            <p:ph type="dt" sz="half" idx="10"/>
          </p:nvPr>
        </p:nvSpPr>
        <p:spPr/>
        <p:txBody>
          <a:bodyPr/>
          <a:lstStyle/>
          <a:p>
            <a:r>
              <a:rPr lang="en-US"/>
              <a:t>6/15/2026</a:t>
            </a:r>
            <a:endParaRPr lang="en-US" dirty="0"/>
          </a:p>
        </p:txBody>
      </p:sp>
      <p:sp>
        <p:nvSpPr>
          <p:cNvPr id="30" name="TextBox 29">
            <a:extLst>
              <a:ext uri="{FF2B5EF4-FFF2-40B4-BE49-F238E27FC236}">
                <a16:creationId xmlns:a16="http://schemas.microsoft.com/office/drawing/2014/main" id="{0D3B2A4C-47E3-499A-853D-604D03585486}"/>
              </a:ext>
            </a:extLst>
          </p:cNvPr>
          <p:cNvSpPr txBox="1"/>
          <p:nvPr/>
        </p:nvSpPr>
        <p:spPr>
          <a:xfrm>
            <a:off x="7034254" y="3998985"/>
            <a:ext cx="4618544" cy="369332"/>
          </a:xfrm>
          <a:prstGeom prst="rect">
            <a:avLst/>
          </a:prstGeom>
          <a:noFill/>
        </p:spPr>
        <p:txBody>
          <a:bodyPr wrap="square">
            <a:spAutoFit/>
          </a:bodyPr>
          <a:lstStyle/>
          <a:p>
            <a:r>
              <a:rPr lang="en-US" dirty="0">
                <a:solidFill>
                  <a:schemeClr val="accent1">
                    <a:lumMod val="20000"/>
                    <a:lumOff val="80000"/>
                  </a:schemeClr>
                </a:solidFill>
                <a:latin typeface="+mj-lt"/>
                <a:hlinkClick r:id="rId8">
                  <a:extLst>
                    <a:ext uri="{A12FA001-AC4F-418D-AE19-62706E023703}">
                      <ahyp:hlinkClr xmlns:ahyp="http://schemas.microsoft.com/office/drawing/2018/hyperlinkcolor" val="tx"/>
                    </a:ext>
                  </a:extLst>
                </a:hlinkClick>
              </a:rPr>
              <a:t>https://confluence.slac.stanford.edu/spaces/G4CMP/overview</a:t>
            </a:r>
            <a:endParaRPr lang="en-US" dirty="0">
              <a:solidFill>
                <a:schemeClr val="accent1">
                  <a:lumMod val="20000"/>
                  <a:lumOff val="80000"/>
                </a:schemeClr>
              </a:solidFill>
              <a:latin typeface="+mj-lt"/>
            </a:endParaRPr>
          </a:p>
        </p:txBody>
      </p:sp>
    </p:spTree>
    <p:extLst>
      <p:ext uri="{BB962C8B-B14F-4D97-AF65-F5344CB8AC3E}">
        <p14:creationId xmlns:p14="http://schemas.microsoft.com/office/powerpoint/2010/main" val="3586964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90DA6-4FC5-4B3E-BE90-64D908D57F02}"/>
              </a:ext>
            </a:extLst>
          </p:cNvPr>
          <p:cNvSpPr>
            <a:spLocks noGrp="1"/>
          </p:cNvSpPr>
          <p:nvPr>
            <p:ph type="title"/>
          </p:nvPr>
        </p:nvSpPr>
        <p:spPr/>
        <p:txBody>
          <a:bodyPr/>
          <a:lstStyle/>
          <a:p>
            <a:pPr algn="r"/>
            <a:r>
              <a:rPr lang="en-US" dirty="0"/>
              <a:t>JOIN NOW!</a:t>
            </a:r>
          </a:p>
        </p:txBody>
      </p:sp>
      <p:sp>
        <p:nvSpPr>
          <p:cNvPr id="3" name="Content Placeholder 2">
            <a:extLst>
              <a:ext uri="{FF2B5EF4-FFF2-40B4-BE49-F238E27FC236}">
                <a16:creationId xmlns:a16="http://schemas.microsoft.com/office/drawing/2014/main" id="{8A7FD2D3-A530-4A63-8857-76D2BD8D54F9}"/>
              </a:ext>
            </a:extLst>
          </p:cNvPr>
          <p:cNvSpPr>
            <a:spLocks noGrp="1"/>
          </p:cNvSpPr>
          <p:nvPr>
            <p:ph idx="1"/>
          </p:nvPr>
        </p:nvSpPr>
        <p:spPr>
          <a:xfrm>
            <a:off x="1024128" y="1731662"/>
            <a:ext cx="4534786" cy="1397775"/>
          </a:xfrm>
        </p:spPr>
        <p:txBody>
          <a:bodyPr>
            <a:noAutofit/>
          </a:bodyPr>
          <a:lstStyle/>
          <a:p>
            <a:pPr algn="ctr"/>
            <a:r>
              <a:rPr lang="en-US" sz="4000" b="1" u="sng" dirty="0">
                <a:latin typeface="+mj-lt"/>
              </a:rPr>
              <a:t>All Are Welcome!</a:t>
            </a:r>
          </a:p>
          <a:p>
            <a:pPr algn="ctr">
              <a:spcBef>
                <a:spcPts val="0"/>
              </a:spcBef>
              <a:spcAft>
                <a:spcPts val="0"/>
              </a:spcAft>
            </a:pPr>
            <a:r>
              <a:rPr lang="en-US" sz="2800" dirty="0"/>
              <a:t>30+ Institutions</a:t>
            </a:r>
          </a:p>
          <a:p>
            <a:pPr algn="ctr">
              <a:spcBef>
                <a:spcPts val="0"/>
              </a:spcBef>
              <a:spcAft>
                <a:spcPts val="0"/>
              </a:spcAft>
            </a:pPr>
            <a:r>
              <a:rPr lang="en-US" sz="2800" dirty="0"/>
              <a:t>90+ Member</a:t>
            </a:r>
          </a:p>
        </p:txBody>
      </p:sp>
      <p:sp>
        <p:nvSpPr>
          <p:cNvPr id="6" name="Slide Number Placeholder 5">
            <a:extLst>
              <a:ext uri="{FF2B5EF4-FFF2-40B4-BE49-F238E27FC236}">
                <a16:creationId xmlns:a16="http://schemas.microsoft.com/office/drawing/2014/main" id="{38816BA1-B104-4A55-B9F3-773E4F875936}"/>
              </a:ext>
            </a:extLst>
          </p:cNvPr>
          <p:cNvSpPr>
            <a:spLocks noGrp="1"/>
          </p:cNvSpPr>
          <p:nvPr>
            <p:ph type="sldNum" sz="quarter" idx="12"/>
          </p:nvPr>
        </p:nvSpPr>
        <p:spPr/>
        <p:txBody>
          <a:bodyPr/>
          <a:lstStyle/>
          <a:p>
            <a:fld id="{F31AEDB0-ABD8-44AF-99C5-AC4ACD08911D}" type="slidenum">
              <a:rPr lang="en-US" smtClean="0"/>
              <a:t>4</a:t>
            </a:fld>
            <a:endParaRPr lang="en-US"/>
          </a:p>
        </p:txBody>
      </p:sp>
      <p:sp>
        <p:nvSpPr>
          <p:cNvPr id="7" name="Date Placeholder 6">
            <a:extLst>
              <a:ext uri="{FF2B5EF4-FFF2-40B4-BE49-F238E27FC236}">
                <a16:creationId xmlns:a16="http://schemas.microsoft.com/office/drawing/2014/main" id="{01F5AA03-AAC3-402E-BD14-584839C87AB2}"/>
              </a:ext>
            </a:extLst>
          </p:cNvPr>
          <p:cNvSpPr>
            <a:spLocks noGrp="1"/>
          </p:cNvSpPr>
          <p:nvPr>
            <p:ph type="dt" sz="half" idx="10"/>
          </p:nvPr>
        </p:nvSpPr>
        <p:spPr/>
        <p:txBody>
          <a:bodyPr/>
          <a:lstStyle/>
          <a:p>
            <a:r>
              <a:rPr lang="en-US"/>
              <a:t>6/15/2026</a:t>
            </a:r>
            <a:endParaRPr lang="en-US" dirty="0"/>
          </a:p>
        </p:txBody>
      </p:sp>
      <p:sp>
        <p:nvSpPr>
          <p:cNvPr id="8" name="TextBox 7">
            <a:extLst>
              <a:ext uri="{FF2B5EF4-FFF2-40B4-BE49-F238E27FC236}">
                <a16:creationId xmlns:a16="http://schemas.microsoft.com/office/drawing/2014/main" id="{363BE640-B96C-40DB-9B84-F185B118E79B}"/>
              </a:ext>
            </a:extLst>
          </p:cNvPr>
          <p:cNvSpPr txBox="1"/>
          <p:nvPr/>
        </p:nvSpPr>
        <p:spPr>
          <a:xfrm>
            <a:off x="1274931" y="3318570"/>
            <a:ext cx="4890048" cy="3539430"/>
          </a:xfrm>
          <a:prstGeom prst="rect">
            <a:avLst/>
          </a:prstGeom>
          <a:noFill/>
        </p:spPr>
        <p:txBody>
          <a:bodyPr wrap="square" numCol="2" rtlCol="0">
            <a:spAutoFit/>
          </a:bodyPr>
          <a:lstStyle/>
          <a:p>
            <a:pPr algn="l"/>
            <a:r>
              <a:rPr lang="en-US" sz="1600" b="0" i="0" u="none" strike="noStrike" baseline="0" dirty="0">
                <a:solidFill>
                  <a:schemeClr val="accent4">
                    <a:lumMod val="75000"/>
                  </a:schemeClr>
                </a:solidFill>
              </a:rPr>
              <a:t>UW-Madison</a:t>
            </a:r>
          </a:p>
          <a:p>
            <a:pPr algn="l"/>
            <a:r>
              <a:rPr lang="en-US" sz="1600" b="0" i="0" u="none" strike="noStrike" baseline="0" dirty="0">
                <a:solidFill>
                  <a:schemeClr val="accent4">
                    <a:lumMod val="75000"/>
                  </a:schemeClr>
                </a:solidFill>
              </a:rPr>
              <a:t>UMD LPS</a:t>
            </a:r>
          </a:p>
          <a:p>
            <a:pPr algn="l"/>
            <a:r>
              <a:rPr lang="en-US" sz="1600" b="0" i="0" u="none" strike="noStrike" baseline="0" dirty="0">
                <a:solidFill>
                  <a:schemeClr val="accent4">
                    <a:lumMod val="75000"/>
                  </a:schemeClr>
                </a:solidFill>
              </a:rPr>
              <a:t>University of Waterloo</a:t>
            </a:r>
          </a:p>
          <a:p>
            <a:pPr algn="l"/>
            <a:r>
              <a:rPr lang="en-US" sz="1600" b="0" i="0" u="none" strike="noStrike" baseline="0" dirty="0">
                <a:solidFill>
                  <a:schemeClr val="accent4">
                    <a:lumMod val="75000"/>
                  </a:schemeClr>
                </a:solidFill>
              </a:rPr>
              <a:t>INFN</a:t>
            </a:r>
          </a:p>
          <a:p>
            <a:pPr algn="l"/>
            <a:r>
              <a:rPr lang="en-US" sz="1600" b="0" i="0" u="none" strike="noStrike" baseline="0" dirty="0">
                <a:solidFill>
                  <a:schemeClr val="accent4">
                    <a:lumMod val="75000"/>
                  </a:schemeClr>
                </a:solidFill>
              </a:rPr>
              <a:t>HRL Labs</a:t>
            </a:r>
          </a:p>
          <a:p>
            <a:pPr algn="l"/>
            <a:r>
              <a:rPr lang="en-US" sz="1600" b="0" i="0" u="none" strike="noStrike" baseline="0" dirty="0">
                <a:solidFill>
                  <a:schemeClr val="accent4">
                    <a:lumMod val="75000"/>
                  </a:schemeClr>
                </a:solidFill>
              </a:rPr>
              <a:t>PNNL</a:t>
            </a:r>
          </a:p>
          <a:p>
            <a:pPr algn="l"/>
            <a:r>
              <a:rPr lang="en-US" sz="1600" b="0" i="0" u="none" strike="noStrike" baseline="0" dirty="0">
                <a:solidFill>
                  <a:schemeClr val="accent4">
                    <a:lumMod val="75000"/>
                  </a:schemeClr>
                </a:solidFill>
              </a:rPr>
              <a:t>SNOLAB</a:t>
            </a:r>
          </a:p>
          <a:p>
            <a:pPr algn="l"/>
            <a:r>
              <a:rPr lang="en-US" sz="1600" b="0" i="0" u="none" strike="noStrike" baseline="0" dirty="0">
                <a:solidFill>
                  <a:schemeClr val="accent4">
                    <a:lumMod val="75000"/>
                  </a:schemeClr>
                </a:solidFill>
              </a:rPr>
              <a:t>Caltech</a:t>
            </a:r>
          </a:p>
          <a:p>
            <a:pPr algn="l"/>
            <a:r>
              <a:rPr lang="en-US" sz="1600" b="0" i="0" u="none" strike="noStrike" baseline="0" dirty="0">
                <a:solidFill>
                  <a:schemeClr val="accent4">
                    <a:lumMod val="75000"/>
                  </a:schemeClr>
                </a:solidFill>
              </a:rPr>
              <a:t>LLNL</a:t>
            </a:r>
          </a:p>
          <a:p>
            <a:pPr algn="l"/>
            <a:r>
              <a:rPr lang="en-US" sz="1600" b="0" i="0" u="none" strike="noStrike" baseline="0" dirty="0">
                <a:solidFill>
                  <a:schemeClr val="accent4">
                    <a:lumMod val="75000"/>
                  </a:schemeClr>
                </a:solidFill>
              </a:rPr>
              <a:t>Colorado School of Mines</a:t>
            </a:r>
          </a:p>
          <a:p>
            <a:pPr algn="l"/>
            <a:r>
              <a:rPr lang="en-US" sz="1600" b="0" i="0" u="none" strike="noStrike" baseline="0" dirty="0">
                <a:solidFill>
                  <a:schemeClr val="accent4">
                    <a:lumMod val="75000"/>
                  </a:schemeClr>
                </a:solidFill>
              </a:rPr>
              <a:t>University of Florida</a:t>
            </a:r>
          </a:p>
          <a:p>
            <a:pPr algn="l"/>
            <a:r>
              <a:rPr lang="en-US" sz="1600" b="0" i="0" u="none" strike="noStrike" baseline="0" dirty="0">
                <a:solidFill>
                  <a:schemeClr val="accent4">
                    <a:lumMod val="75000"/>
                  </a:schemeClr>
                </a:solidFill>
              </a:rPr>
              <a:t>IN2P3</a:t>
            </a:r>
          </a:p>
          <a:p>
            <a:pPr algn="l"/>
            <a:r>
              <a:rPr lang="en-US" sz="1600" b="0" i="0" u="none" strike="noStrike" baseline="0" dirty="0">
                <a:solidFill>
                  <a:schemeClr val="accent4">
                    <a:lumMod val="75000"/>
                  </a:schemeClr>
                </a:solidFill>
              </a:rPr>
              <a:t>Sandia National Labs</a:t>
            </a:r>
          </a:p>
          <a:p>
            <a:pPr algn="l"/>
            <a:br>
              <a:rPr lang="en-US" sz="1600" b="0" i="0" u="none" strike="noStrike" baseline="0" dirty="0">
                <a:solidFill>
                  <a:schemeClr val="accent4">
                    <a:lumMod val="75000"/>
                  </a:schemeClr>
                </a:solidFill>
              </a:rPr>
            </a:br>
            <a:r>
              <a:rPr lang="en-US" sz="1600" b="0" i="0" u="none" strike="noStrike" baseline="0" dirty="0">
                <a:solidFill>
                  <a:schemeClr val="accent4">
                    <a:lumMod val="75000"/>
                  </a:schemeClr>
                </a:solidFill>
              </a:rPr>
              <a:t>Fermilab</a:t>
            </a:r>
          </a:p>
          <a:p>
            <a:pPr algn="l"/>
            <a:r>
              <a:rPr lang="en-US" sz="1600" b="0" i="0" u="none" strike="noStrike" baseline="0" dirty="0">
                <a:solidFill>
                  <a:schemeClr val="accent4">
                    <a:lumMod val="75000"/>
                  </a:schemeClr>
                </a:solidFill>
              </a:rPr>
              <a:t>University of Montreal</a:t>
            </a:r>
          </a:p>
          <a:p>
            <a:pPr algn="l"/>
            <a:r>
              <a:rPr lang="en-US" sz="1600" b="0" i="0" u="none" strike="noStrike" baseline="0" dirty="0">
                <a:solidFill>
                  <a:schemeClr val="accent4">
                    <a:lumMod val="75000"/>
                  </a:schemeClr>
                </a:solidFill>
              </a:rPr>
              <a:t>Syracuse University</a:t>
            </a:r>
          </a:p>
          <a:p>
            <a:pPr algn="l"/>
            <a:r>
              <a:rPr lang="en-US" sz="1600" b="0" i="0" u="none" strike="noStrike" baseline="0" dirty="0">
                <a:solidFill>
                  <a:schemeClr val="accent4">
                    <a:lumMod val="75000"/>
                  </a:schemeClr>
                </a:solidFill>
              </a:rPr>
              <a:t>Google</a:t>
            </a:r>
          </a:p>
          <a:p>
            <a:pPr algn="l"/>
            <a:r>
              <a:rPr lang="en-US" sz="1600" b="0" i="0" u="none" strike="noStrike" baseline="0" dirty="0">
                <a:solidFill>
                  <a:schemeClr val="accent4">
                    <a:lumMod val="75000"/>
                  </a:schemeClr>
                </a:solidFill>
              </a:rPr>
              <a:t>Northeastern University</a:t>
            </a:r>
          </a:p>
          <a:p>
            <a:pPr algn="l"/>
            <a:r>
              <a:rPr lang="en-US" sz="1600" b="0" i="0" u="none" strike="noStrike" baseline="0" dirty="0">
                <a:solidFill>
                  <a:schemeClr val="accent4">
                    <a:lumMod val="75000"/>
                  </a:schemeClr>
                </a:solidFill>
              </a:rPr>
              <a:t>IIT</a:t>
            </a:r>
          </a:p>
          <a:p>
            <a:pPr algn="l"/>
            <a:r>
              <a:rPr lang="en-US" sz="1600" b="0" i="0" u="none" strike="noStrike" baseline="0" dirty="0">
                <a:solidFill>
                  <a:schemeClr val="accent4">
                    <a:lumMod val="75000"/>
                  </a:schemeClr>
                </a:solidFill>
              </a:rPr>
              <a:t>Northwestern University</a:t>
            </a:r>
          </a:p>
          <a:p>
            <a:pPr algn="l"/>
            <a:r>
              <a:rPr lang="en-US" sz="1600" b="0" i="0" u="none" strike="noStrike" baseline="0" dirty="0">
                <a:solidFill>
                  <a:schemeClr val="accent4">
                    <a:lumMod val="75000"/>
                  </a:schemeClr>
                </a:solidFill>
              </a:rPr>
              <a:t>Brookhaven National Lab</a:t>
            </a:r>
          </a:p>
          <a:p>
            <a:pPr algn="l"/>
            <a:r>
              <a:rPr lang="en-US" sz="1600" b="0" i="0" u="none" strike="noStrike" baseline="0" dirty="0">
                <a:solidFill>
                  <a:schemeClr val="accent4">
                    <a:lumMod val="75000"/>
                  </a:schemeClr>
                </a:solidFill>
              </a:rPr>
              <a:t>Texas A&amp;M University</a:t>
            </a:r>
          </a:p>
          <a:p>
            <a:pPr algn="l"/>
            <a:r>
              <a:rPr lang="en-US" sz="1600" b="0" i="0" u="none" strike="noStrike" baseline="0" dirty="0">
                <a:solidFill>
                  <a:schemeClr val="accent4">
                    <a:lumMod val="75000"/>
                  </a:schemeClr>
                </a:solidFill>
              </a:rPr>
              <a:t>MIT</a:t>
            </a:r>
          </a:p>
          <a:p>
            <a:pPr algn="l"/>
            <a:r>
              <a:rPr lang="en-US" sz="1600" b="0" i="0" u="none" strike="noStrike" baseline="0" dirty="0">
                <a:solidFill>
                  <a:schemeClr val="accent4">
                    <a:lumMod val="75000"/>
                  </a:schemeClr>
                </a:solidFill>
              </a:rPr>
              <a:t>SLAC</a:t>
            </a:r>
          </a:p>
          <a:p>
            <a:pPr algn="l"/>
            <a:r>
              <a:rPr lang="en-US" sz="1600" b="0" i="0" u="none" strike="noStrike" baseline="0" dirty="0">
                <a:solidFill>
                  <a:schemeClr val="accent4">
                    <a:lumMod val="75000"/>
                  </a:schemeClr>
                </a:solidFill>
              </a:rPr>
              <a:t>WashU St. Louis</a:t>
            </a:r>
          </a:p>
          <a:p>
            <a:pPr algn="l"/>
            <a:r>
              <a:rPr lang="en-US" sz="1600" b="0" i="0" u="none" strike="noStrike" baseline="0" dirty="0">
                <a:solidFill>
                  <a:schemeClr val="accent4">
                    <a:lumMod val="75000"/>
                  </a:schemeClr>
                </a:solidFill>
              </a:rPr>
              <a:t>…and more!</a:t>
            </a:r>
            <a:endParaRPr lang="en-US" sz="1600" dirty="0">
              <a:solidFill>
                <a:schemeClr val="accent4">
                  <a:lumMod val="75000"/>
                </a:schemeClr>
              </a:solidFill>
            </a:endParaRPr>
          </a:p>
        </p:txBody>
      </p:sp>
      <p:sp>
        <p:nvSpPr>
          <p:cNvPr id="9" name="TextBox 8">
            <a:extLst>
              <a:ext uri="{FF2B5EF4-FFF2-40B4-BE49-F238E27FC236}">
                <a16:creationId xmlns:a16="http://schemas.microsoft.com/office/drawing/2014/main" id="{4FD582F9-FF1A-40CA-AE34-72F3B23BFFB9}"/>
              </a:ext>
            </a:extLst>
          </p:cNvPr>
          <p:cNvSpPr txBox="1"/>
          <p:nvPr/>
        </p:nvSpPr>
        <p:spPr>
          <a:xfrm>
            <a:off x="6463903" y="1954105"/>
            <a:ext cx="5417832" cy="1015663"/>
          </a:xfrm>
          <a:prstGeom prst="rect">
            <a:avLst/>
          </a:prstGeom>
          <a:noFill/>
        </p:spPr>
        <p:txBody>
          <a:bodyPr wrap="square" rtlCol="0">
            <a:spAutoFit/>
          </a:bodyPr>
          <a:lstStyle/>
          <a:p>
            <a:r>
              <a:rPr lang="en-US" sz="2000" dirty="0"/>
              <a:t>Students, Post-docs, and Seniors interesting in joining us for help with their projects or interested in participating in developing G4CMP please sign up.</a:t>
            </a:r>
          </a:p>
        </p:txBody>
      </p:sp>
      <p:sp>
        <p:nvSpPr>
          <p:cNvPr id="10" name="Rectangle 9">
            <a:extLst>
              <a:ext uri="{FF2B5EF4-FFF2-40B4-BE49-F238E27FC236}">
                <a16:creationId xmlns:a16="http://schemas.microsoft.com/office/drawing/2014/main" id="{421C757E-5C14-443B-BFB1-33769A202DD5}"/>
              </a:ext>
            </a:extLst>
          </p:cNvPr>
          <p:cNvSpPr/>
          <p:nvPr/>
        </p:nvSpPr>
        <p:spPr>
          <a:xfrm>
            <a:off x="6524170" y="3129437"/>
            <a:ext cx="2498356" cy="32571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u="sng" dirty="0">
                <a:latin typeface="+mj-lt"/>
              </a:rPr>
              <a:t>Attend biweekly meetings</a:t>
            </a:r>
          </a:p>
          <a:p>
            <a:pPr marL="285750" indent="-285750">
              <a:buFont typeface="Arial" panose="020B0604020202020204" pitchFamily="34" charset="0"/>
              <a:buChar char="•"/>
            </a:pPr>
            <a:r>
              <a:rPr lang="en-US" dirty="0"/>
              <a:t>Find out what others are doing.</a:t>
            </a:r>
          </a:p>
          <a:p>
            <a:pPr marL="285750" indent="-285750">
              <a:buFont typeface="Arial" panose="020B0604020202020204" pitchFamily="34" charset="0"/>
              <a:buChar char="•"/>
            </a:pPr>
            <a:r>
              <a:rPr lang="en-US" dirty="0"/>
              <a:t>Find out about new features.</a:t>
            </a:r>
          </a:p>
          <a:p>
            <a:pPr marL="285750" indent="-285750">
              <a:buFont typeface="Arial" panose="020B0604020202020204" pitchFamily="34" charset="0"/>
              <a:buChar char="•"/>
            </a:pPr>
            <a:r>
              <a:rPr lang="en-US" dirty="0"/>
              <a:t>Help desk time.</a:t>
            </a:r>
          </a:p>
          <a:p>
            <a:pPr algn="ctr"/>
            <a:endParaRPr lang="en-US" dirty="0"/>
          </a:p>
        </p:txBody>
      </p:sp>
      <p:sp>
        <p:nvSpPr>
          <p:cNvPr id="11" name="Rectangle 10">
            <a:extLst>
              <a:ext uri="{FF2B5EF4-FFF2-40B4-BE49-F238E27FC236}">
                <a16:creationId xmlns:a16="http://schemas.microsoft.com/office/drawing/2014/main" id="{03349442-2D4B-4985-BB85-0E976575D063}"/>
              </a:ext>
            </a:extLst>
          </p:cNvPr>
          <p:cNvSpPr/>
          <p:nvPr/>
        </p:nvSpPr>
        <p:spPr>
          <a:xfrm>
            <a:off x="9172819" y="3129438"/>
            <a:ext cx="2659990" cy="325718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dirty="0"/>
          </a:p>
          <a:p>
            <a:r>
              <a:rPr lang="en-US" dirty="0"/>
              <a:t>Join </a:t>
            </a:r>
            <a:r>
              <a:rPr lang="en-US" dirty="0">
                <a:hlinkClick r:id="rId2"/>
              </a:rPr>
              <a:t>Here</a:t>
            </a:r>
            <a:r>
              <a:rPr lang="en-US" dirty="0"/>
              <a:t>:</a:t>
            </a:r>
          </a:p>
          <a:p>
            <a:endParaRPr lang="en-US" dirty="0"/>
          </a:p>
          <a:p>
            <a:endParaRPr lang="en-US" dirty="0"/>
          </a:p>
          <a:p>
            <a:endParaRPr lang="en-US" dirty="0"/>
          </a:p>
          <a:p>
            <a:endParaRPr lang="en-US" dirty="0"/>
          </a:p>
          <a:p>
            <a:r>
              <a:rPr lang="en-US" dirty="0"/>
              <a:t>Contact Info</a:t>
            </a:r>
          </a:p>
          <a:p>
            <a:r>
              <a:rPr lang="en-US" dirty="0"/>
              <a:t>Ryan L.: </a:t>
            </a:r>
            <a:r>
              <a:rPr lang="en-US" dirty="0">
                <a:hlinkClick r:id="rId3"/>
              </a:rPr>
              <a:t>linehan3@fnal.gov</a:t>
            </a:r>
            <a:endParaRPr lang="en-US" dirty="0"/>
          </a:p>
          <a:p>
            <a:r>
              <a:rPr lang="en-US" dirty="0"/>
              <a:t>Mike K.: </a:t>
            </a:r>
            <a:r>
              <a:rPr lang="en-US" dirty="0">
                <a:hlinkClick r:id="rId4"/>
              </a:rPr>
              <a:t>kelsey@slac.stanford.edu</a:t>
            </a:r>
            <a:endParaRPr lang="en-US" dirty="0"/>
          </a:p>
          <a:p>
            <a:pPr algn="ctr"/>
            <a:endParaRPr lang="en-US" dirty="0"/>
          </a:p>
        </p:txBody>
      </p:sp>
      <p:pic>
        <p:nvPicPr>
          <p:cNvPr id="13" name="Picture 12">
            <a:extLst>
              <a:ext uri="{FF2B5EF4-FFF2-40B4-BE49-F238E27FC236}">
                <a16:creationId xmlns:a16="http://schemas.microsoft.com/office/drawing/2014/main" id="{10A621C1-37B8-4C75-BA99-114B46995BBA}"/>
              </a:ext>
            </a:extLst>
          </p:cNvPr>
          <p:cNvPicPr>
            <a:picLocks noChangeAspect="1"/>
          </p:cNvPicPr>
          <p:nvPr/>
        </p:nvPicPr>
        <p:blipFill>
          <a:blip r:embed="rId5"/>
          <a:stretch>
            <a:fillRect/>
          </a:stretch>
        </p:blipFill>
        <p:spPr>
          <a:xfrm>
            <a:off x="10242927" y="3228925"/>
            <a:ext cx="1491323" cy="1491323"/>
          </a:xfrm>
          <a:prstGeom prst="rect">
            <a:avLst/>
          </a:prstGeom>
        </p:spPr>
      </p:pic>
    </p:spTree>
    <p:extLst>
      <p:ext uri="{BB962C8B-B14F-4D97-AF65-F5344CB8AC3E}">
        <p14:creationId xmlns:p14="http://schemas.microsoft.com/office/powerpoint/2010/main" val="634959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B2A0E-72E4-4C76-B39C-B57A5C24512D}"/>
              </a:ext>
            </a:extLst>
          </p:cNvPr>
          <p:cNvSpPr>
            <a:spLocks noGrp="1"/>
          </p:cNvSpPr>
          <p:nvPr>
            <p:ph type="title"/>
          </p:nvPr>
        </p:nvSpPr>
        <p:spPr/>
        <p:txBody>
          <a:bodyPr/>
          <a:lstStyle/>
          <a:p>
            <a:pPr algn="r"/>
            <a:r>
              <a:rPr lang="en-US" dirty="0"/>
              <a:t>Goals</a:t>
            </a:r>
          </a:p>
        </p:txBody>
      </p:sp>
      <p:sp>
        <p:nvSpPr>
          <p:cNvPr id="3" name="Content Placeholder 2">
            <a:extLst>
              <a:ext uri="{FF2B5EF4-FFF2-40B4-BE49-F238E27FC236}">
                <a16:creationId xmlns:a16="http://schemas.microsoft.com/office/drawing/2014/main" id="{418D0212-CD41-4B5D-8B27-B4116571A7D1}"/>
              </a:ext>
            </a:extLst>
          </p:cNvPr>
          <p:cNvSpPr>
            <a:spLocks noGrp="1"/>
          </p:cNvSpPr>
          <p:nvPr>
            <p:ph idx="1"/>
          </p:nvPr>
        </p:nvSpPr>
        <p:spPr>
          <a:xfrm>
            <a:off x="1167246" y="1997418"/>
            <a:ext cx="9857509" cy="3797042"/>
          </a:xfrm>
        </p:spPr>
        <p:txBody>
          <a:bodyPr>
            <a:noAutofit/>
          </a:bodyPr>
          <a:lstStyle/>
          <a:p>
            <a:pPr>
              <a:spcAft>
                <a:spcPts val="1000"/>
              </a:spcAft>
            </a:pPr>
            <a:r>
              <a:rPr lang="en-US" sz="2400" dirty="0">
                <a:solidFill>
                  <a:schemeClr val="accent3">
                    <a:lumMod val="75000"/>
                  </a:schemeClr>
                </a:solidFill>
              </a:rPr>
              <a:t>Provide an overview of the current state of G4CMP, highlighting new features and capabilities.</a:t>
            </a:r>
          </a:p>
          <a:p>
            <a:pPr>
              <a:spcAft>
                <a:spcPts val="1000"/>
              </a:spcAft>
            </a:pPr>
            <a:r>
              <a:rPr lang="en-US" sz="2400" dirty="0">
                <a:solidFill>
                  <a:schemeClr val="accent4">
                    <a:lumMod val="75000"/>
                  </a:schemeClr>
                </a:solidFill>
              </a:rPr>
              <a:t>Share how users are leveraging G4CMP to provide inspiration on how the SW could contribute to your scientific work.</a:t>
            </a:r>
          </a:p>
          <a:p>
            <a:pPr>
              <a:spcAft>
                <a:spcPts val="1000"/>
              </a:spcAft>
            </a:pPr>
            <a:r>
              <a:rPr lang="en-US" sz="2400" dirty="0">
                <a:solidFill>
                  <a:schemeClr val="accent5">
                    <a:lumMod val="75000"/>
                  </a:schemeClr>
                </a:solidFill>
              </a:rPr>
              <a:t>Provide tutorials as a jumping off point to make G4CMP more accessible to beginners and introduce advanced functions to more experienced users. </a:t>
            </a:r>
          </a:p>
          <a:p>
            <a:r>
              <a:rPr lang="en-US" sz="2400" dirty="0">
                <a:solidFill>
                  <a:schemeClr val="accent6">
                    <a:lumMod val="75000"/>
                  </a:schemeClr>
                </a:solidFill>
              </a:rPr>
              <a:t>Discuss what we learn and use the day’s sessions to ground thoughts about how G4CMP can be used and what resources and features will further drive its usefulness.</a:t>
            </a:r>
          </a:p>
        </p:txBody>
      </p:sp>
      <p:sp>
        <p:nvSpPr>
          <p:cNvPr id="4" name="Slide Number Placeholder 3">
            <a:extLst>
              <a:ext uri="{FF2B5EF4-FFF2-40B4-BE49-F238E27FC236}">
                <a16:creationId xmlns:a16="http://schemas.microsoft.com/office/drawing/2014/main" id="{2EFD49BC-2BCB-416B-95D0-AC41158A4DCD}"/>
              </a:ext>
            </a:extLst>
          </p:cNvPr>
          <p:cNvSpPr>
            <a:spLocks noGrp="1"/>
          </p:cNvSpPr>
          <p:nvPr>
            <p:ph type="sldNum" sz="quarter" idx="12"/>
          </p:nvPr>
        </p:nvSpPr>
        <p:spPr/>
        <p:txBody>
          <a:bodyPr/>
          <a:lstStyle/>
          <a:p>
            <a:fld id="{F31AEDB0-ABD8-44AF-99C5-AC4ACD08911D}" type="slidenum">
              <a:rPr lang="en-US" smtClean="0"/>
              <a:t>5</a:t>
            </a:fld>
            <a:endParaRPr lang="en-US"/>
          </a:p>
        </p:txBody>
      </p:sp>
      <p:sp>
        <p:nvSpPr>
          <p:cNvPr id="5" name="Date Placeholder 4">
            <a:extLst>
              <a:ext uri="{FF2B5EF4-FFF2-40B4-BE49-F238E27FC236}">
                <a16:creationId xmlns:a16="http://schemas.microsoft.com/office/drawing/2014/main" id="{DBB4BFD8-EB59-4CBA-A3EC-748AA0AAD3DE}"/>
              </a:ext>
            </a:extLst>
          </p:cNvPr>
          <p:cNvSpPr>
            <a:spLocks noGrp="1"/>
          </p:cNvSpPr>
          <p:nvPr>
            <p:ph type="dt" sz="half" idx="10"/>
          </p:nvPr>
        </p:nvSpPr>
        <p:spPr/>
        <p:txBody>
          <a:bodyPr/>
          <a:lstStyle/>
          <a:p>
            <a:r>
              <a:rPr lang="en-US"/>
              <a:t>6/15/2026</a:t>
            </a:r>
            <a:endParaRPr lang="en-US" dirty="0"/>
          </a:p>
        </p:txBody>
      </p:sp>
    </p:spTree>
    <p:extLst>
      <p:ext uri="{BB962C8B-B14F-4D97-AF65-F5344CB8AC3E}">
        <p14:creationId xmlns:p14="http://schemas.microsoft.com/office/powerpoint/2010/main" val="1219547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CFB2C93-38B6-4DE0-89E1-38DEEACA2F8D}"/>
              </a:ext>
            </a:extLst>
          </p:cNvPr>
          <p:cNvPicPr>
            <a:picLocks noChangeAspect="1"/>
          </p:cNvPicPr>
          <p:nvPr/>
        </p:nvPicPr>
        <p:blipFill rotWithShape="1">
          <a:blip r:embed="rId2"/>
          <a:srcRect t="9548"/>
          <a:stretch/>
        </p:blipFill>
        <p:spPr>
          <a:xfrm>
            <a:off x="237281" y="18560"/>
            <a:ext cx="4273985" cy="6751431"/>
          </a:xfrm>
          <a:prstGeom prst="rect">
            <a:avLst/>
          </a:prstGeom>
        </p:spPr>
      </p:pic>
      <p:sp>
        <p:nvSpPr>
          <p:cNvPr id="2" name="Title 1">
            <a:extLst>
              <a:ext uri="{FF2B5EF4-FFF2-40B4-BE49-F238E27FC236}">
                <a16:creationId xmlns:a16="http://schemas.microsoft.com/office/drawing/2014/main" id="{F1998C8B-E999-44F5-AD5C-2B7ACAE5A711}"/>
              </a:ext>
            </a:extLst>
          </p:cNvPr>
          <p:cNvSpPr>
            <a:spLocks noGrp="1"/>
          </p:cNvSpPr>
          <p:nvPr>
            <p:ph type="title"/>
          </p:nvPr>
        </p:nvSpPr>
        <p:spPr>
          <a:xfrm>
            <a:off x="1236961" y="18560"/>
            <a:ext cx="10515600" cy="1325563"/>
          </a:xfrm>
        </p:spPr>
        <p:txBody>
          <a:bodyPr/>
          <a:lstStyle/>
          <a:p>
            <a:pPr algn="r"/>
            <a:r>
              <a:rPr lang="en-US" dirty="0"/>
              <a:t>Schedule</a:t>
            </a:r>
          </a:p>
        </p:txBody>
      </p:sp>
      <p:sp>
        <p:nvSpPr>
          <p:cNvPr id="8" name="TextBox 7">
            <a:extLst>
              <a:ext uri="{FF2B5EF4-FFF2-40B4-BE49-F238E27FC236}">
                <a16:creationId xmlns:a16="http://schemas.microsoft.com/office/drawing/2014/main" id="{CCAA0D91-6636-4F05-A7EA-3E50D3F91D02}"/>
              </a:ext>
            </a:extLst>
          </p:cNvPr>
          <p:cNvSpPr txBox="1"/>
          <p:nvPr/>
        </p:nvSpPr>
        <p:spPr>
          <a:xfrm>
            <a:off x="1645338" y="88009"/>
            <a:ext cx="1457871" cy="369332"/>
          </a:xfrm>
          <a:prstGeom prst="rect">
            <a:avLst/>
          </a:prstGeom>
          <a:noFill/>
        </p:spPr>
        <p:txBody>
          <a:bodyPr wrap="square">
            <a:spAutoFit/>
          </a:bodyPr>
          <a:lstStyle/>
          <a:p>
            <a:pPr algn="ctr"/>
            <a:r>
              <a:rPr lang="en-US" dirty="0">
                <a:hlinkClick r:id="rId3"/>
              </a:rPr>
              <a:t>Indico Link</a:t>
            </a:r>
            <a:endParaRPr lang="en-US" dirty="0"/>
          </a:p>
        </p:txBody>
      </p:sp>
      <p:sp>
        <p:nvSpPr>
          <p:cNvPr id="9" name="Left Brace 8">
            <a:extLst>
              <a:ext uri="{FF2B5EF4-FFF2-40B4-BE49-F238E27FC236}">
                <a16:creationId xmlns:a16="http://schemas.microsoft.com/office/drawing/2014/main" id="{89A27168-56D0-4760-B015-12AB83A4D2B8}"/>
              </a:ext>
            </a:extLst>
          </p:cNvPr>
          <p:cNvSpPr/>
          <p:nvPr/>
        </p:nvSpPr>
        <p:spPr>
          <a:xfrm rot="10800000">
            <a:off x="4667518" y="607671"/>
            <a:ext cx="697728" cy="2355448"/>
          </a:xfrm>
          <a:prstGeom prst="leftBrace">
            <a:avLst>
              <a:gd name="adj1" fmla="val 8333"/>
              <a:gd name="adj2" fmla="val 6311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e 9">
            <a:extLst>
              <a:ext uri="{FF2B5EF4-FFF2-40B4-BE49-F238E27FC236}">
                <a16:creationId xmlns:a16="http://schemas.microsoft.com/office/drawing/2014/main" id="{8F63554F-E0E3-4955-979D-5052B55D5401}"/>
              </a:ext>
            </a:extLst>
          </p:cNvPr>
          <p:cNvSpPr/>
          <p:nvPr/>
        </p:nvSpPr>
        <p:spPr>
          <a:xfrm rot="10800000">
            <a:off x="4667519" y="4087841"/>
            <a:ext cx="697728" cy="927496"/>
          </a:xfrm>
          <a:prstGeom prst="leftBrace">
            <a:avLst>
              <a:gd name="adj1" fmla="val 8333"/>
              <a:gd name="adj2" fmla="val 71437"/>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EDF13897-7FBB-48BE-88DE-CF253F4D9226}"/>
              </a:ext>
            </a:extLst>
          </p:cNvPr>
          <p:cNvSpPr/>
          <p:nvPr/>
        </p:nvSpPr>
        <p:spPr>
          <a:xfrm rot="10800000">
            <a:off x="4667518" y="5428526"/>
            <a:ext cx="697728" cy="1248868"/>
          </a:xfrm>
          <a:prstGeom prst="leftBrace">
            <a:avLst>
              <a:gd name="adj1" fmla="val 8333"/>
              <a:gd name="adj2" fmla="val 77606"/>
            </a:avLst>
          </a:pr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FD86BE5C-15B3-424A-969B-D48051F3E95F}"/>
              </a:ext>
            </a:extLst>
          </p:cNvPr>
          <p:cNvSpPr txBox="1"/>
          <p:nvPr/>
        </p:nvSpPr>
        <p:spPr>
          <a:xfrm>
            <a:off x="5598774" y="1154796"/>
            <a:ext cx="6095184" cy="1631216"/>
          </a:xfrm>
          <a:prstGeom prst="rect">
            <a:avLst/>
          </a:prstGeom>
          <a:noFill/>
        </p:spPr>
        <p:txBody>
          <a:bodyPr wrap="square">
            <a:spAutoFit/>
          </a:bodyPr>
          <a:lstStyle/>
          <a:p>
            <a:r>
              <a:rPr lang="en-US" sz="2800" u="sng" dirty="0">
                <a:solidFill>
                  <a:schemeClr val="accent1">
                    <a:lumMod val="75000"/>
                  </a:schemeClr>
                </a:solidFill>
                <a:latin typeface="+mj-lt"/>
              </a:rPr>
              <a:t>Morning: Current </a:t>
            </a:r>
            <a:r>
              <a:rPr lang="en-US" sz="2800" u="sng" dirty="0" err="1">
                <a:solidFill>
                  <a:schemeClr val="accent1">
                    <a:lumMod val="75000"/>
                  </a:schemeClr>
                </a:solidFill>
                <a:latin typeface="+mj-lt"/>
              </a:rPr>
              <a:t>tate</a:t>
            </a:r>
            <a:r>
              <a:rPr lang="en-US" sz="2800" u="sng" dirty="0">
                <a:solidFill>
                  <a:schemeClr val="accent1">
                    <a:lumMod val="75000"/>
                  </a:schemeClr>
                </a:solidFill>
                <a:latin typeface="+mj-lt"/>
              </a:rPr>
              <a:t> of G4CMP</a:t>
            </a:r>
          </a:p>
          <a:p>
            <a:pPr marL="742950" lvl="1" indent="-285750">
              <a:buFont typeface="Arial" panose="020B0604020202020204" pitchFamily="34" charset="0"/>
              <a:buChar char="•"/>
            </a:pPr>
            <a:r>
              <a:rPr lang="en-US" sz="2400" dirty="0">
                <a:solidFill>
                  <a:schemeClr val="accent1">
                    <a:lumMod val="75000"/>
                  </a:schemeClr>
                </a:solidFill>
              </a:rPr>
              <a:t>Code and Features</a:t>
            </a:r>
          </a:p>
          <a:p>
            <a:pPr marL="742950" lvl="1" indent="-285750">
              <a:buFont typeface="Arial" panose="020B0604020202020204" pitchFamily="34" charset="0"/>
              <a:buChar char="•"/>
            </a:pPr>
            <a:r>
              <a:rPr lang="en-US" sz="2400" dirty="0">
                <a:solidFill>
                  <a:schemeClr val="accent1">
                    <a:lumMod val="75000"/>
                  </a:schemeClr>
                </a:solidFill>
              </a:rPr>
              <a:t>Consortium News and Plans</a:t>
            </a:r>
          </a:p>
          <a:p>
            <a:pPr marL="742950" lvl="1" indent="-285750">
              <a:buFont typeface="Arial" panose="020B0604020202020204" pitchFamily="34" charset="0"/>
              <a:buChar char="•"/>
            </a:pPr>
            <a:r>
              <a:rPr lang="en-US" sz="2400" dirty="0">
                <a:solidFill>
                  <a:schemeClr val="accent1">
                    <a:lumMod val="75000"/>
                  </a:schemeClr>
                </a:solidFill>
              </a:rPr>
              <a:t>Lightning Talks: Community use cases</a:t>
            </a:r>
          </a:p>
        </p:txBody>
      </p:sp>
      <p:sp>
        <p:nvSpPr>
          <p:cNvPr id="15" name="TextBox 14">
            <a:extLst>
              <a:ext uri="{FF2B5EF4-FFF2-40B4-BE49-F238E27FC236}">
                <a16:creationId xmlns:a16="http://schemas.microsoft.com/office/drawing/2014/main" id="{D0C65521-E8A0-4F25-A750-4CB682F9CBEF}"/>
              </a:ext>
            </a:extLst>
          </p:cNvPr>
          <p:cNvSpPr txBox="1"/>
          <p:nvPr/>
        </p:nvSpPr>
        <p:spPr>
          <a:xfrm>
            <a:off x="5598774" y="3102949"/>
            <a:ext cx="6095184" cy="523220"/>
          </a:xfrm>
          <a:prstGeom prst="rect">
            <a:avLst/>
          </a:prstGeom>
          <a:noFill/>
        </p:spPr>
        <p:txBody>
          <a:bodyPr wrap="square">
            <a:spAutoFit/>
          </a:bodyPr>
          <a:lstStyle/>
          <a:p>
            <a:r>
              <a:rPr lang="en-US" sz="2800" u="sng" dirty="0">
                <a:latin typeface="+mj-lt"/>
              </a:rPr>
              <a:t>Lunch: Tutorial Help Desk (12:40-1:40)</a:t>
            </a:r>
          </a:p>
        </p:txBody>
      </p:sp>
      <p:sp>
        <p:nvSpPr>
          <p:cNvPr id="17" name="TextBox 16">
            <a:extLst>
              <a:ext uri="{FF2B5EF4-FFF2-40B4-BE49-F238E27FC236}">
                <a16:creationId xmlns:a16="http://schemas.microsoft.com/office/drawing/2014/main" id="{3521481A-FFE5-4BBD-BF9B-93B7177E6BB1}"/>
              </a:ext>
            </a:extLst>
          </p:cNvPr>
          <p:cNvSpPr txBox="1"/>
          <p:nvPr/>
        </p:nvSpPr>
        <p:spPr>
          <a:xfrm>
            <a:off x="5598774" y="3943106"/>
            <a:ext cx="6095184" cy="1261884"/>
          </a:xfrm>
          <a:prstGeom prst="rect">
            <a:avLst/>
          </a:prstGeom>
          <a:noFill/>
        </p:spPr>
        <p:txBody>
          <a:bodyPr wrap="square">
            <a:spAutoFit/>
          </a:bodyPr>
          <a:lstStyle/>
          <a:p>
            <a:r>
              <a:rPr lang="en-US" sz="2800" u="sng" dirty="0">
                <a:solidFill>
                  <a:schemeClr val="accent2">
                    <a:lumMod val="75000"/>
                  </a:schemeClr>
                </a:solidFill>
                <a:latin typeface="+mj-lt"/>
              </a:rPr>
              <a:t>Afternoon I: Tutorials Parallel Sessions</a:t>
            </a:r>
          </a:p>
          <a:p>
            <a:pPr marL="742950" lvl="1" indent="-285750">
              <a:buFont typeface="Arial" panose="020B0604020202020204" pitchFamily="34" charset="0"/>
              <a:buChar char="•"/>
            </a:pPr>
            <a:r>
              <a:rPr lang="en-US" sz="2400" dirty="0">
                <a:solidFill>
                  <a:schemeClr val="accent2">
                    <a:lumMod val="75000"/>
                  </a:schemeClr>
                </a:solidFill>
              </a:rPr>
              <a:t>Getting Started	</a:t>
            </a:r>
          </a:p>
          <a:p>
            <a:pPr marL="742950" lvl="1" indent="-285750">
              <a:buFont typeface="Arial" panose="020B0604020202020204" pitchFamily="34" charset="0"/>
              <a:buChar char="•"/>
            </a:pPr>
            <a:r>
              <a:rPr lang="en-US" sz="2400" dirty="0">
                <a:solidFill>
                  <a:schemeClr val="accent2">
                    <a:lumMod val="75000"/>
                  </a:schemeClr>
                </a:solidFill>
              </a:rPr>
              <a:t>Advanced Features</a:t>
            </a:r>
          </a:p>
        </p:txBody>
      </p:sp>
      <p:sp>
        <p:nvSpPr>
          <p:cNvPr id="19" name="TextBox 18">
            <a:extLst>
              <a:ext uri="{FF2B5EF4-FFF2-40B4-BE49-F238E27FC236}">
                <a16:creationId xmlns:a16="http://schemas.microsoft.com/office/drawing/2014/main" id="{885CADD3-7944-47CC-B61B-E9D0092890A6}"/>
              </a:ext>
            </a:extLst>
          </p:cNvPr>
          <p:cNvSpPr txBox="1"/>
          <p:nvPr/>
        </p:nvSpPr>
        <p:spPr>
          <a:xfrm>
            <a:off x="5598774" y="5384996"/>
            <a:ext cx="6310338" cy="1261884"/>
          </a:xfrm>
          <a:prstGeom prst="rect">
            <a:avLst/>
          </a:prstGeom>
          <a:noFill/>
        </p:spPr>
        <p:txBody>
          <a:bodyPr wrap="square">
            <a:spAutoFit/>
          </a:bodyPr>
          <a:lstStyle/>
          <a:p>
            <a:r>
              <a:rPr lang="en-US" sz="2800" u="sng" dirty="0">
                <a:solidFill>
                  <a:schemeClr val="accent6">
                    <a:lumMod val="75000"/>
                  </a:schemeClr>
                </a:solidFill>
                <a:latin typeface="+mj-lt"/>
              </a:rPr>
              <a:t>Afternoon II: </a:t>
            </a:r>
          </a:p>
          <a:p>
            <a:pPr marL="742950" lvl="1" indent="-285750">
              <a:buFont typeface="Arial" panose="020B0604020202020204" pitchFamily="34" charset="0"/>
              <a:buChar char="•"/>
            </a:pPr>
            <a:r>
              <a:rPr lang="en-US" sz="2400" dirty="0">
                <a:solidFill>
                  <a:schemeClr val="accent6">
                    <a:lumMod val="75000"/>
                  </a:schemeClr>
                </a:solidFill>
              </a:rPr>
              <a:t>Demo: SLAC Shared Computing</a:t>
            </a:r>
            <a:endParaRPr lang="en-US" sz="2400" dirty="0">
              <a:solidFill>
                <a:schemeClr val="accent2">
                  <a:lumMod val="75000"/>
                </a:schemeClr>
              </a:solidFill>
            </a:endParaRPr>
          </a:p>
          <a:p>
            <a:pPr marL="742950" lvl="1" indent="-285750">
              <a:buFont typeface="Arial" panose="020B0604020202020204" pitchFamily="34" charset="0"/>
              <a:buChar char="•"/>
            </a:pPr>
            <a:r>
              <a:rPr lang="en-US" sz="2400" dirty="0">
                <a:solidFill>
                  <a:schemeClr val="accent6">
                    <a:lumMod val="75000"/>
                  </a:schemeClr>
                </a:solidFill>
              </a:rPr>
              <a:t>Discussions</a:t>
            </a:r>
          </a:p>
        </p:txBody>
      </p:sp>
      <p:sp>
        <p:nvSpPr>
          <p:cNvPr id="22" name="Left Brace 21">
            <a:extLst>
              <a:ext uri="{FF2B5EF4-FFF2-40B4-BE49-F238E27FC236}">
                <a16:creationId xmlns:a16="http://schemas.microsoft.com/office/drawing/2014/main" id="{FF964726-BB1C-4373-BC35-E53F4C920BDC}"/>
              </a:ext>
            </a:extLst>
          </p:cNvPr>
          <p:cNvSpPr/>
          <p:nvPr/>
        </p:nvSpPr>
        <p:spPr>
          <a:xfrm rot="10800000">
            <a:off x="4667519" y="3033026"/>
            <a:ext cx="697728" cy="906041"/>
          </a:xfrm>
          <a:prstGeom prst="leftBrace">
            <a:avLst>
              <a:gd name="adj1" fmla="val 8333"/>
              <a:gd name="adj2" fmla="val 60267"/>
            </a:avLst>
          </a:prstGeom>
          <a:ln>
            <a:solidFill>
              <a:schemeClr val="tx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AF806C23-CCEE-46DB-B30D-61C65293336D}"/>
              </a:ext>
            </a:extLst>
          </p:cNvPr>
          <p:cNvSpPr>
            <a:spLocks noGrp="1"/>
          </p:cNvSpPr>
          <p:nvPr>
            <p:ph type="sldNum" sz="quarter" idx="12"/>
          </p:nvPr>
        </p:nvSpPr>
        <p:spPr/>
        <p:txBody>
          <a:bodyPr/>
          <a:lstStyle/>
          <a:p>
            <a:fld id="{F31AEDB0-ABD8-44AF-99C5-AC4ACD08911D}" type="slidenum">
              <a:rPr lang="en-US" smtClean="0"/>
              <a:t>6</a:t>
            </a:fld>
            <a:endParaRPr lang="en-US"/>
          </a:p>
        </p:txBody>
      </p:sp>
      <p:sp>
        <p:nvSpPr>
          <p:cNvPr id="4" name="Date Placeholder 3">
            <a:extLst>
              <a:ext uri="{FF2B5EF4-FFF2-40B4-BE49-F238E27FC236}">
                <a16:creationId xmlns:a16="http://schemas.microsoft.com/office/drawing/2014/main" id="{FCFE9498-B3F9-4157-AC3A-D92A2B19FD17}"/>
              </a:ext>
            </a:extLst>
          </p:cNvPr>
          <p:cNvSpPr>
            <a:spLocks noGrp="1"/>
          </p:cNvSpPr>
          <p:nvPr>
            <p:ph type="dt" sz="half" idx="10"/>
          </p:nvPr>
        </p:nvSpPr>
        <p:spPr/>
        <p:txBody>
          <a:bodyPr/>
          <a:lstStyle/>
          <a:p>
            <a:r>
              <a:rPr lang="en-US"/>
              <a:t>6/15/2026</a:t>
            </a:r>
            <a:endParaRPr lang="en-US" dirty="0"/>
          </a:p>
        </p:txBody>
      </p:sp>
    </p:spTree>
    <p:extLst>
      <p:ext uri="{BB962C8B-B14F-4D97-AF65-F5344CB8AC3E}">
        <p14:creationId xmlns:p14="http://schemas.microsoft.com/office/powerpoint/2010/main" val="1881770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2A82C-D86B-4378-AA82-20664F7F29C0}"/>
              </a:ext>
            </a:extLst>
          </p:cNvPr>
          <p:cNvSpPr>
            <a:spLocks noGrp="1"/>
          </p:cNvSpPr>
          <p:nvPr>
            <p:ph type="title"/>
          </p:nvPr>
        </p:nvSpPr>
        <p:spPr>
          <a:xfrm>
            <a:off x="1024128" y="585216"/>
            <a:ext cx="8690613" cy="1499616"/>
          </a:xfrm>
        </p:spPr>
        <p:txBody>
          <a:bodyPr/>
          <a:lstStyle/>
          <a:p>
            <a:pPr algn="r"/>
            <a:r>
              <a:rPr lang="en-US" dirty="0"/>
              <a:t>Tutorial Information</a:t>
            </a:r>
          </a:p>
        </p:txBody>
      </p:sp>
      <p:sp>
        <p:nvSpPr>
          <p:cNvPr id="3" name="Content Placeholder 2">
            <a:extLst>
              <a:ext uri="{FF2B5EF4-FFF2-40B4-BE49-F238E27FC236}">
                <a16:creationId xmlns:a16="http://schemas.microsoft.com/office/drawing/2014/main" id="{ED6A8175-A4A3-44AD-950B-4C3ABFDBAEF0}"/>
              </a:ext>
            </a:extLst>
          </p:cNvPr>
          <p:cNvSpPr>
            <a:spLocks noGrp="1"/>
          </p:cNvSpPr>
          <p:nvPr>
            <p:ph idx="1"/>
          </p:nvPr>
        </p:nvSpPr>
        <p:spPr>
          <a:xfrm>
            <a:off x="5968241" y="2103641"/>
            <a:ext cx="6164766" cy="4169143"/>
          </a:xfrm>
        </p:spPr>
        <p:txBody>
          <a:bodyPr>
            <a:normAutofit/>
          </a:bodyPr>
          <a:lstStyle/>
          <a:p>
            <a:r>
              <a:rPr lang="en-US" b="1" u="sng" dirty="0">
                <a:latin typeface="+mj-lt"/>
              </a:rPr>
              <a:t>Install Help</a:t>
            </a:r>
          </a:p>
          <a:p>
            <a:pPr lvl="1">
              <a:buFont typeface="Wingdings" panose="05000000000000000000" pitchFamily="2" charset="2"/>
              <a:buChar char="v"/>
            </a:pPr>
            <a:r>
              <a:rPr lang="en-US" sz="2000" dirty="0"/>
              <a:t>Tutorial: </a:t>
            </a:r>
            <a:r>
              <a:rPr lang="en-US" sz="1600" dirty="0">
                <a:hlinkClick r:id="rId2"/>
              </a:rPr>
              <a:t>https://confluence.slac.stanford.edu/spaces/G4CMP/pages/711111279/RISQ+2026+G4CMP+Workshop</a:t>
            </a:r>
            <a:endParaRPr lang="en-US" sz="1600" dirty="0"/>
          </a:p>
          <a:p>
            <a:pPr lvl="1">
              <a:buFont typeface="Wingdings" panose="05000000000000000000" pitchFamily="2" charset="2"/>
              <a:buChar char="v"/>
            </a:pPr>
            <a:r>
              <a:rPr lang="en-US" sz="2000" dirty="0"/>
              <a:t>Install Video: </a:t>
            </a:r>
            <a:r>
              <a:rPr lang="en-US" sz="2000" dirty="0">
                <a:hlinkClick r:id="rId3"/>
              </a:rPr>
              <a:t>https://youtu.be/D1ZfUewM8-E</a:t>
            </a:r>
            <a:endParaRPr lang="en-US" sz="2000" dirty="0"/>
          </a:p>
          <a:p>
            <a:r>
              <a:rPr lang="en-US" b="1" u="sng" dirty="0">
                <a:latin typeface="+mj-lt"/>
              </a:rPr>
              <a:t>Source</a:t>
            </a:r>
          </a:p>
          <a:p>
            <a:pPr lvl="1">
              <a:buFont typeface="Wingdings" panose="05000000000000000000" pitchFamily="2" charset="2"/>
              <a:buChar char="v"/>
            </a:pPr>
            <a:r>
              <a:rPr lang="en-US" sz="2000" dirty="0"/>
              <a:t>G4CMP: </a:t>
            </a:r>
            <a:r>
              <a:rPr lang="en-US" sz="2000" dirty="0">
                <a:hlinkClick r:id="rId4"/>
              </a:rPr>
              <a:t>https://github.com/G4CMP</a:t>
            </a:r>
            <a:endParaRPr lang="en-US" sz="2000" dirty="0"/>
          </a:p>
          <a:p>
            <a:pPr lvl="1">
              <a:buFont typeface="Wingdings" panose="05000000000000000000" pitchFamily="2" charset="2"/>
              <a:buChar char="v"/>
            </a:pPr>
            <a:r>
              <a:rPr lang="en-US" sz="2000" dirty="0"/>
              <a:t>G</a:t>
            </a:r>
            <a:r>
              <a:rPr lang="en-US" sz="1400" dirty="0"/>
              <a:t>EANT</a:t>
            </a:r>
            <a:r>
              <a:rPr lang="en-US" sz="2000" dirty="0"/>
              <a:t>4: </a:t>
            </a:r>
            <a:r>
              <a:rPr lang="en-US" sz="2000" dirty="0">
                <a:hlinkClick r:id="rId5"/>
              </a:rPr>
              <a:t>https://github.com/Geant4</a:t>
            </a:r>
            <a:endParaRPr lang="en-US" sz="2000" dirty="0"/>
          </a:p>
          <a:p>
            <a:r>
              <a:rPr lang="en-US" b="1" u="sng" dirty="0">
                <a:latin typeface="+mj-lt"/>
              </a:rPr>
              <a:t>Other Documentation</a:t>
            </a:r>
          </a:p>
          <a:p>
            <a:pPr lvl="1">
              <a:buFont typeface="Wingdings" panose="05000000000000000000" pitchFamily="2" charset="2"/>
              <a:buChar char="v"/>
            </a:pPr>
            <a:r>
              <a:rPr lang="en-US" sz="2000" dirty="0"/>
              <a:t>G4CMP</a:t>
            </a:r>
            <a:r>
              <a:rPr lang="en-US" sz="2800" dirty="0"/>
              <a:t>: </a:t>
            </a:r>
            <a:r>
              <a:rPr lang="en-US" sz="2000" dirty="0">
                <a:latin typeface="+mj-lt"/>
                <a:hlinkClick r:id="rId6"/>
              </a:rPr>
              <a:t>https://confluence.slac.stanford.edu/spaces/G4CMP/overview</a:t>
            </a:r>
            <a:endParaRPr lang="en-US" sz="2000" dirty="0">
              <a:latin typeface="+mj-lt"/>
            </a:endParaRPr>
          </a:p>
          <a:p>
            <a:pPr lvl="1">
              <a:buFont typeface="Wingdings" panose="05000000000000000000" pitchFamily="2" charset="2"/>
              <a:buChar char="v"/>
            </a:pPr>
            <a:r>
              <a:rPr lang="en-US" sz="2000" dirty="0"/>
              <a:t>SLAC|S3DF: </a:t>
            </a:r>
            <a:r>
              <a:rPr lang="en-US" sz="2000" dirty="0">
                <a:hlinkClick r:id="rId7"/>
              </a:rPr>
              <a:t>https://s3df.slac.stanford.edu/</a:t>
            </a:r>
            <a:endParaRPr lang="en-US" sz="2000" dirty="0"/>
          </a:p>
          <a:p>
            <a:pPr lvl="1">
              <a:buFont typeface="Wingdings" panose="05000000000000000000" pitchFamily="2" charset="2"/>
              <a:buChar char="v"/>
            </a:pPr>
            <a:endParaRPr lang="en-US" sz="2000" dirty="0"/>
          </a:p>
        </p:txBody>
      </p:sp>
      <p:pic>
        <p:nvPicPr>
          <p:cNvPr id="4" name="Picture 2" descr="YouTube logo and symbol, meaning, history, PNG, brand">
            <a:extLst>
              <a:ext uri="{FF2B5EF4-FFF2-40B4-BE49-F238E27FC236}">
                <a16:creationId xmlns:a16="http://schemas.microsoft.com/office/drawing/2014/main" id="{1D7DF65E-DA36-4D2B-9C29-FE605A4ACBF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20712" y="5362951"/>
            <a:ext cx="2490065" cy="140066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GitHub Logo and symbol, meaning, history, PNG, brand">
            <a:extLst>
              <a:ext uri="{FF2B5EF4-FFF2-40B4-BE49-F238E27FC236}">
                <a16:creationId xmlns:a16="http://schemas.microsoft.com/office/drawing/2014/main" id="{66EBEE0E-45C3-47EF-B48C-F51A46370E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185278" y="3336328"/>
            <a:ext cx="2866953" cy="161266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54165A8-7D5F-41D3-A233-C20134A23365}"/>
              </a:ext>
            </a:extLst>
          </p:cNvPr>
          <p:cNvSpPr>
            <a:spLocks noGrp="1"/>
          </p:cNvSpPr>
          <p:nvPr>
            <p:ph type="sldNum" sz="quarter" idx="12"/>
          </p:nvPr>
        </p:nvSpPr>
        <p:spPr/>
        <p:txBody>
          <a:bodyPr/>
          <a:lstStyle/>
          <a:p>
            <a:fld id="{F31AEDB0-ABD8-44AF-99C5-AC4ACD08911D}" type="slidenum">
              <a:rPr lang="en-US" smtClean="0"/>
              <a:t>7</a:t>
            </a:fld>
            <a:endParaRPr lang="en-US"/>
          </a:p>
        </p:txBody>
      </p:sp>
      <p:sp>
        <p:nvSpPr>
          <p:cNvPr id="7" name="Date Placeholder 6">
            <a:extLst>
              <a:ext uri="{FF2B5EF4-FFF2-40B4-BE49-F238E27FC236}">
                <a16:creationId xmlns:a16="http://schemas.microsoft.com/office/drawing/2014/main" id="{3095AD1C-B92C-413C-BF82-F9AB14333113}"/>
              </a:ext>
            </a:extLst>
          </p:cNvPr>
          <p:cNvSpPr>
            <a:spLocks noGrp="1"/>
          </p:cNvSpPr>
          <p:nvPr>
            <p:ph type="dt" sz="half" idx="10"/>
          </p:nvPr>
        </p:nvSpPr>
        <p:spPr/>
        <p:txBody>
          <a:bodyPr/>
          <a:lstStyle/>
          <a:p>
            <a:r>
              <a:rPr lang="en-US"/>
              <a:t>6/15/2026</a:t>
            </a:r>
            <a:endParaRPr lang="en-US" dirty="0"/>
          </a:p>
        </p:txBody>
      </p:sp>
      <p:sp>
        <p:nvSpPr>
          <p:cNvPr id="9" name="TextBox 8">
            <a:extLst>
              <a:ext uri="{FF2B5EF4-FFF2-40B4-BE49-F238E27FC236}">
                <a16:creationId xmlns:a16="http://schemas.microsoft.com/office/drawing/2014/main" id="{0C7F2ED8-9767-4F6B-BE33-E09ADD1154A5}"/>
              </a:ext>
            </a:extLst>
          </p:cNvPr>
          <p:cNvSpPr txBox="1"/>
          <p:nvPr/>
        </p:nvSpPr>
        <p:spPr>
          <a:xfrm>
            <a:off x="702564" y="2084832"/>
            <a:ext cx="5181600" cy="4093428"/>
          </a:xfrm>
          <a:prstGeom prst="rect">
            <a:avLst/>
          </a:prstGeom>
          <a:noFill/>
        </p:spPr>
        <p:txBody>
          <a:bodyPr wrap="square" rtlCol="0">
            <a:spAutoFit/>
          </a:bodyPr>
          <a:lstStyle/>
          <a:p>
            <a:r>
              <a:rPr lang="en-US" sz="2000" dirty="0">
                <a:solidFill>
                  <a:schemeClr val="tx2">
                    <a:lumMod val="75000"/>
                  </a:schemeClr>
                </a:solidFill>
              </a:rPr>
              <a:t>There will be two parallel session: Introductory and Advanced please ask the organizers if you need help deciding which to attend.</a:t>
            </a:r>
          </a:p>
          <a:p>
            <a:endParaRPr lang="en-US" sz="2000" dirty="0"/>
          </a:p>
          <a:p>
            <a:r>
              <a:rPr lang="en-US" sz="2000" dirty="0">
                <a:solidFill>
                  <a:schemeClr val="accent1">
                    <a:lumMod val="75000"/>
                  </a:schemeClr>
                </a:solidFill>
              </a:rPr>
              <a:t>To get the most out of the tutorials you need to have the software installed and tested prior to the start of the session. (See Email)</a:t>
            </a:r>
          </a:p>
          <a:p>
            <a:endParaRPr lang="en-US" sz="2000" dirty="0"/>
          </a:p>
          <a:p>
            <a:r>
              <a:rPr lang="en-US" sz="2000" dirty="0">
                <a:solidFill>
                  <a:schemeClr val="accent2">
                    <a:lumMod val="75000"/>
                  </a:schemeClr>
                </a:solidFill>
              </a:rPr>
              <a:t>There will be a “help desk” toward the end of lunch if you have problems.  However, depending on you system it can take more than hour to install the SW so please consider starting this now if you haven’t. </a:t>
            </a:r>
          </a:p>
        </p:txBody>
      </p:sp>
      <p:pic>
        <p:nvPicPr>
          <p:cNvPr id="8" name="Picture 7">
            <a:extLst>
              <a:ext uri="{FF2B5EF4-FFF2-40B4-BE49-F238E27FC236}">
                <a16:creationId xmlns:a16="http://schemas.microsoft.com/office/drawing/2014/main" id="{99B22EA7-5970-4CEA-8187-D175C92620B2}"/>
              </a:ext>
            </a:extLst>
          </p:cNvPr>
          <p:cNvPicPr>
            <a:picLocks noChangeAspect="1"/>
          </p:cNvPicPr>
          <p:nvPr/>
        </p:nvPicPr>
        <p:blipFill>
          <a:blip r:embed="rId10"/>
          <a:stretch>
            <a:fillRect/>
          </a:stretch>
        </p:blipFill>
        <p:spPr>
          <a:xfrm>
            <a:off x="9670937" y="191642"/>
            <a:ext cx="2418266" cy="2418266"/>
          </a:xfrm>
          <a:prstGeom prst="rect">
            <a:avLst/>
          </a:prstGeom>
        </p:spPr>
      </p:pic>
    </p:spTree>
    <p:extLst>
      <p:ext uri="{BB962C8B-B14F-4D97-AF65-F5344CB8AC3E}">
        <p14:creationId xmlns:p14="http://schemas.microsoft.com/office/powerpoint/2010/main" val="2076913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FC558E4-42A0-4F41-A318-322F37C85E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3944" y="200025"/>
            <a:ext cx="6012656" cy="60126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512A790-3E26-4A46-ABD2-D3629554CCDE}"/>
              </a:ext>
            </a:extLst>
          </p:cNvPr>
          <p:cNvSpPr txBox="1"/>
          <p:nvPr/>
        </p:nvSpPr>
        <p:spPr>
          <a:xfrm rot="18580606">
            <a:off x="-653382" y="2245394"/>
            <a:ext cx="5973110" cy="1107996"/>
          </a:xfrm>
          <a:prstGeom prst="rect">
            <a:avLst/>
          </a:prstGeom>
          <a:noFill/>
        </p:spPr>
        <p:txBody>
          <a:bodyPr wrap="none" rtlCol="0">
            <a:spAutoFit/>
          </a:bodyPr>
          <a:lstStyle/>
          <a:p>
            <a:r>
              <a:rPr lang="en-US" sz="6600" dirty="0">
                <a:solidFill>
                  <a:schemeClr val="accent1">
                    <a:lumMod val="75000"/>
                  </a:schemeClr>
                </a:solidFill>
              </a:rPr>
              <a:t>ASK QUESTIONS</a:t>
            </a:r>
          </a:p>
        </p:txBody>
      </p:sp>
      <p:sp>
        <p:nvSpPr>
          <p:cNvPr id="7" name="TextBox 6">
            <a:extLst>
              <a:ext uri="{FF2B5EF4-FFF2-40B4-BE49-F238E27FC236}">
                <a16:creationId xmlns:a16="http://schemas.microsoft.com/office/drawing/2014/main" id="{3612433D-5301-489E-91B4-053C89A94615}"/>
              </a:ext>
            </a:extLst>
          </p:cNvPr>
          <p:cNvSpPr txBox="1"/>
          <p:nvPr/>
        </p:nvSpPr>
        <p:spPr>
          <a:xfrm rot="2559668">
            <a:off x="7651656" y="1779728"/>
            <a:ext cx="4687694" cy="1569660"/>
          </a:xfrm>
          <a:prstGeom prst="rect">
            <a:avLst/>
          </a:prstGeom>
          <a:noFill/>
        </p:spPr>
        <p:txBody>
          <a:bodyPr wrap="none" rtlCol="0">
            <a:spAutoFit/>
          </a:bodyPr>
          <a:lstStyle/>
          <a:p>
            <a:r>
              <a:rPr lang="en-US" sz="9600" dirty="0">
                <a:solidFill>
                  <a:schemeClr val="accent3">
                    <a:lumMod val="75000"/>
                  </a:schemeClr>
                </a:solidFill>
              </a:rPr>
              <a:t>ENGAGE</a:t>
            </a:r>
          </a:p>
        </p:txBody>
      </p:sp>
      <p:sp>
        <p:nvSpPr>
          <p:cNvPr id="8" name="TextBox 7">
            <a:extLst>
              <a:ext uri="{FF2B5EF4-FFF2-40B4-BE49-F238E27FC236}">
                <a16:creationId xmlns:a16="http://schemas.microsoft.com/office/drawing/2014/main" id="{432A2BA2-BDB2-42B1-AEEC-E3F7976C3C4F}"/>
              </a:ext>
            </a:extLst>
          </p:cNvPr>
          <p:cNvSpPr txBox="1"/>
          <p:nvPr/>
        </p:nvSpPr>
        <p:spPr>
          <a:xfrm>
            <a:off x="4074413" y="5505877"/>
            <a:ext cx="3633752" cy="1569660"/>
          </a:xfrm>
          <a:prstGeom prst="rect">
            <a:avLst/>
          </a:prstGeom>
          <a:noFill/>
        </p:spPr>
        <p:txBody>
          <a:bodyPr wrap="none" rtlCol="0">
            <a:spAutoFit/>
          </a:bodyPr>
          <a:lstStyle/>
          <a:p>
            <a:r>
              <a:rPr lang="en-US" sz="9600" dirty="0">
                <a:solidFill>
                  <a:srgbClr val="FFC000"/>
                </a:solidFill>
                <a:latin typeface="+mj-lt"/>
              </a:rPr>
              <a:t>HAVE FUN</a:t>
            </a:r>
          </a:p>
        </p:txBody>
      </p:sp>
      <p:sp>
        <p:nvSpPr>
          <p:cNvPr id="9" name="TextBox 8">
            <a:extLst>
              <a:ext uri="{FF2B5EF4-FFF2-40B4-BE49-F238E27FC236}">
                <a16:creationId xmlns:a16="http://schemas.microsoft.com/office/drawing/2014/main" id="{16762661-1309-416B-B037-F70F7F17349A}"/>
              </a:ext>
            </a:extLst>
          </p:cNvPr>
          <p:cNvSpPr txBox="1"/>
          <p:nvPr/>
        </p:nvSpPr>
        <p:spPr>
          <a:xfrm>
            <a:off x="8457626" y="5673090"/>
            <a:ext cx="3734374" cy="984885"/>
          </a:xfrm>
          <a:prstGeom prst="rect">
            <a:avLst/>
          </a:prstGeom>
          <a:noFill/>
        </p:spPr>
        <p:txBody>
          <a:bodyPr wrap="square" rtlCol="0">
            <a:spAutoFit/>
          </a:bodyPr>
          <a:lstStyle/>
          <a:p>
            <a:r>
              <a:rPr lang="en-US" dirty="0"/>
              <a:t>Lightning talk presenters send slides to </a:t>
            </a:r>
            <a:br>
              <a:rPr lang="en-US" dirty="0"/>
            </a:br>
            <a:r>
              <a:rPr lang="en-US" sz="2000" u="sng" dirty="0">
                <a:solidFill>
                  <a:srgbClr val="000000"/>
                </a:solidFill>
                <a:effectLst/>
                <a:latin typeface="Calibri" panose="020F0502020204030204" pitchFamily="34" charset="0"/>
                <a:ea typeface="Times New Roman" panose="02020603050405020304" pitchFamily="18" charset="0"/>
                <a:hlinkClick r:id="rId3"/>
              </a:rPr>
              <a:t>linehan3@fnal.gov</a:t>
            </a:r>
            <a:endParaRPr lang="en-US" sz="2000" u="sng" dirty="0">
              <a:solidFill>
                <a:srgbClr val="000000"/>
              </a:solidFill>
              <a:effectLst/>
              <a:latin typeface="Calibri" panose="020F0502020204030204" pitchFamily="34" charset="0"/>
              <a:ea typeface="Times New Roman" panose="02020603050405020304" pitchFamily="18" charset="0"/>
            </a:endParaRPr>
          </a:p>
          <a:p>
            <a:r>
              <a:rPr lang="en-US" sz="2000" dirty="0">
                <a:solidFill>
                  <a:srgbClr val="000000"/>
                </a:solidFill>
                <a:latin typeface="Calibri" panose="020F0502020204030204" pitchFamily="34" charset="0"/>
              </a:rPr>
              <a:t>and </a:t>
            </a:r>
            <a:r>
              <a:rPr lang="en-US" sz="2000" u="sng" dirty="0">
                <a:solidFill>
                  <a:srgbClr val="000000"/>
                </a:solidFill>
                <a:effectLst/>
                <a:latin typeface="Calibri" panose="020F0502020204030204" pitchFamily="34" charset="0"/>
                <a:ea typeface="Times New Roman" panose="02020603050405020304" pitchFamily="18" charset="0"/>
                <a:hlinkClick r:id="rId4"/>
              </a:rPr>
              <a:t>dbaxter9@fnal.gov</a:t>
            </a:r>
            <a:endParaRPr lang="en-US" sz="2000" dirty="0"/>
          </a:p>
        </p:txBody>
      </p:sp>
    </p:spTree>
    <p:extLst>
      <p:ext uri="{BB962C8B-B14F-4D97-AF65-F5344CB8AC3E}">
        <p14:creationId xmlns:p14="http://schemas.microsoft.com/office/powerpoint/2010/main" val="36378611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AE387B1-A446-4C47-BECE-BFDA3D4E5B4D}">
  <we:reference id="wa104051163" version="1.2.0.3" store="en-US" storeType="OMEX"/>
  <we:alternateReferences>
    <we:reference id="WA104051163" version="1.2.0.3" store="WA104051163"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Integral</Template>
  <TotalTime>7992</TotalTime>
  <Words>670</Words>
  <Application>Microsoft Office PowerPoint</Application>
  <PresentationFormat>Widescreen</PresentationFormat>
  <Paragraphs>113</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Tw Cen MT</vt:lpstr>
      <vt:lpstr>Tw Cen MT Condensed</vt:lpstr>
      <vt:lpstr>Wingdings</vt:lpstr>
      <vt:lpstr>Wingdings 3</vt:lpstr>
      <vt:lpstr>Integral</vt:lpstr>
      <vt:lpstr>Welcome to the G4CMP  Workshop</vt:lpstr>
      <vt:lpstr>Brief History: G4CMP </vt:lpstr>
      <vt:lpstr>Brief History: Consortium</vt:lpstr>
      <vt:lpstr>JOIN NOW!</vt:lpstr>
      <vt:lpstr>Goals</vt:lpstr>
      <vt:lpstr>Schedule</vt:lpstr>
      <vt:lpstr>Tutorial Information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Yamaoka, Jared</dc:creator>
  <cp:lastModifiedBy>Yamaoka, Jared</cp:lastModifiedBy>
  <cp:revision>85</cp:revision>
  <dcterms:created xsi:type="dcterms:W3CDTF">2026-05-19T13:53:18Z</dcterms:created>
  <dcterms:modified xsi:type="dcterms:W3CDTF">2026-06-14T00:27:19Z</dcterms:modified>
</cp:coreProperties>
</file>