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7" r:id="rId5"/>
    <p:sldMasterId id="2147483697" r:id="rId6"/>
  </p:sldMasterIdLst>
  <p:notesMasterIdLst>
    <p:notesMasterId r:id="rId42"/>
  </p:notesMasterIdLst>
  <p:handoutMasterIdLst>
    <p:handoutMasterId r:id="rId43"/>
  </p:handoutMasterIdLst>
  <p:sldIdLst>
    <p:sldId id="256" r:id="rId7"/>
    <p:sldId id="2147479971" r:id="rId8"/>
    <p:sldId id="2147479991" r:id="rId9"/>
    <p:sldId id="2147479990" r:id="rId10"/>
    <p:sldId id="2147479973" r:id="rId11"/>
    <p:sldId id="2147479992" r:id="rId12"/>
    <p:sldId id="2147479975" r:id="rId13"/>
    <p:sldId id="2147479976" r:id="rId14"/>
    <p:sldId id="2147479977" r:id="rId15"/>
    <p:sldId id="6121" r:id="rId16"/>
    <p:sldId id="2147479981" r:id="rId17"/>
    <p:sldId id="6072" r:id="rId18"/>
    <p:sldId id="6122" r:id="rId19"/>
    <p:sldId id="2147479984" r:id="rId20"/>
    <p:sldId id="2147479987" r:id="rId21"/>
    <p:sldId id="2147479989" r:id="rId22"/>
    <p:sldId id="2147479988" r:id="rId23"/>
    <p:sldId id="6071" r:id="rId24"/>
    <p:sldId id="2147479995" r:id="rId25"/>
    <p:sldId id="2147479993" r:id="rId26"/>
    <p:sldId id="2147480004" r:id="rId27"/>
    <p:sldId id="2147480001" r:id="rId28"/>
    <p:sldId id="2147480003" r:id="rId29"/>
    <p:sldId id="6126" r:id="rId30"/>
    <p:sldId id="2147479979" r:id="rId31"/>
    <p:sldId id="2147479980" r:id="rId32"/>
    <p:sldId id="6124" r:id="rId33"/>
    <p:sldId id="6117" r:id="rId34"/>
    <p:sldId id="2147479997" r:id="rId35"/>
    <p:sldId id="2147480000" r:id="rId36"/>
    <p:sldId id="2147479999" r:id="rId37"/>
    <p:sldId id="2147479978" r:id="rId38"/>
    <p:sldId id="2147480002" r:id="rId39"/>
    <p:sldId id="2147480005" r:id="rId40"/>
    <p:sldId id="6062" r:id="rId41"/>
  </p:sldIdLst>
  <p:sldSz cx="12188825" cy="6858000"/>
  <p:notesSz cx="7010400" cy="9271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8CC3C247-99E3-40BC-A7C4-1C837E96838E}">
          <p14:sldIdLst>
            <p14:sldId id="256"/>
            <p14:sldId id="2147479971"/>
            <p14:sldId id="2147479991"/>
            <p14:sldId id="2147479990"/>
            <p14:sldId id="2147479973"/>
            <p14:sldId id="2147479992"/>
            <p14:sldId id="2147479975"/>
            <p14:sldId id="2147479976"/>
            <p14:sldId id="2147479977"/>
            <p14:sldId id="6121"/>
            <p14:sldId id="2147479981"/>
            <p14:sldId id="6072"/>
            <p14:sldId id="6122"/>
            <p14:sldId id="2147479984"/>
            <p14:sldId id="2147479987"/>
            <p14:sldId id="2147479989"/>
            <p14:sldId id="2147479988"/>
            <p14:sldId id="6071"/>
            <p14:sldId id="2147479995"/>
            <p14:sldId id="2147479993"/>
            <p14:sldId id="2147480004"/>
            <p14:sldId id="2147480001"/>
            <p14:sldId id="2147480003"/>
            <p14:sldId id="6126"/>
            <p14:sldId id="2147479979"/>
            <p14:sldId id="2147479980"/>
            <p14:sldId id="6124"/>
            <p14:sldId id="6117"/>
            <p14:sldId id="2147479997"/>
            <p14:sldId id="2147480000"/>
            <p14:sldId id="2147479999"/>
            <p14:sldId id="2147479978"/>
            <p14:sldId id="2147480002"/>
            <p14:sldId id="2147480005"/>
            <p14:sldId id="60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0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4ABA715-5DF5-2DC9-CB1B-9E03E7A7BDA3}" name="Gingras, Michael - 0889 - MITLL" initials="MG" userId="S::Michael.Gingras@ll.mit.edu::445679aa-53db-4f32-bfa8-205534aaae8d" providerId="AD"/>
  <p188:author id="{5D600018-8879-3849-4F64-101342C12802}" name="Huffman, Bethany - 0889 - MITLL" initials="BNH" userId="Huffman, Bethany - 0889 - MITLL" providerId="None"/>
  <p188:author id="{EC1DDB44-9916-0EA5-1B42-1201DA2E8FB1}" name="Serniak, Kyle - 0889 - MITLL" initials="SM" userId="S::kyle.serniak@ll.mit.edu::6382649b-32ea-4a77-b4b7-48c40a589be5" providerId="AD"/>
  <p188:author id="{5957AA5C-157D-0F23-9298-BDDB1350C788}" name="DePencier Pinero, Renee - 0889 - MITLL" initials="RD" userId="S::Renee.DePencierPinero@ll.mit.edu::21af8842-78c3-46b0-a041-121180822f76" providerId="AD"/>
  <p188:author id="{1D21637B-1BAB-5662-2693-916F65F33F71}" name="Serniak, Kyle - 0889 - MITLL" initials="KS" userId="S::Kyle.Serniak@ll.mit.edu::6382649b-32ea-4a77-b4b7-48c40a589be5" providerId="AD"/>
  <p188:author id="{9113C895-8E22-67B2-2C03-ADDCFE050075}" name="Gingras, Michael - 0889 - MITLL" initials="GM" userId="S::michael.gingras@ll.mit.edu::445679aa-53db-4f32-bfa8-205534aaae8d" providerId="AD"/>
  <p188:author id="{030566B2-5871-9238-2C0B-74D868BCA938}" name="Freiman, Ben - 0889 - MITLL" initials="BF" userId="S::Benjamin.Freiman@ll.mit.edu::b624e3e9-2fd0-44ff-9a8f-f230bfa74f83" providerId="AD"/>
  <p188:author id="{5FD90FC6-27E7-6624-00A8-6E52DD93DDCC}" name="Erdamar, Serra - 0889 - MITLL" initials="SE" userId="S::Serra.Erdamar@ll.mit.edu::4ca6c8b8-240c-421f-b772-ffc807f9d3d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CA5EF"/>
    <a:srgbClr val="FF9B22"/>
    <a:srgbClr val="0A840A"/>
    <a:srgbClr val="7030A0"/>
    <a:srgbClr val="009D00"/>
    <a:srgbClr val="C9C5C2"/>
    <a:srgbClr val="660066"/>
    <a:srgbClr val="00BBC5"/>
    <a:srgbClr val="00D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9DC21F-B5BF-4A25-B5A8-A8EDA99A0358}" v="7" dt="2026-06-16T05:06:36.594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922" autoAdjust="0"/>
    <p:restoredTop sz="93187" autoAdjust="0"/>
  </p:normalViewPr>
  <p:slideViewPr>
    <p:cSldViewPr snapToGrid="0">
      <p:cViewPr>
        <p:scale>
          <a:sx n="84" d="100"/>
          <a:sy n="84" d="100"/>
        </p:scale>
        <p:origin x="24" y="24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-3540" y="-114"/>
      </p:cViewPr>
      <p:guideLst>
        <p:guide orient="horz" pos="2920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microsoft.com/office/2018/10/relationships/authors" Target="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handoutMaster" Target="handoutMasters/handoutMaster1.xml"/><Relationship Id="rId48" Type="http://schemas.microsoft.com/office/2015/10/relationships/revisionInfo" Target="revisionInfo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51C11E-1A00-48AF-8C08-97C362C67874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63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05863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FDF9B-F3F5-4382-A25B-4EAA3B410B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95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550"/>
          </a:xfrm>
          <a:prstGeom prst="rect">
            <a:avLst/>
          </a:prstGeom>
        </p:spPr>
        <p:txBody>
          <a:bodyPr vert="horz" lIns="93018" tIns="46510" rIns="93018" bIns="4651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550"/>
          </a:xfrm>
          <a:prstGeom prst="rect">
            <a:avLst/>
          </a:prstGeom>
        </p:spPr>
        <p:txBody>
          <a:bodyPr vert="horz" lIns="93018" tIns="46510" rIns="93018" bIns="4651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8C7BB64C-82E2-466C-9C50-B2DA6307AB11}" type="datetimeFigureOut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5925" y="696913"/>
            <a:ext cx="617855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18" tIns="46510" rIns="93018" bIns="4651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03725"/>
            <a:ext cx="5608320" cy="4171950"/>
          </a:xfrm>
          <a:prstGeom prst="rect">
            <a:avLst/>
          </a:prstGeom>
        </p:spPr>
        <p:txBody>
          <a:bodyPr vert="horz" lIns="93018" tIns="46510" rIns="93018" bIns="4651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42"/>
            <a:ext cx="3037840" cy="463550"/>
          </a:xfrm>
          <a:prstGeom prst="rect">
            <a:avLst/>
          </a:prstGeom>
        </p:spPr>
        <p:txBody>
          <a:bodyPr vert="horz" lIns="93018" tIns="46510" rIns="93018" bIns="4651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05842"/>
            <a:ext cx="3037840" cy="463550"/>
          </a:xfrm>
          <a:prstGeom prst="rect">
            <a:avLst/>
          </a:prstGeom>
        </p:spPr>
        <p:txBody>
          <a:bodyPr vert="horz" lIns="93018" tIns="46510" rIns="93018" bIns="4651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A778FBA5-F957-4CE9-A734-9CFA9C4F56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802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50ED4-93C3-E5C1-72BA-D81835411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EB95F0-BB15-332A-50C6-6F7CAD8006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7D0DB6-C8B8-B7DE-A79F-5F9537D463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FBDD7-F9E3-C9DE-2F70-3287E918D5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78FBA5-F957-4CE9-A734-9CFA9C4F56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092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480C1E-B7B1-40A2-A602-8070CA2773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975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96F50-4587-B0BE-D2C3-E795F988E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C5B9BC-254C-ABF7-6E70-72ECDC3B4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097520-8B60-6855-F954-BA3DA21B1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1C2252-E1D3-76E3-E261-9471A7AA5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480C1E-B7B1-40A2-A602-8070CA2773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70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FAD53-C9A6-F549-9A20-EAFBAEFFA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A44959-7E22-4A9A-7B9C-7B3F1C088B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19F18C-433A-5C1C-9FFD-D9E855411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592C5-9370-9FC0-1EB4-72C899A2CD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480C1E-B7B1-40A2-A602-8070CA2773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939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90559-7372-E355-9F4E-B81B98E00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CDAE13-CC4A-3F29-52B6-61277F7E94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AE3802-6DC1-4479-EC92-0822082CA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FE11D8-C470-DDF6-2FA6-1DEB34C599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480C1E-B7B1-40A2-A602-8070CA2773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013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775A6-E6FC-FEA7-2DA1-F28435AC0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C5855D-F783-AC82-6C91-558FC6BBE3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93F25F-27F8-CF0F-7930-20AAAB99E4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11A637-C1A4-B282-E0BF-4D1D41BAF9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480C1E-B7B1-40A2-A602-8070CA27739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11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F42FA-1B05-A7E3-A538-2969049B2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534326-2F3F-6847-D12B-5C0B446C8B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01D4B5-928E-A1B0-0F6A-8EE2187CA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EF4283-81E5-618E-A178-2F9798C66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78FBA5-F957-4CE9-A734-9CFA9C4F56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2210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78FBA5-F957-4CE9-A734-9CFA9C4F560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35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C1A8F9-D741-48AC-B22E-6F84CE7658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12413" y="5500840"/>
            <a:ext cx="4563999" cy="620096"/>
          </a:xfrm>
          <a:prstGeom prst="rect">
            <a:avLst/>
          </a:prstGeom>
        </p:spPr>
      </p:pic>
      <p:sp>
        <p:nvSpPr>
          <p:cNvPr id="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108076" y="3011559"/>
            <a:ext cx="9972674" cy="1792224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charset="0"/>
              <a:buNone/>
              <a:defRPr sz="2200"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ctrTitle"/>
          </p:nvPr>
        </p:nvSpPr>
        <p:spPr>
          <a:xfrm>
            <a:off x="1108076" y="1385454"/>
            <a:ext cx="9972674" cy="1294671"/>
          </a:xfrm>
        </p:spPr>
        <p:txBody>
          <a:bodyPr anchor="b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600" smtClean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1786193" y="1700213"/>
            <a:ext cx="8604125" cy="394335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758" y="5706497"/>
            <a:ext cx="8605310" cy="27432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400"/>
              </a:lnSpc>
              <a:buNone/>
              <a:defRPr sz="12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1"/>
          </p:nvPr>
        </p:nvSpPr>
        <p:spPr>
          <a:xfrm>
            <a:off x="1791758" y="1249252"/>
            <a:ext cx="8605310" cy="377390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C1A8F9-D741-48AC-B22E-6F84CE765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2413" y="5290634"/>
            <a:ext cx="4563999" cy="620096"/>
          </a:xfrm>
          <a:prstGeom prst="rect">
            <a:avLst/>
          </a:prstGeom>
        </p:spPr>
      </p:pic>
      <p:sp>
        <p:nvSpPr>
          <p:cNvPr id="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108076" y="3011559"/>
            <a:ext cx="9972674" cy="1792224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charset="0"/>
              <a:buNone/>
              <a:defRPr sz="22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itle Placeholder 1"/>
          <p:cNvSpPr>
            <a:spLocks noGrp="1"/>
          </p:cNvSpPr>
          <p:nvPr>
            <p:ph type="ctrTitle"/>
          </p:nvPr>
        </p:nvSpPr>
        <p:spPr>
          <a:xfrm>
            <a:off x="1108076" y="1385454"/>
            <a:ext cx="9972674" cy="1294671"/>
          </a:xfrm>
        </p:spPr>
        <p:txBody>
          <a:bodyPr anchor="b" anchorCtr="0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600" smtClean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cxnSp>
        <p:nvCxnSpPr>
          <p:cNvPr id="12" name="Straight Connector 12"/>
          <p:cNvCxnSpPr>
            <a:cxnSpLocks noChangeShapeType="1"/>
          </p:cNvCxnSpPr>
          <p:nvPr userDrawn="1"/>
        </p:nvCxnSpPr>
        <p:spPr bwMode="auto">
          <a:xfrm>
            <a:off x="0" y="577933"/>
            <a:ext cx="12188825" cy="0"/>
          </a:xfrm>
          <a:prstGeom prst="line">
            <a:avLst/>
          </a:prstGeom>
          <a:noFill/>
          <a:ln w="22225" algn="ctr">
            <a:solidFill>
              <a:schemeClr val="accent4"/>
            </a:solidFill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896647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33082" y="1293094"/>
            <a:ext cx="10915522" cy="483061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800" b="0"/>
            </a:lvl2pPr>
            <a:lvl3pPr marL="757238" indent="-1841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b="0"/>
            </a:lvl3pPr>
            <a:lvl4pPr marL="10332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b="0"/>
            </a:lvl4pPr>
            <a:lvl5pPr marL="12618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228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33083" y="1293094"/>
            <a:ext cx="5317368" cy="483061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800" b="0"/>
            </a:lvl2pPr>
            <a:lvl3pPr marL="757238" indent="-1841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b="0"/>
            </a:lvl3pPr>
            <a:lvl4pPr marL="10332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b="0"/>
            </a:lvl4pPr>
            <a:lvl5pPr marL="12618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quarter" idx="11"/>
          </p:nvPr>
        </p:nvSpPr>
        <p:spPr>
          <a:xfrm>
            <a:off x="6218828" y="1293094"/>
            <a:ext cx="5317368" cy="483061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800" b="0"/>
            </a:lvl2pPr>
            <a:lvl3pPr marL="757238" indent="-1841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b="0"/>
            </a:lvl3pPr>
            <a:lvl4pPr marL="1033272" indent="1588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b="0"/>
            </a:lvl4pPr>
            <a:lvl5pPr marL="12618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2155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64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3299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33082" y="1293094"/>
            <a:ext cx="10915522" cy="483061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800" b="0"/>
            </a:lvl2pPr>
            <a:lvl3pPr marL="757238" indent="-1841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b="0"/>
            </a:lvl3pPr>
            <a:lvl4pPr marL="10332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b="0"/>
            </a:lvl4pPr>
            <a:lvl5pPr marL="12618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53710" y="145148"/>
            <a:ext cx="9681406" cy="4644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3710" y="593819"/>
            <a:ext cx="9681317" cy="29686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400"/>
              </a:lnSpc>
              <a:buNone/>
              <a:defRPr sz="240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409825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33082" y="1680754"/>
            <a:ext cx="10915522" cy="4442955"/>
          </a:xfrm>
          <a:prstGeom prst="rect">
            <a:avLst/>
          </a:prstGeom>
        </p:spPr>
        <p:txBody>
          <a:bodyPr anchor="t" anchorCtr="1"/>
          <a:lstStyle>
            <a:lvl1pPr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defRPr/>
            </a:lvl1pPr>
            <a:lvl2pPr marL="539750" indent="-255588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defRPr sz="1800" b="0"/>
            </a:lvl2pPr>
            <a:lvl3pPr marL="757238" indent="-18415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b="0"/>
            </a:lvl3pPr>
            <a:lvl4pPr marL="1033272" indent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FontTx/>
              <a:buNone/>
              <a:defRPr b="0"/>
            </a:lvl4pPr>
            <a:lvl5pPr marL="1261872" indent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ct val="85000"/>
              <a:buFontTx/>
              <a:buNone/>
              <a:defRPr sz="1200" b="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487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2648" y="1768104"/>
            <a:ext cx="7958522" cy="377371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/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2648" y="5603133"/>
            <a:ext cx="7958522" cy="27432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400"/>
              </a:lnSpc>
              <a:buNone/>
              <a:defRPr sz="12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2112648" y="1312860"/>
            <a:ext cx="7958522" cy="37739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ts val="2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76526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Media Placeholder 3"/>
          <p:cNvSpPr>
            <a:spLocks noGrp="1"/>
          </p:cNvSpPr>
          <p:nvPr>
            <p:ph type="media" sz="quarter" idx="10"/>
          </p:nvPr>
        </p:nvSpPr>
        <p:spPr>
          <a:xfrm>
            <a:off x="2314841" y="1828800"/>
            <a:ext cx="7581449" cy="334327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2315877" y="5229437"/>
            <a:ext cx="7581449" cy="27432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400"/>
              </a:lnSpc>
              <a:buNone/>
              <a:defRPr sz="12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1"/>
          </p:nvPr>
        </p:nvSpPr>
        <p:spPr>
          <a:xfrm>
            <a:off x="2315877" y="1368517"/>
            <a:ext cx="7581449" cy="377390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899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33082" y="1293094"/>
            <a:ext cx="10915522" cy="483061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800" b="0"/>
            </a:lvl2pPr>
            <a:lvl3pPr marL="757238" indent="-1841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b="0"/>
            </a:lvl3pPr>
            <a:lvl4pPr marL="10332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b="0"/>
            </a:lvl4pPr>
            <a:lvl5pPr marL="12618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1786193" y="1700213"/>
            <a:ext cx="8604125" cy="394335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758" y="5706497"/>
            <a:ext cx="8605310" cy="27432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400"/>
              </a:lnSpc>
              <a:buNone/>
              <a:defRPr sz="12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1"/>
          </p:nvPr>
        </p:nvSpPr>
        <p:spPr>
          <a:xfrm>
            <a:off x="1791758" y="1249252"/>
            <a:ext cx="8605310" cy="377390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5711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33083" y="1293094"/>
            <a:ext cx="5317368" cy="483061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800" b="0"/>
            </a:lvl2pPr>
            <a:lvl3pPr marL="757238" indent="-1841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b="0"/>
            </a:lvl3pPr>
            <a:lvl4pPr marL="10332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b="0"/>
            </a:lvl4pPr>
            <a:lvl5pPr marL="12618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quarter" idx="11"/>
          </p:nvPr>
        </p:nvSpPr>
        <p:spPr>
          <a:xfrm>
            <a:off x="6218828" y="1293094"/>
            <a:ext cx="5317368" cy="483061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800" b="0"/>
            </a:lvl2pPr>
            <a:lvl3pPr marL="757238" indent="-1841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b="0"/>
            </a:lvl3pPr>
            <a:lvl4pPr marL="1033272" indent="1588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b="0"/>
            </a:lvl4pPr>
            <a:lvl5pPr marL="12618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33082" y="1293094"/>
            <a:ext cx="10915522" cy="4830616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defRPr/>
            </a:lvl1pPr>
            <a:lvl2pPr marL="539750" indent="-255588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1800" b="0"/>
            </a:lvl2pPr>
            <a:lvl3pPr marL="757238" indent="-1841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b="0"/>
            </a:lvl3pPr>
            <a:lvl4pPr marL="10332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b="0"/>
            </a:lvl4pPr>
            <a:lvl5pPr marL="1261872"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53710" y="145148"/>
            <a:ext cx="9681406" cy="4644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3710" y="593819"/>
            <a:ext cx="9681317" cy="29686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400"/>
              </a:lnSpc>
              <a:buNone/>
              <a:defRPr sz="240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33082" y="1680754"/>
            <a:ext cx="10915522" cy="4442955"/>
          </a:xfrm>
          <a:prstGeom prst="rect">
            <a:avLst/>
          </a:prstGeom>
        </p:spPr>
        <p:txBody>
          <a:bodyPr anchor="t" anchorCtr="1"/>
          <a:lstStyle>
            <a:lvl1pPr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defRPr/>
            </a:lvl1pPr>
            <a:lvl2pPr marL="539750" indent="-255588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defRPr sz="1800" b="0"/>
            </a:lvl2pPr>
            <a:lvl3pPr marL="757238" indent="-18415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b="0"/>
            </a:lvl3pPr>
            <a:lvl4pPr marL="1033272" indent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FontTx/>
              <a:buNone/>
              <a:defRPr b="0"/>
            </a:lvl4pPr>
            <a:lvl5pPr marL="1261872" indent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SzPct val="85000"/>
              <a:buFontTx/>
              <a:buNone/>
              <a:defRPr sz="1200" b="0"/>
            </a:lvl5pPr>
            <a:lvl6pPr>
              <a:buFont typeface="Arial" pitchFamily="34" charset="0"/>
              <a:buChar char="•"/>
              <a:defRPr/>
            </a:lvl6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2648" y="1768104"/>
            <a:ext cx="7958522" cy="3773711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/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2648" y="5603133"/>
            <a:ext cx="7958522" cy="27432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400"/>
              </a:lnSpc>
              <a:buNone/>
              <a:defRPr sz="12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0"/>
          </p:nvPr>
        </p:nvSpPr>
        <p:spPr>
          <a:xfrm>
            <a:off x="2112648" y="1312860"/>
            <a:ext cx="7958522" cy="37739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ts val="2000"/>
              </a:lnSpc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Media Placeholder 3"/>
          <p:cNvSpPr>
            <a:spLocks noGrp="1"/>
          </p:cNvSpPr>
          <p:nvPr>
            <p:ph type="media" sz="quarter" idx="10"/>
          </p:nvPr>
        </p:nvSpPr>
        <p:spPr>
          <a:xfrm>
            <a:off x="2314841" y="1828800"/>
            <a:ext cx="7581449" cy="334327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2315877" y="5229437"/>
            <a:ext cx="7581449" cy="27432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1400"/>
              </a:lnSpc>
              <a:buNone/>
              <a:defRPr sz="1200" b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1"/>
          </p:nvPr>
        </p:nvSpPr>
        <p:spPr>
          <a:xfrm>
            <a:off x="2315877" y="1368517"/>
            <a:ext cx="7581449" cy="377390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8F6F26-6490-43B7-BFAB-221D2BC0936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474573" y="241901"/>
            <a:ext cx="548640" cy="523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8" name="Straight Connector 12"/>
          <p:cNvCxnSpPr>
            <a:cxnSpLocks noChangeShapeType="1"/>
          </p:cNvCxnSpPr>
          <p:nvPr/>
        </p:nvCxnSpPr>
        <p:spPr bwMode="auto">
          <a:xfrm>
            <a:off x="0" y="950913"/>
            <a:ext cx="12188825" cy="0"/>
          </a:xfrm>
          <a:prstGeom prst="line">
            <a:avLst/>
          </a:prstGeom>
          <a:noFill/>
          <a:ln w="22225" algn="ctr">
            <a:solidFill>
              <a:schemeClr val="accent4"/>
            </a:solidFill>
            <a:round/>
            <a:headEnd type="none" w="sm" len="sm"/>
            <a:tailEnd type="none" w="sm" len="sm"/>
          </a:ln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>
            <a:off x="0" y="6354186"/>
            <a:ext cx="12188825" cy="0"/>
          </a:xfrm>
          <a:prstGeom prst="line">
            <a:avLst/>
          </a:prstGeom>
          <a:noFill/>
          <a:ln w="22225" algn="ctr">
            <a:solidFill>
              <a:schemeClr val="accent4"/>
            </a:solidFill>
            <a:round/>
            <a:headEnd type="none" w="sm" len="sm"/>
            <a:tailEnd type="none" w="sm" len="sm"/>
          </a:ln>
        </p:spPr>
      </p:cxnSp>
      <p:sp>
        <p:nvSpPr>
          <p:cNvPr id="10" name="Rectangle 1032"/>
          <p:cNvSpPr>
            <a:spLocks noChangeArrowheads="1"/>
          </p:cNvSpPr>
          <p:nvPr/>
        </p:nvSpPr>
        <p:spPr bwMode="auto">
          <a:xfrm>
            <a:off x="429270" y="6451134"/>
            <a:ext cx="1450470" cy="21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45720" tIns="0" rIns="0" bIns="0"/>
          <a:lstStyle/>
          <a:p>
            <a:pPr>
              <a:defRPr/>
            </a:pPr>
            <a:r>
              <a:rPr lang="en-US" sz="900" dirty="0">
                <a:solidFill>
                  <a:srgbClr val="000000"/>
                </a:solidFill>
                <a:cs typeface="Arial" pitchFamily="34" charset="0"/>
              </a:rPr>
              <a:t>MIT LL - </a:t>
            </a:r>
            <a:fld id="{6A829F23-F466-44AA-A5B9-24580D3A690E}" type="slidenum">
              <a:rPr lang="en-US" sz="900" smtClean="0">
                <a:solidFill>
                  <a:srgbClr val="000000"/>
                </a:solidFill>
                <a:cs typeface="Arial" pitchFamily="34" charset="0"/>
              </a:rPr>
              <a:pPr>
                <a:defRPr/>
              </a:pPr>
              <a:t>‹#›</a:t>
            </a:fld>
            <a:endParaRPr lang="en-US" sz="900" dirty="0">
              <a:solidFill>
                <a:srgbClr val="000000"/>
              </a:solidFill>
              <a:cs typeface="Arial" pitchFamily="34" charset="0"/>
            </a:endParaRPr>
          </a:p>
          <a:p>
            <a:pPr>
              <a:defRPr/>
            </a:pPr>
            <a:r>
              <a:rPr lang="en-US" sz="900" dirty="0">
                <a:solidFill>
                  <a:srgbClr val="000000"/>
                </a:solidFill>
                <a:cs typeface="Arial" pitchFamily="34" charset="0"/>
              </a:rPr>
              <a:t>6/16/20206 RISQ2</a:t>
            </a:r>
          </a:p>
        </p:txBody>
      </p:sp>
      <p:pic>
        <p:nvPicPr>
          <p:cNvPr id="9" name="Picture 8" descr="LL_Logo_blue_nomark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9681997" y="6473952"/>
            <a:ext cx="2007097" cy="228224"/>
          </a:xfrm>
          <a:prstGeom prst="rect">
            <a:avLst/>
          </a:prstGeom>
        </p:spPr>
      </p:pic>
      <p:pic>
        <p:nvPicPr>
          <p:cNvPr id="3" name="Picture 2" descr="Icon&#10;&#10;AI-generated content may be incorrect.">
            <a:extLst>
              <a:ext uri="{FF2B5EF4-FFF2-40B4-BE49-F238E27FC236}">
                <a16:creationId xmlns:a16="http://schemas.microsoft.com/office/drawing/2014/main" id="{98F221FD-E83E-C3CC-EFC8-E487374F487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752" y="175164"/>
            <a:ext cx="1014885" cy="6282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94" r:id="rId3"/>
    <p:sldLayoutId id="2147483689" r:id="rId4"/>
    <p:sldLayoutId id="2147483695" r:id="rId5"/>
    <p:sldLayoutId id="2147483692" r:id="rId6"/>
    <p:sldLayoutId id="2147483693" r:id="rId7"/>
    <p:sldLayoutId id="2147483676" r:id="rId8"/>
    <p:sldLayoutId id="2147483690" r:id="rId9"/>
    <p:sldLayoutId id="2147483691" r:id="rId10"/>
  </p:sldLayoutIdLst>
  <p:hf sldNum="0" hdr="0" ftr="0" dt="0"/>
  <p:txStyles>
    <p:titleStyle>
      <a:lvl1pPr algn="ctr" eaLnBrk="1" hangingPunct="1">
        <a:lnSpc>
          <a:spcPts val="2800"/>
        </a:lnSpc>
        <a:defRPr sz="2800" b="1">
          <a:latin typeface="Arial" pitchFamily="34" charset="0"/>
          <a:cs typeface="Arial" pitchFamily="34" charset="0"/>
        </a:defRPr>
      </a:lvl1pPr>
    </p:titleStyle>
    <p:bodyStyle>
      <a:lvl1pPr marL="233363" indent="-233363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•"/>
        <a:defRPr sz="2000" b="1">
          <a:latin typeface="Arial" pitchFamily="34" charset="0"/>
          <a:cs typeface="Arial" pitchFamily="34" charset="0"/>
        </a:defRPr>
      </a:lvl1pPr>
      <a:lvl2pPr marL="509588" indent="-225425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–"/>
        <a:defRPr sz="2000" b="1">
          <a:latin typeface="Arial" pitchFamily="34" charset="0"/>
          <a:cs typeface="Arial" pitchFamily="34" charset="0"/>
        </a:defRPr>
      </a:lvl2pPr>
      <a:lvl3pPr marL="854075" indent="-223838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•"/>
        <a:defRPr sz="1600" b="1">
          <a:latin typeface="Arial" pitchFamily="34" charset="0"/>
          <a:cs typeface="Arial" pitchFamily="34" charset="0"/>
        </a:defRPr>
      </a:lvl3pPr>
      <a:lvl4pPr marL="1035050" indent="-180975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Courier New" pitchFamily="49" charset="0"/>
        <a:buChar char="o"/>
        <a:defRPr sz="1400" b="1">
          <a:latin typeface="Arial" pitchFamily="34" charset="0"/>
          <a:cs typeface="Arial" pitchFamily="34" charset="0"/>
        </a:defRPr>
      </a:lvl4pPr>
      <a:lvl5pPr marL="796925" indent="0" algn="l" eaLnBrk="1" hangingPunct="1">
        <a:spcBef>
          <a:spcPts val="600"/>
        </a:spcBef>
        <a:defRPr sz="1600" b="1">
          <a:latin typeface="Arial" pitchFamily="34" charset="0"/>
          <a:cs typeface="Arial" pitchFamily="34" charset="0"/>
        </a:defRPr>
      </a:lvl5pPr>
      <a:lvl6pPr marL="1147763" indent="0" algn="l" eaLnBrk="1" hangingPunct="1">
        <a:spcBef>
          <a:spcPts val="600"/>
        </a:spcBef>
        <a:defRPr sz="1400" b="1">
          <a:latin typeface="Arial" pitchFamily="34" charset="0"/>
          <a:cs typeface="Arial" pitchFamily="34" charset="0"/>
        </a:defRPr>
      </a:lvl6pPr>
      <a:lvl7pPr marL="1319213" indent="-179388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•"/>
        <a:defRPr sz="1200" b="1">
          <a:latin typeface="Arial" pitchFamily="34" charset="0"/>
          <a:cs typeface="Arial" pitchFamily="34" charset="0"/>
        </a:defRPr>
      </a:lvl7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8F6F26-6490-43B7-BFAB-221D2BC093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4573" y="241901"/>
            <a:ext cx="548640" cy="523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8" name="Straight Connector 12"/>
          <p:cNvCxnSpPr>
            <a:cxnSpLocks noChangeShapeType="1"/>
          </p:cNvCxnSpPr>
          <p:nvPr userDrawn="1"/>
        </p:nvCxnSpPr>
        <p:spPr bwMode="auto">
          <a:xfrm>
            <a:off x="0" y="950913"/>
            <a:ext cx="12188825" cy="0"/>
          </a:xfrm>
          <a:prstGeom prst="line">
            <a:avLst/>
          </a:prstGeom>
          <a:noFill/>
          <a:ln w="22225" algn="ctr">
            <a:solidFill>
              <a:schemeClr val="accent4"/>
            </a:solidFill>
            <a:round/>
            <a:headEnd type="none" w="sm" len="sm"/>
            <a:tailEnd type="none" w="sm" len="sm"/>
          </a:ln>
        </p:spPr>
      </p:cxnSp>
      <p:pic>
        <p:nvPicPr>
          <p:cNvPr id="3" name="Picture 2" descr="Icon&#10;&#10;AI-generated content may be incorrect.">
            <a:extLst>
              <a:ext uri="{FF2B5EF4-FFF2-40B4-BE49-F238E27FC236}">
                <a16:creationId xmlns:a16="http://schemas.microsoft.com/office/drawing/2014/main" id="{98F221FD-E83E-C3CC-EFC8-E487374F48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752" y="175164"/>
            <a:ext cx="1014885" cy="628262"/>
          </a:xfrm>
          <a:prstGeom prst="rect">
            <a:avLst/>
          </a:prstGeom>
        </p:spPr>
      </p:pic>
      <p:sp>
        <p:nvSpPr>
          <p:cNvPr id="5" name="Rectangle 1032">
            <a:extLst>
              <a:ext uri="{FF2B5EF4-FFF2-40B4-BE49-F238E27FC236}">
                <a16:creationId xmlns:a16="http://schemas.microsoft.com/office/drawing/2014/main" id="{B1D48F9D-AE54-9B09-A9EC-B6F60EA5CDE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45135" y="6466632"/>
            <a:ext cx="1450470" cy="21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45720" tIns="0" rIns="0" bIns="0"/>
          <a:lstStyle/>
          <a:p>
            <a:pPr>
              <a:defRPr/>
            </a:pPr>
            <a:r>
              <a:rPr lang="en-US" sz="900" dirty="0">
                <a:solidFill>
                  <a:srgbClr val="000000"/>
                </a:solidFill>
                <a:cs typeface="Arial" pitchFamily="34" charset="0"/>
              </a:rPr>
              <a:t>MIT LL - </a:t>
            </a:r>
            <a:fld id="{6A829F23-F466-44AA-A5B9-24580D3A690E}" type="slidenum">
              <a:rPr lang="en-US" sz="900" smtClean="0">
                <a:solidFill>
                  <a:srgbClr val="000000"/>
                </a:solidFill>
                <a:cs typeface="Arial" pitchFamily="34" charset="0"/>
              </a:rPr>
              <a:pPr>
                <a:defRPr/>
              </a:pPr>
              <a:t>‹#›</a:t>
            </a:fld>
            <a:endParaRPr lang="en-US" sz="900" dirty="0">
              <a:solidFill>
                <a:srgbClr val="000000"/>
              </a:solidFill>
              <a:cs typeface="Arial" pitchFamily="34" charset="0"/>
            </a:endParaRPr>
          </a:p>
          <a:p>
            <a:pPr>
              <a:defRPr/>
            </a:pPr>
            <a:r>
              <a:rPr lang="en-US" sz="900" dirty="0">
                <a:solidFill>
                  <a:srgbClr val="000000"/>
                </a:solidFill>
                <a:cs typeface="Arial" pitchFamily="34" charset="0"/>
              </a:rPr>
              <a:t>6/16/20206 RISQ2</a:t>
            </a:r>
          </a:p>
        </p:txBody>
      </p:sp>
    </p:spTree>
    <p:extLst>
      <p:ext uri="{BB962C8B-B14F-4D97-AF65-F5344CB8AC3E}">
        <p14:creationId xmlns:p14="http://schemas.microsoft.com/office/powerpoint/2010/main" val="1469983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</p:sldLayoutIdLst>
  <p:hf sldNum="0" hdr="0" ftr="0" dt="0"/>
  <p:txStyles>
    <p:titleStyle>
      <a:lvl1pPr algn="ctr" eaLnBrk="1" hangingPunct="1">
        <a:lnSpc>
          <a:spcPts val="2800"/>
        </a:lnSpc>
        <a:defRPr sz="2800" b="1">
          <a:latin typeface="Arial" pitchFamily="34" charset="0"/>
          <a:cs typeface="Arial" pitchFamily="34" charset="0"/>
        </a:defRPr>
      </a:lvl1pPr>
    </p:titleStyle>
    <p:bodyStyle>
      <a:lvl1pPr marL="233363" indent="-233363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•"/>
        <a:defRPr sz="2000" b="1">
          <a:latin typeface="Arial" pitchFamily="34" charset="0"/>
          <a:cs typeface="Arial" pitchFamily="34" charset="0"/>
        </a:defRPr>
      </a:lvl1pPr>
      <a:lvl2pPr marL="509588" indent="-225425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–"/>
        <a:defRPr sz="2000" b="1">
          <a:latin typeface="Arial" pitchFamily="34" charset="0"/>
          <a:cs typeface="Arial" pitchFamily="34" charset="0"/>
        </a:defRPr>
      </a:lvl2pPr>
      <a:lvl3pPr marL="854075" indent="-223838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•"/>
        <a:defRPr sz="1600" b="1">
          <a:latin typeface="Arial" pitchFamily="34" charset="0"/>
          <a:cs typeface="Arial" pitchFamily="34" charset="0"/>
        </a:defRPr>
      </a:lvl3pPr>
      <a:lvl4pPr marL="1035050" indent="-180975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Courier New" pitchFamily="49" charset="0"/>
        <a:buChar char="o"/>
        <a:defRPr sz="1400" b="1">
          <a:latin typeface="Arial" pitchFamily="34" charset="0"/>
          <a:cs typeface="Arial" pitchFamily="34" charset="0"/>
        </a:defRPr>
      </a:lvl4pPr>
      <a:lvl5pPr marL="796925" indent="0" algn="l" eaLnBrk="1" hangingPunct="1">
        <a:spcBef>
          <a:spcPts val="600"/>
        </a:spcBef>
        <a:defRPr sz="1600" b="1">
          <a:latin typeface="Arial" pitchFamily="34" charset="0"/>
          <a:cs typeface="Arial" pitchFamily="34" charset="0"/>
        </a:defRPr>
      </a:lvl5pPr>
      <a:lvl6pPr marL="1147763" indent="0" algn="l" eaLnBrk="1" hangingPunct="1">
        <a:spcBef>
          <a:spcPts val="600"/>
        </a:spcBef>
        <a:defRPr sz="1400" b="1">
          <a:latin typeface="Arial" pitchFamily="34" charset="0"/>
          <a:cs typeface="Arial" pitchFamily="34" charset="0"/>
        </a:defRPr>
      </a:lvl6pPr>
      <a:lvl7pPr marL="1319213" indent="-179388" algn="l" eaLnBrk="1" hangingPunct="1">
        <a:lnSpc>
          <a:spcPts val="2000"/>
        </a:lnSpc>
        <a:spcBef>
          <a:spcPts val="300"/>
        </a:spcBef>
        <a:spcAft>
          <a:spcPts val="600"/>
        </a:spcAft>
        <a:buFont typeface="Arial" pitchFamily="34" charset="0"/>
        <a:buChar char="•"/>
        <a:defRPr sz="1200" b="1">
          <a:latin typeface="Arial" pitchFamily="34" charset="0"/>
          <a:cs typeface="Arial" pitchFamily="34" charset="0"/>
        </a:defRPr>
      </a:lvl7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emf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7" Type="http://schemas.openxmlformats.org/officeDocument/2006/relationships/image" Target="../media/image6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svg"/><Relationship Id="rId5" Type="http://schemas.openxmlformats.org/officeDocument/2006/relationships/image" Target="../media/image61.pn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0.png"/><Relationship Id="rId5" Type="http://schemas.openxmlformats.org/officeDocument/2006/relationships/image" Target="../media/image45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image" Target="../media/image78.jpe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75.png"/><Relationship Id="rId4" Type="http://schemas.openxmlformats.org/officeDocument/2006/relationships/image" Target="../media/image69.jpeg"/><Relationship Id="rId9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5.emf"/><Relationship Id="rId7" Type="http://schemas.openxmlformats.org/officeDocument/2006/relationships/image" Target="../media/image7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10" Type="http://schemas.openxmlformats.org/officeDocument/2006/relationships/image" Target="../media/image6.emf"/><Relationship Id="rId4" Type="http://schemas.openxmlformats.org/officeDocument/2006/relationships/image" Target="../media/image16.emf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emf"/><Relationship Id="rId5" Type="http://schemas.openxmlformats.org/officeDocument/2006/relationships/image" Target="../media/image6.emf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6.emf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108076" y="313937"/>
            <a:ext cx="9972674" cy="1294671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Detection of Spatiotemporally Correlated Errors in OCS </a:t>
            </a:r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Transmons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6" name="Picture 5" descr="Icon&#10;&#10;AI-generated content may be incorrect.">
            <a:extLst>
              <a:ext uri="{FF2B5EF4-FFF2-40B4-BE49-F238E27FC236}">
                <a16:creationId xmlns:a16="http://schemas.microsoft.com/office/drawing/2014/main" id="{28EABF1B-623F-51CD-08BF-B83E20AA2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583" y="230482"/>
            <a:ext cx="1350812" cy="8362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160570-8559-4901-A7C2-94FE9AFDA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19" y="185070"/>
            <a:ext cx="883589" cy="843619"/>
          </a:xfrm>
          <a:prstGeom prst="rect">
            <a:avLst/>
          </a:prstGeom>
        </p:spPr>
      </p:pic>
      <p:sp>
        <p:nvSpPr>
          <p:cNvPr id="13" name="Subtitle 1">
            <a:extLst>
              <a:ext uri="{FF2B5EF4-FFF2-40B4-BE49-F238E27FC236}">
                <a16:creationId xmlns:a16="http://schemas.microsoft.com/office/drawing/2014/main" id="{D2A371D1-D92E-4944-A820-0C84ADF697A0}"/>
              </a:ext>
            </a:extLst>
          </p:cNvPr>
          <p:cNvSpPr txBox="1">
            <a:spLocks/>
          </p:cNvSpPr>
          <p:nvPr/>
        </p:nvSpPr>
        <p:spPr>
          <a:xfrm>
            <a:off x="2554920" y="4179413"/>
            <a:ext cx="3105369" cy="3293275"/>
          </a:xfrm>
          <a:prstGeom prst="rect">
            <a:avLst/>
          </a:prstGeom>
        </p:spPr>
        <p:txBody>
          <a:bodyPr lIns="91440" tIns="45720" rIns="91440" bIns="45720" numCol="1" anchor="t"/>
          <a:lstStyle>
            <a:defPPr>
              <a:defRPr lang="en-US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charset="0"/>
              <a:buNone/>
              <a:defRPr sz="2200" b="1" kern="1200">
                <a:solidFill>
                  <a:sysClr val="windowText" lastClr="00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09588" indent="-225425" algn="l" defTabSz="914400" rtl="0" eaLnBrk="1" latinLnBrk="0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–"/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4075" indent="-223838" algn="l" defTabSz="914400" rtl="0" eaLnBrk="1" latinLnBrk="0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035050" indent="-180975" algn="l" defTabSz="914400" rtl="0" eaLnBrk="1" latinLnBrk="0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Courier New" pitchFamily="49" charset="0"/>
              <a:buChar char="o"/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796925" indent="0" algn="l" defTabSz="914400" rtl="0" eaLnBrk="1" latinLnBrk="0" hangingPunct="1">
              <a:spcBef>
                <a:spcPts val="600"/>
              </a:spcBef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147763" indent="0" algn="l" defTabSz="914400" rtl="0" eaLnBrk="1" latinLnBrk="0" hangingPunct="1">
              <a:spcBef>
                <a:spcPts val="600"/>
              </a:spcBef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1319213" indent="-179388" algn="l" defTabSz="914400" rtl="0" eaLnBrk="1" latinLnBrk="0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0"/>
              </a:spcAft>
            </a:pPr>
            <a:endParaRPr lang="en-US" sz="1600" b="0" kern="0" dirty="0">
              <a:solidFill>
                <a:srgbClr val="963522"/>
              </a:solidFill>
            </a:endParaRPr>
          </a:p>
        </p:txBody>
      </p:sp>
      <p:sp>
        <p:nvSpPr>
          <p:cNvPr id="11" name="Subtitle 6">
            <a:extLst>
              <a:ext uri="{FF2B5EF4-FFF2-40B4-BE49-F238E27FC236}">
                <a16:creationId xmlns:a16="http://schemas.microsoft.com/office/drawing/2014/main" id="{3FD9E5EA-3502-4D01-923D-0F30AFEF527F}"/>
              </a:ext>
            </a:extLst>
          </p:cNvPr>
          <p:cNvSpPr>
            <a:spLocks noGrp="1"/>
          </p:cNvSpPr>
          <p:nvPr/>
        </p:nvSpPr>
        <p:spPr>
          <a:xfrm>
            <a:off x="769213" y="2230967"/>
            <a:ext cx="10427154" cy="1622360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eaLnBrk="1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charset="0"/>
              <a:buNone/>
              <a:defRPr sz="2200" b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defRPr>
            </a:lvl1pPr>
            <a:lvl2pPr marL="509588" indent="-225425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–"/>
              <a:defRPr sz="2000" b="1">
                <a:latin typeface="Arial" pitchFamily="34" charset="0"/>
                <a:cs typeface="Arial" pitchFamily="34" charset="0"/>
              </a:defRPr>
            </a:lvl2pPr>
            <a:lvl3pPr marL="854075" indent="-223838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035050" indent="-180975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Courier New" pitchFamily="49" charset="0"/>
              <a:buChar char="o"/>
              <a:defRPr sz="1400" b="1">
                <a:latin typeface="Arial" pitchFamily="34" charset="0"/>
                <a:cs typeface="Arial" pitchFamily="34" charset="0"/>
              </a:defRPr>
            </a:lvl4pPr>
            <a:lvl5pPr marL="796925" indent="0" algn="l" eaLnBrk="1" hangingPunct="1">
              <a:spcBef>
                <a:spcPts val="600"/>
              </a:spcBef>
              <a:defRPr sz="1600" b="1">
                <a:latin typeface="Arial" pitchFamily="34" charset="0"/>
                <a:cs typeface="Arial" pitchFamily="34" charset="0"/>
              </a:defRPr>
            </a:lvl5pPr>
            <a:lvl6pPr marL="1147763" indent="0" algn="l" eaLnBrk="1" hangingPunct="1">
              <a:spcBef>
                <a:spcPts val="600"/>
              </a:spcBef>
              <a:defRPr sz="1400" b="1">
                <a:latin typeface="Arial" pitchFamily="34" charset="0"/>
                <a:cs typeface="Arial" pitchFamily="34" charset="0"/>
              </a:defRPr>
            </a:lvl6pPr>
            <a:lvl7pPr marL="1319213" indent="-179388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200" b="1">
                <a:latin typeface="Arial" pitchFamily="34" charset="0"/>
                <a:cs typeface="Arial" pitchFamily="34" charset="0"/>
              </a:defRPr>
            </a:lvl7pPr>
          </a:lstStyle>
          <a:p>
            <a:pPr>
              <a:spcAft>
                <a:spcPts val="0"/>
              </a:spcAft>
            </a:pPr>
            <a:r>
              <a:rPr lang="en-US" sz="1800" b="0" dirty="0"/>
              <a:t>Felipe Contipelli</a:t>
            </a:r>
            <a:r>
              <a:rPr lang="en-US" sz="1800" b="0" baseline="30000" dirty="0"/>
              <a:t>1</a:t>
            </a:r>
            <a:r>
              <a:rPr lang="en-US" sz="1800" dirty="0"/>
              <a:t>,</a:t>
            </a:r>
            <a:r>
              <a:rPr lang="en-US" sz="1800" dirty="0">
                <a:latin typeface="+mn-lt"/>
              </a:rPr>
              <a:t> Jeffrey M. Gertler</a:t>
            </a:r>
            <a:r>
              <a:rPr lang="en-US" sz="1800" baseline="30000" dirty="0">
                <a:latin typeface="+mn-lt"/>
              </a:rPr>
              <a:t>1</a:t>
            </a:r>
            <a:r>
              <a:rPr lang="en-US" sz="1800" b="0" dirty="0">
                <a:latin typeface="+mn-lt"/>
              </a:rPr>
              <a:t>, Serra Erdamar</a:t>
            </a:r>
            <a:r>
              <a:rPr lang="en-US" sz="1800" b="0" baseline="30000" dirty="0">
                <a:latin typeface="+mn-lt"/>
              </a:rPr>
              <a:t>1</a:t>
            </a:r>
            <a:r>
              <a:rPr lang="en-US" sz="1800" b="0" dirty="0">
                <a:latin typeface="+mn-lt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en-US" sz="1800" b="0" dirty="0">
                <a:latin typeface="+mn-lt"/>
              </a:rPr>
              <a:t>Kate Azar</a:t>
            </a:r>
            <a:r>
              <a:rPr lang="en-US" sz="1800" b="0" baseline="30000" dirty="0">
                <a:latin typeface="+mn-lt"/>
              </a:rPr>
              <a:t>1,2</a:t>
            </a:r>
            <a:r>
              <a:rPr lang="en-US" sz="1800" b="0" dirty="0">
                <a:latin typeface="+mn-lt"/>
              </a:rPr>
              <a:t>, Renée DePencier Piñero</a:t>
            </a:r>
            <a:r>
              <a:rPr lang="en-US" sz="1800" b="0" baseline="30000" dirty="0">
                <a:latin typeface="+mn-lt"/>
              </a:rPr>
              <a:t>1</a:t>
            </a:r>
            <a:r>
              <a:rPr lang="en-US" sz="1800" b="0" dirty="0">
                <a:latin typeface="+mn-lt"/>
              </a:rPr>
              <a:t>, Michael Gingras</a:t>
            </a:r>
            <a:r>
              <a:rPr lang="en-US" sz="1800" b="0" baseline="30000" dirty="0">
                <a:latin typeface="+mn-lt"/>
              </a:rPr>
              <a:t>1</a:t>
            </a:r>
            <a:r>
              <a:rPr lang="en-US" sz="1800" b="0" dirty="0">
                <a:latin typeface="+mn-lt"/>
              </a:rPr>
              <a:t>, Patrick M. Harrington</a:t>
            </a:r>
            <a:r>
              <a:rPr lang="en-US" sz="1800" b="0" baseline="30000" dirty="0">
                <a:latin typeface="+mn-lt"/>
              </a:rPr>
              <a:t>2</a:t>
            </a:r>
            <a:r>
              <a:rPr lang="en-US" sz="1800" b="0" dirty="0">
                <a:latin typeface="+mn-lt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en-US" sz="1800" b="0" dirty="0">
                <a:latin typeface="+mn-lt"/>
              </a:rPr>
              <a:t>Max Hays</a:t>
            </a:r>
            <a:r>
              <a:rPr lang="en-US" sz="1800" b="0" baseline="30000" dirty="0">
                <a:latin typeface="+mn-lt"/>
              </a:rPr>
              <a:t>2</a:t>
            </a:r>
            <a:r>
              <a:rPr lang="en-US" sz="1800" b="0" dirty="0">
                <a:latin typeface="+mn-lt"/>
              </a:rPr>
              <a:t>, David K. Kim</a:t>
            </a:r>
            <a:r>
              <a:rPr lang="en-US" sz="1800" b="0" baseline="30000" dirty="0">
                <a:latin typeface="+mn-lt"/>
              </a:rPr>
              <a:t>1</a:t>
            </a:r>
            <a:r>
              <a:rPr lang="en-US" sz="1800" b="0" dirty="0">
                <a:latin typeface="+mn-lt"/>
              </a:rPr>
              <a:t>, Bethany M. Niedzielski</a:t>
            </a:r>
            <a:r>
              <a:rPr lang="en-US" sz="1800" b="0" baseline="30000" dirty="0">
                <a:latin typeface="+mn-lt"/>
              </a:rPr>
              <a:t>1</a:t>
            </a:r>
            <a:r>
              <a:rPr lang="en-US" sz="1800" b="0" dirty="0">
                <a:latin typeface="+mn-lt"/>
              </a:rPr>
              <a:t>, H. Douglas Pinckney</a:t>
            </a:r>
            <a:r>
              <a:rPr lang="en-US" sz="1800" b="0" baseline="30000" dirty="0">
                <a:latin typeface="+mn-lt"/>
              </a:rPr>
              <a:t>2,3</a:t>
            </a:r>
            <a:r>
              <a:rPr lang="en-US" sz="1800" b="0" dirty="0">
                <a:latin typeface="+mn-lt"/>
              </a:rPr>
              <a:t>, H.P. Binney</a:t>
            </a:r>
            <a:r>
              <a:rPr lang="en-US" sz="1800" b="0" baseline="30000" dirty="0">
                <a:latin typeface="+mn-lt"/>
              </a:rPr>
              <a:t>2,3</a:t>
            </a:r>
            <a:r>
              <a:rPr lang="en-US" sz="1800" b="0" dirty="0">
                <a:latin typeface="+mn-lt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en-US" sz="1800" b="0" dirty="0">
                <a:latin typeface="+mn-lt"/>
              </a:rPr>
              <a:t>Mallika T. Randeria</a:t>
            </a:r>
            <a:r>
              <a:rPr lang="en-US" sz="1800" b="0" baseline="30000" dirty="0">
                <a:latin typeface="+mn-lt"/>
              </a:rPr>
              <a:t>1</a:t>
            </a:r>
            <a:r>
              <a:rPr lang="en-US" sz="1800" b="0" dirty="0">
                <a:latin typeface="+mn-lt"/>
              </a:rPr>
              <a:t>, Hannah Stickler</a:t>
            </a:r>
            <a:r>
              <a:rPr lang="en-US" sz="1800" b="0" baseline="30000" dirty="0">
                <a:latin typeface="+mn-lt"/>
              </a:rPr>
              <a:t>1</a:t>
            </a:r>
            <a:r>
              <a:rPr lang="en-US" sz="1800" b="0" dirty="0">
                <a:latin typeface="+mn-lt"/>
              </a:rPr>
              <a:t>, Jeffrey A. Grover</a:t>
            </a:r>
            <a:r>
              <a:rPr lang="en-US" sz="1800" b="0" baseline="30000" dirty="0">
                <a:latin typeface="+mn-lt"/>
              </a:rPr>
              <a:t>2</a:t>
            </a:r>
            <a:r>
              <a:rPr lang="en-US" sz="1800" b="0" dirty="0">
                <a:latin typeface="+mn-lt"/>
              </a:rPr>
              <a:t>, Joseph A. Formaggio</a:t>
            </a:r>
            <a:r>
              <a:rPr lang="en-US" sz="1800" b="0" baseline="30000" dirty="0">
                <a:latin typeface="+mn-lt"/>
              </a:rPr>
              <a:t>3</a:t>
            </a:r>
            <a:r>
              <a:rPr lang="en-US" sz="1800" b="0" dirty="0">
                <a:latin typeface="+mn-lt"/>
              </a:rPr>
              <a:t>, </a:t>
            </a:r>
          </a:p>
          <a:p>
            <a:pPr>
              <a:spcAft>
                <a:spcPts val="0"/>
              </a:spcAft>
            </a:pPr>
            <a:r>
              <a:rPr lang="en-US" sz="1800" b="0" dirty="0">
                <a:latin typeface="+mn-lt"/>
              </a:rPr>
              <a:t>Mollie E. Schwartz</a:t>
            </a:r>
            <a:r>
              <a:rPr lang="en-US" sz="1800" b="0" baseline="30000" dirty="0">
                <a:latin typeface="+mn-lt"/>
              </a:rPr>
              <a:t>1</a:t>
            </a:r>
            <a:r>
              <a:rPr lang="en-US" sz="1800" b="0" dirty="0">
                <a:latin typeface="+mn-lt"/>
              </a:rPr>
              <a:t>, William D. Oliver</a:t>
            </a:r>
            <a:r>
              <a:rPr lang="en-US" sz="1800" b="0" baseline="30000" dirty="0">
                <a:latin typeface="+mn-lt"/>
              </a:rPr>
              <a:t>3</a:t>
            </a:r>
            <a:r>
              <a:rPr lang="en-US" sz="1800" b="0" dirty="0">
                <a:latin typeface="+mn-lt"/>
              </a:rPr>
              <a:t>, Kyle Serniak</a:t>
            </a:r>
            <a:r>
              <a:rPr lang="en-US" sz="1800" b="0" baseline="30000" dirty="0">
                <a:latin typeface="+mn-lt"/>
              </a:rPr>
              <a:t>1,2</a:t>
            </a:r>
            <a:endParaRPr lang="en-US" sz="1800" b="0" dirty="0">
              <a:latin typeface="+mn-lt"/>
            </a:endParaRPr>
          </a:p>
        </p:txBody>
      </p:sp>
      <p:sp>
        <p:nvSpPr>
          <p:cNvPr id="12" name="Subtitle 6">
            <a:extLst>
              <a:ext uri="{FF2B5EF4-FFF2-40B4-BE49-F238E27FC236}">
                <a16:creationId xmlns:a16="http://schemas.microsoft.com/office/drawing/2014/main" id="{61658DB0-9B74-48FA-A817-57223990A3BE}"/>
              </a:ext>
            </a:extLst>
          </p:cNvPr>
          <p:cNvSpPr txBox="1">
            <a:spLocks/>
          </p:cNvSpPr>
          <p:nvPr/>
        </p:nvSpPr>
        <p:spPr>
          <a:xfrm>
            <a:off x="2917898" y="4475687"/>
            <a:ext cx="7453947" cy="734676"/>
          </a:xfrm>
          <a:prstGeom prst="rect">
            <a:avLst/>
          </a:prstGeom>
        </p:spPr>
        <p:txBody>
          <a:bodyPr lIns="91440" tIns="45720" rIns="91440" bIns="45720" anchor="ctr"/>
          <a:lstStyle>
            <a:defPPr>
              <a:defRPr lang="en-US"/>
            </a:defPPr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charset="0"/>
              <a:buNone/>
              <a:defRPr sz="2200" b="1" kern="1200">
                <a:solidFill>
                  <a:sysClr val="windowText" lastClr="000000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09588" indent="-225425" algn="l" defTabSz="914400" rtl="0" eaLnBrk="1" latinLnBrk="0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–"/>
              <a:defRPr sz="20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4075" indent="-223838" algn="l" defTabSz="914400" rtl="0" eaLnBrk="1" latinLnBrk="0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035050" indent="-180975" algn="l" defTabSz="914400" rtl="0" eaLnBrk="1" latinLnBrk="0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Courier New" pitchFamily="49" charset="0"/>
              <a:buChar char="o"/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796925" indent="0" algn="l" defTabSz="914400" rtl="0" eaLnBrk="1" latinLnBrk="0" hangingPunct="1">
              <a:spcBef>
                <a:spcPts val="600"/>
              </a:spcBef>
              <a:defRPr sz="16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147763" indent="0" algn="l" defTabSz="914400" rtl="0" eaLnBrk="1" latinLnBrk="0" hangingPunct="1">
              <a:spcBef>
                <a:spcPts val="600"/>
              </a:spcBef>
              <a:defRPr sz="14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1319213" indent="-179388" algn="l" defTabSz="914400" rtl="0" eaLnBrk="1" latinLnBrk="0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2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0"/>
              </a:spcAft>
            </a:pPr>
            <a:r>
              <a:rPr lang="en-US" sz="1600" b="0" i="1" baseline="30000" dirty="0"/>
              <a:t>1</a:t>
            </a:r>
            <a:r>
              <a:rPr lang="en-US" sz="1600" b="0" i="1" kern="0" dirty="0"/>
              <a:t>MIT Lincoln Laboratory, Lexington MA</a:t>
            </a:r>
          </a:p>
          <a:p>
            <a:pPr algn="l">
              <a:spcAft>
                <a:spcPts val="0"/>
              </a:spcAft>
            </a:pPr>
            <a:r>
              <a:rPr lang="en-US" sz="1600" b="0" i="1" kern="0" baseline="30000" dirty="0"/>
              <a:t>2</a:t>
            </a:r>
            <a:r>
              <a:rPr lang="en-US" sz="1600" b="0" i="1" kern="0" dirty="0"/>
              <a:t>MIT Research Laboratory of Electronics, Cambridge MA</a:t>
            </a:r>
          </a:p>
          <a:p>
            <a:pPr algn="l">
              <a:spcAft>
                <a:spcPts val="0"/>
              </a:spcAft>
            </a:pPr>
            <a:r>
              <a:rPr lang="en-US" sz="1600" b="0" i="1" kern="0" baseline="30000" dirty="0"/>
              <a:t>3</a:t>
            </a:r>
            <a:r>
              <a:rPr lang="en-US" sz="1600" b="0" i="1" kern="0" dirty="0"/>
              <a:t>MIT Laboratory for Nuclear Science, Cambridge MA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70CDF-A93A-A007-3FBF-8C5AF70C4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455D2C-CCC8-958F-3EF4-68B94762E63E}"/>
              </a:ext>
            </a:extLst>
          </p:cNvPr>
          <p:cNvSpPr/>
          <p:nvPr/>
        </p:nvSpPr>
        <p:spPr>
          <a:xfrm>
            <a:off x="959605" y="4470624"/>
            <a:ext cx="749275" cy="585216"/>
          </a:xfrm>
          <a:prstGeom prst="rect">
            <a:avLst/>
          </a:prstGeom>
          <a:solidFill>
            <a:srgbClr val="C00000">
              <a:alpha val="40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DCD428BC-4E9C-C5FF-D952-2266E7B9935F}"/>
              </a:ext>
            </a:extLst>
          </p:cNvPr>
          <p:cNvSpPr/>
          <p:nvPr/>
        </p:nvSpPr>
        <p:spPr>
          <a:xfrm>
            <a:off x="2870041" y="4451985"/>
            <a:ext cx="1920470" cy="585216"/>
          </a:xfrm>
          <a:prstGeom prst="rect">
            <a:avLst/>
          </a:prstGeom>
          <a:solidFill>
            <a:srgbClr val="C00000">
              <a:alpha val="40000"/>
            </a:srgb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776DEADA-3CB6-59EB-A9DD-2B0F1311DA10}"/>
              </a:ext>
            </a:extLst>
          </p:cNvPr>
          <p:cNvSpPr txBox="1">
            <a:spLocks/>
          </p:cNvSpPr>
          <p:nvPr/>
        </p:nvSpPr>
        <p:spPr>
          <a:xfrm>
            <a:off x="1254125" y="101600"/>
            <a:ext cx="9680575" cy="817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eaLnBrk="1" hangingPunct="1">
              <a:lnSpc>
                <a:spcPts val="2800"/>
              </a:lnSpc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Recalibration Issues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B20BA5-25B1-D895-341A-92782EE770B1}"/>
              </a:ext>
            </a:extLst>
          </p:cNvPr>
          <p:cNvSpPr/>
          <p:nvPr/>
        </p:nvSpPr>
        <p:spPr>
          <a:xfrm>
            <a:off x="649191" y="1959542"/>
            <a:ext cx="1400310" cy="60350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Calibration Overhead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209F8DF-ADF6-3122-64B9-E655432F82AE}"/>
              </a:ext>
            </a:extLst>
          </p:cNvPr>
          <p:cNvSpPr/>
          <p:nvPr/>
        </p:nvSpPr>
        <p:spPr>
          <a:xfrm>
            <a:off x="2171901" y="1959542"/>
            <a:ext cx="2477436" cy="60350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Parity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Monitoring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77BFE1-53FE-2FBE-3F64-020512EDD243}"/>
              </a:ext>
            </a:extLst>
          </p:cNvPr>
          <p:cNvSpPr txBox="1"/>
          <p:nvPr/>
        </p:nvSpPr>
        <p:spPr>
          <a:xfrm>
            <a:off x="977334" y="1592941"/>
            <a:ext cx="859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~35%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E299F18-C907-C919-CB6A-A6BD98CD0361}"/>
              </a:ext>
            </a:extLst>
          </p:cNvPr>
          <p:cNvSpPr txBox="1"/>
          <p:nvPr/>
        </p:nvSpPr>
        <p:spPr>
          <a:xfrm>
            <a:off x="2990380" y="1575742"/>
            <a:ext cx="859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~65%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78B902-4E06-288E-9D63-9AAD92358471}"/>
              </a:ext>
            </a:extLst>
          </p:cNvPr>
          <p:cNvSpPr/>
          <p:nvPr/>
        </p:nvSpPr>
        <p:spPr>
          <a:xfrm>
            <a:off x="487548" y="4705264"/>
            <a:ext cx="123841" cy="12112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55ABBE3-CBD5-9E79-BD96-857A430766D2}"/>
              </a:ext>
            </a:extLst>
          </p:cNvPr>
          <p:cNvSpPr/>
          <p:nvPr/>
        </p:nvSpPr>
        <p:spPr>
          <a:xfrm>
            <a:off x="651277" y="4706392"/>
            <a:ext cx="237744" cy="1188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B755D7A-4D96-DE79-1262-40A206D48D48}"/>
              </a:ext>
            </a:extLst>
          </p:cNvPr>
          <p:cNvSpPr/>
          <p:nvPr/>
        </p:nvSpPr>
        <p:spPr>
          <a:xfrm>
            <a:off x="1117569" y="4705264"/>
            <a:ext cx="123841" cy="12112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C036030-AF6E-737D-BD48-A7FCFE53B0CB}"/>
              </a:ext>
            </a:extLst>
          </p:cNvPr>
          <p:cNvSpPr/>
          <p:nvPr/>
        </p:nvSpPr>
        <p:spPr>
          <a:xfrm>
            <a:off x="1281298" y="4706392"/>
            <a:ext cx="237744" cy="1188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A8798F6-FF33-8DEB-CE68-8E3CB9E5D0D9}"/>
              </a:ext>
            </a:extLst>
          </p:cNvPr>
          <p:cNvSpPr/>
          <p:nvPr/>
        </p:nvSpPr>
        <p:spPr>
          <a:xfrm>
            <a:off x="1746235" y="4705264"/>
            <a:ext cx="123841" cy="12112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44EAB4F-9A15-B024-70DC-DF97ADF51489}"/>
              </a:ext>
            </a:extLst>
          </p:cNvPr>
          <p:cNvSpPr/>
          <p:nvPr/>
        </p:nvSpPr>
        <p:spPr>
          <a:xfrm>
            <a:off x="1909964" y="4706392"/>
            <a:ext cx="237744" cy="11887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D89927A-64F5-5607-725A-57AAFFABA997}"/>
              </a:ext>
            </a:extLst>
          </p:cNvPr>
          <p:cNvSpPr/>
          <p:nvPr/>
        </p:nvSpPr>
        <p:spPr>
          <a:xfrm>
            <a:off x="2377485" y="4705264"/>
            <a:ext cx="123841" cy="12112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DE5F1BC-7DD8-C895-7BC9-D3FEB53A2F10}"/>
              </a:ext>
            </a:extLst>
          </p:cNvPr>
          <p:cNvSpPr/>
          <p:nvPr/>
        </p:nvSpPr>
        <p:spPr>
          <a:xfrm>
            <a:off x="2541214" y="4706392"/>
            <a:ext cx="237744" cy="1188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0792272-08FF-BDA1-5551-D4C4BBEBBDA2}"/>
              </a:ext>
            </a:extLst>
          </p:cNvPr>
          <p:cNvSpPr/>
          <p:nvPr/>
        </p:nvSpPr>
        <p:spPr>
          <a:xfrm>
            <a:off x="3025794" y="4705264"/>
            <a:ext cx="123841" cy="12112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74DB8E1-6A2D-198C-E7DE-0EA8270CC100}"/>
              </a:ext>
            </a:extLst>
          </p:cNvPr>
          <p:cNvSpPr/>
          <p:nvPr/>
        </p:nvSpPr>
        <p:spPr>
          <a:xfrm>
            <a:off x="3189523" y="4706392"/>
            <a:ext cx="237744" cy="1188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B759F53-C76E-286B-AC1B-D895DFC1002E}"/>
              </a:ext>
            </a:extLst>
          </p:cNvPr>
          <p:cNvSpPr/>
          <p:nvPr/>
        </p:nvSpPr>
        <p:spPr>
          <a:xfrm>
            <a:off x="3666547" y="4705264"/>
            <a:ext cx="123841" cy="12112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532EB24-C72B-7561-FC1E-A9EE807C9AF1}"/>
              </a:ext>
            </a:extLst>
          </p:cNvPr>
          <p:cNvSpPr/>
          <p:nvPr/>
        </p:nvSpPr>
        <p:spPr>
          <a:xfrm>
            <a:off x="3830276" y="4706392"/>
            <a:ext cx="237744" cy="1188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7876513-BE2D-0BA4-2C3C-49411858906F}"/>
              </a:ext>
            </a:extLst>
          </p:cNvPr>
          <p:cNvSpPr txBox="1"/>
          <p:nvPr/>
        </p:nvSpPr>
        <p:spPr>
          <a:xfrm>
            <a:off x="3992291" y="4538296"/>
            <a:ext cx="2377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E08340C-FD04-5020-7B3B-E38CF6075ADF}"/>
              </a:ext>
            </a:extLst>
          </p:cNvPr>
          <p:cNvSpPr/>
          <p:nvPr/>
        </p:nvSpPr>
        <p:spPr>
          <a:xfrm>
            <a:off x="4305712" y="4705264"/>
            <a:ext cx="123841" cy="12112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013754E-F711-6BEC-CFE8-24BC6BFE7E70}"/>
              </a:ext>
            </a:extLst>
          </p:cNvPr>
          <p:cNvSpPr txBox="1"/>
          <p:nvPr/>
        </p:nvSpPr>
        <p:spPr>
          <a:xfrm>
            <a:off x="423829" y="5134216"/>
            <a:ext cx="47572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 63% of data discarded w/o recalibration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F9A2CBB-F1C4-F9DD-09FC-C5095F2C81AA}"/>
              </a:ext>
            </a:extLst>
          </p:cNvPr>
          <p:cNvSpPr txBox="1"/>
          <p:nvPr/>
        </p:nvSpPr>
        <p:spPr>
          <a:xfrm>
            <a:off x="367269" y="3624858"/>
            <a:ext cx="4682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Post-select traces with high state discrimination fidelity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6A5C702-CDF9-7B15-F49F-DC90600DF244}"/>
              </a:ext>
            </a:extLst>
          </p:cNvPr>
          <p:cNvSpPr txBox="1"/>
          <p:nvPr/>
        </p:nvSpPr>
        <p:spPr>
          <a:xfrm>
            <a:off x="320068" y="1265260"/>
            <a:ext cx="5350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Frequent calibration of individual offset-charge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10993E5-C832-80B5-7497-0678A7F5CE89}"/>
              </a:ext>
            </a:extLst>
          </p:cNvPr>
          <p:cNvSpPr txBox="1"/>
          <p:nvPr/>
        </p:nvSpPr>
        <p:spPr>
          <a:xfrm>
            <a:off x="1848123" y="2696404"/>
            <a:ext cx="30333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Sundelin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et al.,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arXiv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(2026)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437BE3-ACAC-0165-CD65-1335E31969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919"/>
          <a:stretch>
            <a:fillRect/>
          </a:stretch>
        </p:blipFill>
        <p:spPr>
          <a:xfrm>
            <a:off x="5996004" y="2335722"/>
            <a:ext cx="2750600" cy="25782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DDD0C80-98C5-BA8B-DC74-ED5A957E832B}"/>
              </a:ext>
            </a:extLst>
          </p:cNvPr>
          <p:cNvSpPr txBox="1"/>
          <p:nvPr/>
        </p:nvSpPr>
        <p:spPr>
          <a:xfrm>
            <a:off x="6103321" y="1253041"/>
            <a:ext cx="58695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0000"/>
                </a:solidFill>
                <a:latin typeface="Arial"/>
              </a:rPr>
              <a:t>Correlated offset jumps can ruin parity sensitivity exactly when you need it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4036C45-8C11-FD7B-D09C-A0ACCE5F1FAB}"/>
              </a:ext>
            </a:extLst>
          </p:cNvPr>
          <p:cNvCxnSpPr/>
          <p:nvPr/>
        </p:nvCxnSpPr>
        <p:spPr>
          <a:xfrm>
            <a:off x="423829" y="1933523"/>
            <a:ext cx="0" cy="642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9AAEF22A-C549-0CD6-54F0-773EFD406D27}"/>
              </a:ext>
            </a:extLst>
          </p:cNvPr>
          <p:cNvSpPr/>
          <p:nvPr/>
        </p:nvSpPr>
        <p:spPr>
          <a:xfrm>
            <a:off x="486131" y="2125020"/>
            <a:ext cx="52034" cy="52034"/>
          </a:xfrm>
          <a:prstGeom prst="ellipse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494F691-EBBD-BBD9-D4E5-AA7A2D8837AB}"/>
              </a:ext>
            </a:extLst>
          </p:cNvPr>
          <p:cNvSpPr/>
          <p:nvPr/>
        </p:nvSpPr>
        <p:spPr>
          <a:xfrm>
            <a:off x="486131" y="2350461"/>
            <a:ext cx="52034" cy="52034"/>
          </a:xfrm>
          <a:prstGeom prst="ellipse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614D59E-463A-C56F-AD39-7503ADB3331E}"/>
              </a:ext>
            </a:extLst>
          </p:cNvPr>
          <p:cNvCxnSpPr/>
          <p:nvPr/>
        </p:nvCxnSpPr>
        <p:spPr>
          <a:xfrm rot="10800000">
            <a:off x="4895870" y="1939918"/>
            <a:ext cx="0" cy="642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FF93215D-59D5-FE84-B97A-A65849B31449}"/>
              </a:ext>
            </a:extLst>
          </p:cNvPr>
          <p:cNvSpPr/>
          <p:nvPr/>
        </p:nvSpPr>
        <p:spPr>
          <a:xfrm rot="10800000">
            <a:off x="4781534" y="2339139"/>
            <a:ext cx="52034" cy="52034"/>
          </a:xfrm>
          <a:prstGeom prst="ellipse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7BAF1760-1273-A898-9793-03C737475A87}"/>
              </a:ext>
            </a:extLst>
          </p:cNvPr>
          <p:cNvSpPr/>
          <p:nvPr/>
        </p:nvSpPr>
        <p:spPr>
          <a:xfrm rot="10800000">
            <a:off x="4781534" y="2113698"/>
            <a:ext cx="52034" cy="52034"/>
          </a:xfrm>
          <a:prstGeom prst="ellipse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5AA73156-A503-DF7F-E6AF-9417D4AF4AAD}"/>
              </a:ext>
            </a:extLst>
          </p:cNvPr>
          <p:cNvCxnSpPr/>
          <p:nvPr/>
        </p:nvCxnSpPr>
        <p:spPr>
          <a:xfrm>
            <a:off x="367269" y="1933523"/>
            <a:ext cx="0" cy="642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FEC5B698-7EFB-2BE4-E160-8E7669B155A4}"/>
              </a:ext>
            </a:extLst>
          </p:cNvPr>
          <p:cNvCxnSpPr/>
          <p:nvPr/>
        </p:nvCxnSpPr>
        <p:spPr>
          <a:xfrm rot="10800000">
            <a:off x="4955869" y="1943230"/>
            <a:ext cx="0" cy="642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1AA1074F-6855-B3AC-2E40-6393C806A1D1}"/>
              </a:ext>
            </a:extLst>
          </p:cNvPr>
          <p:cNvCxnSpPr>
            <a:cxnSpLocks/>
          </p:cNvCxnSpPr>
          <p:nvPr/>
        </p:nvCxnSpPr>
        <p:spPr>
          <a:xfrm flipV="1">
            <a:off x="5817647" y="1209638"/>
            <a:ext cx="0" cy="463275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B5A9A95A-4641-522D-5727-E62DAB854E46}"/>
              </a:ext>
            </a:extLst>
          </p:cNvPr>
          <p:cNvSpPr/>
          <p:nvPr/>
        </p:nvSpPr>
        <p:spPr>
          <a:xfrm>
            <a:off x="3330550" y="5998132"/>
            <a:ext cx="5466712" cy="676536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Ideally, we want to monitor and retain 100% of our duty cycle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8A4A69F-7062-DC06-F185-A26F557F3CD8}"/>
              </a:ext>
            </a:extLst>
          </p:cNvPr>
          <p:cNvSpPr/>
          <p:nvPr/>
        </p:nvSpPr>
        <p:spPr>
          <a:xfrm>
            <a:off x="4469441" y="4706392"/>
            <a:ext cx="237744" cy="118872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62FAC1-E7D3-90F7-03AD-4101C5541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7225" y="2360135"/>
            <a:ext cx="2583272" cy="2578271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935B81D-5D9F-4CF2-D213-5E1B4CBDF880}"/>
              </a:ext>
            </a:extLst>
          </p:cNvPr>
          <p:cNvCxnSpPr/>
          <p:nvPr/>
        </p:nvCxnSpPr>
        <p:spPr>
          <a:xfrm>
            <a:off x="9794929" y="4344692"/>
            <a:ext cx="191146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28AD3E0-0485-1202-5086-47346D111E66}"/>
              </a:ext>
            </a:extLst>
          </p:cNvPr>
          <p:cNvCxnSpPr>
            <a:cxnSpLocks/>
          </p:cNvCxnSpPr>
          <p:nvPr/>
        </p:nvCxnSpPr>
        <p:spPr>
          <a:xfrm>
            <a:off x="9813012" y="4451985"/>
            <a:ext cx="312549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882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37302-C9EB-F7AC-7062-CC23DCF8A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2EBC2BD4-4476-B9A2-B369-DDB4C4A6213C}"/>
              </a:ext>
            </a:extLst>
          </p:cNvPr>
          <p:cNvSpPr txBox="1"/>
          <p:nvPr/>
        </p:nvSpPr>
        <p:spPr>
          <a:xfrm>
            <a:off x="774231" y="1221020"/>
            <a:ext cx="34686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Our OCS Transmon Device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4349AF7-08F2-54AD-DCC2-31BE23C91C1F}"/>
              </a:ext>
            </a:extLst>
          </p:cNvPr>
          <p:cNvSpPr/>
          <p:nvPr/>
        </p:nvSpPr>
        <p:spPr>
          <a:xfrm>
            <a:off x="5850201" y="981872"/>
            <a:ext cx="5205067" cy="809065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Simultaneous charge-parity monitoring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 8 OCS transmons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E2D9AC-6979-AAAD-DA47-15B498DDC6B5}"/>
              </a:ext>
            </a:extLst>
          </p:cNvPr>
          <p:cNvSpPr txBox="1"/>
          <p:nvPr/>
        </p:nvSpPr>
        <p:spPr>
          <a:xfrm rot="16200000">
            <a:off x="3875412" y="3226767"/>
            <a:ext cx="2464136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ADC voltage (A.U.)</a:t>
            </a:r>
          </a:p>
        </p:txBody>
      </p:sp>
      <p:pic>
        <p:nvPicPr>
          <p:cNvPr id="37" name="Content Placeholder 4">
            <a:extLst>
              <a:ext uri="{FF2B5EF4-FFF2-40B4-BE49-F238E27FC236}">
                <a16:creationId xmlns:a16="http://schemas.microsoft.com/office/drawing/2014/main" id="{47B72867-923A-BB5B-F6C6-CDFAC098968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4" t="8689" r="5177" b="12610"/>
          <a:stretch/>
        </p:blipFill>
        <p:spPr>
          <a:xfrm>
            <a:off x="5280908" y="1730396"/>
            <a:ext cx="6293165" cy="3393184"/>
          </a:xfrm>
          <a:ln w="12700">
            <a:solidFill>
              <a:schemeClr val="tx1"/>
            </a:solidFill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3F06B5F6-D2AC-F338-C70E-F202A1B637EB}"/>
              </a:ext>
            </a:extLst>
          </p:cNvPr>
          <p:cNvSpPr txBox="1"/>
          <p:nvPr/>
        </p:nvSpPr>
        <p:spPr>
          <a:xfrm>
            <a:off x="11584144" y="4732348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BE8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56F2F02-D81D-0673-A924-2A149E34CB52}"/>
              </a:ext>
            </a:extLst>
          </p:cNvPr>
          <p:cNvSpPr txBox="1"/>
          <p:nvPr/>
        </p:nvSpPr>
        <p:spPr>
          <a:xfrm>
            <a:off x="11584144" y="4306320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95CF9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717520D-BC26-3C6F-5220-914C1F3A0FA9}"/>
              </a:ext>
            </a:extLst>
          </p:cNvPr>
          <p:cNvSpPr txBox="1"/>
          <p:nvPr/>
        </p:nvSpPr>
        <p:spPr>
          <a:xfrm>
            <a:off x="11584144" y="3894963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A92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F2C5E82-C481-5E73-1421-E9B3062B6118}"/>
              </a:ext>
            </a:extLst>
          </p:cNvPr>
          <p:cNvSpPr txBox="1"/>
          <p:nvPr/>
        </p:nvSpPr>
        <p:spPr>
          <a:xfrm>
            <a:off x="11584144" y="3443649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9B2D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6C5BDEA-8C16-C1F2-32DE-A858886B8F79}"/>
              </a:ext>
            </a:extLst>
          </p:cNvPr>
          <p:cNvSpPr txBox="1"/>
          <p:nvPr/>
        </p:nvSpPr>
        <p:spPr>
          <a:xfrm>
            <a:off x="11584144" y="3027873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3A7A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DB483AB-BA34-FB46-BDBC-1D137AFFE7B2}"/>
              </a:ext>
            </a:extLst>
          </p:cNvPr>
          <p:cNvSpPr txBox="1"/>
          <p:nvPr/>
        </p:nvSpPr>
        <p:spPr>
          <a:xfrm>
            <a:off x="11584144" y="2595136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1C0E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A626D7B-50A3-921B-CB15-3353BFDE4536}"/>
              </a:ext>
            </a:extLst>
          </p:cNvPr>
          <p:cNvSpPr txBox="1"/>
          <p:nvPr/>
        </p:nvSpPr>
        <p:spPr>
          <a:xfrm>
            <a:off x="11584144" y="2155594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BEBEB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198F6B2-9AD4-F1D6-9E5F-B1860C958C5A}"/>
              </a:ext>
            </a:extLst>
          </p:cNvPr>
          <p:cNvSpPr txBox="1"/>
          <p:nvPr/>
        </p:nvSpPr>
        <p:spPr>
          <a:xfrm>
            <a:off x="11584144" y="1743199"/>
            <a:ext cx="5261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DDDC8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571DEC6-C0FC-CE5B-0E16-C65C60A54585}"/>
              </a:ext>
            </a:extLst>
          </p:cNvPr>
          <p:cNvSpPr txBox="1"/>
          <p:nvPr/>
        </p:nvSpPr>
        <p:spPr>
          <a:xfrm>
            <a:off x="5111059" y="5081179"/>
            <a:ext cx="663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0              5             10             15            20            25            30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9E47BB9-EAA0-6169-C27C-6DFEB68D7138}"/>
              </a:ext>
            </a:extLst>
          </p:cNvPr>
          <p:cNvSpPr txBox="1"/>
          <p:nvPr/>
        </p:nvSpPr>
        <p:spPr>
          <a:xfrm>
            <a:off x="5258606" y="5269044"/>
            <a:ext cx="6632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Time (s)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9B7AEB47-6C95-4753-EE88-F2323E9ADA59}"/>
              </a:ext>
            </a:extLst>
          </p:cNvPr>
          <p:cNvSpPr/>
          <p:nvPr/>
        </p:nvSpPr>
        <p:spPr>
          <a:xfrm>
            <a:off x="9077701" y="1777469"/>
            <a:ext cx="2411900" cy="378125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9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~1kHz bandwidth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8D1F63-4BF6-6695-F771-72AAB3F54B1C}"/>
              </a:ext>
            </a:extLst>
          </p:cNvPr>
          <p:cNvSpPr/>
          <p:nvPr/>
        </p:nvSpPr>
        <p:spPr>
          <a:xfrm>
            <a:off x="6403415" y="5738670"/>
            <a:ext cx="4546396" cy="707886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Long charge-parity lifetimes (&gt; 1s)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5A382937-EEF8-1C83-B6B1-4766DC28D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125" y="101600"/>
            <a:ext cx="9680575" cy="817563"/>
          </a:xfrm>
        </p:spPr>
        <p:txBody>
          <a:bodyPr/>
          <a:lstStyle/>
          <a:p>
            <a:r>
              <a:rPr lang="en-US" dirty="0"/>
              <a:t>Detection of Charge-Parity Jumps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B0806FC-BF9E-77B3-4717-E09B5ED4B73D}"/>
              </a:ext>
            </a:extLst>
          </p:cNvPr>
          <p:cNvGrpSpPr/>
          <p:nvPr/>
        </p:nvGrpSpPr>
        <p:grpSpPr>
          <a:xfrm>
            <a:off x="297358" y="1673315"/>
            <a:ext cx="4567598" cy="4419298"/>
            <a:chOff x="699224" y="1634834"/>
            <a:chExt cx="3916896" cy="378972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2C5CF22-FBAE-88EB-ED70-FC3CAAE084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85" t="4080" r="3941" b="3761"/>
            <a:stretch/>
          </p:blipFill>
          <p:spPr>
            <a:xfrm>
              <a:off x="699224" y="1634834"/>
              <a:ext cx="3916896" cy="378972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B7F416F-2BF0-0C00-DAE4-E6B6A56B5D26}"/>
                </a:ext>
              </a:extLst>
            </p:cNvPr>
            <p:cNvSpPr txBox="1"/>
            <p:nvPr/>
          </p:nvSpPr>
          <p:spPr>
            <a:xfrm>
              <a:off x="1356217" y="4942247"/>
              <a:ext cx="7148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 mm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F7B34E5-5374-DB36-C262-4D545556FA31}"/>
                </a:ext>
              </a:extLst>
            </p:cNvPr>
            <p:cNvCxnSpPr>
              <a:cxnSpLocks/>
            </p:cNvCxnSpPr>
            <p:nvPr/>
          </p:nvCxnSpPr>
          <p:spPr>
            <a:xfrm>
              <a:off x="1358983" y="5216472"/>
              <a:ext cx="758952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9CE57F4-6157-56CC-82BD-E2D7B17E64F2}"/>
                </a:ext>
              </a:extLst>
            </p:cNvPr>
            <p:cNvSpPr txBox="1"/>
            <p:nvPr/>
          </p:nvSpPr>
          <p:spPr>
            <a:xfrm>
              <a:off x="1328393" y="2595136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Q8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EC10F38-8889-60AC-3E5E-00271BE7E5C4}"/>
                </a:ext>
              </a:extLst>
            </p:cNvPr>
            <p:cNvSpPr txBox="1"/>
            <p:nvPr/>
          </p:nvSpPr>
          <p:spPr>
            <a:xfrm>
              <a:off x="2144937" y="2594990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Q5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1882780-F630-8EB6-8A3D-F90B4E4BDC13}"/>
                </a:ext>
              </a:extLst>
            </p:cNvPr>
            <p:cNvSpPr txBox="1"/>
            <p:nvPr/>
          </p:nvSpPr>
          <p:spPr>
            <a:xfrm>
              <a:off x="2954270" y="2596817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Q1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C4BFE73-2559-8E0F-4ABC-7D8B4E0E9F30}"/>
                </a:ext>
              </a:extLst>
            </p:cNvPr>
            <p:cNvSpPr txBox="1"/>
            <p:nvPr/>
          </p:nvSpPr>
          <p:spPr>
            <a:xfrm>
              <a:off x="3779736" y="2594990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Q4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2EDB699-B5CA-81EE-DA54-DCAD9406AC1F}"/>
                </a:ext>
              </a:extLst>
            </p:cNvPr>
            <p:cNvSpPr txBox="1"/>
            <p:nvPr/>
          </p:nvSpPr>
          <p:spPr>
            <a:xfrm>
              <a:off x="978506" y="4050130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Q3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152BFF2-AD51-1500-32A9-0911FAF4869B}"/>
                </a:ext>
              </a:extLst>
            </p:cNvPr>
            <p:cNvSpPr txBox="1"/>
            <p:nvPr/>
          </p:nvSpPr>
          <p:spPr>
            <a:xfrm>
              <a:off x="1821046" y="4060281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Q2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13E7028-3651-E88E-6D07-D599D82DD4C2}"/>
                </a:ext>
              </a:extLst>
            </p:cNvPr>
            <p:cNvSpPr txBox="1"/>
            <p:nvPr/>
          </p:nvSpPr>
          <p:spPr>
            <a:xfrm>
              <a:off x="2680066" y="4067705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Q7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7191A07-4FC3-75CF-EC63-FAA5D1A32C85}"/>
                </a:ext>
              </a:extLst>
            </p:cNvPr>
            <p:cNvSpPr txBox="1"/>
            <p:nvPr/>
          </p:nvSpPr>
          <p:spPr>
            <a:xfrm>
              <a:off x="3488878" y="4061281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7205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B23E0-1BF2-6FAC-C38E-CB2D99A3A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C6AFF646-F53F-906E-0429-369D46C38C01}"/>
              </a:ext>
            </a:extLst>
          </p:cNvPr>
          <p:cNvSpPr txBox="1"/>
          <p:nvPr/>
        </p:nvSpPr>
        <p:spPr>
          <a:xfrm>
            <a:off x="774231" y="1221020"/>
            <a:ext cx="34686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Our OCS Transmon Device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203881B-04B6-281B-CFF6-69A58921EC9A}"/>
              </a:ext>
            </a:extLst>
          </p:cNvPr>
          <p:cNvSpPr/>
          <p:nvPr/>
        </p:nvSpPr>
        <p:spPr>
          <a:xfrm>
            <a:off x="5850201" y="981872"/>
            <a:ext cx="5205067" cy="809065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Simultaneous charge-parity monitoring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 8 OCS transmons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EF518F-4564-C087-3654-67D634882F08}"/>
              </a:ext>
            </a:extLst>
          </p:cNvPr>
          <p:cNvSpPr txBox="1"/>
          <p:nvPr/>
        </p:nvSpPr>
        <p:spPr>
          <a:xfrm rot="16200000">
            <a:off x="3875412" y="3226767"/>
            <a:ext cx="2464136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ADC voltage (A.U.)</a:t>
            </a:r>
          </a:p>
        </p:txBody>
      </p:sp>
      <p:pic>
        <p:nvPicPr>
          <p:cNvPr id="37" name="Content Placeholder 4">
            <a:extLst>
              <a:ext uri="{FF2B5EF4-FFF2-40B4-BE49-F238E27FC236}">
                <a16:creationId xmlns:a16="http://schemas.microsoft.com/office/drawing/2014/main" id="{D2EB0E40-D956-1073-C678-2BE9D4DB3BD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4" t="8689" r="5177" b="12610"/>
          <a:stretch/>
        </p:blipFill>
        <p:spPr>
          <a:xfrm>
            <a:off x="5280908" y="1730396"/>
            <a:ext cx="6293165" cy="3393184"/>
          </a:xfrm>
          <a:ln w="12700">
            <a:solidFill>
              <a:schemeClr val="tx1"/>
            </a:solidFill>
          </a:ln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020778A3-781D-697D-2D2F-8AC083A63716}"/>
              </a:ext>
            </a:extLst>
          </p:cNvPr>
          <p:cNvSpPr txBox="1"/>
          <p:nvPr/>
        </p:nvSpPr>
        <p:spPr>
          <a:xfrm>
            <a:off x="11584144" y="4732348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BE8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D7464EB-C537-96AF-B886-76A99983380D}"/>
              </a:ext>
            </a:extLst>
          </p:cNvPr>
          <p:cNvSpPr txBox="1"/>
          <p:nvPr/>
        </p:nvSpPr>
        <p:spPr>
          <a:xfrm>
            <a:off x="11584144" y="4306320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95CF9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FCB2052-1FD1-5879-0829-6D6DD04CDFEA}"/>
              </a:ext>
            </a:extLst>
          </p:cNvPr>
          <p:cNvSpPr txBox="1"/>
          <p:nvPr/>
        </p:nvSpPr>
        <p:spPr>
          <a:xfrm>
            <a:off x="11584144" y="3894963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A929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Q3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A1A1291-60BD-9C93-4C40-416F5E3CC202}"/>
              </a:ext>
            </a:extLst>
          </p:cNvPr>
          <p:cNvSpPr txBox="1"/>
          <p:nvPr/>
        </p:nvSpPr>
        <p:spPr>
          <a:xfrm>
            <a:off x="11584144" y="3443649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9B2D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BAC8480-9B7B-864A-029C-6C5207F1EDB7}"/>
              </a:ext>
            </a:extLst>
          </p:cNvPr>
          <p:cNvSpPr txBox="1"/>
          <p:nvPr/>
        </p:nvSpPr>
        <p:spPr>
          <a:xfrm>
            <a:off x="11584144" y="3027873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3A7A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Q5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945F4BA-0FB3-B601-2EAE-E3AC5C14E264}"/>
              </a:ext>
            </a:extLst>
          </p:cNvPr>
          <p:cNvSpPr txBox="1"/>
          <p:nvPr/>
        </p:nvSpPr>
        <p:spPr>
          <a:xfrm>
            <a:off x="11584144" y="2595136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1C0E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AD4F560-4B87-7D03-57FA-A5325E95572B}"/>
              </a:ext>
            </a:extLst>
          </p:cNvPr>
          <p:cNvSpPr txBox="1"/>
          <p:nvPr/>
        </p:nvSpPr>
        <p:spPr>
          <a:xfrm>
            <a:off x="11584144" y="2155594"/>
            <a:ext cx="526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BEBEB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CD230D7-E876-CE90-8BC1-17E67056D865}"/>
              </a:ext>
            </a:extLst>
          </p:cNvPr>
          <p:cNvSpPr txBox="1"/>
          <p:nvPr/>
        </p:nvSpPr>
        <p:spPr>
          <a:xfrm>
            <a:off x="11584144" y="1743199"/>
            <a:ext cx="5261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DDDC8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C0505C2-04C4-78E0-DBAC-7DF6BB9E95D1}"/>
              </a:ext>
            </a:extLst>
          </p:cNvPr>
          <p:cNvSpPr txBox="1"/>
          <p:nvPr/>
        </p:nvSpPr>
        <p:spPr>
          <a:xfrm>
            <a:off x="5111059" y="5081179"/>
            <a:ext cx="6632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0              5             10             15            20            25            30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A138099-A2D4-74DA-8FFF-2DF27142E46B}"/>
              </a:ext>
            </a:extLst>
          </p:cNvPr>
          <p:cNvSpPr txBox="1"/>
          <p:nvPr/>
        </p:nvSpPr>
        <p:spPr>
          <a:xfrm>
            <a:off x="5258606" y="5269044"/>
            <a:ext cx="6632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Time (s)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E130044C-C6A4-9C9A-4516-7669934838BB}"/>
              </a:ext>
            </a:extLst>
          </p:cNvPr>
          <p:cNvSpPr/>
          <p:nvPr/>
        </p:nvSpPr>
        <p:spPr>
          <a:xfrm>
            <a:off x="9077701" y="1777469"/>
            <a:ext cx="2411900" cy="378125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9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~1kHz bandwidth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1D4A005-C5F3-075B-8EA4-932E35A23EEA}"/>
              </a:ext>
            </a:extLst>
          </p:cNvPr>
          <p:cNvSpPr/>
          <p:nvPr/>
        </p:nvSpPr>
        <p:spPr>
          <a:xfrm>
            <a:off x="6403415" y="5738670"/>
            <a:ext cx="4546396" cy="707886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Long charge-parity lifetimes (&gt; 1s)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AF7516E8-E041-171C-C372-8CAE46980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4125" y="101600"/>
            <a:ext cx="9680575" cy="817563"/>
          </a:xfrm>
        </p:spPr>
        <p:txBody>
          <a:bodyPr/>
          <a:lstStyle/>
          <a:p>
            <a:r>
              <a:rPr lang="en-US" dirty="0"/>
              <a:t>Detection of Charge-Parity Jumps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6781D69-9081-907E-18CE-501A7E2D1ADB}"/>
              </a:ext>
            </a:extLst>
          </p:cNvPr>
          <p:cNvGrpSpPr/>
          <p:nvPr/>
        </p:nvGrpSpPr>
        <p:grpSpPr>
          <a:xfrm>
            <a:off x="297358" y="1673315"/>
            <a:ext cx="4567598" cy="4419298"/>
            <a:chOff x="297358" y="1673315"/>
            <a:chExt cx="4567598" cy="441929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CF2B6F4-F0B3-C105-1483-A8ACAC3F0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85" t="4080" r="3941" b="3761"/>
            <a:stretch/>
          </p:blipFill>
          <p:spPr>
            <a:xfrm>
              <a:off x="297358" y="1673315"/>
              <a:ext cx="4567598" cy="441929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F6C9071-109F-B8A0-D069-D37488B6B312}"/>
                </a:ext>
              </a:extLst>
            </p:cNvPr>
            <p:cNvSpPr txBox="1"/>
            <p:nvPr/>
          </p:nvSpPr>
          <p:spPr>
            <a:xfrm>
              <a:off x="1063495" y="5530178"/>
              <a:ext cx="833658" cy="358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 mm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433E34C-BA17-CEB1-6559-77752A321FA0}"/>
                </a:ext>
              </a:extLst>
            </p:cNvPr>
            <p:cNvCxnSpPr>
              <a:cxnSpLocks/>
            </p:cNvCxnSpPr>
            <p:nvPr/>
          </p:nvCxnSpPr>
          <p:spPr>
            <a:xfrm>
              <a:off x="1066721" y="5849959"/>
              <a:ext cx="885034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D66086C-0A6B-B67E-CC2D-E4CBAAD615BE}"/>
                </a:ext>
              </a:extLst>
            </p:cNvPr>
            <p:cNvSpPr txBox="1"/>
            <p:nvPr/>
          </p:nvSpPr>
          <p:spPr>
            <a:xfrm>
              <a:off x="1031049" y="2793149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Q8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AFC7BB3-2285-4199-6853-110CAD227938}"/>
                </a:ext>
              </a:extLst>
            </p:cNvPr>
            <p:cNvSpPr txBox="1"/>
            <p:nvPr/>
          </p:nvSpPr>
          <p:spPr>
            <a:xfrm>
              <a:off x="1983243" y="2792979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Q5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1AB2570-6354-ADE8-FAA7-CA53EFA08971}"/>
                </a:ext>
              </a:extLst>
            </p:cNvPr>
            <p:cNvSpPr txBox="1"/>
            <p:nvPr/>
          </p:nvSpPr>
          <p:spPr>
            <a:xfrm>
              <a:off x="2927028" y="2795109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Q1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8AE0D0E-9145-1DDE-06A2-5705CD6282CE}"/>
                </a:ext>
              </a:extLst>
            </p:cNvPr>
            <p:cNvSpPr txBox="1"/>
            <p:nvPr/>
          </p:nvSpPr>
          <p:spPr>
            <a:xfrm>
              <a:off x="3889626" y="2792979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Q4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0807E4D-A8CE-1BC5-E4CB-D26B82D47A3C}"/>
                </a:ext>
              </a:extLst>
            </p:cNvPr>
            <p:cNvSpPr txBox="1"/>
            <p:nvPr/>
          </p:nvSpPr>
          <p:spPr>
            <a:xfrm>
              <a:off x="623036" y="4489857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Q3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D4AFA90-2341-59AC-9658-3B01A280B834}"/>
                </a:ext>
              </a:extLst>
            </p:cNvPr>
            <p:cNvSpPr txBox="1"/>
            <p:nvPr/>
          </p:nvSpPr>
          <p:spPr>
            <a:xfrm>
              <a:off x="1605545" y="4501694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Q2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393F9BE-97B8-9F1F-9488-E7582F2AF3E1}"/>
                </a:ext>
              </a:extLst>
            </p:cNvPr>
            <p:cNvSpPr txBox="1"/>
            <p:nvPr/>
          </p:nvSpPr>
          <p:spPr>
            <a:xfrm>
              <a:off x="2607271" y="4510351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Q7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56FE54C-AB67-ECB2-539D-05844460CE4A}"/>
                </a:ext>
              </a:extLst>
            </p:cNvPr>
            <p:cNvSpPr txBox="1"/>
            <p:nvPr/>
          </p:nvSpPr>
          <p:spPr>
            <a:xfrm>
              <a:off x="3550449" y="4502860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Q6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805E01F-73C6-FD48-DD84-8886B1F6A9CB}"/>
                </a:ext>
              </a:extLst>
            </p:cNvPr>
            <p:cNvSpPr/>
            <p:nvPr/>
          </p:nvSpPr>
          <p:spPr>
            <a:xfrm rot="16200000" flipH="1">
              <a:off x="3535504" y="2441370"/>
              <a:ext cx="1083425" cy="1121567"/>
            </a:xfrm>
            <a:prstGeom prst="ellipse">
              <a:avLst/>
            </a:prstGeom>
            <a:noFill/>
            <a:ln w="57150">
              <a:solidFill>
                <a:srgbClr val="99333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4912E0E-55DD-D3BF-6BBE-E795D09E6B97}"/>
                </a:ext>
              </a:extLst>
            </p:cNvPr>
            <p:cNvSpPr/>
            <p:nvPr/>
          </p:nvSpPr>
          <p:spPr>
            <a:xfrm rot="16200000" flipH="1">
              <a:off x="1178551" y="1820782"/>
              <a:ext cx="1083425" cy="2247074"/>
            </a:xfrm>
            <a:prstGeom prst="ellipse">
              <a:avLst/>
            </a:prstGeom>
            <a:noFill/>
            <a:ln w="57150">
              <a:solidFill>
                <a:srgbClr val="99333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4949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2A64A-1611-759D-6AC6-9820C387E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3A23E1-211E-52AD-C83A-F1AFE55F2E95}"/>
              </a:ext>
            </a:extLst>
          </p:cNvPr>
          <p:cNvGrpSpPr/>
          <p:nvPr/>
        </p:nvGrpSpPr>
        <p:grpSpPr>
          <a:xfrm>
            <a:off x="36347" y="1401217"/>
            <a:ext cx="3911015" cy="3181042"/>
            <a:chOff x="-1225033" y="2968870"/>
            <a:chExt cx="4267796" cy="33942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A9132A9-9AAF-9C14-84D1-E8E333E1F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68479"/>
            <a:stretch>
              <a:fillRect/>
            </a:stretch>
          </p:blipFill>
          <p:spPr>
            <a:xfrm>
              <a:off x="-1225033" y="2968870"/>
              <a:ext cx="4267796" cy="1849709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7413245-25D2-7441-4445-0B9E8BC5C55A}"/>
                </a:ext>
              </a:extLst>
            </p:cNvPr>
            <p:cNvSpPr/>
            <p:nvPr/>
          </p:nvSpPr>
          <p:spPr>
            <a:xfrm>
              <a:off x="-1136667" y="3035840"/>
              <a:ext cx="390795" cy="39035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B2727C9-314E-D0A4-AC14-22AC70DED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72454"/>
            <a:stretch>
              <a:fillRect/>
            </a:stretch>
          </p:blipFill>
          <p:spPr>
            <a:xfrm>
              <a:off x="-1225033" y="4746661"/>
              <a:ext cx="4267796" cy="1616448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B2FA7C62-BF30-5739-2402-0AE4DCC42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Brief Aside: Gap Engineered </a:t>
            </a:r>
            <a:r>
              <a:rPr lang="en-US" dirty="0" err="1"/>
              <a:t>Transmons</a:t>
            </a:r>
            <a:br>
              <a:rPr lang="en-US" dirty="0"/>
            </a:br>
            <a:r>
              <a:rPr lang="en-US" dirty="0"/>
              <a:t>Fabricated at Lincoln Lab, Collaboration with MIT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490DFF-960D-3492-87B4-AC60D3082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341" y="3347839"/>
            <a:ext cx="7649131" cy="10755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A7F1638-415B-E279-E8CA-AA539C32C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532" y="1484023"/>
            <a:ext cx="7474751" cy="1531032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5B6B612-D352-1745-636C-3E02C70C7355}"/>
              </a:ext>
            </a:extLst>
          </p:cNvPr>
          <p:cNvSpPr/>
          <p:nvPr/>
        </p:nvSpPr>
        <p:spPr>
          <a:xfrm>
            <a:off x="4345805" y="4690281"/>
            <a:ext cx="7649131" cy="1480889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Measuring and modeling the impact of radiation on superconducting qubits protected through gap engineering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rPr>
              <a:t>Doug Pinckney on Wednesday @ 2:30pm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79E186-AEE6-0EC0-076C-26397351ACFE}"/>
              </a:ext>
            </a:extLst>
          </p:cNvPr>
          <p:cNvSpPr txBox="1"/>
          <p:nvPr/>
        </p:nvSpPr>
        <p:spPr>
          <a:xfrm>
            <a:off x="660805" y="5681282"/>
            <a:ext cx="29578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Marchegiani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et al., </a:t>
            </a:r>
            <a:r>
              <a:rPr kumimoji="0" lang="en-US" sz="12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PRX Quantum (2022)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4793F63-0889-4F6C-305B-E362E5BDA2D9}"/>
                  </a:ext>
                </a:extLst>
              </p:cNvPr>
              <p:cNvSpPr txBox="1"/>
              <p:nvPr/>
            </p:nvSpPr>
            <p:spPr>
              <a:xfrm>
                <a:off x="718735" y="4545257"/>
                <a:ext cx="2902471" cy="10432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engineer</a:t>
                </a:r>
                <a14:m>
                  <m:oMath xmlns:m="http://schemas.openxmlformats.org/officeDocument/2006/math">
                    <m:r>
                      <a:rPr kumimoji="0" lang="en-US" sz="2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en-US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𝜹</m:t>
                    </m:r>
                    <m:r>
                      <a:rPr kumimoji="0" lang="en-US" sz="2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𝚫</m:t>
                    </m:r>
                    <m:r>
                      <a:rPr kumimoji="0" lang="en-US" sz="2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</m:t>
                    </m:r>
                    <m:r>
                      <a:rPr kumimoji="0" lang="en-US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ℏ</m:t>
                    </m:r>
                    <m:sSub>
                      <m:sSubPr>
                        <m:ctrlPr>
                          <a:rPr kumimoji="0" lang="en-US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𝝎</m:t>
                        </m:r>
                      </m:e>
                      <m:sub>
                        <m:r>
                          <a:rPr kumimoji="0" lang="en-US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𝒒</m:t>
                        </m:r>
                      </m:sub>
                    </m:sSub>
                  </m:oMath>
                </a14:m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using asymmetric Al/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AlOx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/Al JJs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4793F63-0889-4F6C-305B-E362E5BDA2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735" y="4545257"/>
                <a:ext cx="2902471" cy="1043299"/>
              </a:xfrm>
              <a:prstGeom prst="rect">
                <a:avLst/>
              </a:prstGeom>
              <a:blipFill>
                <a:blip r:embed="rId5"/>
                <a:stretch>
                  <a:fillRect t="-3509" b="-9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3957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B2F961-76BD-8A3C-D693-47C1A3B1C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Free n</a:t>
            </a:r>
            <a:r>
              <a:rPr lang="en-US" baseline="-25000" dirty="0"/>
              <a:t>g</a:t>
            </a:r>
            <a:r>
              <a:rPr lang="en-US" dirty="0"/>
              <a:t> Measurement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55436C-EAB7-E96E-25A4-510A4CC0A4A5}"/>
              </a:ext>
            </a:extLst>
          </p:cNvPr>
          <p:cNvSpPr txBox="1">
            <a:spLocks/>
          </p:cNvSpPr>
          <p:nvPr/>
        </p:nvSpPr>
        <p:spPr>
          <a:xfrm>
            <a:off x="469134" y="1397912"/>
            <a:ext cx="7577227" cy="1233581"/>
          </a:xfrm>
          <a:prstGeom prst="rect">
            <a:avLst/>
          </a:prstGeom>
        </p:spPr>
        <p:txBody>
          <a:bodyPr/>
          <a:lstStyle>
            <a:lvl1pPr marL="233363" indent="-233363" algn="l" ea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 sz="2000" b="1">
                <a:latin typeface="Arial" pitchFamily="34" charset="0"/>
                <a:cs typeface="Arial" pitchFamily="34" charset="0"/>
              </a:defRPr>
            </a:lvl1pPr>
            <a:lvl2pPr marL="539750" indent="-255588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800" b="0">
                <a:latin typeface="Arial" pitchFamily="34" charset="0"/>
                <a:cs typeface="Arial" pitchFamily="34" charset="0"/>
              </a:defRPr>
            </a:lvl2pPr>
            <a:lvl3pPr marL="757238" indent="-18415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sz="1600" b="0">
                <a:latin typeface="Arial" pitchFamily="34" charset="0"/>
                <a:cs typeface="Arial" pitchFamily="34" charset="0"/>
              </a:defRPr>
            </a:lvl3pPr>
            <a:lvl4pPr marL="1033272" indent="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400" b="0">
                <a:latin typeface="Arial" pitchFamily="34" charset="0"/>
                <a:cs typeface="Arial" pitchFamily="34" charset="0"/>
              </a:defRPr>
            </a:lvl4pPr>
            <a:lvl5pPr marL="1261872" indent="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5pPr>
            <a:lvl6pPr marL="1147763" indent="0" algn="l" eaLnBrk="1" hangingPunct="1">
              <a:spcBef>
                <a:spcPts val="600"/>
              </a:spcBef>
              <a:buFont typeface="Arial" pitchFamily="34" charset="0"/>
              <a:buChar char="•"/>
              <a:defRPr sz="1400" b="1">
                <a:latin typeface="Arial" pitchFamily="34" charset="0"/>
                <a:cs typeface="Arial" pitchFamily="34" charset="0"/>
              </a:defRPr>
            </a:lvl6pPr>
            <a:lvl7pPr marL="1319213" indent="-179388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200" b="1">
                <a:latin typeface="Arial" pitchFamily="34" charset="0"/>
                <a:cs typeface="Arial" pitchFamily="34" charset="0"/>
              </a:defRPr>
            </a:lvl7pPr>
          </a:lstStyle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1. Detection scheme robust to offset-charge jumps </a:t>
            </a:r>
          </a:p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2. Sample much faster than charge-parity switching rate</a:t>
            </a:r>
          </a:p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3. High-fidelity simultaneous readout on multiple qubits</a:t>
            </a:r>
          </a:p>
          <a:p>
            <a:pPr marL="0" indent="0">
              <a:buFont typeface="Arial" pitchFamily="34" charset="0"/>
              <a:buNone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7BD3486-8401-D944-80E0-AD4AE395D422}"/>
              </a:ext>
            </a:extLst>
          </p:cNvPr>
          <p:cNvSpPr/>
          <p:nvPr/>
        </p:nvSpPr>
        <p:spPr>
          <a:xfrm>
            <a:off x="7831606" y="1489858"/>
            <a:ext cx="4119327" cy="809269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Charge-Ramp Modulation</a:t>
            </a:r>
          </a:p>
        </p:txBody>
      </p:sp>
    </p:spTree>
    <p:extLst>
      <p:ext uri="{BB962C8B-B14F-4D97-AF65-F5344CB8AC3E}">
        <p14:creationId xmlns:p14="http://schemas.microsoft.com/office/powerpoint/2010/main" val="1472238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C42D7-AE03-A7A8-CE6D-C79B6540F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C89D7C-76AF-BEC2-97B0-FB77E6B71665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rcRect t="12051"/>
          <a:stretch>
            <a:fillRect/>
          </a:stretch>
        </p:blipFill>
        <p:spPr>
          <a:xfrm>
            <a:off x="2213303" y="2870395"/>
            <a:ext cx="6688801" cy="348388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BAD4595-8553-E9CF-72C1-491D0F1C0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Free n</a:t>
            </a:r>
            <a:r>
              <a:rPr lang="en-US" baseline="-25000" dirty="0"/>
              <a:t>g</a:t>
            </a:r>
            <a:r>
              <a:rPr lang="en-US" dirty="0"/>
              <a:t> Measurement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F9EC94-C72A-6933-A3AC-50649664BF15}"/>
              </a:ext>
            </a:extLst>
          </p:cNvPr>
          <p:cNvSpPr txBox="1">
            <a:spLocks/>
          </p:cNvSpPr>
          <p:nvPr/>
        </p:nvSpPr>
        <p:spPr>
          <a:xfrm>
            <a:off x="469134" y="1397912"/>
            <a:ext cx="7577227" cy="1233581"/>
          </a:xfrm>
          <a:prstGeom prst="rect">
            <a:avLst/>
          </a:prstGeom>
        </p:spPr>
        <p:txBody>
          <a:bodyPr/>
          <a:lstStyle>
            <a:lvl1pPr marL="233363" indent="-233363" algn="l" ea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 sz="2000" b="1">
                <a:latin typeface="Arial" pitchFamily="34" charset="0"/>
                <a:cs typeface="Arial" pitchFamily="34" charset="0"/>
              </a:defRPr>
            </a:lvl1pPr>
            <a:lvl2pPr marL="539750" indent="-255588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800" b="0">
                <a:latin typeface="Arial" pitchFamily="34" charset="0"/>
                <a:cs typeface="Arial" pitchFamily="34" charset="0"/>
              </a:defRPr>
            </a:lvl2pPr>
            <a:lvl3pPr marL="757238" indent="-18415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sz="1600" b="0">
                <a:latin typeface="Arial" pitchFamily="34" charset="0"/>
                <a:cs typeface="Arial" pitchFamily="34" charset="0"/>
              </a:defRPr>
            </a:lvl3pPr>
            <a:lvl4pPr marL="1033272" indent="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400" b="0">
                <a:latin typeface="Arial" pitchFamily="34" charset="0"/>
                <a:cs typeface="Arial" pitchFamily="34" charset="0"/>
              </a:defRPr>
            </a:lvl4pPr>
            <a:lvl5pPr marL="1261872" indent="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5pPr>
            <a:lvl6pPr marL="1147763" indent="0" algn="l" eaLnBrk="1" hangingPunct="1">
              <a:spcBef>
                <a:spcPts val="600"/>
              </a:spcBef>
              <a:buFont typeface="Arial" pitchFamily="34" charset="0"/>
              <a:buChar char="•"/>
              <a:defRPr sz="1400" b="1">
                <a:latin typeface="Arial" pitchFamily="34" charset="0"/>
                <a:cs typeface="Arial" pitchFamily="34" charset="0"/>
              </a:defRPr>
            </a:lvl6pPr>
            <a:lvl7pPr marL="1319213" indent="-179388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200" b="1">
                <a:latin typeface="Arial" pitchFamily="34" charset="0"/>
                <a:cs typeface="Arial" pitchFamily="34" charset="0"/>
              </a:defRPr>
            </a:lvl7pPr>
          </a:lstStyle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1. Detection scheme robust to offset-charge jumps </a:t>
            </a:r>
          </a:p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2. Sample much faster than charge-parity switching rate</a:t>
            </a:r>
          </a:p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3. High-fidelity simultaneous readout on multiple qubits</a:t>
            </a:r>
          </a:p>
          <a:p>
            <a:pPr marL="0" indent="0">
              <a:buFont typeface="Arial" pitchFamily="34" charset="0"/>
              <a:buNone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00513C5-11D0-B547-B13C-4BF0122657E9}"/>
              </a:ext>
            </a:extLst>
          </p:cNvPr>
          <p:cNvSpPr/>
          <p:nvPr/>
        </p:nvSpPr>
        <p:spPr>
          <a:xfrm>
            <a:off x="7831606" y="1489858"/>
            <a:ext cx="4119327" cy="809269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Charge-Ramp Modulation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C8ADBC-DF6C-A2C0-8EF0-8477EC54F6B2}"/>
              </a:ext>
            </a:extLst>
          </p:cNvPr>
          <p:cNvSpPr/>
          <p:nvPr/>
        </p:nvSpPr>
        <p:spPr>
          <a:xfrm>
            <a:off x="2079607" y="4472722"/>
            <a:ext cx="5094514" cy="1431689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F3DCA7-63F1-57E2-7373-45880751DA83}"/>
              </a:ext>
            </a:extLst>
          </p:cNvPr>
          <p:cNvSpPr/>
          <p:nvPr/>
        </p:nvSpPr>
        <p:spPr>
          <a:xfrm>
            <a:off x="6424089" y="2759819"/>
            <a:ext cx="547868" cy="1276923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68EAB5C-5FAE-D030-89C3-2D227B5F381A}"/>
              </a:ext>
            </a:extLst>
          </p:cNvPr>
          <p:cNvGrpSpPr/>
          <p:nvPr/>
        </p:nvGrpSpPr>
        <p:grpSpPr>
          <a:xfrm>
            <a:off x="6174557" y="5541869"/>
            <a:ext cx="2681926" cy="812408"/>
            <a:chOff x="6174557" y="5541869"/>
            <a:chExt cx="2681926" cy="81240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95E3489-EB41-5F09-70E5-70D7363B5547}"/>
                </a:ext>
              </a:extLst>
            </p:cNvPr>
            <p:cNvSpPr/>
            <p:nvPr/>
          </p:nvSpPr>
          <p:spPr>
            <a:xfrm>
              <a:off x="6174557" y="5703216"/>
              <a:ext cx="2681926" cy="651061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540E27F-96A7-0A9F-24D0-CB5F44675821}"/>
                </a:ext>
              </a:extLst>
            </p:cNvPr>
            <p:cNvSpPr/>
            <p:nvPr/>
          </p:nvSpPr>
          <p:spPr>
            <a:xfrm>
              <a:off x="7074816" y="5588747"/>
              <a:ext cx="590747" cy="322693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7241EC7-3167-06F4-8348-E2AAE007B1D4}"/>
                </a:ext>
              </a:extLst>
            </p:cNvPr>
            <p:cNvSpPr/>
            <p:nvPr/>
          </p:nvSpPr>
          <p:spPr>
            <a:xfrm>
              <a:off x="8052384" y="5541869"/>
              <a:ext cx="590747" cy="322693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6192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E9A12-AD6D-A085-E458-A6DDFA14F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3B846C-0205-1BB7-39D3-200EC454B417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rcRect t="12051"/>
          <a:stretch>
            <a:fillRect/>
          </a:stretch>
        </p:blipFill>
        <p:spPr>
          <a:xfrm>
            <a:off x="2213303" y="2870395"/>
            <a:ext cx="6688801" cy="348388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E05A347-ECBC-95F2-1BE5-7BBB32497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Free n</a:t>
            </a:r>
            <a:r>
              <a:rPr lang="en-US" baseline="-25000" dirty="0"/>
              <a:t>g</a:t>
            </a:r>
            <a:r>
              <a:rPr lang="en-US" dirty="0"/>
              <a:t> Measurement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FB06E2-4D38-136A-8E88-85F0DC7F5FD2}"/>
              </a:ext>
            </a:extLst>
          </p:cNvPr>
          <p:cNvSpPr txBox="1">
            <a:spLocks/>
          </p:cNvSpPr>
          <p:nvPr/>
        </p:nvSpPr>
        <p:spPr>
          <a:xfrm>
            <a:off x="469134" y="1397912"/>
            <a:ext cx="7577227" cy="1233581"/>
          </a:xfrm>
          <a:prstGeom prst="rect">
            <a:avLst/>
          </a:prstGeom>
        </p:spPr>
        <p:txBody>
          <a:bodyPr/>
          <a:lstStyle>
            <a:lvl1pPr marL="233363" indent="-233363" algn="l" ea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 sz="2000" b="1">
                <a:latin typeface="Arial" pitchFamily="34" charset="0"/>
                <a:cs typeface="Arial" pitchFamily="34" charset="0"/>
              </a:defRPr>
            </a:lvl1pPr>
            <a:lvl2pPr marL="539750" indent="-255588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800" b="0">
                <a:latin typeface="Arial" pitchFamily="34" charset="0"/>
                <a:cs typeface="Arial" pitchFamily="34" charset="0"/>
              </a:defRPr>
            </a:lvl2pPr>
            <a:lvl3pPr marL="757238" indent="-18415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sz="1600" b="0">
                <a:latin typeface="Arial" pitchFamily="34" charset="0"/>
                <a:cs typeface="Arial" pitchFamily="34" charset="0"/>
              </a:defRPr>
            </a:lvl3pPr>
            <a:lvl4pPr marL="1033272" indent="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400" b="0">
                <a:latin typeface="Arial" pitchFamily="34" charset="0"/>
                <a:cs typeface="Arial" pitchFamily="34" charset="0"/>
              </a:defRPr>
            </a:lvl4pPr>
            <a:lvl5pPr marL="1261872" indent="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5pPr>
            <a:lvl6pPr marL="1147763" indent="0" algn="l" eaLnBrk="1" hangingPunct="1">
              <a:spcBef>
                <a:spcPts val="600"/>
              </a:spcBef>
              <a:buFont typeface="Arial" pitchFamily="34" charset="0"/>
              <a:buChar char="•"/>
              <a:defRPr sz="1400" b="1">
                <a:latin typeface="Arial" pitchFamily="34" charset="0"/>
                <a:cs typeface="Arial" pitchFamily="34" charset="0"/>
              </a:defRPr>
            </a:lvl6pPr>
            <a:lvl7pPr marL="1319213" indent="-179388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200" b="1">
                <a:latin typeface="Arial" pitchFamily="34" charset="0"/>
                <a:cs typeface="Arial" pitchFamily="34" charset="0"/>
              </a:defRPr>
            </a:lvl7pPr>
          </a:lstStyle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1. Detection scheme robust to offset-charge jumps </a:t>
            </a:r>
          </a:p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2. Sample much faster than charge-parity switching rate</a:t>
            </a:r>
          </a:p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3. High-fidelity simultaneous readout on multiple qubits</a:t>
            </a:r>
          </a:p>
          <a:p>
            <a:pPr marL="0" indent="0">
              <a:buFont typeface="Arial" pitchFamily="34" charset="0"/>
              <a:buNone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CC16C49-1399-C952-4175-A4D9581FAE8F}"/>
              </a:ext>
            </a:extLst>
          </p:cNvPr>
          <p:cNvSpPr/>
          <p:nvPr/>
        </p:nvSpPr>
        <p:spPr>
          <a:xfrm>
            <a:off x="7831606" y="1489858"/>
            <a:ext cx="4119327" cy="809269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Charge-Ramp Modulation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0E3BC-8C96-7807-972A-B373CC4AFFB1}"/>
              </a:ext>
            </a:extLst>
          </p:cNvPr>
          <p:cNvSpPr/>
          <p:nvPr/>
        </p:nvSpPr>
        <p:spPr>
          <a:xfrm>
            <a:off x="2079607" y="5293761"/>
            <a:ext cx="5094514" cy="61065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E7F4DC89-3441-2AE6-960A-098D6D30AC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205" r="26716" b="81616"/>
          <a:stretch>
            <a:fillRect/>
          </a:stretch>
        </p:blipFill>
        <p:spPr>
          <a:xfrm>
            <a:off x="6244847" y="2870395"/>
            <a:ext cx="789633" cy="610650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F5AB5A38-1CEE-5496-3B78-1F4AFAE590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55" t="51912" r="60870" b="28764"/>
          <a:stretch>
            <a:fillRect/>
          </a:stretch>
        </p:blipFill>
        <p:spPr>
          <a:xfrm>
            <a:off x="4580936" y="4476687"/>
            <a:ext cx="1456487" cy="765475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0D7426BA-596B-FC51-C1A6-D86B7A9371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55" t="51912" r="74993" b="28764"/>
          <a:stretch>
            <a:fillRect/>
          </a:stretch>
        </p:blipFill>
        <p:spPr>
          <a:xfrm>
            <a:off x="5778790" y="4476687"/>
            <a:ext cx="511805" cy="76547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EDCE2F6-2314-47CA-1BAF-43524B2508AF}"/>
              </a:ext>
            </a:extLst>
          </p:cNvPr>
          <p:cNvGrpSpPr/>
          <p:nvPr/>
        </p:nvGrpSpPr>
        <p:grpSpPr>
          <a:xfrm>
            <a:off x="6174557" y="5541869"/>
            <a:ext cx="2681926" cy="812408"/>
            <a:chOff x="6174557" y="5541869"/>
            <a:chExt cx="2681926" cy="81240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F9201B-C113-0E6E-882C-0091C31DF141}"/>
                </a:ext>
              </a:extLst>
            </p:cNvPr>
            <p:cNvSpPr/>
            <p:nvPr/>
          </p:nvSpPr>
          <p:spPr>
            <a:xfrm>
              <a:off x="6174557" y="5703216"/>
              <a:ext cx="2681926" cy="651061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C18ED5A-B04F-D583-6DD6-CE8B777375AB}"/>
                </a:ext>
              </a:extLst>
            </p:cNvPr>
            <p:cNvSpPr/>
            <p:nvPr/>
          </p:nvSpPr>
          <p:spPr>
            <a:xfrm>
              <a:off x="7074816" y="5588747"/>
              <a:ext cx="590747" cy="322693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1949A5B-CFC6-ECFC-9DBB-E9C60139633F}"/>
                </a:ext>
              </a:extLst>
            </p:cNvPr>
            <p:cNvSpPr/>
            <p:nvPr/>
          </p:nvSpPr>
          <p:spPr>
            <a:xfrm>
              <a:off x="8052384" y="5541869"/>
              <a:ext cx="590747" cy="322693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5401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04B6E-A41C-18DE-2070-8F2090FCF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5DA202-2592-D3DF-6ACF-00F54C7E2BB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rcRect t="12051"/>
          <a:stretch>
            <a:fillRect/>
          </a:stretch>
        </p:blipFill>
        <p:spPr>
          <a:xfrm>
            <a:off x="2213303" y="2870395"/>
            <a:ext cx="6688801" cy="348388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EA332BC-6C35-3CCC-E705-B2C034D8F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Free n</a:t>
            </a:r>
            <a:r>
              <a:rPr lang="en-US" baseline="-25000" dirty="0"/>
              <a:t>g</a:t>
            </a:r>
            <a:r>
              <a:rPr lang="en-US" dirty="0"/>
              <a:t> Measurement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6469DE-5DCF-CFB1-955C-D7C42BCF68EC}"/>
              </a:ext>
            </a:extLst>
          </p:cNvPr>
          <p:cNvSpPr txBox="1">
            <a:spLocks/>
          </p:cNvSpPr>
          <p:nvPr/>
        </p:nvSpPr>
        <p:spPr>
          <a:xfrm>
            <a:off x="469134" y="1397912"/>
            <a:ext cx="7577227" cy="1233581"/>
          </a:xfrm>
          <a:prstGeom prst="rect">
            <a:avLst/>
          </a:prstGeom>
        </p:spPr>
        <p:txBody>
          <a:bodyPr/>
          <a:lstStyle>
            <a:lvl1pPr marL="233363" indent="-233363" algn="l" eaLnBrk="1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itchFamily="34" charset="0"/>
              <a:buChar char="•"/>
              <a:defRPr sz="2000" b="1">
                <a:latin typeface="Arial" pitchFamily="34" charset="0"/>
                <a:cs typeface="Arial" pitchFamily="34" charset="0"/>
              </a:defRPr>
            </a:lvl1pPr>
            <a:lvl2pPr marL="539750" indent="-255588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800" b="0">
                <a:latin typeface="Arial" pitchFamily="34" charset="0"/>
                <a:cs typeface="Arial" pitchFamily="34" charset="0"/>
              </a:defRPr>
            </a:lvl2pPr>
            <a:lvl3pPr marL="757238" indent="-18415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Arial" pitchFamily="34" charset="0"/>
              <a:buChar char="•"/>
              <a:defRPr sz="1600" b="0">
                <a:latin typeface="Arial" pitchFamily="34" charset="0"/>
                <a:cs typeface="Arial" pitchFamily="34" charset="0"/>
              </a:defRPr>
            </a:lvl3pPr>
            <a:lvl4pPr marL="1033272" indent="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None/>
              <a:defRPr sz="1400" b="0">
                <a:latin typeface="Arial" pitchFamily="34" charset="0"/>
                <a:cs typeface="Arial" pitchFamily="34" charset="0"/>
              </a:defRPr>
            </a:lvl4pPr>
            <a:lvl5pPr marL="1261872" indent="0" algn="l" ea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5pPr>
            <a:lvl6pPr marL="1147763" indent="0" algn="l" eaLnBrk="1" hangingPunct="1">
              <a:spcBef>
                <a:spcPts val="600"/>
              </a:spcBef>
              <a:buFont typeface="Arial" pitchFamily="34" charset="0"/>
              <a:buChar char="•"/>
              <a:defRPr sz="1400" b="1">
                <a:latin typeface="Arial" pitchFamily="34" charset="0"/>
                <a:cs typeface="Arial" pitchFamily="34" charset="0"/>
              </a:defRPr>
            </a:lvl6pPr>
            <a:lvl7pPr marL="1319213" indent="-179388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200" b="1">
                <a:latin typeface="Arial" pitchFamily="34" charset="0"/>
                <a:cs typeface="Arial" pitchFamily="34" charset="0"/>
              </a:defRPr>
            </a:lvl7pPr>
          </a:lstStyle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1. Detection scheme robust to offset-charge jumps </a:t>
            </a:r>
          </a:p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2. Sample much faster than charge-parity switching rate</a:t>
            </a:r>
          </a:p>
          <a:p>
            <a:pPr marL="0" indent="0">
              <a:buFont typeface="Arial" pitchFamily="34" charset="0"/>
              <a:buNone/>
            </a:pPr>
            <a:r>
              <a:rPr lang="en-US" kern="0" dirty="0">
                <a:solidFill>
                  <a:sysClr val="windowText" lastClr="000000"/>
                </a:solidFill>
              </a:rPr>
              <a:t>3. High-fidelity simultaneous readout on multiple qubits</a:t>
            </a:r>
          </a:p>
          <a:p>
            <a:pPr marL="0" indent="0">
              <a:buFont typeface="Arial" pitchFamily="34" charset="0"/>
              <a:buNone/>
            </a:pPr>
            <a:endParaRPr lang="en-US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782E790-84FC-253F-2728-56C70096496D}"/>
              </a:ext>
            </a:extLst>
          </p:cNvPr>
          <p:cNvSpPr/>
          <p:nvPr/>
        </p:nvSpPr>
        <p:spPr>
          <a:xfrm>
            <a:off x="7831606" y="1489858"/>
            <a:ext cx="4119327" cy="809269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Charge-Ramp Modulation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6F2315AE-4B61-B188-B02B-E3727AF667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205" r="26716" b="81616"/>
          <a:stretch>
            <a:fillRect/>
          </a:stretch>
        </p:blipFill>
        <p:spPr>
          <a:xfrm>
            <a:off x="6244847" y="2870395"/>
            <a:ext cx="789633" cy="6106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4360B9-DBF0-43C8-E4F9-FCBC1EA8A89F}"/>
              </a:ext>
            </a:extLst>
          </p:cNvPr>
          <p:cNvSpPr txBox="1"/>
          <p:nvPr/>
        </p:nvSpPr>
        <p:spPr>
          <a:xfrm>
            <a:off x="9038912" y="4038600"/>
            <a:ext cx="29120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Extended application of flux-ramp modulation technique used for SQUID/TES multiplexing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FCA34D-4B4D-ABE9-BA44-147F19173945}"/>
              </a:ext>
            </a:extLst>
          </p:cNvPr>
          <p:cNvSpPr txBox="1"/>
          <p:nvPr/>
        </p:nvSpPr>
        <p:spPr>
          <a:xfrm>
            <a:off x="8902104" y="6548268"/>
            <a:ext cx="35430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Mates et al., </a:t>
            </a: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 Low Temp Phys </a:t>
            </a: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(2012)</a:t>
            </a:r>
          </a:p>
        </p:txBody>
      </p:sp>
    </p:spTree>
    <p:extLst>
      <p:ext uri="{BB962C8B-B14F-4D97-AF65-F5344CB8AC3E}">
        <p14:creationId xmlns:p14="http://schemas.microsoft.com/office/powerpoint/2010/main" val="1893143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BE700-8C13-AB79-D8C0-B2EFCE091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2">
            <a:extLst>
              <a:ext uri="{FF2B5EF4-FFF2-40B4-BE49-F238E27FC236}">
                <a16:creationId xmlns:a16="http://schemas.microsoft.com/office/drawing/2014/main" id="{D0ED5D66-1DA4-24AB-5EB1-7729182EA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</p:spPr>
        <p:txBody>
          <a:bodyPr/>
          <a:lstStyle/>
          <a:p>
            <a:r>
              <a:rPr lang="en-US" dirty="0"/>
              <a:t>Raw Acquisition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F2AFC7-A917-4EE6-5AAA-2CAAA4741B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873" b="27924"/>
          <a:stretch>
            <a:fillRect/>
          </a:stretch>
        </p:blipFill>
        <p:spPr>
          <a:xfrm>
            <a:off x="82680" y="1477873"/>
            <a:ext cx="6409124" cy="378261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A59243-73B7-F4D7-F618-7DD1AFBD5189}"/>
              </a:ext>
            </a:extLst>
          </p:cNvPr>
          <p:cNvSpPr/>
          <p:nvPr/>
        </p:nvSpPr>
        <p:spPr>
          <a:xfrm>
            <a:off x="452338" y="1104754"/>
            <a:ext cx="5822955" cy="293741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</a:t>
            </a: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cs typeface="Aparajita" panose="020B0502040204020203" pitchFamily="18" charset="0"/>
              </a:rPr>
              <a:t>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 per point, 100 points per modulation, ~</a:t>
            </a:r>
            <a:r>
              <a:rPr lang="en-U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</a:rPr>
              <a:t>500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Hz modulation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D9110F52-F168-22F9-5236-7211DE332FE4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/>
          <a:srcRect t="12051"/>
          <a:stretch>
            <a:fillRect/>
          </a:stretch>
        </p:blipFill>
        <p:spPr>
          <a:xfrm>
            <a:off x="6817167" y="2409292"/>
            <a:ext cx="4771189" cy="2485088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2BACB9F5-B928-83FE-5C61-6F3C4BDBAF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205" r="26716" b="81616"/>
          <a:stretch>
            <a:fillRect/>
          </a:stretch>
        </p:blipFill>
        <p:spPr>
          <a:xfrm>
            <a:off x="9699920" y="2414458"/>
            <a:ext cx="563253" cy="4355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DEACA6-DD21-9562-C1EB-F8F4BA512C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83" t="93644" r="19872" b="-2048"/>
          <a:stretch>
            <a:fillRect/>
          </a:stretch>
        </p:blipFill>
        <p:spPr>
          <a:xfrm>
            <a:off x="537159" y="5190926"/>
            <a:ext cx="5954645" cy="44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488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111C7-06BA-7FCB-DF37-AAF27A51C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2">
            <a:extLst>
              <a:ext uri="{FF2B5EF4-FFF2-40B4-BE49-F238E27FC236}">
                <a16:creationId xmlns:a16="http://schemas.microsoft.com/office/drawing/2014/main" id="{3E15EB2D-BC4D-40FE-E206-58C2ECD1A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</p:spPr>
        <p:txBody>
          <a:bodyPr/>
          <a:lstStyle/>
          <a:p>
            <a:r>
              <a:rPr lang="en-US" dirty="0"/>
              <a:t>Raw Acquisition </a:t>
            </a:r>
          </a:p>
        </p:txBody>
      </p:sp>
      <p:pic>
        <p:nvPicPr>
          <p:cNvPr id="14" name="Picture 13" descr="Diagram&#10;&#10;AI-generated content may be incorrect.">
            <a:extLst>
              <a:ext uri="{FF2B5EF4-FFF2-40B4-BE49-F238E27FC236}">
                <a16:creationId xmlns:a16="http://schemas.microsoft.com/office/drawing/2014/main" id="{EEF62977-3997-F719-FB71-EBACF1016C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8"/>
          <a:stretch>
            <a:fillRect/>
          </a:stretch>
        </p:blipFill>
        <p:spPr>
          <a:xfrm>
            <a:off x="6783088" y="979055"/>
            <a:ext cx="4808458" cy="49259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C33B299-6BB1-1BA3-E61A-93C98BF5083D}"/>
              </a:ext>
            </a:extLst>
          </p:cNvPr>
          <p:cNvSpPr txBox="1"/>
          <p:nvPr/>
        </p:nvSpPr>
        <p:spPr>
          <a:xfrm>
            <a:off x="7137357" y="3584043"/>
            <a:ext cx="1988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Charge-Parity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 Flip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579C57-1BC8-42B8-9FF4-D6A7C50EDA92}"/>
              </a:ext>
            </a:extLst>
          </p:cNvPr>
          <p:cNvSpPr txBox="1"/>
          <p:nvPr/>
        </p:nvSpPr>
        <p:spPr>
          <a:xfrm>
            <a:off x="9744625" y="1682913"/>
            <a:ext cx="25256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9D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Offset-Charge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9D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 Shift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6523F461-80A8-5812-007A-D6E564DADB44}"/>
                  </a:ext>
                </a:extLst>
              </p:cNvPr>
              <p:cNvSpPr/>
              <p:nvPr/>
            </p:nvSpPr>
            <p:spPr>
              <a:xfrm>
                <a:off x="6286046" y="6003491"/>
                <a:ext cx="5802542" cy="577105"/>
              </a:xfrm>
              <a:prstGeom prst="roundRect">
                <a:avLst/>
              </a:prstGeom>
              <a:solidFill>
                <a:srgbClr val="DFE9FF"/>
              </a:solidFill>
              <a:ln w="28575">
                <a:solidFill>
                  <a:srgbClr val="00376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95000"/>
                        <a:lumOff val="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Parity switch equivalent to shifting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b>
                        <m:r>
                          <a:rPr kumimoji="0" lang="en-US" sz="2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𝒈</m:t>
                        </m:r>
                      </m:sub>
                    </m:sSub>
                  </m:oMath>
                </a14:m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95000"/>
                        <a:lumOff val="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by 0.5</a:t>
                </a:r>
              </a:p>
            </p:txBody>
          </p:sp>
        </mc:Choice>
        <mc:Fallback xmlns=""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6523F461-80A8-5812-007A-D6E564DADB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046" y="6003491"/>
                <a:ext cx="5802542" cy="577105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28575">
                <a:solidFill>
                  <a:srgbClr val="00376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035F104A-B58E-6851-5A86-3C68F42D48E7}"/>
              </a:ext>
            </a:extLst>
          </p:cNvPr>
          <p:cNvSpPr/>
          <p:nvPr/>
        </p:nvSpPr>
        <p:spPr>
          <a:xfrm rot="19464978">
            <a:off x="10130900" y="2505755"/>
            <a:ext cx="289469" cy="31840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5F7DC36-D361-E9A4-5630-F706695C7073}"/>
              </a:ext>
            </a:extLst>
          </p:cNvPr>
          <p:cNvCxnSpPr>
            <a:cxnSpLocks/>
          </p:cNvCxnSpPr>
          <p:nvPr/>
        </p:nvCxnSpPr>
        <p:spPr>
          <a:xfrm>
            <a:off x="9674679" y="2098221"/>
            <a:ext cx="743112" cy="644979"/>
          </a:xfrm>
          <a:prstGeom prst="straightConnector1">
            <a:avLst/>
          </a:prstGeom>
          <a:ln w="73025">
            <a:solidFill>
              <a:srgbClr val="009D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88AED57-541F-B280-0A46-74CF3B3473A6}"/>
              </a:ext>
            </a:extLst>
          </p:cNvPr>
          <p:cNvSpPr/>
          <p:nvPr/>
        </p:nvSpPr>
        <p:spPr>
          <a:xfrm rot="1343760">
            <a:off x="8604658" y="4736902"/>
            <a:ext cx="289469" cy="31840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77C038D-930A-AB85-2DF6-FE4DD4B26E54}"/>
              </a:ext>
            </a:extLst>
          </p:cNvPr>
          <p:cNvCxnSpPr>
            <a:cxnSpLocks/>
          </p:cNvCxnSpPr>
          <p:nvPr/>
        </p:nvCxnSpPr>
        <p:spPr>
          <a:xfrm flipH="1">
            <a:off x="8727621" y="2141764"/>
            <a:ext cx="676794" cy="2914650"/>
          </a:xfrm>
          <a:prstGeom prst="straightConnector1">
            <a:avLst/>
          </a:prstGeom>
          <a:ln w="730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BF93B9C7-79CE-E239-F86B-F35D38A682B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9873" b="27924"/>
          <a:stretch>
            <a:fillRect/>
          </a:stretch>
        </p:blipFill>
        <p:spPr>
          <a:xfrm>
            <a:off x="82680" y="1477873"/>
            <a:ext cx="6409124" cy="3782616"/>
          </a:xfrm>
          <a:prstGeom prst="rect">
            <a:avLst/>
          </a:prstGeom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8532831-04D7-09B2-602A-0E44DE5A100E}"/>
              </a:ext>
            </a:extLst>
          </p:cNvPr>
          <p:cNvSpPr/>
          <p:nvPr/>
        </p:nvSpPr>
        <p:spPr>
          <a:xfrm>
            <a:off x="452338" y="1104754"/>
            <a:ext cx="5822955" cy="293741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</a:t>
            </a: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cs typeface="Aparajita" panose="020B0502040204020203" pitchFamily="18" charset="0"/>
              </a:rPr>
              <a:t>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 per point, 100 points per modulation, ~</a:t>
            </a:r>
            <a:r>
              <a:rPr lang="en-U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</a:rPr>
              <a:t>500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Hz modulation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5D368E2-6C0E-13A9-33FA-E7679A1556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83" t="93644" r="19872" b="-2048"/>
          <a:stretch>
            <a:fillRect/>
          </a:stretch>
        </p:blipFill>
        <p:spPr>
          <a:xfrm>
            <a:off x="537159" y="5190926"/>
            <a:ext cx="5954645" cy="44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360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3CCE71-A3B0-AFF4-878C-2BCCFA34A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Offset Charge Sensitive </a:t>
            </a:r>
            <a:r>
              <a:rPr lang="en-US" dirty="0" err="1"/>
              <a:t>Transmons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448174-A571-BCFF-91B5-2EC7FC795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081" y="1845893"/>
            <a:ext cx="3004202" cy="7323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37A77BD-C914-D638-DF89-50FB65EEEDD4}"/>
              </a:ext>
            </a:extLst>
          </p:cNvPr>
          <p:cNvSpPr txBox="1"/>
          <p:nvPr/>
        </p:nvSpPr>
        <p:spPr>
          <a:xfrm>
            <a:off x="4560477" y="1197142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charge-parity-dependent</a:t>
            </a:r>
          </a:p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qubit frequency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E075FB7-B8C1-5A7B-B02C-7524C981FE7E}"/>
              </a:ext>
            </a:extLst>
          </p:cNvPr>
          <p:cNvCxnSpPr>
            <a:cxnSpLocks/>
          </p:cNvCxnSpPr>
          <p:nvPr/>
        </p:nvCxnSpPr>
        <p:spPr>
          <a:xfrm>
            <a:off x="4119195" y="2496982"/>
            <a:ext cx="3417009" cy="0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E8B568F-C0FB-C8D1-EFC4-EFC82AC2C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869" y="1775914"/>
            <a:ext cx="490620" cy="19376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FB6697C-B60F-2002-3AD0-267F1034612F}"/>
              </a:ext>
            </a:extLst>
          </p:cNvPr>
          <p:cNvCxnSpPr/>
          <p:nvPr/>
        </p:nvCxnSpPr>
        <p:spPr>
          <a:xfrm>
            <a:off x="5326157" y="2301976"/>
            <a:ext cx="673657" cy="0"/>
          </a:xfrm>
          <a:prstGeom prst="line">
            <a:avLst/>
          </a:prstGeom>
          <a:ln w="50800" cmpd="sng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0887E4-A350-E420-0A7C-69A495FD6620}"/>
              </a:ext>
            </a:extLst>
          </p:cNvPr>
          <p:cNvCxnSpPr>
            <a:cxnSpLocks/>
          </p:cNvCxnSpPr>
          <p:nvPr/>
        </p:nvCxnSpPr>
        <p:spPr>
          <a:xfrm>
            <a:off x="5658841" y="2511712"/>
            <a:ext cx="0" cy="58689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1AA8463-0BC4-B37A-2A54-6AC530287677}"/>
              </a:ext>
            </a:extLst>
          </p:cNvPr>
          <p:cNvSpPr txBox="1"/>
          <p:nvPr/>
        </p:nvSpPr>
        <p:spPr>
          <a:xfrm>
            <a:off x="5135373" y="2610522"/>
            <a:ext cx="1074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  <a:r>
              <a:rPr lang="en-US" sz="1400" b="1" baseline="-250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01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 4 GHz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4FF598-26AA-FD55-A8F6-F42485BC70C7}"/>
              </a:ext>
            </a:extLst>
          </p:cNvPr>
          <p:cNvSpPr txBox="1"/>
          <p:nvPr/>
        </p:nvSpPr>
        <p:spPr>
          <a:xfrm>
            <a:off x="5348598" y="2003066"/>
            <a:ext cx="657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~MHz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44E588C-9397-1172-E8F0-1C46680EBF11}"/>
              </a:ext>
            </a:extLst>
          </p:cNvPr>
          <p:cNvSpPr txBox="1"/>
          <p:nvPr/>
        </p:nvSpPr>
        <p:spPr>
          <a:xfrm>
            <a:off x="4339092" y="1927259"/>
            <a:ext cx="57259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FF3C3A"/>
                </a:solidFill>
                <a:latin typeface="Arial" panose="020B0604020202020204" pitchFamily="34" charset="0"/>
                <a:cs typeface="Arial" charset="0"/>
              </a:rPr>
              <a:t>even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876714-60C5-CFA2-D6CA-3EA78DD85077}"/>
              </a:ext>
            </a:extLst>
          </p:cNvPr>
          <p:cNvSpPr txBox="1"/>
          <p:nvPr/>
        </p:nvSpPr>
        <p:spPr>
          <a:xfrm>
            <a:off x="6456942" y="1937814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3ABAFF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odd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3554EBA-F563-6F0F-C48B-58A5DDDFC6E6}"/>
              </a:ext>
            </a:extLst>
          </p:cNvPr>
          <p:cNvSpPr/>
          <p:nvPr/>
        </p:nvSpPr>
        <p:spPr>
          <a:xfrm>
            <a:off x="9944301" y="6451541"/>
            <a:ext cx="2244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126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Serniak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PRL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(2018)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1567C25-E796-0B32-1095-4C021CA14418}"/>
              </a:ext>
            </a:extLst>
          </p:cNvPr>
          <p:cNvSpPr txBox="1"/>
          <p:nvPr/>
        </p:nvSpPr>
        <p:spPr>
          <a:xfrm>
            <a:off x="7524782" y="2496982"/>
            <a:ext cx="224616" cy="276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799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</a:p>
        </p:txBody>
      </p:sp>
      <p:pic>
        <p:nvPicPr>
          <p:cNvPr id="82" name="Picture 81" descr="Diagram, schematic&#10;&#10;AI-generated content may be incorrect.">
            <a:extLst>
              <a:ext uri="{FF2B5EF4-FFF2-40B4-BE49-F238E27FC236}">
                <a16:creationId xmlns:a16="http://schemas.microsoft.com/office/drawing/2014/main" id="{E326FCF2-0FC7-909F-BAE4-642D8AD2B4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91"/>
          <a:stretch>
            <a:fillRect/>
          </a:stretch>
        </p:blipFill>
        <p:spPr>
          <a:xfrm>
            <a:off x="317952" y="1282951"/>
            <a:ext cx="3252435" cy="1688000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689C0C50-76A3-E015-0031-01624F221D37}"/>
              </a:ext>
            </a:extLst>
          </p:cNvPr>
          <p:cNvSpPr txBox="1"/>
          <p:nvPr/>
        </p:nvSpPr>
        <p:spPr>
          <a:xfrm>
            <a:off x="1696847" y="2634757"/>
            <a:ext cx="1562420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~ 20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4F1A659-D3C3-CDB2-52BE-54B62A6C63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5525" y="1012840"/>
            <a:ext cx="2583272" cy="2578271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0B9D6A99-9B67-F483-954F-FAF3B8EEBE4A}"/>
              </a:ext>
            </a:extLst>
          </p:cNvPr>
          <p:cNvSpPr/>
          <p:nvPr/>
        </p:nvSpPr>
        <p:spPr>
          <a:xfrm>
            <a:off x="8385525" y="1012840"/>
            <a:ext cx="352618" cy="307417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676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3E444-768F-5911-DA27-6CB3788D0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86A0D3C-8CB2-D10B-EA20-C082A0BA1500}"/>
                  </a:ext>
                </a:extLst>
              </p:cNvPr>
              <p:cNvSpPr txBox="1"/>
              <p:nvPr/>
            </p:nvSpPr>
            <p:spPr>
              <a:xfrm>
                <a:off x="6804604" y="1161611"/>
                <a:ext cx="5291333" cy="395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b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𝒈</m:t>
                        </m:r>
                      </m:sub>
                    </m:sSub>
                  </m:oMath>
                </a14:m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assignment through template convolution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86A0D3C-8CB2-D10B-EA20-C082A0BA1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604" y="1161611"/>
                <a:ext cx="5291333" cy="395621"/>
              </a:xfrm>
              <a:prstGeom prst="rect">
                <a:avLst/>
              </a:prstGeom>
              <a:blipFill>
                <a:blip r:embed="rId2"/>
                <a:stretch>
                  <a:fillRect t="-9375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itle 2">
            <a:extLst>
              <a:ext uri="{FF2B5EF4-FFF2-40B4-BE49-F238E27FC236}">
                <a16:creationId xmlns:a16="http://schemas.microsoft.com/office/drawing/2014/main" id="{8F4CD53E-5E17-C8CE-39B6-C9CF3DF6F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</p:spPr>
        <p:txBody>
          <a:bodyPr/>
          <a:lstStyle/>
          <a:p>
            <a:r>
              <a:rPr lang="en-US" dirty="0"/>
              <a:t>Template Generation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562782-017E-6D20-6397-F9EAE4FD3120}"/>
              </a:ext>
            </a:extLst>
          </p:cNvPr>
          <p:cNvSpPr/>
          <p:nvPr/>
        </p:nvSpPr>
        <p:spPr>
          <a:xfrm>
            <a:off x="144651" y="4680488"/>
            <a:ext cx="5333975" cy="656095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E981350-DBBB-AE28-478C-B5EEB9C4EBA5}"/>
              </a:ext>
            </a:extLst>
          </p:cNvPr>
          <p:cNvSpPr/>
          <p:nvPr/>
        </p:nvSpPr>
        <p:spPr>
          <a:xfrm>
            <a:off x="452338" y="1104754"/>
            <a:ext cx="5822955" cy="293741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</a:t>
            </a: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cs typeface="Aparajita" panose="020B0502040204020203" pitchFamily="18" charset="0"/>
              </a:rPr>
              <a:t>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 per point, 100 points per modulation, ~</a:t>
            </a:r>
            <a:r>
              <a:rPr lang="en-U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</a:rPr>
              <a:t>500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Hz modulation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8D138D-79AB-3941-43A1-32DB6AA30357}"/>
              </a:ext>
            </a:extLst>
          </p:cNvPr>
          <p:cNvSpPr txBox="1"/>
          <p:nvPr/>
        </p:nvSpPr>
        <p:spPr>
          <a:xfrm>
            <a:off x="2498583" y="3723341"/>
            <a:ext cx="235987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TODO: Move slowly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F81B5E-BA22-1EAC-FF47-B93F9D2FE3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873" b="27924"/>
          <a:stretch>
            <a:fillRect/>
          </a:stretch>
        </p:blipFill>
        <p:spPr>
          <a:xfrm>
            <a:off x="82680" y="1477873"/>
            <a:ext cx="6409124" cy="37826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BEC1C6-79BC-2AFA-E852-5B27EEE026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83" t="93644" r="19872" b="-2048"/>
          <a:stretch>
            <a:fillRect/>
          </a:stretch>
        </p:blipFill>
        <p:spPr>
          <a:xfrm>
            <a:off x="537159" y="5190926"/>
            <a:ext cx="5954645" cy="44106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E070E09-D9B3-9E41-B2EC-8EB11093E3AB}"/>
              </a:ext>
            </a:extLst>
          </p:cNvPr>
          <p:cNvGrpSpPr/>
          <p:nvPr/>
        </p:nvGrpSpPr>
        <p:grpSpPr>
          <a:xfrm>
            <a:off x="6732622" y="1587912"/>
            <a:ext cx="4961306" cy="2833051"/>
            <a:chOff x="7052850" y="1552666"/>
            <a:chExt cx="3544395" cy="202395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EE16D66-5EF4-770E-8159-709FC09EC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3" t="6240" r="97226" b="27924"/>
            <a:stretch>
              <a:fillRect/>
            </a:stretch>
          </p:blipFill>
          <p:spPr>
            <a:xfrm rot="5400000">
              <a:off x="8764875" y="1744249"/>
              <a:ext cx="209629" cy="345511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2976948-4497-4F0C-05CF-078929B561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0177" t="8395" r="181" b="26626"/>
            <a:stretch>
              <a:fillRect/>
            </a:stretch>
          </p:blipFill>
          <p:spPr>
            <a:xfrm rot="16200000">
              <a:off x="8084123" y="633139"/>
              <a:ext cx="1571134" cy="341018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36AE39B-5007-A7A9-C668-5CCB88CCB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171" t="6240" r="94154" b="27924"/>
            <a:stretch>
              <a:fillRect/>
            </a:stretch>
          </p:blipFill>
          <p:spPr>
            <a:xfrm rot="16200000">
              <a:off x="8633404" y="1483619"/>
              <a:ext cx="294004" cy="3455111"/>
            </a:xfrm>
            <a:prstGeom prst="rect">
              <a:avLst/>
            </a:prstGeom>
          </p:spPr>
        </p:pic>
      </p:grp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434F4A54-24B5-FDE8-3170-832F6B2E9483}"/>
              </a:ext>
            </a:extLst>
          </p:cNvPr>
          <p:cNvSpPr/>
          <p:nvPr/>
        </p:nvSpPr>
        <p:spPr>
          <a:xfrm rot="10800000">
            <a:off x="3173510" y="1741363"/>
            <a:ext cx="227463" cy="250903"/>
          </a:xfrm>
          <a:prstGeom prst="triangle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023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F071-2029-6EF2-B4B9-6CD6D52F3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BFE7CC7-93FB-B7FB-45DC-D463E5E93934}"/>
                  </a:ext>
                </a:extLst>
              </p:cNvPr>
              <p:cNvSpPr txBox="1"/>
              <p:nvPr/>
            </p:nvSpPr>
            <p:spPr>
              <a:xfrm>
                <a:off x="6804604" y="1161611"/>
                <a:ext cx="5291333" cy="395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b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𝒈</m:t>
                        </m:r>
                      </m:sub>
                    </m:sSub>
                  </m:oMath>
                </a14:m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assignment through template convolution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BFE7CC7-93FB-B7FB-45DC-D463E5E939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604" y="1161611"/>
                <a:ext cx="5291333" cy="395621"/>
              </a:xfrm>
              <a:prstGeom prst="rect">
                <a:avLst/>
              </a:prstGeom>
              <a:blipFill>
                <a:blip r:embed="rId2"/>
                <a:stretch>
                  <a:fillRect t="-9375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235D39EA-89CD-D44B-28F9-924A6C87F81F}"/>
              </a:ext>
            </a:extLst>
          </p:cNvPr>
          <p:cNvGrpSpPr/>
          <p:nvPr/>
        </p:nvGrpSpPr>
        <p:grpSpPr>
          <a:xfrm>
            <a:off x="9150787" y="4477358"/>
            <a:ext cx="2354201" cy="2208138"/>
            <a:chOff x="7510561" y="3179243"/>
            <a:chExt cx="3591493" cy="3368664"/>
          </a:xfrm>
        </p:grpSpPr>
        <p:pic>
          <p:nvPicPr>
            <p:cNvPr id="15" name="Picture 14" descr="Chart, radar chart&#10;&#10;AI-generated content may be incorrect.">
              <a:extLst>
                <a:ext uri="{FF2B5EF4-FFF2-40B4-BE49-F238E27FC236}">
                  <a16:creationId xmlns:a16="http://schemas.microsoft.com/office/drawing/2014/main" id="{428E9C05-24D4-E9FA-DD7B-72C9509EC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10561" y="3179243"/>
              <a:ext cx="3591493" cy="3368664"/>
            </a:xfrm>
            <a:prstGeom prst="rect">
              <a:avLst/>
            </a:prstGeom>
          </p:spPr>
        </p:pic>
        <p:sp>
          <p:nvSpPr>
            <p:cNvPr id="76" name="Arc 75">
              <a:extLst>
                <a:ext uri="{FF2B5EF4-FFF2-40B4-BE49-F238E27FC236}">
                  <a16:creationId xmlns:a16="http://schemas.microsoft.com/office/drawing/2014/main" id="{4C8E4A31-0097-A615-521C-3D2D6B55CC10}"/>
                </a:ext>
              </a:extLst>
            </p:cNvPr>
            <p:cNvSpPr/>
            <p:nvPr/>
          </p:nvSpPr>
          <p:spPr>
            <a:xfrm rot="16200000">
              <a:off x="8721341" y="4398377"/>
              <a:ext cx="1074920" cy="962805"/>
            </a:xfrm>
            <a:prstGeom prst="arc">
              <a:avLst>
                <a:gd name="adj1" fmla="val 16200000"/>
                <a:gd name="adj2" fmla="val 8448959"/>
              </a:avLst>
            </a:prstGeom>
            <a:ln w="57150">
              <a:solidFill>
                <a:srgbClr val="1F77B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Arc 68">
              <a:extLst>
                <a:ext uri="{FF2B5EF4-FFF2-40B4-BE49-F238E27FC236}">
                  <a16:creationId xmlns:a16="http://schemas.microsoft.com/office/drawing/2014/main" id="{B9145D6E-BFC5-E147-E21B-40C805F5CBD3}"/>
                </a:ext>
              </a:extLst>
            </p:cNvPr>
            <p:cNvSpPr/>
            <p:nvPr/>
          </p:nvSpPr>
          <p:spPr>
            <a:xfrm rot="16200000">
              <a:off x="8735277" y="4384636"/>
              <a:ext cx="1074920" cy="962805"/>
            </a:xfrm>
            <a:prstGeom prst="arc">
              <a:avLst>
                <a:gd name="adj1" fmla="val 16200000"/>
                <a:gd name="adj2" fmla="val 19955884"/>
              </a:avLst>
            </a:prstGeom>
            <a:ln w="57150">
              <a:solidFill>
                <a:srgbClr val="D83435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45" name="Picture 44" descr="A picture containing text&#10;&#10;AI-generated content may be incorrect.">
            <a:extLst>
              <a:ext uri="{FF2B5EF4-FFF2-40B4-BE49-F238E27FC236}">
                <a16:creationId xmlns:a16="http://schemas.microsoft.com/office/drawing/2014/main" id="{C4A64F12-865E-2A37-61C1-26408C5933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410" y="5212713"/>
            <a:ext cx="2083487" cy="419277"/>
          </a:xfrm>
          <a:prstGeom prst="rect">
            <a:avLst/>
          </a:prstGeom>
        </p:spPr>
      </p:pic>
      <p:sp>
        <p:nvSpPr>
          <p:cNvPr id="56" name="Title 2">
            <a:extLst>
              <a:ext uri="{FF2B5EF4-FFF2-40B4-BE49-F238E27FC236}">
                <a16:creationId xmlns:a16="http://schemas.microsoft.com/office/drawing/2014/main" id="{559E9314-34C2-3E8A-7584-B079AD25F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</p:spPr>
        <p:txBody>
          <a:bodyPr/>
          <a:lstStyle/>
          <a:p>
            <a:r>
              <a:rPr lang="en-US" dirty="0"/>
              <a:t>Signal Convolution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547E21-F788-B2C0-2D15-06CD680F0254}"/>
              </a:ext>
            </a:extLst>
          </p:cNvPr>
          <p:cNvSpPr/>
          <p:nvPr/>
        </p:nvSpPr>
        <p:spPr>
          <a:xfrm>
            <a:off x="144651" y="4680488"/>
            <a:ext cx="5333975" cy="656095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3A10098-91A6-6C2D-2E13-DF50D16AA18A}"/>
              </a:ext>
            </a:extLst>
          </p:cNvPr>
          <p:cNvSpPr/>
          <p:nvPr/>
        </p:nvSpPr>
        <p:spPr>
          <a:xfrm>
            <a:off x="452338" y="1104754"/>
            <a:ext cx="5822955" cy="293741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</a:t>
            </a: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cs typeface="Aparajita" panose="020B0502040204020203" pitchFamily="18" charset="0"/>
              </a:rPr>
              <a:t>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 per point, 100 points per modulation, ~</a:t>
            </a:r>
            <a:r>
              <a:rPr lang="en-U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</a:rPr>
              <a:t>500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Hz modulation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E85E1B-F77E-1B3D-4F4F-24DBE978FBEF}"/>
              </a:ext>
            </a:extLst>
          </p:cNvPr>
          <p:cNvSpPr txBox="1"/>
          <p:nvPr/>
        </p:nvSpPr>
        <p:spPr>
          <a:xfrm>
            <a:off x="2498583" y="3723341"/>
            <a:ext cx="235987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TODO: Move slowly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1717AE-3751-969B-D39D-8702EA2ECF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9873" b="27924"/>
          <a:stretch>
            <a:fillRect/>
          </a:stretch>
        </p:blipFill>
        <p:spPr>
          <a:xfrm>
            <a:off x="82680" y="1477873"/>
            <a:ext cx="6409124" cy="37826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E6F3134-1FD6-4843-27A4-DD259E6CB2D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83" t="93644" r="19872" b="-2048"/>
          <a:stretch>
            <a:fillRect/>
          </a:stretch>
        </p:blipFill>
        <p:spPr>
          <a:xfrm>
            <a:off x="537159" y="5190926"/>
            <a:ext cx="5954645" cy="44106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A12BC37-6365-EFCA-7BB1-B3E53967DD69}"/>
              </a:ext>
            </a:extLst>
          </p:cNvPr>
          <p:cNvGrpSpPr/>
          <p:nvPr/>
        </p:nvGrpSpPr>
        <p:grpSpPr>
          <a:xfrm>
            <a:off x="6732622" y="1587912"/>
            <a:ext cx="4961306" cy="2833051"/>
            <a:chOff x="7052850" y="1552666"/>
            <a:chExt cx="3544395" cy="202395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A63398E-4166-90CB-925B-B8143525D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53" t="6240" r="97226" b="27924"/>
            <a:stretch>
              <a:fillRect/>
            </a:stretch>
          </p:blipFill>
          <p:spPr>
            <a:xfrm rot="5400000">
              <a:off x="8764875" y="1744249"/>
              <a:ext cx="209629" cy="345511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5EF0397-65C9-243E-99CD-5CA97B1B8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80177" t="8395" r="181" b="26626"/>
            <a:stretch>
              <a:fillRect/>
            </a:stretch>
          </p:blipFill>
          <p:spPr>
            <a:xfrm rot="16200000">
              <a:off x="8084123" y="633139"/>
              <a:ext cx="1571134" cy="341018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4C3C592-5930-72FD-0124-D28FD464C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171" t="6240" r="94154" b="27924"/>
            <a:stretch>
              <a:fillRect/>
            </a:stretch>
          </p:blipFill>
          <p:spPr>
            <a:xfrm rot="16200000">
              <a:off x="8633404" y="1483619"/>
              <a:ext cx="294004" cy="3455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2673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6E7C0-73AE-5623-AC1B-0BF777AD3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2">
            <a:extLst>
              <a:ext uri="{FF2B5EF4-FFF2-40B4-BE49-F238E27FC236}">
                <a16:creationId xmlns:a16="http://schemas.microsoft.com/office/drawing/2014/main" id="{D6A580A6-BAC7-5CC4-EC90-0E3C32FE0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</p:spPr>
        <p:txBody>
          <a:bodyPr/>
          <a:lstStyle/>
          <a:p>
            <a:r>
              <a:rPr lang="en-US" dirty="0"/>
              <a:t>n</a:t>
            </a:r>
            <a:r>
              <a:rPr lang="en-US" baseline="-25000" dirty="0"/>
              <a:t>g  </a:t>
            </a:r>
            <a:r>
              <a:rPr lang="en-US" dirty="0"/>
              <a:t>Assignment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1AE1B34-1F83-18CB-32F0-9CB1BDC04768}"/>
              </a:ext>
            </a:extLst>
          </p:cNvPr>
          <p:cNvSpPr/>
          <p:nvPr/>
        </p:nvSpPr>
        <p:spPr>
          <a:xfrm>
            <a:off x="452338" y="1104754"/>
            <a:ext cx="5822955" cy="293741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</a:t>
            </a: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cs typeface="Aparajita" panose="020B0502040204020203" pitchFamily="18" charset="0"/>
              </a:rPr>
              <a:t>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 per point, 100 points per modulation, ~</a:t>
            </a:r>
            <a:r>
              <a:rPr lang="en-U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</a:rPr>
              <a:t>500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Hz modulation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8A09106A-64A0-BBAB-7EEB-7210F0E5E5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873" b="473"/>
          <a:stretch>
            <a:fillRect/>
          </a:stretch>
        </p:blipFill>
        <p:spPr>
          <a:xfrm>
            <a:off x="82680" y="1477872"/>
            <a:ext cx="6409124" cy="52232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E28BE00-9572-AB67-2F25-2270C88AA4F0}"/>
                  </a:ext>
                </a:extLst>
              </p:cNvPr>
              <p:cNvSpPr txBox="1"/>
              <p:nvPr/>
            </p:nvSpPr>
            <p:spPr>
              <a:xfrm>
                <a:off x="6804604" y="1161611"/>
                <a:ext cx="5291333" cy="395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b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𝒈</m:t>
                        </m:r>
                      </m:sub>
                    </m:sSub>
                  </m:oMath>
                </a14:m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assignment through template convolution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E28BE00-9572-AB67-2F25-2270C88AA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604" y="1161611"/>
                <a:ext cx="5291333" cy="395621"/>
              </a:xfrm>
              <a:prstGeom prst="rect">
                <a:avLst/>
              </a:prstGeom>
              <a:blipFill>
                <a:blip r:embed="rId3"/>
                <a:stretch>
                  <a:fillRect t="-9375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E505F850-3A42-69C8-3AA7-246B65D372DD}"/>
              </a:ext>
            </a:extLst>
          </p:cNvPr>
          <p:cNvGrpSpPr/>
          <p:nvPr/>
        </p:nvGrpSpPr>
        <p:grpSpPr>
          <a:xfrm>
            <a:off x="9150787" y="4477358"/>
            <a:ext cx="2354201" cy="2208138"/>
            <a:chOff x="7510561" y="3179243"/>
            <a:chExt cx="3591493" cy="3368664"/>
          </a:xfrm>
        </p:grpSpPr>
        <p:pic>
          <p:nvPicPr>
            <p:cNvPr id="52" name="Picture 51" descr="Chart, radar chart&#10;&#10;AI-generated content may be incorrect.">
              <a:extLst>
                <a:ext uri="{FF2B5EF4-FFF2-40B4-BE49-F238E27FC236}">
                  <a16:creationId xmlns:a16="http://schemas.microsoft.com/office/drawing/2014/main" id="{A6D066E9-2B42-6C0A-9D6A-4C32F900AB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10561" y="3179243"/>
              <a:ext cx="3591493" cy="3368664"/>
            </a:xfrm>
            <a:prstGeom prst="rect">
              <a:avLst/>
            </a:prstGeom>
          </p:spPr>
        </p:pic>
        <p:sp>
          <p:nvSpPr>
            <p:cNvPr id="53" name="Arc 52">
              <a:extLst>
                <a:ext uri="{FF2B5EF4-FFF2-40B4-BE49-F238E27FC236}">
                  <a16:creationId xmlns:a16="http://schemas.microsoft.com/office/drawing/2014/main" id="{5F107652-03D8-B4C1-230B-3730AFF90097}"/>
                </a:ext>
              </a:extLst>
            </p:cNvPr>
            <p:cNvSpPr/>
            <p:nvPr/>
          </p:nvSpPr>
          <p:spPr>
            <a:xfrm rot="16200000">
              <a:off x="8721341" y="4398377"/>
              <a:ext cx="1074920" cy="962805"/>
            </a:xfrm>
            <a:prstGeom prst="arc">
              <a:avLst>
                <a:gd name="adj1" fmla="val 16200000"/>
                <a:gd name="adj2" fmla="val 8448959"/>
              </a:avLst>
            </a:prstGeom>
            <a:ln w="57150">
              <a:solidFill>
                <a:srgbClr val="1F77B4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Arc 53">
              <a:extLst>
                <a:ext uri="{FF2B5EF4-FFF2-40B4-BE49-F238E27FC236}">
                  <a16:creationId xmlns:a16="http://schemas.microsoft.com/office/drawing/2014/main" id="{D5E9D72A-11B7-02C1-0495-BBF0156A3A65}"/>
                </a:ext>
              </a:extLst>
            </p:cNvPr>
            <p:cNvSpPr/>
            <p:nvPr/>
          </p:nvSpPr>
          <p:spPr>
            <a:xfrm rot="16200000">
              <a:off x="8735277" y="4384636"/>
              <a:ext cx="1074920" cy="962805"/>
            </a:xfrm>
            <a:prstGeom prst="arc">
              <a:avLst>
                <a:gd name="adj1" fmla="val 16200000"/>
                <a:gd name="adj2" fmla="val 19955884"/>
              </a:avLst>
            </a:prstGeom>
            <a:ln w="57150">
              <a:solidFill>
                <a:srgbClr val="D83435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55" name="Picture 54" descr="A picture containing text&#10;&#10;AI-generated content may be incorrect.">
            <a:extLst>
              <a:ext uri="{FF2B5EF4-FFF2-40B4-BE49-F238E27FC236}">
                <a16:creationId xmlns:a16="http://schemas.microsoft.com/office/drawing/2014/main" id="{B814635A-CE5B-C948-EE21-72881B6DA2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2410" y="5212713"/>
            <a:ext cx="2083487" cy="419277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982969EB-B9C1-85D2-9C68-1019D56046E5}"/>
              </a:ext>
            </a:extLst>
          </p:cNvPr>
          <p:cNvGrpSpPr/>
          <p:nvPr/>
        </p:nvGrpSpPr>
        <p:grpSpPr>
          <a:xfrm>
            <a:off x="6732622" y="1587912"/>
            <a:ext cx="4961306" cy="2833051"/>
            <a:chOff x="7052850" y="1552666"/>
            <a:chExt cx="3544395" cy="2023953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53A72353-247D-A7D5-B808-11512F2F0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53" t="6240" r="97226" b="27924"/>
            <a:stretch>
              <a:fillRect/>
            </a:stretch>
          </p:blipFill>
          <p:spPr>
            <a:xfrm rot="5400000">
              <a:off x="8764875" y="1744249"/>
              <a:ext cx="209629" cy="3455111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F00824F3-9E35-1CF4-C10C-4FC69A96B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80177" t="8395" r="181" b="26626"/>
            <a:stretch>
              <a:fillRect/>
            </a:stretch>
          </p:blipFill>
          <p:spPr>
            <a:xfrm rot="16200000">
              <a:off x="8084123" y="633139"/>
              <a:ext cx="1571134" cy="3410187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CE8CBDB4-FD1E-6942-AC08-DC3CCC36F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171" t="6240" r="94154" b="27924"/>
            <a:stretch>
              <a:fillRect/>
            </a:stretch>
          </p:blipFill>
          <p:spPr>
            <a:xfrm rot="16200000">
              <a:off x="8633404" y="1483619"/>
              <a:ext cx="294004" cy="3455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1393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1FA7-2EB4-EC0B-4788-208E3C1E6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8F539B-6FC6-B4A9-8B89-F3D9AB8611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873" b="473"/>
          <a:stretch>
            <a:fillRect/>
          </a:stretch>
        </p:blipFill>
        <p:spPr>
          <a:xfrm>
            <a:off x="82680" y="1477872"/>
            <a:ext cx="6409124" cy="5223245"/>
          </a:xfrm>
          <a:prstGeom prst="rect">
            <a:avLst/>
          </a:prstGeom>
        </p:spPr>
      </p:pic>
      <p:sp>
        <p:nvSpPr>
          <p:cNvPr id="56" name="Title 2">
            <a:extLst>
              <a:ext uri="{FF2B5EF4-FFF2-40B4-BE49-F238E27FC236}">
                <a16:creationId xmlns:a16="http://schemas.microsoft.com/office/drawing/2014/main" id="{8587893C-A2F7-77E5-5B8D-94981F02B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</p:spPr>
        <p:txBody>
          <a:bodyPr/>
          <a:lstStyle/>
          <a:p>
            <a:r>
              <a:rPr lang="en-US" dirty="0"/>
              <a:t>Charge-Parity State Assignment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7F3703-8FF9-ABFA-C500-8D9B24DE4690}"/>
              </a:ext>
            </a:extLst>
          </p:cNvPr>
          <p:cNvSpPr/>
          <p:nvPr/>
        </p:nvSpPr>
        <p:spPr>
          <a:xfrm>
            <a:off x="452338" y="1104754"/>
            <a:ext cx="5822955" cy="293741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</a:t>
            </a: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cs typeface="Aparajita" panose="020B0502040204020203" pitchFamily="18" charset="0"/>
              </a:rPr>
              <a:t>μ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 per point, 100 points per modulation, ~</a:t>
            </a:r>
            <a:r>
              <a:rPr lang="en-US" sz="1400" b="1" dirty="0">
                <a:solidFill>
                  <a:srgbClr val="000000">
                    <a:lumMod val="95000"/>
                    <a:lumOff val="5000"/>
                  </a:srgbClr>
                </a:solidFill>
                <a:latin typeface="Arial"/>
              </a:rPr>
              <a:t>500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Hz modulation</a:t>
            </a:r>
          </a:p>
        </p:txBody>
      </p:sp>
      <p:pic>
        <p:nvPicPr>
          <p:cNvPr id="4" name="Picture 3" descr="Diagram&#10;&#10;AI-generated content may be incorrect.">
            <a:extLst>
              <a:ext uri="{FF2B5EF4-FFF2-40B4-BE49-F238E27FC236}">
                <a16:creationId xmlns:a16="http://schemas.microsoft.com/office/drawing/2014/main" id="{2766B17F-1C35-FF6E-3CEB-565B6578E8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68"/>
          <a:stretch>
            <a:fillRect/>
          </a:stretch>
        </p:blipFill>
        <p:spPr>
          <a:xfrm>
            <a:off x="7494494" y="979056"/>
            <a:ext cx="4185053" cy="42872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AFA48F-6B8F-1D87-8373-A790A77703CB}"/>
              </a:ext>
            </a:extLst>
          </p:cNvPr>
          <p:cNvSpPr txBox="1"/>
          <p:nvPr/>
        </p:nvSpPr>
        <p:spPr>
          <a:xfrm>
            <a:off x="7802834" y="3246314"/>
            <a:ext cx="1730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Charge-Parity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 Flip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EA4D61-0FA7-89C8-D93B-5BA160C4B058}"/>
              </a:ext>
            </a:extLst>
          </p:cNvPr>
          <p:cNvSpPr txBox="1"/>
          <p:nvPr/>
        </p:nvSpPr>
        <p:spPr>
          <a:xfrm>
            <a:off x="10072075" y="1591661"/>
            <a:ext cx="2198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9D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Offset-Charge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9D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Phase Shift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AE34A0-A4A9-80A9-0D55-0991FCDAA698}"/>
              </a:ext>
            </a:extLst>
          </p:cNvPr>
          <p:cNvSpPr/>
          <p:nvPr/>
        </p:nvSpPr>
        <p:spPr>
          <a:xfrm rot="19464978">
            <a:off x="10408271" y="2307823"/>
            <a:ext cx="251940" cy="277127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A1DD167-90BE-C6AB-4FEE-5547062754C2}"/>
              </a:ext>
            </a:extLst>
          </p:cNvPr>
          <p:cNvCxnSpPr>
            <a:cxnSpLocks/>
          </p:cNvCxnSpPr>
          <p:nvPr/>
        </p:nvCxnSpPr>
        <p:spPr>
          <a:xfrm>
            <a:off x="10011198" y="1953125"/>
            <a:ext cx="646769" cy="561359"/>
          </a:xfrm>
          <a:prstGeom prst="straightConnector1">
            <a:avLst/>
          </a:prstGeom>
          <a:ln w="73025">
            <a:solidFill>
              <a:srgbClr val="009D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6154E20E-CBBB-03A8-D647-46C94CF48220}"/>
              </a:ext>
            </a:extLst>
          </p:cNvPr>
          <p:cNvSpPr/>
          <p:nvPr/>
        </p:nvSpPr>
        <p:spPr>
          <a:xfrm rot="1343760">
            <a:off x="9079902" y="4249709"/>
            <a:ext cx="251940" cy="277127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1A7FFBC-FD58-DF4F-48CE-F3A0F81D718C}"/>
              </a:ext>
            </a:extLst>
          </p:cNvPr>
          <p:cNvCxnSpPr>
            <a:cxnSpLocks/>
          </p:cNvCxnSpPr>
          <p:nvPr/>
        </p:nvCxnSpPr>
        <p:spPr>
          <a:xfrm flipH="1">
            <a:off x="9186924" y="1991023"/>
            <a:ext cx="589050" cy="2536774"/>
          </a:xfrm>
          <a:prstGeom prst="straightConnector1">
            <a:avLst/>
          </a:prstGeom>
          <a:ln w="730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3BC2515-36F6-8CE9-F498-22EA2D97B9CA}"/>
              </a:ext>
            </a:extLst>
          </p:cNvPr>
          <p:cNvSpPr txBox="1"/>
          <p:nvPr/>
        </p:nvSpPr>
        <p:spPr>
          <a:xfrm>
            <a:off x="7182493" y="5478641"/>
            <a:ext cx="44434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Charge-Parity Jump: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every ~1s </a:t>
            </a:r>
            <a:r>
              <a:rPr lang="en-US" sz="2000" b="1" dirty="0">
                <a:solidFill>
                  <a:srgbClr val="009D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Offset-Charge Jump: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every ~100s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F5652B-D834-BDB5-0D0A-15D735C5BFFE}"/>
              </a:ext>
            </a:extLst>
          </p:cNvPr>
          <p:cNvGrpSpPr/>
          <p:nvPr/>
        </p:nvGrpSpPr>
        <p:grpSpPr>
          <a:xfrm>
            <a:off x="585290" y="6394526"/>
            <a:ext cx="5362792" cy="361873"/>
            <a:chOff x="585290" y="6416936"/>
            <a:chExt cx="4468915" cy="41136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F809927-5AEF-24F4-1EFB-76F981508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97878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22088CA-0090-E3CB-AA9C-8F91C9A0EE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90340" y="6416936"/>
              <a:ext cx="0" cy="385836"/>
            </a:xfrm>
            <a:prstGeom prst="straightConnector1">
              <a:avLst/>
            </a:prstGeom>
            <a:ln w="73025">
              <a:solidFill>
                <a:srgbClr val="009D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1F32086-A957-D9F8-899C-D96411DD73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44725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30F5FF68-1B85-321E-8A52-14BC583908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6883" y="6420225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46839237-E16D-25F4-BAAD-8DCA4402F9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22513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D1B10E2-BFC6-4175-620D-205F363344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5290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36B89A6-4B43-6805-69A3-12AB66FE38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8960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D1815CBB-5A5E-4A9B-FE30-F36D621D51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3846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D19BE808-B4BA-8107-D744-1874C06D5B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96137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DD934C8A-FD74-1248-7890-72B217CE62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63889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68A1BD1D-40BA-7ACC-D166-91E06E2222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40292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27691857-EAB7-068F-97B2-5BE0143D1B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07633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31F310F6-D854-8C47-C00A-75B2F2862E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4150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279BE778-351F-A3C4-283A-E14F14E275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54205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45B3D71E-2C09-64D5-06B0-48BF3D1F46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3784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0710892B-C67F-B072-A325-A2E66A3433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4584" y="6416936"/>
              <a:ext cx="0" cy="408071"/>
            </a:xfrm>
            <a:prstGeom prst="straightConnector1">
              <a:avLst/>
            </a:prstGeom>
            <a:ln w="444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7187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61AAF-2BD6-BD71-8BC3-3734109A3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1B1DC2-B243-EC97-FDE2-1F964A3C8D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11"/>
          <a:stretch>
            <a:fillRect/>
          </a:stretch>
        </p:blipFill>
        <p:spPr>
          <a:xfrm>
            <a:off x="6490972" y="2738651"/>
            <a:ext cx="5580872" cy="39549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FF678C9-31CC-63A0-96D5-3AF6AD70CC22}"/>
                  </a:ext>
                </a:extLst>
              </p:cNvPr>
              <p:cNvSpPr txBox="1"/>
              <p:nvPr/>
            </p:nvSpPr>
            <p:spPr>
              <a:xfrm>
                <a:off x="6882515" y="1078440"/>
                <a:ext cx="5324284" cy="1423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PSD extracts a parity-switching rate,         1/f, and white-noise floor</a:t>
                </a:r>
              </a:p>
              <a:p>
                <a:pPr marL="342900" marR="0" lvl="0" indent="-342900" algn="l" defTabSz="914400" rtl="0" eaLnBrk="1" fontAlgn="auto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Modulation bandwidth sets              high-frequency bound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kumimoji="0" lang="en-US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  <m:t>𝒇</m:t>
                        </m:r>
                      </m:e>
                      <m:sub>
                        <m:r>
                          <m:rPr>
                            <m:nor/>
                          </m:rPr>
                          <a:rPr kumimoji="0" lang="en-US" sz="2000" b="1" i="0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itchFamily="34" charset="0"/>
                          </a:rPr>
                          <m:t>Nyquist</m:t>
                        </m:r>
                      </m:sub>
                    </m:sSub>
                  </m:oMath>
                </a14:m>
                <a:r>
                  <a: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Arial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FF678C9-31CC-63A0-96D5-3AF6AD70C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2515" y="1078440"/>
                <a:ext cx="5324284" cy="1423916"/>
              </a:xfrm>
              <a:prstGeom prst="rect">
                <a:avLst/>
              </a:prstGeom>
              <a:blipFill>
                <a:blip r:embed="rId4"/>
                <a:stretch>
                  <a:fillRect l="-1031" t="-4292" r="-5498" b="-3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itle 2">
            <a:extLst>
              <a:ext uri="{FF2B5EF4-FFF2-40B4-BE49-F238E27FC236}">
                <a16:creationId xmlns:a16="http://schemas.microsoft.com/office/drawing/2014/main" id="{41E63047-8890-F4C2-3435-4E9406FC6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</p:spPr>
        <p:txBody>
          <a:bodyPr/>
          <a:lstStyle/>
          <a:p>
            <a:r>
              <a:rPr lang="en-US" dirty="0"/>
              <a:t>Characterization of Charge Noise/QP Dynamics</a:t>
            </a:r>
          </a:p>
        </p:txBody>
      </p:sp>
      <p:pic>
        <p:nvPicPr>
          <p:cNvPr id="3" name="Picture 2" descr="A picture containing text&#10;&#10;AI-generated content may be incorrect.">
            <a:extLst>
              <a:ext uri="{FF2B5EF4-FFF2-40B4-BE49-F238E27FC236}">
                <a16:creationId xmlns:a16="http://schemas.microsoft.com/office/drawing/2014/main" id="{EC6091B3-9799-E04D-BA0D-CCAD8978E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8651" y="4295393"/>
            <a:ext cx="1471404" cy="383307"/>
          </a:xfrm>
          <a:prstGeom prst="rect">
            <a:avLst/>
          </a:prstGeom>
        </p:spPr>
      </p:pic>
      <p:pic>
        <p:nvPicPr>
          <p:cNvPr id="5" name="Picture 4" descr="Text&#10;&#10;AI-generated content may be incorrect.">
            <a:extLst>
              <a:ext uri="{FF2B5EF4-FFF2-40B4-BE49-F238E27FC236}">
                <a16:creationId xmlns:a16="http://schemas.microsoft.com/office/drawing/2014/main" id="{528F4AAA-4820-7A31-CCFA-9BFEBE25EF6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339" r="60203" b="1275"/>
          <a:stretch>
            <a:fillRect/>
          </a:stretch>
        </p:blipFill>
        <p:spPr>
          <a:xfrm>
            <a:off x="7920449" y="2996250"/>
            <a:ext cx="725934" cy="769078"/>
          </a:xfrm>
          <a:prstGeom prst="rect">
            <a:avLst/>
          </a:prstGeom>
        </p:spPr>
      </p:pic>
      <p:pic>
        <p:nvPicPr>
          <p:cNvPr id="6" name="Picture 5" descr="A picture containing square&#10;&#10;AI-generated content may be incorrect.">
            <a:extLst>
              <a:ext uri="{FF2B5EF4-FFF2-40B4-BE49-F238E27FC236}">
                <a16:creationId xmlns:a16="http://schemas.microsoft.com/office/drawing/2014/main" id="{59E0EE7F-1B70-1A27-4CB0-84DAA67D9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1150" y="5779560"/>
            <a:ext cx="2580709" cy="3555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24DF49-BDB7-5C13-1EF0-6410DD954F7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46948" b="1687"/>
          <a:stretch>
            <a:fillRect/>
          </a:stretch>
        </p:blipFill>
        <p:spPr>
          <a:xfrm>
            <a:off x="460150" y="4165665"/>
            <a:ext cx="6004783" cy="2031495"/>
          </a:xfrm>
          <a:prstGeom prst="rect">
            <a:avLst/>
          </a:prstGeom>
        </p:spPr>
      </p:pic>
      <p:pic>
        <p:nvPicPr>
          <p:cNvPr id="11" name="Picture 10" descr="Diagram&#10;&#10;AI-generated content may be incorrect.">
            <a:extLst>
              <a:ext uri="{FF2B5EF4-FFF2-40B4-BE49-F238E27FC236}">
                <a16:creationId xmlns:a16="http://schemas.microsoft.com/office/drawing/2014/main" id="{4B81A5FA-9520-909F-D808-A3A7DFF0FB3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" b="50307"/>
          <a:stretch>
            <a:fillRect/>
          </a:stretch>
        </p:blipFill>
        <p:spPr>
          <a:xfrm>
            <a:off x="438634" y="1461488"/>
            <a:ext cx="6036125" cy="224012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B255FF1-D7C0-908E-549A-4E5C4EFC35E8}"/>
              </a:ext>
            </a:extLst>
          </p:cNvPr>
          <p:cNvSpPr txBox="1"/>
          <p:nvPr/>
        </p:nvSpPr>
        <p:spPr>
          <a:xfrm>
            <a:off x="3579443" y="2125545"/>
            <a:ext cx="28854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Charge-Parity Jumps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3A5B60-60B4-AADC-C7A1-A8FF24012E8E}"/>
              </a:ext>
            </a:extLst>
          </p:cNvPr>
          <p:cNvSpPr txBox="1"/>
          <p:nvPr/>
        </p:nvSpPr>
        <p:spPr>
          <a:xfrm>
            <a:off x="3456697" y="4729971"/>
            <a:ext cx="30588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9D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Offset-Charge Jumps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9D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C4C0A20-DFD6-B39C-CC52-6BE18CC0FD6E}"/>
              </a:ext>
            </a:extLst>
          </p:cNvPr>
          <p:cNvSpPr/>
          <p:nvPr/>
        </p:nvSpPr>
        <p:spPr>
          <a:xfrm>
            <a:off x="882350" y="1461488"/>
            <a:ext cx="2311515" cy="271860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~500Hz bandwidth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7F0DFDF-ED5B-D33C-1F4A-9E18CA1C3AD9}"/>
              </a:ext>
            </a:extLst>
          </p:cNvPr>
          <p:cNvSpPr/>
          <p:nvPr/>
        </p:nvSpPr>
        <p:spPr>
          <a:xfrm>
            <a:off x="857636" y="4023532"/>
            <a:ext cx="2189527" cy="271861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~10Hz bandwidth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2A895B7-F6D2-F6CB-23E7-50E661CF266D}"/>
                  </a:ext>
                </a:extLst>
              </p:cNvPr>
              <p:cNvSpPr txBox="1"/>
              <p:nvPr/>
            </p:nvSpPr>
            <p:spPr>
              <a:xfrm rot="16200000">
                <a:off x="-616520" y="2139652"/>
                <a:ext cx="1896221" cy="429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b>
                        <m:r>
                          <a:rPr kumimoji="0" lang="en-US" sz="2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𝒈</m:t>
                        </m:r>
                      </m:sub>
                    </m:sSub>
                  </m:oMath>
                </a14:m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assigned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2A895B7-F6D2-F6CB-23E7-50E661CF26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616520" y="2139652"/>
                <a:ext cx="1896221" cy="429220"/>
              </a:xfrm>
              <a:prstGeom prst="rect">
                <a:avLst/>
              </a:prstGeom>
              <a:blipFill>
                <a:blip r:embed="rId10"/>
                <a:stretch>
                  <a:fillRect l="-7042" r="-16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9B2F7AC-E75E-32AE-E7BE-C48DEE415024}"/>
                  </a:ext>
                </a:extLst>
              </p:cNvPr>
              <p:cNvSpPr txBox="1"/>
              <p:nvPr/>
            </p:nvSpPr>
            <p:spPr>
              <a:xfrm rot="16200000">
                <a:off x="-616518" y="4835037"/>
                <a:ext cx="1896221" cy="429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2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2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b>
                        <m:r>
                          <a:rPr kumimoji="0" lang="en-US" sz="2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𝒈</m:t>
                        </m:r>
                      </m:sub>
                    </m:sSub>
                  </m:oMath>
                </a14:m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assigned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9B2F7AC-E75E-32AE-E7BE-C48DEE4150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-616518" y="4835037"/>
                <a:ext cx="1896221" cy="429220"/>
              </a:xfrm>
              <a:prstGeom prst="rect">
                <a:avLst/>
              </a:prstGeom>
              <a:blipFill>
                <a:blip r:embed="rId10"/>
                <a:stretch>
                  <a:fillRect l="-7042" r="-16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picture containing shape&#10;&#10;AI-generated content may be incorrect.">
            <a:extLst>
              <a:ext uri="{FF2B5EF4-FFF2-40B4-BE49-F238E27FC236}">
                <a16:creationId xmlns:a16="http://schemas.microsoft.com/office/drawing/2014/main" id="{B11590AD-D72A-7D34-8B4A-3EBFE6B98F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16437" y="5005001"/>
            <a:ext cx="2859892" cy="65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81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D7962A-CE76-BCCC-74E9-719463186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Parity vs Temperature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4320845-BC3D-844A-1F71-B1F8960F8504}"/>
              </a:ext>
            </a:extLst>
          </p:cNvPr>
          <p:cNvSpPr/>
          <p:nvPr/>
        </p:nvSpPr>
        <p:spPr>
          <a:xfrm>
            <a:off x="9591496" y="6448622"/>
            <a:ext cx="23839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126"/>
            <a:r>
              <a:rPr lang="en-US" sz="1400" dirty="0"/>
              <a:t>Connolly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PRL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(2024)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E0FF5A-810A-E354-925C-8583E35DF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6429" y="2621970"/>
            <a:ext cx="3737450" cy="8942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DDC875-B647-1D44-A16C-797FB8ACEE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103" y="3735838"/>
            <a:ext cx="2768102" cy="7577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EDC1057-F1A5-D12C-DAE5-EBD2ECCBB42E}"/>
              </a:ext>
            </a:extLst>
          </p:cNvPr>
          <p:cNvSpPr txBox="1"/>
          <p:nvPr/>
        </p:nvSpPr>
        <p:spPr>
          <a:xfrm>
            <a:off x="4712511" y="6281243"/>
            <a:ext cx="3511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effectLst/>
                <a:latin typeface="-apple-system"/>
              </a:rPr>
              <a:t>1.2 hours of data per temperature</a:t>
            </a:r>
          </a:p>
          <a:p>
            <a:pPr>
              <a:buNone/>
            </a:pPr>
            <a:r>
              <a:rPr lang="en-US" dirty="0">
                <a:effectLst/>
                <a:latin typeface="-apple-system"/>
              </a:rPr>
              <a:t> 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997F904-2A33-2528-866A-25B2BA0AD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23706"/>
            <a:ext cx="6035720" cy="489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331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FD8BF3-7F40-8E7F-DD9C-24CADA569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Detector Statistics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0D7403-6FC8-8A1A-4190-D832E9C39B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65"/>
          <a:stretch>
            <a:fillRect/>
          </a:stretch>
        </p:blipFill>
        <p:spPr>
          <a:xfrm>
            <a:off x="6094412" y="1105755"/>
            <a:ext cx="6086738" cy="50141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ABBCB4-56BB-15DB-B3E0-E6BB72801956}"/>
              </a:ext>
            </a:extLst>
          </p:cNvPr>
          <p:cNvSpPr txBox="1"/>
          <p:nvPr/>
        </p:nvSpPr>
        <p:spPr>
          <a:xfrm>
            <a:off x="4712511" y="6281243"/>
            <a:ext cx="3511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effectLst/>
                <a:latin typeface="-apple-system"/>
              </a:rPr>
              <a:t>1.2 hours of data per temperature</a:t>
            </a:r>
          </a:p>
          <a:p>
            <a:pPr>
              <a:buNone/>
            </a:pPr>
            <a:r>
              <a:rPr lang="en-US" dirty="0">
                <a:effectLst/>
                <a:latin typeface="-apple-system"/>
              </a:rPr>
              <a:t> 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B026B78-0117-0E0C-4546-5405880A1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3706"/>
            <a:ext cx="6035720" cy="489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635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F17BFF9D-B7FB-4D09-EAFE-046CF9F9D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75" y="1173491"/>
            <a:ext cx="6211930" cy="503398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8951CF0-8BC8-F78E-5947-3E737D4E2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Parity Switching Rate during Cooldown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AECB5B-C97A-4DC5-9B7A-B1516EE6ABC3}"/>
              </a:ext>
            </a:extLst>
          </p:cNvPr>
          <p:cNvSpPr txBox="1"/>
          <p:nvPr/>
        </p:nvSpPr>
        <p:spPr>
          <a:xfrm>
            <a:off x="-273004" y="6456732"/>
            <a:ext cx="79775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Time 0 corresponds to cryostat hitting 20mK after condensing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10353B-BE1C-269C-CF94-00FEBB26F292}"/>
              </a:ext>
            </a:extLst>
          </p:cNvPr>
          <p:cNvSpPr/>
          <p:nvPr/>
        </p:nvSpPr>
        <p:spPr>
          <a:xfrm>
            <a:off x="7520617" y="3585409"/>
            <a:ext cx="367943" cy="16096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A99FBC-1888-3290-D6E5-AC97F3D15F0C}"/>
              </a:ext>
            </a:extLst>
          </p:cNvPr>
          <p:cNvSpPr txBox="1"/>
          <p:nvPr/>
        </p:nvSpPr>
        <p:spPr>
          <a:xfrm>
            <a:off x="8457214" y="4036711"/>
            <a:ext cx="30606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Yelton et al.,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PRL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(2025)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EEFF4D8-7849-DD1B-B44D-F8EB335BC571}"/>
              </a:ext>
            </a:extLst>
          </p:cNvPr>
          <p:cNvGrpSpPr/>
          <p:nvPr/>
        </p:nvGrpSpPr>
        <p:grpSpPr>
          <a:xfrm>
            <a:off x="116629" y="3585409"/>
            <a:ext cx="99243" cy="1217510"/>
            <a:chOff x="7365698" y="3485226"/>
            <a:chExt cx="449174" cy="245713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215FFF6-B55A-C848-0C09-6D6444ABE849}"/>
                </a:ext>
              </a:extLst>
            </p:cNvPr>
            <p:cNvSpPr/>
            <p:nvPr/>
          </p:nvSpPr>
          <p:spPr>
            <a:xfrm>
              <a:off x="7365698" y="5518245"/>
              <a:ext cx="367943" cy="424114"/>
            </a:xfrm>
            <a:prstGeom prst="rect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B51FDB1-2819-58CE-BA39-BB2F46FB4868}"/>
                </a:ext>
              </a:extLst>
            </p:cNvPr>
            <p:cNvSpPr/>
            <p:nvPr/>
          </p:nvSpPr>
          <p:spPr>
            <a:xfrm>
              <a:off x="7446929" y="3485226"/>
              <a:ext cx="367943" cy="424114"/>
            </a:xfrm>
            <a:prstGeom prst="rect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7A3FF3A-D704-CCB5-A2D8-BF5669AFE089}"/>
              </a:ext>
            </a:extLst>
          </p:cNvPr>
          <p:cNvGrpSpPr/>
          <p:nvPr/>
        </p:nvGrpSpPr>
        <p:grpSpPr>
          <a:xfrm>
            <a:off x="6818319" y="1852462"/>
            <a:ext cx="4731295" cy="2281385"/>
            <a:chOff x="7409789" y="3847494"/>
            <a:chExt cx="4530815" cy="220782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9D69DF2-2131-E616-A651-4CC6F5467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09789" y="3851200"/>
              <a:ext cx="4530815" cy="2070064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E2995C4-FD9E-294A-FFAA-F0649A7FDD47}"/>
                </a:ext>
              </a:extLst>
            </p:cNvPr>
            <p:cNvSpPr/>
            <p:nvPr/>
          </p:nvSpPr>
          <p:spPr>
            <a:xfrm>
              <a:off x="7449085" y="5747541"/>
              <a:ext cx="367944" cy="307777"/>
            </a:xfrm>
            <a:prstGeom prst="rect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EA12AE2-6802-185B-A284-3CA497D51744}"/>
                </a:ext>
              </a:extLst>
            </p:cNvPr>
            <p:cNvSpPr/>
            <p:nvPr/>
          </p:nvSpPr>
          <p:spPr>
            <a:xfrm>
              <a:off x="7449085" y="3847494"/>
              <a:ext cx="367944" cy="307777"/>
            </a:xfrm>
            <a:prstGeom prst="rect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F04E87B1-9C10-893C-FD12-671E55564A82}"/>
                  </a:ext>
                </a:extLst>
              </p:cNvPr>
              <p:cNvSpPr/>
              <p:nvPr/>
            </p:nvSpPr>
            <p:spPr>
              <a:xfrm>
                <a:off x="6859354" y="4651703"/>
                <a:ext cx="5055696" cy="1287173"/>
              </a:xfrm>
              <a:prstGeom prst="roundRect">
                <a:avLst/>
              </a:prstGeom>
              <a:solidFill>
                <a:srgbClr val="DFE9FF"/>
              </a:solidFill>
              <a:ln w="28575">
                <a:solidFill>
                  <a:srgbClr val="00376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sng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95000"/>
                        <a:lumOff val="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Inverse power-law decrease for time into cooldown has been reported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95000"/>
                                <a:lumOff val="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95000"/>
                                <a:lumOff val="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𝚪</m:t>
                        </m:r>
                      </m:e>
                      <m:sub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>
                                <a:lumMod val="95000"/>
                                <a:lumOff val="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𝒑</m:t>
                        </m:r>
                      </m:sub>
                    </m:sSub>
                  </m:oMath>
                </a14:m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95000"/>
                        <a:lumOff val="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Not clear in our device, but need to check potential pulse tube impact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F04E87B1-9C10-893C-FD12-671E55564A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9354" y="4651703"/>
                <a:ext cx="5055696" cy="1287173"/>
              </a:xfrm>
              <a:prstGeom prst="roundRect">
                <a:avLst/>
              </a:prstGeom>
              <a:blipFill>
                <a:blip r:embed="rId5"/>
                <a:stretch>
                  <a:fillRect b="-3704"/>
                </a:stretch>
              </a:blipFill>
              <a:ln w="28575">
                <a:solidFill>
                  <a:srgbClr val="00376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E13196F-946D-B81D-997C-658389C2C22C}"/>
              </a:ext>
            </a:extLst>
          </p:cNvPr>
          <p:cNvCxnSpPr/>
          <p:nvPr/>
        </p:nvCxnSpPr>
        <p:spPr>
          <a:xfrm flipH="1" flipV="1">
            <a:off x="1090047" y="6039173"/>
            <a:ext cx="547607" cy="41755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83F9535F-DD50-1704-2612-54265BDA618D}"/>
              </a:ext>
            </a:extLst>
          </p:cNvPr>
          <p:cNvSpPr txBox="1"/>
          <p:nvPr/>
        </p:nvSpPr>
        <p:spPr>
          <a:xfrm>
            <a:off x="8038502" y="6342404"/>
            <a:ext cx="3511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effectLst/>
                <a:latin typeface="-apple-system"/>
              </a:rPr>
              <a:t>40 min of data per time index</a:t>
            </a:r>
          </a:p>
          <a:p>
            <a:pPr>
              <a:buNone/>
            </a:pPr>
            <a:r>
              <a:rPr lang="en-US" dirty="0">
                <a:effectLst/>
                <a:latin typeface="-apple-system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95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23CC5-C3A8-E249-16E5-BB1F23846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&#10;&#10;AI-generated content may be incorrect.">
            <a:extLst>
              <a:ext uri="{FF2B5EF4-FFF2-40B4-BE49-F238E27FC236}">
                <a16:creationId xmlns:a16="http://schemas.microsoft.com/office/drawing/2014/main" id="{70C3D600-C565-90C3-CA3A-BF290A111D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70"/>
          <a:stretch>
            <a:fillRect/>
          </a:stretch>
        </p:blipFill>
        <p:spPr>
          <a:xfrm>
            <a:off x="10426945" y="2006148"/>
            <a:ext cx="1450919" cy="4186936"/>
          </a:xfrm>
          <a:prstGeom prst="rect">
            <a:avLst/>
          </a:prstGeom>
        </p:spPr>
      </p:pic>
      <p:pic>
        <p:nvPicPr>
          <p:cNvPr id="12" name="Picture 11" descr="Timeline&#10;&#10;AI-generated content may be incorrect.">
            <a:extLst>
              <a:ext uri="{FF2B5EF4-FFF2-40B4-BE49-F238E27FC236}">
                <a16:creationId xmlns:a16="http://schemas.microsoft.com/office/drawing/2014/main" id="{A70752E0-E316-08A4-91E8-C88DC16509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7064"/>
          <a:stretch>
            <a:fillRect/>
          </a:stretch>
        </p:blipFill>
        <p:spPr>
          <a:xfrm>
            <a:off x="4423711" y="2008710"/>
            <a:ext cx="6038906" cy="41843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6EC782A-0F48-8850-34BE-16DDB2840AF6}"/>
                  </a:ext>
                </a:extLst>
              </p:cNvPr>
              <p:cNvSpPr txBox="1"/>
              <p:nvPr/>
            </p:nvSpPr>
            <p:spPr>
              <a:xfrm rot="16200000">
                <a:off x="3394522" y="3884287"/>
                <a:ext cx="1896221" cy="395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b>
                        <m:r>
                          <a:rPr kumimoji="0" lang="en-US" sz="1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𝒈</m:t>
                        </m:r>
                      </m:sub>
                    </m:sSub>
                  </m:oMath>
                </a14:m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assigned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6EC782A-0F48-8850-34BE-16DDB2840A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3394522" y="3884287"/>
                <a:ext cx="1896221" cy="395621"/>
              </a:xfrm>
              <a:prstGeom prst="rect">
                <a:avLst/>
              </a:prstGeom>
              <a:blipFill>
                <a:blip r:embed="rId5"/>
                <a:stretch>
                  <a:fillRect l="-9231" r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50C19F29-32A2-4AC2-19EC-984C815DA3F8}"/>
              </a:ext>
            </a:extLst>
          </p:cNvPr>
          <p:cNvSpPr txBox="1"/>
          <p:nvPr/>
        </p:nvSpPr>
        <p:spPr>
          <a:xfrm>
            <a:off x="6647452" y="6135299"/>
            <a:ext cx="189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 Time (s)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E29AE40-9620-AD0C-62C7-B20337F3C4A8}"/>
              </a:ext>
            </a:extLst>
          </p:cNvPr>
          <p:cNvCxnSpPr>
            <a:cxnSpLocks/>
          </p:cNvCxnSpPr>
          <p:nvPr/>
        </p:nvCxnSpPr>
        <p:spPr>
          <a:xfrm flipV="1">
            <a:off x="8425771" y="4792504"/>
            <a:ext cx="0" cy="1130622"/>
          </a:xfrm>
          <a:prstGeom prst="line">
            <a:avLst/>
          </a:prstGeom>
          <a:ln w="5715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0B87BAA-3341-7C4E-2636-955CE35904BB}"/>
              </a:ext>
            </a:extLst>
          </p:cNvPr>
          <p:cNvCxnSpPr>
            <a:cxnSpLocks/>
          </p:cNvCxnSpPr>
          <p:nvPr/>
        </p:nvCxnSpPr>
        <p:spPr>
          <a:xfrm flipV="1">
            <a:off x="8435710" y="3480539"/>
            <a:ext cx="9939" cy="1084239"/>
          </a:xfrm>
          <a:prstGeom prst="line">
            <a:avLst/>
          </a:prstGeom>
          <a:ln w="5715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BEFBB90-256D-9910-45F5-79F3A31F50C9}"/>
              </a:ext>
            </a:extLst>
          </p:cNvPr>
          <p:cNvCxnSpPr>
            <a:cxnSpLocks/>
          </p:cNvCxnSpPr>
          <p:nvPr/>
        </p:nvCxnSpPr>
        <p:spPr>
          <a:xfrm flipV="1">
            <a:off x="8445649" y="2099000"/>
            <a:ext cx="0" cy="1107431"/>
          </a:xfrm>
          <a:prstGeom prst="line">
            <a:avLst/>
          </a:prstGeom>
          <a:ln w="5715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79CB61-18D9-6699-E9F8-A2ED33590D97}"/>
              </a:ext>
            </a:extLst>
          </p:cNvPr>
          <p:cNvSpPr/>
          <p:nvPr/>
        </p:nvSpPr>
        <p:spPr>
          <a:xfrm>
            <a:off x="4896457" y="1674479"/>
            <a:ext cx="2560486" cy="527323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9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~500Hz modulation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FDA49F-15C9-5E9F-6919-469A83AB6AD2}"/>
              </a:ext>
            </a:extLst>
          </p:cNvPr>
          <p:cNvSpPr txBox="1"/>
          <p:nvPr/>
        </p:nvSpPr>
        <p:spPr>
          <a:xfrm>
            <a:off x="5317012" y="2388425"/>
            <a:ext cx="663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95F0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</a:t>
            </a:r>
            <a:r>
              <a:rPr lang="en-US" sz="2800" b="1" dirty="0">
                <a:solidFill>
                  <a:srgbClr val="D95F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D95F02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3BCC7B-ECD9-A3AC-BA68-9BBC7F262F91}"/>
              </a:ext>
            </a:extLst>
          </p:cNvPr>
          <p:cNvSpPr txBox="1"/>
          <p:nvPr/>
        </p:nvSpPr>
        <p:spPr>
          <a:xfrm>
            <a:off x="5317011" y="3801196"/>
            <a:ext cx="663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7570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Q5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570B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34544F-18B3-CFF5-1117-10E44B3DAD35}"/>
              </a:ext>
            </a:extLst>
          </p:cNvPr>
          <p:cNvSpPr txBox="1"/>
          <p:nvPr/>
        </p:nvSpPr>
        <p:spPr>
          <a:xfrm>
            <a:off x="5307071" y="5083347"/>
            <a:ext cx="663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66A6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Q8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671F186-0B62-E3C9-6B1C-176D62CC5C8D}"/>
              </a:ext>
            </a:extLst>
          </p:cNvPr>
          <p:cNvCxnSpPr>
            <a:cxnSpLocks/>
          </p:cNvCxnSpPr>
          <p:nvPr/>
        </p:nvCxnSpPr>
        <p:spPr>
          <a:xfrm flipV="1">
            <a:off x="11152405" y="2100657"/>
            <a:ext cx="0" cy="1105774"/>
          </a:xfrm>
          <a:prstGeom prst="line">
            <a:avLst/>
          </a:prstGeom>
          <a:ln w="5715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itle 2">
            <a:extLst>
              <a:ext uri="{FF2B5EF4-FFF2-40B4-BE49-F238E27FC236}">
                <a16:creationId xmlns:a16="http://schemas.microsoft.com/office/drawing/2014/main" id="{4E319F19-91F1-7E47-DABC-F60AE46F5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</p:spPr>
        <p:txBody>
          <a:bodyPr/>
          <a:lstStyle/>
          <a:p>
            <a:r>
              <a:rPr lang="en-US" dirty="0"/>
              <a:t>Detection of Spatiotemporal Correlated Errors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17B84B0-F08B-ACD3-34A2-3103012EC16A}"/>
              </a:ext>
            </a:extLst>
          </p:cNvPr>
          <p:cNvSpPr txBox="1"/>
          <p:nvPr/>
        </p:nvSpPr>
        <p:spPr>
          <a:xfrm>
            <a:off x="7246339" y="1082288"/>
            <a:ext cx="2398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Coincident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Offset-Charge Jump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9EDE8E0-739A-9344-12E8-DAE52AD3C0DE}"/>
              </a:ext>
            </a:extLst>
          </p:cNvPr>
          <p:cNvSpPr txBox="1"/>
          <p:nvPr/>
        </p:nvSpPr>
        <p:spPr>
          <a:xfrm>
            <a:off x="9983004" y="1082287"/>
            <a:ext cx="23388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Coincident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Charge-Parity Jump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1F463A67-FDCE-C915-5B96-737D87FECBF2}"/>
              </a:ext>
            </a:extLst>
          </p:cNvPr>
          <p:cNvCxnSpPr>
            <a:cxnSpLocks/>
          </p:cNvCxnSpPr>
          <p:nvPr/>
        </p:nvCxnSpPr>
        <p:spPr>
          <a:xfrm flipV="1">
            <a:off x="11178145" y="3448250"/>
            <a:ext cx="0" cy="1105774"/>
          </a:xfrm>
          <a:prstGeom prst="line">
            <a:avLst/>
          </a:prstGeom>
          <a:ln w="5715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7764F6F-6812-F162-195F-1A0B7A09AD9B}"/>
              </a:ext>
            </a:extLst>
          </p:cNvPr>
          <p:cNvCxnSpPr>
            <a:cxnSpLocks/>
          </p:cNvCxnSpPr>
          <p:nvPr/>
        </p:nvCxnSpPr>
        <p:spPr>
          <a:xfrm flipV="1">
            <a:off x="11178145" y="4817352"/>
            <a:ext cx="0" cy="1105774"/>
          </a:xfrm>
          <a:prstGeom prst="line">
            <a:avLst/>
          </a:prstGeom>
          <a:ln w="5715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2E528DB-C6EB-A85F-5E60-FAC7CD1F67F2}"/>
              </a:ext>
            </a:extLst>
          </p:cNvPr>
          <p:cNvSpPr txBox="1"/>
          <p:nvPr/>
        </p:nvSpPr>
        <p:spPr>
          <a:xfrm>
            <a:off x="10230606" y="6135299"/>
            <a:ext cx="189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 Time (s)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0C8D8971-5214-0B01-14DE-6B05D74C2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374857">
            <a:off x="10847287" y="2203290"/>
            <a:ext cx="1695618" cy="156216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840A7FFB-97D7-5E1E-A6AA-75AFC4B762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374857">
            <a:off x="8163874" y="3619043"/>
            <a:ext cx="1695618" cy="1562169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744882F-62F2-F3BE-A1B1-96A93F6949E6}"/>
              </a:ext>
            </a:extLst>
          </p:cNvPr>
          <p:cNvSpPr txBox="1">
            <a:spLocks/>
          </p:cNvSpPr>
          <p:nvPr/>
        </p:nvSpPr>
        <p:spPr>
          <a:xfrm>
            <a:off x="3809392" y="6771873"/>
            <a:ext cx="4524476" cy="8809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eaLnBrk="1" hangingPunct="1">
              <a:lnSpc>
                <a:spcPts val="2800"/>
              </a:lnSpc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pPr marL="342900" marR="0" lvl="0" indent="-342900" algn="ctr" defTabSz="914400" rtl="0" eaLnBrk="1" fontAlgn="auto" latinLnBrk="0" hangingPunct="1">
              <a:lnSpc>
                <a:spcPct val="13452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6E2598B-AB21-C571-EFE5-FFC3F2F743BD}"/>
              </a:ext>
            </a:extLst>
          </p:cNvPr>
          <p:cNvSpPr txBox="1">
            <a:spLocks/>
          </p:cNvSpPr>
          <p:nvPr/>
        </p:nvSpPr>
        <p:spPr>
          <a:xfrm>
            <a:off x="235880" y="1285852"/>
            <a:ext cx="4148783" cy="7404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eaLnBrk="1" hangingPunct="1">
              <a:lnSpc>
                <a:spcPts val="2800"/>
              </a:lnSpc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452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 coincident jumps on multiple qubits as a proxy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B85F60D-72BF-26C4-DCEB-D162F2735123}"/>
              </a:ext>
            </a:extLst>
          </p:cNvPr>
          <p:cNvSpPr/>
          <p:nvPr/>
        </p:nvSpPr>
        <p:spPr>
          <a:xfrm>
            <a:off x="281154" y="5243220"/>
            <a:ext cx="4084281" cy="1185781"/>
          </a:xfrm>
          <a:prstGeom prst="roundRect">
            <a:avLst/>
          </a:prstGeom>
          <a:solidFill>
            <a:srgbClr val="DFE9FF"/>
          </a:solidFill>
          <a:ln w="28575">
            <a:solidFill>
              <a:srgbClr val="0037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3452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Limitation (for now)</a:t>
            </a:r>
          </a:p>
          <a:p>
            <a:pPr marL="0" marR="0" lvl="0" indent="0" algn="ctr" defTabSz="914400" rtl="0" eaLnBrk="1" fontAlgn="auto" latinLnBrk="0" hangingPunct="1">
              <a:lnSpc>
                <a:spcPct val="13452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Need ~10kHz modulation to temporally resolve QP bursts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96BD6D9-78BC-CEF6-E351-CD51E7FE227C}"/>
              </a:ext>
            </a:extLst>
          </p:cNvPr>
          <p:cNvGrpSpPr/>
          <p:nvPr/>
        </p:nvGrpSpPr>
        <p:grpSpPr>
          <a:xfrm>
            <a:off x="759438" y="2388425"/>
            <a:ext cx="2695596" cy="2608076"/>
            <a:chOff x="297358" y="1673315"/>
            <a:chExt cx="4567598" cy="441929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E57F4DD-8509-5304-BA29-C3E5A029F5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385" t="4080" r="3941" b="3761"/>
            <a:stretch/>
          </p:blipFill>
          <p:spPr>
            <a:xfrm>
              <a:off x="297358" y="1673315"/>
              <a:ext cx="4567598" cy="441929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FACD58-9C7F-882E-D056-93C5D6BD1216}"/>
                </a:ext>
              </a:extLst>
            </p:cNvPr>
            <p:cNvSpPr txBox="1"/>
            <p:nvPr/>
          </p:nvSpPr>
          <p:spPr>
            <a:xfrm>
              <a:off x="792412" y="5316605"/>
              <a:ext cx="1609157" cy="521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 mm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DFF3515-62EF-FE17-5BEC-C8BD81CB599C}"/>
                </a:ext>
              </a:extLst>
            </p:cNvPr>
            <p:cNvCxnSpPr>
              <a:cxnSpLocks/>
            </p:cNvCxnSpPr>
            <p:nvPr/>
          </p:nvCxnSpPr>
          <p:spPr>
            <a:xfrm>
              <a:off x="1066721" y="5849959"/>
              <a:ext cx="885034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0A76249-84ED-050D-C5C2-6BB942A1C5C9}"/>
                </a:ext>
              </a:extLst>
            </p:cNvPr>
            <p:cNvSpPr txBox="1"/>
            <p:nvPr/>
          </p:nvSpPr>
          <p:spPr>
            <a:xfrm>
              <a:off x="1031049" y="2793149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Q8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CDD0DCC-C397-73AB-7144-7518B9E9178C}"/>
                </a:ext>
              </a:extLst>
            </p:cNvPr>
            <p:cNvSpPr txBox="1"/>
            <p:nvPr/>
          </p:nvSpPr>
          <p:spPr>
            <a:xfrm>
              <a:off x="1983243" y="2792979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Q5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268366-5D2D-0388-D44E-AB93740C86C0}"/>
                </a:ext>
              </a:extLst>
            </p:cNvPr>
            <p:cNvSpPr txBox="1"/>
            <p:nvPr/>
          </p:nvSpPr>
          <p:spPr>
            <a:xfrm>
              <a:off x="2927028" y="2795109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Q1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F22814-6AE9-5A41-BAD5-83A8C663B72E}"/>
                </a:ext>
              </a:extLst>
            </p:cNvPr>
            <p:cNvSpPr txBox="1"/>
            <p:nvPr/>
          </p:nvSpPr>
          <p:spPr>
            <a:xfrm>
              <a:off x="3889626" y="2792979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Q4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98281E-3803-860B-4597-ADAAF03EFA96}"/>
                </a:ext>
              </a:extLst>
            </p:cNvPr>
            <p:cNvSpPr txBox="1"/>
            <p:nvPr/>
          </p:nvSpPr>
          <p:spPr>
            <a:xfrm>
              <a:off x="623036" y="4489857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Q3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DEF4BA0-8AD4-53FB-ADB6-CC7672A1D9C2}"/>
                </a:ext>
              </a:extLst>
            </p:cNvPr>
            <p:cNvSpPr txBox="1"/>
            <p:nvPr/>
          </p:nvSpPr>
          <p:spPr>
            <a:xfrm>
              <a:off x="1605545" y="4501694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Q2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4CA988F-3791-9F37-C78F-4E8B76FC294B}"/>
                </a:ext>
              </a:extLst>
            </p:cNvPr>
            <p:cNvSpPr txBox="1"/>
            <p:nvPr/>
          </p:nvSpPr>
          <p:spPr>
            <a:xfrm>
              <a:off x="2607271" y="4510351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Q7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3D905D-B2D4-A926-EB97-E541181BD320}"/>
                </a:ext>
              </a:extLst>
            </p:cNvPr>
            <p:cNvSpPr txBox="1"/>
            <p:nvPr/>
          </p:nvSpPr>
          <p:spPr>
            <a:xfrm>
              <a:off x="3550449" y="4502860"/>
              <a:ext cx="613506" cy="4665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Q6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296009A-4B50-AA4B-7203-072E2F91B602}"/>
                </a:ext>
              </a:extLst>
            </p:cNvPr>
            <p:cNvSpPr/>
            <p:nvPr/>
          </p:nvSpPr>
          <p:spPr>
            <a:xfrm rot="16200000" flipH="1">
              <a:off x="3535504" y="2441370"/>
              <a:ext cx="1083425" cy="1121567"/>
            </a:xfrm>
            <a:prstGeom prst="ellipse">
              <a:avLst/>
            </a:prstGeom>
            <a:noFill/>
            <a:ln w="57150">
              <a:solidFill>
                <a:srgbClr val="99333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1FB2E52-E37C-3DC7-F7D6-EDBC0CC1F4F9}"/>
                </a:ext>
              </a:extLst>
            </p:cNvPr>
            <p:cNvSpPr/>
            <p:nvPr/>
          </p:nvSpPr>
          <p:spPr>
            <a:xfrm rot="16200000" flipH="1">
              <a:off x="1178551" y="1820782"/>
              <a:ext cx="1083425" cy="2247074"/>
            </a:xfrm>
            <a:prstGeom prst="ellipse">
              <a:avLst/>
            </a:prstGeom>
            <a:noFill/>
            <a:ln w="57150">
              <a:solidFill>
                <a:srgbClr val="99333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31089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6BC0E-3998-7986-44DF-05F791B23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raphic 66">
            <a:extLst>
              <a:ext uri="{FF2B5EF4-FFF2-40B4-BE49-F238E27FC236}">
                <a16:creationId xmlns:a16="http://schemas.microsoft.com/office/drawing/2014/main" id="{A2A890E1-2C13-F6AB-0042-B295F5D840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3173" y="1665775"/>
            <a:ext cx="3632936" cy="3540574"/>
          </a:xfrm>
          <a:prstGeom prst="rect">
            <a:avLst/>
          </a:prstGeom>
        </p:spPr>
      </p:pic>
      <p:sp>
        <p:nvSpPr>
          <p:cNvPr id="41" name="Title 2">
            <a:extLst>
              <a:ext uri="{FF2B5EF4-FFF2-40B4-BE49-F238E27FC236}">
                <a16:creationId xmlns:a16="http://schemas.microsoft.com/office/drawing/2014/main" id="{E4743AE5-9477-0DF4-AF4B-79ACBE9F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</p:spPr>
        <p:txBody>
          <a:bodyPr/>
          <a:lstStyle/>
          <a:p>
            <a:r>
              <a:rPr lang="en-US" dirty="0"/>
              <a:t>Detection of Spatiotemporal Correlated Errors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F86B163-5639-B813-2E38-03999006F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858" y="4786247"/>
            <a:ext cx="1116165" cy="3818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233C175-F6EB-F89A-8F93-6F65D69F97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4942" y="1253549"/>
            <a:ext cx="1086792" cy="411219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E9712EB4-0A6D-56A4-EB8D-F2D4D0F88380}"/>
              </a:ext>
            </a:extLst>
          </p:cNvPr>
          <p:cNvSpPr txBox="1"/>
          <p:nvPr/>
        </p:nvSpPr>
        <p:spPr>
          <a:xfrm>
            <a:off x="1134623" y="2016175"/>
            <a:ext cx="5910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0.5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BA63285B-61B2-413E-3ABF-B118D41CA955}"/>
              </a:ext>
            </a:extLst>
          </p:cNvPr>
          <p:cNvSpPr txBox="1"/>
          <p:nvPr/>
        </p:nvSpPr>
        <p:spPr>
          <a:xfrm>
            <a:off x="4256822" y="4962200"/>
            <a:ext cx="5910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0.5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80D509F-601B-8176-D608-D5869CF55AFF}"/>
              </a:ext>
            </a:extLst>
          </p:cNvPr>
          <p:cNvSpPr txBox="1"/>
          <p:nvPr/>
        </p:nvSpPr>
        <p:spPr>
          <a:xfrm>
            <a:off x="1284389" y="4998817"/>
            <a:ext cx="5910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8DF96C40-0CF9-0101-8677-390C73B52482}"/>
              </a:ext>
            </a:extLst>
          </p:cNvPr>
          <p:cNvCxnSpPr/>
          <p:nvPr/>
        </p:nvCxnSpPr>
        <p:spPr>
          <a:xfrm>
            <a:off x="4141695" y="2018279"/>
            <a:ext cx="376517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7C42E26B-FB45-B831-26AD-234869AC30C3}"/>
              </a:ext>
            </a:extLst>
          </p:cNvPr>
          <p:cNvSpPr txBox="1"/>
          <p:nvPr/>
        </p:nvSpPr>
        <p:spPr>
          <a:xfrm>
            <a:off x="3408186" y="1585320"/>
            <a:ext cx="20261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Threshold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CEAD7484-B603-B9C7-F623-3DA943A31C4A}"/>
              </a:ext>
            </a:extLst>
          </p:cNvPr>
          <p:cNvCxnSpPr/>
          <p:nvPr/>
        </p:nvCxnSpPr>
        <p:spPr>
          <a:xfrm>
            <a:off x="1687171" y="5145823"/>
            <a:ext cx="376517" cy="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A083566A-F3BA-3944-9144-8F6D3E0EEDF4}"/>
              </a:ext>
            </a:extLst>
          </p:cNvPr>
          <p:cNvSpPr txBox="1"/>
          <p:nvPr/>
        </p:nvSpPr>
        <p:spPr>
          <a:xfrm>
            <a:off x="1253710" y="5265897"/>
            <a:ext cx="20261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Threshold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C723A35A-FEE5-A8AD-32A0-C6EAEF8093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0792" y="1459158"/>
            <a:ext cx="5654724" cy="4206896"/>
          </a:xfrm>
          <a:prstGeom prst="rect">
            <a:avLst/>
          </a:prstGeom>
        </p:spPr>
      </p:pic>
      <p:sp>
        <p:nvSpPr>
          <p:cNvPr id="113" name="Rectangle 112">
            <a:extLst>
              <a:ext uri="{FF2B5EF4-FFF2-40B4-BE49-F238E27FC236}">
                <a16:creationId xmlns:a16="http://schemas.microsoft.com/office/drawing/2014/main" id="{287F9B36-568C-13AF-3C9A-8DC2D1E131E5}"/>
              </a:ext>
            </a:extLst>
          </p:cNvPr>
          <p:cNvSpPr/>
          <p:nvPr/>
        </p:nvSpPr>
        <p:spPr>
          <a:xfrm>
            <a:off x="9061046" y="6448622"/>
            <a:ext cx="31277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126"/>
            <a:r>
              <a:rPr lang="en-US" sz="1400" dirty="0"/>
              <a:t>Bratrud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Nature Comms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(2025) </a:t>
            </a:r>
          </a:p>
        </p:txBody>
      </p:sp>
    </p:spTree>
    <p:extLst>
      <p:ext uri="{BB962C8B-B14F-4D97-AF65-F5344CB8AC3E}">
        <p14:creationId xmlns:p14="http://schemas.microsoft.com/office/powerpoint/2010/main" val="2752564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4CB6C-F21F-E3A6-0836-92B82F2C8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09F247-9D0E-93A0-56FA-CD477DB52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OCS </a:t>
            </a:r>
            <a:r>
              <a:rPr lang="en-US" dirty="0" err="1"/>
              <a:t>Transmons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E76CE1-9A14-7369-829E-12A33401F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081" y="1845893"/>
            <a:ext cx="3004202" cy="7323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BECA9F-D9A3-0576-64B6-3DCBA5983193}"/>
              </a:ext>
            </a:extLst>
          </p:cNvPr>
          <p:cNvSpPr txBox="1"/>
          <p:nvPr/>
        </p:nvSpPr>
        <p:spPr>
          <a:xfrm>
            <a:off x="4560477" y="1197142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charge-parity-dependent</a:t>
            </a:r>
          </a:p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qubit frequency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63B7A5-2248-972B-7A7E-72B528F9F7F7}"/>
              </a:ext>
            </a:extLst>
          </p:cNvPr>
          <p:cNvCxnSpPr>
            <a:cxnSpLocks/>
          </p:cNvCxnSpPr>
          <p:nvPr/>
        </p:nvCxnSpPr>
        <p:spPr>
          <a:xfrm>
            <a:off x="4119195" y="2496982"/>
            <a:ext cx="3417009" cy="0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4F1EBDB-7F70-575E-8768-92BA05291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869" y="1775914"/>
            <a:ext cx="490620" cy="19376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D9E228E-9239-4A2A-9F2A-C8D34FDA8C21}"/>
              </a:ext>
            </a:extLst>
          </p:cNvPr>
          <p:cNvCxnSpPr/>
          <p:nvPr/>
        </p:nvCxnSpPr>
        <p:spPr>
          <a:xfrm>
            <a:off x="5326157" y="2301976"/>
            <a:ext cx="673657" cy="0"/>
          </a:xfrm>
          <a:prstGeom prst="line">
            <a:avLst/>
          </a:prstGeom>
          <a:ln w="50800" cmpd="sng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A5D1AA8-EF40-CC1F-9100-3C4C675A7FA6}"/>
              </a:ext>
            </a:extLst>
          </p:cNvPr>
          <p:cNvCxnSpPr>
            <a:cxnSpLocks/>
          </p:cNvCxnSpPr>
          <p:nvPr/>
        </p:nvCxnSpPr>
        <p:spPr>
          <a:xfrm>
            <a:off x="5658841" y="2511712"/>
            <a:ext cx="0" cy="58689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C92267F-34EE-5980-DA09-04BA296A66C4}"/>
              </a:ext>
            </a:extLst>
          </p:cNvPr>
          <p:cNvSpPr txBox="1"/>
          <p:nvPr/>
        </p:nvSpPr>
        <p:spPr>
          <a:xfrm>
            <a:off x="5135373" y="2610522"/>
            <a:ext cx="1074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  <a:r>
              <a:rPr lang="en-US" sz="1400" b="1" baseline="-250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01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 4 GHz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B602F3-99F6-30E2-E2EF-F52E4DDD2D72}"/>
              </a:ext>
            </a:extLst>
          </p:cNvPr>
          <p:cNvSpPr txBox="1"/>
          <p:nvPr/>
        </p:nvSpPr>
        <p:spPr>
          <a:xfrm>
            <a:off x="5348598" y="2003066"/>
            <a:ext cx="657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~MHz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0D793CD-9CFA-FF38-889A-8A378069B612}"/>
              </a:ext>
            </a:extLst>
          </p:cNvPr>
          <p:cNvSpPr txBox="1"/>
          <p:nvPr/>
        </p:nvSpPr>
        <p:spPr>
          <a:xfrm>
            <a:off x="4339092" y="1927259"/>
            <a:ext cx="57259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FF3C3A"/>
                </a:solidFill>
                <a:latin typeface="Arial" panose="020B0604020202020204" pitchFamily="34" charset="0"/>
                <a:cs typeface="Arial" charset="0"/>
              </a:rPr>
              <a:t>even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784D56A-84F1-951F-7DE3-9158A0138681}"/>
              </a:ext>
            </a:extLst>
          </p:cNvPr>
          <p:cNvSpPr txBox="1"/>
          <p:nvPr/>
        </p:nvSpPr>
        <p:spPr>
          <a:xfrm>
            <a:off x="6456942" y="1937814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3ABAFF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odd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26C813C-4B01-5D6B-1F0B-A41797B10AA5}"/>
              </a:ext>
            </a:extLst>
          </p:cNvPr>
          <p:cNvSpPr/>
          <p:nvPr/>
        </p:nvSpPr>
        <p:spPr>
          <a:xfrm>
            <a:off x="9944301" y="6451541"/>
            <a:ext cx="22445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126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Serniak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PRL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(2018)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79FF39C-8887-C748-ADEE-27E85B5BF109}"/>
              </a:ext>
            </a:extLst>
          </p:cNvPr>
          <p:cNvSpPr txBox="1"/>
          <p:nvPr/>
        </p:nvSpPr>
        <p:spPr>
          <a:xfrm>
            <a:off x="7524782" y="2496982"/>
            <a:ext cx="224616" cy="276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799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</a:p>
        </p:txBody>
      </p:sp>
      <p:pic>
        <p:nvPicPr>
          <p:cNvPr id="82" name="Picture 81" descr="Diagram, schematic&#10;&#10;AI-generated content may be incorrect.">
            <a:extLst>
              <a:ext uri="{FF2B5EF4-FFF2-40B4-BE49-F238E27FC236}">
                <a16:creationId xmlns:a16="http://schemas.microsoft.com/office/drawing/2014/main" id="{387F181F-7A0E-2D46-26EC-397B08D519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91"/>
          <a:stretch>
            <a:fillRect/>
          </a:stretch>
        </p:blipFill>
        <p:spPr>
          <a:xfrm>
            <a:off x="317952" y="1282951"/>
            <a:ext cx="3252435" cy="1688000"/>
          </a:xfrm>
          <a:prstGeom prst="rect">
            <a:avLst/>
          </a:pr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DB24C6FB-7659-E5BB-06DA-61494EDA7084}"/>
              </a:ext>
            </a:extLst>
          </p:cNvPr>
          <p:cNvSpPr txBox="1"/>
          <p:nvPr/>
        </p:nvSpPr>
        <p:spPr>
          <a:xfrm>
            <a:off x="1696847" y="2634757"/>
            <a:ext cx="1562420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~ 20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AA010F9-4889-A55A-11D0-37DFA4BEDB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5525" y="1012840"/>
            <a:ext cx="2583272" cy="2578271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CFDFDE9A-1CC8-8224-F5A8-2AF8D233D970}"/>
              </a:ext>
            </a:extLst>
          </p:cNvPr>
          <p:cNvGrpSpPr/>
          <p:nvPr/>
        </p:nvGrpSpPr>
        <p:grpSpPr>
          <a:xfrm>
            <a:off x="671125" y="3159963"/>
            <a:ext cx="6264349" cy="3242653"/>
            <a:chOff x="44527" y="1189042"/>
            <a:chExt cx="7924247" cy="4281650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DDE4871B-C55E-45F4-9D5C-7565E80FC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527" y="1189042"/>
              <a:ext cx="7924247" cy="4281650"/>
            </a:xfrm>
            <a:prstGeom prst="rect">
              <a:avLst/>
            </a:prstGeom>
          </p:spPr>
        </p:pic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5CA401F-6440-79F0-F0D6-7B8DCFFC399B}"/>
                </a:ext>
              </a:extLst>
            </p:cNvPr>
            <p:cNvSpPr/>
            <p:nvPr/>
          </p:nvSpPr>
          <p:spPr>
            <a:xfrm>
              <a:off x="2397082" y="1762314"/>
              <a:ext cx="1052413" cy="33855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D115D06-AC19-5EBE-D5AB-A580CF001E4E}"/>
                </a:ext>
              </a:extLst>
            </p:cNvPr>
            <p:cNvSpPr/>
            <p:nvPr/>
          </p:nvSpPr>
          <p:spPr>
            <a:xfrm>
              <a:off x="6094160" y="1830986"/>
              <a:ext cx="1142981" cy="33855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EEA8C18-BA7F-76FC-49BE-1534E54776DB}"/>
              </a:ext>
            </a:extLst>
          </p:cNvPr>
          <p:cNvSpPr txBox="1"/>
          <p:nvPr/>
        </p:nvSpPr>
        <p:spPr>
          <a:xfrm>
            <a:off x="3074922" y="6141335"/>
            <a:ext cx="45985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venir Book" charset="0"/>
                <a:cs typeface="Arial" panose="020B0604020202020204" pitchFamily="34" charset="0"/>
              </a:rPr>
              <a:t>Aumentado, Catelani, Serniak,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venir Book" charset="0"/>
                <a:cs typeface="Arial" panose="020B0604020202020204" pitchFamily="34" charset="0"/>
              </a:rPr>
              <a:t>Physics Today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venir Book" charset="0"/>
                <a:cs typeface="Arial" panose="020B0604020202020204" pitchFamily="34" charset="0"/>
              </a:rPr>
              <a:t>(2023)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C45B460-3109-9EE6-B083-4BB3F94D3036}"/>
              </a:ext>
            </a:extLst>
          </p:cNvPr>
          <p:cNvSpPr/>
          <p:nvPr/>
        </p:nvSpPr>
        <p:spPr>
          <a:xfrm>
            <a:off x="8385525" y="1012840"/>
            <a:ext cx="352618" cy="307417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B61048-C8C5-46CC-C017-B83570D7F8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9257" y="4392176"/>
            <a:ext cx="4565103" cy="3487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B1FF9C-6CE9-6E82-8524-58C640460607}"/>
              </a:ext>
            </a:extLst>
          </p:cNvPr>
          <p:cNvSpPr txBox="1"/>
          <p:nvPr/>
        </p:nvSpPr>
        <p:spPr>
          <a:xfrm>
            <a:off x="6135841" y="3842502"/>
            <a:ext cx="65295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QP tunneling across JJ switches charge-parity</a:t>
            </a:r>
            <a:endParaRPr kumimoji="0" lang="en-US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32B28F24-1C88-A3D0-A26F-A3F4D0C28E1F}"/>
                  </a:ext>
                </a:extLst>
              </p:cNvPr>
              <p:cNvSpPr/>
              <p:nvPr/>
            </p:nvSpPr>
            <p:spPr>
              <a:xfrm>
                <a:off x="7637090" y="5047855"/>
                <a:ext cx="3236333" cy="781412"/>
              </a:xfrm>
              <a:prstGeom prst="roundRect">
                <a:avLst/>
              </a:prstGeom>
              <a:solidFill>
                <a:srgbClr val="DFE9FF"/>
              </a:solidFill>
              <a:ln w="28575">
                <a:solidFill>
                  <a:srgbClr val="00376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95000"/>
                        <a:lumOff val="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Parity switch equivalent to shifting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b>
                        <m:r>
                          <a:rPr kumimoji="0" lang="en-US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𝒈</m:t>
                        </m:r>
                      </m:sub>
                    </m:sSub>
                  </m:oMath>
                </a14:m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95000"/>
                        <a:lumOff val="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by 0.5</a:t>
                </a: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32B28F24-1C88-A3D0-A26F-A3F4D0C28E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7090" y="5047855"/>
                <a:ext cx="3236333" cy="781412"/>
              </a:xfrm>
              <a:prstGeom prst="roundRect">
                <a:avLst/>
              </a:prstGeom>
              <a:blipFill>
                <a:blip r:embed="rId8"/>
                <a:stretch>
                  <a:fillRect r="-187"/>
                </a:stretch>
              </a:blipFill>
              <a:ln w="28575">
                <a:solidFill>
                  <a:srgbClr val="003767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12495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48D0-08EA-3FD6-27F1-BD5B3CBF9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raphic 66">
            <a:extLst>
              <a:ext uri="{FF2B5EF4-FFF2-40B4-BE49-F238E27FC236}">
                <a16:creationId xmlns:a16="http://schemas.microsoft.com/office/drawing/2014/main" id="{3D859E85-4109-B69F-D264-B7E13E71AE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3173" y="1665775"/>
            <a:ext cx="3632936" cy="3540574"/>
          </a:xfrm>
          <a:prstGeom prst="rect">
            <a:avLst/>
          </a:prstGeom>
        </p:spPr>
      </p:pic>
      <p:sp>
        <p:nvSpPr>
          <p:cNvPr id="41" name="Title 2">
            <a:extLst>
              <a:ext uri="{FF2B5EF4-FFF2-40B4-BE49-F238E27FC236}">
                <a16:creationId xmlns:a16="http://schemas.microsoft.com/office/drawing/2014/main" id="{A621485C-52E0-46E0-DA46-E6EA404AD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</p:spPr>
        <p:txBody>
          <a:bodyPr/>
          <a:lstStyle/>
          <a:p>
            <a:r>
              <a:rPr lang="en-US" dirty="0"/>
              <a:t>Detection of Spatiotemporal Correlated Errors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99C30FD-A11A-EE75-6D1C-014DD5933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858" y="4786247"/>
            <a:ext cx="1116165" cy="3818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FBBDA08-B046-11ED-8673-7957FC5020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4942" y="1253549"/>
            <a:ext cx="1086792" cy="411219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5ADBC19-F202-CFA7-8F22-290B0909D92E}"/>
              </a:ext>
            </a:extLst>
          </p:cNvPr>
          <p:cNvCxnSpPr>
            <a:cxnSpLocks/>
          </p:cNvCxnSpPr>
          <p:nvPr/>
        </p:nvCxnSpPr>
        <p:spPr>
          <a:xfrm flipH="1">
            <a:off x="4370921" y="1838324"/>
            <a:ext cx="565644" cy="5164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81451FB6-20AD-FB6F-3E7E-315E4E4A9E85}"/>
              </a:ext>
            </a:extLst>
          </p:cNvPr>
          <p:cNvSpPr txBox="1"/>
          <p:nvPr/>
        </p:nvSpPr>
        <p:spPr>
          <a:xfrm>
            <a:off x="4317879" y="1253549"/>
            <a:ext cx="20261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 qubit correlated parity jumps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D18B3A8-91D4-90FD-CFF9-7C7D15D02E53}"/>
              </a:ext>
            </a:extLst>
          </p:cNvPr>
          <p:cNvCxnSpPr>
            <a:cxnSpLocks/>
            <a:stCxn id="52" idx="1"/>
          </p:cNvCxnSpPr>
          <p:nvPr/>
        </p:nvCxnSpPr>
        <p:spPr>
          <a:xfrm flipH="1" flipV="1">
            <a:off x="3472081" y="3551542"/>
            <a:ext cx="1351558" cy="63118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E53C1278-C3F9-F48A-D812-F4513A3FE19A}"/>
              </a:ext>
            </a:extLst>
          </p:cNvPr>
          <p:cNvSpPr txBox="1"/>
          <p:nvPr/>
        </p:nvSpPr>
        <p:spPr>
          <a:xfrm>
            <a:off x="4823639" y="3767229"/>
            <a:ext cx="16124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 qubit correlated offset jumps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44A46097-5A2E-1534-DD40-B9FC4425132E}"/>
              </a:ext>
            </a:extLst>
          </p:cNvPr>
          <p:cNvCxnSpPr>
            <a:cxnSpLocks/>
            <a:stCxn id="55" idx="1"/>
          </p:cNvCxnSpPr>
          <p:nvPr/>
        </p:nvCxnSpPr>
        <p:spPr>
          <a:xfrm flipH="1">
            <a:off x="4317879" y="3102571"/>
            <a:ext cx="505760" cy="25243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E6364715-F7B6-5437-90D5-28C84E3286F5}"/>
              </a:ext>
            </a:extLst>
          </p:cNvPr>
          <p:cNvSpPr txBox="1"/>
          <p:nvPr/>
        </p:nvSpPr>
        <p:spPr>
          <a:xfrm>
            <a:off x="4823639" y="2810183"/>
            <a:ext cx="18577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Correlated offset and parity jump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00CFFFA-01F0-5658-6473-995CE3875D67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4204323" y="4786247"/>
            <a:ext cx="113556" cy="55739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B6B9FEC7-E861-57F2-ED81-E135F31D389B}"/>
              </a:ext>
            </a:extLst>
          </p:cNvPr>
          <p:cNvSpPr txBox="1"/>
          <p:nvPr/>
        </p:nvSpPr>
        <p:spPr>
          <a:xfrm>
            <a:off x="3472081" y="5343638"/>
            <a:ext cx="14644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Single qubit parity jumps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2F142D4B-8CCC-A6E3-B7E9-D546FF916274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1404698" y="3551542"/>
            <a:ext cx="483164" cy="2693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EC23064E-B0B5-8053-A323-0605A5A2D5D3}"/>
              </a:ext>
            </a:extLst>
          </p:cNvPr>
          <p:cNvSpPr txBox="1"/>
          <p:nvPr/>
        </p:nvSpPr>
        <p:spPr>
          <a:xfrm>
            <a:off x="23409" y="3405409"/>
            <a:ext cx="13812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Single qubit offset jumps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45999E04-C832-AF9A-AF24-FB3C4B6C7A15}"/>
              </a:ext>
            </a:extLst>
          </p:cNvPr>
          <p:cNvCxnSpPr>
            <a:cxnSpLocks/>
            <a:stCxn id="55" idx="1"/>
          </p:cNvCxnSpPr>
          <p:nvPr/>
        </p:nvCxnSpPr>
        <p:spPr>
          <a:xfrm flipH="1" flipV="1">
            <a:off x="3118451" y="2349834"/>
            <a:ext cx="1705188" cy="75273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61A803E3-9EA6-57B7-9F47-5829C390555A}"/>
              </a:ext>
            </a:extLst>
          </p:cNvPr>
          <p:cNvCxnSpPr>
            <a:cxnSpLocks/>
            <a:stCxn id="59" idx="0"/>
          </p:cNvCxnSpPr>
          <p:nvPr/>
        </p:nvCxnSpPr>
        <p:spPr>
          <a:xfrm flipH="1" flipV="1">
            <a:off x="1908156" y="2279700"/>
            <a:ext cx="2296167" cy="306393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DF89209D-F78E-AA14-6082-E07D26326115}"/>
              </a:ext>
            </a:extLst>
          </p:cNvPr>
          <p:cNvCxnSpPr>
            <a:cxnSpLocks/>
            <a:stCxn id="63" idx="3"/>
          </p:cNvCxnSpPr>
          <p:nvPr/>
        </p:nvCxnSpPr>
        <p:spPr>
          <a:xfrm>
            <a:off x="1404698" y="3820908"/>
            <a:ext cx="1392787" cy="102942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98C79448-3FF7-E557-9F5F-DC7123ECC4BB}"/>
              </a:ext>
            </a:extLst>
          </p:cNvPr>
          <p:cNvSpPr txBox="1"/>
          <p:nvPr/>
        </p:nvSpPr>
        <p:spPr>
          <a:xfrm>
            <a:off x="1134623" y="2016175"/>
            <a:ext cx="5910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0.5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1FFDC472-1079-8D79-15D4-32B5436E76BA}"/>
              </a:ext>
            </a:extLst>
          </p:cNvPr>
          <p:cNvSpPr txBox="1"/>
          <p:nvPr/>
        </p:nvSpPr>
        <p:spPr>
          <a:xfrm>
            <a:off x="4256822" y="4962200"/>
            <a:ext cx="5910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0.5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E3E6C59-92BC-097D-1F05-9EF716AA9CDD}"/>
              </a:ext>
            </a:extLst>
          </p:cNvPr>
          <p:cNvSpPr txBox="1"/>
          <p:nvPr/>
        </p:nvSpPr>
        <p:spPr>
          <a:xfrm>
            <a:off x="1284389" y="4998817"/>
            <a:ext cx="5910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8D54AF91-00C4-03AB-FDC0-FB0D132C6000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1908156" y="4850331"/>
            <a:ext cx="94023" cy="62538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15D6C1B-7F6E-4CA8-A0AC-21FC52B36587}"/>
              </a:ext>
            </a:extLst>
          </p:cNvPr>
          <p:cNvSpPr txBox="1"/>
          <p:nvPr/>
        </p:nvSpPr>
        <p:spPr>
          <a:xfrm>
            <a:off x="1269937" y="5475715"/>
            <a:ext cx="14644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Non-events</a:t>
            </a:r>
          </a:p>
        </p:txBody>
      </p:sp>
    </p:spTree>
    <p:extLst>
      <p:ext uri="{BB962C8B-B14F-4D97-AF65-F5344CB8AC3E}">
        <p14:creationId xmlns:p14="http://schemas.microsoft.com/office/powerpoint/2010/main" val="1931502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A5FCE-8419-0DC5-6616-D9D96B26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raphic 66">
            <a:extLst>
              <a:ext uri="{FF2B5EF4-FFF2-40B4-BE49-F238E27FC236}">
                <a16:creationId xmlns:a16="http://schemas.microsoft.com/office/drawing/2014/main" id="{E100822F-FBC3-6C89-9C2B-63AA5E2884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3173" y="1665775"/>
            <a:ext cx="3632936" cy="3540574"/>
          </a:xfrm>
          <a:prstGeom prst="rect">
            <a:avLst/>
          </a:prstGeom>
        </p:spPr>
      </p:pic>
      <p:sp>
        <p:nvSpPr>
          <p:cNvPr id="41" name="Title 2">
            <a:extLst>
              <a:ext uri="{FF2B5EF4-FFF2-40B4-BE49-F238E27FC236}">
                <a16:creationId xmlns:a16="http://schemas.microsoft.com/office/drawing/2014/main" id="{B86672DC-5CFB-5944-D37E-5B65A390A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10" y="101601"/>
            <a:ext cx="9681406" cy="816989"/>
          </a:xfrm>
        </p:spPr>
        <p:txBody>
          <a:bodyPr/>
          <a:lstStyle/>
          <a:p>
            <a:r>
              <a:rPr lang="en-US" dirty="0"/>
              <a:t>Detection of Spatiotemporal Correlated Errors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4CC33D5-4681-3C5F-8459-3AAACE8EA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858" y="4786247"/>
            <a:ext cx="1116165" cy="3818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B401F1A-036F-2F56-9417-FECCF3324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4942" y="1253549"/>
            <a:ext cx="1086792" cy="411219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FFDEA4D-3DF7-B161-22CD-40BAD44098BB}"/>
              </a:ext>
            </a:extLst>
          </p:cNvPr>
          <p:cNvCxnSpPr>
            <a:cxnSpLocks/>
          </p:cNvCxnSpPr>
          <p:nvPr/>
        </p:nvCxnSpPr>
        <p:spPr>
          <a:xfrm flipH="1">
            <a:off x="4370921" y="1838324"/>
            <a:ext cx="565644" cy="51640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8F3CB943-8D6D-89C8-EA83-6ADB94FFD8A5}"/>
              </a:ext>
            </a:extLst>
          </p:cNvPr>
          <p:cNvSpPr txBox="1"/>
          <p:nvPr/>
        </p:nvSpPr>
        <p:spPr>
          <a:xfrm>
            <a:off x="4317879" y="1253549"/>
            <a:ext cx="20261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 qubit correlated parity jumps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1FB5581-CA80-D6FA-A575-76DCDF2F67A8}"/>
              </a:ext>
            </a:extLst>
          </p:cNvPr>
          <p:cNvCxnSpPr>
            <a:cxnSpLocks/>
            <a:stCxn id="52" idx="1"/>
          </p:cNvCxnSpPr>
          <p:nvPr/>
        </p:nvCxnSpPr>
        <p:spPr>
          <a:xfrm flipH="1" flipV="1">
            <a:off x="3472081" y="3551542"/>
            <a:ext cx="1351558" cy="63118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D47C13A1-A1BD-5881-220A-79644123C079}"/>
              </a:ext>
            </a:extLst>
          </p:cNvPr>
          <p:cNvSpPr txBox="1"/>
          <p:nvPr/>
        </p:nvSpPr>
        <p:spPr>
          <a:xfrm>
            <a:off x="4823639" y="3767229"/>
            <a:ext cx="16124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 qubit correlated offset jumps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B491F9B-BBB7-DF11-1E9A-5CC8613438BE}"/>
              </a:ext>
            </a:extLst>
          </p:cNvPr>
          <p:cNvCxnSpPr>
            <a:cxnSpLocks/>
            <a:stCxn id="55" idx="1"/>
          </p:cNvCxnSpPr>
          <p:nvPr/>
        </p:nvCxnSpPr>
        <p:spPr>
          <a:xfrm flipH="1">
            <a:off x="4317879" y="3102571"/>
            <a:ext cx="505760" cy="25243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E1152BC-408E-08CD-9D2A-FC7E6EF34BC5}"/>
              </a:ext>
            </a:extLst>
          </p:cNvPr>
          <p:cNvSpPr txBox="1"/>
          <p:nvPr/>
        </p:nvSpPr>
        <p:spPr>
          <a:xfrm>
            <a:off x="4823639" y="2810183"/>
            <a:ext cx="18577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Correlated offset and parity jump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41A11F9-A973-DF27-E2E2-D943D22F678A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4204323" y="4786247"/>
            <a:ext cx="113556" cy="55739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D2DB3FA-CBBB-25F5-6373-223F73DB4EC8}"/>
              </a:ext>
            </a:extLst>
          </p:cNvPr>
          <p:cNvSpPr txBox="1"/>
          <p:nvPr/>
        </p:nvSpPr>
        <p:spPr>
          <a:xfrm>
            <a:off x="3472081" y="5343638"/>
            <a:ext cx="14644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Single qubit parity jumps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162D6CEE-4A75-6B63-EBD8-5D5827AEDC10}"/>
              </a:ext>
            </a:extLst>
          </p:cNvPr>
          <p:cNvCxnSpPr>
            <a:cxnSpLocks/>
            <a:stCxn id="63" idx="3"/>
          </p:cNvCxnSpPr>
          <p:nvPr/>
        </p:nvCxnSpPr>
        <p:spPr>
          <a:xfrm flipV="1">
            <a:off x="1404698" y="3551542"/>
            <a:ext cx="483164" cy="26936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6B1E3BE-1317-D863-7B4C-7CDA894E3ADB}"/>
              </a:ext>
            </a:extLst>
          </p:cNvPr>
          <p:cNvSpPr txBox="1"/>
          <p:nvPr/>
        </p:nvSpPr>
        <p:spPr>
          <a:xfrm>
            <a:off x="23409" y="3405409"/>
            <a:ext cx="13812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Single qubit offset jumps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023AC9C8-617D-B6FD-C517-6907E878B303}"/>
              </a:ext>
            </a:extLst>
          </p:cNvPr>
          <p:cNvCxnSpPr>
            <a:cxnSpLocks/>
            <a:stCxn id="55" idx="1"/>
          </p:cNvCxnSpPr>
          <p:nvPr/>
        </p:nvCxnSpPr>
        <p:spPr>
          <a:xfrm flipH="1" flipV="1">
            <a:off x="3118451" y="2349834"/>
            <a:ext cx="1705188" cy="75273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CAA44013-8377-FC63-EBC2-78CEDD1DE3D7}"/>
              </a:ext>
            </a:extLst>
          </p:cNvPr>
          <p:cNvCxnSpPr>
            <a:cxnSpLocks/>
            <a:stCxn id="59" idx="0"/>
          </p:cNvCxnSpPr>
          <p:nvPr/>
        </p:nvCxnSpPr>
        <p:spPr>
          <a:xfrm flipH="1" flipV="1">
            <a:off x="1908156" y="2279700"/>
            <a:ext cx="2296167" cy="306393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3F73340-770B-729B-D603-F80091D4A41C}"/>
              </a:ext>
            </a:extLst>
          </p:cNvPr>
          <p:cNvCxnSpPr>
            <a:cxnSpLocks/>
            <a:stCxn id="63" idx="3"/>
          </p:cNvCxnSpPr>
          <p:nvPr/>
        </p:nvCxnSpPr>
        <p:spPr>
          <a:xfrm>
            <a:off x="1404698" y="3820908"/>
            <a:ext cx="1392787" cy="102942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3A9862F7-F5A2-FE57-19D7-B7E7C42DFB3B}"/>
              </a:ext>
            </a:extLst>
          </p:cNvPr>
          <p:cNvSpPr txBox="1"/>
          <p:nvPr/>
        </p:nvSpPr>
        <p:spPr>
          <a:xfrm>
            <a:off x="1134623" y="2016175"/>
            <a:ext cx="5910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0.5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8CB6B40-B5D6-882D-59A0-4F82E2E7B8BB}"/>
              </a:ext>
            </a:extLst>
          </p:cNvPr>
          <p:cNvSpPr txBox="1"/>
          <p:nvPr/>
        </p:nvSpPr>
        <p:spPr>
          <a:xfrm>
            <a:off x="4256822" y="4962200"/>
            <a:ext cx="5910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0.5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9141E68-0C47-F6DF-4408-B7128DF1BE5C}"/>
              </a:ext>
            </a:extLst>
          </p:cNvPr>
          <p:cNvSpPr txBox="1"/>
          <p:nvPr/>
        </p:nvSpPr>
        <p:spPr>
          <a:xfrm>
            <a:off x="1284389" y="4998817"/>
            <a:ext cx="59104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00000"/>
                </a:solidFill>
                <a:latin typeface="Arial"/>
              </a:rPr>
              <a:t>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37A109-CD9B-E9A1-9CCD-0F67BFD9B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4028" y="4659407"/>
            <a:ext cx="1116165" cy="3818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623F3C-C435-7216-4914-7C000FDCBB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7500" y="1190797"/>
            <a:ext cx="1086792" cy="4112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A99226-B12F-D3D3-3DAE-471C20116E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7598184" y="5266171"/>
            <a:ext cx="387467" cy="112717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65C29D2-8F02-817D-A7BF-80161B1FDA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67873" y="1553649"/>
            <a:ext cx="4049619" cy="4076438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32B83A1-5DA0-9B1B-F465-7F62E6B25DB3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1908156" y="4850331"/>
            <a:ext cx="94023" cy="62538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D4D1164-732D-4FB5-FF20-8B7836AD6D7E}"/>
              </a:ext>
            </a:extLst>
          </p:cNvPr>
          <p:cNvSpPr txBox="1"/>
          <p:nvPr/>
        </p:nvSpPr>
        <p:spPr>
          <a:xfrm>
            <a:off x="1269937" y="5475715"/>
            <a:ext cx="14644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Non-events</a:t>
            </a:r>
          </a:p>
        </p:txBody>
      </p:sp>
    </p:spTree>
    <p:extLst>
      <p:ext uri="{BB962C8B-B14F-4D97-AF65-F5344CB8AC3E}">
        <p14:creationId xmlns:p14="http://schemas.microsoft.com/office/powerpoint/2010/main" val="15587715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CEABC8-E2D7-F813-13F9-4D16D3538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Qubit Jumps and Pair Events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BA9EF665-33A0-0654-77B6-C94FAAEB4305}"/>
              </a:ext>
            </a:extLst>
          </p:cNvPr>
          <p:cNvGrpSpPr/>
          <p:nvPr/>
        </p:nvGrpSpPr>
        <p:grpSpPr>
          <a:xfrm>
            <a:off x="3839033" y="5383509"/>
            <a:ext cx="3891595" cy="3478121"/>
            <a:chOff x="4158711" y="5595997"/>
            <a:chExt cx="3370301" cy="315208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4073A2F-5715-72EB-489E-5D91ABB13A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85" t="17329" r="3941" b="3761"/>
            <a:stretch>
              <a:fillRect/>
            </a:stretch>
          </p:blipFill>
          <p:spPr>
            <a:xfrm>
              <a:off x="4181786" y="5595997"/>
              <a:ext cx="3309707" cy="312533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BF111E3-E15A-BE20-0693-82D6D6E5568E}"/>
                </a:ext>
              </a:extLst>
            </p:cNvPr>
            <p:cNvSpPr txBox="1"/>
            <p:nvPr/>
          </p:nvSpPr>
          <p:spPr>
            <a:xfrm>
              <a:off x="4736933" y="8256801"/>
              <a:ext cx="604073" cy="296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 mm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742580C-26B2-F330-9F6E-2D7E8A725505}"/>
                </a:ext>
              </a:extLst>
            </p:cNvPr>
            <p:cNvCxnSpPr>
              <a:cxnSpLocks/>
            </p:cNvCxnSpPr>
            <p:nvPr/>
          </p:nvCxnSpPr>
          <p:spPr>
            <a:xfrm>
              <a:off x="4739271" y="8520920"/>
              <a:ext cx="641301" cy="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F50086-DADD-22D2-41A6-AB28DB18C811}"/>
                </a:ext>
              </a:extLst>
            </p:cNvPr>
            <p:cNvSpPr txBox="1"/>
            <p:nvPr/>
          </p:nvSpPr>
          <p:spPr>
            <a:xfrm>
              <a:off x="4672645" y="5996187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solidFill>
                      <a:schemeClr val="tx1"/>
                    </a:solidFill>
                  </a:ln>
                  <a:solidFill>
                    <a:srgbClr val="0A840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Q8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BBEB102-B046-3BB2-AEAB-21D60A98BD3E}"/>
                </a:ext>
              </a:extLst>
            </p:cNvPr>
            <p:cNvSpPr txBox="1"/>
            <p:nvPr/>
          </p:nvSpPr>
          <p:spPr>
            <a:xfrm>
              <a:off x="5362610" y="5996047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solidFill>
                      <a:schemeClr val="tx1"/>
                    </a:solidFill>
                  </a:ln>
                  <a:solidFill>
                    <a:srgbClr val="FF9B22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Q5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0E46C6-875C-4192-FCC3-4E987C42223A}"/>
                </a:ext>
              </a:extLst>
            </p:cNvPr>
            <p:cNvSpPr txBox="1"/>
            <p:nvPr/>
          </p:nvSpPr>
          <p:spPr>
            <a:xfrm>
              <a:off x="6743985" y="5996047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solidFill>
                      <a:schemeClr val="tx1"/>
                    </a:solidFill>
                  </a:ln>
                  <a:solidFill>
                    <a:srgbClr val="7CA5E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Q4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252981-44EA-DD60-F522-6FA781E4A614}"/>
                </a:ext>
              </a:extLst>
            </p:cNvPr>
            <p:cNvSpPr txBox="1"/>
            <p:nvPr/>
          </p:nvSpPr>
          <p:spPr>
            <a:xfrm>
              <a:off x="4417774" y="7397561"/>
              <a:ext cx="444550" cy="3853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D5DACA1-28CF-B36E-8C0F-A0F97D00DA31}"/>
                </a:ext>
              </a:extLst>
            </p:cNvPr>
            <p:cNvSpPr txBox="1"/>
            <p:nvPr/>
          </p:nvSpPr>
          <p:spPr>
            <a:xfrm>
              <a:off x="5129706" y="7407338"/>
              <a:ext cx="444550" cy="3853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569BFC9-0121-432B-F734-53EDE1BA36BA}"/>
                </a:ext>
              </a:extLst>
            </p:cNvPr>
            <p:cNvSpPr txBox="1"/>
            <p:nvPr/>
          </p:nvSpPr>
          <p:spPr>
            <a:xfrm>
              <a:off x="5855562" y="7414488"/>
              <a:ext cx="444550" cy="3853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Q7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9B9276-B01D-4B93-2162-7E28D5496B61}"/>
                </a:ext>
              </a:extLst>
            </p:cNvPr>
            <p:cNvSpPr txBox="1"/>
            <p:nvPr/>
          </p:nvSpPr>
          <p:spPr>
            <a:xfrm>
              <a:off x="6538994" y="7408301"/>
              <a:ext cx="444550" cy="3853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Q6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30466E6-6E7B-8913-5DC7-43B72D309446}"/>
                </a:ext>
              </a:extLst>
            </p:cNvPr>
            <p:cNvSpPr/>
            <p:nvPr/>
          </p:nvSpPr>
          <p:spPr>
            <a:xfrm rot="16200000" flipH="1">
              <a:off x="6473272" y="5762465"/>
              <a:ext cx="894841" cy="812694"/>
            </a:xfrm>
            <a:prstGeom prst="ellipse">
              <a:avLst/>
            </a:prstGeom>
            <a:noFill/>
            <a:ln w="57150">
              <a:solidFill>
                <a:srgbClr val="99333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F2D5340-5D97-4DF2-5F74-00C20FAE954A}"/>
                </a:ext>
              </a:extLst>
            </p:cNvPr>
            <p:cNvSpPr/>
            <p:nvPr/>
          </p:nvSpPr>
          <p:spPr>
            <a:xfrm rot="16200000" flipH="1">
              <a:off x="4715270" y="5357065"/>
              <a:ext cx="894841" cy="1527959"/>
            </a:xfrm>
            <a:prstGeom prst="ellipse">
              <a:avLst/>
            </a:prstGeom>
            <a:noFill/>
            <a:ln w="57150">
              <a:solidFill>
                <a:srgbClr val="99333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4A83A5E-DCEA-9273-9541-E9F303DAA0EE}"/>
                </a:ext>
              </a:extLst>
            </p:cNvPr>
            <p:cNvSpPr/>
            <p:nvPr/>
          </p:nvSpPr>
          <p:spPr>
            <a:xfrm>
              <a:off x="4158711" y="6688443"/>
              <a:ext cx="3370301" cy="2059634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3791044-2452-BE18-16F5-F331D9B881AD}"/>
              </a:ext>
            </a:extLst>
          </p:cNvPr>
          <p:cNvSpPr txBox="1"/>
          <p:nvPr/>
        </p:nvSpPr>
        <p:spPr>
          <a:xfrm>
            <a:off x="9159107" y="5128866"/>
            <a:ext cx="14750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Farthest qubits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377730C-5F0B-AFEC-1B32-26831DB85EE9}"/>
              </a:ext>
            </a:extLst>
          </p:cNvPr>
          <p:cNvSpPr txBox="1"/>
          <p:nvPr/>
        </p:nvSpPr>
        <p:spPr>
          <a:xfrm>
            <a:off x="1551924" y="5128866"/>
            <a:ext cx="1415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Closest qubits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514009E-48AC-C27F-DCAC-190B8644E534}"/>
              </a:ext>
            </a:extLst>
          </p:cNvPr>
          <p:cNvSpPr txBox="1"/>
          <p:nvPr/>
        </p:nvSpPr>
        <p:spPr>
          <a:xfrm>
            <a:off x="9325153" y="6365277"/>
            <a:ext cx="64941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effectLst/>
                <a:latin typeface="-apple-system"/>
              </a:rPr>
              <a:t>15.35 hours of acquisition </a:t>
            </a:r>
          </a:p>
          <a:p>
            <a:pPr>
              <a:buNone/>
            </a:pPr>
            <a:r>
              <a:rPr lang="en-US" dirty="0">
                <a:effectLst/>
                <a:latin typeface="-apple-system"/>
              </a:rPr>
              <a:t> </a:t>
            </a:r>
            <a:endParaRPr lang="en-US" dirty="0"/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CC73E4C7-CD09-1DE1-060D-889F2303D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631" y="5847623"/>
            <a:ext cx="563056" cy="192625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48DFF57E-DEF9-C7D4-DAE9-F6F58F2C2C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44122" y="6094124"/>
            <a:ext cx="190155" cy="55317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89A39CB3-35E1-EFF4-71B6-DA4FD6D78B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786" y="4990880"/>
            <a:ext cx="548239" cy="207442"/>
          </a:xfrm>
          <a:prstGeom prst="rect">
            <a:avLst/>
          </a:prstGeom>
        </p:spPr>
      </p:pic>
      <p:pic>
        <p:nvPicPr>
          <p:cNvPr id="120" name="Graphic 119">
            <a:extLst>
              <a:ext uri="{FF2B5EF4-FFF2-40B4-BE49-F238E27FC236}">
                <a16:creationId xmlns:a16="http://schemas.microsoft.com/office/drawing/2014/main" id="{5899A660-3F89-0DBE-29D2-815790618B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9200" y="5175838"/>
            <a:ext cx="1054913" cy="1061899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A707FFDE-1CE9-D8A1-9EC8-335FCBCE4E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42" y="979927"/>
            <a:ext cx="12921145" cy="4200633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id="{68915E85-113C-A491-394F-BB09B85F16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735" y="5034455"/>
            <a:ext cx="548239" cy="20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346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FD531-18D7-0DED-3FA6-A04C7E749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7294AA-178C-2184-4C47-76C9A2C82A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87" b="5564"/>
          <a:stretch>
            <a:fillRect/>
          </a:stretch>
        </p:blipFill>
        <p:spPr>
          <a:xfrm>
            <a:off x="-1" y="982639"/>
            <a:ext cx="12188825" cy="415346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B54D23C-B0F8-36A2-CA97-441120192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Qubit Events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A7C5382-4DD1-63CC-AC81-DA236CB1FF67}"/>
              </a:ext>
            </a:extLst>
          </p:cNvPr>
          <p:cNvSpPr txBox="1"/>
          <p:nvPr/>
        </p:nvSpPr>
        <p:spPr>
          <a:xfrm>
            <a:off x="9325153" y="6365277"/>
            <a:ext cx="64941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>
                <a:effectLst/>
                <a:latin typeface="-apple-system"/>
              </a:rPr>
              <a:t>15.35 hours of acquisition </a:t>
            </a:r>
          </a:p>
          <a:p>
            <a:pPr>
              <a:buNone/>
            </a:pPr>
            <a:r>
              <a:rPr lang="en-US" dirty="0">
                <a:effectLst/>
                <a:latin typeface="-apple-system"/>
              </a:rPr>
              <a:t> 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8A7E5E0-DE60-CCB1-0959-216A8F155A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04650" y="4928221"/>
            <a:ext cx="3788557" cy="189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680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DE2C9-B3E8-BD52-12C6-02BB6EF7B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54CECE87-995A-E9F5-9577-9FE093B00114}"/>
              </a:ext>
            </a:extLst>
          </p:cNvPr>
          <p:cNvSpPr txBox="1">
            <a:spLocks/>
          </p:cNvSpPr>
          <p:nvPr/>
        </p:nvSpPr>
        <p:spPr>
          <a:xfrm>
            <a:off x="1435642" y="170115"/>
            <a:ext cx="9317543" cy="653505"/>
          </a:xfrm>
          <a:prstGeom prst="rect">
            <a:avLst/>
          </a:prstGeom>
        </p:spPr>
        <p:txBody>
          <a:bodyPr vert="horz" lIns="91344" tIns="45672" rIns="91344" bIns="45672" rtlCol="0" anchor="ctr">
            <a:noAutofit/>
          </a:bodyPr>
          <a:lstStyle>
            <a:lvl1pPr algn="ctr" eaLnBrk="1" hangingPunct="1">
              <a:lnSpc>
                <a:spcPts val="2800"/>
              </a:lnSpc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 sz="2796" kern="0" dirty="0">
                <a:solidFill>
                  <a:sysClr val="windowText" lastClr="000000"/>
                </a:solidFill>
                <a:latin typeface="Arial"/>
                <a:cs typeface="Arial"/>
              </a:rPr>
              <a:t>Conclusions and Next Steps</a:t>
            </a:r>
            <a:endParaRPr lang="en-US" sz="2396" kern="0" dirty="0">
              <a:solidFill>
                <a:sysClr val="windowText" lastClr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6C9257-F88E-54CD-24F8-C91DDF4B7D21}"/>
              </a:ext>
            </a:extLst>
          </p:cNvPr>
          <p:cNvSpPr txBox="1"/>
          <p:nvPr/>
        </p:nvSpPr>
        <p:spPr>
          <a:xfrm>
            <a:off x="347740" y="1223279"/>
            <a:ext cx="6730724" cy="2307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799" b="1" u="sng" dirty="0">
                <a:solidFill>
                  <a:srgbClr val="000000"/>
                </a:solidFill>
              </a:rPr>
              <a:t>Conclusions:</a:t>
            </a:r>
          </a:p>
          <a:p>
            <a:pPr marL="285664" indent="-285664">
              <a:buFont typeface="Arial" panose="020B0604020202020204" pitchFamily="34" charset="0"/>
              <a:buChar char="•"/>
              <a:defRPr/>
            </a:pPr>
            <a:r>
              <a:rPr lang="en-US" sz="1799" b="1" dirty="0">
                <a:solidFill>
                  <a:srgbClr val="000000"/>
                </a:solidFill>
              </a:rPr>
              <a:t>Continuous n</a:t>
            </a:r>
            <a:r>
              <a:rPr lang="en-US" sz="1799" b="1" baseline="-25000" dirty="0">
                <a:solidFill>
                  <a:srgbClr val="000000"/>
                </a:solidFill>
              </a:rPr>
              <a:t>g</a:t>
            </a:r>
            <a:r>
              <a:rPr lang="en-US" sz="1799" b="1" dirty="0">
                <a:solidFill>
                  <a:srgbClr val="000000"/>
                </a:solidFill>
              </a:rPr>
              <a:t> measurement scheme robust to offset-charge jumps </a:t>
            </a:r>
          </a:p>
          <a:p>
            <a:pPr marL="285664" indent="-285664">
              <a:buFont typeface="Arial" panose="020B0604020202020204" pitchFamily="34" charset="0"/>
              <a:buChar char="•"/>
              <a:defRPr/>
            </a:pPr>
            <a:r>
              <a:rPr lang="en-US" sz="1799" b="1" dirty="0">
                <a:solidFill>
                  <a:srgbClr val="000000"/>
                </a:solidFill>
              </a:rPr>
              <a:t>Complementary rates from PSD and discrete jump analysis</a:t>
            </a:r>
          </a:p>
          <a:p>
            <a:pPr marL="285664" indent="-285664">
              <a:buFont typeface="Arial" panose="020B0604020202020204" pitchFamily="34" charset="0"/>
              <a:buChar char="•"/>
              <a:defRPr/>
            </a:pPr>
            <a:r>
              <a:rPr lang="en-US" sz="1799" b="1" dirty="0">
                <a:solidFill>
                  <a:srgbClr val="000000"/>
                </a:solidFill>
              </a:rPr>
              <a:t>Correlated event detection</a:t>
            </a:r>
          </a:p>
          <a:p>
            <a:pPr marL="285664" indent="-285664">
              <a:buFont typeface="Arial" panose="020B0604020202020204" pitchFamily="34" charset="0"/>
              <a:buChar char="•"/>
              <a:defRPr/>
            </a:pPr>
            <a:endParaRPr lang="en-US" sz="1799" b="1" dirty="0">
              <a:solidFill>
                <a:srgbClr val="000000"/>
              </a:solidFill>
            </a:endParaRPr>
          </a:p>
          <a:p>
            <a:pPr marL="285664" indent="-285664">
              <a:buFont typeface="Arial" panose="020B0604020202020204" pitchFamily="34" charset="0"/>
              <a:buChar char="•"/>
              <a:defRPr/>
            </a:pPr>
            <a:endParaRPr lang="en-US" sz="1799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8566ACD-DEBD-89C2-4D9A-397D3B369525}"/>
              </a:ext>
            </a:extLst>
          </p:cNvPr>
          <p:cNvSpPr txBox="1"/>
          <p:nvPr/>
        </p:nvSpPr>
        <p:spPr>
          <a:xfrm>
            <a:off x="342720" y="3382339"/>
            <a:ext cx="7030751" cy="2030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799" b="1" u="sng" dirty="0">
                <a:solidFill>
                  <a:srgbClr val="000000"/>
                </a:solidFill>
              </a:rPr>
              <a:t>Next Steps:</a:t>
            </a:r>
          </a:p>
          <a:p>
            <a:pPr marL="285664" indent="-285664">
              <a:buFont typeface="Arial" panose="020B0604020202020204" pitchFamily="34" charset="0"/>
              <a:buChar char="•"/>
              <a:defRPr/>
            </a:pPr>
            <a:r>
              <a:rPr lang="en-US" sz="1799" b="1" dirty="0">
                <a:solidFill>
                  <a:srgbClr val="000000"/>
                </a:solidFill>
              </a:rPr>
              <a:t>Directly measure OCS </a:t>
            </a:r>
            <a:r>
              <a:rPr lang="en-US" sz="1799" b="1" dirty="0" err="1">
                <a:solidFill>
                  <a:srgbClr val="000000"/>
                </a:solidFill>
              </a:rPr>
              <a:t>transmons</a:t>
            </a:r>
            <a:r>
              <a:rPr lang="en-US" sz="1799" b="1" dirty="0">
                <a:solidFill>
                  <a:srgbClr val="000000"/>
                </a:solidFill>
              </a:rPr>
              <a:t> coupled to feedline like SQUATS</a:t>
            </a:r>
          </a:p>
          <a:p>
            <a:pPr marL="285664" indent="-285664">
              <a:buFont typeface="Arial" panose="020B0604020202020204" pitchFamily="34" charset="0"/>
              <a:buChar char="•"/>
              <a:defRPr/>
            </a:pPr>
            <a:r>
              <a:rPr lang="en-US" sz="1799" b="1" dirty="0">
                <a:solidFill>
                  <a:srgbClr val="000000"/>
                </a:solidFill>
              </a:rPr>
              <a:t>Ensure fast enough readout to measure bursts</a:t>
            </a:r>
          </a:p>
          <a:p>
            <a:pPr marL="285664" indent="-285664">
              <a:buFont typeface="Arial" panose="020B0604020202020204" pitchFamily="34" charset="0"/>
              <a:buChar char="•"/>
              <a:defRPr/>
            </a:pPr>
            <a:r>
              <a:rPr lang="en-US" sz="1799" b="1" dirty="0">
                <a:solidFill>
                  <a:srgbClr val="000000"/>
                </a:solidFill>
              </a:rPr>
              <a:t>Model correlated event statistics</a:t>
            </a:r>
          </a:p>
          <a:p>
            <a:pPr marL="285664" indent="-285664">
              <a:buFont typeface="Arial" panose="020B0604020202020204" pitchFamily="34" charset="0"/>
              <a:buChar char="•"/>
              <a:defRPr/>
            </a:pPr>
            <a:r>
              <a:rPr lang="en-US" sz="1799" b="1" dirty="0">
                <a:solidFill>
                  <a:srgbClr val="000000"/>
                </a:solidFill>
                <a:latin typeface="Arial"/>
              </a:rPr>
              <a:t>Probe superconducting backplane devices</a:t>
            </a:r>
          </a:p>
          <a:p>
            <a:pPr marL="285664" indent="-285664">
              <a:buFont typeface="Arial" panose="020B0604020202020204" pitchFamily="34" charset="0"/>
              <a:buChar char="•"/>
              <a:defRPr/>
            </a:pPr>
            <a:endParaRPr lang="en-US" sz="1799" b="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85EB51-03AF-0B48-ADEF-6BC32AA20D11}"/>
              </a:ext>
            </a:extLst>
          </p:cNvPr>
          <p:cNvGrpSpPr/>
          <p:nvPr/>
        </p:nvGrpSpPr>
        <p:grpSpPr>
          <a:xfrm>
            <a:off x="8144720" y="4974895"/>
            <a:ext cx="3758316" cy="1334283"/>
            <a:chOff x="8563814" y="1668675"/>
            <a:chExt cx="3388321" cy="98422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1863949-A7C9-04EF-569B-C9A031CAE023}"/>
                </a:ext>
              </a:extLst>
            </p:cNvPr>
            <p:cNvSpPr/>
            <p:nvPr/>
          </p:nvSpPr>
          <p:spPr>
            <a:xfrm>
              <a:off x="8564154" y="1891775"/>
              <a:ext cx="3387302" cy="538703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Si substrate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B017902-5E43-8696-19E3-DE51D9740F7A}"/>
                </a:ext>
              </a:extLst>
            </p:cNvPr>
            <p:cNvSpPr/>
            <p:nvPr/>
          </p:nvSpPr>
          <p:spPr>
            <a:xfrm>
              <a:off x="8564833" y="1668676"/>
              <a:ext cx="1578018" cy="223099"/>
            </a:xfrm>
            <a:prstGeom prst="rect">
              <a:avLst/>
            </a:prstGeom>
            <a:solidFill>
              <a:srgbClr val="0080FF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>
                  <a:solidFill>
                    <a:schemeClr val="bg1"/>
                  </a:solidFill>
                </a:rPr>
                <a:t>Al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2BF41E3-45B3-9E29-ECC1-0C37FBEE9CA1}"/>
                </a:ext>
              </a:extLst>
            </p:cNvPr>
            <p:cNvSpPr/>
            <p:nvPr/>
          </p:nvSpPr>
          <p:spPr>
            <a:xfrm>
              <a:off x="10360514" y="1668675"/>
              <a:ext cx="1591621" cy="223099"/>
            </a:xfrm>
            <a:prstGeom prst="rect">
              <a:avLst/>
            </a:prstGeom>
            <a:solidFill>
              <a:srgbClr val="0080FF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>
                  <a:solidFill>
                    <a:schemeClr val="bg1"/>
                  </a:solidFill>
                </a:rPr>
                <a:t>Al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C040F68-B7A7-9696-1075-10A91A64EECF}"/>
                </a:ext>
              </a:extLst>
            </p:cNvPr>
            <p:cNvGrpSpPr/>
            <p:nvPr/>
          </p:nvGrpSpPr>
          <p:grpSpPr>
            <a:xfrm>
              <a:off x="10137398" y="1668675"/>
              <a:ext cx="223778" cy="223099"/>
              <a:chOff x="3220512" y="2272392"/>
              <a:chExt cx="223837" cy="223157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0BF0B5B-29CF-5846-2F83-0E81252D8DD7}"/>
                  </a:ext>
                </a:extLst>
              </p:cNvPr>
              <p:cNvSpPr/>
              <p:nvPr/>
            </p:nvSpPr>
            <p:spPr>
              <a:xfrm>
                <a:off x="3224893" y="2272392"/>
                <a:ext cx="219456" cy="22315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b="1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1AFD5088-1B93-CB8B-DC33-0C9A855A3176}"/>
                  </a:ext>
                </a:extLst>
              </p:cNvPr>
              <p:cNvCxnSpPr/>
              <p:nvPr/>
            </p:nvCxnSpPr>
            <p:spPr>
              <a:xfrm>
                <a:off x="3222511" y="2272392"/>
                <a:ext cx="221838" cy="22315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93489CE-9EC2-F141-4E1A-1912D1991702}"/>
                  </a:ext>
                </a:extLst>
              </p:cNvPr>
              <p:cNvCxnSpPr/>
              <p:nvPr/>
            </p:nvCxnSpPr>
            <p:spPr>
              <a:xfrm rot="16200000">
                <a:off x="3221172" y="2273051"/>
                <a:ext cx="221838" cy="22315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256CDB2-BEE8-1720-D95B-2D7BD076ACD0}"/>
                </a:ext>
              </a:extLst>
            </p:cNvPr>
            <p:cNvSpPr/>
            <p:nvPr/>
          </p:nvSpPr>
          <p:spPr>
            <a:xfrm>
              <a:off x="8563814" y="2429796"/>
              <a:ext cx="3387981" cy="223099"/>
            </a:xfrm>
            <a:prstGeom prst="rect">
              <a:avLst/>
            </a:prstGeom>
            <a:solidFill>
              <a:srgbClr val="00BFBF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Al/</a:t>
              </a:r>
              <a:r>
                <a:rPr lang="en-US" b="1" dirty="0" err="1">
                  <a:solidFill>
                    <a:schemeClr val="bg1"/>
                  </a:solidFill>
                </a:rPr>
                <a:t>Ti</a:t>
              </a:r>
              <a:r>
                <a:rPr lang="en-US" b="1" dirty="0">
                  <a:solidFill>
                    <a:schemeClr val="bg1"/>
                  </a:solidFill>
                </a:rPr>
                <a:t>/Al</a:t>
              </a:r>
            </a:p>
          </p:txBody>
        </p:sp>
      </p:grpSp>
      <p:sp>
        <p:nvSpPr>
          <p:cNvPr id="23" name="TextBox 37">
            <a:extLst>
              <a:ext uri="{FF2B5EF4-FFF2-40B4-BE49-F238E27FC236}">
                <a16:creationId xmlns:a16="http://schemas.microsoft.com/office/drawing/2014/main" id="{A0DE2754-8A48-8E91-3D1E-70EF5AAF59D4}"/>
              </a:ext>
            </a:extLst>
          </p:cNvPr>
          <p:cNvSpPr txBox="1"/>
          <p:nvPr/>
        </p:nvSpPr>
        <p:spPr>
          <a:xfrm>
            <a:off x="7428245" y="4544706"/>
            <a:ext cx="5190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00BFBF"/>
                </a:solidFill>
              </a:rPr>
              <a:t>superconducting backplane</a:t>
            </a:r>
          </a:p>
        </p:txBody>
      </p:sp>
      <p:pic>
        <p:nvPicPr>
          <p:cNvPr id="24" name="Picture 23" descr="Diagram&#10;&#10;AI-generated content may be incorrect.">
            <a:extLst>
              <a:ext uri="{FF2B5EF4-FFF2-40B4-BE49-F238E27FC236}">
                <a16:creationId xmlns:a16="http://schemas.microsoft.com/office/drawing/2014/main" id="{0684E0FA-BBF7-EB3D-E983-C1F6B35A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b="50307"/>
          <a:stretch>
            <a:fillRect/>
          </a:stretch>
        </p:blipFill>
        <p:spPr>
          <a:xfrm>
            <a:off x="7989433" y="1022873"/>
            <a:ext cx="4046842" cy="15018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52C0FE3-8D98-CDC9-A489-FD39B87DFB0F}"/>
                  </a:ext>
                </a:extLst>
              </p:cNvPr>
              <p:cNvSpPr txBox="1"/>
              <p:nvPr/>
            </p:nvSpPr>
            <p:spPr>
              <a:xfrm rot="16200000">
                <a:off x="7222173" y="1440973"/>
                <a:ext cx="1271297" cy="29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b>
                        <m:r>
                          <a:rPr kumimoji="0" lang="en-US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𝒈</m:t>
                        </m:r>
                      </m:sub>
                    </m:sSub>
                  </m:oMath>
                </a14:m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assigned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52C0FE3-8D98-CDC9-A489-FD39B87DF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222173" y="1440973"/>
                <a:ext cx="1271297" cy="294568"/>
              </a:xfrm>
              <a:prstGeom prst="rect">
                <a:avLst/>
              </a:prstGeom>
              <a:blipFill>
                <a:blip r:embed="rId4"/>
                <a:stretch>
                  <a:fillRect l="-4167" r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422EC635-E8E8-642D-8F45-8DA2B70DC7A4}"/>
              </a:ext>
            </a:extLst>
          </p:cNvPr>
          <p:cNvSpPr txBox="1"/>
          <p:nvPr/>
        </p:nvSpPr>
        <p:spPr>
          <a:xfrm>
            <a:off x="10035303" y="1493929"/>
            <a:ext cx="19345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Charge-Parity Jumps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C7F2835-6FE5-94BC-C984-AC21213CB0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6948" b="1687"/>
          <a:stretch>
            <a:fillRect/>
          </a:stretch>
        </p:blipFill>
        <p:spPr>
          <a:xfrm>
            <a:off x="7989433" y="2487024"/>
            <a:ext cx="4025829" cy="13619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8DB6C4D-9F95-2374-B7ED-24ACC3BC06BA}"/>
                  </a:ext>
                </a:extLst>
              </p:cNvPr>
              <p:cNvSpPr txBox="1"/>
              <p:nvPr/>
            </p:nvSpPr>
            <p:spPr>
              <a:xfrm rot="16200000">
                <a:off x="7209902" y="2966808"/>
                <a:ext cx="1271297" cy="29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US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b>
                        <m:r>
                          <a:rPr kumimoji="0" lang="en-US" sz="1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𝒈</m:t>
                        </m:r>
                      </m:sub>
                    </m:sSub>
                  </m:oMath>
                </a14:m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assigned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8DB6C4D-9F95-2374-B7ED-24ACC3BC06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209902" y="2966808"/>
                <a:ext cx="1271297" cy="294568"/>
              </a:xfrm>
              <a:prstGeom prst="rect">
                <a:avLst/>
              </a:prstGeom>
              <a:blipFill>
                <a:blip r:embed="rId6"/>
                <a:stretch>
                  <a:fillRect l="-4167" r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2FB0F20B-B0A9-4BF9-3FFE-43CF5BB6D1AA}"/>
              </a:ext>
            </a:extLst>
          </p:cNvPr>
          <p:cNvSpPr txBox="1"/>
          <p:nvPr/>
        </p:nvSpPr>
        <p:spPr>
          <a:xfrm>
            <a:off x="9891031" y="2828925"/>
            <a:ext cx="20507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9D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Offset-Charge Jumps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9D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5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3" grpId="0"/>
      <p:bldP spid="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46C03AD1-2DD1-43F7-B5D7-0B4D86438B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643" y="239064"/>
            <a:ext cx="1136872" cy="531116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E878F3ED-49BE-4F82-BB9E-FEE4690866E6}"/>
              </a:ext>
            </a:extLst>
          </p:cNvPr>
          <p:cNvSpPr txBox="1">
            <a:spLocks/>
          </p:cNvSpPr>
          <p:nvPr/>
        </p:nvSpPr>
        <p:spPr>
          <a:xfrm>
            <a:off x="1434429" y="169265"/>
            <a:ext cx="9319970" cy="653675"/>
          </a:xfrm>
          <a:prstGeom prst="rect">
            <a:avLst/>
          </a:prstGeom>
        </p:spPr>
        <p:txBody>
          <a:bodyPr vert="horz" lIns="91368" tIns="45684" rIns="91368" bIns="45684" rtlCol="0" anchor="ctr">
            <a:noAutofit/>
          </a:bodyPr>
          <a:lstStyle>
            <a:lvl1pPr algn="ctr" eaLnBrk="1" hangingPunct="1">
              <a:lnSpc>
                <a:spcPts val="2800"/>
              </a:lnSpc>
              <a:defRPr sz="2800" b="1">
                <a:latin typeface="Arial" pitchFamily="34" charset="0"/>
                <a:cs typeface="Arial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797" kern="0" dirty="0">
                <a:solidFill>
                  <a:sysClr val="windowText" lastClr="000000"/>
                </a:solidFill>
                <a:latin typeface="Arial"/>
                <a:cs typeface="Arial"/>
              </a:rPr>
              <a:t>Acknowledgements</a:t>
            </a:r>
            <a:endParaRPr lang="en-US" sz="2397" kern="0" dirty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28361F-1D7F-474C-B2AC-0C89B241173F}"/>
              </a:ext>
            </a:extLst>
          </p:cNvPr>
          <p:cNvSpPr txBox="1"/>
          <p:nvPr/>
        </p:nvSpPr>
        <p:spPr>
          <a:xfrm>
            <a:off x="157351" y="4220055"/>
            <a:ext cx="5956159" cy="1805104"/>
          </a:xfrm>
          <a:prstGeom prst="rect">
            <a:avLst/>
          </a:prstGeom>
          <a:noFill/>
        </p:spPr>
        <p:txBody>
          <a:bodyPr wrap="square" lIns="91368" tIns="45684" rIns="91368" bIns="45684" numCol="1" rtlCol="0" anchor="t">
            <a:spAutoFit/>
          </a:bodyPr>
          <a:lstStyle/>
          <a:p>
            <a:pPr algn="ctr">
              <a:spcBef>
                <a:spcPts val="300"/>
              </a:spcBef>
              <a:defRPr/>
            </a:pPr>
            <a:r>
              <a:rPr lang="en-US" sz="900" b="1" u="sng" kern="0" dirty="0">
                <a:solidFill>
                  <a:srgbClr val="000000"/>
                </a:solidFill>
                <a:latin typeface="Arial"/>
              </a:rPr>
              <a:t>Superconducting Qubits Team:</a:t>
            </a:r>
          </a:p>
          <a:p>
            <a:pPr algn="just">
              <a:spcAft>
                <a:spcPts val="400"/>
              </a:spcAft>
              <a:defRPr/>
            </a:pPr>
            <a:r>
              <a:rPr lang="en-US" sz="900" b="1" kern="0" dirty="0">
                <a:solidFill>
                  <a:srgbClr val="000000"/>
                </a:solidFill>
                <a:latin typeface="Arial"/>
              </a:rPr>
              <a:t>Group Leaders: </a:t>
            </a:r>
            <a:r>
              <a:rPr lang="en-US" sz="900" b="1" kern="0" dirty="0">
                <a:solidFill>
                  <a:srgbClr val="7030A0"/>
                </a:solidFill>
                <a:latin typeface="Arial"/>
              </a:rPr>
              <a:t>Mollie Schwartz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900" b="1" kern="0" dirty="0">
                <a:solidFill>
                  <a:srgbClr val="7030A0"/>
                </a:solidFill>
                <a:latin typeface="Arial"/>
              </a:rPr>
              <a:t>Kyle </a:t>
            </a:r>
            <a:r>
              <a:rPr lang="en-US" sz="900" b="1" kern="0" dirty="0">
                <a:solidFill>
                  <a:srgbClr val="7030A0"/>
                </a:solidFill>
              </a:rPr>
              <a:t>Serniak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, Steven Weber, Jonilyn Yoder</a:t>
            </a:r>
            <a:endParaRPr lang="en-US" sz="9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>
              <a:spcAft>
                <a:spcPts val="400"/>
              </a:spcAft>
              <a:defRPr/>
            </a:pPr>
            <a:r>
              <a:rPr lang="en-US" sz="900" b="1" kern="0" dirty="0">
                <a:solidFill>
                  <a:srgbClr val="000000"/>
                </a:solidFill>
                <a:latin typeface="Arial"/>
              </a:rPr>
              <a:t>Team: 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Mike Augeri, </a:t>
            </a:r>
            <a:r>
              <a:rPr lang="en-US" sz="900" b="1" kern="0" dirty="0">
                <a:solidFill>
                  <a:srgbClr val="7030A0"/>
                </a:solidFill>
                <a:latin typeface="Arial"/>
              </a:rPr>
              <a:t>Kate Azar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, Peter Baldo, Jeffrey Birenbaum, Tristan Brown, Luke Burkhart, Gregory Calusine, Glenn Carl, Joe Ciampi, </a:t>
            </a:r>
            <a:r>
              <a:rPr lang="en-US" sz="900" b="1" kern="0" dirty="0">
                <a:solidFill>
                  <a:srgbClr val="7030A0"/>
                </a:solidFill>
                <a:latin typeface="Arial"/>
              </a:rPr>
              <a:t>Felipe Contipelli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, John Cummings, David Danza, Rabindra Das, Dan Davis, </a:t>
            </a:r>
            <a:br>
              <a:rPr lang="en-US" sz="900" kern="0" dirty="0">
                <a:solidFill>
                  <a:srgbClr val="000000"/>
                </a:solidFill>
                <a:latin typeface="Arial"/>
              </a:rPr>
            </a:br>
            <a:r>
              <a:rPr lang="en-US" sz="900" b="1" kern="0" dirty="0">
                <a:solidFill>
                  <a:srgbClr val="7030A0"/>
                </a:solidFill>
                <a:ea typeface="+mn-lt"/>
                <a:cs typeface="+mn-lt"/>
              </a:rPr>
              <a:t>Renée DePencier Piñero</a:t>
            </a:r>
            <a:r>
              <a:rPr lang="en-US" sz="900" kern="0" dirty="0">
                <a:solidFill>
                  <a:srgbClr val="000000"/>
                </a:solidFill>
                <a:ea typeface="+mn-lt"/>
                <a:cs typeface="+mn-lt"/>
              </a:rPr>
              <a:t>, 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Steven Disseler, Justin Elenewski, Alec Emser, </a:t>
            </a:r>
            <a:r>
              <a:rPr lang="en-US" sz="900" b="1" kern="0" dirty="0">
                <a:solidFill>
                  <a:srgbClr val="7030A0"/>
                </a:solidFill>
                <a:latin typeface="Arial"/>
              </a:rPr>
              <a:t>Serra Erdamar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, Ben Freiman,</a:t>
            </a:r>
            <a:br>
              <a:rPr lang="en-US" sz="900" kern="0" dirty="0">
                <a:solidFill>
                  <a:srgbClr val="000000"/>
                </a:solidFill>
                <a:latin typeface="Arial"/>
              </a:rPr>
            </a:br>
            <a:r>
              <a:rPr lang="en-US" sz="900" b="1" kern="0" dirty="0">
                <a:solidFill>
                  <a:srgbClr val="7030A0"/>
                </a:solidFill>
                <a:latin typeface="Arial"/>
              </a:rPr>
              <a:t>Jeffrey Gertler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, </a:t>
            </a:r>
            <a:r>
              <a:rPr lang="en-US" sz="900" b="1" kern="0" dirty="0">
                <a:solidFill>
                  <a:srgbClr val="7030A0"/>
                </a:solidFill>
                <a:latin typeface="Arial"/>
              </a:rPr>
              <a:t>Michael Gingras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, Kevin Grossklaus, Karen Harmon, Thomas Hazard, Mike Hellstrom,</a:t>
            </a:r>
            <a:br>
              <a:rPr lang="en-US" sz="900" kern="0" dirty="0">
                <a:solidFill>
                  <a:srgbClr val="000000"/>
                </a:solidFill>
                <a:latin typeface="Arial"/>
              </a:rPr>
            </a:br>
            <a:r>
              <a:rPr lang="en-US" sz="900" kern="0" dirty="0">
                <a:solidFill>
                  <a:srgbClr val="000000"/>
                </a:solidFill>
                <a:latin typeface="Arial"/>
              </a:rPr>
              <a:t>Cyrus Hirjibehedin, Gerry Holland, Sokharom Huon, Jennifer Hritz, Lenny Johnson, A. Jamie Kerman, </a:t>
            </a:r>
            <a:r>
              <a:rPr lang="en-US" sz="900" b="1" kern="0" dirty="0">
                <a:solidFill>
                  <a:srgbClr val="7030A0"/>
                </a:solidFill>
                <a:latin typeface="Arial"/>
              </a:rPr>
              <a:t>David Kim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, Jeff Knecht, Arthur Kurlej, </a:t>
            </a:r>
            <a:r>
              <a:rPr lang="en-US" sz="900" kern="0" dirty="0">
                <a:solidFill>
                  <a:srgbClr val="000000"/>
                </a:solidFill>
                <a:ea typeface="+mn-lt"/>
                <a:cs typeface="+mn-lt"/>
              </a:rPr>
              <a:t>Colleen Lilly-Dunkum, 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Justin Mallek, Duncan Miller, Nathan Miller, Jovi Miloshi,</a:t>
            </a:r>
            <a:br>
              <a:rPr lang="en-US" sz="900" kern="0" dirty="0">
                <a:solidFill>
                  <a:srgbClr val="000000"/>
                </a:solidFill>
                <a:latin typeface="Arial"/>
              </a:rPr>
            </a:br>
            <a:r>
              <a:rPr lang="en-US" sz="900" kern="0" dirty="0">
                <a:solidFill>
                  <a:srgbClr val="000000"/>
                </a:solidFill>
                <a:latin typeface="Arial"/>
              </a:rPr>
              <a:t>Maddie Morocco, Ray Moya, Rylee Neumann, </a:t>
            </a:r>
            <a:r>
              <a:rPr lang="en-US" sz="900" b="1" kern="0" dirty="0">
                <a:solidFill>
                  <a:srgbClr val="7030A0"/>
                </a:solidFill>
                <a:latin typeface="Arial"/>
              </a:rPr>
              <a:t>Bethany Niedzielski Huffman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, Kevin Obenland,</a:t>
            </a:r>
            <a:br>
              <a:rPr lang="en-US" sz="900" kern="0" dirty="0">
                <a:solidFill>
                  <a:srgbClr val="000000"/>
                </a:solidFill>
                <a:latin typeface="Arial"/>
              </a:rPr>
            </a:br>
            <a:r>
              <a:rPr lang="en-US" sz="900" kern="0" dirty="0">
                <a:solidFill>
                  <a:srgbClr val="000000"/>
                </a:solidFill>
                <a:latin typeface="Arial"/>
              </a:rPr>
              <a:t>Christopher O’Connell, Luis Ortega</a:t>
            </a:r>
            <a:r>
              <a:rPr lang="en-US" sz="900" b="1" kern="0" dirty="0">
                <a:solidFill>
                  <a:srgbClr val="000000"/>
                </a:solidFill>
                <a:latin typeface="Arial"/>
              </a:rPr>
              <a:t>, </a:t>
            </a:r>
            <a:r>
              <a:rPr lang="en-US" sz="900" b="1" kern="0" dirty="0">
                <a:solidFill>
                  <a:srgbClr val="7030A0"/>
                </a:solidFill>
                <a:latin typeface="Arial"/>
              </a:rPr>
              <a:t>Mallika Randeria</a:t>
            </a:r>
            <a:r>
              <a:rPr lang="en-US" sz="900" kern="0" dirty="0">
                <a:solidFill>
                  <a:srgbClr val="000000"/>
                </a:solidFill>
                <a:latin typeface="Arial"/>
              </a:rPr>
              <a:t>, Ravi Rastogi, Matt Ricci, Lila Rodgers, Robert Rood, Gabriel Samach, Meghan Schuldt, Arjan Sevi, Marcus Sherwin, Gary Smith, Basil Smitham, Katrina Sliwa,</a:t>
            </a:r>
            <a:br>
              <a:rPr lang="en-US" sz="900" kern="0" dirty="0">
                <a:solidFill>
                  <a:srgbClr val="000000"/>
                </a:solidFill>
                <a:latin typeface="Arial"/>
              </a:rPr>
            </a:br>
            <a:r>
              <a:rPr lang="en-US" sz="900" kern="0" dirty="0">
                <a:solidFill>
                  <a:srgbClr val="000000"/>
                </a:solidFill>
                <a:latin typeface="Arial"/>
              </a:rPr>
              <a:t>Chris Thoummaraj, Kunal Tiwari, David Volfson, Terry Weir, Donna-Ruth Yost, Doug Young</a:t>
            </a:r>
            <a:endParaRPr lang="en-US" sz="9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CDE14C-CEB6-4BFD-AB81-CC09103A53C9}"/>
              </a:ext>
            </a:extLst>
          </p:cNvPr>
          <p:cNvSpPr txBox="1"/>
          <p:nvPr/>
        </p:nvSpPr>
        <p:spPr>
          <a:xfrm>
            <a:off x="77272" y="955874"/>
            <a:ext cx="6036238" cy="307592"/>
          </a:xfrm>
          <a:prstGeom prst="rect">
            <a:avLst/>
          </a:prstGeom>
          <a:noFill/>
        </p:spPr>
        <p:txBody>
          <a:bodyPr wrap="square" lIns="91368" tIns="45684" rIns="91368" bIns="45684" rtlCol="0" anchor="t">
            <a:spAutoFit/>
          </a:bodyPr>
          <a:lstStyle/>
          <a:p>
            <a:pPr algn="ctr"/>
            <a:r>
              <a:rPr lang="en-US" sz="1400" b="1">
                <a:solidFill>
                  <a:srgbClr val="003667"/>
                </a:solidFill>
                <a:latin typeface="Arial"/>
              </a:rPr>
              <a:t>Quantum-Enabled Computation Group, MIT-LL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CB707B9-1629-416F-92F7-F34B93E957D8}"/>
              </a:ext>
            </a:extLst>
          </p:cNvPr>
          <p:cNvSpPr/>
          <p:nvPr/>
        </p:nvSpPr>
        <p:spPr bwMode="auto">
          <a:xfrm>
            <a:off x="4735" y="6298150"/>
            <a:ext cx="12179304" cy="538982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368" tIns="45684" rIns="91368" bIns="45684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797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B92F66B-6723-4C22-99E8-44BF50CA41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8" t="13150" r="11729" b="12507"/>
          <a:stretch/>
        </p:blipFill>
        <p:spPr>
          <a:xfrm>
            <a:off x="11014773" y="6030467"/>
            <a:ext cx="813916" cy="80290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19759860-F333-404D-AB9F-67990EBACA7E}"/>
              </a:ext>
            </a:extLst>
          </p:cNvPr>
          <p:cNvSpPr/>
          <p:nvPr/>
        </p:nvSpPr>
        <p:spPr bwMode="auto">
          <a:xfrm>
            <a:off x="142678" y="6032309"/>
            <a:ext cx="11903417" cy="802903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368" tIns="45684" rIns="91368" bIns="45684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797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33" name="Object 19">
            <a:hlinkClick r:id="" action="ppaction://ole?verb=0"/>
            <a:extLst>
              <a:ext uri="{FF2B5EF4-FFF2-40B4-BE49-F238E27FC236}">
                <a16:creationId xmlns:a16="http://schemas.microsoft.com/office/drawing/2014/main" id="{6CF11040-AE29-4E48-B6C2-3F895A54C250}"/>
              </a:ext>
            </a:extLst>
          </p:cNvPr>
          <p:cNvGraphicFramePr>
            <a:graphicFrameLocks/>
          </p:cNvGraphicFramePr>
          <p:nvPr/>
        </p:nvGraphicFramePr>
        <p:xfrm>
          <a:off x="3604704" y="6062631"/>
          <a:ext cx="762257" cy="738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5" imgW="1247619" imgH="1228571" progId="">
                  <p:embed/>
                </p:oleObj>
              </mc:Choice>
              <mc:Fallback>
                <p:oleObj name="Photo Editor Photo" r:id="rId5" imgW="1247619" imgH="1228571" progId="">
                  <p:embed/>
                  <p:pic>
                    <p:nvPicPr>
                      <p:cNvPr id="33" name="Object 19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6CF11040-AE29-4E48-B6C2-3F895A54C250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4704" y="6062631"/>
                        <a:ext cx="762257" cy="7385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12" descr="IARPA_RGB_NoTag">
            <a:extLst>
              <a:ext uri="{FF2B5EF4-FFF2-40B4-BE49-F238E27FC236}">
                <a16:creationId xmlns:a16="http://schemas.microsoft.com/office/drawing/2014/main" id="{82825B86-0050-4CC2-A7C6-1AF21CE27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438" y="6092653"/>
            <a:ext cx="707995" cy="678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D19C82A-974B-4227-B0C8-C6FF7C8DF3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519" y="6113309"/>
            <a:ext cx="1243098" cy="63721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DEDC196-B9DF-40CE-B84D-E0E12E8A8A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3048" y="6190000"/>
            <a:ext cx="2521817" cy="48383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2A5A3EC-3492-4CD5-AB0B-05191277E5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20953" y="6172532"/>
            <a:ext cx="1472032" cy="51877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32CA553-513A-4ABB-B0D4-8C358F45BB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59072" y="6062631"/>
            <a:ext cx="789614" cy="7385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3F264F-ABAD-ADFB-7DF0-40330B6E5D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4594" y="1239307"/>
            <a:ext cx="4811109" cy="29998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C7A25EE-6C0A-0369-E22E-47BDB45CAE4D}"/>
              </a:ext>
            </a:extLst>
          </p:cNvPr>
          <p:cNvSpPr txBox="1"/>
          <p:nvPr/>
        </p:nvSpPr>
        <p:spPr>
          <a:xfrm>
            <a:off x="6754126" y="977641"/>
            <a:ext cx="4569619" cy="307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A3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Engineering Quantum Systems (</a:t>
            </a:r>
            <a:r>
              <a:rPr lang="en-US" sz="1400" b="1" dirty="0" err="1">
                <a:solidFill>
                  <a:srgbClr val="A3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EQuS</a:t>
            </a:r>
            <a:r>
              <a:rPr lang="en-US" sz="1400" b="1" dirty="0">
                <a:solidFill>
                  <a:srgbClr val="A32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6280F-566E-6DA8-4C64-023D12333C8C}"/>
              </a:ext>
            </a:extLst>
          </p:cNvPr>
          <p:cNvSpPr txBox="1"/>
          <p:nvPr/>
        </p:nvSpPr>
        <p:spPr>
          <a:xfrm>
            <a:off x="6135514" y="4261605"/>
            <a:ext cx="5806841" cy="1946180"/>
          </a:xfrm>
          <a:prstGeom prst="rect">
            <a:avLst/>
          </a:prstGeom>
          <a:noFill/>
        </p:spPr>
        <p:txBody>
          <a:bodyPr wrap="square" lIns="91416" tIns="45708" rIns="91416" bIns="45708" numCol="1" rtlCol="0" anchor="t">
            <a:spAutoFit/>
          </a:bodyPr>
          <a:lstStyle/>
          <a:p>
            <a:pPr algn="just"/>
            <a:r>
              <a:rPr lang="en-US" sz="900" b="1" u="sng" kern="0" dirty="0">
                <a:solidFill>
                  <a:srgbClr val="7030A0"/>
                </a:solidFill>
                <a:cs typeface="Arial" panose="020B0604020202020204" pitchFamily="34" charset="0"/>
              </a:rPr>
              <a:t>William D. Oliver</a:t>
            </a:r>
            <a:r>
              <a:rPr lang="en-US" sz="900" b="1" kern="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US" sz="900" b="1" kern="0" dirty="0">
                <a:solidFill>
                  <a:srgbClr val="7030A0"/>
                </a:solidFill>
                <a:cs typeface="Arial" panose="020B0604020202020204" pitchFamily="34" charset="0"/>
              </a:rPr>
              <a:t>Jeff Grover</a:t>
            </a:r>
            <a:r>
              <a:rPr lang="en-US" sz="900" b="1" kern="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US" sz="900" b="1" kern="0" dirty="0">
                <a:solidFill>
                  <a:srgbClr val="7030A0"/>
                </a:solidFill>
                <a:cs typeface="Arial" panose="020B0604020202020204" pitchFamily="34" charset="0"/>
              </a:rPr>
              <a:t>Max Hays</a:t>
            </a:r>
            <a:r>
              <a:rPr lang="en-US" sz="900" b="1" kern="0" dirty="0">
                <a:solidFill>
                  <a:srgbClr val="000000"/>
                </a:solidFill>
                <a:cs typeface="Arial" panose="020B0604020202020204" pitchFamily="34" charset="0"/>
              </a:rPr>
              <a:t>, Patrick </a:t>
            </a:r>
            <a:r>
              <a:rPr lang="en-US" sz="900" b="1" kern="0" dirty="0" err="1">
                <a:solidFill>
                  <a:srgbClr val="000000"/>
                </a:solidFill>
                <a:cs typeface="Arial" panose="020B0604020202020204" pitchFamily="34" charset="0"/>
              </a:rPr>
              <a:t>Strohbeen</a:t>
            </a:r>
            <a:r>
              <a:rPr lang="en-US" sz="900" b="1" kern="0" dirty="0">
                <a:solidFill>
                  <a:srgbClr val="000000"/>
                </a:solidFill>
                <a:cs typeface="Arial" panose="020B0604020202020204" pitchFamily="34" charset="0"/>
              </a:rPr>
              <a:t>, Joel Wang, Terry Orlando, Kyle Serniak,</a:t>
            </a:r>
            <a:br>
              <a:rPr lang="en-US" sz="900" b="1" kern="0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en-US" sz="900" b="1" kern="0" dirty="0">
                <a:solidFill>
                  <a:srgbClr val="000000"/>
                </a:solidFill>
                <a:cs typeface="Arial"/>
              </a:rPr>
              <a:t>Chihiro Watanabe, Lenore Buck</a:t>
            </a:r>
          </a:p>
          <a:p>
            <a:pPr algn="just">
              <a:spcBef>
                <a:spcPts val="300"/>
              </a:spcBef>
            </a:pPr>
            <a:r>
              <a:rPr lang="en-US" sz="900" b="1" kern="0" dirty="0">
                <a:solidFill>
                  <a:srgbClr val="000000"/>
                </a:solidFill>
                <a:cs typeface="Arial"/>
              </a:rPr>
              <a:t>Postdocs: 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Aziza </a:t>
            </a:r>
            <a:r>
              <a:rPr lang="en-US" sz="900" kern="0" dirty="0" err="1">
                <a:solidFill>
                  <a:srgbClr val="000000"/>
                </a:solidFill>
                <a:cs typeface="Arial"/>
              </a:rPr>
              <a:t>Almanakly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, </a:t>
            </a:r>
            <a:r>
              <a:rPr lang="en-US" sz="900" kern="0" dirty="0" err="1">
                <a:solidFill>
                  <a:srgbClr val="000000"/>
                </a:solidFill>
                <a:cs typeface="Arial"/>
              </a:rPr>
              <a:t>Réouven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 </a:t>
            </a:r>
            <a:r>
              <a:rPr lang="en-US" sz="900" kern="0" dirty="0" err="1">
                <a:solidFill>
                  <a:srgbClr val="000000"/>
                </a:solidFill>
                <a:cs typeface="Arial"/>
              </a:rPr>
              <a:t>Assouly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, Fabrizio </a:t>
            </a:r>
            <a:r>
              <a:rPr lang="en-US" sz="900" kern="0" dirty="0" err="1">
                <a:solidFill>
                  <a:srgbClr val="000000"/>
                </a:solidFill>
                <a:cs typeface="Arial"/>
              </a:rPr>
              <a:t>Berritta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, Farid Hassani </a:t>
            </a:r>
            <a:r>
              <a:rPr lang="en-US" sz="900" kern="0" dirty="0" err="1">
                <a:solidFill>
                  <a:srgbClr val="000000"/>
                </a:solidFill>
                <a:cs typeface="Arial"/>
              </a:rPr>
              <a:t>Bijarbooneh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, Jorge Marques, </a:t>
            </a:r>
            <a:br>
              <a:rPr lang="en-US" sz="900" kern="0" dirty="0">
                <a:solidFill>
                  <a:srgbClr val="000000"/>
                </a:solidFill>
                <a:cs typeface="Arial"/>
              </a:rPr>
            </a:br>
            <a:r>
              <a:rPr lang="en-US" sz="900" b="1" kern="0" dirty="0">
                <a:solidFill>
                  <a:srgbClr val="7030A0"/>
                </a:solidFill>
                <a:cs typeface="Arial"/>
              </a:rPr>
              <a:t>Doug Pinckney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, Holly Stemp, Helin Zhang</a:t>
            </a:r>
          </a:p>
          <a:p>
            <a:pPr algn="just">
              <a:spcBef>
                <a:spcPts val="300"/>
              </a:spcBef>
            </a:pPr>
            <a:r>
              <a:rPr lang="en-US" sz="900" b="1" kern="0" dirty="0">
                <a:solidFill>
                  <a:srgbClr val="000000"/>
                </a:solidFill>
                <a:cs typeface="Arial"/>
              </a:rPr>
              <a:t>PhD students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: Vaishnavi </a:t>
            </a:r>
            <a:r>
              <a:rPr lang="en-US" sz="900" kern="0" dirty="0" err="1">
                <a:solidFill>
                  <a:srgbClr val="000000"/>
                </a:solidFill>
                <a:cs typeface="Arial"/>
              </a:rPr>
              <a:t>Addala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, Junyoung An, Lamia Ateshian, </a:t>
            </a:r>
            <a:r>
              <a:rPr lang="en-US" sz="900" b="1" kern="0" dirty="0">
                <a:solidFill>
                  <a:srgbClr val="7030A0"/>
                </a:solidFill>
                <a:cs typeface="Arial"/>
              </a:rPr>
              <a:t>Kate Azar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, William Banner, Cora Barrett, Frederike Brockmeyer, </a:t>
            </a:r>
            <a:r>
              <a:rPr lang="en-US" sz="900" dirty="0">
                <a:solidFill>
                  <a:srgbClr val="000000"/>
                </a:solidFill>
                <a:cs typeface="Arial"/>
              </a:rPr>
              <a:t>Shoumik Chowdhury, Gabriel Cutter, 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Andy Ding, Ben Helman, Kotaro Hida,</a:t>
            </a:r>
            <a:br>
              <a:rPr lang="en-US" sz="900" kern="0" dirty="0">
                <a:solidFill>
                  <a:srgbClr val="000000"/>
                </a:solidFill>
                <a:cs typeface="Arial"/>
              </a:rPr>
            </a:br>
            <a:r>
              <a:rPr lang="en-US" sz="900" kern="0" dirty="0">
                <a:solidFill>
                  <a:srgbClr val="000000"/>
                </a:solidFill>
                <a:cs typeface="Arial"/>
              </a:rPr>
              <a:t>Shantanu Jha, Om Joshi, Harry Kang, Gyunghun Kim, </a:t>
            </a:r>
            <a:r>
              <a:rPr lang="en-US" sz="900" dirty="0">
                <a:solidFill>
                  <a:srgbClr val="000000"/>
                </a:solidFill>
                <a:cs typeface="Arial"/>
              </a:rPr>
              <a:t>Junghyun Kim, Jonathan Knoll, 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Maggie Marte,</a:t>
            </a:r>
            <a:br>
              <a:rPr lang="en-US" sz="900" kern="0" dirty="0">
                <a:solidFill>
                  <a:srgbClr val="000000"/>
                </a:solidFill>
                <a:cs typeface="Arial"/>
              </a:rPr>
            </a:br>
            <a:r>
              <a:rPr lang="en-US" sz="900" kern="0" dirty="0">
                <a:solidFill>
                  <a:srgbClr val="000000"/>
                </a:solidFill>
                <a:cs typeface="Arial"/>
              </a:rPr>
              <a:t>Chris McNally, Miguel Moreira, Sarah Muschinske, David Pahl, Lukas Pahl, David Rower, Chia-Chin Tsai, Hung-Yu Tsao, Beatriz Yankelevich, Sameia Zaman </a:t>
            </a:r>
          </a:p>
          <a:p>
            <a:pPr algn="just">
              <a:spcBef>
                <a:spcPts val="300"/>
              </a:spcBef>
            </a:pPr>
            <a:r>
              <a:rPr lang="en-US" sz="900" b="1" kern="0" dirty="0">
                <a:solidFill>
                  <a:srgbClr val="000000"/>
                </a:solidFill>
                <a:cs typeface="Arial"/>
              </a:rPr>
              <a:t>Undergraduates</a:t>
            </a:r>
            <a:r>
              <a:rPr lang="en-US" sz="900" dirty="0">
                <a:solidFill>
                  <a:srgbClr val="000000"/>
                </a:solidFill>
              </a:rPr>
              <a:t>: Oswin Cervantes, Justin Chen, 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Catherine Lowe, Mati Yablon</a:t>
            </a:r>
          </a:p>
          <a:p>
            <a:pPr algn="just">
              <a:spcBef>
                <a:spcPts val="300"/>
              </a:spcBef>
            </a:pPr>
            <a:r>
              <a:rPr lang="en-US" sz="900" b="1" kern="0" dirty="0">
                <a:solidFill>
                  <a:srgbClr val="000000"/>
                </a:solidFill>
                <a:cs typeface="Arial"/>
              </a:rPr>
              <a:t>Visiting Members</a:t>
            </a:r>
            <a:r>
              <a:rPr lang="en-US" sz="900" kern="0" dirty="0">
                <a:solidFill>
                  <a:srgbClr val="000000"/>
                </a:solidFill>
                <a:cs typeface="Arial"/>
              </a:rPr>
              <a:t>: Mathis Moes, Sein Park, Daniel Rocha, Gabriele Rolleri, Alexander </a:t>
            </a:r>
            <a:r>
              <a:rPr lang="en-US" sz="900" kern="0" dirty="0" err="1">
                <a:solidFill>
                  <a:srgbClr val="000000"/>
                </a:solidFill>
                <a:cs typeface="Arial"/>
              </a:rPr>
              <a:t>Rommens</a:t>
            </a:r>
            <a:endParaRPr lang="en-US" sz="900" kern="0" dirty="0">
              <a:solidFill>
                <a:srgbClr val="000000"/>
              </a:solidFill>
              <a:cs typeface="Arial"/>
            </a:endParaRPr>
          </a:p>
          <a:p>
            <a:pPr algn="just">
              <a:spcBef>
                <a:spcPts val="300"/>
              </a:spcBef>
            </a:pPr>
            <a:endParaRPr lang="en-US" sz="900" kern="0" dirty="0"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41E44F-AB7A-B6DD-4A5B-0D8BDE5EB37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931" y="1248476"/>
            <a:ext cx="4486010" cy="2990674"/>
          </a:xfrm>
          <a:prstGeom prst="rect">
            <a:avLst/>
          </a:prstGeom>
        </p:spPr>
      </p:pic>
      <p:sp>
        <p:nvSpPr>
          <p:cNvPr id="6" name="Subtitle 6">
            <a:extLst>
              <a:ext uri="{FF2B5EF4-FFF2-40B4-BE49-F238E27FC236}">
                <a16:creationId xmlns:a16="http://schemas.microsoft.com/office/drawing/2014/main" id="{98DE0BD5-B5D8-530E-00DC-CCADD4FC9241}"/>
              </a:ext>
            </a:extLst>
          </p:cNvPr>
          <p:cNvSpPr>
            <a:spLocks noGrp="1"/>
          </p:cNvSpPr>
          <p:nvPr/>
        </p:nvSpPr>
        <p:spPr>
          <a:xfrm>
            <a:off x="921937" y="3054120"/>
            <a:ext cx="10427154" cy="1622360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indent="0" algn="ctr" eaLnBrk="1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charset="0"/>
              <a:buNone/>
              <a:defRPr sz="2200" b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defRPr>
            </a:lvl1pPr>
            <a:lvl2pPr marL="509588" indent="-225425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–"/>
              <a:defRPr sz="2000" b="1">
                <a:latin typeface="Arial" pitchFamily="34" charset="0"/>
                <a:cs typeface="Arial" pitchFamily="34" charset="0"/>
              </a:defRPr>
            </a:lvl2pPr>
            <a:lvl3pPr marL="854075" indent="-223838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035050" indent="-180975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Courier New" pitchFamily="49" charset="0"/>
              <a:buChar char="o"/>
              <a:defRPr sz="1400" b="1">
                <a:latin typeface="Arial" pitchFamily="34" charset="0"/>
                <a:cs typeface="Arial" pitchFamily="34" charset="0"/>
              </a:defRPr>
            </a:lvl4pPr>
            <a:lvl5pPr marL="796925" indent="0" algn="l" eaLnBrk="1" hangingPunct="1">
              <a:spcBef>
                <a:spcPts val="600"/>
              </a:spcBef>
              <a:defRPr sz="1600" b="1">
                <a:latin typeface="Arial" pitchFamily="34" charset="0"/>
                <a:cs typeface="Arial" pitchFamily="34" charset="0"/>
              </a:defRPr>
            </a:lvl5pPr>
            <a:lvl6pPr marL="1147763" indent="0" algn="l" eaLnBrk="1" hangingPunct="1">
              <a:spcBef>
                <a:spcPts val="600"/>
              </a:spcBef>
              <a:defRPr sz="1400" b="1">
                <a:latin typeface="Arial" pitchFamily="34" charset="0"/>
                <a:cs typeface="Arial" pitchFamily="34" charset="0"/>
              </a:defRPr>
            </a:lvl6pPr>
            <a:lvl7pPr marL="1319213" indent="-179388" algn="l" eaLnBrk="1" hangingPunct="1">
              <a:lnSpc>
                <a:spcPts val="2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defRPr sz="1200" b="1">
                <a:latin typeface="Arial" pitchFamily="34" charset="0"/>
                <a:cs typeface="Arial" pitchFamily="34" charset="0"/>
              </a:defRPr>
            </a:lvl7pPr>
          </a:lstStyle>
          <a:p>
            <a:pPr>
              <a:spcAft>
                <a:spcPts val="0"/>
              </a:spcAft>
            </a:pPr>
            <a:r>
              <a:rPr lang="en-US" sz="900" b="0" u="sng" dirty="0" err="1">
                <a:latin typeface="+mn-lt"/>
              </a:rPr>
              <a:t>Formaggio</a:t>
            </a:r>
            <a:r>
              <a:rPr lang="en-US" sz="900" b="0" u="sng" dirty="0">
                <a:latin typeface="+mn-lt"/>
              </a:rPr>
              <a:t> Group:</a:t>
            </a:r>
          </a:p>
          <a:p>
            <a:pPr>
              <a:spcAft>
                <a:spcPts val="0"/>
              </a:spcAft>
            </a:pPr>
            <a:r>
              <a:rPr lang="en-US" sz="900" b="0" dirty="0">
                <a:latin typeface="+mn-lt"/>
              </a:rPr>
              <a:t>H.P. Binney, </a:t>
            </a:r>
          </a:p>
          <a:p>
            <a:pPr>
              <a:spcAft>
                <a:spcPts val="0"/>
              </a:spcAft>
            </a:pPr>
            <a:r>
              <a:rPr lang="en-US" sz="900" b="0" dirty="0">
                <a:latin typeface="+mn-lt"/>
              </a:rPr>
              <a:t>Joseph A. </a:t>
            </a:r>
            <a:r>
              <a:rPr lang="en-US" sz="900" b="0" dirty="0" err="1">
                <a:latin typeface="+mn-lt"/>
              </a:rPr>
              <a:t>Formaggio</a:t>
            </a:r>
            <a:r>
              <a:rPr lang="en-US" sz="900" b="0" dirty="0">
                <a:latin typeface="+mn-lt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44843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59D11-17DC-98DE-91BC-2B49E61DB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B70D5E-C8B6-3265-0AB3-246A492E0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Charge Sensing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38199B-1519-EFDE-E83C-3274C9CD8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081" y="1845893"/>
            <a:ext cx="3004202" cy="7323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B945B1-C0D9-4333-FD7E-9D2704DA6D33}"/>
              </a:ext>
            </a:extLst>
          </p:cNvPr>
          <p:cNvSpPr txBox="1"/>
          <p:nvPr/>
        </p:nvSpPr>
        <p:spPr>
          <a:xfrm>
            <a:off x="4560477" y="1197142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charge-parity-dependent</a:t>
            </a:r>
          </a:p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qubit frequency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59003F8-6039-1465-3D64-59C44DF304B1}"/>
              </a:ext>
            </a:extLst>
          </p:cNvPr>
          <p:cNvCxnSpPr>
            <a:cxnSpLocks/>
          </p:cNvCxnSpPr>
          <p:nvPr/>
        </p:nvCxnSpPr>
        <p:spPr>
          <a:xfrm>
            <a:off x="4119195" y="2496982"/>
            <a:ext cx="3417009" cy="0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980459D-4353-C827-6F91-5771D525B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869" y="1775914"/>
            <a:ext cx="490620" cy="19376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7FDBC24-0CDE-6E15-50B6-D28B9E7C7520}"/>
              </a:ext>
            </a:extLst>
          </p:cNvPr>
          <p:cNvCxnSpPr/>
          <p:nvPr/>
        </p:nvCxnSpPr>
        <p:spPr>
          <a:xfrm>
            <a:off x="5326157" y="2301976"/>
            <a:ext cx="673657" cy="0"/>
          </a:xfrm>
          <a:prstGeom prst="line">
            <a:avLst/>
          </a:prstGeom>
          <a:ln w="50800" cmpd="sng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779352F-7478-A585-A916-C6B9BEDA1C8D}"/>
              </a:ext>
            </a:extLst>
          </p:cNvPr>
          <p:cNvCxnSpPr>
            <a:cxnSpLocks/>
          </p:cNvCxnSpPr>
          <p:nvPr/>
        </p:nvCxnSpPr>
        <p:spPr>
          <a:xfrm>
            <a:off x="5658841" y="2511712"/>
            <a:ext cx="0" cy="58689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0CF2E8E-636A-D223-46B7-39712F88272E}"/>
              </a:ext>
            </a:extLst>
          </p:cNvPr>
          <p:cNvSpPr txBox="1"/>
          <p:nvPr/>
        </p:nvSpPr>
        <p:spPr>
          <a:xfrm>
            <a:off x="5135373" y="2610522"/>
            <a:ext cx="1074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  <a:r>
              <a:rPr lang="en-US" sz="1400" b="1" baseline="-250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01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 4 GHz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105170-603F-938C-788E-E402C142091C}"/>
              </a:ext>
            </a:extLst>
          </p:cNvPr>
          <p:cNvSpPr txBox="1"/>
          <p:nvPr/>
        </p:nvSpPr>
        <p:spPr>
          <a:xfrm>
            <a:off x="5348598" y="2003066"/>
            <a:ext cx="657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~MHz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112EC1B-F5F2-FC1E-0705-D06964B4D6B3}"/>
              </a:ext>
            </a:extLst>
          </p:cNvPr>
          <p:cNvSpPr txBox="1"/>
          <p:nvPr/>
        </p:nvSpPr>
        <p:spPr>
          <a:xfrm>
            <a:off x="4339092" y="1927259"/>
            <a:ext cx="57259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FF3C3A"/>
                </a:solidFill>
                <a:latin typeface="Arial" panose="020B0604020202020204" pitchFamily="34" charset="0"/>
                <a:cs typeface="Arial" charset="0"/>
              </a:rPr>
              <a:t>even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2A0FAA-337E-798C-8138-F273E2ACA9D3}"/>
              </a:ext>
            </a:extLst>
          </p:cNvPr>
          <p:cNvSpPr txBox="1"/>
          <p:nvPr/>
        </p:nvSpPr>
        <p:spPr>
          <a:xfrm>
            <a:off x="6456942" y="1937814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3ABAFF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odd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A65D7E3-4E4A-D233-8F95-FFEA977F54FC}"/>
              </a:ext>
            </a:extLst>
          </p:cNvPr>
          <p:cNvSpPr/>
          <p:nvPr/>
        </p:nvSpPr>
        <p:spPr>
          <a:xfrm>
            <a:off x="9537827" y="6336240"/>
            <a:ext cx="2650997" cy="523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126"/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Ristè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Nat. Comm.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(2013)</a:t>
            </a:r>
          </a:p>
          <a:p>
            <a:pPr algn="r" defTabSz="914126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Serniak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PRL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(2018)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BD6B0CB-DB83-A85C-6D3C-1C5A82462294}"/>
              </a:ext>
            </a:extLst>
          </p:cNvPr>
          <p:cNvSpPr txBox="1"/>
          <p:nvPr/>
        </p:nvSpPr>
        <p:spPr>
          <a:xfrm>
            <a:off x="7524782" y="2496982"/>
            <a:ext cx="224616" cy="276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799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A1EE5BD-E1BD-0853-B712-09068F5E75BA}"/>
              </a:ext>
            </a:extLst>
          </p:cNvPr>
          <p:cNvGrpSpPr/>
          <p:nvPr/>
        </p:nvGrpSpPr>
        <p:grpSpPr>
          <a:xfrm>
            <a:off x="317952" y="1282951"/>
            <a:ext cx="3252435" cy="1688000"/>
            <a:chOff x="317952" y="1282951"/>
            <a:chExt cx="3252435" cy="1688000"/>
          </a:xfrm>
        </p:grpSpPr>
        <p:pic>
          <p:nvPicPr>
            <p:cNvPr id="82" name="Picture 81" descr="Diagram, schematic&#10;&#10;AI-generated content may be incorrect.">
              <a:extLst>
                <a:ext uri="{FF2B5EF4-FFF2-40B4-BE49-F238E27FC236}">
                  <a16:creationId xmlns:a16="http://schemas.microsoft.com/office/drawing/2014/main" id="{57E5DD13-4C81-4134-9D58-EAE32F870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5091"/>
            <a:stretch>
              <a:fillRect/>
            </a:stretch>
          </p:blipFill>
          <p:spPr>
            <a:xfrm>
              <a:off x="317952" y="1282951"/>
              <a:ext cx="3252435" cy="1688000"/>
            </a:xfrm>
            <a:prstGeom prst="rect">
              <a:avLst/>
            </a:prstGeom>
          </p:spPr>
        </p:pic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A29C03BA-9289-22D2-E3C4-429532372231}"/>
                </a:ext>
              </a:extLst>
            </p:cNvPr>
            <p:cNvSpPr/>
            <p:nvPr/>
          </p:nvSpPr>
          <p:spPr>
            <a:xfrm>
              <a:off x="856063" y="1808651"/>
              <a:ext cx="406825" cy="406825"/>
            </a:xfrm>
            <a:prstGeom prst="ellipse">
              <a:avLst/>
            </a:prstGeom>
            <a:noFill/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77BD2B9B-CCFA-D5EC-1AD9-C66E4C4CC9D4}"/>
              </a:ext>
            </a:extLst>
          </p:cNvPr>
          <p:cNvSpPr txBox="1"/>
          <p:nvPr/>
        </p:nvSpPr>
        <p:spPr>
          <a:xfrm>
            <a:off x="1696847" y="2634757"/>
            <a:ext cx="1562420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~ 20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FB868292-A371-99A7-ABE3-0DF0DB27A9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089"/>
          <a:stretch>
            <a:fillRect/>
          </a:stretch>
        </p:blipFill>
        <p:spPr>
          <a:xfrm>
            <a:off x="8392868" y="1108067"/>
            <a:ext cx="3122682" cy="472062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82CDDD4-8655-A431-ACE9-C2FB397ECC51}"/>
              </a:ext>
            </a:extLst>
          </p:cNvPr>
          <p:cNvGrpSpPr/>
          <p:nvPr/>
        </p:nvGrpSpPr>
        <p:grpSpPr>
          <a:xfrm>
            <a:off x="671125" y="3159963"/>
            <a:ext cx="6264349" cy="3242653"/>
            <a:chOff x="44527" y="1189042"/>
            <a:chExt cx="7924247" cy="428165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6870E67-6BA9-AAC9-6B68-01F8AEAA7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527" y="1189042"/>
              <a:ext cx="7924247" cy="428165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245DB25-AED2-5CAA-270C-D311DA9C6267}"/>
                </a:ext>
              </a:extLst>
            </p:cNvPr>
            <p:cNvSpPr/>
            <p:nvPr/>
          </p:nvSpPr>
          <p:spPr>
            <a:xfrm>
              <a:off x="2397082" y="1762314"/>
              <a:ext cx="1052413" cy="33855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4AFD1C-2B19-28D4-7A44-9E83DCF90743}"/>
                </a:ext>
              </a:extLst>
            </p:cNvPr>
            <p:cNvSpPr/>
            <p:nvPr/>
          </p:nvSpPr>
          <p:spPr>
            <a:xfrm>
              <a:off x="6094160" y="1830986"/>
              <a:ext cx="1142981" cy="33855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153291F-E548-6E0E-7355-89A8137DF334}"/>
              </a:ext>
            </a:extLst>
          </p:cNvPr>
          <p:cNvSpPr txBox="1"/>
          <p:nvPr/>
        </p:nvSpPr>
        <p:spPr>
          <a:xfrm>
            <a:off x="3074922" y="6141335"/>
            <a:ext cx="45985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venir Book" charset="0"/>
                <a:cs typeface="Arial" panose="020B0604020202020204" pitchFamily="34" charset="0"/>
              </a:rPr>
              <a:t>Aumentado, Catelani, Serniak,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venir Book" charset="0"/>
                <a:cs typeface="Arial" panose="020B0604020202020204" pitchFamily="34" charset="0"/>
              </a:rPr>
              <a:t>Physics Today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venir Book" charset="0"/>
                <a:cs typeface="Arial" panose="020B0604020202020204" pitchFamily="34" charset="0"/>
              </a:rPr>
              <a:t>(2023)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ED6FE1-4A63-27C4-8A79-53E5F3128E83}"/>
              </a:ext>
            </a:extLst>
          </p:cNvPr>
          <p:cNvSpPr/>
          <p:nvPr/>
        </p:nvSpPr>
        <p:spPr>
          <a:xfrm>
            <a:off x="8392868" y="4278281"/>
            <a:ext cx="266834" cy="29861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ED75DC8-595D-F14D-95CF-DB755B48DAFF}"/>
              </a:ext>
            </a:extLst>
          </p:cNvPr>
          <p:cNvSpPr/>
          <p:nvPr/>
        </p:nvSpPr>
        <p:spPr>
          <a:xfrm>
            <a:off x="8437154" y="1197142"/>
            <a:ext cx="266834" cy="298610"/>
          </a:xfrm>
          <a:prstGeom prst="rect">
            <a:avLst/>
          </a:prstGeom>
          <a:solidFill>
            <a:srgbClr val="C9C5C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464A24-1ADD-944F-96F6-E2B8F9146B0C}"/>
              </a:ext>
            </a:extLst>
          </p:cNvPr>
          <p:cNvSpPr/>
          <p:nvPr/>
        </p:nvSpPr>
        <p:spPr>
          <a:xfrm>
            <a:off x="8940531" y="5864277"/>
            <a:ext cx="22733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126"/>
            <a:r>
              <a:rPr lang="en-US" sz="1400" dirty="0"/>
              <a:t>Wilen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Nature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(2021)</a:t>
            </a:r>
          </a:p>
        </p:txBody>
      </p:sp>
    </p:spTree>
    <p:extLst>
      <p:ext uri="{BB962C8B-B14F-4D97-AF65-F5344CB8AC3E}">
        <p14:creationId xmlns:p14="http://schemas.microsoft.com/office/powerpoint/2010/main" val="131849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5C519-493E-991F-AAD0-FD6CD2B59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132BEF-5AD2-0AA5-E425-9F6FA5C08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baseline="-25000" dirty="0"/>
              <a:t>g</a:t>
            </a:r>
            <a:r>
              <a:rPr lang="en-US" dirty="0"/>
              <a:t> Detection Methods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971E468-936B-B9C3-6025-B7F0CDB1CA53}"/>
              </a:ext>
            </a:extLst>
          </p:cNvPr>
          <p:cNvSpPr/>
          <p:nvPr/>
        </p:nvSpPr>
        <p:spPr>
          <a:xfrm>
            <a:off x="9483052" y="6091358"/>
            <a:ext cx="265175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126"/>
            <a:endParaRPr lang="en-US" sz="1400" dirty="0">
              <a:solidFill>
                <a:prstClr val="black"/>
              </a:solidFill>
              <a:latin typeface="Arial" panose="020B0604020202020204" pitchFamily="34" charset="0"/>
              <a:ea typeface="Arial" charset="0"/>
              <a:cs typeface="Arial" charset="0"/>
            </a:endParaRPr>
          </a:p>
          <a:p>
            <a:pPr algn="r" defTabSz="914126"/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Ristè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Nat. Comm.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(2013)</a:t>
            </a:r>
          </a:p>
          <a:p>
            <a:pPr algn="r" defTabSz="914126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Serniak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PRL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(2018)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9F67A5-FF45-6762-81C6-6D595EEC328C}"/>
              </a:ext>
            </a:extLst>
          </p:cNvPr>
          <p:cNvSpPr/>
          <p:nvPr/>
        </p:nvSpPr>
        <p:spPr>
          <a:xfrm>
            <a:off x="8014680" y="1177756"/>
            <a:ext cx="3823267" cy="229651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B9BCE07-2F66-573A-9838-462F78599CAF}"/>
              </a:ext>
            </a:extLst>
          </p:cNvPr>
          <p:cNvGrpSpPr/>
          <p:nvPr/>
        </p:nvGrpSpPr>
        <p:grpSpPr>
          <a:xfrm>
            <a:off x="317952" y="1282951"/>
            <a:ext cx="3252435" cy="1688000"/>
            <a:chOff x="317952" y="1282951"/>
            <a:chExt cx="3252435" cy="1688000"/>
          </a:xfrm>
        </p:grpSpPr>
        <p:pic>
          <p:nvPicPr>
            <p:cNvPr id="4" name="Picture 3" descr="Diagram, schematic&#10;&#10;AI-generated content may be incorrect.">
              <a:extLst>
                <a:ext uri="{FF2B5EF4-FFF2-40B4-BE49-F238E27FC236}">
                  <a16:creationId xmlns:a16="http://schemas.microsoft.com/office/drawing/2014/main" id="{32CECE7F-956D-086B-79C7-66D84E956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5091"/>
            <a:stretch>
              <a:fillRect/>
            </a:stretch>
          </p:blipFill>
          <p:spPr>
            <a:xfrm>
              <a:off x="317952" y="1282951"/>
              <a:ext cx="3252435" cy="1688000"/>
            </a:xfrm>
            <a:prstGeom prst="rect">
              <a:avLst/>
            </a:prstGeom>
          </p:spPr>
        </p:pic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FBD159CA-9739-BC40-938D-8019EB5520A3}"/>
                </a:ext>
              </a:extLst>
            </p:cNvPr>
            <p:cNvSpPr/>
            <p:nvPr/>
          </p:nvSpPr>
          <p:spPr>
            <a:xfrm>
              <a:off x="856063" y="1808651"/>
              <a:ext cx="406825" cy="406825"/>
            </a:xfrm>
            <a:prstGeom prst="ellipse">
              <a:avLst/>
            </a:prstGeom>
            <a:noFill/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986BC70A-FE70-CEB0-E01B-2BD0E72A0F85}"/>
              </a:ext>
            </a:extLst>
          </p:cNvPr>
          <p:cNvSpPr txBox="1"/>
          <p:nvPr/>
        </p:nvSpPr>
        <p:spPr>
          <a:xfrm>
            <a:off x="1696847" y="2634757"/>
            <a:ext cx="1562420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~ 20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58DD882-A93F-318A-075F-8E055B3C6E04}"/>
              </a:ext>
            </a:extLst>
          </p:cNvPr>
          <p:cNvSpPr txBox="1"/>
          <p:nvPr/>
        </p:nvSpPr>
        <p:spPr>
          <a:xfrm>
            <a:off x="1191065" y="3320378"/>
            <a:ext cx="33089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Ramsey offset charge measurement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7414BA7-7247-0297-32D3-03DAE965A389}"/>
              </a:ext>
            </a:extLst>
          </p:cNvPr>
          <p:cNvSpPr txBox="1"/>
          <p:nvPr/>
        </p:nvSpPr>
        <p:spPr>
          <a:xfrm>
            <a:off x="782726" y="5937470"/>
            <a:ext cx="47339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Slow technique to measure offset charge fluctuations</a:t>
            </a:r>
          </a:p>
          <a:p>
            <a:pPr algn="ctr"/>
            <a:r>
              <a:rPr lang="en-US" sz="1400" b="1" dirty="0"/>
              <a:t>Ignores parity transitions (essential to its function)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40CC846-DAB1-FB6E-B40B-752B52FB4A21}"/>
              </a:ext>
            </a:extLst>
          </p:cNvPr>
          <p:cNvSpPr/>
          <p:nvPr/>
        </p:nvSpPr>
        <p:spPr>
          <a:xfrm>
            <a:off x="4446622" y="3329556"/>
            <a:ext cx="307778" cy="307778"/>
          </a:xfrm>
          <a:prstGeom prst="ellipse">
            <a:avLst/>
          </a:prstGeom>
          <a:noFill/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FAA70FD-05B1-4589-7035-52C31DCDEDDF}"/>
              </a:ext>
            </a:extLst>
          </p:cNvPr>
          <p:cNvGrpSpPr/>
          <p:nvPr/>
        </p:nvGrpSpPr>
        <p:grpSpPr>
          <a:xfrm>
            <a:off x="1708277" y="3607199"/>
            <a:ext cx="2423823" cy="2391221"/>
            <a:chOff x="1708277" y="3607199"/>
            <a:chExt cx="2423823" cy="2391221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B31EA2A-1E98-59B6-E13C-D7257392F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38878" y="3670636"/>
              <a:ext cx="2393222" cy="2327784"/>
            </a:xfrm>
            <a:prstGeom prst="rect">
              <a:avLst/>
            </a:prstGeom>
          </p:spPr>
        </p:pic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74781B14-A33F-B275-235B-873704FC5704}"/>
                </a:ext>
              </a:extLst>
            </p:cNvPr>
            <p:cNvSpPr/>
            <p:nvPr/>
          </p:nvSpPr>
          <p:spPr>
            <a:xfrm>
              <a:off x="1767860" y="3607199"/>
              <a:ext cx="352618" cy="307417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3D588402-6391-86A6-FAA6-22A6CCDDD414}"/>
                </a:ext>
              </a:extLst>
            </p:cNvPr>
            <p:cNvSpPr/>
            <p:nvPr/>
          </p:nvSpPr>
          <p:spPr>
            <a:xfrm>
              <a:off x="1708277" y="3992042"/>
              <a:ext cx="352618" cy="307417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94" name="Picture 93">
            <a:extLst>
              <a:ext uri="{FF2B5EF4-FFF2-40B4-BE49-F238E27FC236}">
                <a16:creationId xmlns:a16="http://schemas.microsoft.com/office/drawing/2014/main" id="{09CC5229-D3E0-F72D-6226-DB2BC8C8C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0081" y="1845893"/>
            <a:ext cx="3004202" cy="732379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D65A83B3-049A-6EBC-172B-8248B5C6D2F9}"/>
              </a:ext>
            </a:extLst>
          </p:cNvPr>
          <p:cNvSpPr txBox="1"/>
          <p:nvPr/>
        </p:nvSpPr>
        <p:spPr>
          <a:xfrm>
            <a:off x="4560477" y="1197142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charge-parity-dependent</a:t>
            </a:r>
          </a:p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qubit frequency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1EB9ADB2-5DD5-F487-F9CE-7FEDA6D592F9}"/>
              </a:ext>
            </a:extLst>
          </p:cNvPr>
          <p:cNvCxnSpPr>
            <a:cxnSpLocks/>
          </p:cNvCxnSpPr>
          <p:nvPr/>
        </p:nvCxnSpPr>
        <p:spPr>
          <a:xfrm>
            <a:off x="4119195" y="2496982"/>
            <a:ext cx="3417009" cy="0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7" name="Picture 96">
            <a:extLst>
              <a:ext uri="{FF2B5EF4-FFF2-40B4-BE49-F238E27FC236}">
                <a16:creationId xmlns:a16="http://schemas.microsoft.com/office/drawing/2014/main" id="{AC2B26EB-85D4-711D-B055-A3D6624132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0869" y="1775914"/>
            <a:ext cx="490620" cy="193762"/>
          </a:xfrm>
          <a:prstGeom prst="rect">
            <a:avLst/>
          </a:prstGeom>
        </p:spPr>
      </p:pic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3987CEDC-7B05-01BE-BE78-EFC507FC7037}"/>
              </a:ext>
            </a:extLst>
          </p:cNvPr>
          <p:cNvCxnSpPr/>
          <p:nvPr/>
        </p:nvCxnSpPr>
        <p:spPr>
          <a:xfrm>
            <a:off x="5326157" y="2301976"/>
            <a:ext cx="673657" cy="0"/>
          </a:xfrm>
          <a:prstGeom prst="line">
            <a:avLst/>
          </a:prstGeom>
          <a:ln w="50800" cmpd="sng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A6CC8DD7-173B-DD62-94CE-ACBF6C895EE8}"/>
              </a:ext>
            </a:extLst>
          </p:cNvPr>
          <p:cNvCxnSpPr>
            <a:cxnSpLocks/>
          </p:cNvCxnSpPr>
          <p:nvPr/>
        </p:nvCxnSpPr>
        <p:spPr>
          <a:xfrm>
            <a:off x="5658841" y="2511712"/>
            <a:ext cx="0" cy="58689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1D9DB2DE-89F1-0965-EDF2-CA42715BF353}"/>
              </a:ext>
            </a:extLst>
          </p:cNvPr>
          <p:cNvSpPr txBox="1"/>
          <p:nvPr/>
        </p:nvSpPr>
        <p:spPr>
          <a:xfrm>
            <a:off x="5135373" y="2610522"/>
            <a:ext cx="1074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  <a:r>
              <a:rPr lang="en-US" sz="1400" b="1" baseline="-250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01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 4 GHz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AA26DD4-97AC-F647-F6F2-3C4B62600493}"/>
              </a:ext>
            </a:extLst>
          </p:cNvPr>
          <p:cNvSpPr txBox="1"/>
          <p:nvPr/>
        </p:nvSpPr>
        <p:spPr>
          <a:xfrm>
            <a:off x="5348598" y="2003066"/>
            <a:ext cx="657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~MHz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74A1FE8-BA60-3D88-D1BD-704FEE48FBBE}"/>
              </a:ext>
            </a:extLst>
          </p:cNvPr>
          <p:cNvSpPr txBox="1"/>
          <p:nvPr/>
        </p:nvSpPr>
        <p:spPr>
          <a:xfrm>
            <a:off x="4339092" y="1927259"/>
            <a:ext cx="57259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FF3C3A"/>
                </a:solidFill>
                <a:latin typeface="Arial" panose="020B0604020202020204" pitchFamily="34" charset="0"/>
                <a:cs typeface="Arial" charset="0"/>
              </a:rPr>
              <a:t>even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62CDA97-306D-3902-C242-22F8CA8378AA}"/>
              </a:ext>
            </a:extLst>
          </p:cNvPr>
          <p:cNvSpPr txBox="1"/>
          <p:nvPr/>
        </p:nvSpPr>
        <p:spPr>
          <a:xfrm>
            <a:off x="6456942" y="1937814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3ABAFF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odd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9A4C482-5788-E53E-C8C7-2C1571577D0B}"/>
              </a:ext>
            </a:extLst>
          </p:cNvPr>
          <p:cNvSpPr txBox="1"/>
          <p:nvPr/>
        </p:nvSpPr>
        <p:spPr>
          <a:xfrm>
            <a:off x="7524782" y="2496982"/>
            <a:ext cx="224616" cy="276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799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68262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4B5EF-5A21-8549-152B-B838C0148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37AA6E-D11B-4D53-387B-EC91DD72C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baseline="-25000" dirty="0"/>
              <a:t>g</a:t>
            </a:r>
            <a:r>
              <a:rPr lang="en-US" dirty="0"/>
              <a:t> Detection Methods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B86B59A-8456-9EF2-7552-A88AD92A2BE7}"/>
              </a:ext>
            </a:extLst>
          </p:cNvPr>
          <p:cNvGrpSpPr/>
          <p:nvPr/>
        </p:nvGrpSpPr>
        <p:grpSpPr>
          <a:xfrm>
            <a:off x="5571536" y="3690076"/>
            <a:ext cx="6166681" cy="1714040"/>
            <a:chOff x="2210199" y="3563980"/>
            <a:chExt cx="7242808" cy="2013152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B268BDB-0CB9-C988-D252-F5AF178702E8}"/>
                </a:ext>
              </a:extLst>
            </p:cNvPr>
            <p:cNvGrpSpPr/>
            <p:nvPr/>
          </p:nvGrpSpPr>
          <p:grpSpPr>
            <a:xfrm>
              <a:off x="2210199" y="4185821"/>
              <a:ext cx="1026396" cy="1047975"/>
              <a:chOff x="2739725" y="2053774"/>
              <a:chExt cx="914400" cy="933625"/>
            </a:xfrm>
          </p:grpSpPr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6B581111-A9EF-451A-8C9A-CAAA0770A215}"/>
                  </a:ext>
                </a:extLst>
              </p:cNvPr>
              <p:cNvCxnSpPr/>
              <p:nvPr/>
            </p:nvCxnSpPr>
            <p:spPr>
              <a:xfrm rot="5400000">
                <a:off x="2739725" y="2072998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B6FCB5D5-2A79-BB40-0E15-2C968EB677A3}"/>
                  </a:ext>
                </a:extLst>
              </p:cNvPr>
              <p:cNvCxnSpPr/>
              <p:nvPr/>
            </p:nvCxnSpPr>
            <p:spPr>
              <a:xfrm rot="18900000">
                <a:off x="2739725" y="2072998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9FF4BBD9-B46F-FD3B-892D-6C4A1136FCC4}"/>
                  </a:ext>
                </a:extLst>
              </p:cNvPr>
              <p:cNvCxnSpPr/>
              <p:nvPr/>
            </p:nvCxnSpPr>
            <p:spPr>
              <a:xfrm rot="13500000">
                <a:off x="2739725" y="2072999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E0ABC0E1-C99C-9643-A441-F8E053E2E977}"/>
                  </a:ext>
                </a:extLst>
              </p:cNvPr>
              <p:cNvSpPr/>
              <p:nvPr/>
            </p:nvSpPr>
            <p:spPr>
              <a:xfrm>
                <a:off x="2739725" y="2072999"/>
                <a:ext cx="914400" cy="9144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  <a:latin typeface="Arial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EDA747EA-617A-C294-53A0-21987709E414}"/>
                  </a:ext>
                </a:extLst>
              </p:cNvPr>
              <p:cNvSpPr/>
              <p:nvPr/>
            </p:nvSpPr>
            <p:spPr>
              <a:xfrm>
                <a:off x="2739725" y="2326576"/>
                <a:ext cx="914400" cy="407242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  <a:latin typeface="Arial" charset="0"/>
                </a:endParaRPr>
              </a:p>
            </p:txBody>
          </p: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7E6EAF70-4A09-0D2E-8753-6D64A006AE15}"/>
                  </a:ext>
                </a:extLst>
              </p:cNvPr>
              <p:cNvCxnSpPr/>
              <p:nvPr/>
            </p:nvCxnSpPr>
            <p:spPr>
              <a:xfrm flipV="1">
                <a:off x="3193932" y="2053774"/>
                <a:ext cx="0" cy="469232"/>
              </a:xfrm>
              <a:prstGeom prst="straightConnector1">
                <a:avLst/>
              </a:prstGeom>
              <a:ln w="44450">
                <a:solidFill>
                  <a:srgbClr val="BF00C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3059697-C94F-3F94-F143-26ECDB0BB893}"/>
                </a:ext>
              </a:extLst>
            </p:cNvPr>
            <p:cNvGrpSpPr/>
            <p:nvPr/>
          </p:nvGrpSpPr>
          <p:grpSpPr>
            <a:xfrm>
              <a:off x="4240784" y="4215762"/>
              <a:ext cx="1026396" cy="1026397"/>
              <a:chOff x="4222261" y="2072995"/>
              <a:chExt cx="914400" cy="914401"/>
            </a:xfrm>
          </p:grpSpPr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5A439842-DB66-ED1F-26C0-E5559D86D0E6}"/>
                  </a:ext>
                </a:extLst>
              </p:cNvPr>
              <p:cNvCxnSpPr/>
              <p:nvPr/>
            </p:nvCxnSpPr>
            <p:spPr>
              <a:xfrm rot="5400000">
                <a:off x="4222261" y="2072995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F7D26774-DBF5-EA9C-5B98-50EBD43BBF0A}"/>
                  </a:ext>
                </a:extLst>
              </p:cNvPr>
              <p:cNvCxnSpPr/>
              <p:nvPr/>
            </p:nvCxnSpPr>
            <p:spPr>
              <a:xfrm rot="18900000">
                <a:off x="4222261" y="2072995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3646F1D5-5AEE-9C15-3B04-B37BACCDD43D}"/>
                  </a:ext>
                </a:extLst>
              </p:cNvPr>
              <p:cNvCxnSpPr/>
              <p:nvPr/>
            </p:nvCxnSpPr>
            <p:spPr>
              <a:xfrm rot="13500000">
                <a:off x="4222261" y="2072996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15808F47-C8EA-C636-72B9-6ED3755E6E9C}"/>
                  </a:ext>
                </a:extLst>
              </p:cNvPr>
              <p:cNvSpPr/>
              <p:nvPr/>
            </p:nvSpPr>
            <p:spPr>
              <a:xfrm>
                <a:off x="4222261" y="2072996"/>
                <a:ext cx="914400" cy="9144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  <a:latin typeface="Arial" charset="0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2A62D011-AE9A-5DF2-B49B-C616DC5F58D1}"/>
                  </a:ext>
                </a:extLst>
              </p:cNvPr>
              <p:cNvSpPr/>
              <p:nvPr/>
            </p:nvSpPr>
            <p:spPr>
              <a:xfrm>
                <a:off x="4222261" y="2326573"/>
                <a:ext cx="914400" cy="407242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  <a:latin typeface="Arial" charset="0"/>
                </a:endParaRPr>
              </a:p>
            </p:txBody>
          </p: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F6294C4A-4F00-CB02-EF9D-F119E8260E41}"/>
                  </a:ext>
                </a:extLst>
              </p:cNvPr>
              <p:cNvCxnSpPr/>
              <p:nvPr/>
            </p:nvCxnSpPr>
            <p:spPr>
              <a:xfrm flipV="1">
                <a:off x="4670317" y="2523006"/>
                <a:ext cx="466344" cy="0"/>
              </a:xfrm>
              <a:prstGeom prst="straightConnector1">
                <a:avLst/>
              </a:prstGeom>
              <a:ln w="44450">
                <a:solidFill>
                  <a:srgbClr val="BF00C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CC816C9-6324-97CF-06F1-BF1C8A78AC49}"/>
                </a:ext>
              </a:extLst>
            </p:cNvPr>
            <p:cNvGrpSpPr/>
            <p:nvPr/>
          </p:nvGrpSpPr>
          <p:grpSpPr>
            <a:xfrm>
              <a:off x="6385636" y="4228793"/>
              <a:ext cx="1026396" cy="1026397"/>
              <a:chOff x="5981983" y="2072995"/>
              <a:chExt cx="914400" cy="914401"/>
            </a:xfrm>
          </p:grpSpPr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6D259082-843E-D4C4-83D5-4D9BA8E45B2D}"/>
                  </a:ext>
                </a:extLst>
              </p:cNvPr>
              <p:cNvCxnSpPr/>
              <p:nvPr/>
            </p:nvCxnSpPr>
            <p:spPr>
              <a:xfrm rot="5400000">
                <a:off x="5981983" y="2072995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E1E7304A-3986-7A24-C05F-EF2C6AC7392B}"/>
                  </a:ext>
                </a:extLst>
              </p:cNvPr>
              <p:cNvCxnSpPr/>
              <p:nvPr/>
            </p:nvCxnSpPr>
            <p:spPr>
              <a:xfrm rot="18900000">
                <a:off x="5981983" y="2072995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F51B3A01-702D-D5AF-1F10-2782176A1991}"/>
                  </a:ext>
                </a:extLst>
              </p:cNvPr>
              <p:cNvCxnSpPr/>
              <p:nvPr/>
            </p:nvCxnSpPr>
            <p:spPr>
              <a:xfrm rot="13500000">
                <a:off x="5981983" y="2072996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32D5A6F0-F26E-D182-CBEB-D10DD9B5CE82}"/>
                  </a:ext>
                </a:extLst>
              </p:cNvPr>
              <p:cNvSpPr/>
              <p:nvPr/>
            </p:nvSpPr>
            <p:spPr>
              <a:xfrm>
                <a:off x="5981983" y="2072996"/>
                <a:ext cx="914400" cy="9144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  <a:latin typeface="Arial" charset="0"/>
                </a:endParaRPr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97CF7024-7F21-4274-02CE-0C67784B6BEE}"/>
                  </a:ext>
                </a:extLst>
              </p:cNvPr>
              <p:cNvSpPr/>
              <p:nvPr/>
            </p:nvSpPr>
            <p:spPr>
              <a:xfrm>
                <a:off x="5981983" y="2326573"/>
                <a:ext cx="914400" cy="407242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  <a:latin typeface="Arial" charset="0"/>
                </a:endParaRPr>
              </a:p>
            </p:txBody>
          </p: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CB063FE7-F389-9CC0-9EFA-672B11A01021}"/>
                  </a:ext>
                </a:extLst>
              </p:cNvPr>
              <p:cNvCxnSpPr/>
              <p:nvPr/>
            </p:nvCxnSpPr>
            <p:spPr>
              <a:xfrm flipV="1">
                <a:off x="6434588" y="2331124"/>
                <a:ext cx="192178" cy="196433"/>
              </a:xfrm>
              <a:prstGeom prst="straightConnector1">
                <a:avLst/>
              </a:prstGeom>
              <a:ln w="44450">
                <a:solidFill>
                  <a:srgbClr val="3ABAFF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>
                <a:extLst>
                  <a:ext uri="{FF2B5EF4-FFF2-40B4-BE49-F238E27FC236}">
                    <a16:creationId xmlns:a16="http://schemas.microsoft.com/office/drawing/2014/main" id="{347B8EDB-D475-8502-FBBB-99C58D23CAC8}"/>
                  </a:ext>
                </a:extLst>
              </p:cNvPr>
              <p:cNvCxnSpPr/>
              <p:nvPr/>
            </p:nvCxnSpPr>
            <p:spPr>
              <a:xfrm flipH="1">
                <a:off x="6249180" y="2525648"/>
                <a:ext cx="189959" cy="200093"/>
              </a:xfrm>
              <a:prstGeom prst="straightConnector1">
                <a:avLst/>
              </a:prstGeom>
              <a:ln w="44450">
                <a:solidFill>
                  <a:srgbClr val="FF3C3A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F91CEB0-46E6-6742-44CF-424014A572EB}"/>
                </a:ext>
              </a:extLst>
            </p:cNvPr>
            <p:cNvGrpSpPr/>
            <p:nvPr/>
          </p:nvGrpSpPr>
          <p:grpSpPr>
            <a:xfrm>
              <a:off x="8426611" y="4229114"/>
              <a:ext cx="1026396" cy="1026397"/>
              <a:chOff x="7389976" y="2065806"/>
              <a:chExt cx="914400" cy="914401"/>
            </a:xfrm>
          </p:grpSpPr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DE5CF2FE-02A4-CD59-E40F-A43E1ECC3E4B}"/>
                  </a:ext>
                </a:extLst>
              </p:cNvPr>
              <p:cNvCxnSpPr/>
              <p:nvPr/>
            </p:nvCxnSpPr>
            <p:spPr>
              <a:xfrm rot="5400000">
                <a:off x="7389976" y="2065806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>
                <a:extLst>
                  <a:ext uri="{FF2B5EF4-FFF2-40B4-BE49-F238E27FC236}">
                    <a16:creationId xmlns:a16="http://schemas.microsoft.com/office/drawing/2014/main" id="{3ED150EB-B1D4-0080-2237-79F7DC5FB56E}"/>
                  </a:ext>
                </a:extLst>
              </p:cNvPr>
              <p:cNvCxnSpPr/>
              <p:nvPr/>
            </p:nvCxnSpPr>
            <p:spPr>
              <a:xfrm rot="18900000">
                <a:off x="7389976" y="2065806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D1F3D07B-931A-1E6B-5007-6EBDC6A3A7F9}"/>
                  </a:ext>
                </a:extLst>
              </p:cNvPr>
              <p:cNvCxnSpPr/>
              <p:nvPr/>
            </p:nvCxnSpPr>
            <p:spPr>
              <a:xfrm rot="13500000">
                <a:off x="7389976" y="2065807"/>
                <a:ext cx="914400" cy="9144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613A1608-13BB-FA99-CFF0-C5BB6D6B5BB3}"/>
                  </a:ext>
                </a:extLst>
              </p:cNvPr>
              <p:cNvSpPr/>
              <p:nvPr/>
            </p:nvSpPr>
            <p:spPr>
              <a:xfrm>
                <a:off x="7389976" y="2065807"/>
                <a:ext cx="914400" cy="914400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  <a:latin typeface="Arial" charset="0"/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4697DFA6-0157-5480-9E47-DB11A0AAC0F3}"/>
                  </a:ext>
                </a:extLst>
              </p:cNvPr>
              <p:cNvSpPr/>
              <p:nvPr/>
            </p:nvSpPr>
            <p:spPr>
              <a:xfrm>
                <a:off x="7389976" y="2319384"/>
                <a:ext cx="914400" cy="407242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  <a:latin typeface="Arial" charset="0"/>
                </a:endParaRPr>
              </a:p>
            </p:txBody>
          </p:sp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A5EEDA1E-D7AC-74FE-08A3-03DD6D2B97C7}"/>
                  </a:ext>
                </a:extLst>
              </p:cNvPr>
              <p:cNvCxnSpPr>
                <a:cxnSpLocks/>
                <a:endCxn id="61" idx="4"/>
              </p:cNvCxnSpPr>
              <p:nvPr/>
            </p:nvCxnSpPr>
            <p:spPr>
              <a:xfrm flipH="1">
                <a:off x="7847176" y="2520367"/>
                <a:ext cx="632" cy="459840"/>
              </a:xfrm>
              <a:prstGeom prst="straightConnector1">
                <a:avLst/>
              </a:prstGeom>
              <a:ln w="44450">
                <a:solidFill>
                  <a:srgbClr val="FF3C3A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>
                <a:extLst>
                  <a:ext uri="{FF2B5EF4-FFF2-40B4-BE49-F238E27FC236}">
                    <a16:creationId xmlns:a16="http://schemas.microsoft.com/office/drawing/2014/main" id="{6DC23071-1A45-DBD1-40EC-FC85E6EB25FB}"/>
                  </a:ext>
                </a:extLst>
              </p:cNvPr>
              <p:cNvCxnSpPr>
                <a:cxnSpLocks/>
                <a:endCxn id="61" idx="0"/>
              </p:cNvCxnSpPr>
              <p:nvPr/>
            </p:nvCxnSpPr>
            <p:spPr>
              <a:xfrm flipV="1">
                <a:off x="7847133" y="2065807"/>
                <a:ext cx="43" cy="449900"/>
              </a:xfrm>
              <a:prstGeom prst="straightConnector1">
                <a:avLst/>
              </a:prstGeom>
              <a:ln w="44450">
                <a:solidFill>
                  <a:srgbClr val="3ABAFF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7D19A01-9C8A-E9CE-5AA3-970532DCED8E}"/>
                </a:ext>
              </a:extLst>
            </p:cNvPr>
            <p:cNvSpPr txBox="1"/>
            <p:nvPr/>
          </p:nvSpPr>
          <p:spPr>
            <a:xfrm>
              <a:off x="7117612" y="5167387"/>
              <a:ext cx="684625" cy="36923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914126"/>
              <a:r>
                <a:rPr lang="en-US" sz="1799">
                  <a:solidFill>
                    <a:srgbClr val="FF3C3A"/>
                  </a:solidFill>
                  <a:latin typeface="Arial" panose="020B0604020202020204" pitchFamily="34" charset="0"/>
                  <a:cs typeface="Arial" charset="0"/>
                </a:rPr>
                <a:t>even</a:t>
              </a:r>
            </a:p>
          </p:txBody>
        </p: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AFA3AC67-F29A-2436-1B16-CB6093A84C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31835" y="3680825"/>
              <a:ext cx="655014" cy="336359"/>
            </a:xfrm>
            <a:prstGeom prst="rect">
              <a:avLst/>
            </a:prstGeom>
          </p:spPr>
        </p:pic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A3068B3-E7D5-638D-1DE8-F8293099D4CE}"/>
                </a:ext>
              </a:extLst>
            </p:cNvPr>
            <p:cNvSpPr txBox="1"/>
            <p:nvPr/>
          </p:nvSpPr>
          <p:spPr>
            <a:xfrm>
              <a:off x="7338205" y="4182008"/>
              <a:ext cx="569239" cy="3692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126"/>
              <a:r>
                <a:rPr lang="en-US" sz="1799">
                  <a:solidFill>
                    <a:srgbClr val="3ABAFF"/>
                  </a:solidFill>
                  <a:latin typeface="Arial" panose="020B0604020202020204" pitchFamily="34" charset="0"/>
                  <a:ea typeface="Arial" charset="0"/>
                  <a:cs typeface="Arial" charset="0"/>
                </a:rPr>
                <a:t>odd</a:t>
              </a:r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07D6585C-C62D-46D1-FB6D-CEAB9D740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77041" y="3801264"/>
              <a:ext cx="197938" cy="321650"/>
            </a:xfrm>
            <a:prstGeom prst="rect">
              <a:avLst/>
            </a:prstGeom>
          </p:spPr>
        </p:pic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2420CB38-59E6-E265-4875-2A0A506B876E}"/>
                </a:ext>
              </a:extLst>
            </p:cNvPr>
            <p:cNvCxnSpPr>
              <a:cxnSpLocks/>
            </p:cNvCxnSpPr>
            <p:nvPr/>
          </p:nvCxnSpPr>
          <p:spPr>
            <a:xfrm>
              <a:off x="5494214" y="4490304"/>
              <a:ext cx="739084" cy="0"/>
            </a:xfrm>
            <a:prstGeom prst="line">
              <a:avLst/>
            </a:prstGeom>
            <a:ln w="50800" cmpd="sng">
              <a:solidFill>
                <a:schemeClr val="tx1"/>
              </a:solidFill>
              <a:headEnd type="non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2EDAF23-149E-BF26-021A-8773F9B90F23}"/>
                </a:ext>
              </a:extLst>
            </p:cNvPr>
            <p:cNvSpPr txBox="1"/>
            <p:nvPr/>
          </p:nvSpPr>
          <p:spPr>
            <a:xfrm>
              <a:off x="5345015" y="3563980"/>
              <a:ext cx="1059630" cy="646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126"/>
              <a:r>
                <a:rPr lang="en-US" sz="1799" dirty="0">
                  <a:solidFill>
                    <a:prstClr val="black"/>
                  </a:solidFill>
                  <a:latin typeface="Helvetica" pitchFamily="2" charset="0"/>
                </a:rPr>
                <a:t>wait</a:t>
              </a:r>
            </a:p>
            <a:p>
              <a:pPr algn="ctr" defTabSz="914126"/>
              <a:r>
                <a:rPr lang="en-US" sz="1799" dirty="0">
                  <a:solidFill>
                    <a:prstClr val="black"/>
                  </a:solidFill>
                  <a:latin typeface="Helvetica" pitchFamily="2" charset="0"/>
                </a:rPr>
                <a:t>1/4𝛿f(n</a:t>
              </a:r>
              <a:r>
                <a:rPr lang="en-US" sz="1799" baseline="-25000" dirty="0">
                  <a:solidFill>
                    <a:prstClr val="black"/>
                  </a:solidFill>
                  <a:latin typeface="Helvetica" pitchFamily="2" charset="0"/>
                </a:rPr>
                <a:t>g</a:t>
              </a:r>
              <a:r>
                <a:rPr lang="en-US" sz="1799" dirty="0">
                  <a:solidFill>
                    <a:prstClr val="black"/>
                  </a:solidFill>
                  <a:latin typeface="Helvetica" pitchFamily="2" charset="0"/>
                </a:rPr>
                <a:t>)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E34BCDA-054A-8DA5-393C-B6D3DE03DF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08312" y="4174329"/>
              <a:ext cx="0" cy="1082532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FB351189-35FB-89E7-E6EF-35667DF21A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81664" y="4210037"/>
              <a:ext cx="0" cy="1082532"/>
            </a:xfrm>
            <a:prstGeom prst="line">
              <a:avLst/>
            </a:prstGeom>
            <a:ln w="38100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913AFCC6-492B-B0BC-C5B7-1CDAB13212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76143" y="3761475"/>
              <a:ext cx="632886" cy="369996"/>
            </a:xfrm>
            <a:prstGeom prst="rect">
              <a:avLst/>
            </a:prstGeom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126C968F-B8C7-25CC-D52B-9B7C1482E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16034" y="3882570"/>
              <a:ext cx="228540" cy="241237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82165957-039A-5086-F3EE-A9C7090CD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831854" y="5310120"/>
              <a:ext cx="228540" cy="24123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22B0F9CD-8CD6-6BFB-EC3A-0EE3AF80D5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38111" y="3908345"/>
              <a:ext cx="228540" cy="241237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E409A3D6-68AD-F05C-DAC8-3B97A369E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53931" y="5335895"/>
              <a:ext cx="228540" cy="241237"/>
            </a:xfrm>
            <a:prstGeom prst="rect">
              <a:avLst/>
            </a:prstGeom>
          </p:spPr>
        </p:pic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8D918538-9042-B98A-E8A4-6A380FC03822}"/>
              </a:ext>
            </a:extLst>
          </p:cNvPr>
          <p:cNvSpPr/>
          <p:nvPr/>
        </p:nvSpPr>
        <p:spPr>
          <a:xfrm>
            <a:off x="9483052" y="6091358"/>
            <a:ext cx="2651753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126"/>
            <a:endParaRPr lang="en-US" sz="1400" dirty="0">
              <a:solidFill>
                <a:prstClr val="black"/>
              </a:solidFill>
              <a:latin typeface="Arial" panose="020B0604020202020204" pitchFamily="34" charset="0"/>
              <a:ea typeface="Arial" charset="0"/>
              <a:cs typeface="Arial" charset="0"/>
            </a:endParaRPr>
          </a:p>
          <a:p>
            <a:pPr algn="r" defTabSz="914126"/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Ristè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Nat. Comm.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(2013)</a:t>
            </a:r>
          </a:p>
          <a:p>
            <a:pPr algn="r" defTabSz="914126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Serniak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PRL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(2018)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AF9114-3D1A-E103-3696-0A11C4BF463A}"/>
              </a:ext>
            </a:extLst>
          </p:cNvPr>
          <p:cNvSpPr/>
          <p:nvPr/>
        </p:nvSpPr>
        <p:spPr>
          <a:xfrm>
            <a:off x="8014680" y="1177756"/>
            <a:ext cx="3823267" cy="229651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555BBD-8BE9-F57F-E0F9-509C440CA497}"/>
              </a:ext>
            </a:extLst>
          </p:cNvPr>
          <p:cNvSpPr txBox="1"/>
          <p:nvPr/>
        </p:nvSpPr>
        <p:spPr>
          <a:xfrm>
            <a:off x="7198270" y="3312059"/>
            <a:ext cx="2949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Single shot parity measurement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E786BE-9CBE-53A5-34D7-E1F6C4EDCCED}"/>
              </a:ext>
            </a:extLst>
          </p:cNvPr>
          <p:cNvSpPr txBox="1"/>
          <p:nvPr/>
        </p:nvSpPr>
        <p:spPr>
          <a:xfrm>
            <a:off x="6938307" y="5626492"/>
            <a:ext cx="39501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Fast technique to measure parity transitions</a:t>
            </a:r>
          </a:p>
          <a:p>
            <a:pPr algn="ctr"/>
            <a:r>
              <a:rPr lang="en-US" sz="1400" b="1" dirty="0"/>
              <a:t>Needs retuning after offset charge jumps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C07D2568-06F0-D9C2-87AA-D474D154274E}"/>
              </a:ext>
            </a:extLst>
          </p:cNvPr>
          <p:cNvSpPr/>
          <p:nvPr/>
        </p:nvSpPr>
        <p:spPr>
          <a:xfrm>
            <a:off x="10079093" y="3359135"/>
            <a:ext cx="217637" cy="217637"/>
          </a:xfrm>
          <a:prstGeom prst="ellipse">
            <a:avLst/>
          </a:prstGeom>
          <a:solidFill>
            <a:srgbClr val="66006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381871C-9F1F-1161-EB84-CF05CA15943B}"/>
              </a:ext>
            </a:extLst>
          </p:cNvPr>
          <p:cNvGrpSpPr/>
          <p:nvPr/>
        </p:nvGrpSpPr>
        <p:grpSpPr>
          <a:xfrm>
            <a:off x="317952" y="1282951"/>
            <a:ext cx="3252435" cy="1688000"/>
            <a:chOff x="317952" y="1282951"/>
            <a:chExt cx="3252435" cy="1688000"/>
          </a:xfrm>
        </p:grpSpPr>
        <p:pic>
          <p:nvPicPr>
            <p:cNvPr id="4" name="Picture 3" descr="Diagram, schematic&#10;&#10;AI-generated content may be incorrect.">
              <a:extLst>
                <a:ext uri="{FF2B5EF4-FFF2-40B4-BE49-F238E27FC236}">
                  <a16:creationId xmlns:a16="http://schemas.microsoft.com/office/drawing/2014/main" id="{D882FACE-EF2F-37E4-2395-2A01CE26D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5091"/>
            <a:stretch>
              <a:fillRect/>
            </a:stretch>
          </p:blipFill>
          <p:spPr>
            <a:xfrm>
              <a:off x="317952" y="1282951"/>
              <a:ext cx="3252435" cy="1688000"/>
            </a:xfrm>
            <a:prstGeom prst="rect">
              <a:avLst/>
            </a:prstGeom>
          </p:spPr>
        </p:pic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4ACF4A96-DEE8-8E70-1B29-A243F826A739}"/>
                </a:ext>
              </a:extLst>
            </p:cNvPr>
            <p:cNvSpPr/>
            <p:nvPr/>
          </p:nvSpPr>
          <p:spPr>
            <a:xfrm>
              <a:off x="856063" y="1808651"/>
              <a:ext cx="406825" cy="406825"/>
            </a:xfrm>
            <a:prstGeom prst="ellipse">
              <a:avLst/>
            </a:prstGeom>
            <a:noFill/>
            <a:ln w="508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140F9E88-8D68-20D2-D7AF-B6D9376459D3}"/>
              </a:ext>
            </a:extLst>
          </p:cNvPr>
          <p:cNvSpPr txBox="1"/>
          <p:nvPr/>
        </p:nvSpPr>
        <p:spPr>
          <a:xfrm>
            <a:off x="1696847" y="2634757"/>
            <a:ext cx="1562420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~ 20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C3FEAAD-DF8D-B947-C054-B290264F842F}"/>
              </a:ext>
            </a:extLst>
          </p:cNvPr>
          <p:cNvSpPr txBox="1"/>
          <p:nvPr/>
        </p:nvSpPr>
        <p:spPr>
          <a:xfrm>
            <a:off x="1191065" y="3320378"/>
            <a:ext cx="33089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Ramsey offset charge measurement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1638BFB-EA57-5CA4-CF2C-E7A24BE3F94F}"/>
              </a:ext>
            </a:extLst>
          </p:cNvPr>
          <p:cNvSpPr txBox="1"/>
          <p:nvPr/>
        </p:nvSpPr>
        <p:spPr>
          <a:xfrm>
            <a:off x="782726" y="5937470"/>
            <a:ext cx="47339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/>
              <a:t>Slow technique to measure offset charge fluctuations</a:t>
            </a:r>
          </a:p>
          <a:p>
            <a:pPr algn="ctr"/>
            <a:r>
              <a:rPr lang="en-US" sz="1400" b="1" dirty="0"/>
              <a:t>Ignores parity transitions (essential to its function)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C3CA7FBC-CD8C-9D73-3B07-B800E8C8EBB8}"/>
              </a:ext>
            </a:extLst>
          </p:cNvPr>
          <p:cNvSpPr/>
          <p:nvPr/>
        </p:nvSpPr>
        <p:spPr>
          <a:xfrm>
            <a:off x="4446622" y="3329556"/>
            <a:ext cx="307778" cy="307778"/>
          </a:xfrm>
          <a:prstGeom prst="ellipse">
            <a:avLst/>
          </a:prstGeom>
          <a:noFill/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16D9AA3-15BE-B93A-8650-7B3CC38DA69D}"/>
              </a:ext>
            </a:extLst>
          </p:cNvPr>
          <p:cNvGrpSpPr/>
          <p:nvPr/>
        </p:nvGrpSpPr>
        <p:grpSpPr>
          <a:xfrm>
            <a:off x="1708277" y="3607199"/>
            <a:ext cx="2423823" cy="2391221"/>
            <a:chOff x="1708277" y="3607199"/>
            <a:chExt cx="2423823" cy="2391221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B932B9B-42D5-8877-757F-C8CD93BBB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8878" y="3670636"/>
              <a:ext cx="2393222" cy="2327784"/>
            </a:xfrm>
            <a:prstGeom prst="rect">
              <a:avLst/>
            </a:prstGeom>
          </p:spPr>
        </p:pic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76682276-9F1B-ACB2-D9DC-4C213656319B}"/>
                </a:ext>
              </a:extLst>
            </p:cNvPr>
            <p:cNvSpPr/>
            <p:nvPr/>
          </p:nvSpPr>
          <p:spPr>
            <a:xfrm>
              <a:off x="1767860" y="3607199"/>
              <a:ext cx="352618" cy="307417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4FB30D9-0CC0-B76E-DBA9-D376791864A5}"/>
                </a:ext>
              </a:extLst>
            </p:cNvPr>
            <p:cNvSpPr/>
            <p:nvPr/>
          </p:nvSpPr>
          <p:spPr>
            <a:xfrm>
              <a:off x="1708277" y="3992042"/>
              <a:ext cx="352618" cy="307417"/>
            </a:xfrm>
            <a:prstGeom prst="rect">
              <a:avLst/>
            </a:prstGeom>
            <a:solidFill>
              <a:srgbClr val="FFFFF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99" name="Picture 98">
            <a:extLst>
              <a:ext uri="{FF2B5EF4-FFF2-40B4-BE49-F238E27FC236}">
                <a16:creationId xmlns:a16="http://schemas.microsoft.com/office/drawing/2014/main" id="{6EE6B7B8-7E32-E82F-F85A-17F533B85A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20081" y="1845893"/>
            <a:ext cx="3004202" cy="732379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EFFFF9DC-CF79-A5CD-982E-9DE6D199BF35}"/>
              </a:ext>
            </a:extLst>
          </p:cNvPr>
          <p:cNvSpPr txBox="1"/>
          <p:nvPr/>
        </p:nvSpPr>
        <p:spPr>
          <a:xfrm>
            <a:off x="4560477" y="1197142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charge-parity-dependent</a:t>
            </a:r>
          </a:p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qubit frequency</a:t>
            </a: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C4E502DA-88D5-0130-1617-FE240F4AD41C}"/>
              </a:ext>
            </a:extLst>
          </p:cNvPr>
          <p:cNvCxnSpPr>
            <a:cxnSpLocks/>
          </p:cNvCxnSpPr>
          <p:nvPr/>
        </p:nvCxnSpPr>
        <p:spPr>
          <a:xfrm>
            <a:off x="4119195" y="2496982"/>
            <a:ext cx="3417009" cy="0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" name="Picture 101">
            <a:extLst>
              <a:ext uri="{FF2B5EF4-FFF2-40B4-BE49-F238E27FC236}">
                <a16:creationId xmlns:a16="http://schemas.microsoft.com/office/drawing/2014/main" id="{2E3A8ECA-1427-7A11-25E3-FF59E66B30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869" y="1775914"/>
            <a:ext cx="490620" cy="193762"/>
          </a:xfrm>
          <a:prstGeom prst="rect">
            <a:avLst/>
          </a:prstGeom>
        </p:spPr>
      </p:pic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79C4F7D0-E18D-BA4A-59F8-DD3020D86B29}"/>
              </a:ext>
            </a:extLst>
          </p:cNvPr>
          <p:cNvCxnSpPr/>
          <p:nvPr/>
        </p:nvCxnSpPr>
        <p:spPr>
          <a:xfrm>
            <a:off x="5326157" y="2301976"/>
            <a:ext cx="673657" cy="0"/>
          </a:xfrm>
          <a:prstGeom prst="line">
            <a:avLst/>
          </a:prstGeom>
          <a:ln w="50800" cmpd="sng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072CB589-3D8B-BC87-46A9-22C1DA9F25C8}"/>
              </a:ext>
            </a:extLst>
          </p:cNvPr>
          <p:cNvCxnSpPr>
            <a:cxnSpLocks/>
          </p:cNvCxnSpPr>
          <p:nvPr/>
        </p:nvCxnSpPr>
        <p:spPr>
          <a:xfrm>
            <a:off x="5658841" y="2511712"/>
            <a:ext cx="0" cy="58689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FEC0BED5-1A43-1059-24E9-D57B7071FFD9}"/>
              </a:ext>
            </a:extLst>
          </p:cNvPr>
          <p:cNvSpPr txBox="1"/>
          <p:nvPr/>
        </p:nvSpPr>
        <p:spPr>
          <a:xfrm>
            <a:off x="5135373" y="2610522"/>
            <a:ext cx="1074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  <a:r>
              <a:rPr lang="en-US" sz="1400" b="1" baseline="-250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01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 4 GHz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3D1ED86-C59A-5A00-DE73-851FC3810A19}"/>
              </a:ext>
            </a:extLst>
          </p:cNvPr>
          <p:cNvSpPr txBox="1"/>
          <p:nvPr/>
        </p:nvSpPr>
        <p:spPr>
          <a:xfrm>
            <a:off x="5348598" y="2003066"/>
            <a:ext cx="657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~MHz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A4373BC-2BFC-845D-6403-3BA10AD20A67}"/>
              </a:ext>
            </a:extLst>
          </p:cNvPr>
          <p:cNvSpPr txBox="1"/>
          <p:nvPr/>
        </p:nvSpPr>
        <p:spPr>
          <a:xfrm>
            <a:off x="4339092" y="1927259"/>
            <a:ext cx="57259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FF3C3A"/>
                </a:solidFill>
                <a:latin typeface="Arial" panose="020B0604020202020204" pitchFamily="34" charset="0"/>
                <a:cs typeface="Arial" charset="0"/>
              </a:rPr>
              <a:t>even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C323431-B4DD-394E-3666-BC47CDE6DB6E}"/>
              </a:ext>
            </a:extLst>
          </p:cNvPr>
          <p:cNvSpPr txBox="1"/>
          <p:nvPr/>
        </p:nvSpPr>
        <p:spPr>
          <a:xfrm>
            <a:off x="6456942" y="1937814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3ABAFF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odd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665074C-9F87-221A-27F6-EE48C3467597}"/>
              </a:ext>
            </a:extLst>
          </p:cNvPr>
          <p:cNvSpPr txBox="1"/>
          <p:nvPr/>
        </p:nvSpPr>
        <p:spPr>
          <a:xfrm>
            <a:off x="7524782" y="2496982"/>
            <a:ext cx="224616" cy="276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799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258177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AE38C-80FB-7232-FACC-FBC4A2692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96015E-E6CF-99D2-14E5-A7504325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baseline="-25000" dirty="0"/>
              <a:t>g</a:t>
            </a:r>
            <a:r>
              <a:rPr lang="en-US" dirty="0"/>
              <a:t> Detection Improvements</a:t>
            </a:r>
          </a:p>
        </p:txBody>
      </p:sp>
      <p:pic>
        <p:nvPicPr>
          <p:cNvPr id="4" name="Picture 3" descr="Diagram, schematic&#10;&#10;AI-generated content may be incorrect.">
            <a:extLst>
              <a:ext uri="{FF2B5EF4-FFF2-40B4-BE49-F238E27FC236}">
                <a16:creationId xmlns:a16="http://schemas.microsoft.com/office/drawing/2014/main" id="{1CB6C00E-252C-655B-E600-27AA318F2C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91"/>
          <a:stretch>
            <a:fillRect/>
          </a:stretch>
        </p:blipFill>
        <p:spPr>
          <a:xfrm>
            <a:off x="317952" y="1282951"/>
            <a:ext cx="3252435" cy="168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DDC0EC-EDAF-F86C-3108-8225872A4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081" y="1845893"/>
            <a:ext cx="3004202" cy="7323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AF27BC-AA96-5B9A-63D6-40D01635D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1320" y="1728190"/>
            <a:ext cx="2825381" cy="7533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A467D1-AD62-FA1B-4AA9-492393A429AD}"/>
              </a:ext>
            </a:extLst>
          </p:cNvPr>
          <p:cNvSpPr txBox="1"/>
          <p:nvPr/>
        </p:nvSpPr>
        <p:spPr>
          <a:xfrm>
            <a:off x="4560477" y="1197142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charge-parity-dependent</a:t>
            </a:r>
          </a:p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qubit frequency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CEF414-63EC-5B3C-1B45-FD5FC7EA2D57}"/>
              </a:ext>
            </a:extLst>
          </p:cNvPr>
          <p:cNvCxnSpPr/>
          <p:nvPr/>
        </p:nvCxnSpPr>
        <p:spPr>
          <a:xfrm>
            <a:off x="4119195" y="2496982"/>
            <a:ext cx="7696312" cy="0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2A9D19C-33A3-FA62-56F1-D85A87585D78}"/>
              </a:ext>
            </a:extLst>
          </p:cNvPr>
          <p:cNvSpPr txBox="1"/>
          <p:nvPr/>
        </p:nvSpPr>
        <p:spPr>
          <a:xfrm>
            <a:off x="9031108" y="1197142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charge-parity-dependent</a:t>
            </a:r>
          </a:p>
          <a:p>
            <a:pPr algn="ctr" defTabSz="914126"/>
            <a:r>
              <a:rPr lang="en-US" sz="1400" b="1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readout frequency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A75E3BF-2163-33FC-B4A8-7DF6B59C76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0869" y="1775914"/>
            <a:ext cx="490620" cy="19376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ECE3352-E6AA-6334-DDD8-1335AB6E8F2F}"/>
              </a:ext>
            </a:extLst>
          </p:cNvPr>
          <p:cNvCxnSpPr/>
          <p:nvPr/>
        </p:nvCxnSpPr>
        <p:spPr>
          <a:xfrm>
            <a:off x="5326157" y="2301976"/>
            <a:ext cx="673657" cy="0"/>
          </a:xfrm>
          <a:prstGeom prst="line">
            <a:avLst/>
          </a:prstGeom>
          <a:ln w="50800" cmpd="sng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F6618AF-8D95-AA8C-EC48-3D79AD25037A}"/>
              </a:ext>
            </a:extLst>
          </p:cNvPr>
          <p:cNvSpPr txBox="1"/>
          <p:nvPr/>
        </p:nvSpPr>
        <p:spPr>
          <a:xfrm>
            <a:off x="11805478" y="2511365"/>
            <a:ext cx="224616" cy="276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799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1D1EB62-56D4-7C96-DE21-4ED46E00E9A9}"/>
              </a:ext>
            </a:extLst>
          </p:cNvPr>
          <p:cNvCxnSpPr>
            <a:cxnSpLocks/>
          </p:cNvCxnSpPr>
          <p:nvPr/>
        </p:nvCxnSpPr>
        <p:spPr>
          <a:xfrm>
            <a:off x="5658841" y="2511712"/>
            <a:ext cx="0" cy="58689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E37FD5D-F154-3194-1F11-980F4C3F2C0A}"/>
              </a:ext>
            </a:extLst>
          </p:cNvPr>
          <p:cNvCxnSpPr>
            <a:cxnSpLocks/>
          </p:cNvCxnSpPr>
          <p:nvPr/>
        </p:nvCxnSpPr>
        <p:spPr>
          <a:xfrm>
            <a:off x="10372216" y="2511712"/>
            <a:ext cx="0" cy="58689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23B9464-17A2-AC21-A339-4EDABE837A34}"/>
              </a:ext>
            </a:extLst>
          </p:cNvPr>
          <p:cNvSpPr txBox="1"/>
          <p:nvPr/>
        </p:nvSpPr>
        <p:spPr>
          <a:xfrm>
            <a:off x="9879132" y="2609921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i="1" dirty="0" err="1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  <a:r>
              <a:rPr lang="en-US" sz="1400" b="1" i="1" baseline="-25000" dirty="0" err="1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r</a:t>
            </a:r>
            <a:r>
              <a:rPr lang="en-US" sz="1400" b="1" baseline="-250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 9 GHz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746D83-7EFE-273D-9E75-6BBEA15B6EF5}"/>
              </a:ext>
            </a:extLst>
          </p:cNvPr>
          <p:cNvSpPr txBox="1"/>
          <p:nvPr/>
        </p:nvSpPr>
        <p:spPr>
          <a:xfrm>
            <a:off x="5135373" y="2610522"/>
            <a:ext cx="1074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  <a:r>
              <a:rPr lang="en-US" sz="1400" b="1" baseline="-250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01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 4 GHz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0A3301-ED55-43B4-69DC-C9F01CBD8489}"/>
              </a:ext>
            </a:extLst>
          </p:cNvPr>
          <p:cNvSpPr txBox="1"/>
          <p:nvPr/>
        </p:nvSpPr>
        <p:spPr>
          <a:xfrm>
            <a:off x="8654877" y="1851175"/>
            <a:ext cx="828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Arg(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S</a:t>
            </a:r>
            <a:r>
              <a:rPr lang="en-US" sz="1400" baseline="-250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11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)</a:t>
            </a:r>
            <a:endParaRPr lang="en-US" sz="1400" i="1" dirty="0">
              <a:solidFill>
                <a:prstClr val="black"/>
              </a:solidFill>
              <a:latin typeface="Arial" panose="020B0604020202020204" pitchFamily="34" charset="0"/>
              <a:ea typeface="Helvetica Neue Regular" panose="02000503000000020004" pitchFamily="2" charset="0"/>
              <a:cs typeface="Helvetica Neue Regular" panose="02000503000000020004" pitchFamily="2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644AD74-55FB-99FC-04EA-1A154D8B0BC6}"/>
              </a:ext>
            </a:extLst>
          </p:cNvPr>
          <p:cNvCxnSpPr/>
          <p:nvPr/>
        </p:nvCxnSpPr>
        <p:spPr>
          <a:xfrm>
            <a:off x="9911571" y="2167359"/>
            <a:ext cx="673657" cy="0"/>
          </a:xfrm>
          <a:prstGeom prst="line">
            <a:avLst/>
          </a:prstGeom>
          <a:ln w="50800" cmpd="sng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BA45E38-6005-1FDC-B392-D08CBD17938D}"/>
              </a:ext>
            </a:extLst>
          </p:cNvPr>
          <p:cNvSpPr txBox="1"/>
          <p:nvPr/>
        </p:nvSpPr>
        <p:spPr>
          <a:xfrm>
            <a:off x="5348598" y="2003066"/>
            <a:ext cx="657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~MHz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20E438-A363-7591-E16C-26983F3E55E9}"/>
              </a:ext>
            </a:extLst>
          </p:cNvPr>
          <p:cNvSpPr txBox="1"/>
          <p:nvPr/>
        </p:nvSpPr>
        <p:spPr>
          <a:xfrm>
            <a:off x="9892157" y="1873759"/>
            <a:ext cx="657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~MHz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ED3F783-F05F-F0C7-916E-AECDBEA7F3A3}"/>
              </a:ext>
            </a:extLst>
          </p:cNvPr>
          <p:cNvGrpSpPr/>
          <p:nvPr/>
        </p:nvGrpSpPr>
        <p:grpSpPr>
          <a:xfrm>
            <a:off x="7906823" y="2409083"/>
            <a:ext cx="204435" cy="198346"/>
            <a:chOff x="6018966" y="2361691"/>
            <a:chExt cx="239564" cy="26483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7571B25-EA77-B7DA-07C2-F35886A418D6}"/>
                </a:ext>
              </a:extLst>
            </p:cNvPr>
            <p:cNvSpPr/>
            <p:nvPr/>
          </p:nvSpPr>
          <p:spPr>
            <a:xfrm>
              <a:off x="6075862" y="2369994"/>
              <a:ext cx="157029" cy="256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E86ED29-9499-E7B8-369F-D6BEFBCA9E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18966" y="2361691"/>
              <a:ext cx="79756" cy="205569"/>
            </a:xfrm>
            <a:prstGeom prst="line">
              <a:avLst/>
            </a:prstGeom>
            <a:ln w="6350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16307D4-1C75-A3F8-BD6B-4B918D60AD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78774" y="2362373"/>
              <a:ext cx="79756" cy="205569"/>
            </a:xfrm>
            <a:prstGeom prst="line">
              <a:avLst/>
            </a:prstGeom>
            <a:ln w="6350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14B9999-1E1A-B887-8BDF-BD14E6EC1B70}"/>
              </a:ext>
            </a:extLst>
          </p:cNvPr>
          <p:cNvSpPr txBox="1"/>
          <p:nvPr/>
        </p:nvSpPr>
        <p:spPr>
          <a:xfrm>
            <a:off x="4339092" y="1927259"/>
            <a:ext cx="57259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FF3C3A"/>
                </a:solidFill>
                <a:latin typeface="Arial" panose="020B0604020202020204" pitchFamily="34" charset="0"/>
                <a:cs typeface="Arial" charset="0"/>
              </a:rPr>
              <a:t>even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489377-6BBF-F174-6C9E-B35B5E085940}"/>
              </a:ext>
            </a:extLst>
          </p:cNvPr>
          <p:cNvSpPr txBox="1"/>
          <p:nvPr/>
        </p:nvSpPr>
        <p:spPr>
          <a:xfrm>
            <a:off x="6456942" y="1937814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3ABAFF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odd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59BBADA-4FF9-1819-414D-ACE901EC5240}"/>
              </a:ext>
            </a:extLst>
          </p:cNvPr>
          <p:cNvSpPr txBox="1"/>
          <p:nvPr/>
        </p:nvSpPr>
        <p:spPr>
          <a:xfrm>
            <a:off x="9192554" y="2121595"/>
            <a:ext cx="57259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FF3C3A"/>
                </a:solidFill>
                <a:latin typeface="Arial" panose="020B0604020202020204" pitchFamily="34" charset="0"/>
                <a:cs typeface="Arial" charset="0"/>
              </a:rPr>
              <a:t>even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A27E17-AF16-6C57-34E7-01CE83B8DF31}"/>
              </a:ext>
            </a:extLst>
          </p:cNvPr>
          <p:cNvSpPr txBox="1"/>
          <p:nvPr/>
        </p:nvSpPr>
        <p:spPr>
          <a:xfrm>
            <a:off x="10808813" y="1804944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3ABAFF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odd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0885B689-8D6E-C46B-6E40-4B334A9DF989}"/>
              </a:ext>
            </a:extLst>
          </p:cNvPr>
          <p:cNvSpPr/>
          <p:nvPr/>
        </p:nvSpPr>
        <p:spPr>
          <a:xfrm>
            <a:off x="856063" y="1808651"/>
            <a:ext cx="406825" cy="406825"/>
          </a:xfrm>
          <a:prstGeom prst="ellipse">
            <a:avLst/>
          </a:prstGeom>
          <a:noFill/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E1085A87-A32F-2E70-A319-7DA2C96D7BEE}"/>
              </a:ext>
            </a:extLst>
          </p:cNvPr>
          <p:cNvSpPr/>
          <p:nvPr/>
        </p:nvSpPr>
        <p:spPr>
          <a:xfrm>
            <a:off x="9320333" y="6508609"/>
            <a:ext cx="2782153" cy="307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126"/>
            <a:r>
              <a:rPr lang="en-US" sz="1400" err="1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Serniak</a:t>
            </a:r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et al., </a:t>
            </a:r>
            <a:r>
              <a:rPr lang="en-US" sz="1400" i="1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PR Applied</a:t>
            </a:r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(2019)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99C36E35-5C6E-45BD-EADF-239EB7ED6E93}"/>
              </a:ext>
            </a:extLst>
          </p:cNvPr>
          <p:cNvSpPr/>
          <p:nvPr/>
        </p:nvSpPr>
        <p:spPr>
          <a:xfrm>
            <a:off x="1980199" y="4963510"/>
            <a:ext cx="426464" cy="2188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E34ABAF9-255E-0982-BF28-5E9CC77E2D38}"/>
              </a:ext>
            </a:extLst>
          </p:cNvPr>
          <p:cNvGrpSpPr/>
          <p:nvPr/>
        </p:nvGrpSpPr>
        <p:grpSpPr>
          <a:xfrm>
            <a:off x="1262888" y="4599404"/>
            <a:ext cx="4878369" cy="1240538"/>
            <a:chOff x="12714001" y="6048432"/>
            <a:chExt cx="4878369" cy="1240538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1AA8E0C-A9A3-6EB0-FC69-82A9D8C1218F}"/>
                </a:ext>
              </a:extLst>
            </p:cNvPr>
            <p:cNvSpPr txBox="1"/>
            <p:nvPr/>
          </p:nvSpPr>
          <p:spPr>
            <a:xfrm>
              <a:off x="13212898" y="6981273"/>
              <a:ext cx="4379472" cy="307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126"/>
              <a:r>
                <a:rPr lang="en-US" sz="1400" dirty="0" err="1">
                  <a:solidFill>
                    <a:prstClr val="black"/>
                  </a:solidFill>
                  <a:latin typeface="Arial" panose="020B0604020202020204" pitchFamily="34" charset="0"/>
                </a:rPr>
                <a:t>Manucharyan</a:t>
              </a:r>
              <a:r>
                <a:rPr lang="en-US" sz="1400" dirty="0">
                  <a:solidFill>
                    <a:prstClr val="black"/>
                  </a:solidFill>
                  <a:latin typeface="Arial" panose="020B0604020202020204" pitchFamily="34" charset="0"/>
                </a:rPr>
                <a:t>, Thesis, Yale (2012)</a:t>
              </a:r>
            </a:p>
          </p:txBody>
        </p: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D4C8B8BB-0D5F-1441-61CF-5E7F7E863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714001" y="6048432"/>
              <a:ext cx="4209868" cy="851434"/>
            </a:xfrm>
            <a:prstGeom prst="rect">
              <a:avLst/>
            </a:prstGeom>
          </p:spPr>
        </p:pic>
      </p:grpSp>
      <p:pic>
        <p:nvPicPr>
          <p:cNvPr id="106" name="Picture 105">
            <a:extLst>
              <a:ext uri="{FF2B5EF4-FFF2-40B4-BE49-F238E27FC236}">
                <a16:creationId xmlns:a16="http://schemas.microsoft.com/office/drawing/2014/main" id="{C6D93535-4B04-B94C-B73E-2579451DC4C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28" r="45476"/>
          <a:stretch/>
        </p:blipFill>
        <p:spPr>
          <a:xfrm>
            <a:off x="7536764" y="3159234"/>
            <a:ext cx="2835451" cy="3152387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71134FAA-3681-22A2-8868-D009573A8375}"/>
              </a:ext>
            </a:extLst>
          </p:cNvPr>
          <p:cNvSpPr txBox="1"/>
          <p:nvPr/>
        </p:nvSpPr>
        <p:spPr>
          <a:xfrm>
            <a:off x="1696847" y="2634757"/>
            <a:ext cx="1562420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~ 20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89E083-767B-B065-B988-28F9627E7AC1}"/>
              </a:ext>
            </a:extLst>
          </p:cNvPr>
          <p:cNvSpPr txBox="1"/>
          <p:nvPr/>
        </p:nvSpPr>
        <p:spPr>
          <a:xfrm>
            <a:off x="555742" y="3219964"/>
            <a:ext cx="59868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Single shot parity measurement </a:t>
            </a:r>
            <a:r>
              <a:rPr lang="en-US" b="1" u="sng" dirty="0"/>
              <a:t>improvements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/>
              <a:t>Direct dispersive readout</a:t>
            </a:r>
            <a:r>
              <a:rPr lang="en-US" b="1" dirty="0"/>
              <a:t>: use ng shift of resonator, leave qubit in ground state.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F5F86C9-E759-6034-1C05-1B19675FD38D}"/>
              </a:ext>
            </a:extLst>
          </p:cNvPr>
          <p:cNvSpPr/>
          <p:nvPr/>
        </p:nvSpPr>
        <p:spPr>
          <a:xfrm>
            <a:off x="6259354" y="3298754"/>
            <a:ext cx="217637" cy="217637"/>
          </a:xfrm>
          <a:prstGeom prst="ellipse">
            <a:avLst/>
          </a:prstGeom>
          <a:solidFill>
            <a:srgbClr val="66006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250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C48CF-8BC9-15BA-867B-AA3D28830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AA0A1-B369-E5AD-3E4A-73704E389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</a:t>
            </a:r>
            <a:r>
              <a:rPr lang="en-US" baseline="-25000" dirty="0"/>
              <a:t>g</a:t>
            </a:r>
            <a:r>
              <a:rPr lang="en-US" dirty="0"/>
              <a:t> Detection Improvements</a:t>
            </a:r>
          </a:p>
        </p:txBody>
      </p:sp>
      <p:pic>
        <p:nvPicPr>
          <p:cNvPr id="4" name="Picture 3" descr="Diagram, schematic&#10;&#10;AI-generated content may be incorrect.">
            <a:extLst>
              <a:ext uri="{FF2B5EF4-FFF2-40B4-BE49-F238E27FC236}">
                <a16:creationId xmlns:a16="http://schemas.microsoft.com/office/drawing/2014/main" id="{296BCF4A-3264-022C-5D9A-135D246B4D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091"/>
          <a:stretch>
            <a:fillRect/>
          </a:stretch>
        </p:blipFill>
        <p:spPr>
          <a:xfrm>
            <a:off x="317952" y="1282951"/>
            <a:ext cx="3252435" cy="168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C44BB2-B785-F4C6-64E9-CFFF26746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081" y="1845893"/>
            <a:ext cx="3004202" cy="7323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D0F7B3-26FC-E934-D9F3-196D5A4675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1320" y="1728190"/>
            <a:ext cx="2825381" cy="7533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D744FB-AA17-D10A-793B-E4F3089C95E7}"/>
              </a:ext>
            </a:extLst>
          </p:cNvPr>
          <p:cNvSpPr txBox="1"/>
          <p:nvPr/>
        </p:nvSpPr>
        <p:spPr>
          <a:xfrm>
            <a:off x="4560477" y="1197142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charge-parity-dependent</a:t>
            </a:r>
          </a:p>
          <a:p>
            <a:pPr algn="ctr" defTabSz="914126"/>
            <a:r>
              <a:rPr lang="en-US" sz="1400" b="1" dirty="0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qubit frequency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05D3F1-DD1E-BDF4-99E1-E2F4EFD5CA79}"/>
              </a:ext>
            </a:extLst>
          </p:cNvPr>
          <p:cNvCxnSpPr/>
          <p:nvPr/>
        </p:nvCxnSpPr>
        <p:spPr>
          <a:xfrm>
            <a:off x="4119195" y="2496982"/>
            <a:ext cx="7696312" cy="0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FD173A2-4871-79E0-B2D0-E6A902B02F7F}"/>
              </a:ext>
            </a:extLst>
          </p:cNvPr>
          <p:cNvSpPr txBox="1"/>
          <p:nvPr/>
        </p:nvSpPr>
        <p:spPr>
          <a:xfrm>
            <a:off x="9031108" y="1197142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charge-parity-dependent</a:t>
            </a:r>
          </a:p>
          <a:p>
            <a:pPr algn="ctr" defTabSz="914126"/>
            <a:r>
              <a:rPr lang="en-US" sz="1400" b="1">
                <a:solidFill>
                  <a:srgbClr val="8E448E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readout frequency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F01E1C-A339-5978-93EC-2A75BB5594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0869" y="1775914"/>
            <a:ext cx="490620" cy="19376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95D9609-DB9A-971B-3D99-0F801BACB822}"/>
              </a:ext>
            </a:extLst>
          </p:cNvPr>
          <p:cNvCxnSpPr/>
          <p:nvPr/>
        </p:nvCxnSpPr>
        <p:spPr>
          <a:xfrm>
            <a:off x="5326157" y="2301976"/>
            <a:ext cx="673657" cy="0"/>
          </a:xfrm>
          <a:prstGeom prst="line">
            <a:avLst/>
          </a:prstGeom>
          <a:ln w="50800" cmpd="sng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2C851AD-2E9E-A449-DAAE-07D5721FE17B}"/>
              </a:ext>
            </a:extLst>
          </p:cNvPr>
          <p:cNvSpPr txBox="1"/>
          <p:nvPr/>
        </p:nvSpPr>
        <p:spPr>
          <a:xfrm>
            <a:off x="11805478" y="2511365"/>
            <a:ext cx="224616" cy="276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799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B2276F-E6D8-50AC-90CE-248688730ABF}"/>
              </a:ext>
            </a:extLst>
          </p:cNvPr>
          <p:cNvCxnSpPr>
            <a:cxnSpLocks/>
          </p:cNvCxnSpPr>
          <p:nvPr/>
        </p:nvCxnSpPr>
        <p:spPr>
          <a:xfrm>
            <a:off x="5658841" y="2511712"/>
            <a:ext cx="0" cy="58689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5991E21-97BC-56A5-00D0-15A64B21D30B}"/>
              </a:ext>
            </a:extLst>
          </p:cNvPr>
          <p:cNvCxnSpPr>
            <a:cxnSpLocks/>
          </p:cNvCxnSpPr>
          <p:nvPr/>
        </p:nvCxnSpPr>
        <p:spPr>
          <a:xfrm>
            <a:off x="10372216" y="2511712"/>
            <a:ext cx="0" cy="58689"/>
          </a:xfrm>
          <a:prstGeom prst="line">
            <a:avLst/>
          </a:prstGeom>
          <a:ln w="63500" cmpd="sng">
            <a:solidFill>
              <a:schemeClr val="tx1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6B5846D-F651-9CAE-9DD6-55948EAF2F18}"/>
              </a:ext>
            </a:extLst>
          </p:cNvPr>
          <p:cNvSpPr txBox="1"/>
          <p:nvPr/>
        </p:nvSpPr>
        <p:spPr>
          <a:xfrm>
            <a:off x="9879132" y="2609921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i="1" dirty="0" err="1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  <a:r>
              <a:rPr lang="en-US" sz="1400" b="1" i="1" baseline="-25000" dirty="0" err="1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r</a:t>
            </a:r>
            <a:r>
              <a:rPr lang="en-US" sz="1400" b="1" baseline="-250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 9 GHz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71EAF2-DBE8-1530-E7D9-3F9D21325350}"/>
              </a:ext>
            </a:extLst>
          </p:cNvPr>
          <p:cNvSpPr txBox="1"/>
          <p:nvPr/>
        </p:nvSpPr>
        <p:spPr>
          <a:xfrm>
            <a:off x="5135373" y="2610522"/>
            <a:ext cx="1074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b="1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f</a:t>
            </a:r>
            <a:r>
              <a:rPr lang="en-US" sz="1400" b="1" baseline="-250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01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 4 GHz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0782DE4-CC98-17C4-B7A9-AFE8BDBFD096}"/>
              </a:ext>
            </a:extLst>
          </p:cNvPr>
          <p:cNvSpPr txBox="1"/>
          <p:nvPr/>
        </p:nvSpPr>
        <p:spPr>
          <a:xfrm>
            <a:off x="8654877" y="1851175"/>
            <a:ext cx="828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Arg(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S</a:t>
            </a:r>
            <a:r>
              <a:rPr lang="en-US" sz="1400" baseline="-250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11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)</a:t>
            </a:r>
            <a:endParaRPr lang="en-US" sz="1400" i="1" dirty="0">
              <a:solidFill>
                <a:prstClr val="black"/>
              </a:solidFill>
              <a:latin typeface="Arial" panose="020B0604020202020204" pitchFamily="34" charset="0"/>
              <a:ea typeface="Helvetica Neue Regular" panose="02000503000000020004" pitchFamily="2" charset="0"/>
              <a:cs typeface="Helvetica Neue Regular" panose="02000503000000020004" pitchFamily="2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E83BE2-E0CF-9D6E-9E80-336EEA099D84}"/>
              </a:ext>
            </a:extLst>
          </p:cNvPr>
          <p:cNvCxnSpPr/>
          <p:nvPr/>
        </p:nvCxnSpPr>
        <p:spPr>
          <a:xfrm>
            <a:off x="9911571" y="2167359"/>
            <a:ext cx="673657" cy="0"/>
          </a:xfrm>
          <a:prstGeom prst="line">
            <a:avLst/>
          </a:prstGeom>
          <a:ln w="50800" cmpd="sng">
            <a:solidFill>
              <a:schemeClr val="tx1"/>
            </a:solidFill>
            <a:headEnd type="triangl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66C9CED-78EF-C232-1D87-557EB470A933}"/>
              </a:ext>
            </a:extLst>
          </p:cNvPr>
          <p:cNvSpPr txBox="1"/>
          <p:nvPr/>
        </p:nvSpPr>
        <p:spPr>
          <a:xfrm>
            <a:off x="5348598" y="2003066"/>
            <a:ext cx="657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~MHz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D22877-94EF-39CD-DDAF-46684EEAB37F}"/>
              </a:ext>
            </a:extLst>
          </p:cNvPr>
          <p:cNvSpPr txBox="1"/>
          <p:nvPr/>
        </p:nvSpPr>
        <p:spPr>
          <a:xfrm>
            <a:off x="9892157" y="1873759"/>
            <a:ext cx="6575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126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Helvetica Neue Regular" panose="02000503000000020004" pitchFamily="2" charset="0"/>
                <a:cs typeface="Helvetica Neue Regular" panose="02000503000000020004" pitchFamily="2" charset="0"/>
              </a:rPr>
              <a:t>~MHz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8C1CDEF-2A75-1F57-AD88-72D41FB00DA5}"/>
              </a:ext>
            </a:extLst>
          </p:cNvPr>
          <p:cNvGrpSpPr/>
          <p:nvPr/>
        </p:nvGrpSpPr>
        <p:grpSpPr>
          <a:xfrm>
            <a:off x="7906823" y="2409083"/>
            <a:ext cx="204435" cy="198346"/>
            <a:chOff x="6018966" y="2361691"/>
            <a:chExt cx="239564" cy="26483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E94EF0-E7AD-08D8-0AB8-83CB893095DF}"/>
                </a:ext>
              </a:extLst>
            </p:cNvPr>
            <p:cNvSpPr/>
            <p:nvPr/>
          </p:nvSpPr>
          <p:spPr>
            <a:xfrm>
              <a:off x="6075862" y="2369994"/>
              <a:ext cx="157029" cy="256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F1B2560-A349-524B-BDA4-E64D502AAFD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18966" y="2361691"/>
              <a:ext cx="79756" cy="205569"/>
            </a:xfrm>
            <a:prstGeom prst="line">
              <a:avLst/>
            </a:prstGeom>
            <a:ln w="6350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590E889-2DEC-C744-080C-E77D830920F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78774" y="2362373"/>
              <a:ext cx="79756" cy="205569"/>
            </a:xfrm>
            <a:prstGeom prst="line">
              <a:avLst/>
            </a:prstGeom>
            <a:ln w="63500" cmpd="sng">
              <a:solidFill>
                <a:schemeClr val="tx1"/>
              </a:solidFill>
              <a:headEnd type="none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A3BCB1F-476D-CD16-3A73-C1F9D9306BDA}"/>
              </a:ext>
            </a:extLst>
          </p:cNvPr>
          <p:cNvSpPr txBox="1"/>
          <p:nvPr/>
        </p:nvSpPr>
        <p:spPr>
          <a:xfrm>
            <a:off x="4339092" y="1927259"/>
            <a:ext cx="57259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FF3C3A"/>
                </a:solidFill>
                <a:latin typeface="Arial" panose="020B0604020202020204" pitchFamily="34" charset="0"/>
                <a:cs typeface="Arial" charset="0"/>
              </a:rPr>
              <a:t>even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3A05C38-58A7-4848-8632-76E27457996F}"/>
              </a:ext>
            </a:extLst>
          </p:cNvPr>
          <p:cNvSpPr txBox="1"/>
          <p:nvPr/>
        </p:nvSpPr>
        <p:spPr>
          <a:xfrm>
            <a:off x="6456942" y="1937814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3ABAFF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odd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5B8B3A-85D6-FC3E-7CF9-B64C918F5344}"/>
              </a:ext>
            </a:extLst>
          </p:cNvPr>
          <p:cNvSpPr txBox="1"/>
          <p:nvPr/>
        </p:nvSpPr>
        <p:spPr>
          <a:xfrm>
            <a:off x="9192554" y="2121595"/>
            <a:ext cx="57259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FF3C3A"/>
                </a:solidFill>
                <a:latin typeface="Arial" panose="020B0604020202020204" pitchFamily="34" charset="0"/>
                <a:cs typeface="Arial" charset="0"/>
              </a:rPr>
              <a:t>even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9DEBA4C-4FAF-443E-C75C-EDB026C349ED}"/>
              </a:ext>
            </a:extLst>
          </p:cNvPr>
          <p:cNvSpPr txBox="1"/>
          <p:nvPr/>
        </p:nvSpPr>
        <p:spPr>
          <a:xfrm>
            <a:off x="10808813" y="1804944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126"/>
            <a:r>
              <a:rPr lang="en-US" sz="1400" dirty="0">
                <a:solidFill>
                  <a:srgbClr val="3ABAFF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odd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5E51385-B039-D764-0528-365E00AEC036}"/>
              </a:ext>
            </a:extLst>
          </p:cNvPr>
          <p:cNvSpPr/>
          <p:nvPr/>
        </p:nvSpPr>
        <p:spPr>
          <a:xfrm>
            <a:off x="8014998" y="1153720"/>
            <a:ext cx="3790480" cy="229651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709A2C-DDE0-62E5-5AEA-3DA58931069B}"/>
              </a:ext>
            </a:extLst>
          </p:cNvPr>
          <p:cNvSpPr txBox="1"/>
          <p:nvPr/>
        </p:nvSpPr>
        <p:spPr>
          <a:xfrm>
            <a:off x="555742" y="3219964"/>
            <a:ext cx="59868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Single shot parity measurement </a:t>
            </a:r>
            <a:r>
              <a:rPr lang="en-US" b="1" u="sng" dirty="0"/>
              <a:t>improvements</a:t>
            </a: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/>
              <a:t>Direct dispersive readout</a:t>
            </a:r>
            <a:r>
              <a:rPr lang="en-US" b="1" dirty="0"/>
              <a:t>: use ng shift of resonator, leave qubit in ground state.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/>
              <a:t>SQUAT</a:t>
            </a:r>
            <a:r>
              <a:rPr lang="en-US" b="1" dirty="0"/>
              <a:t>: remove the resonator, directly probe transmission of qubit. Use gap engineering for quasiparticle amplification.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1017AA72-EEFB-54F3-F251-B480C67A756F}"/>
              </a:ext>
            </a:extLst>
          </p:cNvPr>
          <p:cNvSpPr/>
          <p:nvPr/>
        </p:nvSpPr>
        <p:spPr>
          <a:xfrm>
            <a:off x="6259354" y="3298754"/>
            <a:ext cx="217637" cy="217637"/>
          </a:xfrm>
          <a:prstGeom prst="ellipse">
            <a:avLst/>
          </a:prstGeom>
          <a:solidFill>
            <a:srgbClr val="66006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E07DED3B-CD9E-3C65-684A-0EF713E8B635}"/>
              </a:ext>
            </a:extLst>
          </p:cNvPr>
          <p:cNvSpPr/>
          <p:nvPr/>
        </p:nvSpPr>
        <p:spPr>
          <a:xfrm>
            <a:off x="856063" y="1812939"/>
            <a:ext cx="406825" cy="406825"/>
          </a:xfrm>
          <a:prstGeom prst="ellipse">
            <a:avLst/>
          </a:prstGeom>
          <a:noFill/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3A783C08-8CCB-A7E7-1A49-7BFB900A14EE}"/>
              </a:ext>
            </a:extLst>
          </p:cNvPr>
          <p:cNvSpPr/>
          <p:nvPr/>
        </p:nvSpPr>
        <p:spPr>
          <a:xfrm>
            <a:off x="9352660" y="6263830"/>
            <a:ext cx="2565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126"/>
            <a:r>
              <a:rPr lang="en-US" sz="1400" dirty="0"/>
              <a:t>Fink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PR Applied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(2024) </a:t>
            </a:r>
          </a:p>
          <a:p>
            <a:pPr defTabSz="914126"/>
            <a:r>
              <a:rPr lang="en-US" sz="1400" dirty="0"/>
              <a:t>Magoon et al., </a:t>
            </a:r>
            <a:r>
              <a:rPr lang="en-US" sz="1400" dirty="0" err="1"/>
              <a:t>arXiv</a:t>
            </a:r>
            <a:r>
              <a:rPr lang="en-US" sz="1400" dirty="0"/>
              <a:t> (2026)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ea typeface="Arial" charset="0"/>
              <a:cs typeface="Arial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EC8443-109D-2565-94A5-CCDE541A8B64}"/>
              </a:ext>
            </a:extLst>
          </p:cNvPr>
          <p:cNvSpPr txBox="1"/>
          <p:nvPr/>
        </p:nvSpPr>
        <p:spPr>
          <a:xfrm>
            <a:off x="1696847" y="2634757"/>
            <a:ext cx="1562420" cy="40011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 E</a:t>
            </a:r>
            <a:r>
              <a:rPr kumimoji="0" 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~ 20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07BFF17-9DA6-5D5F-752E-72FCA79CA0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5537" y="3080461"/>
            <a:ext cx="4794246" cy="300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63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FA733C-CF2F-37C4-3743-BFCF47C85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Correlated Events and Bursts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351214-8304-D8AE-BB05-752B051F18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103" r="26303" b="36046"/>
          <a:stretch>
            <a:fillRect/>
          </a:stretch>
        </p:blipFill>
        <p:spPr>
          <a:xfrm>
            <a:off x="627084" y="1429289"/>
            <a:ext cx="4597802" cy="22822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454A73A-C863-3F5A-595A-50F2E3BB403E}"/>
              </a:ext>
            </a:extLst>
          </p:cNvPr>
          <p:cNvSpPr/>
          <p:nvPr/>
        </p:nvSpPr>
        <p:spPr>
          <a:xfrm>
            <a:off x="2951507" y="3650649"/>
            <a:ext cx="22733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126"/>
            <a:r>
              <a:rPr lang="en-US" sz="1400" dirty="0"/>
              <a:t>Wilen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Nature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(2021)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F12367-0662-A993-7162-3B24DAFA1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014" y="4384826"/>
            <a:ext cx="6075719" cy="19409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E37E45F-A77E-E9D8-4C9D-CFFD7B3681E9}"/>
              </a:ext>
            </a:extLst>
          </p:cNvPr>
          <p:cNvSpPr txBox="1"/>
          <p:nvPr/>
        </p:nvSpPr>
        <p:spPr>
          <a:xfrm>
            <a:off x="972355" y="1023016"/>
            <a:ext cx="3863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Correlated offset charge changes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BC60AD-1F8B-4CF9-74E7-A3E681ED8A50}"/>
              </a:ext>
            </a:extLst>
          </p:cNvPr>
          <p:cNvSpPr txBox="1"/>
          <p:nvPr/>
        </p:nvSpPr>
        <p:spPr>
          <a:xfrm>
            <a:off x="6499238" y="1066222"/>
            <a:ext cx="4729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Single Parity Switching from Bursts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97468C-FC07-3768-AC9A-2618258F05CB}"/>
              </a:ext>
            </a:extLst>
          </p:cNvPr>
          <p:cNvSpPr/>
          <p:nvPr/>
        </p:nvSpPr>
        <p:spPr>
          <a:xfrm>
            <a:off x="9021102" y="6427701"/>
            <a:ext cx="23936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126"/>
            <a:r>
              <a:rPr lang="en-US" sz="1400" dirty="0" err="1"/>
              <a:t>Sundelin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et al., </a:t>
            </a:r>
            <a:r>
              <a:rPr lang="en-US" sz="1400" i="1" dirty="0" err="1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arXiv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(2026)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E041A29-F712-1C3A-2BA7-6A463CED2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28" y="4222285"/>
            <a:ext cx="4784060" cy="223396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12181D2-39C3-0460-040A-41821EF41B31}"/>
              </a:ext>
            </a:extLst>
          </p:cNvPr>
          <p:cNvSpPr txBox="1"/>
          <p:nvPr/>
        </p:nvSpPr>
        <p:spPr>
          <a:xfrm>
            <a:off x="1867134" y="6448621"/>
            <a:ext cx="33577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0" algn="r" defTabSz="914126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/>
              <a:t>Iaia et al., Nat. Comm (2022)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7D346F3-FDC8-C990-6EE4-664CEBFC4B6A}"/>
              </a:ext>
            </a:extLst>
          </p:cNvPr>
          <p:cNvSpPr/>
          <p:nvPr/>
        </p:nvSpPr>
        <p:spPr>
          <a:xfrm>
            <a:off x="10584697" y="1146255"/>
            <a:ext cx="217637" cy="217637"/>
          </a:xfrm>
          <a:prstGeom prst="ellipse">
            <a:avLst/>
          </a:prstGeom>
          <a:solidFill>
            <a:srgbClr val="66006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8FD457C-47FA-0706-47FC-6EBB5CC1FD55}"/>
              </a:ext>
            </a:extLst>
          </p:cNvPr>
          <p:cNvSpPr/>
          <p:nvPr/>
        </p:nvSpPr>
        <p:spPr>
          <a:xfrm>
            <a:off x="4784876" y="1059957"/>
            <a:ext cx="307778" cy="307778"/>
          </a:xfrm>
          <a:prstGeom prst="ellipse">
            <a:avLst/>
          </a:prstGeom>
          <a:noFill/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5FDDBF-6721-C087-2F6E-BFD9E6F047DF}"/>
              </a:ext>
            </a:extLst>
          </p:cNvPr>
          <p:cNvSpPr/>
          <p:nvPr/>
        </p:nvSpPr>
        <p:spPr>
          <a:xfrm>
            <a:off x="8403212" y="3736175"/>
            <a:ext cx="31598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126"/>
            <a:r>
              <a:rPr lang="en-US" sz="1400" dirty="0"/>
              <a:t>Diamond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 et al., 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PRX Quantum 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Arial" charset="0"/>
                <a:cs typeface="Arial" charset="0"/>
              </a:rPr>
              <a:t>(2022)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FD9D0E-098C-3C2D-5A89-A4020E9759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8629" y="1392348"/>
            <a:ext cx="5003280" cy="23957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697E1F0-B2F3-F063-7045-C05111A3D876}"/>
              </a:ext>
            </a:extLst>
          </p:cNvPr>
          <p:cNvSpPr txBox="1"/>
          <p:nvPr/>
        </p:nvSpPr>
        <p:spPr>
          <a:xfrm>
            <a:off x="808348" y="3981365"/>
            <a:ext cx="3863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Correlated </a:t>
            </a:r>
            <a:r>
              <a:rPr lang="en-US" b="1" dirty="0"/>
              <a:t>charge parity </a:t>
            </a:r>
            <a:r>
              <a:rPr lang="en-US" sz="1800" b="1" dirty="0"/>
              <a:t>changes</a:t>
            </a:r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BA78EBD-923B-006F-E7DC-A52A574BF2DE}"/>
              </a:ext>
            </a:extLst>
          </p:cNvPr>
          <p:cNvSpPr/>
          <p:nvPr/>
        </p:nvSpPr>
        <p:spPr>
          <a:xfrm>
            <a:off x="4665513" y="4065241"/>
            <a:ext cx="217637" cy="217637"/>
          </a:xfrm>
          <a:prstGeom prst="ellipse">
            <a:avLst/>
          </a:prstGeom>
          <a:solidFill>
            <a:srgbClr val="66006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FF29742-2432-8B39-AF39-667DE2B56146}"/>
              </a:ext>
            </a:extLst>
          </p:cNvPr>
          <p:cNvCxnSpPr>
            <a:cxnSpLocks/>
          </p:cNvCxnSpPr>
          <p:nvPr/>
        </p:nvCxnSpPr>
        <p:spPr>
          <a:xfrm flipV="1">
            <a:off x="5534036" y="1199859"/>
            <a:ext cx="0" cy="51788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F2D7A6B-EAFF-FC73-B0F5-3915C25C759C}"/>
              </a:ext>
            </a:extLst>
          </p:cNvPr>
          <p:cNvSpPr txBox="1"/>
          <p:nvPr/>
        </p:nvSpPr>
        <p:spPr>
          <a:xfrm>
            <a:off x="6457909" y="4033799"/>
            <a:ext cx="47294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Correlated Parity Switching from Bursts</a:t>
            </a:r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06D3D9A-1E06-86F6-DDEA-F422E47F4C95}"/>
              </a:ext>
            </a:extLst>
          </p:cNvPr>
          <p:cNvSpPr/>
          <p:nvPr/>
        </p:nvSpPr>
        <p:spPr>
          <a:xfrm>
            <a:off x="11011089" y="4114241"/>
            <a:ext cx="217637" cy="217637"/>
          </a:xfrm>
          <a:prstGeom prst="ellipse">
            <a:avLst/>
          </a:prstGeom>
          <a:solidFill>
            <a:srgbClr val="66006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961194"/>
      </p:ext>
    </p:extLst>
  </p:cSld>
  <p:clrMapOvr>
    <a:masterClrMapping/>
  </p:clrMapOvr>
</p:sld>
</file>

<file path=ppt/theme/theme1.xml><?xml version="1.0" encoding="utf-8"?>
<a:theme xmlns:a="http://schemas.openxmlformats.org/drawingml/2006/main" name="Lincoln_2012_v2_16x9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3767"/>
      </a:accent4>
      <a:accent5>
        <a:srgbClr val="D2DCF2"/>
      </a:accent5>
      <a:accent6>
        <a:srgbClr val="009D00"/>
      </a:accent6>
      <a:hlink>
        <a:srgbClr val="FC0128"/>
      </a:hlink>
      <a:folHlink>
        <a:srgbClr val="CECEC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2DCF2"/>
        </a:solidFill>
        <a:ln w="12700">
          <a:solidFill>
            <a:schemeClr val="tx1"/>
          </a:solidFill>
        </a:ln>
      </a:spPr>
      <a:bodyPr rtlCol="0" anchor="ctr"/>
      <a:lstStyle>
        <a:defPPr algn="ctr"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400" b="1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3" id="{7DA89845-1C12-45B3-A125-7941D911B680}" vid="{8E359249-7D9F-4B59-857A-303AB6211221}"/>
    </a:ext>
  </a:extLst>
</a:theme>
</file>

<file path=ppt/theme/theme2.xml><?xml version="1.0" encoding="utf-8"?>
<a:theme xmlns:a="http://schemas.openxmlformats.org/drawingml/2006/main" name="Theme2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3767"/>
      </a:accent4>
      <a:accent5>
        <a:srgbClr val="D2DCF2"/>
      </a:accent5>
      <a:accent6>
        <a:srgbClr val="009D00"/>
      </a:accent6>
      <a:hlink>
        <a:srgbClr val="FC0128"/>
      </a:hlink>
      <a:folHlink>
        <a:srgbClr val="CECEC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2DCF2"/>
        </a:solidFill>
        <a:ln w="12700">
          <a:solidFill>
            <a:schemeClr val="tx1"/>
          </a:solidFill>
        </a:ln>
      </a:spPr>
      <a:bodyPr rtlCol="0" anchor="ctr"/>
      <a:lstStyle>
        <a:defPPr algn="ctr"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sz="1400" b="1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me2" id="{A5A83001-0959-4F02-B470-9FB3D034110E}" vid="{B558BF1A-2551-4786-8D3B-AEFC568C8FF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MIT LL Document" ma:contentTypeID="0x010100DD70B2C8C3252947895232EEBD03D98700735496E6FD31D348A91620974CBFEF78" ma:contentTypeVersion="5" ma:contentTypeDescription="Used for Lab-wide Access Indicator" ma:contentTypeScope="" ma:versionID="16d6063105eca37ead59f4a6f439ec49">
  <xsd:schema xmlns:xsd="http://www.w3.org/2001/XMLSchema" xmlns:xs="http://www.w3.org/2001/XMLSchema" xmlns:p="http://schemas.microsoft.com/office/2006/metadata/properties" xmlns:ns2="b2f8c819-cb2a-4c61-86ff-55d976744d59" targetNamespace="http://schemas.microsoft.com/office/2006/metadata/properties" ma:root="true" ma:fieldsID="30ba05fcb0b89792bb0af176383c434b" ns2:_="">
    <xsd:import namespace="b2f8c819-cb2a-4c61-86ff-55d976744d59"/>
    <xsd:element name="properties">
      <xsd:complexType>
        <xsd:sequence>
          <xsd:element name="documentManagement">
            <xsd:complexType>
              <xsd:all>
                <xsd:element ref="ns2:c191a458f79b4c669a80e6b5fc8764c5" minOccurs="0"/>
                <xsd:element ref="ns2:TaxCatchAll" minOccurs="0"/>
                <xsd:element ref="ns2:TaxCatchAllLabe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8c819-cb2a-4c61-86ff-55d976744d59" elementFormDefault="qualified">
    <xsd:import namespace="http://schemas.microsoft.com/office/2006/documentManagement/types"/>
    <xsd:import namespace="http://schemas.microsoft.com/office/infopath/2007/PartnerControls"/>
    <xsd:element name="c191a458f79b4c669a80e6b5fc8764c5" ma:index="8" nillable="true" ma:taxonomy="true" ma:internalName="c191a458f79b4c669a80e6b5fc8764c5" ma:taxonomyFieldName="CUI_x0020_Category1" ma:displayName="CUI Category" ma:default="" ma:fieldId="{c191a458-f79b-4c66-9a80-e6b5fc8764c5}" ma:sspId="a24ba2f3-d000-46ce-a004-00fa7c3a7095" ma:termSetId="650cbfee-7896-4ab9-af05-71205b40873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906da955-d06b-4a93-af9f-3959fc34ee65}" ma:internalName="TaxCatchAll" ma:showField="CatchAllData" ma:web="c1ab6542-f356-496b-93a9-4b356042d8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906da955-d06b-4a93-af9f-3959fc34ee65}" ma:internalName="TaxCatchAllLabel" ma:readOnly="true" ma:showField="CatchAllDataLabel" ma:web="c1ab6542-f356-496b-93a9-4b356042d8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191a458f79b4c669a80e6b5fc8764c5 xmlns="b2f8c819-cb2a-4c61-86ff-55d976744d59">
      <Terms xmlns="http://schemas.microsoft.com/office/infopath/2007/PartnerControls"/>
    </c191a458f79b4c669a80e6b5fc8764c5>
    <TaxCatchAll xmlns="b2f8c819-cb2a-4c61-86ff-55d976744d59" xsi:nil="true"/>
  </documentManagement>
</p:properties>
</file>

<file path=customXml/item4.xml><?xml version="1.0" encoding="utf-8"?>
<?mso-contentType ?>
<SharedContentType xmlns="Microsoft.SharePoint.Taxonomy.ContentTypeSync" SourceId="a24ba2f3-d000-46ce-a004-00fa7c3a7095" ContentTypeId="0x010100DD70B2C8C3252947895232EEBD03D987" PreviousValue="false"/>
</file>

<file path=customXml/itemProps1.xml><?xml version="1.0" encoding="utf-8"?>
<ds:datastoreItem xmlns:ds="http://schemas.openxmlformats.org/officeDocument/2006/customXml" ds:itemID="{8B545AEE-EAD3-440E-9EB7-874C7BCED6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f8c819-cb2a-4c61-86ff-55d976744d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30E818-2230-471A-9131-429BF6CF71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50CE60-213E-4DFA-99B5-68E2FCF076C0}">
  <ds:schemaRefs>
    <ds:schemaRef ds:uri="http://schemas.microsoft.com/office/2006/metadata/properties"/>
    <ds:schemaRef ds:uri="http://www.w3.org/XML/1998/namespace"/>
    <ds:schemaRef ds:uri="http://purl.org/dc/terms/"/>
    <ds:schemaRef ds:uri="b2f8c819-cb2a-4c61-86ff-55d976744d59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27DF4EA7-1CDD-45F8-95CD-460F4B53FEB7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7092</TotalTime>
  <Words>1975</Words>
  <Application>Microsoft Office PowerPoint</Application>
  <PresentationFormat>Custom</PresentationFormat>
  <Paragraphs>388</Paragraphs>
  <Slides>35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-apple-system</vt:lpstr>
      <vt:lpstr>Aptos</vt:lpstr>
      <vt:lpstr>Arial</vt:lpstr>
      <vt:lpstr>Calibri</vt:lpstr>
      <vt:lpstr>Cambria Math</vt:lpstr>
      <vt:lpstr>Courier New</vt:lpstr>
      <vt:lpstr>Helvetica</vt:lpstr>
      <vt:lpstr>Lincoln_2012_v2_16x9</vt:lpstr>
      <vt:lpstr>Theme2</vt:lpstr>
      <vt:lpstr>Photo Editor Photo</vt:lpstr>
      <vt:lpstr>Detection of Spatiotemporally Correlated Errors in OCS Transmons</vt:lpstr>
      <vt:lpstr>Offset Charge Sensitive Transmons</vt:lpstr>
      <vt:lpstr>OCS Transmons</vt:lpstr>
      <vt:lpstr>Charge Sensing</vt:lpstr>
      <vt:lpstr>ng Detection Methods</vt:lpstr>
      <vt:lpstr>ng Detection Methods</vt:lpstr>
      <vt:lpstr>ng Detection Improvements</vt:lpstr>
      <vt:lpstr>ng Detection Improvements</vt:lpstr>
      <vt:lpstr>Correlated Events and Bursts</vt:lpstr>
      <vt:lpstr>PowerPoint Presentation</vt:lpstr>
      <vt:lpstr>Detection of Charge-Parity Jumps</vt:lpstr>
      <vt:lpstr>Detection of Charge-Parity Jumps</vt:lpstr>
      <vt:lpstr>A Brief Aside: Gap Engineered Transmons Fabricated at Lincoln Lab, Collaboration with MIT</vt:lpstr>
      <vt:lpstr>Calibration Free ng Measurement</vt:lpstr>
      <vt:lpstr>Calibration Free ng Measurement</vt:lpstr>
      <vt:lpstr>Calibration Free ng Measurement</vt:lpstr>
      <vt:lpstr>Calibration Free ng Measurement</vt:lpstr>
      <vt:lpstr>Raw Acquisition </vt:lpstr>
      <vt:lpstr>Raw Acquisition </vt:lpstr>
      <vt:lpstr>Template Generation</vt:lpstr>
      <vt:lpstr>Signal Convolution</vt:lpstr>
      <vt:lpstr>ng  Assignment</vt:lpstr>
      <vt:lpstr>Charge-Parity State Assignment</vt:lpstr>
      <vt:lpstr>Characterization of Charge Noise/QP Dynamics</vt:lpstr>
      <vt:lpstr>Parity vs Temperature</vt:lpstr>
      <vt:lpstr>Detector Statistics</vt:lpstr>
      <vt:lpstr>Parity Switching Rate during Cooldown </vt:lpstr>
      <vt:lpstr>Detection of Spatiotemporal Correlated Errors</vt:lpstr>
      <vt:lpstr>Detection of Spatiotemporal Correlated Errors</vt:lpstr>
      <vt:lpstr>Detection of Spatiotemporal Correlated Errors</vt:lpstr>
      <vt:lpstr>Detection of Spatiotemporal Correlated Errors</vt:lpstr>
      <vt:lpstr>Single Qubit Jumps and Pair Events</vt:lpstr>
      <vt:lpstr>Three Qubit Events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RISQ2</dc:title>
  <dc:creator>Jeffrey.Gertler@ll.mit.edu</dc:creator>
  <cp:lastModifiedBy>Gertler, Jeffrey - 0889 - MITLL</cp:lastModifiedBy>
  <cp:revision>94</cp:revision>
  <dcterms:created xsi:type="dcterms:W3CDTF">2026-02-25T14:52:06Z</dcterms:created>
  <dcterms:modified xsi:type="dcterms:W3CDTF">2026-06-16T13:45:56Z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0x010100DD70B2C8C3252947895232EEBD03D98700735496E6FD31D348A91620974CBFEF78</vt:lpwstr>
  </property>
  <property fmtid="{D5CDD505-2E9C-101B-9397-08002B2CF9AE}" pid="3" name="lcf76f155ced4ddcb4097134ff3c332f">
    <vt:lpwstr/>
  </property>
  <property fmtid="{D5CDD505-2E9C-101B-9397-08002B2CF9AE}" pid="4" name="MediaServiceImageTags">
    <vt:lpwstr/>
  </property>
  <property fmtid="{D5CDD505-2E9C-101B-9397-08002B2CF9AE}" pid="5" name="CUI Category1">
    <vt:lpwstr/>
  </property>
  <property fmtid="{D5CDD505-2E9C-101B-9397-08002B2CF9AE}" pid="6" name="CUI_x0020_Category1">
    <vt:lpwstr/>
  </property>
</Properties>
</file>