
<file path=[Content_Types].xml><?xml version="1.0" encoding="utf-8"?>
<Types xmlns="http://schemas.openxmlformats.org/package/2006/content-types">
  <Default Extension="(null)" ContentType="image/x-emf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954" r:id="rId2"/>
    <p:sldId id="1081" r:id="rId3"/>
    <p:sldId id="1129" r:id="rId4"/>
    <p:sldId id="1201" r:id="rId5"/>
    <p:sldId id="1232" r:id="rId6"/>
    <p:sldId id="1190" r:id="rId7"/>
    <p:sldId id="1189" r:id="rId8"/>
    <p:sldId id="1192" r:id="rId9"/>
    <p:sldId id="1163" r:id="rId10"/>
    <p:sldId id="1207" r:id="rId11"/>
    <p:sldId id="1205" r:id="rId12"/>
    <p:sldId id="1210" r:id="rId13"/>
    <p:sldId id="1209" r:id="rId14"/>
    <p:sldId id="1215" r:id="rId15"/>
    <p:sldId id="1216" r:id="rId16"/>
    <p:sldId id="1211" r:id="rId17"/>
    <p:sldId id="1212" r:id="rId18"/>
    <p:sldId id="1213" r:id="rId19"/>
    <p:sldId id="1217" r:id="rId20"/>
    <p:sldId id="1214" r:id="rId21"/>
    <p:sldId id="1171" r:id="rId22"/>
    <p:sldId id="1191" r:id="rId23"/>
    <p:sldId id="1133" r:id="rId24"/>
    <p:sldId id="1173" r:id="rId25"/>
    <p:sldId id="1220" r:id="rId26"/>
    <p:sldId id="1188" r:id="rId27"/>
    <p:sldId id="1175" r:id="rId28"/>
    <p:sldId id="1221" r:id="rId29"/>
    <p:sldId id="1223" r:id="rId30"/>
    <p:sldId id="1229" r:id="rId31"/>
    <p:sldId id="1226" r:id="rId32"/>
    <p:sldId id="1228" r:id="rId33"/>
    <p:sldId id="1227" r:id="rId34"/>
    <p:sldId id="1230" r:id="rId35"/>
    <p:sldId id="1225" r:id="rId36"/>
    <p:sldId id="1231" r:id="rId37"/>
    <p:sldId id="1233" r:id="rId38"/>
    <p:sldId id="1234" r:id="rId39"/>
    <p:sldId id="1203" r:id="rId40"/>
    <p:sldId id="1218" r:id="rId41"/>
    <p:sldId id="1219" r:id="rId42"/>
    <p:sldId id="1169" r:id="rId43"/>
    <p:sldId id="1170" r:id="rId44"/>
    <p:sldId id="1174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t Pyle" initials="MP" lastIdx="1" clrIdx="0">
    <p:extLst>
      <p:ext uri="{19B8F6BF-5375-455C-9EA6-DF929625EA0E}">
        <p15:presenceInfo xmlns:p15="http://schemas.microsoft.com/office/powerpoint/2012/main" userId="S::mpyle1@berkeley.edu::6935a1cd-d654-414b-8c18-c4aeb7748a9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415"/>
    <a:srgbClr val="0432FF"/>
    <a:srgbClr val="FF40FF"/>
    <a:srgbClr val="FF85FF"/>
    <a:srgbClr val="CAD1F4"/>
    <a:srgbClr val="E1E1F3"/>
    <a:srgbClr val="BED8F3"/>
    <a:srgbClr val="C0D7F3"/>
    <a:srgbClr val="D4C5D0"/>
    <a:srgbClr val="FECD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39"/>
    <p:restoredTop sz="94658"/>
  </p:normalViewPr>
  <p:slideViewPr>
    <p:cSldViewPr snapToGrid="0" snapToObjects="1">
      <p:cViewPr varScale="1">
        <p:scale>
          <a:sx n="120" d="100"/>
          <a:sy n="120" d="100"/>
        </p:scale>
        <p:origin x="2064" y="2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C302A5-5010-AC4D-B1DA-6B878F335D4B}" type="datetimeFigureOut">
              <a:rPr lang="en-US" smtClean="0"/>
              <a:t>6/16/26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FA3C9D-788E-9A4B-A455-EBB8579E5B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780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A3C9D-788E-9A4B-A455-EBB8579E5B8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079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DD9160-BF57-9216-BA47-0374CB204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0B7EE6-FF2B-AD5A-2EF8-DD0F8A8E9B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B9C2B8-72ED-C203-F03A-219724D93D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333BFC-6D6A-4AF6-A6EF-34B114A84D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A3C9D-788E-9A4B-A455-EBB8579E5B8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47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04DF4-E969-4172-1D82-2E6822A8E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56B899-55BA-A41A-4367-B4F25E38C1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EAE93A-1D61-E660-E0A9-F184AC5CAD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AA28C8-0EC6-7919-0A50-D439335E24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A3C9D-788E-9A4B-A455-EBB8579E5B8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399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18B39-387F-AA41-A4C1-60C984F05144}" type="datetimeFigureOut">
              <a:rPr lang="en-US" smtClean="0"/>
              <a:t>6/16/26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B3470-8471-6E41-A003-3C760F3D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325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18B39-387F-AA41-A4C1-60C984F05144}" type="datetimeFigureOut">
              <a:rPr lang="en-US" smtClean="0"/>
              <a:t>6/16/26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B3470-8471-6E41-A003-3C760F3D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864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18B39-387F-AA41-A4C1-60C984F05144}" type="datetimeFigureOut">
              <a:rPr lang="en-US" smtClean="0"/>
              <a:t>6/16/26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B3470-8471-6E41-A003-3C760F3D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774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SuperCDMS SNOLAB 2018 Operations Review 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1473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SuperCDMS SNOLAB 2018 Operations Review 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2820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18B39-387F-AA41-A4C1-60C984F05144}" type="datetimeFigureOut">
              <a:rPr lang="en-US" smtClean="0"/>
              <a:t>6/16/26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B3470-8471-6E41-A003-3C760F3D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48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18B39-387F-AA41-A4C1-60C984F05144}" type="datetimeFigureOut">
              <a:rPr lang="en-US" smtClean="0"/>
              <a:t>6/16/26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B3470-8471-6E41-A003-3C760F3D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744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18B39-387F-AA41-A4C1-60C984F05144}" type="datetimeFigureOut">
              <a:rPr lang="en-US" smtClean="0"/>
              <a:t>6/16/26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B3470-8471-6E41-A003-3C760F3D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271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18B39-387F-AA41-A4C1-60C984F05144}" type="datetimeFigureOut">
              <a:rPr lang="en-US" smtClean="0"/>
              <a:t>6/16/26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B3470-8471-6E41-A003-3C760F3D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504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18B39-387F-AA41-A4C1-60C984F05144}" type="datetimeFigureOut">
              <a:rPr lang="en-US" smtClean="0"/>
              <a:t>6/16/26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B3470-8471-6E41-A003-3C760F3D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996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18B39-387F-AA41-A4C1-60C984F05144}" type="datetimeFigureOut">
              <a:rPr lang="en-US" smtClean="0"/>
              <a:t>6/16/26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B3470-8471-6E41-A003-3C760F3D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709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18B39-387F-AA41-A4C1-60C984F05144}" type="datetimeFigureOut">
              <a:rPr lang="en-US" smtClean="0"/>
              <a:t>6/16/26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B3470-8471-6E41-A003-3C760F3D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826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18B39-387F-AA41-A4C1-60C984F05144}" type="datetimeFigureOut">
              <a:rPr lang="en-US" smtClean="0"/>
              <a:t>6/16/26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B3470-8471-6E41-A003-3C760F3D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149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18B39-387F-AA41-A4C1-60C984F05144}" type="datetimeFigureOut">
              <a:rPr lang="en-US" smtClean="0"/>
              <a:t>6/16/26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B3470-8471-6E41-A003-3C760F3D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18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(null)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1C20246-6013-E40F-EF19-27596752E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F553290-91CA-F04F-B727-510B805F2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5248" y="2028726"/>
            <a:ext cx="6858000" cy="1776508"/>
          </a:xfrm>
        </p:spPr>
        <p:txBody>
          <a:bodyPr>
            <a:norm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Matt Pyle </a:t>
            </a:r>
          </a:p>
          <a:p>
            <a:r>
              <a:rPr lang="en-US" sz="2700" dirty="0">
                <a:solidFill>
                  <a:schemeClr val="bg1"/>
                </a:solidFill>
              </a:rPr>
              <a:t>UC Berkeley </a:t>
            </a:r>
          </a:p>
          <a:p>
            <a:r>
              <a:rPr lang="en-US" sz="2700" dirty="0">
                <a:solidFill>
                  <a:schemeClr val="bg1"/>
                </a:solidFill>
              </a:rPr>
              <a:t>RISQ 2026 @UW </a:t>
            </a:r>
          </a:p>
          <a:p>
            <a:endParaRPr lang="en-US" sz="2700" dirty="0">
              <a:solidFill>
                <a:schemeClr val="bg1"/>
              </a:solidFill>
            </a:endParaRPr>
          </a:p>
        </p:txBody>
      </p:sp>
      <p:pic>
        <p:nvPicPr>
          <p:cNvPr id="4" name="Google Shape;16;p1">
            <a:extLst>
              <a:ext uri="{FF2B5EF4-FFF2-40B4-BE49-F238E27FC236}">
                <a16:creationId xmlns:a16="http://schemas.microsoft.com/office/drawing/2014/main" id="{09670344-FBE4-3C85-59E9-F7C73968B8D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398" y="4520629"/>
            <a:ext cx="2628980" cy="222774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AB1130-C311-A7FF-18CF-F027AAB78F47}"/>
              </a:ext>
            </a:extLst>
          </p:cNvPr>
          <p:cNvSpPr txBox="1"/>
          <p:nvPr/>
        </p:nvSpPr>
        <p:spPr>
          <a:xfrm>
            <a:off x="83397" y="265358"/>
            <a:ext cx="8933011" cy="1763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32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Using Classical Superconducting </a:t>
            </a:r>
            <a:r>
              <a:rPr lang="en-US" sz="3200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Athermal</a:t>
            </a:r>
            <a:r>
              <a:rPr lang="en-US" sz="32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Phonon Sensors to Understand Non-ionizing Backgrounds in Superconducting Qubits</a:t>
            </a:r>
          </a:p>
        </p:txBody>
      </p:sp>
    </p:spTree>
    <p:extLst>
      <p:ext uri="{BB962C8B-B14F-4D97-AF65-F5344CB8AC3E}">
        <p14:creationId xmlns:p14="http://schemas.microsoft.com/office/powerpoint/2010/main" val="2831635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09F2C-0E2D-9E40-1EB9-04F8E0C3C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1C4DE-3BC5-9966-F924-05A536BB8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0333"/>
          </a:xfrm>
        </p:spPr>
        <p:txBody>
          <a:bodyPr>
            <a:normAutofit/>
          </a:bodyPr>
          <a:lstStyle/>
          <a:p>
            <a:r>
              <a:rPr lang="en-US" dirty="0"/>
              <a:t>Hypothesis: Stress Relaxation?</a:t>
            </a:r>
          </a:p>
        </p:txBody>
      </p:sp>
      <p:sp>
        <p:nvSpPr>
          <p:cNvPr id="4" name="Google Shape;192;p26">
            <a:extLst>
              <a:ext uri="{FF2B5EF4-FFF2-40B4-BE49-F238E27FC236}">
                <a16:creationId xmlns:a16="http://schemas.microsoft.com/office/drawing/2014/main" id="{04B5B758-861F-A694-9005-8CAD0CC6B969}"/>
              </a:ext>
            </a:extLst>
          </p:cNvPr>
          <p:cNvSpPr/>
          <p:nvPr/>
        </p:nvSpPr>
        <p:spPr>
          <a:xfrm>
            <a:off x="837283" y="1105919"/>
            <a:ext cx="2743200" cy="11512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" name="Google Shape;193;p26">
            <a:extLst>
              <a:ext uri="{FF2B5EF4-FFF2-40B4-BE49-F238E27FC236}">
                <a16:creationId xmlns:a16="http://schemas.microsoft.com/office/drawing/2014/main" id="{BE5E3BC8-BACF-07AB-D775-8D28020F55C3}"/>
              </a:ext>
            </a:extLst>
          </p:cNvPr>
          <p:cNvSpPr txBox="1"/>
          <p:nvPr/>
        </p:nvSpPr>
        <p:spPr>
          <a:xfrm>
            <a:off x="1382749" y="1609563"/>
            <a:ext cx="1652267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Detector</a:t>
            </a:r>
            <a:endParaRPr sz="2400" b="1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" name="Google Shape;194;p26">
            <a:extLst>
              <a:ext uri="{FF2B5EF4-FFF2-40B4-BE49-F238E27FC236}">
                <a16:creationId xmlns:a16="http://schemas.microsoft.com/office/drawing/2014/main" id="{33FC99CC-AB8E-10B8-87F2-206B2AB44A0D}"/>
              </a:ext>
            </a:extLst>
          </p:cNvPr>
          <p:cNvSpPr/>
          <p:nvPr/>
        </p:nvSpPr>
        <p:spPr>
          <a:xfrm>
            <a:off x="1118883" y="812028"/>
            <a:ext cx="2180000" cy="2600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" name="Google Shape;197;p26">
            <a:extLst>
              <a:ext uri="{FF2B5EF4-FFF2-40B4-BE49-F238E27FC236}">
                <a16:creationId xmlns:a16="http://schemas.microsoft.com/office/drawing/2014/main" id="{2E41D487-DA3D-19E5-F62D-8EB645BFAF58}"/>
              </a:ext>
            </a:extLst>
          </p:cNvPr>
          <p:cNvSpPr/>
          <p:nvPr/>
        </p:nvSpPr>
        <p:spPr>
          <a:xfrm>
            <a:off x="4203162" y="1443850"/>
            <a:ext cx="562632" cy="41043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15" name="Google Shape;206;p26">
            <a:extLst>
              <a:ext uri="{FF2B5EF4-FFF2-40B4-BE49-F238E27FC236}">
                <a16:creationId xmlns:a16="http://schemas.microsoft.com/office/drawing/2014/main" id="{3EAEB73D-ACF6-9156-59BA-822B64210295}"/>
              </a:ext>
            </a:extLst>
          </p:cNvPr>
          <p:cNvCxnSpPr/>
          <p:nvPr/>
        </p:nvCxnSpPr>
        <p:spPr>
          <a:xfrm flipH="1">
            <a:off x="10054300" y="3684407"/>
            <a:ext cx="514400" cy="330800"/>
          </a:xfrm>
          <a:prstGeom prst="straightConnector1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" name="Google Shape;207;p26">
            <a:extLst>
              <a:ext uri="{FF2B5EF4-FFF2-40B4-BE49-F238E27FC236}">
                <a16:creationId xmlns:a16="http://schemas.microsoft.com/office/drawing/2014/main" id="{B7BCC0B1-DE9D-7FAB-8DDA-A3DCEB18DF20}"/>
              </a:ext>
            </a:extLst>
          </p:cNvPr>
          <p:cNvCxnSpPr/>
          <p:nvPr/>
        </p:nvCxnSpPr>
        <p:spPr>
          <a:xfrm flipH="1">
            <a:off x="10103500" y="3378474"/>
            <a:ext cx="411200" cy="257200"/>
          </a:xfrm>
          <a:prstGeom prst="straightConnector1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033BFBA2-95A4-4F90-15F9-C163CC31AEFC}"/>
              </a:ext>
            </a:extLst>
          </p:cNvPr>
          <p:cNvGrpSpPr/>
          <p:nvPr/>
        </p:nvGrpSpPr>
        <p:grpSpPr>
          <a:xfrm>
            <a:off x="5381850" y="767453"/>
            <a:ext cx="2743200" cy="1489666"/>
            <a:chOff x="5365300" y="798170"/>
            <a:chExt cx="2743200" cy="1489666"/>
          </a:xfrm>
        </p:grpSpPr>
        <p:sp>
          <p:nvSpPr>
            <p:cNvPr id="8" name="Google Shape;198;p26">
              <a:extLst>
                <a:ext uri="{FF2B5EF4-FFF2-40B4-BE49-F238E27FC236}">
                  <a16:creationId xmlns:a16="http://schemas.microsoft.com/office/drawing/2014/main" id="{0B844654-A2A5-57EF-C585-CECCE8BCF8CE}"/>
                </a:ext>
              </a:extLst>
            </p:cNvPr>
            <p:cNvSpPr/>
            <p:nvPr/>
          </p:nvSpPr>
          <p:spPr>
            <a:xfrm>
              <a:off x="5365300" y="1136636"/>
              <a:ext cx="2743200" cy="11512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" name="Google Shape;199;p26">
              <a:extLst>
                <a:ext uri="{FF2B5EF4-FFF2-40B4-BE49-F238E27FC236}">
                  <a16:creationId xmlns:a16="http://schemas.microsoft.com/office/drawing/2014/main" id="{E811D10C-201D-29C0-F017-45FB8C53C0B5}"/>
                </a:ext>
              </a:extLst>
            </p:cNvPr>
            <p:cNvSpPr txBox="1"/>
            <p:nvPr/>
          </p:nvSpPr>
          <p:spPr>
            <a:xfrm>
              <a:off x="5687319" y="1534736"/>
              <a:ext cx="1582698" cy="6155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r>
                <a:rPr lang="en" sz="2400" b="1" dirty="0"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Detector</a:t>
              </a:r>
              <a:endParaRPr sz="24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0" name="Google Shape;200;p26">
              <a:extLst>
                <a:ext uri="{FF2B5EF4-FFF2-40B4-BE49-F238E27FC236}">
                  <a16:creationId xmlns:a16="http://schemas.microsoft.com/office/drawing/2014/main" id="{205E053C-FF88-F251-B8BC-DBDAE135AE45}"/>
                </a:ext>
              </a:extLst>
            </p:cNvPr>
            <p:cNvSpPr/>
            <p:nvPr/>
          </p:nvSpPr>
          <p:spPr>
            <a:xfrm>
              <a:off x="6191900" y="798170"/>
              <a:ext cx="1090000" cy="260000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201;p26">
              <a:extLst>
                <a:ext uri="{FF2B5EF4-FFF2-40B4-BE49-F238E27FC236}">
                  <a16:creationId xmlns:a16="http://schemas.microsoft.com/office/drawing/2014/main" id="{9413982D-9842-1B0C-0B03-23EB885348C7}"/>
                </a:ext>
              </a:extLst>
            </p:cNvPr>
            <p:cNvSpPr/>
            <p:nvPr/>
          </p:nvSpPr>
          <p:spPr>
            <a:xfrm rot="2051672">
              <a:off x="7224135" y="1121547"/>
              <a:ext cx="367428" cy="533557"/>
            </a:xfrm>
            <a:prstGeom prst="lightningBol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cxnSp>
          <p:nvCxnSpPr>
            <p:cNvPr id="46" name="Google Shape;208;p26">
              <a:extLst>
                <a:ext uri="{FF2B5EF4-FFF2-40B4-BE49-F238E27FC236}">
                  <a16:creationId xmlns:a16="http://schemas.microsoft.com/office/drawing/2014/main" id="{990182A1-6BAB-34B5-72F8-B438F7D3D7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45967" y="1262352"/>
              <a:ext cx="247200" cy="157517"/>
            </a:xfrm>
            <a:prstGeom prst="straightConnector1">
              <a:avLst/>
            </a:prstGeom>
            <a:noFill/>
            <a:ln w="19050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47" name="Google Shape;209;p26">
              <a:extLst>
                <a:ext uri="{FF2B5EF4-FFF2-40B4-BE49-F238E27FC236}">
                  <a16:creationId xmlns:a16="http://schemas.microsoft.com/office/drawing/2014/main" id="{7714A385-339D-5D53-5448-EB7220B42D67}"/>
                </a:ext>
              </a:extLst>
            </p:cNvPr>
            <p:cNvCxnSpPr>
              <a:cxnSpLocks/>
            </p:cNvCxnSpPr>
            <p:nvPr/>
          </p:nvCxnSpPr>
          <p:spPr>
            <a:xfrm>
              <a:off x="7575681" y="1235375"/>
              <a:ext cx="186400" cy="173600"/>
            </a:xfrm>
            <a:prstGeom prst="straightConnector1">
              <a:avLst/>
            </a:prstGeom>
            <a:noFill/>
            <a:ln w="19050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48" name="Google Shape;210;p26">
              <a:extLst>
                <a:ext uri="{FF2B5EF4-FFF2-40B4-BE49-F238E27FC236}">
                  <a16:creationId xmlns:a16="http://schemas.microsoft.com/office/drawing/2014/main" id="{6313143B-EE21-DBFC-C712-AB12457DAFB6}"/>
                </a:ext>
              </a:extLst>
            </p:cNvPr>
            <p:cNvCxnSpPr>
              <a:cxnSpLocks/>
            </p:cNvCxnSpPr>
            <p:nvPr/>
          </p:nvCxnSpPr>
          <p:spPr>
            <a:xfrm>
              <a:off x="7466633" y="1513209"/>
              <a:ext cx="186400" cy="173600"/>
            </a:xfrm>
            <a:prstGeom prst="straightConnector1">
              <a:avLst/>
            </a:prstGeom>
            <a:noFill/>
            <a:ln w="19050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49" name="Google Shape;211;p26">
              <a:extLst>
                <a:ext uri="{FF2B5EF4-FFF2-40B4-BE49-F238E27FC236}">
                  <a16:creationId xmlns:a16="http://schemas.microsoft.com/office/drawing/2014/main" id="{C4FC0333-AE5F-8850-2192-F9442B0D4CAF}"/>
                </a:ext>
              </a:extLst>
            </p:cNvPr>
            <p:cNvCxnSpPr>
              <a:cxnSpLocks/>
            </p:cNvCxnSpPr>
            <p:nvPr/>
          </p:nvCxnSpPr>
          <p:spPr>
            <a:xfrm>
              <a:off x="7452466" y="1716000"/>
              <a:ext cx="350800" cy="338000"/>
            </a:xfrm>
            <a:prstGeom prst="straightConnector1">
              <a:avLst/>
            </a:prstGeom>
            <a:noFill/>
            <a:ln w="19050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2" name="Google Shape;207;p26">
              <a:extLst>
                <a:ext uri="{FF2B5EF4-FFF2-40B4-BE49-F238E27FC236}">
                  <a16:creationId xmlns:a16="http://schemas.microsoft.com/office/drawing/2014/main" id="{83ACDC34-0790-9382-A4AF-B67E0A4A88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57984" y="1998593"/>
              <a:ext cx="411200" cy="257200"/>
            </a:xfrm>
            <a:prstGeom prst="straightConnector1">
              <a:avLst/>
            </a:prstGeom>
            <a:noFill/>
            <a:ln w="19050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3" name="Google Shape;208;p26">
              <a:extLst>
                <a:ext uri="{FF2B5EF4-FFF2-40B4-BE49-F238E27FC236}">
                  <a16:creationId xmlns:a16="http://schemas.microsoft.com/office/drawing/2014/main" id="{64B428DE-304C-0088-1EA1-23A4A845F3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99017" y="1424603"/>
              <a:ext cx="247200" cy="256800"/>
            </a:xfrm>
            <a:prstGeom prst="straightConnector1">
              <a:avLst/>
            </a:prstGeom>
            <a:noFill/>
            <a:ln w="19050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4" name="Google Shape;209;p26">
              <a:extLst>
                <a:ext uri="{FF2B5EF4-FFF2-40B4-BE49-F238E27FC236}">
                  <a16:creationId xmlns:a16="http://schemas.microsoft.com/office/drawing/2014/main" id="{52E0F665-F3D5-836A-6DCF-13B0B453B260}"/>
                </a:ext>
              </a:extLst>
            </p:cNvPr>
            <p:cNvCxnSpPr>
              <a:cxnSpLocks/>
            </p:cNvCxnSpPr>
            <p:nvPr/>
          </p:nvCxnSpPr>
          <p:spPr>
            <a:xfrm>
              <a:off x="7523336" y="1360383"/>
              <a:ext cx="186400" cy="173600"/>
            </a:xfrm>
            <a:prstGeom prst="straightConnector1">
              <a:avLst/>
            </a:prstGeom>
            <a:noFill/>
            <a:ln w="19050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9" name="Google Shape;207;p26">
              <a:extLst>
                <a:ext uri="{FF2B5EF4-FFF2-40B4-BE49-F238E27FC236}">
                  <a16:creationId xmlns:a16="http://schemas.microsoft.com/office/drawing/2014/main" id="{4030AB25-B5FE-9085-C023-E9C60ED788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32978" y="1744469"/>
              <a:ext cx="58539" cy="334918"/>
            </a:xfrm>
            <a:prstGeom prst="straightConnector1">
              <a:avLst/>
            </a:prstGeom>
            <a:noFill/>
            <a:ln w="19050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60" name="Google Shape;208;p26">
              <a:extLst>
                <a:ext uri="{FF2B5EF4-FFF2-40B4-BE49-F238E27FC236}">
                  <a16:creationId xmlns:a16="http://schemas.microsoft.com/office/drawing/2014/main" id="{4686D6A2-E310-EBFF-5C31-8AF088B01C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52327" y="1600009"/>
              <a:ext cx="247200" cy="256800"/>
            </a:xfrm>
            <a:prstGeom prst="straightConnector1">
              <a:avLst/>
            </a:prstGeom>
            <a:noFill/>
            <a:ln w="19050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F2FA7682-D3AB-2817-B4FF-2FE0C42884B6}"/>
              </a:ext>
            </a:extLst>
          </p:cNvPr>
          <p:cNvSpPr txBox="1"/>
          <p:nvPr/>
        </p:nvSpPr>
        <p:spPr>
          <a:xfrm>
            <a:off x="457200" y="2263206"/>
            <a:ext cx="3745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Detector under stress due to thermal </a:t>
            </a:r>
            <a:r>
              <a:rPr lang="en-US" dirty="0" err="1"/>
              <a:t>contraction,manufacturing</a:t>
            </a:r>
            <a:r>
              <a:rPr lang="en-US" dirty="0"/>
              <a:t>, etc.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BC5A6F64-E280-8B42-9F83-C786B5BB7528}"/>
              </a:ext>
            </a:extLst>
          </p:cNvPr>
          <p:cNvSpPr txBox="1"/>
          <p:nvPr/>
        </p:nvSpPr>
        <p:spPr>
          <a:xfrm>
            <a:off x="5310835" y="2346286"/>
            <a:ext cx="3503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Detector relaxes releasing phonon energy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AA99A50-C20F-2900-3765-2B1AE082C7FD}"/>
              </a:ext>
            </a:extLst>
          </p:cNvPr>
          <p:cNvSpPr txBox="1"/>
          <p:nvPr/>
        </p:nvSpPr>
        <p:spPr>
          <a:xfrm>
            <a:off x="5428741" y="6422833"/>
            <a:ext cx="22809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arXiv:physics</a:t>
            </a:r>
            <a:r>
              <a:rPr lang="en-US" dirty="0">
                <a:solidFill>
                  <a:schemeClr val="bg1"/>
                </a:solidFill>
              </a:rPr>
              <a:t>/0504151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5C3097-5FF3-8831-C6E2-5CA736BE7642}"/>
              </a:ext>
            </a:extLst>
          </p:cNvPr>
          <p:cNvSpPr txBox="1"/>
          <p:nvPr/>
        </p:nvSpPr>
        <p:spPr>
          <a:xfrm>
            <a:off x="1613200" y="3665206"/>
            <a:ext cx="630518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Potential Source Hypotheses: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metals/insulating substrate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detector substrate/support structure interface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Surface states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Bulk defects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90586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372E4-4359-590D-5ADB-F4064A086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55468"/>
            <a:ext cx="8229600" cy="870498"/>
          </a:xfrm>
        </p:spPr>
        <p:txBody>
          <a:bodyPr>
            <a:normAutofit fontScale="90000"/>
          </a:bodyPr>
          <a:lstStyle/>
          <a:p>
            <a:r>
              <a:rPr lang="en-US" dirty="0"/>
              <a:t> Recap of Previous Results from TESSERACT (with commentary)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4594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3F9FC-109F-EE86-32AA-47648C084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356E6F-61A3-E3CF-1DBE-4EF425E50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299" y="1378307"/>
            <a:ext cx="7059701" cy="410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79755D-7C25-FE61-666F-9D15F1FF4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055" y="222968"/>
            <a:ext cx="9154195" cy="658761"/>
          </a:xfrm>
        </p:spPr>
        <p:txBody>
          <a:bodyPr>
            <a:noAutofit/>
          </a:bodyPr>
          <a:lstStyle/>
          <a:p>
            <a:r>
              <a:rPr lang="en-US" sz="4000" dirty="0"/>
              <a:t>Phonon Bursts from GE varnish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7AF28-CB64-0F50-D377-76D21B7B038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68D0505-F7E6-CDB3-39E0-BA4C4F9604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8" t="5541" r="7441" b="15586"/>
          <a:stretch/>
        </p:blipFill>
        <p:spPr bwMode="auto">
          <a:xfrm>
            <a:off x="159580" y="4234862"/>
            <a:ext cx="1614668" cy="143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4A9DBE2A-3721-9443-9108-1269F439E7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0" t="15953" r="13463" b="24510"/>
          <a:stretch/>
        </p:blipFill>
        <p:spPr bwMode="auto">
          <a:xfrm>
            <a:off x="159580" y="1899364"/>
            <a:ext cx="1856519" cy="170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76E1DC-C6A3-10D9-D9BF-E5CEAF4C34A1}"/>
              </a:ext>
            </a:extLst>
          </p:cNvPr>
          <p:cNvSpPr txBox="1"/>
          <p:nvPr/>
        </p:nvSpPr>
        <p:spPr>
          <a:xfrm>
            <a:off x="-21055" y="3624199"/>
            <a:ext cx="218515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>
                <a:solidFill>
                  <a:srgbClr val="FF0000"/>
                </a:solidFill>
              </a:rPr>
              <a:t>Glued Down with GE varnish</a:t>
            </a:r>
          </a:p>
          <a:p>
            <a:pPr algn="ctr"/>
            <a:r>
              <a:rPr lang="en-US" sz="1350" dirty="0">
                <a:solidFill>
                  <a:srgbClr val="FF0000"/>
                </a:solidFill>
              </a:rPr>
              <a:t> (High Stress)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EEAA9C-7B05-2CB4-6723-06AD2144ED76}"/>
              </a:ext>
            </a:extLst>
          </p:cNvPr>
          <p:cNvSpPr txBox="1"/>
          <p:nvPr/>
        </p:nvSpPr>
        <p:spPr>
          <a:xfrm>
            <a:off x="309284" y="1570045"/>
            <a:ext cx="160159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432FF"/>
                </a:solidFill>
              </a:rPr>
              <a:t>Hanging (low stress)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347677-3E5A-4E23-8B36-5DE5781F111C}"/>
              </a:ext>
            </a:extLst>
          </p:cNvPr>
          <p:cNvSpPr txBox="1"/>
          <p:nvPr/>
        </p:nvSpPr>
        <p:spPr>
          <a:xfrm>
            <a:off x="4748513" y="2299182"/>
            <a:ext cx="2534856" cy="23544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100" b="1" dirty="0"/>
              <a:t>2 orders of magnitude difference in rate between high stress (glued) and low stress (hanging) device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9C3D00-56AE-05EF-EAFD-B57FB9D71C93}"/>
              </a:ext>
            </a:extLst>
          </p:cNvPr>
          <p:cNvSpPr txBox="1"/>
          <p:nvPr/>
        </p:nvSpPr>
        <p:spPr>
          <a:xfrm>
            <a:off x="7539573" y="1164404"/>
            <a:ext cx="4632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effectLst/>
              </a:rPr>
              <a:t>2208.02790</a:t>
            </a:r>
            <a:endParaRPr lang="e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8C19E5-9000-B44A-9977-82C0CA76AB77}"/>
              </a:ext>
            </a:extLst>
          </p:cNvPr>
          <p:cNvSpPr txBox="1"/>
          <p:nvPr/>
        </p:nvSpPr>
        <p:spPr>
          <a:xfrm>
            <a:off x="1842448" y="5479693"/>
            <a:ext cx="7155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 varnish (and rubber cement) significantly increase &lt;38eV backgrounds </a:t>
            </a:r>
          </a:p>
        </p:txBody>
      </p:sp>
    </p:spTree>
    <p:extLst>
      <p:ext uri="{BB962C8B-B14F-4D97-AF65-F5344CB8AC3E}">
        <p14:creationId xmlns:p14="http://schemas.microsoft.com/office/powerpoint/2010/main" val="2750086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6303A-EEC6-D44A-12D8-FD91A1B38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6375"/>
            <a:ext cx="9144000" cy="1161264"/>
          </a:xfrm>
        </p:spPr>
        <p:txBody>
          <a:bodyPr>
            <a:normAutofit fontScale="90000"/>
          </a:bodyPr>
          <a:lstStyle/>
          <a:p>
            <a:r>
              <a:rPr lang="en-US" dirty="0"/>
              <a:t>LEE from Glued Detector/Support Interface … Completely Robust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EF625-548E-A6E6-C074-32B1A5FDC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495514"/>
            <a:ext cx="9143999" cy="4630649"/>
          </a:xfrm>
        </p:spPr>
        <p:txBody>
          <a:bodyPr/>
          <a:lstStyle/>
          <a:p>
            <a:r>
              <a:rPr lang="en-US" dirty="0"/>
              <a:t>Also seen with rubber cement (qualitatively worse) </a:t>
            </a:r>
            <a:r>
              <a:rPr lang="en-US" dirty="0">
                <a:solidFill>
                  <a:srgbClr val="FF0000"/>
                </a:solidFill>
              </a:rPr>
              <a:t>-&gt; unpublished</a:t>
            </a:r>
          </a:p>
          <a:p>
            <a:r>
              <a:rPr lang="en-US" dirty="0"/>
              <a:t>We do TES T</a:t>
            </a:r>
            <a:r>
              <a:rPr lang="en-US" baseline="-25000" dirty="0"/>
              <a:t>c</a:t>
            </a:r>
            <a:r>
              <a:rPr lang="en-US" dirty="0"/>
              <a:t> runs to confirm fabrication quality pretty regularly that we just glue down, all have this qualitative effect </a:t>
            </a:r>
            <a:r>
              <a:rPr lang="en-US" dirty="0">
                <a:solidFill>
                  <a:srgbClr val="FF0000"/>
                </a:solidFill>
              </a:rPr>
              <a:t>-&gt; unpublished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190F04-EE34-05AA-953E-296C45F2B9A2}"/>
              </a:ext>
            </a:extLst>
          </p:cNvPr>
          <p:cNvSpPr txBox="1"/>
          <p:nvPr/>
        </p:nvSpPr>
        <p:spPr>
          <a:xfrm>
            <a:off x="3273039" y="4803654"/>
            <a:ext cx="3344185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But …. </a:t>
            </a:r>
          </a:p>
          <a:p>
            <a:endParaRPr lang="en-US" sz="8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114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192E0-5DE0-202B-8EE2-1985AD43F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D5DF6-A19C-0E86-A860-54CA085D3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063"/>
            <a:ext cx="9144000" cy="888337"/>
          </a:xfrm>
        </p:spPr>
        <p:txBody>
          <a:bodyPr>
            <a:noAutofit/>
          </a:bodyPr>
          <a:lstStyle/>
          <a:p>
            <a:r>
              <a:rPr lang="en-US" sz="3600" dirty="0"/>
              <a:t>QP poisoning from Glue LEE Not </a:t>
            </a:r>
            <a:r>
              <a:rPr lang="en-US" sz="3600" dirty="0" err="1"/>
              <a:t>Measureable</a:t>
            </a:r>
            <a:r>
              <a:rPr lang="en-US" sz="3600" dirty="0"/>
              <a:t> in Qubits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782541-98D4-39A8-2C03-823279FE72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362" b="38038"/>
          <a:stretch>
            <a:fillRect/>
          </a:stretch>
        </p:blipFill>
        <p:spPr>
          <a:xfrm>
            <a:off x="4081308" y="3913355"/>
            <a:ext cx="5062692" cy="2760941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8EE52B5-8934-740B-07C8-646BC58D1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621" y="3368890"/>
            <a:ext cx="4290336" cy="346304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In Yelton et al (2503.09554v1), QP tunneling from GE varnish glued and </a:t>
            </a:r>
            <a:r>
              <a:rPr lang="en-US" dirty="0" err="1"/>
              <a:t>wirebond</a:t>
            </a:r>
            <a:r>
              <a:rPr lang="en-US" dirty="0"/>
              <a:t> supported (PT off ) are identical! Glue QP poisoning is subdominant to other LEE like QP poisoning mechanisms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117588-6388-F8FA-8435-21DD07B19A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" b="-2735"/>
          <a:stretch>
            <a:fillRect/>
          </a:stretch>
        </p:blipFill>
        <p:spPr>
          <a:xfrm>
            <a:off x="385824" y="1206282"/>
            <a:ext cx="3422650" cy="2211561"/>
          </a:xfrm>
          <a:prstGeom prst="rect">
            <a:avLst/>
          </a:prstGeom>
        </p:spPr>
      </p:pic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1C13B670-7E0D-899A-8E92-C3C0686875A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601" r="9210" b="49355"/>
          <a:stretch>
            <a:fillRect/>
          </a:stretch>
        </p:blipFill>
        <p:spPr>
          <a:xfrm>
            <a:off x="4172505" y="1169063"/>
            <a:ext cx="4971495" cy="26749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2D8599-E6C0-1C0F-4FCB-5E7D3D2A9053}"/>
              </a:ext>
            </a:extLst>
          </p:cNvPr>
          <p:cNvSpPr txBox="1"/>
          <p:nvPr/>
        </p:nvSpPr>
        <p:spPr>
          <a:xfrm>
            <a:off x="6374166" y="5841506"/>
            <a:ext cx="216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432FF"/>
                </a:solidFill>
              </a:rPr>
              <a:t>Wirebond</a:t>
            </a:r>
            <a:r>
              <a:rPr lang="en-US" dirty="0">
                <a:solidFill>
                  <a:srgbClr val="0432FF"/>
                </a:solidFill>
              </a:rPr>
              <a:t> Supported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2EA247-1D08-3E59-29ED-6F35CD052FB7}"/>
              </a:ext>
            </a:extLst>
          </p:cNvPr>
          <p:cNvSpPr txBox="1"/>
          <p:nvPr/>
        </p:nvSpPr>
        <p:spPr>
          <a:xfrm>
            <a:off x="7512375" y="1296510"/>
            <a:ext cx="151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2503.09554v1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B01CD6-C6C7-A45E-866A-4B2049196982}"/>
              </a:ext>
            </a:extLst>
          </p:cNvPr>
          <p:cNvSpPr txBox="1"/>
          <p:nvPr/>
        </p:nvSpPr>
        <p:spPr>
          <a:xfrm>
            <a:off x="7512375" y="3751000"/>
            <a:ext cx="151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2503.09554v1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DE8500-2378-C953-0BE2-766C6AFA19DC}"/>
              </a:ext>
            </a:extLst>
          </p:cNvPr>
          <p:cNvSpPr txBox="1"/>
          <p:nvPr/>
        </p:nvSpPr>
        <p:spPr>
          <a:xfrm>
            <a:off x="5906540" y="3017684"/>
            <a:ext cx="246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GE varnish Glue Support</a:t>
            </a:r>
          </a:p>
        </p:txBody>
      </p:sp>
    </p:spTree>
    <p:extLst>
      <p:ext uri="{BB962C8B-B14F-4D97-AF65-F5344CB8AC3E}">
        <p14:creationId xmlns:p14="http://schemas.microsoft.com/office/powerpoint/2010/main" val="31262181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8C9FB-06D9-B6A6-533E-FFE89D691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993"/>
            <a:ext cx="9144000" cy="879044"/>
          </a:xfrm>
        </p:spPr>
        <p:txBody>
          <a:bodyPr>
            <a:normAutofit fontScale="90000"/>
          </a:bodyPr>
          <a:lstStyle/>
          <a:p>
            <a:r>
              <a:rPr lang="en-US" dirty="0"/>
              <a:t>How do we reconcile these somewhat conflicting  observations?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D6D5C-3E5E-F5A5-7D8D-8BD6A57FE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507" y="1249326"/>
            <a:ext cx="8229600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LEE/non-ionizing phonon burst rate incredibly susceptible to gluing SOP:</a:t>
            </a:r>
          </a:p>
          <a:p>
            <a:pPr marL="914400" lvl="1" indent="-514350"/>
            <a:r>
              <a:rPr lang="en-US" dirty="0"/>
              <a:t>How much GE varnish over how much area? </a:t>
            </a:r>
          </a:p>
          <a:p>
            <a:pPr marL="1314450" lvl="2" indent="-514350"/>
            <a:r>
              <a:rPr lang="en-US" dirty="0"/>
              <a:t>UW Plourde: 4 mm</a:t>
            </a:r>
            <a:r>
              <a:rPr lang="en-US" baseline="30000" dirty="0"/>
              <a:t>2 </a:t>
            </a:r>
            <a:r>
              <a:rPr lang="en-US" dirty="0"/>
              <a:t>squares in the corner</a:t>
            </a:r>
          </a:p>
          <a:p>
            <a:pPr marL="1314450" lvl="2" indent="-514350"/>
            <a:r>
              <a:rPr lang="en-US" dirty="0"/>
              <a:t>UCB Pyle: 100% coverage</a:t>
            </a:r>
          </a:p>
          <a:p>
            <a:pPr marL="914400" lvl="1" indent="-514350"/>
            <a:r>
              <a:rPr lang="en-US" dirty="0"/>
              <a:t>Curing SOP: vacuum?, heat?, </a:t>
            </a:r>
            <a:r>
              <a:rPr lang="en-US" dirty="0" err="1"/>
              <a:t>etc</a:t>
            </a:r>
            <a:r>
              <a:rPr lang="en-US" dirty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QP poisoning flip rate not dominated by phonon bursts in the 1-10eV range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40F5F4-F74E-0D15-95CF-9AF6CB0C9E1D}"/>
              </a:ext>
            </a:extLst>
          </p:cNvPr>
          <p:cNvSpPr txBox="1"/>
          <p:nvPr/>
        </p:nvSpPr>
        <p:spPr>
          <a:xfrm>
            <a:off x="1095153" y="5775289"/>
            <a:ext cx="6409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Retest following Britton’s gluing SOP?</a:t>
            </a:r>
          </a:p>
        </p:txBody>
      </p:sp>
    </p:spTree>
    <p:extLst>
      <p:ext uri="{BB962C8B-B14F-4D97-AF65-F5344CB8AC3E}">
        <p14:creationId xmlns:p14="http://schemas.microsoft.com/office/powerpoint/2010/main" val="1410351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4B3CC2-8EE5-40C3-05C2-EAD903079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036D3-9180-0482-E5B5-05B53DD5C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063"/>
            <a:ext cx="9144000" cy="888337"/>
          </a:xfrm>
        </p:spPr>
        <p:txBody>
          <a:bodyPr>
            <a:noAutofit/>
          </a:bodyPr>
          <a:lstStyle/>
          <a:p>
            <a:r>
              <a:rPr lang="en-US" sz="3600" dirty="0"/>
              <a:t>PT Environmental Vibration Causes QP bursts In </a:t>
            </a:r>
            <a:r>
              <a:rPr lang="en-US" sz="3600" dirty="0" err="1"/>
              <a:t>Wirebond</a:t>
            </a:r>
            <a:r>
              <a:rPr lang="en-US" sz="3600" dirty="0"/>
              <a:t> Supported devices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628F51-ED3E-BBAC-203D-FF19CBD69B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362" b="38038"/>
          <a:stretch>
            <a:fillRect/>
          </a:stretch>
        </p:blipFill>
        <p:spPr>
          <a:xfrm>
            <a:off x="3459541" y="1184641"/>
            <a:ext cx="5684459" cy="3100022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A348D13-5ED8-6BD6-CAF5-9ED5B357D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284663"/>
            <a:ext cx="9144000" cy="2547273"/>
          </a:xfrm>
        </p:spPr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en-US" dirty="0"/>
              <a:t>In Yelton et al (2503.09554v1), QP tunneling rates asymptote in devices held by </a:t>
            </a:r>
            <a:r>
              <a:rPr lang="en-US" dirty="0" err="1"/>
              <a:t>wirebonds</a:t>
            </a:r>
            <a:endParaRPr lang="en-US" dirty="0"/>
          </a:p>
          <a:p>
            <a:pPr>
              <a:buFontTx/>
              <a:buChar char="-"/>
            </a:pPr>
            <a:r>
              <a:rPr lang="en-US" dirty="0"/>
              <a:t>If you turn the PT off, relaxation is visible … PT vibrations are making QP. Definitely not what we saw in the published result. </a:t>
            </a:r>
            <a:r>
              <a:rPr lang="en-US" dirty="0">
                <a:solidFill>
                  <a:srgbClr val="FF0000"/>
                </a:solidFill>
              </a:rPr>
              <a:t>Why not? Well …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09331F-D496-B8E0-F6F0-1037E4BC17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" b="-2735"/>
          <a:stretch>
            <a:fillRect/>
          </a:stretch>
        </p:blipFill>
        <p:spPr>
          <a:xfrm>
            <a:off x="385824" y="1206283"/>
            <a:ext cx="3026616" cy="19556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8E88FE-8DB3-7407-719F-A56D9CCF7ED9}"/>
              </a:ext>
            </a:extLst>
          </p:cNvPr>
          <p:cNvSpPr txBox="1"/>
          <p:nvPr/>
        </p:nvSpPr>
        <p:spPr>
          <a:xfrm>
            <a:off x="5827235" y="3218852"/>
            <a:ext cx="216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432FF"/>
                </a:solidFill>
              </a:rPr>
              <a:t>Wirebond</a:t>
            </a:r>
            <a:r>
              <a:rPr lang="en-US" dirty="0">
                <a:solidFill>
                  <a:srgbClr val="0432FF"/>
                </a:solidFill>
              </a:rPr>
              <a:t> Supported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973E8A-68E9-A4B0-E726-D3A8C6BD7F25}"/>
              </a:ext>
            </a:extLst>
          </p:cNvPr>
          <p:cNvSpPr txBox="1"/>
          <p:nvPr/>
        </p:nvSpPr>
        <p:spPr>
          <a:xfrm>
            <a:off x="7734566" y="3751757"/>
            <a:ext cx="151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2503.09554v1</a:t>
            </a:r>
          </a:p>
        </p:txBody>
      </p:sp>
    </p:spTree>
    <p:extLst>
      <p:ext uri="{BB962C8B-B14F-4D97-AF65-F5344CB8AC3E}">
        <p14:creationId xmlns:p14="http://schemas.microsoft.com/office/powerpoint/2010/main" val="26635243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61A421-423E-3250-F03A-039759DCF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E40AE4-F0A4-216A-08DD-45B92D2C43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37"/>
          <a:stretch>
            <a:fillRect/>
          </a:stretch>
        </p:blipFill>
        <p:spPr>
          <a:xfrm>
            <a:off x="0" y="711200"/>
            <a:ext cx="4913489" cy="2717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3DA348-E74C-6D5D-4452-87B7D8114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32086"/>
            <a:ext cx="4470400" cy="34259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772B42-3990-EED1-6152-CC20C6F16250}"/>
              </a:ext>
            </a:extLst>
          </p:cNvPr>
          <p:cNvSpPr txBox="1"/>
          <p:nvPr/>
        </p:nvSpPr>
        <p:spPr>
          <a:xfrm>
            <a:off x="4913489" y="1649357"/>
            <a:ext cx="417688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MIT (2603.16494) measured the correlated  QUBIT decoherence rate for a hanging qubit array with no bandgap engineering and found PT vibrations caused QP poisoning in one fridge but not the other.</a:t>
            </a:r>
          </a:p>
          <a:p>
            <a:endParaRPr lang="en-US" sz="2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5A526A-1B23-14B8-0907-5E199D52F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5941"/>
            <a:ext cx="9144000" cy="809095"/>
          </a:xfrm>
        </p:spPr>
        <p:txBody>
          <a:bodyPr>
            <a:noAutofit/>
          </a:bodyPr>
          <a:lstStyle/>
          <a:p>
            <a:r>
              <a:rPr lang="en-US" sz="3600" dirty="0"/>
              <a:t>Complex Environmental Vibration Dependence: Correlated T1 Errors from PT Vibrations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359C8D-C9BE-3123-6544-19CE748ED3E5}"/>
              </a:ext>
            </a:extLst>
          </p:cNvPr>
          <p:cNvSpPr txBox="1"/>
          <p:nvPr/>
        </p:nvSpPr>
        <p:spPr>
          <a:xfrm>
            <a:off x="2887054" y="3512546"/>
            <a:ext cx="1443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Leiden PT415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4C19BE-070B-DF2D-3C3E-F5A6518581FF}"/>
              </a:ext>
            </a:extLst>
          </p:cNvPr>
          <p:cNvSpPr txBox="1"/>
          <p:nvPr/>
        </p:nvSpPr>
        <p:spPr>
          <a:xfrm>
            <a:off x="2887054" y="4480966"/>
            <a:ext cx="1443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Leiden PT415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DE1681-5E30-8ED1-0C6C-38D49E1F3F95}"/>
              </a:ext>
            </a:extLst>
          </p:cNvPr>
          <p:cNvSpPr txBox="1"/>
          <p:nvPr/>
        </p:nvSpPr>
        <p:spPr>
          <a:xfrm>
            <a:off x="2445458" y="5529846"/>
            <a:ext cx="1885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Blufors</a:t>
            </a:r>
            <a:r>
              <a:rPr lang="en-US" dirty="0"/>
              <a:t> XLD PT425</a:t>
            </a:r>
          </a:p>
        </p:txBody>
      </p:sp>
    </p:spTree>
    <p:extLst>
      <p:ext uri="{BB962C8B-B14F-4D97-AF65-F5344CB8AC3E}">
        <p14:creationId xmlns:p14="http://schemas.microsoft.com/office/powerpoint/2010/main" val="1350077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70A60-5D15-7B7D-D11A-9D76743B8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4C5D8-ED9E-417D-4E22-187AAE8B7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282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 err="1"/>
              <a:t>Wirebond</a:t>
            </a:r>
            <a:r>
              <a:rPr lang="en-US" sz="3600" dirty="0"/>
              <a:t> Holding has Significant Environmental Vibration Susceptibility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F695275-5E8E-829B-5215-BDEB50C06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04936"/>
            <a:ext cx="4657458" cy="301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28F66A6C-948F-A8B7-35EC-D5F470503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7" y="1169283"/>
            <a:ext cx="2185583" cy="196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255730-882F-6E4F-8148-3F78819348F9}"/>
              </a:ext>
            </a:extLst>
          </p:cNvPr>
          <p:cNvSpPr txBox="1"/>
          <p:nvPr/>
        </p:nvSpPr>
        <p:spPr>
          <a:xfrm>
            <a:off x="4572000" y="1146324"/>
            <a:ext cx="457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 Pyle lab (</a:t>
            </a:r>
            <a:r>
              <a:rPr lang="en-US" sz="2400" dirty="0" err="1"/>
              <a:t>Cryoconcepts</a:t>
            </a:r>
            <a:r>
              <a:rPr lang="en-US" sz="2400" dirty="0"/>
              <a:t> PT415) @ UCB, hanging devices have: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~50% of the time no </a:t>
            </a:r>
            <a:r>
              <a:rPr lang="en-US" sz="2400" dirty="0" err="1"/>
              <a:t>measureable</a:t>
            </a:r>
            <a:r>
              <a:rPr lang="en-US" sz="2400" dirty="0"/>
              <a:t> vibration power.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~50%: some-to-significant vibrational noise  </a:t>
            </a:r>
          </a:p>
          <a:p>
            <a:endParaRPr lang="en-US" sz="2400" dirty="0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FED3FB2-88DE-4664-B75B-D8DB8E664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Lucida Grande" panose="020B0600040502020204" pitchFamily="34" charset="0"/>
              </a:rPr>
              <a:t>2603.17964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6D4D7A9A-BAA1-5CC2-D617-E5F3A1ECB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804" y="1146324"/>
            <a:ext cx="2037196" cy="203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C10D7E-128B-015E-2D0F-B633DE3DA0AD}"/>
              </a:ext>
            </a:extLst>
          </p:cNvPr>
          <p:cNvSpPr txBox="1"/>
          <p:nvPr/>
        </p:nvSpPr>
        <p:spPr>
          <a:xfrm>
            <a:off x="34184" y="3183520"/>
            <a:ext cx="4828374" cy="3457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Vibration excitation studies confirm that we are exciting vibrational modes in the </a:t>
            </a:r>
            <a:r>
              <a:rPr lang="en-US" sz="1600" dirty="0" err="1"/>
              <a:t>wirebond</a:t>
            </a:r>
            <a:r>
              <a:rPr lang="en-US" sz="1600" dirty="0"/>
              <a:t>/detector mechanical system: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If loss mechanisms are linear: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  <a:p>
            <a:pPr marL="285750" indent="-285750">
              <a:buFontTx/>
              <a:buChar char="-"/>
            </a:pPr>
            <a:endParaRPr lang="en-US" sz="1600" dirty="0"/>
          </a:p>
          <a:p>
            <a:pPr marL="285750" indent="-285750">
              <a:buFontTx/>
              <a:buChar char="-"/>
            </a:pPr>
            <a:endParaRPr lang="en-US" sz="1600" dirty="0"/>
          </a:p>
          <a:p>
            <a:endParaRPr lang="en-US" sz="1600" dirty="0"/>
          </a:p>
          <a:p>
            <a:pPr marL="285750" indent="-285750">
              <a:buFontTx/>
              <a:buChar char="-"/>
            </a:pPr>
            <a:r>
              <a:rPr lang="en-US" sz="1600" dirty="0"/>
              <a:t> Due to the dominance of 2</a:t>
            </a:r>
            <a:r>
              <a:rPr lang="en-US" sz="1600" baseline="30000" dirty="0"/>
              <a:t>nd</a:t>
            </a:r>
            <a:r>
              <a:rPr lang="en-US" sz="1600" dirty="0"/>
              <a:t> vibrational harmonic, we have a primarily linear system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really high quality factor: Q ~ 10</a:t>
            </a:r>
            <a:r>
              <a:rPr lang="en-US" sz="1600" baseline="30000" dirty="0"/>
              <a:t>4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rgbClr val="FF0000"/>
                </a:solidFill>
              </a:rPr>
              <a:t>Sometimes your environmental vibrations overlap with the resonance sometimes they don’t</a:t>
            </a:r>
          </a:p>
          <a:p>
            <a:endParaRPr lang="en-US" sz="1600" baseline="-25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EB107B-62E5-6DD4-1A3C-CA78C20D39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0744" y="4303562"/>
            <a:ext cx="1224060" cy="82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4012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13075C-4E27-3EBC-B336-4D36F7DA3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33D6C-5505-E698-935A-B8B8E1D8D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282"/>
            <a:ext cx="9144000" cy="872737"/>
          </a:xfrm>
        </p:spPr>
        <p:txBody>
          <a:bodyPr>
            <a:noAutofit/>
          </a:bodyPr>
          <a:lstStyle/>
          <a:p>
            <a:r>
              <a:rPr lang="en-US" sz="3600" dirty="0"/>
              <a:t>Phonon Bursts from Vibrations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1BC6AD-2AC6-1853-694A-AB7E2C563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139" y="3003442"/>
            <a:ext cx="5665862" cy="38696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1C9D37-B065-990B-DD68-0AA68F9707A6}"/>
              </a:ext>
            </a:extLst>
          </p:cNvPr>
          <p:cNvSpPr txBox="1"/>
          <p:nvPr/>
        </p:nvSpPr>
        <p:spPr>
          <a:xfrm>
            <a:off x="0" y="729047"/>
            <a:ext cx="92209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 In most recent paper (2603.17964), the control device had very large transient coupling.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When vibrations are worst: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Standard </a:t>
            </a:r>
            <a:r>
              <a:rPr lang="en-US" sz="2400" dirty="0" err="1"/>
              <a:t>athermal</a:t>
            </a:r>
            <a:r>
              <a:rPr lang="en-US" sz="2400" dirty="0"/>
              <a:t> phonon losses in foot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eV (10</a:t>
            </a:r>
            <a:r>
              <a:rPr lang="en-US" sz="2400" baseline="30000" dirty="0"/>
              <a:t>14</a:t>
            </a:r>
            <a:r>
              <a:rPr lang="en-US" sz="2400" dirty="0"/>
              <a:t>Hz) scale phonon bursts seen when vibrational power is highest!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27945F-1537-F62D-2F30-A9C6343BAF69}"/>
              </a:ext>
            </a:extLst>
          </p:cNvPr>
          <p:cNvSpPr txBox="1"/>
          <p:nvPr/>
        </p:nvSpPr>
        <p:spPr>
          <a:xfrm>
            <a:off x="7970281" y="3259723"/>
            <a:ext cx="1173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2603.17964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0299DCC2-BDAC-8E92-BCD3-27F0257F0E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Lucida Grande" panose="020B0600040502020204" pitchFamily="34" charset="0"/>
              </a:rPr>
              <a:t>2603.17964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46E16B-6484-D31A-18BF-368E69CADE5A}"/>
              </a:ext>
            </a:extLst>
          </p:cNvPr>
          <p:cNvSpPr txBox="1"/>
          <p:nvPr/>
        </p:nvSpPr>
        <p:spPr>
          <a:xfrm>
            <a:off x="-76912" y="3003442"/>
            <a:ext cx="362341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For this run, a hard cut on DC parasitic power (baseline cut) removes  all background rate – vibration phase correlation with 80% </a:t>
            </a:r>
            <a:r>
              <a:rPr lang="en-US" sz="2000" dirty="0" err="1"/>
              <a:t>livetime</a:t>
            </a:r>
            <a:r>
              <a:rPr lang="en-US" sz="20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Vibration PB  subdominant above 5eV and the ROI was 15-30eV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even so, we likely wouldn’t have published if vibration LEE was on fast neutron exposed detector</a:t>
            </a:r>
          </a:p>
        </p:txBody>
      </p:sp>
    </p:spTree>
    <p:extLst>
      <p:ext uri="{BB962C8B-B14F-4D97-AF65-F5344CB8AC3E}">
        <p14:creationId xmlns:p14="http://schemas.microsoft.com/office/powerpoint/2010/main" val="2640316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1D421AA-4617-EA4E-8F6B-10CDFE3F8586}"/>
              </a:ext>
            </a:extLst>
          </p:cNvPr>
          <p:cNvGrpSpPr/>
          <p:nvPr/>
        </p:nvGrpSpPr>
        <p:grpSpPr>
          <a:xfrm>
            <a:off x="206829" y="758124"/>
            <a:ext cx="6037084" cy="3904882"/>
            <a:chOff x="87086" y="758124"/>
            <a:chExt cx="6520119" cy="420624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A47EE75-A5EA-0D43-A40C-6AA387DEEB68}"/>
                </a:ext>
              </a:extLst>
            </p:cNvPr>
            <p:cNvGrpSpPr/>
            <p:nvPr/>
          </p:nvGrpSpPr>
          <p:grpSpPr>
            <a:xfrm>
              <a:off x="87086" y="758124"/>
              <a:ext cx="6520119" cy="4206240"/>
              <a:chOff x="747806" y="654424"/>
              <a:chExt cx="6520119" cy="420624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F1EBED1C-9BE1-7043-9517-F28DA15250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2425" r="5655" b="8059"/>
              <a:stretch/>
            </p:blipFill>
            <p:spPr>
              <a:xfrm>
                <a:off x="747806" y="654424"/>
                <a:ext cx="6520119" cy="4206240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96F2F5B-8E5C-9340-851A-43F695128D78}"/>
                  </a:ext>
                </a:extLst>
              </p:cNvPr>
              <p:cNvSpPr txBox="1"/>
              <p:nvPr/>
            </p:nvSpPr>
            <p:spPr>
              <a:xfrm>
                <a:off x="1927411" y="720418"/>
                <a:ext cx="2408032" cy="33153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TES (W)                           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36846D6-B688-CD44-B53A-EE8F7181AC0D}"/>
                  </a:ext>
                </a:extLst>
              </p:cNvPr>
              <p:cNvSpPr txBox="1"/>
              <p:nvPr/>
            </p:nvSpPr>
            <p:spPr>
              <a:xfrm>
                <a:off x="1927409" y="1062253"/>
                <a:ext cx="2408032" cy="49729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err="1"/>
                  <a:t>Athermal</a:t>
                </a:r>
                <a:r>
                  <a:rPr lang="en-US" sz="1200" dirty="0"/>
                  <a:t> Phonon </a:t>
                </a:r>
              </a:p>
              <a:p>
                <a:r>
                  <a:rPr lang="en-US" sz="1200" dirty="0"/>
                  <a:t>Collection Fins (Al)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732698B-48D8-2A41-8B56-BA4439FC5072}"/>
                  </a:ext>
                </a:extLst>
              </p:cNvPr>
              <p:cNvSpPr txBox="1"/>
              <p:nvPr/>
            </p:nvSpPr>
            <p:spPr>
              <a:xfrm>
                <a:off x="1927409" y="1532093"/>
                <a:ext cx="2408032" cy="2983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Substrate (Si, Al</a:t>
                </a:r>
                <a:r>
                  <a:rPr lang="en-US" sz="1200" baseline="-25000" dirty="0"/>
                  <a:t>2</a:t>
                </a:r>
                <a:r>
                  <a:rPr lang="en-US" sz="1200" dirty="0"/>
                  <a:t>O</a:t>
                </a:r>
                <a:r>
                  <a:rPr lang="en-US" sz="1200" baseline="-25000" dirty="0"/>
                  <a:t>3</a:t>
                </a:r>
                <a:r>
                  <a:rPr lang="en-US" sz="1200" dirty="0"/>
                  <a:t>)</a:t>
                </a: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ACD2AC5-6065-B5BC-BFFE-DA8F3D8EEEE7}"/>
                </a:ext>
              </a:extLst>
            </p:cNvPr>
            <p:cNvSpPr txBox="1"/>
            <p:nvPr/>
          </p:nvSpPr>
          <p:spPr>
            <a:xfrm>
              <a:off x="827745" y="4533445"/>
              <a:ext cx="5725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 cm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5CE79964-D7AF-8B15-C75D-9C480252C10E}"/>
                </a:ext>
              </a:extLst>
            </p:cNvPr>
            <p:cNvCxnSpPr/>
            <p:nvPr/>
          </p:nvCxnSpPr>
          <p:spPr>
            <a:xfrm>
              <a:off x="1400338" y="4687333"/>
              <a:ext cx="678834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3F7BFA4-BD34-91F1-5678-D5DFF8E07B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4273" y="4687333"/>
              <a:ext cx="48593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938497B-BE0D-D111-BCBD-730A4A1C0ACC}"/>
                </a:ext>
              </a:extLst>
            </p:cNvPr>
            <p:cNvSpPr txBox="1"/>
            <p:nvPr/>
          </p:nvSpPr>
          <p:spPr>
            <a:xfrm rot="19916754">
              <a:off x="2613272" y="4106576"/>
              <a:ext cx="5725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 cm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5FD34C77-00A4-96FC-A5E5-E14714A0F6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70470" y="3991622"/>
              <a:ext cx="353351" cy="17969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E5CBA462-1F33-E187-927A-889A45EFD21A}"/>
                </a:ext>
              </a:extLst>
            </p:cNvPr>
            <p:cNvCxnSpPr>
              <a:cxnSpLocks/>
            </p:cNvCxnSpPr>
            <p:nvPr/>
          </p:nvCxnSpPr>
          <p:spPr>
            <a:xfrm rot="19916754" flipH="1">
              <a:off x="2227739" y="4492415"/>
              <a:ext cx="48593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31A4B84-925F-E545-85D6-41EA72E92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538" y="-15862"/>
            <a:ext cx="8229600" cy="641744"/>
          </a:xfrm>
        </p:spPr>
        <p:txBody>
          <a:bodyPr>
            <a:normAutofit fontScale="90000"/>
          </a:bodyPr>
          <a:lstStyle/>
          <a:p>
            <a:r>
              <a:rPr lang="en-US" dirty="0"/>
              <a:t>TES based </a:t>
            </a:r>
            <a:r>
              <a:rPr lang="en-US" dirty="0" err="1"/>
              <a:t>Athermal</a:t>
            </a:r>
            <a:r>
              <a:rPr lang="en-US" dirty="0"/>
              <a:t> Phonon Detectors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9DCBDC-1763-7149-9636-0030E24D2B8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39" descr="QET_Egap_cs.pdf">
            <a:extLst>
              <a:ext uri="{FF2B5EF4-FFF2-40B4-BE49-F238E27FC236}">
                <a16:creationId xmlns:a16="http://schemas.microsoft.com/office/drawing/2014/main" id="{C8063866-510F-A12D-AD34-1556FB4F3E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3525" y="4284708"/>
            <a:ext cx="1930865" cy="102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34">
            <a:extLst>
              <a:ext uri="{FF2B5EF4-FFF2-40B4-BE49-F238E27FC236}">
                <a16:creationId xmlns:a16="http://schemas.microsoft.com/office/drawing/2014/main" id="{36E117E7-43BC-BEFF-C293-18218C592BA3}"/>
              </a:ext>
            </a:extLst>
          </p:cNvPr>
          <p:cNvGrpSpPr/>
          <p:nvPr/>
        </p:nvGrpSpPr>
        <p:grpSpPr>
          <a:xfrm>
            <a:off x="6444867" y="1378854"/>
            <a:ext cx="1514475" cy="1358824"/>
            <a:chOff x="5011758" y="1092201"/>
            <a:chExt cx="1109641" cy="1115255"/>
          </a:xfrm>
        </p:grpSpPr>
        <p:sp>
          <p:nvSpPr>
            <p:cNvPr id="9" name="Line 11">
              <a:extLst>
                <a:ext uri="{FF2B5EF4-FFF2-40B4-BE49-F238E27FC236}">
                  <a16:creationId xmlns:a16="http://schemas.microsoft.com/office/drawing/2014/main" id="{771ACD93-310E-BC9C-A8CA-A2DBFE260F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38162" y="1092201"/>
              <a:ext cx="0" cy="9602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" name="Rectangle 12">
              <a:extLst>
                <a:ext uri="{FF2B5EF4-FFF2-40B4-BE49-F238E27FC236}">
                  <a16:creationId xmlns:a16="http://schemas.microsoft.com/office/drawing/2014/main" id="{8FD8ACF8-64D9-49CA-D328-4881B2F068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1758" y="1443980"/>
              <a:ext cx="434975" cy="2068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lIns="67865" tIns="33338" rIns="67865" bIns="33338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>
                  <a:latin typeface="Times New Roman" charset="0"/>
                </a:rPr>
                <a:t>R</a:t>
              </a:r>
            </a:p>
          </p:txBody>
        </p:sp>
        <p:sp>
          <p:nvSpPr>
            <p:cNvPr id="15" name="Rectangle 13">
              <a:extLst>
                <a:ext uri="{FF2B5EF4-FFF2-40B4-BE49-F238E27FC236}">
                  <a16:creationId xmlns:a16="http://schemas.microsoft.com/office/drawing/2014/main" id="{5E095236-2FCE-4FA7-30E0-6F9DA0BB81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2549" y="2000633"/>
              <a:ext cx="359619" cy="2068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lIns="67865" tIns="33338" rIns="67865" bIns="33338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>
                  <a:latin typeface="Times New Roman" charset="0"/>
                </a:rPr>
                <a:t>T</a:t>
              </a:r>
            </a:p>
          </p:txBody>
        </p:sp>
        <p:sp>
          <p:nvSpPr>
            <p:cNvPr id="18" name="Line 14">
              <a:extLst>
                <a:ext uri="{FF2B5EF4-FFF2-40B4-BE49-F238E27FC236}">
                  <a16:creationId xmlns:a16="http://schemas.microsoft.com/office/drawing/2014/main" id="{35537823-D129-695F-2510-9787620A8D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44126" y="1891359"/>
              <a:ext cx="247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Line 15">
              <a:extLst>
                <a:ext uri="{FF2B5EF4-FFF2-40B4-BE49-F238E27FC236}">
                  <a16:creationId xmlns:a16="http://schemas.microsoft.com/office/drawing/2014/main" id="{98B82CAD-49AF-9BC7-6153-030E539D45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44126" y="1732086"/>
              <a:ext cx="247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1" name="Line 16">
              <a:extLst>
                <a:ext uri="{FF2B5EF4-FFF2-40B4-BE49-F238E27FC236}">
                  <a16:creationId xmlns:a16="http://schemas.microsoft.com/office/drawing/2014/main" id="{47BB8803-D678-93E5-954F-C08D026F63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44126" y="1732086"/>
              <a:ext cx="247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Line 17">
              <a:extLst>
                <a:ext uri="{FF2B5EF4-FFF2-40B4-BE49-F238E27FC236}">
                  <a16:creationId xmlns:a16="http://schemas.microsoft.com/office/drawing/2014/main" id="{3B4ACF6F-AC6A-5272-890B-362A5E7E34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44126" y="1571882"/>
              <a:ext cx="247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Line 18">
              <a:extLst>
                <a:ext uri="{FF2B5EF4-FFF2-40B4-BE49-F238E27FC236}">
                  <a16:creationId xmlns:a16="http://schemas.microsoft.com/office/drawing/2014/main" id="{21BD946E-49EB-9C11-0472-0A6DB3DCAC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44126" y="1571882"/>
              <a:ext cx="247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Line 19">
              <a:extLst>
                <a:ext uri="{FF2B5EF4-FFF2-40B4-BE49-F238E27FC236}">
                  <a16:creationId xmlns:a16="http://schemas.microsoft.com/office/drawing/2014/main" id="{2887D4DD-D9E7-BAFF-EA38-7B818BCBA6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44126" y="1412609"/>
              <a:ext cx="247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Line 20">
              <a:extLst>
                <a:ext uri="{FF2B5EF4-FFF2-40B4-BE49-F238E27FC236}">
                  <a16:creationId xmlns:a16="http://schemas.microsoft.com/office/drawing/2014/main" id="{199A48F9-21AC-5238-ED4B-77451BF766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44126" y="1412609"/>
              <a:ext cx="247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Line 21">
              <a:extLst>
                <a:ext uri="{FF2B5EF4-FFF2-40B4-BE49-F238E27FC236}">
                  <a16:creationId xmlns:a16="http://schemas.microsoft.com/office/drawing/2014/main" id="{9FB9EB57-1F85-1C20-3B99-B927E11143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44126" y="1251474"/>
              <a:ext cx="247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0" name="Line 22">
              <a:extLst>
                <a:ext uri="{FF2B5EF4-FFF2-40B4-BE49-F238E27FC236}">
                  <a16:creationId xmlns:a16="http://schemas.microsoft.com/office/drawing/2014/main" id="{F12A4F92-F401-B888-61AC-0D12114F7C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44126" y="1251474"/>
              <a:ext cx="247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1" name="Line 23">
              <a:extLst>
                <a:ext uri="{FF2B5EF4-FFF2-40B4-BE49-F238E27FC236}">
                  <a16:creationId xmlns:a16="http://schemas.microsoft.com/office/drawing/2014/main" id="{947C3FEB-6CC0-5D70-60B7-3D26A01ACA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44126" y="1092201"/>
              <a:ext cx="247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Line 24">
              <a:extLst>
                <a:ext uri="{FF2B5EF4-FFF2-40B4-BE49-F238E27FC236}">
                  <a16:creationId xmlns:a16="http://schemas.microsoft.com/office/drawing/2014/main" id="{D780130B-2315-1385-D78B-24CAFB9631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48386" y="2047838"/>
              <a:ext cx="96704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Line 25">
              <a:extLst>
                <a:ext uri="{FF2B5EF4-FFF2-40B4-BE49-F238E27FC236}">
                  <a16:creationId xmlns:a16="http://schemas.microsoft.com/office/drawing/2014/main" id="{A757A3D8-BB51-7F62-2C92-83D14402C9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05159" y="2013375"/>
              <a:ext cx="0" cy="3446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Line 26">
              <a:extLst>
                <a:ext uri="{FF2B5EF4-FFF2-40B4-BE49-F238E27FC236}">
                  <a16:creationId xmlns:a16="http://schemas.microsoft.com/office/drawing/2014/main" id="{BC2C4C4A-8314-4ECE-DECC-DAED1FFF1E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67896" y="2013375"/>
              <a:ext cx="0" cy="3446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Line 27">
              <a:extLst>
                <a:ext uri="{FF2B5EF4-FFF2-40B4-BE49-F238E27FC236}">
                  <a16:creationId xmlns:a16="http://schemas.microsoft.com/office/drawing/2014/main" id="{EA937A65-B934-DB9B-4089-66181ABCE0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31484" y="2013375"/>
              <a:ext cx="0" cy="3446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Line 28">
              <a:extLst>
                <a:ext uri="{FF2B5EF4-FFF2-40B4-BE49-F238E27FC236}">
                  <a16:creationId xmlns:a16="http://schemas.microsoft.com/office/drawing/2014/main" id="{60BDE3F3-F4FE-1CC1-5077-D368BDC577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94222" y="2013375"/>
              <a:ext cx="0" cy="3446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7" name="Line 29">
              <a:extLst>
                <a:ext uri="{FF2B5EF4-FFF2-40B4-BE49-F238E27FC236}">
                  <a16:creationId xmlns:a16="http://schemas.microsoft.com/office/drawing/2014/main" id="{0052F154-22E3-CD17-8B8C-0B87C2D3D2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958662" y="2013375"/>
              <a:ext cx="0" cy="3446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8" name="Line 30">
              <a:extLst>
                <a:ext uri="{FF2B5EF4-FFF2-40B4-BE49-F238E27FC236}">
                  <a16:creationId xmlns:a16="http://schemas.microsoft.com/office/drawing/2014/main" id="{F2CACEA1-43A2-5CD7-2636-57DBF8665E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121399" y="2013375"/>
              <a:ext cx="0" cy="3446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EDBF0194-FEE8-C61A-44F5-70EBF8C7F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2422" y="1113624"/>
              <a:ext cx="858841" cy="928626"/>
            </a:xfrm>
            <a:custGeom>
              <a:avLst/>
              <a:gdLst/>
              <a:ahLst/>
              <a:cxnLst>
                <a:cxn ang="0">
                  <a:pos x="0" y="1068"/>
                </a:cxn>
                <a:cxn ang="0">
                  <a:pos x="384" y="1006"/>
                </a:cxn>
                <a:cxn ang="0">
                  <a:pos x="548" y="763"/>
                </a:cxn>
                <a:cxn ang="0">
                  <a:pos x="680" y="375"/>
                </a:cxn>
                <a:cxn ang="0">
                  <a:pos x="780" y="168"/>
                </a:cxn>
                <a:cxn ang="0">
                  <a:pos x="940" y="27"/>
                </a:cxn>
                <a:cxn ang="0">
                  <a:pos x="1128" y="7"/>
                </a:cxn>
              </a:cxnLst>
              <a:rect l="0" t="0" r="r" b="b"/>
              <a:pathLst>
                <a:path w="1128" h="1068">
                  <a:moveTo>
                    <a:pt x="0" y="1068"/>
                  </a:moveTo>
                  <a:cubicBezTo>
                    <a:pt x="64" y="1058"/>
                    <a:pt x="293" y="1057"/>
                    <a:pt x="384" y="1006"/>
                  </a:cubicBezTo>
                  <a:cubicBezTo>
                    <a:pt x="475" y="955"/>
                    <a:pt x="499" y="868"/>
                    <a:pt x="548" y="763"/>
                  </a:cubicBezTo>
                  <a:cubicBezTo>
                    <a:pt x="597" y="658"/>
                    <a:pt x="641" y="474"/>
                    <a:pt x="680" y="375"/>
                  </a:cubicBezTo>
                  <a:cubicBezTo>
                    <a:pt x="719" y="276"/>
                    <a:pt x="737" y="226"/>
                    <a:pt x="780" y="168"/>
                  </a:cubicBezTo>
                  <a:cubicBezTo>
                    <a:pt x="823" y="110"/>
                    <a:pt x="882" y="54"/>
                    <a:pt x="940" y="27"/>
                  </a:cubicBezTo>
                  <a:cubicBezTo>
                    <a:pt x="998" y="0"/>
                    <a:pt x="1089" y="11"/>
                    <a:pt x="1128" y="7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0" name="Line 34">
              <a:extLst>
                <a:ext uri="{FF2B5EF4-FFF2-40B4-BE49-F238E27FC236}">
                  <a16:creationId xmlns:a16="http://schemas.microsoft.com/office/drawing/2014/main" id="{945A5967-425D-97D0-8369-39A0B8B5E0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14951" y="1446861"/>
              <a:ext cx="79398" cy="287825"/>
            </a:xfrm>
            <a:prstGeom prst="line">
              <a:avLst/>
            </a:prstGeom>
            <a:noFill/>
            <a:ln w="22225">
              <a:solidFill>
                <a:srgbClr val="3366FF"/>
              </a:solidFill>
              <a:round/>
              <a:headEnd/>
              <a:tailEnd type="arrow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1" name="Oval 33">
              <a:extLst>
                <a:ext uri="{FF2B5EF4-FFF2-40B4-BE49-F238E27FC236}">
                  <a16:creationId xmlns:a16="http://schemas.microsoft.com/office/drawing/2014/main" id="{7BFFE1B3-16B9-4F54-226B-F47901F68B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1527" y="1713759"/>
              <a:ext cx="95046" cy="9052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2" name="Line 34">
              <a:extLst>
                <a:ext uri="{FF2B5EF4-FFF2-40B4-BE49-F238E27FC236}">
                  <a16:creationId xmlns:a16="http://schemas.microsoft.com/office/drawing/2014/main" id="{C3A74CA9-3AAA-F6A0-720A-90611E2457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635624" y="1511300"/>
              <a:ext cx="66675" cy="263524"/>
            </a:xfrm>
            <a:prstGeom prst="line">
              <a:avLst/>
            </a:prstGeom>
            <a:noFill/>
            <a:ln w="22225">
              <a:solidFill>
                <a:srgbClr val="3366FF"/>
              </a:solidFill>
              <a:round/>
              <a:headEnd/>
              <a:tailEnd type="arrow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pic>
        <p:nvPicPr>
          <p:cNvPr id="43" name="Picture 42" descr="Ptemplate_Traces.png">
            <a:extLst>
              <a:ext uri="{FF2B5EF4-FFF2-40B4-BE49-F238E27FC236}">
                <a16:creationId xmlns:a16="http://schemas.microsoft.com/office/drawing/2014/main" id="{356988F1-C50B-7934-EFDD-81FF57CE88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1" t="7222" r="9027" b="10185"/>
          <a:stretch/>
        </p:blipFill>
        <p:spPr>
          <a:xfrm>
            <a:off x="6584602" y="2818981"/>
            <a:ext cx="1805939" cy="1425573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0D73A77B-C0E5-06A8-1A73-0722B54F34F8}"/>
              </a:ext>
            </a:extLst>
          </p:cNvPr>
          <p:cNvSpPr txBox="1"/>
          <p:nvPr/>
        </p:nvSpPr>
        <p:spPr>
          <a:xfrm>
            <a:off x="159069" y="5441006"/>
            <a:ext cx="86394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Bandgap engineering is used to collect and concentrate QP to maximize sensing efficiency rather than to minimize sensitivity as in computational qubits</a:t>
            </a:r>
          </a:p>
        </p:txBody>
      </p:sp>
    </p:spTree>
    <p:extLst>
      <p:ext uri="{BB962C8B-B14F-4D97-AF65-F5344CB8AC3E}">
        <p14:creationId xmlns:p14="http://schemas.microsoft.com/office/powerpoint/2010/main" val="27211497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3DF0B6-3CBB-B18F-0466-BB0019FF2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FC2EF-4CBC-BC3A-D4BB-3A1C24653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4"/>
            <a:ext cx="7899400" cy="560700"/>
          </a:xfrm>
        </p:spPr>
        <p:txBody>
          <a:bodyPr>
            <a:normAutofit fontScale="90000"/>
          </a:bodyPr>
          <a:lstStyle/>
          <a:p>
            <a:r>
              <a:rPr lang="en-US" dirty="0"/>
              <a:t>Best Structural Support?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995532-1C1B-B6F6-C436-515093876C4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789B83-42C0-9855-2644-65835A082690}"/>
              </a:ext>
            </a:extLst>
          </p:cNvPr>
          <p:cNvSpPr txBox="1"/>
          <p:nvPr/>
        </p:nvSpPr>
        <p:spPr>
          <a:xfrm>
            <a:off x="2787858" y="762857"/>
            <a:ext cx="1160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Clamp 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1CB8ED37-F8B4-5600-DF2D-9E2CDA9D40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0" t="15953" r="13463" b="24510"/>
          <a:stretch/>
        </p:blipFill>
        <p:spPr bwMode="auto">
          <a:xfrm>
            <a:off x="4611997" y="1252134"/>
            <a:ext cx="2133599" cy="19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96ECA26-1116-78F3-6AAB-2A1276F827EB}"/>
              </a:ext>
            </a:extLst>
          </p:cNvPr>
          <p:cNvSpPr txBox="1"/>
          <p:nvPr/>
        </p:nvSpPr>
        <p:spPr>
          <a:xfrm>
            <a:off x="4710172" y="875603"/>
            <a:ext cx="2053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</a:rPr>
              <a:t>Hanging (low stress)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7734CE9-69EB-6717-292E-BEBE9DAD06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8" t="-23907" r="48477" b="23907"/>
          <a:stretch>
            <a:fillRect/>
          </a:stretch>
        </p:blipFill>
        <p:spPr>
          <a:xfrm>
            <a:off x="6812403" y="838301"/>
            <a:ext cx="2238696" cy="23616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936C91F-8205-F4EB-47B7-00361CEACB75}"/>
              </a:ext>
            </a:extLst>
          </p:cNvPr>
          <p:cNvSpPr txBox="1"/>
          <p:nvPr/>
        </p:nvSpPr>
        <p:spPr>
          <a:xfrm>
            <a:off x="7463836" y="797220"/>
            <a:ext cx="921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Resting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22D03AC-58B2-2422-AB9F-3B5463CDC89C}"/>
              </a:ext>
            </a:extLst>
          </p:cNvPr>
          <p:cNvGrpSpPr/>
          <p:nvPr/>
        </p:nvGrpSpPr>
        <p:grpSpPr>
          <a:xfrm>
            <a:off x="0" y="838301"/>
            <a:ext cx="2539796" cy="2446649"/>
            <a:chOff x="2741445" y="641205"/>
            <a:chExt cx="2539796" cy="2446649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DA2A4638-AEE3-ACFD-3CBE-DC66AF8E0C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8" t="5541" r="7441" b="15586"/>
            <a:stretch/>
          </p:blipFill>
          <p:spPr bwMode="auto">
            <a:xfrm>
              <a:off x="2888023" y="1029309"/>
              <a:ext cx="2055676" cy="1832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25BAC4E-5746-55AA-FAE6-12F05AF92D32}"/>
                </a:ext>
              </a:extLst>
            </p:cNvPr>
            <p:cNvSpPr txBox="1"/>
            <p:nvPr/>
          </p:nvSpPr>
          <p:spPr>
            <a:xfrm>
              <a:off x="3739870" y="641205"/>
              <a:ext cx="7264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0000"/>
                  </a:solidFill>
                </a:rPr>
                <a:t>Glue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6AE9DF1-ECED-931E-13AD-6A3BB0C1FAA8}"/>
                </a:ext>
              </a:extLst>
            </p:cNvPr>
            <p:cNvCxnSpPr>
              <a:cxnSpLocks/>
            </p:cNvCxnSpPr>
            <p:nvPr/>
          </p:nvCxnSpPr>
          <p:spPr>
            <a:xfrm>
              <a:off x="2741445" y="823663"/>
              <a:ext cx="2202254" cy="22641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6A89695-331C-946E-B1DD-9581A1EBA3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41445" y="906837"/>
              <a:ext cx="2539796" cy="218101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Content Placeholder 8" descr="A gold hexagon shaped object&#10;&#10;Description automatically generated">
            <a:extLst>
              <a:ext uri="{FF2B5EF4-FFF2-40B4-BE49-F238E27FC236}">
                <a16:creationId xmlns:a16="http://schemas.microsoft.com/office/drawing/2014/main" id="{DE703C85-9DA3-3F03-A751-F90CBCCDD5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072" t="16695" r="27590" b="25152"/>
          <a:stretch/>
        </p:blipFill>
        <p:spPr>
          <a:xfrm>
            <a:off x="2342627" y="1144312"/>
            <a:ext cx="2206446" cy="217047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AE5D42-14FE-9002-5F42-7FD948E510DE}"/>
              </a:ext>
            </a:extLst>
          </p:cNvPr>
          <p:cNvCxnSpPr>
            <a:cxnSpLocks/>
          </p:cNvCxnSpPr>
          <p:nvPr/>
        </p:nvCxnSpPr>
        <p:spPr>
          <a:xfrm>
            <a:off x="4465584" y="1039800"/>
            <a:ext cx="2528369" cy="23153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D1936CB-45AD-35BE-FD75-B3ED6EB3C23B}"/>
              </a:ext>
            </a:extLst>
          </p:cNvPr>
          <p:cNvCxnSpPr>
            <a:cxnSpLocks/>
          </p:cNvCxnSpPr>
          <p:nvPr/>
        </p:nvCxnSpPr>
        <p:spPr>
          <a:xfrm flipH="1">
            <a:off x="4465584" y="1020759"/>
            <a:ext cx="2426116" cy="22832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10864B0-BCA5-1E24-82E3-B03A27B8E02A}"/>
              </a:ext>
            </a:extLst>
          </p:cNvPr>
          <p:cNvSpPr txBox="1"/>
          <p:nvPr/>
        </p:nvSpPr>
        <p:spPr>
          <a:xfrm>
            <a:off x="165533" y="3556660"/>
            <a:ext cx="87670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We’re many orders of magnitude away from where we want to be in Phonon Bursts. Thus, every source that is  localized needs to be suppressed by many orders of magnitude.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Every DM experiment (and superconducting quantum computer?) needs a good vibration decoupler (as the CRESST/CUORE ecosystem knows)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864257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C245D0-EF94-BD4E-92DF-F8914F925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8339E23-52F9-2AE3-643A-82EDF712FD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1737"/>
          <a:stretch/>
        </p:blipFill>
        <p:spPr>
          <a:xfrm>
            <a:off x="3698156" y="572818"/>
            <a:ext cx="5365916" cy="616801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EDFCF15-F9D3-9594-E8BA-2204E78CA62E}"/>
              </a:ext>
            </a:extLst>
          </p:cNvPr>
          <p:cNvSpPr txBox="1"/>
          <p:nvPr/>
        </p:nvSpPr>
        <p:spPr>
          <a:xfrm>
            <a:off x="75268" y="3558356"/>
            <a:ext cx="38419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We (and CRESST 2404.02607) see both shared and single channel relaxation events</a:t>
            </a:r>
          </a:p>
          <a:p>
            <a:pPr marL="457200" indent="-45720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Singles: Al metal film relaxation</a:t>
            </a:r>
          </a:p>
          <a:p>
            <a:pPr marL="457200" indent="-45720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Shared: Substrate Phonons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9B53AC-9C85-88AE-28E9-62536CFF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071228" cy="66909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Phonon Burst Source: Substrate or Metal ?</a:t>
            </a:r>
          </a:p>
        </p:txBody>
      </p:sp>
      <p:pic>
        <p:nvPicPr>
          <p:cNvPr id="4" name="Google Shape;88;p15">
            <a:extLst>
              <a:ext uri="{FF2B5EF4-FFF2-40B4-BE49-F238E27FC236}">
                <a16:creationId xmlns:a16="http://schemas.microsoft.com/office/drawing/2014/main" id="{D75486DF-434A-7034-6320-92D2D76E5A08}"/>
              </a:ext>
            </a:extLst>
          </p:cNvPr>
          <p:cNvPicPr preferRelativeResize="0"/>
          <p:nvPr/>
        </p:nvPicPr>
        <p:blipFill rotWithShape="1">
          <a:blip r:embed="rId3"/>
          <a:srcRect l="27105" t="41318" r="27612" b="32795"/>
          <a:stretch/>
        </p:blipFill>
        <p:spPr>
          <a:xfrm>
            <a:off x="66372" y="997560"/>
            <a:ext cx="2339922" cy="247160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A9DBFC-635B-9C54-2DCF-ECCFC064D21F}"/>
              </a:ext>
            </a:extLst>
          </p:cNvPr>
          <p:cNvSpPr txBox="1"/>
          <p:nvPr/>
        </p:nvSpPr>
        <p:spPr>
          <a:xfrm>
            <a:off x="68094" y="627399"/>
            <a:ext cx="2137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1% 2 Channel Device</a:t>
            </a:r>
          </a:p>
        </p:txBody>
      </p:sp>
      <p:sp>
        <p:nvSpPr>
          <p:cNvPr id="11" name="Explosion 1 10">
            <a:extLst>
              <a:ext uri="{FF2B5EF4-FFF2-40B4-BE49-F238E27FC236}">
                <a16:creationId xmlns:a16="http://schemas.microsoft.com/office/drawing/2014/main" id="{EF3004F5-3D8B-ED06-5DD1-7AC9777BD0A0}"/>
              </a:ext>
            </a:extLst>
          </p:cNvPr>
          <p:cNvSpPr/>
          <p:nvPr/>
        </p:nvSpPr>
        <p:spPr>
          <a:xfrm>
            <a:off x="1462736" y="1624130"/>
            <a:ext cx="308472" cy="293213"/>
          </a:xfrm>
          <a:prstGeom prst="irregularSeal1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Explosion 1 13">
            <a:extLst>
              <a:ext uri="{FF2B5EF4-FFF2-40B4-BE49-F238E27FC236}">
                <a16:creationId xmlns:a16="http://schemas.microsoft.com/office/drawing/2014/main" id="{5B94D17E-944E-D67E-FE50-FA75AEE4AACB}"/>
              </a:ext>
            </a:extLst>
          </p:cNvPr>
          <p:cNvSpPr/>
          <p:nvPr/>
        </p:nvSpPr>
        <p:spPr>
          <a:xfrm>
            <a:off x="5382498" y="5275063"/>
            <a:ext cx="525902" cy="451552"/>
          </a:xfrm>
          <a:prstGeom prst="irregularSeal1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Explosion 1 15">
            <a:extLst>
              <a:ext uri="{FF2B5EF4-FFF2-40B4-BE49-F238E27FC236}">
                <a16:creationId xmlns:a16="http://schemas.microsoft.com/office/drawing/2014/main" id="{035AD0F8-59B8-9D80-F8E9-60020BB918B3}"/>
              </a:ext>
            </a:extLst>
          </p:cNvPr>
          <p:cNvSpPr/>
          <p:nvPr/>
        </p:nvSpPr>
        <p:spPr>
          <a:xfrm>
            <a:off x="759085" y="2066885"/>
            <a:ext cx="308472" cy="207792"/>
          </a:xfrm>
          <a:prstGeom prst="irregularSeal1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Explosion 1 5">
            <a:extLst>
              <a:ext uri="{FF2B5EF4-FFF2-40B4-BE49-F238E27FC236}">
                <a16:creationId xmlns:a16="http://schemas.microsoft.com/office/drawing/2014/main" id="{61E1132E-AE89-2859-05E3-2506C4EA78D3}"/>
              </a:ext>
            </a:extLst>
          </p:cNvPr>
          <p:cNvSpPr/>
          <p:nvPr/>
        </p:nvSpPr>
        <p:spPr>
          <a:xfrm>
            <a:off x="6226878" y="3558356"/>
            <a:ext cx="308472" cy="293213"/>
          </a:xfrm>
          <a:prstGeom prst="irregularSeal1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613424-3D41-DC6B-758E-850F06219F7D}"/>
              </a:ext>
            </a:extLst>
          </p:cNvPr>
          <p:cNvSpPr txBox="1"/>
          <p:nvPr/>
        </p:nvSpPr>
        <p:spPr>
          <a:xfrm>
            <a:off x="7615399" y="5541949"/>
            <a:ext cx="12991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0" dirty="0">
                <a:effectLst/>
              </a:rPr>
              <a:t>2410.16510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47D0DD-A9D8-1323-4856-394319FFEEDB}"/>
              </a:ext>
            </a:extLst>
          </p:cNvPr>
          <p:cNvSpPr txBox="1"/>
          <p:nvPr/>
        </p:nvSpPr>
        <p:spPr>
          <a:xfrm>
            <a:off x="4429958" y="616005"/>
            <a:ext cx="1074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Romani</a:t>
            </a:r>
          </a:p>
        </p:txBody>
      </p:sp>
    </p:spTree>
    <p:extLst>
      <p:ext uri="{BB962C8B-B14F-4D97-AF65-F5344CB8AC3E}">
        <p14:creationId xmlns:p14="http://schemas.microsoft.com/office/powerpoint/2010/main" val="41265361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7AA92-65D8-D997-506F-FF85DF092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3E009-8F42-E2E7-AB02-4440A32BA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24415"/>
            <a:ext cx="8229600" cy="1143000"/>
          </a:xfrm>
        </p:spPr>
        <p:txBody>
          <a:bodyPr>
            <a:noAutofit/>
          </a:bodyPr>
          <a:lstStyle/>
          <a:p>
            <a:r>
              <a:rPr lang="en-US" dirty="0"/>
              <a:t>Not Just In </a:t>
            </a:r>
            <a:r>
              <a:rPr lang="en-US" dirty="0" err="1"/>
              <a:t>Athermal</a:t>
            </a:r>
            <a:r>
              <a:rPr lang="en-US" dirty="0"/>
              <a:t> Phonon Detectors …</a:t>
            </a:r>
          </a:p>
        </p:txBody>
      </p:sp>
    </p:spTree>
    <p:extLst>
      <p:ext uri="{BB962C8B-B14F-4D97-AF65-F5344CB8AC3E}">
        <p14:creationId xmlns:p14="http://schemas.microsoft.com/office/powerpoint/2010/main" val="12483904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2BFF5-E8F3-9672-7A0B-73A61135F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5948"/>
            <a:ext cx="9144000" cy="862161"/>
          </a:xfrm>
        </p:spPr>
        <p:txBody>
          <a:bodyPr>
            <a:noAutofit/>
          </a:bodyPr>
          <a:lstStyle/>
          <a:p>
            <a:r>
              <a:rPr lang="en-US" sz="3600" dirty="0"/>
              <a:t>Phonon Bursts in Far IR Resonator (MKID) Sensor Arrays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2C469E-D4A0-32D8-39DF-5C5E4044C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552" y="1213503"/>
            <a:ext cx="4283817" cy="1726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JPL (Day et al 2404.10246)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E90F80-15EB-281F-8B68-672A23AC43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8255"/>
          <a:stretch>
            <a:fillRect/>
          </a:stretch>
        </p:blipFill>
        <p:spPr>
          <a:xfrm>
            <a:off x="4572000" y="1213503"/>
            <a:ext cx="4283818" cy="34344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DA508B-13BD-C1A2-FD41-FB63A384C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182" y="3194744"/>
            <a:ext cx="3078861" cy="3134536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A9E5D4A-2FEE-0925-2E9A-6697C9B8FDE1}"/>
              </a:ext>
            </a:extLst>
          </p:cNvPr>
          <p:cNvSpPr txBox="1">
            <a:spLocks/>
          </p:cNvSpPr>
          <p:nvPr/>
        </p:nvSpPr>
        <p:spPr>
          <a:xfrm>
            <a:off x="3982339" y="4503633"/>
            <a:ext cx="4965109" cy="2354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Standard single/shared topology of dark count rate in Far IR resonator sensor arrays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A333A1-23AB-2A6A-7BAE-5F3261068A04}"/>
              </a:ext>
            </a:extLst>
          </p:cNvPr>
          <p:cNvSpPr txBox="1"/>
          <p:nvPr/>
        </p:nvSpPr>
        <p:spPr>
          <a:xfrm>
            <a:off x="552615" y="6329280"/>
            <a:ext cx="2549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MKID Inductor Geometry</a:t>
            </a:r>
          </a:p>
        </p:txBody>
      </p:sp>
    </p:spTree>
    <p:extLst>
      <p:ext uri="{BB962C8B-B14F-4D97-AF65-F5344CB8AC3E}">
        <p14:creationId xmlns:p14="http://schemas.microsoft.com/office/powerpoint/2010/main" val="25530141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3F19E-3E23-AB57-C22F-F47EF1C81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E9975-4226-646B-E6A0-E5E868A6B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257" y="418173"/>
            <a:ext cx="4242055" cy="820396"/>
          </a:xfrm>
        </p:spPr>
        <p:txBody>
          <a:bodyPr>
            <a:normAutofit fontScale="90000"/>
          </a:bodyPr>
          <a:lstStyle/>
          <a:p>
            <a:r>
              <a:rPr lang="en-US" dirty="0"/>
              <a:t>Source of Shared Phonon Bursts ?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1A6721E-7F4B-E3E7-1FD8-4224B87772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r="26437" b="8751"/>
          <a:stretch/>
        </p:blipFill>
        <p:spPr>
          <a:xfrm>
            <a:off x="18736" y="324703"/>
            <a:ext cx="4426009" cy="4102048"/>
          </a:xfrm>
        </p:spPr>
      </p:pic>
      <p:sp>
        <p:nvSpPr>
          <p:cNvPr id="7" name="Explosion 1 6">
            <a:extLst>
              <a:ext uri="{FF2B5EF4-FFF2-40B4-BE49-F238E27FC236}">
                <a16:creationId xmlns:a16="http://schemas.microsoft.com/office/drawing/2014/main" id="{0CED48DE-2E7C-A859-FE1B-A880B1818054}"/>
              </a:ext>
            </a:extLst>
          </p:cNvPr>
          <p:cNvSpPr/>
          <p:nvPr/>
        </p:nvSpPr>
        <p:spPr>
          <a:xfrm>
            <a:off x="253084" y="3428994"/>
            <a:ext cx="205099" cy="239283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xplosion 1 7">
            <a:extLst>
              <a:ext uri="{FF2B5EF4-FFF2-40B4-BE49-F238E27FC236}">
                <a16:creationId xmlns:a16="http://schemas.microsoft.com/office/drawing/2014/main" id="{DC419051-FE3F-EFE4-430E-96FC39F3C928}"/>
              </a:ext>
            </a:extLst>
          </p:cNvPr>
          <p:cNvSpPr/>
          <p:nvPr/>
        </p:nvSpPr>
        <p:spPr>
          <a:xfrm>
            <a:off x="1869272" y="3215234"/>
            <a:ext cx="205099" cy="239283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xplosion 1 8">
            <a:extLst>
              <a:ext uri="{FF2B5EF4-FFF2-40B4-BE49-F238E27FC236}">
                <a16:creationId xmlns:a16="http://schemas.microsoft.com/office/drawing/2014/main" id="{EA611B0E-6EB0-C6E7-A988-72C306CAB637}"/>
              </a:ext>
            </a:extLst>
          </p:cNvPr>
          <p:cNvSpPr/>
          <p:nvPr/>
        </p:nvSpPr>
        <p:spPr>
          <a:xfrm>
            <a:off x="2463657" y="3575261"/>
            <a:ext cx="205099" cy="239283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xplosion 1 9">
            <a:extLst>
              <a:ext uri="{FF2B5EF4-FFF2-40B4-BE49-F238E27FC236}">
                <a16:creationId xmlns:a16="http://schemas.microsoft.com/office/drawing/2014/main" id="{CFEC4E82-C0EE-E6AD-AF7C-DF3A555FC436}"/>
              </a:ext>
            </a:extLst>
          </p:cNvPr>
          <p:cNvSpPr/>
          <p:nvPr/>
        </p:nvSpPr>
        <p:spPr>
          <a:xfrm>
            <a:off x="2514918" y="3808100"/>
            <a:ext cx="205099" cy="239283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xplosion 1 10">
            <a:extLst>
              <a:ext uri="{FF2B5EF4-FFF2-40B4-BE49-F238E27FC236}">
                <a16:creationId xmlns:a16="http://schemas.microsoft.com/office/drawing/2014/main" id="{035B7921-8083-4251-9527-9BEDE1139CC5}"/>
              </a:ext>
            </a:extLst>
          </p:cNvPr>
          <p:cNvSpPr/>
          <p:nvPr/>
        </p:nvSpPr>
        <p:spPr>
          <a:xfrm>
            <a:off x="4098656" y="3828648"/>
            <a:ext cx="205099" cy="239283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xplosion 1 11">
            <a:extLst>
              <a:ext uri="{FF2B5EF4-FFF2-40B4-BE49-F238E27FC236}">
                <a16:creationId xmlns:a16="http://schemas.microsoft.com/office/drawing/2014/main" id="{597B2BE2-7953-D6B2-FA68-0E3CDBB89153}"/>
              </a:ext>
            </a:extLst>
          </p:cNvPr>
          <p:cNvSpPr/>
          <p:nvPr/>
        </p:nvSpPr>
        <p:spPr>
          <a:xfrm>
            <a:off x="4201205" y="3555006"/>
            <a:ext cx="205099" cy="239283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xplosion 1 12">
            <a:extLst>
              <a:ext uri="{FF2B5EF4-FFF2-40B4-BE49-F238E27FC236}">
                <a16:creationId xmlns:a16="http://schemas.microsoft.com/office/drawing/2014/main" id="{35AB5411-FD4D-6C8F-9A15-239A7E5D5B86}"/>
              </a:ext>
            </a:extLst>
          </p:cNvPr>
          <p:cNvSpPr/>
          <p:nvPr/>
        </p:nvSpPr>
        <p:spPr>
          <a:xfrm>
            <a:off x="2461633" y="3315723"/>
            <a:ext cx="205099" cy="239283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xplosion 1 13">
            <a:extLst>
              <a:ext uri="{FF2B5EF4-FFF2-40B4-BE49-F238E27FC236}">
                <a16:creationId xmlns:a16="http://schemas.microsoft.com/office/drawing/2014/main" id="{552F60E2-DB02-A2F5-063C-5DB4B8187CE9}"/>
              </a:ext>
            </a:extLst>
          </p:cNvPr>
          <p:cNvSpPr/>
          <p:nvPr/>
        </p:nvSpPr>
        <p:spPr>
          <a:xfrm>
            <a:off x="4143725" y="4107356"/>
            <a:ext cx="205099" cy="239283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xplosion 1 14">
            <a:extLst>
              <a:ext uri="{FF2B5EF4-FFF2-40B4-BE49-F238E27FC236}">
                <a16:creationId xmlns:a16="http://schemas.microsoft.com/office/drawing/2014/main" id="{78A79241-1450-62F1-5E37-63549D9423FB}"/>
              </a:ext>
            </a:extLst>
          </p:cNvPr>
          <p:cNvSpPr/>
          <p:nvPr/>
        </p:nvSpPr>
        <p:spPr>
          <a:xfrm>
            <a:off x="2419860" y="4013550"/>
            <a:ext cx="205099" cy="239283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xplosion 1 15">
            <a:extLst>
              <a:ext uri="{FF2B5EF4-FFF2-40B4-BE49-F238E27FC236}">
                <a16:creationId xmlns:a16="http://schemas.microsoft.com/office/drawing/2014/main" id="{12D6B0B5-812F-201B-B2B3-70162B44A38D}"/>
              </a:ext>
            </a:extLst>
          </p:cNvPr>
          <p:cNvSpPr/>
          <p:nvPr/>
        </p:nvSpPr>
        <p:spPr>
          <a:xfrm>
            <a:off x="4191602" y="3308160"/>
            <a:ext cx="205099" cy="239283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xplosion 1 16">
            <a:extLst>
              <a:ext uri="{FF2B5EF4-FFF2-40B4-BE49-F238E27FC236}">
                <a16:creationId xmlns:a16="http://schemas.microsoft.com/office/drawing/2014/main" id="{0BE24881-07E0-1DCF-7260-08D91A56CA4A}"/>
              </a:ext>
            </a:extLst>
          </p:cNvPr>
          <p:cNvSpPr/>
          <p:nvPr/>
        </p:nvSpPr>
        <p:spPr>
          <a:xfrm>
            <a:off x="3321345" y="3129790"/>
            <a:ext cx="205099" cy="239283"/>
          </a:xfrm>
          <a:prstGeom prst="irregularSeal1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xplosion 1 17">
            <a:extLst>
              <a:ext uri="{FF2B5EF4-FFF2-40B4-BE49-F238E27FC236}">
                <a16:creationId xmlns:a16="http://schemas.microsoft.com/office/drawing/2014/main" id="{709A9FA4-7035-DA8F-CFA0-49966F67E388}"/>
              </a:ext>
            </a:extLst>
          </p:cNvPr>
          <p:cNvSpPr/>
          <p:nvPr/>
        </p:nvSpPr>
        <p:spPr>
          <a:xfrm>
            <a:off x="4098656" y="3095593"/>
            <a:ext cx="205099" cy="239283"/>
          </a:xfrm>
          <a:prstGeom prst="irregularSeal1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xplosion 1 18">
            <a:extLst>
              <a:ext uri="{FF2B5EF4-FFF2-40B4-BE49-F238E27FC236}">
                <a16:creationId xmlns:a16="http://schemas.microsoft.com/office/drawing/2014/main" id="{F42ADA32-0800-5840-7AA8-1D0CCEA68939}"/>
              </a:ext>
            </a:extLst>
          </p:cNvPr>
          <p:cNvSpPr/>
          <p:nvPr/>
        </p:nvSpPr>
        <p:spPr>
          <a:xfrm>
            <a:off x="763672" y="3555008"/>
            <a:ext cx="205099" cy="239283"/>
          </a:xfrm>
          <a:prstGeom prst="irregularSeal1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Explosion 1 19">
            <a:extLst>
              <a:ext uri="{FF2B5EF4-FFF2-40B4-BE49-F238E27FC236}">
                <a16:creationId xmlns:a16="http://schemas.microsoft.com/office/drawing/2014/main" id="{AA241E58-854F-70AE-3304-FB930557702C}"/>
              </a:ext>
            </a:extLst>
          </p:cNvPr>
          <p:cNvSpPr/>
          <p:nvPr/>
        </p:nvSpPr>
        <p:spPr>
          <a:xfrm>
            <a:off x="3871933" y="4226893"/>
            <a:ext cx="205099" cy="239283"/>
          </a:xfrm>
          <a:prstGeom prst="irregularSeal1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xplosion 1 20">
            <a:extLst>
              <a:ext uri="{FF2B5EF4-FFF2-40B4-BE49-F238E27FC236}">
                <a16:creationId xmlns:a16="http://schemas.microsoft.com/office/drawing/2014/main" id="{B19034B7-D8C7-5E7B-3128-D039F9A1BAF9}"/>
              </a:ext>
            </a:extLst>
          </p:cNvPr>
          <p:cNvSpPr/>
          <p:nvPr/>
        </p:nvSpPr>
        <p:spPr>
          <a:xfrm>
            <a:off x="1335884" y="3555007"/>
            <a:ext cx="205099" cy="239283"/>
          </a:xfrm>
          <a:prstGeom prst="irregularSeal1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Explosion 1 21">
            <a:extLst>
              <a:ext uri="{FF2B5EF4-FFF2-40B4-BE49-F238E27FC236}">
                <a16:creationId xmlns:a16="http://schemas.microsoft.com/office/drawing/2014/main" id="{5F89B0E7-348C-55D6-A326-4F4B09B5A36D}"/>
              </a:ext>
            </a:extLst>
          </p:cNvPr>
          <p:cNvSpPr/>
          <p:nvPr/>
        </p:nvSpPr>
        <p:spPr>
          <a:xfrm>
            <a:off x="258729" y="3123517"/>
            <a:ext cx="205099" cy="239283"/>
          </a:xfrm>
          <a:prstGeom prst="irregularSeal1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xplosion 1 26">
            <a:extLst>
              <a:ext uri="{FF2B5EF4-FFF2-40B4-BE49-F238E27FC236}">
                <a16:creationId xmlns:a16="http://schemas.microsoft.com/office/drawing/2014/main" id="{D48A6A59-A23A-4D16-A40D-F65E6BDA3261}"/>
              </a:ext>
            </a:extLst>
          </p:cNvPr>
          <p:cNvSpPr/>
          <p:nvPr/>
        </p:nvSpPr>
        <p:spPr>
          <a:xfrm>
            <a:off x="3218796" y="815273"/>
            <a:ext cx="205099" cy="239283"/>
          </a:xfrm>
          <a:prstGeom prst="irregularSeal1">
            <a:avLst/>
          </a:prstGeom>
          <a:solidFill>
            <a:srgbClr val="FF841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xplosion 1 27">
            <a:extLst>
              <a:ext uri="{FF2B5EF4-FFF2-40B4-BE49-F238E27FC236}">
                <a16:creationId xmlns:a16="http://schemas.microsoft.com/office/drawing/2014/main" id="{AFE0D6AE-C304-E059-2392-32AFC3B65495}"/>
              </a:ext>
            </a:extLst>
          </p:cNvPr>
          <p:cNvSpPr/>
          <p:nvPr/>
        </p:nvSpPr>
        <p:spPr>
          <a:xfrm>
            <a:off x="564771" y="1880035"/>
            <a:ext cx="205099" cy="239283"/>
          </a:xfrm>
          <a:prstGeom prst="irregularSeal1">
            <a:avLst/>
          </a:prstGeom>
          <a:solidFill>
            <a:srgbClr val="FF841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Explosion 1 29">
            <a:extLst>
              <a:ext uri="{FF2B5EF4-FFF2-40B4-BE49-F238E27FC236}">
                <a16:creationId xmlns:a16="http://schemas.microsoft.com/office/drawing/2014/main" id="{9FBE0DDB-AA6C-3F45-681D-DFA1EE792090}"/>
              </a:ext>
            </a:extLst>
          </p:cNvPr>
          <p:cNvSpPr/>
          <p:nvPr/>
        </p:nvSpPr>
        <p:spPr>
          <a:xfrm>
            <a:off x="3871933" y="1878107"/>
            <a:ext cx="205099" cy="239283"/>
          </a:xfrm>
          <a:prstGeom prst="irregularSeal1">
            <a:avLst/>
          </a:prstGeom>
          <a:solidFill>
            <a:srgbClr val="FF841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4D2E94E-BA51-9E73-8ACB-47116FA19032}"/>
              </a:ext>
            </a:extLst>
          </p:cNvPr>
          <p:cNvSpPr txBox="1"/>
          <p:nvPr/>
        </p:nvSpPr>
        <p:spPr>
          <a:xfrm>
            <a:off x="5086701" y="1569815"/>
            <a:ext cx="3777087" cy="1611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Test hypotheses with different substrate geometries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2B23C77-ADE2-B39C-C67A-7028AA8605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9528016"/>
              </p:ext>
            </p:extLst>
          </p:nvPr>
        </p:nvGraphicFramePr>
        <p:xfrm>
          <a:off x="180147" y="4606671"/>
          <a:ext cx="8783706" cy="200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27902">
                  <a:extLst>
                    <a:ext uri="{9D8B030D-6E8A-4147-A177-3AD203B41FA5}">
                      <a16:colId xmlns:a16="http://schemas.microsoft.com/office/drawing/2014/main" val="760062056"/>
                    </a:ext>
                  </a:extLst>
                </a:gridCol>
                <a:gridCol w="2927902">
                  <a:extLst>
                    <a:ext uri="{9D8B030D-6E8A-4147-A177-3AD203B41FA5}">
                      <a16:colId xmlns:a16="http://schemas.microsoft.com/office/drawing/2014/main" val="1900075311"/>
                    </a:ext>
                  </a:extLst>
                </a:gridCol>
                <a:gridCol w="2927902">
                  <a:extLst>
                    <a:ext uri="{9D8B030D-6E8A-4147-A177-3AD203B41FA5}">
                      <a16:colId xmlns:a16="http://schemas.microsoft.com/office/drawing/2014/main" val="3391888425"/>
                    </a:ext>
                  </a:extLst>
                </a:gridCol>
              </a:tblGrid>
              <a:tr h="4547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Scale with thickness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Independent of thickness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802993"/>
                  </a:ext>
                </a:extLst>
              </a:tr>
              <a:tr h="590143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Scale with Aspect ratio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Substrate side wall</a:t>
                      </a:r>
                    </a:p>
                    <a:p>
                      <a:endParaRPr lang="en-US" dirty="0">
                        <a:solidFill>
                          <a:srgbClr val="FF4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94087"/>
                  </a:ext>
                </a:extLst>
              </a:tr>
              <a:tr h="84453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Independent of Aspect ratio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FF8415"/>
                          </a:solidFill>
                        </a:rPr>
                        <a:t>Wirebond</a:t>
                      </a:r>
                      <a:r>
                        <a:rPr lang="en-US" dirty="0">
                          <a:solidFill>
                            <a:srgbClr val="FF8415"/>
                          </a:solidFill>
                        </a:rPr>
                        <a:t> support</a:t>
                      </a:r>
                    </a:p>
                    <a:p>
                      <a:r>
                        <a:rPr lang="en-US" dirty="0">
                          <a:solidFill>
                            <a:srgbClr val="FF8415"/>
                          </a:solidFill>
                        </a:rPr>
                        <a:t> (likely some weird power)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40FF"/>
                          </a:solidFill>
                        </a:rPr>
                        <a:t>Substrate volume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Substrate top/bottom face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93511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50812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FFD0D-FD33-1816-B1E7-17F92372E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CC9A6-EFB0-CB17-D89F-A6902F6AF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0396"/>
          </a:xfrm>
        </p:spPr>
        <p:txBody>
          <a:bodyPr>
            <a:normAutofit/>
          </a:bodyPr>
          <a:lstStyle/>
          <a:p>
            <a:r>
              <a:rPr lang="en-US" dirty="0"/>
              <a:t>Shared Phonon Burst Rate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541D906-986F-07C9-3348-1C38D62FBF4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b="51916"/>
          <a:stretch/>
        </p:blipFill>
        <p:spPr>
          <a:xfrm>
            <a:off x="0" y="707291"/>
            <a:ext cx="9032747" cy="4343274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4AE13E-1DAA-CA8B-213E-613B70C4C0CD}"/>
              </a:ext>
            </a:extLst>
          </p:cNvPr>
          <p:cNvSpPr txBox="1"/>
          <p:nvPr/>
        </p:nvSpPr>
        <p:spPr>
          <a:xfrm>
            <a:off x="259645" y="5486819"/>
            <a:ext cx="87731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Shared LEE scales with thickness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3F0409-E7AF-42CB-988F-807E98012C4B}"/>
              </a:ext>
            </a:extLst>
          </p:cNvPr>
          <p:cNvSpPr txBox="1"/>
          <p:nvPr/>
        </p:nvSpPr>
        <p:spPr>
          <a:xfrm>
            <a:off x="7001827" y="3353662"/>
            <a:ext cx="12872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2505.16092</a:t>
            </a:r>
          </a:p>
        </p:txBody>
      </p:sp>
    </p:spTree>
    <p:extLst>
      <p:ext uri="{BB962C8B-B14F-4D97-AF65-F5344CB8AC3E}">
        <p14:creationId xmlns:p14="http://schemas.microsoft.com/office/powerpoint/2010/main" val="36068508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2E5A6-8558-88C0-F72F-6814EBBAC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7E64C-6E07-2D67-874B-752E94CF9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9322" y="432939"/>
            <a:ext cx="4164531" cy="2273752"/>
          </a:xfrm>
        </p:spPr>
        <p:txBody>
          <a:bodyPr>
            <a:normAutofit fontScale="90000"/>
          </a:bodyPr>
          <a:lstStyle/>
          <a:p>
            <a:r>
              <a:rPr lang="en-US" dirty="0"/>
              <a:t>Source of shared Phonon Bursts  not the top/bottom polished face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77EA5DB-FFCC-2DF3-746D-08D2DF1E10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r="26437" b="8751"/>
          <a:stretch/>
        </p:blipFill>
        <p:spPr>
          <a:xfrm>
            <a:off x="18736" y="324703"/>
            <a:ext cx="4426009" cy="4102048"/>
          </a:xfrm>
        </p:spPr>
      </p:pic>
      <p:sp>
        <p:nvSpPr>
          <p:cNvPr id="7" name="Explosion 1 6">
            <a:extLst>
              <a:ext uri="{FF2B5EF4-FFF2-40B4-BE49-F238E27FC236}">
                <a16:creationId xmlns:a16="http://schemas.microsoft.com/office/drawing/2014/main" id="{559FFBB9-AD99-3134-C64B-FF25097B7A36}"/>
              </a:ext>
            </a:extLst>
          </p:cNvPr>
          <p:cNvSpPr/>
          <p:nvPr/>
        </p:nvSpPr>
        <p:spPr>
          <a:xfrm>
            <a:off x="253084" y="3428994"/>
            <a:ext cx="205099" cy="239283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xplosion 1 7">
            <a:extLst>
              <a:ext uri="{FF2B5EF4-FFF2-40B4-BE49-F238E27FC236}">
                <a16:creationId xmlns:a16="http://schemas.microsoft.com/office/drawing/2014/main" id="{202F3BF3-4D58-2F3D-F893-02C877331785}"/>
              </a:ext>
            </a:extLst>
          </p:cNvPr>
          <p:cNvSpPr/>
          <p:nvPr/>
        </p:nvSpPr>
        <p:spPr>
          <a:xfrm>
            <a:off x="1869272" y="3215234"/>
            <a:ext cx="205099" cy="239283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xplosion 1 8">
            <a:extLst>
              <a:ext uri="{FF2B5EF4-FFF2-40B4-BE49-F238E27FC236}">
                <a16:creationId xmlns:a16="http://schemas.microsoft.com/office/drawing/2014/main" id="{FB2F4388-A28E-BFFD-1D51-D7777B3445DA}"/>
              </a:ext>
            </a:extLst>
          </p:cNvPr>
          <p:cNvSpPr/>
          <p:nvPr/>
        </p:nvSpPr>
        <p:spPr>
          <a:xfrm>
            <a:off x="2463657" y="3575261"/>
            <a:ext cx="205099" cy="239283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xplosion 1 9">
            <a:extLst>
              <a:ext uri="{FF2B5EF4-FFF2-40B4-BE49-F238E27FC236}">
                <a16:creationId xmlns:a16="http://schemas.microsoft.com/office/drawing/2014/main" id="{4628A4CE-CED6-A52F-7BF3-920C7E8C704E}"/>
              </a:ext>
            </a:extLst>
          </p:cNvPr>
          <p:cNvSpPr/>
          <p:nvPr/>
        </p:nvSpPr>
        <p:spPr>
          <a:xfrm>
            <a:off x="2514918" y="3808100"/>
            <a:ext cx="205099" cy="239283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xplosion 1 10">
            <a:extLst>
              <a:ext uri="{FF2B5EF4-FFF2-40B4-BE49-F238E27FC236}">
                <a16:creationId xmlns:a16="http://schemas.microsoft.com/office/drawing/2014/main" id="{82FA9E14-A8DA-3821-F354-5C2C3D9D19A9}"/>
              </a:ext>
            </a:extLst>
          </p:cNvPr>
          <p:cNvSpPr/>
          <p:nvPr/>
        </p:nvSpPr>
        <p:spPr>
          <a:xfrm>
            <a:off x="4098656" y="3828648"/>
            <a:ext cx="205099" cy="239283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xplosion 1 11">
            <a:extLst>
              <a:ext uri="{FF2B5EF4-FFF2-40B4-BE49-F238E27FC236}">
                <a16:creationId xmlns:a16="http://schemas.microsoft.com/office/drawing/2014/main" id="{18A11938-0C30-1B81-1537-22C3C53C649D}"/>
              </a:ext>
            </a:extLst>
          </p:cNvPr>
          <p:cNvSpPr/>
          <p:nvPr/>
        </p:nvSpPr>
        <p:spPr>
          <a:xfrm>
            <a:off x="4201205" y="3555006"/>
            <a:ext cx="205099" cy="239283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xplosion 1 12">
            <a:extLst>
              <a:ext uri="{FF2B5EF4-FFF2-40B4-BE49-F238E27FC236}">
                <a16:creationId xmlns:a16="http://schemas.microsoft.com/office/drawing/2014/main" id="{0A5A0A31-49C4-0ADF-2AE7-E7AA350904DB}"/>
              </a:ext>
            </a:extLst>
          </p:cNvPr>
          <p:cNvSpPr/>
          <p:nvPr/>
        </p:nvSpPr>
        <p:spPr>
          <a:xfrm>
            <a:off x="2461633" y="3315723"/>
            <a:ext cx="205099" cy="239283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xplosion 1 13">
            <a:extLst>
              <a:ext uri="{FF2B5EF4-FFF2-40B4-BE49-F238E27FC236}">
                <a16:creationId xmlns:a16="http://schemas.microsoft.com/office/drawing/2014/main" id="{7F39B7DC-F316-2A0E-BB0D-0E58D8CEA230}"/>
              </a:ext>
            </a:extLst>
          </p:cNvPr>
          <p:cNvSpPr/>
          <p:nvPr/>
        </p:nvSpPr>
        <p:spPr>
          <a:xfrm>
            <a:off x="4143725" y="4107356"/>
            <a:ext cx="205099" cy="239283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xplosion 1 14">
            <a:extLst>
              <a:ext uri="{FF2B5EF4-FFF2-40B4-BE49-F238E27FC236}">
                <a16:creationId xmlns:a16="http://schemas.microsoft.com/office/drawing/2014/main" id="{38F7BF9C-38B7-1F2E-DA15-E27BE9E7F8EA}"/>
              </a:ext>
            </a:extLst>
          </p:cNvPr>
          <p:cNvSpPr/>
          <p:nvPr/>
        </p:nvSpPr>
        <p:spPr>
          <a:xfrm>
            <a:off x="2419860" y="4013550"/>
            <a:ext cx="205099" cy="239283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xplosion 1 15">
            <a:extLst>
              <a:ext uri="{FF2B5EF4-FFF2-40B4-BE49-F238E27FC236}">
                <a16:creationId xmlns:a16="http://schemas.microsoft.com/office/drawing/2014/main" id="{5993EEBF-0839-D4CE-3A90-05E39486B440}"/>
              </a:ext>
            </a:extLst>
          </p:cNvPr>
          <p:cNvSpPr/>
          <p:nvPr/>
        </p:nvSpPr>
        <p:spPr>
          <a:xfrm>
            <a:off x="4191602" y="3308160"/>
            <a:ext cx="205099" cy="239283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xplosion 1 16">
            <a:extLst>
              <a:ext uri="{FF2B5EF4-FFF2-40B4-BE49-F238E27FC236}">
                <a16:creationId xmlns:a16="http://schemas.microsoft.com/office/drawing/2014/main" id="{91BA932C-6F04-7A82-789C-AE63DE2DE8B4}"/>
              </a:ext>
            </a:extLst>
          </p:cNvPr>
          <p:cNvSpPr/>
          <p:nvPr/>
        </p:nvSpPr>
        <p:spPr>
          <a:xfrm>
            <a:off x="3321345" y="3129790"/>
            <a:ext cx="205099" cy="239283"/>
          </a:xfrm>
          <a:prstGeom prst="irregularSeal1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xplosion 1 17">
            <a:extLst>
              <a:ext uri="{FF2B5EF4-FFF2-40B4-BE49-F238E27FC236}">
                <a16:creationId xmlns:a16="http://schemas.microsoft.com/office/drawing/2014/main" id="{9B85F5A9-D399-2AA3-ED54-A40BE170A6D0}"/>
              </a:ext>
            </a:extLst>
          </p:cNvPr>
          <p:cNvSpPr/>
          <p:nvPr/>
        </p:nvSpPr>
        <p:spPr>
          <a:xfrm>
            <a:off x="4098656" y="3095593"/>
            <a:ext cx="205099" cy="239283"/>
          </a:xfrm>
          <a:prstGeom prst="irregularSeal1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xplosion 1 18">
            <a:extLst>
              <a:ext uri="{FF2B5EF4-FFF2-40B4-BE49-F238E27FC236}">
                <a16:creationId xmlns:a16="http://schemas.microsoft.com/office/drawing/2014/main" id="{EA77E7F7-5745-9A0C-95C7-9E3E200FB619}"/>
              </a:ext>
            </a:extLst>
          </p:cNvPr>
          <p:cNvSpPr/>
          <p:nvPr/>
        </p:nvSpPr>
        <p:spPr>
          <a:xfrm>
            <a:off x="763672" y="3555008"/>
            <a:ext cx="205099" cy="239283"/>
          </a:xfrm>
          <a:prstGeom prst="irregularSeal1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Explosion 1 19">
            <a:extLst>
              <a:ext uri="{FF2B5EF4-FFF2-40B4-BE49-F238E27FC236}">
                <a16:creationId xmlns:a16="http://schemas.microsoft.com/office/drawing/2014/main" id="{680D734F-7FED-27FF-4C26-65E57CA9EA2A}"/>
              </a:ext>
            </a:extLst>
          </p:cNvPr>
          <p:cNvSpPr/>
          <p:nvPr/>
        </p:nvSpPr>
        <p:spPr>
          <a:xfrm>
            <a:off x="3871933" y="4226893"/>
            <a:ext cx="205099" cy="239283"/>
          </a:xfrm>
          <a:prstGeom prst="irregularSeal1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xplosion 1 20">
            <a:extLst>
              <a:ext uri="{FF2B5EF4-FFF2-40B4-BE49-F238E27FC236}">
                <a16:creationId xmlns:a16="http://schemas.microsoft.com/office/drawing/2014/main" id="{DB03374C-CF99-EA22-B3D1-2824C60B0440}"/>
              </a:ext>
            </a:extLst>
          </p:cNvPr>
          <p:cNvSpPr/>
          <p:nvPr/>
        </p:nvSpPr>
        <p:spPr>
          <a:xfrm>
            <a:off x="1335884" y="3555007"/>
            <a:ext cx="205099" cy="239283"/>
          </a:xfrm>
          <a:prstGeom prst="irregularSeal1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Explosion 1 21">
            <a:extLst>
              <a:ext uri="{FF2B5EF4-FFF2-40B4-BE49-F238E27FC236}">
                <a16:creationId xmlns:a16="http://schemas.microsoft.com/office/drawing/2014/main" id="{2E53591E-660A-CDB6-23F5-EC8E6611DBB3}"/>
              </a:ext>
            </a:extLst>
          </p:cNvPr>
          <p:cNvSpPr/>
          <p:nvPr/>
        </p:nvSpPr>
        <p:spPr>
          <a:xfrm>
            <a:off x="258729" y="3123517"/>
            <a:ext cx="205099" cy="239283"/>
          </a:xfrm>
          <a:prstGeom prst="irregularSeal1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Explosion 1 25">
            <a:extLst>
              <a:ext uri="{FF2B5EF4-FFF2-40B4-BE49-F238E27FC236}">
                <a16:creationId xmlns:a16="http://schemas.microsoft.com/office/drawing/2014/main" id="{9D450C81-3DF7-B439-89B5-AF7DEA2A8073}"/>
              </a:ext>
            </a:extLst>
          </p:cNvPr>
          <p:cNvSpPr/>
          <p:nvPr/>
        </p:nvSpPr>
        <p:spPr>
          <a:xfrm>
            <a:off x="1299828" y="828371"/>
            <a:ext cx="205099" cy="239283"/>
          </a:xfrm>
          <a:prstGeom prst="irregularSeal1">
            <a:avLst/>
          </a:prstGeom>
          <a:solidFill>
            <a:srgbClr val="FF841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xplosion 1 26">
            <a:extLst>
              <a:ext uri="{FF2B5EF4-FFF2-40B4-BE49-F238E27FC236}">
                <a16:creationId xmlns:a16="http://schemas.microsoft.com/office/drawing/2014/main" id="{C7D87CF1-6F65-A840-D8FF-8DF60C8137F9}"/>
              </a:ext>
            </a:extLst>
          </p:cNvPr>
          <p:cNvSpPr/>
          <p:nvPr/>
        </p:nvSpPr>
        <p:spPr>
          <a:xfrm>
            <a:off x="3218796" y="815273"/>
            <a:ext cx="205099" cy="239283"/>
          </a:xfrm>
          <a:prstGeom prst="irregularSeal1">
            <a:avLst/>
          </a:prstGeom>
          <a:solidFill>
            <a:srgbClr val="FF841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xplosion 1 27">
            <a:extLst>
              <a:ext uri="{FF2B5EF4-FFF2-40B4-BE49-F238E27FC236}">
                <a16:creationId xmlns:a16="http://schemas.microsoft.com/office/drawing/2014/main" id="{D90E586F-919A-AB7A-3342-E000FC3D651D}"/>
              </a:ext>
            </a:extLst>
          </p:cNvPr>
          <p:cNvSpPr/>
          <p:nvPr/>
        </p:nvSpPr>
        <p:spPr>
          <a:xfrm>
            <a:off x="564771" y="1880035"/>
            <a:ext cx="205099" cy="239283"/>
          </a:xfrm>
          <a:prstGeom prst="irregularSeal1">
            <a:avLst/>
          </a:prstGeom>
          <a:solidFill>
            <a:srgbClr val="FF841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Explosion 1 29">
            <a:extLst>
              <a:ext uri="{FF2B5EF4-FFF2-40B4-BE49-F238E27FC236}">
                <a16:creationId xmlns:a16="http://schemas.microsoft.com/office/drawing/2014/main" id="{B1D17263-1EC4-A1F2-7ECD-1AD698FB4791}"/>
              </a:ext>
            </a:extLst>
          </p:cNvPr>
          <p:cNvSpPr/>
          <p:nvPr/>
        </p:nvSpPr>
        <p:spPr>
          <a:xfrm>
            <a:off x="3526444" y="1799321"/>
            <a:ext cx="205099" cy="239283"/>
          </a:xfrm>
          <a:prstGeom prst="irregularSeal1">
            <a:avLst/>
          </a:prstGeom>
          <a:solidFill>
            <a:srgbClr val="FF841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11A4572-6D0D-41E5-61E1-402EE06AE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162930"/>
              </p:ext>
            </p:extLst>
          </p:nvPr>
        </p:nvGraphicFramePr>
        <p:xfrm>
          <a:off x="180147" y="4606671"/>
          <a:ext cx="8783706" cy="200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27902">
                  <a:extLst>
                    <a:ext uri="{9D8B030D-6E8A-4147-A177-3AD203B41FA5}">
                      <a16:colId xmlns:a16="http://schemas.microsoft.com/office/drawing/2014/main" val="760062056"/>
                    </a:ext>
                  </a:extLst>
                </a:gridCol>
                <a:gridCol w="2927902">
                  <a:extLst>
                    <a:ext uri="{9D8B030D-6E8A-4147-A177-3AD203B41FA5}">
                      <a16:colId xmlns:a16="http://schemas.microsoft.com/office/drawing/2014/main" val="1900075311"/>
                    </a:ext>
                  </a:extLst>
                </a:gridCol>
                <a:gridCol w="2927902">
                  <a:extLst>
                    <a:ext uri="{9D8B030D-6E8A-4147-A177-3AD203B41FA5}">
                      <a16:colId xmlns:a16="http://schemas.microsoft.com/office/drawing/2014/main" val="3391888425"/>
                    </a:ext>
                  </a:extLst>
                </a:gridCol>
              </a:tblGrid>
              <a:tr h="4547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Scale with thickness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trike="noStrike" dirty="0"/>
                        <a:t>Independent of thickness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802993"/>
                  </a:ext>
                </a:extLst>
              </a:tr>
              <a:tr h="590143">
                <a:tc>
                  <a:txBody>
                    <a:bodyPr/>
                    <a:lstStyle/>
                    <a:p>
                      <a:r>
                        <a:rPr lang="en-US" strike="noStrike" dirty="0">
                          <a:solidFill>
                            <a:schemeClr val="tx1"/>
                          </a:solidFill>
                        </a:rPr>
                        <a:t>Scale with Aspect ratio</a:t>
                      </a:r>
                    </a:p>
                    <a:p>
                      <a:r>
                        <a:rPr lang="en-US" strike="noStrike" dirty="0">
                          <a:solidFill>
                            <a:schemeClr val="tx1"/>
                          </a:solidFill>
                        </a:rPr>
                        <a:t>A tinge sketchy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trike="noStrike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Substrate side wall</a:t>
                      </a:r>
                    </a:p>
                    <a:p>
                      <a:endParaRPr lang="en-US" dirty="0">
                        <a:solidFill>
                          <a:srgbClr val="FF4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94087"/>
                  </a:ext>
                </a:extLst>
              </a:tr>
              <a:tr h="84453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Independent of Aspect ratio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trike="noStrike" dirty="0" err="1">
                          <a:solidFill>
                            <a:srgbClr val="FF8415"/>
                          </a:solidFill>
                        </a:rPr>
                        <a:t>Wirebond</a:t>
                      </a:r>
                      <a:r>
                        <a:rPr lang="en-US" strike="noStrike" dirty="0">
                          <a:solidFill>
                            <a:srgbClr val="FF8415"/>
                          </a:solidFill>
                        </a:rPr>
                        <a:t> support</a:t>
                      </a:r>
                    </a:p>
                    <a:p>
                      <a:r>
                        <a:rPr lang="en-US" strike="noStrike" dirty="0">
                          <a:solidFill>
                            <a:srgbClr val="FF8415"/>
                          </a:solidFill>
                        </a:rPr>
                        <a:t> (likely some weird power)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trike="noStrike" dirty="0">
                          <a:solidFill>
                            <a:srgbClr val="FF40FF"/>
                          </a:solidFill>
                        </a:rPr>
                        <a:t>Substrate volume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trike="sngStrike" dirty="0">
                          <a:solidFill>
                            <a:srgbClr val="FF0000"/>
                          </a:solidFill>
                        </a:rPr>
                        <a:t>Substrate top/bottom face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93511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87475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5ED73-9376-DA16-7094-961BF5F26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CD368-C753-AC51-2721-08D5BC150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0396"/>
          </a:xfrm>
        </p:spPr>
        <p:txBody>
          <a:bodyPr>
            <a:normAutofit/>
          </a:bodyPr>
          <a:lstStyle/>
          <a:p>
            <a:r>
              <a:rPr lang="en-US" dirty="0"/>
              <a:t>Comparing PB rate in CPDs and 1cm</a:t>
            </a:r>
            <a:r>
              <a:rPr lang="en-US" baseline="30000" dirty="0"/>
              <a:t>2</a:t>
            </a:r>
            <a:r>
              <a:rPr lang="en-US" dirty="0"/>
              <a:t>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81292A0-04E4-7AFE-F596-33D258F744C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b="51916"/>
          <a:stretch/>
        </p:blipFill>
        <p:spPr>
          <a:xfrm>
            <a:off x="0" y="707291"/>
            <a:ext cx="9032747" cy="4343274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F377C8-8ED3-9CC1-566D-3025365CEEC8}"/>
              </a:ext>
            </a:extLst>
          </p:cNvPr>
          <p:cNvSpPr txBox="1"/>
          <p:nvPr/>
        </p:nvSpPr>
        <p:spPr>
          <a:xfrm>
            <a:off x="3116063" y="652186"/>
            <a:ext cx="176192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76mm diameter x1mm thick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632AED-1724-1AEE-5DC0-DA14A62E9AFE}"/>
              </a:ext>
            </a:extLst>
          </p:cNvPr>
          <p:cNvSpPr txBox="1"/>
          <p:nvPr/>
        </p:nvSpPr>
        <p:spPr>
          <a:xfrm>
            <a:off x="259645" y="5105670"/>
            <a:ext cx="87731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CPDs and 1cm</a:t>
            </a:r>
            <a:r>
              <a:rPr lang="en-US" sz="2800" baseline="30000" dirty="0"/>
              <a:t>2</a:t>
            </a:r>
            <a:r>
              <a:rPr lang="en-US" sz="2800" dirty="0"/>
              <a:t> have pretty much the same background rate/mass above 10eV</a:t>
            </a:r>
          </a:p>
          <a:p>
            <a:pPr marL="571500" indent="-571500">
              <a:buFontTx/>
              <a:buChar char="-"/>
            </a:pPr>
            <a:r>
              <a:rPr lang="en-US" sz="2800" dirty="0"/>
              <a:t>Different support: clamp vs </a:t>
            </a:r>
            <a:r>
              <a:rPr lang="en-US" sz="2800" dirty="0" err="1"/>
              <a:t>wirebonds</a:t>
            </a:r>
            <a:endParaRPr lang="en-US" sz="2800" dirty="0"/>
          </a:p>
          <a:p>
            <a:pPr marL="571500" indent="-571500">
              <a:buFontTx/>
              <a:buChar char="-"/>
            </a:pPr>
            <a:r>
              <a:rPr lang="en-US" sz="2800" dirty="0"/>
              <a:t>Different sidewall/volume ratio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EC6EE2-1329-3A4B-AC4A-66ECC02E94E7}"/>
              </a:ext>
            </a:extLst>
          </p:cNvPr>
          <p:cNvSpPr txBox="1"/>
          <p:nvPr/>
        </p:nvSpPr>
        <p:spPr>
          <a:xfrm>
            <a:off x="6933461" y="3105834"/>
            <a:ext cx="12872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2505.16092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2AE216C-610F-8FBD-A603-23A9863FA948}"/>
              </a:ext>
            </a:extLst>
          </p:cNvPr>
          <p:cNvSpPr/>
          <p:nvPr/>
        </p:nvSpPr>
        <p:spPr>
          <a:xfrm>
            <a:off x="4195986" y="1130307"/>
            <a:ext cx="922945" cy="7947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502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58A71-B942-AB51-4443-329265AB9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E36BA-8AD3-E7E1-C42B-1DF39C3ED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9322" y="0"/>
            <a:ext cx="4164531" cy="4013550"/>
          </a:xfrm>
        </p:spPr>
        <p:txBody>
          <a:bodyPr>
            <a:normAutofit fontScale="90000"/>
          </a:bodyPr>
          <a:lstStyle/>
          <a:p>
            <a:r>
              <a:rPr lang="en-US" dirty="0"/>
              <a:t>Source of shared PB  in the substrate volume?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warning: not a clean A/B test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6818A19-C5DB-92FA-4B97-CDB527A97AA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r="26437" b="8751"/>
          <a:stretch/>
        </p:blipFill>
        <p:spPr>
          <a:xfrm>
            <a:off x="18736" y="324703"/>
            <a:ext cx="4426009" cy="4102048"/>
          </a:xfrm>
        </p:spPr>
      </p:pic>
      <p:sp>
        <p:nvSpPr>
          <p:cNvPr id="7" name="Explosion 1 6">
            <a:extLst>
              <a:ext uri="{FF2B5EF4-FFF2-40B4-BE49-F238E27FC236}">
                <a16:creationId xmlns:a16="http://schemas.microsoft.com/office/drawing/2014/main" id="{AE12CC99-D196-1696-1706-52A7666219F0}"/>
              </a:ext>
            </a:extLst>
          </p:cNvPr>
          <p:cNvSpPr/>
          <p:nvPr/>
        </p:nvSpPr>
        <p:spPr>
          <a:xfrm>
            <a:off x="253084" y="3428994"/>
            <a:ext cx="205099" cy="239283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xplosion 1 7">
            <a:extLst>
              <a:ext uri="{FF2B5EF4-FFF2-40B4-BE49-F238E27FC236}">
                <a16:creationId xmlns:a16="http://schemas.microsoft.com/office/drawing/2014/main" id="{0684FF13-27F7-8C7F-67A4-B1764A336AA1}"/>
              </a:ext>
            </a:extLst>
          </p:cNvPr>
          <p:cNvSpPr/>
          <p:nvPr/>
        </p:nvSpPr>
        <p:spPr>
          <a:xfrm>
            <a:off x="1869272" y="3215234"/>
            <a:ext cx="205099" cy="239283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xplosion 1 8">
            <a:extLst>
              <a:ext uri="{FF2B5EF4-FFF2-40B4-BE49-F238E27FC236}">
                <a16:creationId xmlns:a16="http://schemas.microsoft.com/office/drawing/2014/main" id="{9C56E4AE-FC39-64F1-A3CD-3F28352AD8EA}"/>
              </a:ext>
            </a:extLst>
          </p:cNvPr>
          <p:cNvSpPr/>
          <p:nvPr/>
        </p:nvSpPr>
        <p:spPr>
          <a:xfrm>
            <a:off x="2463657" y="3575261"/>
            <a:ext cx="205099" cy="239283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xplosion 1 9">
            <a:extLst>
              <a:ext uri="{FF2B5EF4-FFF2-40B4-BE49-F238E27FC236}">
                <a16:creationId xmlns:a16="http://schemas.microsoft.com/office/drawing/2014/main" id="{AAAB27BD-F8C2-3DE8-0F24-BDA6347EEC71}"/>
              </a:ext>
            </a:extLst>
          </p:cNvPr>
          <p:cNvSpPr/>
          <p:nvPr/>
        </p:nvSpPr>
        <p:spPr>
          <a:xfrm>
            <a:off x="2514918" y="3808100"/>
            <a:ext cx="205099" cy="239283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xplosion 1 10">
            <a:extLst>
              <a:ext uri="{FF2B5EF4-FFF2-40B4-BE49-F238E27FC236}">
                <a16:creationId xmlns:a16="http://schemas.microsoft.com/office/drawing/2014/main" id="{A408E239-0BB3-2D67-AB32-C8F3B50B36E2}"/>
              </a:ext>
            </a:extLst>
          </p:cNvPr>
          <p:cNvSpPr/>
          <p:nvPr/>
        </p:nvSpPr>
        <p:spPr>
          <a:xfrm>
            <a:off x="4098656" y="3828648"/>
            <a:ext cx="205099" cy="239283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xplosion 1 11">
            <a:extLst>
              <a:ext uri="{FF2B5EF4-FFF2-40B4-BE49-F238E27FC236}">
                <a16:creationId xmlns:a16="http://schemas.microsoft.com/office/drawing/2014/main" id="{48020781-B1BD-3A4F-E0CD-8854AD60420D}"/>
              </a:ext>
            </a:extLst>
          </p:cNvPr>
          <p:cNvSpPr/>
          <p:nvPr/>
        </p:nvSpPr>
        <p:spPr>
          <a:xfrm>
            <a:off x="4201205" y="3555006"/>
            <a:ext cx="205099" cy="239283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xplosion 1 12">
            <a:extLst>
              <a:ext uri="{FF2B5EF4-FFF2-40B4-BE49-F238E27FC236}">
                <a16:creationId xmlns:a16="http://schemas.microsoft.com/office/drawing/2014/main" id="{11E32292-FB5A-DF46-17B5-FEF2D79D28FF}"/>
              </a:ext>
            </a:extLst>
          </p:cNvPr>
          <p:cNvSpPr/>
          <p:nvPr/>
        </p:nvSpPr>
        <p:spPr>
          <a:xfrm>
            <a:off x="2461633" y="3315723"/>
            <a:ext cx="205099" cy="239283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xplosion 1 13">
            <a:extLst>
              <a:ext uri="{FF2B5EF4-FFF2-40B4-BE49-F238E27FC236}">
                <a16:creationId xmlns:a16="http://schemas.microsoft.com/office/drawing/2014/main" id="{BD857952-994D-F61E-4FA8-4D718DE04073}"/>
              </a:ext>
            </a:extLst>
          </p:cNvPr>
          <p:cNvSpPr/>
          <p:nvPr/>
        </p:nvSpPr>
        <p:spPr>
          <a:xfrm>
            <a:off x="4143725" y="4107356"/>
            <a:ext cx="205099" cy="239283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xplosion 1 14">
            <a:extLst>
              <a:ext uri="{FF2B5EF4-FFF2-40B4-BE49-F238E27FC236}">
                <a16:creationId xmlns:a16="http://schemas.microsoft.com/office/drawing/2014/main" id="{4F2C94F9-3C3B-5C8B-FA1A-B2F7FE6C1833}"/>
              </a:ext>
            </a:extLst>
          </p:cNvPr>
          <p:cNvSpPr/>
          <p:nvPr/>
        </p:nvSpPr>
        <p:spPr>
          <a:xfrm>
            <a:off x="2419860" y="4013550"/>
            <a:ext cx="205099" cy="239283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xplosion 1 15">
            <a:extLst>
              <a:ext uri="{FF2B5EF4-FFF2-40B4-BE49-F238E27FC236}">
                <a16:creationId xmlns:a16="http://schemas.microsoft.com/office/drawing/2014/main" id="{DD260D43-23F5-BCCD-C8D9-5052BF43F07B}"/>
              </a:ext>
            </a:extLst>
          </p:cNvPr>
          <p:cNvSpPr/>
          <p:nvPr/>
        </p:nvSpPr>
        <p:spPr>
          <a:xfrm>
            <a:off x="4191602" y="3308160"/>
            <a:ext cx="205099" cy="239283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xplosion 1 16">
            <a:extLst>
              <a:ext uri="{FF2B5EF4-FFF2-40B4-BE49-F238E27FC236}">
                <a16:creationId xmlns:a16="http://schemas.microsoft.com/office/drawing/2014/main" id="{73D3FD0E-3B8C-57DD-2713-6B2F18B44BB5}"/>
              </a:ext>
            </a:extLst>
          </p:cNvPr>
          <p:cNvSpPr/>
          <p:nvPr/>
        </p:nvSpPr>
        <p:spPr>
          <a:xfrm>
            <a:off x="3321345" y="3129790"/>
            <a:ext cx="205099" cy="239283"/>
          </a:xfrm>
          <a:prstGeom prst="irregularSeal1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xplosion 1 17">
            <a:extLst>
              <a:ext uri="{FF2B5EF4-FFF2-40B4-BE49-F238E27FC236}">
                <a16:creationId xmlns:a16="http://schemas.microsoft.com/office/drawing/2014/main" id="{3230FFE0-D759-45E8-60D2-9526E888C09B}"/>
              </a:ext>
            </a:extLst>
          </p:cNvPr>
          <p:cNvSpPr/>
          <p:nvPr/>
        </p:nvSpPr>
        <p:spPr>
          <a:xfrm>
            <a:off x="4098656" y="3095593"/>
            <a:ext cx="205099" cy="239283"/>
          </a:xfrm>
          <a:prstGeom prst="irregularSeal1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xplosion 1 18">
            <a:extLst>
              <a:ext uri="{FF2B5EF4-FFF2-40B4-BE49-F238E27FC236}">
                <a16:creationId xmlns:a16="http://schemas.microsoft.com/office/drawing/2014/main" id="{72A84FA8-832F-BBD0-C0C0-66AB86E3587F}"/>
              </a:ext>
            </a:extLst>
          </p:cNvPr>
          <p:cNvSpPr/>
          <p:nvPr/>
        </p:nvSpPr>
        <p:spPr>
          <a:xfrm>
            <a:off x="763672" y="3555008"/>
            <a:ext cx="205099" cy="239283"/>
          </a:xfrm>
          <a:prstGeom prst="irregularSeal1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Explosion 1 19">
            <a:extLst>
              <a:ext uri="{FF2B5EF4-FFF2-40B4-BE49-F238E27FC236}">
                <a16:creationId xmlns:a16="http://schemas.microsoft.com/office/drawing/2014/main" id="{57114EF9-6C86-8810-51DD-10D07AC2FE3F}"/>
              </a:ext>
            </a:extLst>
          </p:cNvPr>
          <p:cNvSpPr/>
          <p:nvPr/>
        </p:nvSpPr>
        <p:spPr>
          <a:xfrm>
            <a:off x="3871933" y="4226893"/>
            <a:ext cx="205099" cy="239283"/>
          </a:xfrm>
          <a:prstGeom prst="irregularSeal1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xplosion 1 20">
            <a:extLst>
              <a:ext uri="{FF2B5EF4-FFF2-40B4-BE49-F238E27FC236}">
                <a16:creationId xmlns:a16="http://schemas.microsoft.com/office/drawing/2014/main" id="{8D736B1D-27A1-D394-AB0E-3194DFA70770}"/>
              </a:ext>
            </a:extLst>
          </p:cNvPr>
          <p:cNvSpPr/>
          <p:nvPr/>
        </p:nvSpPr>
        <p:spPr>
          <a:xfrm>
            <a:off x="1335884" y="3555007"/>
            <a:ext cx="205099" cy="239283"/>
          </a:xfrm>
          <a:prstGeom prst="irregularSeal1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Explosion 1 21">
            <a:extLst>
              <a:ext uri="{FF2B5EF4-FFF2-40B4-BE49-F238E27FC236}">
                <a16:creationId xmlns:a16="http://schemas.microsoft.com/office/drawing/2014/main" id="{BAE991CC-B0A7-FAE4-3CCE-9D5859331EE6}"/>
              </a:ext>
            </a:extLst>
          </p:cNvPr>
          <p:cNvSpPr/>
          <p:nvPr/>
        </p:nvSpPr>
        <p:spPr>
          <a:xfrm>
            <a:off x="258729" y="3123517"/>
            <a:ext cx="205099" cy="239283"/>
          </a:xfrm>
          <a:prstGeom prst="irregularSeal1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Explosion 1 25">
            <a:extLst>
              <a:ext uri="{FF2B5EF4-FFF2-40B4-BE49-F238E27FC236}">
                <a16:creationId xmlns:a16="http://schemas.microsoft.com/office/drawing/2014/main" id="{2282B99A-D36F-26B6-73B0-E20DE7BC760E}"/>
              </a:ext>
            </a:extLst>
          </p:cNvPr>
          <p:cNvSpPr/>
          <p:nvPr/>
        </p:nvSpPr>
        <p:spPr>
          <a:xfrm>
            <a:off x="1299828" y="828371"/>
            <a:ext cx="205099" cy="239283"/>
          </a:xfrm>
          <a:prstGeom prst="irregularSeal1">
            <a:avLst/>
          </a:prstGeom>
          <a:solidFill>
            <a:srgbClr val="FF841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xplosion 1 26">
            <a:extLst>
              <a:ext uri="{FF2B5EF4-FFF2-40B4-BE49-F238E27FC236}">
                <a16:creationId xmlns:a16="http://schemas.microsoft.com/office/drawing/2014/main" id="{8E16ADC0-8598-FB35-A38F-989ECE321F8B}"/>
              </a:ext>
            </a:extLst>
          </p:cNvPr>
          <p:cNvSpPr/>
          <p:nvPr/>
        </p:nvSpPr>
        <p:spPr>
          <a:xfrm>
            <a:off x="3218796" y="815273"/>
            <a:ext cx="205099" cy="239283"/>
          </a:xfrm>
          <a:prstGeom prst="irregularSeal1">
            <a:avLst/>
          </a:prstGeom>
          <a:solidFill>
            <a:srgbClr val="FF841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xplosion 1 27">
            <a:extLst>
              <a:ext uri="{FF2B5EF4-FFF2-40B4-BE49-F238E27FC236}">
                <a16:creationId xmlns:a16="http://schemas.microsoft.com/office/drawing/2014/main" id="{C8B65561-423B-5508-4B25-2EDEDD6AE907}"/>
              </a:ext>
            </a:extLst>
          </p:cNvPr>
          <p:cNvSpPr/>
          <p:nvPr/>
        </p:nvSpPr>
        <p:spPr>
          <a:xfrm>
            <a:off x="564771" y="1880035"/>
            <a:ext cx="205099" cy="239283"/>
          </a:xfrm>
          <a:prstGeom prst="irregularSeal1">
            <a:avLst/>
          </a:prstGeom>
          <a:solidFill>
            <a:srgbClr val="FF841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Explosion 1 29">
            <a:extLst>
              <a:ext uri="{FF2B5EF4-FFF2-40B4-BE49-F238E27FC236}">
                <a16:creationId xmlns:a16="http://schemas.microsoft.com/office/drawing/2014/main" id="{363A4534-F090-CF74-794C-0538CA558700}"/>
              </a:ext>
            </a:extLst>
          </p:cNvPr>
          <p:cNvSpPr/>
          <p:nvPr/>
        </p:nvSpPr>
        <p:spPr>
          <a:xfrm>
            <a:off x="3526444" y="1799321"/>
            <a:ext cx="205099" cy="239283"/>
          </a:xfrm>
          <a:prstGeom prst="irregularSeal1">
            <a:avLst/>
          </a:prstGeom>
          <a:solidFill>
            <a:srgbClr val="FF841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6EE50DC-53BC-4ED2-0222-6C3EED4E30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1794614"/>
              </p:ext>
            </p:extLst>
          </p:nvPr>
        </p:nvGraphicFramePr>
        <p:xfrm>
          <a:off x="180147" y="4606671"/>
          <a:ext cx="8783706" cy="200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27902">
                  <a:extLst>
                    <a:ext uri="{9D8B030D-6E8A-4147-A177-3AD203B41FA5}">
                      <a16:colId xmlns:a16="http://schemas.microsoft.com/office/drawing/2014/main" val="760062056"/>
                    </a:ext>
                  </a:extLst>
                </a:gridCol>
                <a:gridCol w="2927902">
                  <a:extLst>
                    <a:ext uri="{9D8B030D-6E8A-4147-A177-3AD203B41FA5}">
                      <a16:colId xmlns:a16="http://schemas.microsoft.com/office/drawing/2014/main" val="1900075311"/>
                    </a:ext>
                  </a:extLst>
                </a:gridCol>
                <a:gridCol w="2927902">
                  <a:extLst>
                    <a:ext uri="{9D8B030D-6E8A-4147-A177-3AD203B41FA5}">
                      <a16:colId xmlns:a16="http://schemas.microsoft.com/office/drawing/2014/main" val="3391888425"/>
                    </a:ext>
                  </a:extLst>
                </a:gridCol>
              </a:tblGrid>
              <a:tr h="4547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Scale with thickness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trike="noStrike" dirty="0"/>
                        <a:t>Independent of thickness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802993"/>
                  </a:ext>
                </a:extLst>
              </a:tr>
              <a:tr h="590143">
                <a:tc>
                  <a:txBody>
                    <a:bodyPr/>
                    <a:lstStyle/>
                    <a:p>
                      <a:r>
                        <a:rPr lang="en-US" strike="noStrike" dirty="0">
                          <a:solidFill>
                            <a:schemeClr val="tx1"/>
                          </a:solidFill>
                        </a:rPr>
                        <a:t>Scale with Aspect ratio</a:t>
                      </a:r>
                    </a:p>
                    <a:p>
                      <a:r>
                        <a:rPr lang="en-US" strike="noStrike" dirty="0">
                          <a:solidFill>
                            <a:schemeClr val="tx1"/>
                          </a:solidFill>
                        </a:rPr>
                        <a:t>A tinge sketchy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trike="sngStrike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Substrate side wall</a:t>
                      </a:r>
                    </a:p>
                    <a:p>
                      <a:endParaRPr lang="en-US" dirty="0">
                        <a:solidFill>
                          <a:srgbClr val="FF4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94087"/>
                  </a:ext>
                </a:extLst>
              </a:tr>
              <a:tr h="84453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Independent of Aspect ratio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trike="sngStrike" dirty="0" err="1">
                          <a:solidFill>
                            <a:srgbClr val="FF8415"/>
                          </a:solidFill>
                        </a:rPr>
                        <a:t>Wirebond</a:t>
                      </a:r>
                      <a:r>
                        <a:rPr lang="en-US" strike="sngStrike" dirty="0">
                          <a:solidFill>
                            <a:srgbClr val="FF8415"/>
                          </a:solidFill>
                        </a:rPr>
                        <a:t> support</a:t>
                      </a:r>
                    </a:p>
                    <a:p>
                      <a:r>
                        <a:rPr lang="en-US" strike="sngStrike" dirty="0">
                          <a:solidFill>
                            <a:srgbClr val="FF8415"/>
                          </a:solidFill>
                        </a:rPr>
                        <a:t> (likely some weird power)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trike="noStrike" dirty="0">
                          <a:solidFill>
                            <a:srgbClr val="FF40FF"/>
                          </a:solidFill>
                        </a:rPr>
                        <a:t>Substrate volume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trike="sngStrike" dirty="0">
                          <a:solidFill>
                            <a:srgbClr val="FF0000"/>
                          </a:solidFill>
                        </a:rPr>
                        <a:t>Substrate top/bottom face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93511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28587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10BDB74-F12F-C238-F719-AAF3AA6CC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788" y="1143000"/>
            <a:ext cx="9225788" cy="5715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02B0B5D-5044-1169-5561-C7C76C3A1EEE}"/>
              </a:ext>
            </a:extLst>
          </p:cNvPr>
          <p:cNvSpPr/>
          <p:nvPr/>
        </p:nvSpPr>
        <p:spPr>
          <a:xfrm>
            <a:off x="2869998" y="1250522"/>
            <a:ext cx="6179998" cy="29540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CAA17C2-7B9C-752E-4B24-7E9A7760B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7563" y="0"/>
            <a:ext cx="6426436" cy="4033614"/>
          </a:xfrm>
        </p:spPr>
        <p:txBody>
          <a:bodyPr>
            <a:normAutofit/>
          </a:bodyPr>
          <a:lstStyle/>
          <a:p>
            <a:r>
              <a:rPr lang="en-US" dirty="0"/>
              <a:t>Could Bulk PB be Lattice Defect Complexes from fast neutron interactions?</a:t>
            </a:r>
          </a:p>
        </p:txBody>
      </p:sp>
    </p:spTree>
    <p:extLst>
      <p:ext uri="{BB962C8B-B14F-4D97-AF65-F5344CB8AC3E}">
        <p14:creationId xmlns:p14="http://schemas.microsoft.com/office/powerpoint/2010/main" val="345964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E522F1-78E6-FDE5-0A8B-BC13ABFFC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C174FC3D-A2BB-421A-23EF-7D81CE8AE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53" y="717088"/>
            <a:ext cx="8279892" cy="56418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B9347F-D0C4-F2C9-98E6-0C088966D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4001" cy="717088"/>
          </a:xfrm>
        </p:spPr>
        <p:txBody>
          <a:bodyPr>
            <a:normAutofit fontScale="90000"/>
          </a:bodyPr>
          <a:lstStyle/>
          <a:p>
            <a:r>
              <a:rPr lang="en-US" dirty="0"/>
              <a:t>Mysterious Phonon Burst Background (LEE)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ACB0D1-A4C3-5B29-A455-3D696C724602}"/>
              </a:ext>
            </a:extLst>
          </p:cNvPr>
          <p:cNvSpPr txBox="1"/>
          <p:nvPr/>
        </p:nvSpPr>
        <p:spPr>
          <a:xfrm>
            <a:off x="1994872" y="1064844"/>
            <a:ext cx="1335065" cy="64633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CRESST III</a:t>
            </a:r>
          </a:p>
          <a:p>
            <a:r>
              <a:rPr lang="en-US" dirty="0"/>
              <a:t>2207.09375</a:t>
            </a:r>
            <a:endParaRPr lang="en-US" sz="16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4329AA1-3364-B988-3038-4DA9292333BC}"/>
              </a:ext>
            </a:extLst>
          </p:cNvPr>
          <p:cNvCxnSpPr>
            <a:cxnSpLocks/>
          </p:cNvCxnSpPr>
          <p:nvPr/>
        </p:nvCxnSpPr>
        <p:spPr>
          <a:xfrm>
            <a:off x="1383196" y="5037462"/>
            <a:ext cx="7110809" cy="0"/>
          </a:xfrm>
          <a:prstGeom prst="line">
            <a:avLst/>
          </a:prstGeom>
          <a:ln w="317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2BBDD4B-7504-8FDF-DFEF-F9A49BCCCC39}"/>
              </a:ext>
            </a:extLst>
          </p:cNvPr>
          <p:cNvSpPr txBox="1"/>
          <p:nvPr/>
        </p:nvSpPr>
        <p:spPr>
          <a:xfrm>
            <a:off x="3150141" y="603179"/>
            <a:ext cx="3851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CRESSTIII Background Studies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BFCCEB-3861-D04E-59D2-23D80C925DDB}"/>
              </a:ext>
            </a:extLst>
          </p:cNvPr>
          <p:cNvSpPr txBox="1"/>
          <p:nvPr/>
        </p:nvSpPr>
        <p:spPr>
          <a:xfrm>
            <a:off x="1562483" y="4668130"/>
            <a:ext cx="3376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Expected Radiogenic Backgrounds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EF93E3-6501-0EE5-F5AD-AE5C3EBA1780}"/>
              </a:ext>
            </a:extLst>
          </p:cNvPr>
          <p:cNvSpPr txBox="1"/>
          <p:nvPr/>
        </p:nvSpPr>
        <p:spPr>
          <a:xfrm>
            <a:off x="1994872" y="2682973"/>
            <a:ext cx="100540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ED5353-10D2-34D6-4AC2-2747EED0C0C2}"/>
              </a:ext>
            </a:extLst>
          </p:cNvPr>
          <p:cNvSpPr txBox="1"/>
          <p:nvPr/>
        </p:nvSpPr>
        <p:spPr>
          <a:xfrm>
            <a:off x="6400518" y="943578"/>
            <a:ext cx="1965057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100" dirty="0"/>
              <a:t>Si</a:t>
            </a:r>
            <a:r>
              <a:rPr lang="en-US" sz="2100" baseline="-25000" dirty="0"/>
              <a:t> </a:t>
            </a:r>
            <a:r>
              <a:rPr lang="en-US" sz="2100" dirty="0"/>
              <a:t> 0.35g</a:t>
            </a:r>
            <a:endParaRPr lang="en-US" sz="2100" baseline="-25000" dirty="0"/>
          </a:p>
          <a:p>
            <a:r>
              <a:rPr lang="en-US" sz="2100" dirty="0"/>
              <a:t>LiAlO</a:t>
            </a:r>
            <a:r>
              <a:rPr lang="en-US" sz="2100" baseline="-25000" dirty="0"/>
              <a:t>2 </a:t>
            </a:r>
            <a:r>
              <a:rPr lang="en-US" sz="2100" dirty="0"/>
              <a:t> 11g</a:t>
            </a:r>
            <a:endParaRPr lang="en-US" sz="2100" baseline="-25000" dirty="0"/>
          </a:p>
          <a:p>
            <a:r>
              <a:rPr lang="en-US" sz="2100" dirty="0"/>
              <a:t>Al</a:t>
            </a:r>
            <a:r>
              <a:rPr lang="en-US" sz="2100" baseline="-25000" dirty="0"/>
              <a:t>2</a:t>
            </a:r>
            <a:r>
              <a:rPr lang="en-US" sz="2100" dirty="0"/>
              <a:t>O</a:t>
            </a:r>
            <a:r>
              <a:rPr lang="en-US" sz="2100" baseline="-25000" dirty="0"/>
              <a:t>3 </a:t>
            </a:r>
            <a:r>
              <a:rPr lang="en-US" sz="2100" dirty="0"/>
              <a:t>16g</a:t>
            </a:r>
            <a:endParaRPr lang="en-US" sz="2100" baseline="-25000" dirty="0"/>
          </a:p>
          <a:p>
            <a:r>
              <a:rPr lang="en-US" sz="2100" dirty="0"/>
              <a:t>Al</a:t>
            </a:r>
            <a:r>
              <a:rPr lang="en-US" sz="2100" baseline="-25000" dirty="0"/>
              <a:t>2</a:t>
            </a:r>
            <a:r>
              <a:rPr lang="en-US" sz="2100" dirty="0"/>
              <a:t>O</a:t>
            </a:r>
            <a:r>
              <a:rPr lang="en-US" sz="2100" baseline="-25000" dirty="0"/>
              <a:t>3 </a:t>
            </a:r>
            <a:r>
              <a:rPr lang="en-US" sz="2100" dirty="0"/>
              <a:t>16g</a:t>
            </a:r>
            <a:endParaRPr lang="en-US" sz="2100" baseline="-25000" dirty="0"/>
          </a:p>
          <a:p>
            <a:r>
              <a:rPr lang="en-US" sz="2100" dirty="0"/>
              <a:t>CaWO</a:t>
            </a:r>
            <a:r>
              <a:rPr lang="en-US" sz="2100" baseline="-25000" dirty="0"/>
              <a:t>4 </a:t>
            </a:r>
            <a:r>
              <a:rPr lang="en-US" sz="2100" dirty="0"/>
              <a:t>24g</a:t>
            </a:r>
            <a:endParaRPr lang="en-US" sz="2100" baseline="-25000" dirty="0"/>
          </a:p>
          <a:p>
            <a:r>
              <a:rPr lang="en-US" sz="2100" dirty="0"/>
              <a:t>CaWO</a:t>
            </a:r>
            <a:r>
              <a:rPr lang="en-US" sz="2100" baseline="-25000" dirty="0"/>
              <a:t>4 </a:t>
            </a:r>
            <a:r>
              <a:rPr lang="en-US" sz="2100" dirty="0"/>
              <a:t>24g</a:t>
            </a:r>
            <a:endParaRPr lang="en-US" sz="2100" baseline="-25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4A8882-F6CA-A513-3723-6186BBAC9764}"/>
              </a:ext>
            </a:extLst>
          </p:cNvPr>
          <p:cNvSpPr txBox="1"/>
          <p:nvPr/>
        </p:nvSpPr>
        <p:spPr>
          <a:xfrm>
            <a:off x="1724185" y="5995823"/>
            <a:ext cx="62233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1. What’s the source of this background? </a:t>
            </a:r>
          </a:p>
          <a:p>
            <a:r>
              <a:rPr lang="en-US" sz="2800" dirty="0">
                <a:solidFill>
                  <a:srgbClr val="FF0000"/>
                </a:solidFill>
              </a:rPr>
              <a:t>2. How can we minimize it? </a:t>
            </a:r>
          </a:p>
        </p:txBody>
      </p:sp>
    </p:spTree>
    <p:extLst>
      <p:ext uri="{BB962C8B-B14F-4D97-AF65-F5344CB8AC3E}">
        <p14:creationId xmlns:p14="http://schemas.microsoft.com/office/powerpoint/2010/main" val="118785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43ECC-347B-5C23-0EA5-4F59BF343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319"/>
            <a:ext cx="8229600" cy="635570"/>
          </a:xfrm>
        </p:spPr>
        <p:txBody>
          <a:bodyPr>
            <a:normAutofit fontScale="90000"/>
          </a:bodyPr>
          <a:lstStyle/>
          <a:p>
            <a:r>
              <a:rPr lang="en-US" dirty="0"/>
              <a:t>Physics of Lattice Defect Generation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394D42-A56B-811F-D147-F315956DC9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552" t="42714" r="16861" b="18617"/>
          <a:stretch>
            <a:fillRect/>
          </a:stretch>
        </p:blipFill>
        <p:spPr>
          <a:xfrm>
            <a:off x="418209" y="697925"/>
            <a:ext cx="2127903" cy="30305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B159FD-8391-D5FD-056A-083962062E64}"/>
              </a:ext>
            </a:extLst>
          </p:cNvPr>
          <p:cNvSpPr txBox="1"/>
          <p:nvPr/>
        </p:nvSpPr>
        <p:spPr>
          <a:xfrm>
            <a:off x="3640508" y="683664"/>
            <a:ext cx="54889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Lots of computational/theoretical effort has gone into modeling defect generation due to nuclear recoils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Nordlund 2408.07518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Jay 10.1109/TNS.2016.2628089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And many others …</a:t>
            </a:r>
          </a:p>
          <a:p>
            <a:r>
              <a:rPr lang="en-US" dirty="0"/>
              <a:t>By  ~0.3ps, the </a:t>
            </a:r>
            <a:r>
              <a:rPr lang="en-US" dirty="0">
                <a:solidFill>
                  <a:srgbClr val="FF0000"/>
                </a:solidFill>
              </a:rPr>
              <a:t>nuclear recoil (PKA) </a:t>
            </a:r>
            <a:r>
              <a:rPr lang="en-US" dirty="0"/>
              <a:t>has hard scattered with </a:t>
            </a:r>
            <a:r>
              <a:rPr lang="en-US" dirty="0">
                <a:solidFill>
                  <a:srgbClr val="0432FF"/>
                </a:solidFill>
              </a:rPr>
              <a:t>secondary atoms (SKA) </a:t>
            </a:r>
            <a:r>
              <a:rPr lang="en-US" dirty="0"/>
              <a:t>and generated lots of defects.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7435E7-E53F-FFF7-F3F1-26C4255CB15E}"/>
              </a:ext>
            </a:extLst>
          </p:cNvPr>
          <p:cNvSpPr txBox="1"/>
          <p:nvPr/>
        </p:nvSpPr>
        <p:spPr>
          <a:xfrm>
            <a:off x="6485644" y="3429000"/>
            <a:ext cx="25109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1200" dirty="0"/>
              <a:t>Jay 10.1109/TNS.2016.2628089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08AFC3-8180-6711-510E-42DE9F17C72C}"/>
              </a:ext>
            </a:extLst>
          </p:cNvPr>
          <p:cNvSpPr txBox="1"/>
          <p:nvPr/>
        </p:nvSpPr>
        <p:spPr>
          <a:xfrm>
            <a:off x="2143549" y="2466123"/>
            <a:ext cx="374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85B2D7-EA2E-7876-C61E-0106CEC266D6}"/>
              </a:ext>
            </a:extLst>
          </p:cNvPr>
          <p:cNvSpPr txBox="1"/>
          <p:nvPr/>
        </p:nvSpPr>
        <p:spPr>
          <a:xfrm>
            <a:off x="6424754" y="3256714"/>
            <a:ext cx="25109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1200" dirty="0"/>
              <a:t>Jay 10.1109/TNS.2016.2628089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286180-B714-884E-51B1-A8B72F8D5EEF}"/>
              </a:ext>
            </a:extLst>
          </p:cNvPr>
          <p:cNvSpPr txBox="1"/>
          <p:nvPr/>
        </p:nvSpPr>
        <p:spPr>
          <a:xfrm>
            <a:off x="-45469" y="3622829"/>
            <a:ext cx="45149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After this defects begin to interact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 and V recombine and anneal away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 and I, V and V combine to make more complex defects configurations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Since 1I, 1V and 2I can diffuse at 300K, these annealing process can continue to occur at long time scales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Is LEE just the tail of this process   ? </a:t>
            </a:r>
          </a:p>
          <a:p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C63D0E0-CEF2-4DD3-EA6C-E084A81F2350}"/>
              </a:ext>
            </a:extLst>
          </p:cNvPr>
          <p:cNvGrpSpPr/>
          <p:nvPr/>
        </p:nvGrpSpPr>
        <p:grpSpPr>
          <a:xfrm>
            <a:off x="4392539" y="3067941"/>
            <a:ext cx="4736959" cy="3600789"/>
            <a:chOff x="3876546" y="2956844"/>
            <a:chExt cx="5252951" cy="390115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A022085-DFF5-1CE0-BD49-D3779C82F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76546" y="2956844"/>
              <a:ext cx="5252951" cy="390115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88969B1-741B-C037-827A-4E3CA1FA4B87}"/>
                </a:ext>
              </a:extLst>
            </p:cNvPr>
            <p:cNvSpPr txBox="1"/>
            <p:nvPr/>
          </p:nvSpPr>
          <p:spPr>
            <a:xfrm>
              <a:off x="8459121" y="4460904"/>
              <a:ext cx="6703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C000"/>
                  </a:solidFill>
                </a:rPr>
                <a:t>SRIM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4C22E0F-848C-B538-E9FA-B764BD5B6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3216" t="82794" b="7739"/>
            <a:stretch>
              <a:fillRect/>
            </a:stretch>
          </p:blipFill>
          <p:spPr>
            <a:xfrm>
              <a:off x="4572011" y="6174336"/>
              <a:ext cx="4033393" cy="369331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93EF4B2-B189-8097-9087-42BE4D2491FD}"/>
                </a:ext>
              </a:extLst>
            </p:cNvPr>
            <p:cNvSpPr/>
            <p:nvPr/>
          </p:nvSpPr>
          <p:spPr>
            <a:xfrm>
              <a:off x="8605405" y="6174335"/>
              <a:ext cx="524091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39DF91D-0998-8813-C1F3-07FAC217A4F6}"/>
              </a:ext>
            </a:extLst>
          </p:cNvPr>
          <p:cNvSpPr txBox="1"/>
          <p:nvPr/>
        </p:nvSpPr>
        <p:spPr>
          <a:xfrm>
            <a:off x="6992513" y="5819258"/>
            <a:ext cx="20040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Jay 10.1109/TNS.2016.2628089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07C32C3-5ADA-B8C5-F979-7FBE40A826E3}"/>
              </a:ext>
            </a:extLst>
          </p:cNvPr>
          <p:cNvSpPr/>
          <p:nvPr/>
        </p:nvSpPr>
        <p:spPr>
          <a:xfrm>
            <a:off x="220895" y="527477"/>
            <a:ext cx="472610" cy="3408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4434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D41EA-89D8-B1A1-2742-19A4760D6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9121"/>
          </a:xfrm>
        </p:spPr>
        <p:txBody>
          <a:bodyPr>
            <a:normAutofit/>
          </a:bodyPr>
          <a:lstStyle/>
          <a:p>
            <a:r>
              <a:rPr lang="en-US" dirty="0"/>
              <a:t>A/B Test for Fast Neutron Defect PB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B801DA-11E0-891F-CC09-C765C92515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836" b="53262"/>
          <a:stretch>
            <a:fillRect/>
          </a:stretch>
        </p:blipFill>
        <p:spPr>
          <a:xfrm>
            <a:off x="29720" y="769121"/>
            <a:ext cx="4591972" cy="27602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6E3F8C-40B6-5639-CBBE-C6A4B65189A2}"/>
              </a:ext>
            </a:extLst>
          </p:cNvPr>
          <p:cNvSpPr txBox="1"/>
          <p:nvPr/>
        </p:nvSpPr>
        <p:spPr>
          <a:xfrm>
            <a:off x="4621692" y="709203"/>
            <a:ext cx="449258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Irradiate one detector of a near identical pair  with a fast neutron source at 300K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We tried to really irradiate the detectors ... 2 orders of magnitude more total non-ionizing recoil energy than expected from cosmic rays 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Warning: </a:t>
            </a:r>
            <a:r>
              <a:rPr lang="en-US" sz="2400" dirty="0" err="1">
                <a:solidFill>
                  <a:srgbClr val="FF0000"/>
                </a:solidFill>
              </a:rPr>
              <a:t>AmBe</a:t>
            </a:r>
            <a:r>
              <a:rPr lang="en-US" sz="2400" dirty="0">
                <a:solidFill>
                  <a:srgbClr val="FF0000"/>
                </a:solidFill>
              </a:rPr>
              <a:t>/DD much softer spectrum than Cosmic Ray Neutrons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62DF63-458D-91BD-B13F-F19ECC4BD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0" y="4703997"/>
            <a:ext cx="8894279" cy="215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3504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08BC4-A637-2995-1851-E963F93BF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77360"/>
          </a:xfrm>
        </p:spPr>
        <p:txBody>
          <a:bodyPr>
            <a:normAutofit fontScale="90000"/>
          </a:bodyPr>
          <a:lstStyle/>
          <a:p>
            <a:r>
              <a:rPr lang="en-US" dirty="0"/>
              <a:t>Background in Irradiated Device vs Control </a:t>
            </a:r>
          </a:p>
        </p:txBody>
      </p:sp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7BE1609A-26E2-79A1-0A2D-DEB2F9644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15" y="683662"/>
            <a:ext cx="8748762" cy="38456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CACBD2-E799-283D-5041-5FAA1B93AED8}"/>
              </a:ext>
            </a:extLst>
          </p:cNvPr>
          <p:cNvSpPr txBox="1"/>
          <p:nvPr/>
        </p:nvSpPr>
        <p:spPr>
          <a:xfrm>
            <a:off x="71215" y="4337637"/>
            <a:ext cx="90015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Definitely see excess background in irradiated device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Spectral differences from our usual LEE background  … higher energy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</a:rPr>
              <a:t>Not enough to be the dominate source of  LEE.  We see a ~x10 increase in 15-30eV background where we would expect ~x100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Weird: the excess background shape wasn’t the same </a:t>
            </a:r>
          </a:p>
        </p:txBody>
      </p:sp>
    </p:spTree>
    <p:extLst>
      <p:ext uri="{BB962C8B-B14F-4D97-AF65-F5344CB8AC3E}">
        <p14:creationId xmlns:p14="http://schemas.microsoft.com/office/powerpoint/2010/main" val="41684268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AEF7D-9DB0-AF77-FB91-5A6438B8A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3305"/>
          </a:xfrm>
        </p:spPr>
        <p:txBody>
          <a:bodyPr/>
          <a:lstStyle/>
          <a:p>
            <a:r>
              <a:rPr lang="en-US" dirty="0"/>
              <a:t>Time dependence of Background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C7F071-F074-2D94-E813-594B2BECF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03305"/>
            <a:ext cx="9130475" cy="55718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5A9CAB-71D8-90F5-0097-9EA9B7FCC24B}"/>
              </a:ext>
            </a:extLst>
          </p:cNvPr>
          <p:cNvSpPr txBox="1"/>
          <p:nvPr/>
        </p:nvSpPr>
        <p:spPr>
          <a:xfrm>
            <a:off x="1260506" y="1452786"/>
            <a:ext cx="44395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Irradiated device background decays away with time since cool down just like the control does (and all of our devices) … </a:t>
            </a:r>
            <a:r>
              <a:rPr lang="en-US" sz="2400" b="1" dirty="0">
                <a:solidFill>
                  <a:srgbClr val="FF0000"/>
                </a:solidFill>
              </a:rPr>
              <a:t>SEEMS REALLY LEE LIKE </a:t>
            </a:r>
          </a:p>
        </p:txBody>
      </p:sp>
    </p:spTree>
    <p:extLst>
      <p:ext uri="{BB962C8B-B14F-4D97-AF65-F5344CB8AC3E}">
        <p14:creationId xmlns:p14="http://schemas.microsoft.com/office/powerpoint/2010/main" val="4032165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428AE-6975-70F0-0E8C-C2FC12A86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B48D3-467C-3119-8661-B3EB10341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3305"/>
          </a:xfrm>
        </p:spPr>
        <p:txBody>
          <a:bodyPr/>
          <a:lstStyle/>
          <a:p>
            <a:r>
              <a:rPr lang="en-US" dirty="0"/>
              <a:t>Response to 50K Partial Warmup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6D9E02-C91B-0CAB-B637-D81B6D1BF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1" y="922945"/>
            <a:ext cx="9074458" cy="55376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A6EB0C-61EA-04CC-0482-951D4638AE95}"/>
              </a:ext>
            </a:extLst>
          </p:cNvPr>
          <p:cNvSpPr txBox="1"/>
          <p:nvPr/>
        </p:nvSpPr>
        <p:spPr>
          <a:xfrm>
            <a:off x="1230594" y="1743341"/>
            <a:ext cx="5460763" cy="1948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After cycling the detectors to 50K ,the excess background in the irradiated device largely disappeared (if only all PB behaved like this). Fast Neutron generated backgrounds  is like/not like real PB</a:t>
            </a:r>
          </a:p>
        </p:txBody>
      </p:sp>
    </p:spTree>
    <p:extLst>
      <p:ext uri="{BB962C8B-B14F-4D97-AF65-F5344CB8AC3E}">
        <p14:creationId xmlns:p14="http://schemas.microsoft.com/office/powerpoint/2010/main" val="1681833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A84A7-B930-C7D4-660B-7AC1AB9B1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834769"/>
          </a:xfrm>
        </p:spPr>
        <p:txBody>
          <a:bodyPr/>
          <a:lstStyle/>
          <a:p>
            <a:r>
              <a:rPr lang="en-US" dirty="0"/>
              <a:t>Remeasure 2 months later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9F7EE-0356-2853-1F0E-C311CF7F60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185" y="6023231"/>
            <a:ext cx="8874808" cy="74386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Background is still a bit elevated, but nothing like before. Suggests that fast neutron defects continue to anneal at 300K on month time scales?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C039EC-F2E0-129E-7790-E5BE1E2AB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834769"/>
            <a:ext cx="7772400" cy="518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3586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FF73E-A42A-98FA-C387-69F5024CA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041"/>
          </a:xfrm>
        </p:spPr>
        <p:txBody>
          <a:bodyPr/>
          <a:lstStyle/>
          <a:p>
            <a:r>
              <a:rPr lang="en-US" dirty="0"/>
              <a:t>Summary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E6AB6-90F0-9275-B741-336BCF48CC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3734" y="785041"/>
            <a:ext cx="8874807" cy="577812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Non-ionizing Phonon Burst now seen in all superconducting devices (qubits, resonators, phonon sensors)</a:t>
            </a:r>
          </a:p>
          <a:p>
            <a:r>
              <a:rPr lang="en-US" dirty="0"/>
              <a:t>Enormous progress in understanding the source:</a:t>
            </a:r>
          </a:p>
          <a:p>
            <a:pPr lvl="1"/>
            <a:r>
              <a:rPr lang="en-US" dirty="0"/>
              <a:t>Structural support / Environmental Vibration</a:t>
            </a:r>
          </a:p>
          <a:p>
            <a:pPr lvl="1"/>
            <a:r>
              <a:rPr lang="en-US" dirty="0"/>
              <a:t>Differential contraction between substrate/superconducting films (singles)</a:t>
            </a:r>
          </a:p>
          <a:p>
            <a:pPr lvl="1"/>
            <a:r>
              <a:rPr lang="en-US" dirty="0"/>
              <a:t>Some source in the substrate volume</a:t>
            </a:r>
          </a:p>
          <a:p>
            <a:r>
              <a:rPr lang="en-US" dirty="0"/>
              <a:t>Fast neutron lattice irradiation @300K  produces long time scale lattice defect relaxation events @10mK</a:t>
            </a:r>
          </a:p>
          <a:p>
            <a:pPr lvl="1"/>
            <a:r>
              <a:rPr lang="en-US" dirty="0"/>
              <a:t>Tantalizingly similar to standard non-ionizing LEE</a:t>
            </a:r>
          </a:p>
          <a:p>
            <a:pPr lvl="1"/>
            <a:r>
              <a:rPr lang="en-US" dirty="0"/>
              <a:t>Naively, rate too small to be a dominant component of our background LEE ?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More studies needed </a:t>
            </a:r>
          </a:p>
        </p:txBody>
      </p:sp>
    </p:spTree>
    <p:extLst>
      <p:ext uri="{BB962C8B-B14F-4D97-AF65-F5344CB8AC3E}">
        <p14:creationId xmlns:p14="http://schemas.microsoft.com/office/powerpoint/2010/main" val="30809408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805E2-80C4-2AB1-CBFE-493AC7F88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Resonators as a Tool to Understand Qubit Backgrounds</a:t>
            </a:r>
          </a:p>
        </p:txBody>
      </p:sp>
      <p:pic>
        <p:nvPicPr>
          <p:cNvPr id="5" name="Content Placeholder 4" descr="A graph of a diagram&#10;&#10;Description automatically generated">
            <a:extLst>
              <a:ext uri="{FF2B5EF4-FFF2-40B4-BE49-F238E27FC236}">
                <a16:creationId xmlns:a16="http://schemas.microsoft.com/office/drawing/2014/main" id="{EF541C56-4C4D-A31D-CCF1-AF9606316E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-1" y="1143000"/>
            <a:ext cx="4691981" cy="25571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442486-A96F-838F-C3DB-15AF2E541A16}"/>
              </a:ext>
            </a:extLst>
          </p:cNvPr>
          <p:cNvSpPr txBox="1"/>
          <p:nvPr/>
        </p:nvSpPr>
        <p:spPr>
          <a:xfrm>
            <a:off x="4691980" y="1329070"/>
            <a:ext cx="4230247" cy="1976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Quasiparticle poisoning due to  mm blackbody leakage first understood with resonators in 1105.4642.</a:t>
            </a:r>
          </a:p>
          <a:p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E5828B-0C02-1936-CB93-6CD42F8FF08C}"/>
              </a:ext>
            </a:extLst>
          </p:cNvPr>
          <p:cNvSpPr txBox="1"/>
          <p:nvPr/>
        </p:nvSpPr>
        <p:spPr>
          <a:xfrm>
            <a:off x="244549" y="4157330"/>
            <a:ext cx="39446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Every qubit setup uses something like the  box-in-box architecture proposed here today.</a:t>
            </a:r>
          </a:p>
        </p:txBody>
      </p:sp>
      <p:pic>
        <p:nvPicPr>
          <p:cNvPr id="11" name="Picture 10" descr="A diagram of a sample box&#10;&#10;Description automatically generated">
            <a:extLst>
              <a:ext uri="{FF2B5EF4-FFF2-40B4-BE49-F238E27FC236}">
                <a16:creationId xmlns:a16="http://schemas.microsoft.com/office/drawing/2014/main" id="{F9896A4A-A1D2-5849-5868-648BC0978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305275"/>
            <a:ext cx="4450814" cy="302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7685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D5C1B-1CDD-3958-21E3-CAFD98015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A5B21-EB19-C4D4-B085-9F61362CB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Resonators as a Tool to Understand Qubit Backgrounds II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C49C52-DA5F-1216-D339-042C685B8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9934"/>
            <a:ext cx="3938659" cy="22869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760FF1-B96A-B620-06E7-3A797597A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036" y="3774012"/>
            <a:ext cx="4167963" cy="30839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89FAAF-DCDE-518C-A264-114A268F09E8}"/>
              </a:ext>
            </a:extLst>
          </p:cNvPr>
          <p:cNvSpPr txBox="1"/>
          <p:nvPr/>
        </p:nvSpPr>
        <p:spPr>
          <a:xfrm>
            <a:off x="4136064" y="1171929"/>
            <a:ext cx="48697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0802.4457 mapped out the frequency shift of resonators due to TLS  as a function of CPW geometry (participation ratio) and found that the majority of the TLS seemed to be on the sapphire surface and not in the bulk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635509-EE9F-DBDC-1E22-C6490BBF817E}"/>
              </a:ext>
            </a:extLst>
          </p:cNvPr>
          <p:cNvSpPr txBox="1"/>
          <p:nvPr/>
        </p:nvSpPr>
        <p:spPr>
          <a:xfrm>
            <a:off x="265815" y="3697923"/>
            <a:ext cx="44520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Classical superconducting resonators are an extremely powerful tool to understand sources of decoherence in superconducting qubits</a:t>
            </a:r>
          </a:p>
        </p:txBody>
      </p:sp>
    </p:spTree>
    <p:extLst>
      <p:ext uri="{BB962C8B-B14F-4D97-AF65-F5344CB8AC3E}">
        <p14:creationId xmlns:p14="http://schemas.microsoft.com/office/powerpoint/2010/main" val="11391541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29299-9E57-64F2-3970-7B08EA3B2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88" y="79330"/>
            <a:ext cx="9055223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Phonon Sensors as a Tool to Understand Qubit Backgrounds?</a:t>
            </a:r>
          </a:p>
        </p:txBody>
      </p:sp>
      <p:sp>
        <p:nvSpPr>
          <p:cNvPr id="7" name="Left-Right Arrow 6">
            <a:extLst>
              <a:ext uri="{FF2B5EF4-FFF2-40B4-BE49-F238E27FC236}">
                <a16:creationId xmlns:a16="http://schemas.microsoft.com/office/drawing/2014/main" id="{5428DDC0-A596-8E2D-9D30-569160E8C8E4}"/>
              </a:ext>
            </a:extLst>
          </p:cNvPr>
          <p:cNvSpPr/>
          <p:nvPr/>
        </p:nvSpPr>
        <p:spPr>
          <a:xfrm>
            <a:off x="3207701" y="2219288"/>
            <a:ext cx="2459011" cy="375139"/>
          </a:xfrm>
          <a:prstGeom prst="left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oogle Shape;88;p15">
            <a:extLst>
              <a:ext uri="{FF2B5EF4-FFF2-40B4-BE49-F238E27FC236}">
                <a16:creationId xmlns:a16="http://schemas.microsoft.com/office/drawing/2014/main" id="{FD507C13-016D-487F-F335-526B4009BDF7}"/>
              </a:ext>
            </a:extLst>
          </p:cNvPr>
          <p:cNvPicPr preferRelativeResize="0"/>
          <p:nvPr/>
        </p:nvPicPr>
        <p:blipFill rotWithShape="1">
          <a:blip r:embed="rId2"/>
          <a:srcRect l="27105" t="41318" r="27612" b="32795"/>
          <a:stretch/>
        </p:blipFill>
        <p:spPr>
          <a:xfrm>
            <a:off x="6294474" y="1341501"/>
            <a:ext cx="2625984" cy="243305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CB774BA-90BD-88FF-DA8A-40DDE305B1E3}"/>
              </a:ext>
            </a:extLst>
          </p:cNvPr>
          <p:cNvSpPr txBox="1"/>
          <p:nvPr/>
        </p:nvSpPr>
        <p:spPr>
          <a:xfrm>
            <a:off x="341694" y="3893729"/>
            <a:ext cx="87579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Phonon Sensors are a powerful tool to understand non-ionizing qubit backgrounds because they are: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designed to be maximally collect and measure </a:t>
            </a:r>
            <a:r>
              <a:rPr lang="en-US" sz="2800" dirty="0" err="1"/>
              <a:t>athermal</a:t>
            </a:r>
            <a:r>
              <a:rPr lang="en-US" sz="2800" dirty="0"/>
              <a:t> phonons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Easily provide phonon burst energy information</a:t>
            </a:r>
          </a:p>
          <a:p>
            <a:r>
              <a:rPr lang="en-US" sz="2800" dirty="0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4EE8E22-0F71-89CC-8B84-C3E8CA682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94" y="1596493"/>
            <a:ext cx="2039842" cy="203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97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EA525-6594-82CA-F929-41DC37077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254F8-930F-505F-819F-D017694C2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9385"/>
            <a:ext cx="8229600" cy="793998"/>
          </a:xfrm>
        </p:spPr>
        <p:txBody>
          <a:bodyPr>
            <a:normAutofit fontScale="90000"/>
          </a:bodyPr>
          <a:lstStyle/>
          <a:p>
            <a:r>
              <a:rPr lang="en-US" dirty="0"/>
              <a:t>Phonon Burst Rate variation with time and Thermal Cycling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3EDEFF-2647-F746-EDF5-ADB6929DAA4A}"/>
              </a:ext>
            </a:extLst>
          </p:cNvPr>
          <p:cNvSpPr txBox="1"/>
          <p:nvPr/>
        </p:nvSpPr>
        <p:spPr>
          <a:xfrm>
            <a:off x="0" y="4866054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1. Phonon Burst rate monotonically decreases with time since cooldown</a:t>
            </a:r>
          </a:p>
          <a:p>
            <a:r>
              <a:rPr lang="en-US" sz="3200" dirty="0"/>
              <a:t>2.Partial reset with thermal cycling</a:t>
            </a:r>
          </a:p>
          <a:p>
            <a:r>
              <a:rPr lang="en-US" sz="3200" dirty="0">
                <a:solidFill>
                  <a:srgbClr val="FF0000"/>
                </a:solidFill>
              </a:rPr>
              <a:t>Seen in all calorimeters to various extent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1201BB-6E09-64A5-0669-FB2980C35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47223"/>
            <a:ext cx="7772400" cy="38588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ABE9C02-B160-6A31-8B57-65C5E0E7C7BF}"/>
              </a:ext>
            </a:extLst>
          </p:cNvPr>
          <p:cNvSpPr txBox="1"/>
          <p:nvPr/>
        </p:nvSpPr>
        <p:spPr>
          <a:xfrm>
            <a:off x="4657791" y="1283471"/>
            <a:ext cx="1335065" cy="64633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CRESST III</a:t>
            </a:r>
          </a:p>
          <a:p>
            <a:r>
              <a:rPr lang="en-US" dirty="0"/>
              <a:t>2207.09375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351062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625E7-4ECB-BE01-EBEA-7679AF055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2EE3A-E11A-4D49-7688-5FFDED68C4D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549EEF-D9AC-A870-0CF0-9FE0F969BC3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2670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52667-FFE3-32A5-1B0A-724C84E1A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6495"/>
          </a:xfrm>
        </p:spPr>
        <p:txBody>
          <a:bodyPr/>
          <a:lstStyle/>
          <a:p>
            <a:r>
              <a:rPr lang="en-US" dirty="0"/>
              <a:t>Substrate History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50E3A3-2756-1F25-A218-3FCDBC888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2689"/>
            <a:ext cx="8899011" cy="503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976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9C0B6-D753-1256-516E-3C1C49C56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81F6C9-4567-BC82-0C40-3F7B4DD876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3866"/>
          <a:stretch/>
        </p:blipFill>
        <p:spPr>
          <a:xfrm>
            <a:off x="0" y="504193"/>
            <a:ext cx="6113416" cy="6259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706322-92D8-9DE0-7D35-5328ABA8D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7268"/>
            <a:ext cx="9144000" cy="679519"/>
          </a:xfrm>
        </p:spPr>
        <p:txBody>
          <a:bodyPr>
            <a:normAutofit fontScale="90000"/>
          </a:bodyPr>
          <a:lstStyle/>
          <a:p>
            <a:r>
              <a:rPr lang="en-US" dirty="0"/>
              <a:t>Single Events  in Photon Calibration too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A95449-2AC5-85F3-D080-8091F62AA4E7}"/>
              </a:ext>
            </a:extLst>
          </p:cNvPr>
          <p:cNvSpPr txBox="1"/>
          <p:nvPr/>
        </p:nvSpPr>
        <p:spPr>
          <a:xfrm>
            <a:off x="6052456" y="768213"/>
            <a:ext cx="290353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Calibration photons have single and shared events too!</a:t>
            </a:r>
          </a:p>
          <a:p>
            <a:r>
              <a:rPr lang="en-US" sz="2400" dirty="0">
                <a:solidFill>
                  <a:srgbClr val="FF0000"/>
                </a:solidFill>
              </a:rPr>
              <a:t>Shared = substrate absorption</a:t>
            </a:r>
          </a:p>
          <a:p>
            <a:r>
              <a:rPr lang="en-US" sz="2400" dirty="0">
                <a:solidFill>
                  <a:srgbClr val="FF0000"/>
                </a:solidFill>
              </a:rPr>
              <a:t>Singles = Al fin absorption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CA885EAC-32A7-13F1-9B1C-EDF40747D3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11" r="38083"/>
          <a:stretch/>
        </p:blipFill>
        <p:spPr>
          <a:xfrm rot="5400000">
            <a:off x="3583310" y="3558703"/>
            <a:ext cx="2029195" cy="3031017"/>
          </a:xfrm>
          <a:prstGeom prst="rect">
            <a:avLst/>
          </a:prstGeom>
        </p:spPr>
      </p:pic>
      <p:sp>
        <p:nvSpPr>
          <p:cNvPr id="9" name="Explosion 1 8">
            <a:extLst>
              <a:ext uri="{FF2B5EF4-FFF2-40B4-BE49-F238E27FC236}">
                <a16:creationId xmlns:a16="http://schemas.microsoft.com/office/drawing/2014/main" id="{3FDB4F49-6D01-AD6B-E33E-7F18D3CCA779}"/>
              </a:ext>
            </a:extLst>
          </p:cNvPr>
          <p:cNvSpPr/>
          <p:nvPr/>
        </p:nvSpPr>
        <p:spPr>
          <a:xfrm>
            <a:off x="3725698" y="4592002"/>
            <a:ext cx="689294" cy="428228"/>
          </a:xfrm>
          <a:prstGeom prst="irregularSeal1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291474-E60E-2C21-C215-DA3B2F66F518}"/>
              </a:ext>
            </a:extLst>
          </p:cNvPr>
          <p:cNvSpPr txBox="1"/>
          <p:nvPr/>
        </p:nvSpPr>
        <p:spPr>
          <a:xfrm>
            <a:off x="611776" y="2459119"/>
            <a:ext cx="1772196" cy="5847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1 Al fin photon + 1 substrate photon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A9F292B-B527-1A37-6FF9-C57EBE92A3BA}"/>
              </a:ext>
            </a:extLst>
          </p:cNvPr>
          <p:cNvCxnSpPr>
            <a:cxnSpLocks/>
          </p:cNvCxnSpPr>
          <p:nvPr/>
        </p:nvCxnSpPr>
        <p:spPr>
          <a:xfrm>
            <a:off x="1645919" y="3043894"/>
            <a:ext cx="399050" cy="385106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00746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8AF121-562C-AB97-8CCA-E5C6C0FF7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D267B-8E57-00F4-60B9-8CE664012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966" y="-64426"/>
            <a:ext cx="7704034" cy="716674"/>
          </a:xfrm>
        </p:spPr>
        <p:txBody>
          <a:bodyPr>
            <a:normAutofit fontScale="90000"/>
          </a:bodyPr>
          <a:lstStyle/>
          <a:p>
            <a:r>
              <a:rPr lang="en-US" dirty="0"/>
              <a:t>Single Relaxation Event Pulse Shape</a:t>
            </a:r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C9CD1BFD-29EF-BEEC-4F0A-060C55963A25}"/>
              </a:ext>
            </a:extLst>
          </p:cNvPr>
          <p:cNvSpPr>
            <a:spLocks noGrp="1" noChangeAspect="1" noChangeArrowheads="1"/>
          </p:cNvSpPr>
          <p:nvPr>
            <p:ph sz="half" idx="2"/>
          </p:nvPr>
        </p:nvSpPr>
        <p:spPr bwMode="auto">
          <a:xfrm>
            <a:off x="0" y="5084368"/>
            <a:ext cx="9032905" cy="104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rgbClr val="FF0000"/>
                </a:solidFill>
              </a:rPr>
              <a:t>Single LEE background source is Al film relaxation!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18DEE4-60E5-5DB0-E249-26DCBCA59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2685" y="1174224"/>
            <a:ext cx="5221315" cy="3569258"/>
          </a:xfrm>
          <a:prstGeom prst="rect">
            <a:avLst/>
          </a:prstGeom>
        </p:spPr>
      </p:pic>
      <p:pic>
        <p:nvPicPr>
          <p:cNvPr id="10" name="Google Shape;88;p15">
            <a:extLst>
              <a:ext uri="{FF2B5EF4-FFF2-40B4-BE49-F238E27FC236}">
                <a16:creationId xmlns:a16="http://schemas.microsoft.com/office/drawing/2014/main" id="{B92AB183-C7DA-89EE-1F39-C52B1F00EB47}"/>
              </a:ext>
            </a:extLst>
          </p:cNvPr>
          <p:cNvPicPr preferRelativeResize="0"/>
          <p:nvPr/>
        </p:nvPicPr>
        <p:blipFill rotWithShape="1">
          <a:blip r:embed="rId3"/>
          <a:srcRect l="27105" t="41318" r="27612" b="32795"/>
          <a:stretch/>
        </p:blipFill>
        <p:spPr>
          <a:xfrm>
            <a:off x="59821" y="130271"/>
            <a:ext cx="1149768" cy="104395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Explosion 1 11">
            <a:extLst>
              <a:ext uri="{FF2B5EF4-FFF2-40B4-BE49-F238E27FC236}">
                <a16:creationId xmlns:a16="http://schemas.microsoft.com/office/drawing/2014/main" id="{609D7DE6-42D8-3700-C68A-9F3225692E10}"/>
              </a:ext>
            </a:extLst>
          </p:cNvPr>
          <p:cNvSpPr/>
          <p:nvPr/>
        </p:nvSpPr>
        <p:spPr>
          <a:xfrm>
            <a:off x="480469" y="397939"/>
            <a:ext cx="308472" cy="207792"/>
          </a:xfrm>
          <a:prstGeom prst="irregularSeal1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AutoShape 6">
            <a:extLst>
              <a:ext uri="{FF2B5EF4-FFF2-40B4-BE49-F238E27FC236}">
                <a16:creationId xmlns:a16="http://schemas.microsoft.com/office/drawing/2014/main" id="{4B3E13BA-1519-DE82-740E-755FC6AA662E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0" y="1250252"/>
            <a:ext cx="3922685" cy="364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LEE single pulse shapes and Al fin calibrations photons have pulse shapes consistent with a </a:t>
            </a:r>
            <a:r>
              <a:rPr lang="en-US" dirty="0" err="1"/>
              <a:t>dirac</a:t>
            </a:r>
            <a:r>
              <a:rPr lang="en-US" dirty="0"/>
              <a:t> delta energy pulse that saturates a single phonon sensor in the channel</a:t>
            </a:r>
          </a:p>
          <a:p>
            <a:r>
              <a:rPr lang="en-US" dirty="0"/>
              <a:t>As LEE energy drops, pulse shape looks more like a </a:t>
            </a:r>
            <a:r>
              <a:rPr lang="en-US" dirty="0" err="1"/>
              <a:t>dirac</a:t>
            </a:r>
            <a:r>
              <a:rPr lang="en-US" dirty="0"/>
              <a:t>-delta energy deposition (known from </a:t>
            </a:r>
            <a:r>
              <a:rPr lang="en-US" dirty="0" err="1"/>
              <a:t>dIdV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922762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FE4F8-CDBE-D15F-AD41-4983A6BC6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CBC2F-DBC0-2D58-0F05-CB96FC0BA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1548"/>
          </a:xfrm>
        </p:spPr>
        <p:txBody>
          <a:bodyPr>
            <a:normAutofit fontScale="90000"/>
          </a:bodyPr>
          <a:lstStyle/>
          <a:p>
            <a:r>
              <a:rPr lang="en-US" dirty="0"/>
              <a:t>Perfect A/B Test?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A040DC8-4C6C-9E5D-ADB6-DAAC8240BB0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r="26437" b="43440"/>
          <a:stretch>
            <a:fillRect/>
          </a:stretch>
        </p:blipFill>
        <p:spPr>
          <a:xfrm>
            <a:off x="-71918" y="604442"/>
            <a:ext cx="4808306" cy="262611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2C4C9C-862F-BEC2-FF4C-9FA3AA9BF11A}"/>
              </a:ext>
            </a:extLst>
          </p:cNvPr>
          <p:cNvSpPr txBox="1"/>
          <p:nvPr/>
        </p:nvSpPr>
        <p:spPr>
          <a:xfrm>
            <a:off x="4922606" y="681548"/>
            <a:ext cx="41070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For a systematically clean measurement of LEE dependence on thickness, we must keep all other variables identical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5E19D70-10B1-6108-DBB7-6AC4DF3A5768}"/>
              </a:ext>
            </a:extLst>
          </p:cNvPr>
          <p:cNvGraphicFramePr>
            <a:graphicFrameLocks noGrp="1"/>
          </p:cNvGraphicFramePr>
          <p:nvPr/>
        </p:nvGraphicFramePr>
        <p:xfrm>
          <a:off x="1" y="2953337"/>
          <a:ext cx="9143999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6237">
                  <a:extLst>
                    <a:ext uri="{9D8B030D-6E8A-4147-A177-3AD203B41FA5}">
                      <a16:colId xmlns:a16="http://schemas.microsoft.com/office/drawing/2014/main" val="190927766"/>
                    </a:ext>
                  </a:extLst>
                </a:gridCol>
                <a:gridCol w="4009932">
                  <a:extLst>
                    <a:ext uri="{9D8B030D-6E8A-4147-A177-3AD203B41FA5}">
                      <a16:colId xmlns:a16="http://schemas.microsoft.com/office/drawing/2014/main" val="1332535262"/>
                    </a:ext>
                  </a:extLst>
                </a:gridCol>
                <a:gridCol w="3157830">
                  <a:extLst>
                    <a:ext uri="{9D8B030D-6E8A-4147-A177-3AD203B41FA5}">
                      <a16:colId xmlns:a16="http://schemas.microsoft.com/office/drawing/2014/main" val="3515962044"/>
                    </a:ext>
                  </a:extLst>
                </a:gridCol>
              </a:tblGrid>
              <a:tr h="3551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Same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Differences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6808669"/>
                  </a:ext>
                </a:extLst>
              </a:tr>
              <a:tr h="355140">
                <a:tc>
                  <a:txBody>
                    <a:bodyPr/>
                    <a:lstStyle/>
                    <a:p>
                      <a:r>
                        <a:rPr lang="en-US" dirty="0"/>
                        <a:t>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identical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225601"/>
                  </a:ext>
                </a:extLst>
              </a:tr>
              <a:tr h="88784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Substrates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&gt;20kOhm cm Intrinsic Si double side DSP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dirty="0"/>
                        <a:t>Different Boules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dirty="0"/>
                        <a:t>Baking times slightly different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5268887"/>
                  </a:ext>
                </a:extLst>
              </a:tr>
              <a:tr h="887849">
                <a:tc>
                  <a:txBody>
                    <a:bodyPr/>
                    <a:lstStyle/>
                    <a:p>
                      <a:r>
                        <a:rPr lang="en-US" dirty="0"/>
                        <a:t>Fabrication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Same SOP </a:t>
                      </a:r>
                    </a:p>
                    <a:p>
                      <a:r>
                        <a:rPr lang="en-US" dirty="0"/>
                        <a:t>Texas A&amp;M fabrication facility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Consecutive fabrication runs separated by 1 week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82382"/>
                  </a:ext>
                </a:extLst>
              </a:tr>
              <a:tr h="355140">
                <a:tc>
                  <a:txBody>
                    <a:bodyPr/>
                    <a:lstStyle/>
                    <a:p>
                      <a:r>
                        <a:rPr lang="en-US" dirty="0"/>
                        <a:t>Dicing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Same vendor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Different blade thickness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627288"/>
                  </a:ext>
                </a:extLst>
              </a:tr>
              <a:tr h="355140">
                <a:tc>
                  <a:txBody>
                    <a:bodyPr/>
                    <a:lstStyle/>
                    <a:p>
                      <a:r>
                        <a:rPr lang="en-US" dirty="0"/>
                        <a:t>Storage, Shipping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Identical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2236420"/>
                  </a:ext>
                </a:extLst>
              </a:tr>
              <a:tr h="621494">
                <a:tc>
                  <a:txBody>
                    <a:bodyPr/>
                    <a:lstStyle/>
                    <a:p>
                      <a:r>
                        <a:rPr lang="en-US" dirty="0"/>
                        <a:t>Measurement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Same run/cooldown, nominally same electronics chain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Different vibration susceptibility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57064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5989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7B13D-0FF4-E938-996D-35A40588F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932B5-C043-2522-C1EA-6A333C7E3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540"/>
            <a:ext cx="9144000" cy="764627"/>
          </a:xfrm>
        </p:spPr>
        <p:txBody>
          <a:bodyPr>
            <a:normAutofit/>
          </a:bodyPr>
          <a:lstStyle/>
          <a:p>
            <a:r>
              <a:rPr lang="en-US" dirty="0"/>
              <a:t>3) Phonon Burst Excess is Non-Ionizing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F043F0-6BB0-3C24-9E8F-3EDACA00B61B}"/>
              </a:ext>
            </a:extLst>
          </p:cNvPr>
          <p:cNvSpPr txBox="1"/>
          <p:nvPr/>
        </p:nvSpPr>
        <p:spPr>
          <a:xfrm>
            <a:off x="0" y="4647884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/>
              <a:t>Drifting of e/h pairs converts electrostatic potential energy into additional </a:t>
            </a:r>
            <a:r>
              <a:rPr lang="en-US" sz="2400" dirty="0" err="1"/>
              <a:t>athermal</a:t>
            </a:r>
            <a:r>
              <a:rPr lang="en-US" sz="2400" dirty="0"/>
              <a:t> phonon energy. A 20eV recoil with 1eh event would have a 20eV+35eV=55eV total phonon energy.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/>
              <a:t>Also seen in EDELWEISS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7055D-D341-271A-D729-640298384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BE3A0-0650-B744-A7B5-9973D69D1B22}" type="slidenum">
              <a:rPr lang="en-US" smtClean="0"/>
              <a:t>5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40631C-473D-0188-2395-9DE0B3735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7553" y="917032"/>
            <a:ext cx="4955036" cy="37308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8C7AA9-B9C7-A380-38D6-5D37363C6693}"/>
              </a:ext>
            </a:extLst>
          </p:cNvPr>
          <p:cNvSpPr txBox="1"/>
          <p:nvPr/>
        </p:nvSpPr>
        <p:spPr>
          <a:xfrm>
            <a:off x="5199321" y="1075985"/>
            <a:ext cx="2210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K. Kennard EXCESS 26</a:t>
            </a:r>
          </a:p>
          <a:p>
            <a:r>
              <a:rPr lang="en-US" dirty="0" err="1"/>
              <a:t>SuperCDMS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D0E721C-A110-97A9-8E83-02E61F642B76}"/>
              </a:ext>
            </a:extLst>
          </p:cNvPr>
          <p:cNvGrpSpPr/>
          <p:nvPr/>
        </p:nvGrpSpPr>
        <p:grpSpPr>
          <a:xfrm>
            <a:off x="179047" y="2064158"/>
            <a:ext cx="3827095" cy="1895097"/>
            <a:chOff x="609170" y="3654846"/>
            <a:chExt cx="5368954" cy="2341180"/>
          </a:xfrm>
        </p:grpSpPr>
        <p:sp>
          <p:nvSpPr>
            <p:cNvPr id="13" name="AutoShape 1">
              <a:extLst>
                <a:ext uri="{FF2B5EF4-FFF2-40B4-BE49-F238E27FC236}">
                  <a16:creationId xmlns:a16="http://schemas.microsoft.com/office/drawing/2014/main" id="{1A62D6DC-8438-735E-D7FA-5B2BFFCFC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170" y="3706470"/>
              <a:ext cx="5368954" cy="2231834"/>
            </a:xfrm>
            <a:prstGeom prst="roundRect">
              <a:avLst>
                <a:gd name="adj" fmla="val 6407"/>
              </a:avLst>
            </a:prstGeom>
            <a:solidFill>
              <a:schemeClr val="bg1">
                <a:lumMod val="85000"/>
              </a:schemeClr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350" dirty="0"/>
            </a:p>
          </p:txBody>
        </p:sp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8FC2506F-E204-E698-12A1-F09BB0258A3B}"/>
                </a:ext>
              </a:extLst>
            </p:cNvPr>
            <p:cNvSpPr>
              <a:spLocks/>
            </p:cNvSpPr>
            <p:nvPr/>
          </p:nvSpPr>
          <p:spPr bwMode="auto">
            <a:xfrm rot="21120000">
              <a:off x="1253237" y="4955197"/>
              <a:ext cx="393700" cy="254000"/>
            </a:xfrm>
            <a:custGeom>
              <a:avLst/>
              <a:gdLst>
                <a:gd name="T0" fmla="*/ 8100 w 21600"/>
                <a:gd name="T1" fmla="*/ 4320 h 21600"/>
                <a:gd name="T2" fmla="*/ 11957 w 21600"/>
                <a:gd name="T3" fmla="*/ 5940 h 21600"/>
                <a:gd name="T4" fmla="*/ 15043 w 21600"/>
                <a:gd name="T5" fmla="*/ 0 h 21600"/>
                <a:gd name="T6" fmla="*/ 16586 w 21600"/>
                <a:gd name="T7" fmla="*/ 6480 h 21600"/>
                <a:gd name="T8" fmla="*/ 21600 w 21600"/>
                <a:gd name="T9" fmla="*/ 9720 h 21600"/>
                <a:gd name="T10" fmla="*/ 15429 w 21600"/>
                <a:gd name="T11" fmla="*/ 12420 h 21600"/>
                <a:gd name="T12" fmla="*/ 14271 w 21600"/>
                <a:gd name="T13" fmla="*/ 18360 h 21600"/>
                <a:gd name="T14" fmla="*/ 9257 w 21600"/>
                <a:gd name="T15" fmla="*/ 16200 h 21600"/>
                <a:gd name="T16" fmla="*/ 6171 w 21600"/>
                <a:gd name="T17" fmla="*/ 21600 h 21600"/>
                <a:gd name="T18" fmla="*/ 4243 w 21600"/>
                <a:gd name="T19" fmla="*/ 15660 h 21600"/>
                <a:gd name="T20" fmla="*/ 0 w 21600"/>
                <a:gd name="T21" fmla="*/ 9720 h 21600"/>
                <a:gd name="T22" fmla="*/ 5014 w 21600"/>
                <a:gd name="T23" fmla="*/ 9180 h 21600"/>
                <a:gd name="T24" fmla="*/ 5014 w 21600"/>
                <a:gd name="T25" fmla="*/ 27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600" h="21600">
                  <a:moveTo>
                    <a:pt x="8100" y="4320"/>
                  </a:moveTo>
                  <a:lnTo>
                    <a:pt x="11957" y="5940"/>
                  </a:lnTo>
                  <a:lnTo>
                    <a:pt x="15043" y="0"/>
                  </a:lnTo>
                  <a:lnTo>
                    <a:pt x="16586" y="6480"/>
                  </a:lnTo>
                  <a:lnTo>
                    <a:pt x="21600" y="9720"/>
                  </a:lnTo>
                  <a:lnTo>
                    <a:pt x="15429" y="12420"/>
                  </a:lnTo>
                  <a:lnTo>
                    <a:pt x="14271" y="18360"/>
                  </a:lnTo>
                  <a:lnTo>
                    <a:pt x="9257" y="16200"/>
                  </a:lnTo>
                  <a:lnTo>
                    <a:pt x="6171" y="21600"/>
                  </a:lnTo>
                  <a:lnTo>
                    <a:pt x="4243" y="15660"/>
                  </a:lnTo>
                  <a:lnTo>
                    <a:pt x="0" y="9720"/>
                  </a:lnTo>
                  <a:lnTo>
                    <a:pt x="5014" y="9180"/>
                  </a:lnTo>
                  <a:lnTo>
                    <a:pt x="5014" y="2700"/>
                  </a:lnTo>
                </a:path>
              </a:pathLst>
            </a:custGeom>
            <a:solidFill>
              <a:srgbClr val="FFFF00"/>
            </a:solidFill>
            <a:ln w="25400" cap="flat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15" name="Line 5">
              <a:extLst>
                <a:ext uri="{FF2B5EF4-FFF2-40B4-BE49-F238E27FC236}">
                  <a16:creationId xmlns:a16="http://schemas.microsoft.com/office/drawing/2014/main" id="{C8150ECD-6044-6CFE-F5DF-BE9674D16B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02451" y="3789065"/>
              <a:ext cx="1737" cy="1128042"/>
            </a:xfrm>
            <a:prstGeom prst="line">
              <a:avLst/>
            </a:prstGeom>
            <a:solidFill>
              <a:schemeClr val="bg1">
                <a:lumMod val="85000"/>
              </a:schemeClr>
            </a:solidFill>
            <a:ln w="254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16" name="Line 9">
              <a:extLst>
                <a:ext uri="{FF2B5EF4-FFF2-40B4-BE49-F238E27FC236}">
                  <a16:creationId xmlns:a16="http://schemas.microsoft.com/office/drawing/2014/main" id="{EE588CA5-ADF6-3AE6-7F41-E00A5E5BA9B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1442718" y="5213096"/>
              <a:ext cx="24988" cy="687464"/>
            </a:xfrm>
            <a:prstGeom prst="line">
              <a:avLst/>
            </a:prstGeom>
            <a:solidFill>
              <a:schemeClr val="bg1">
                <a:lumMod val="85000"/>
              </a:schemeClr>
            </a:solidFill>
            <a:ln w="254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17" name="Line 10">
              <a:extLst>
                <a:ext uri="{FF2B5EF4-FFF2-40B4-BE49-F238E27FC236}">
                  <a16:creationId xmlns:a16="http://schemas.microsoft.com/office/drawing/2014/main" id="{D7AA38C2-9921-ACAB-BF54-E36BD1F8CD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90588" y="4997023"/>
              <a:ext cx="250496" cy="25624"/>
            </a:xfrm>
            <a:prstGeom prst="line">
              <a:avLst/>
            </a:prstGeom>
            <a:solidFill>
              <a:schemeClr val="bg1">
                <a:lumMod val="85000"/>
              </a:schemeClr>
            </a:solidFill>
            <a:ln w="38100" cap="flat">
              <a:solidFill>
                <a:srgbClr val="0044FE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18" name="Line 11">
              <a:extLst>
                <a:ext uri="{FF2B5EF4-FFF2-40B4-BE49-F238E27FC236}">
                  <a16:creationId xmlns:a16="http://schemas.microsoft.com/office/drawing/2014/main" id="{9AC4DBB8-02CE-3007-4A24-CF3E6616D8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39788" y="4780210"/>
              <a:ext cx="187722" cy="161475"/>
            </a:xfrm>
            <a:prstGeom prst="line">
              <a:avLst/>
            </a:prstGeom>
            <a:solidFill>
              <a:schemeClr val="bg1">
                <a:lumMod val="85000"/>
              </a:schemeClr>
            </a:solidFill>
            <a:ln w="38100" cap="flat">
              <a:solidFill>
                <a:srgbClr val="0044FE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19" name="Line 12">
              <a:extLst>
                <a:ext uri="{FF2B5EF4-FFF2-40B4-BE49-F238E27FC236}">
                  <a16:creationId xmlns:a16="http://schemas.microsoft.com/office/drawing/2014/main" id="{590A28BD-8725-C5CA-FC10-92F2835BB9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25488" y="4666641"/>
              <a:ext cx="43899" cy="173444"/>
            </a:xfrm>
            <a:prstGeom prst="line">
              <a:avLst/>
            </a:prstGeom>
            <a:solidFill>
              <a:schemeClr val="bg1">
                <a:lumMod val="85000"/>
              </a:schemeClr>
            </a:solidFill>
            <a:ln w="38100" cap="flat">
              <a:solidFill>
                <a:srgbClr val="0044FE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20" name="Line 13">
              <a:extLst>
                <a:ext uri="{FF2B5EF4-FFF2-40B4-BE49-F238E27FC236}">
                  <a16:creationId xmlns:a16="http://schemas.microsoft.com/office/drawing/2014/main" id="{C1005991-16DA-AFAC-DF31-7BB59763A11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1507437" y="5244808"/>
              <a:ext cx="61949" cy="206490"/>
            </a:xfrm>
            <a:prstGeom prst="line">
              <a:avLst/>
            </a:prstGeom>
            <a:solidFill>
              <a:schemeClr val="bg1">
                <a:lumMod val="85000"/>
              </a:schemeClr>
            </a:solidFill>
            <a:ln w="38100" cap="flat">
              <a:solidFill>
                <a:srgbClr val="0044FE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21" name="Line 14">
              <a:extLst>
                <a:ext uri="{FF2B5EF4-FFF2-40B4-BE49-F238E27FC236}">
                  <a16:creationId xmlns:a16="http://schemas.microsoft.com/office/drawing/2014/main" id="{D29F9824-61E2-7F69-D62E-503D631EF14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1411187" y="5259184"/>
              <a:ext cx="3325" cy="212761"/>
            </a:xfrm>
            <a:prstGeom prst="line">
              <a:avLst/>
            </a:prstGeom>
            <a:solidFill>
              <a:schemeClr val="bg1">
                <a:lumMod val="85000"/>
              </a:schemeClr>
            </a:solidFill>
            <a:ln w="38100" cap="flat">
              <a:solidFill>
                <a:srgbClr val="0044FE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22" name="Line 15">
              <a:extLst>
                <a:ext uri="{FF2B5EF4-FFF2-40B4-BE49-F238E27FC236}">
                  <a16:creationId xmlns:a16="http://schemas.microsoft.com/office/drawing/2014/main" id="{1D23BE29-9C87-7940-4B17-B049F34B0AE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960217" y="5157585"/>
              <a:ext cx="265234" cy="87224"/>
            </a:xfrm>
            <a:prstGeom prst="line">
              <a:avLst/>
            </a:prstGeom>
            <a:solidFill>
              <a:schemeClr val="bg1">
                <a:lumMod val="85000"/>
              </a:schemeClr>
            </a:solidFill>
            <a:ln w="38100" cap="flat">
              <a:solidFill>
                <a:srgbClr val="0044FE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23" name="Line 16">
              <a:extLst>
                <a:ext uri="{FF2B5EF4-FFF2-40B4-BE49-F238E27FC236}">
                  <a16:creationId xmlns:a16="http://schemas.microsoft.com/office/drawing/2014/main" id="{AB07E7ED-C8A5-6484-1E8A-1B59AA026D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8665" y="4697614"/>
              <a:ext cx="104736" cy="225021"/>
            </a:xfrm>
            <a:prstGeom prst="line">
              <a:avLst/>
            </a:prstGeom>
            <a:solidFill>
              <a:schemeClr val="bg1">
                <a:lumMod val="85000"/>
              </a:schemeClr>
            </a:solidFill>
            <a:ln w="38100" cap="flat">
              <a:solidFill>
                <a:srgbClr val="0044FE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24" name="Line 17">
              <a:extLst>
                <a:ext uri="{FF2B5EF4-FFF2-40B4-BE49-F238E27FC236}">
                  <a16:creationId xmlns:a16="http://schemas.microsoft.com/office/drawing/2014/main" id="{5B73FDE1-EF78-2C07-9ACC-E1C23C86C1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4116" y="4811183"/>
              <a:ext cx="174672" cy="168602"/>
            </a:xfrm>
            <a:prstGeom prst="line">
              <a:avLst/>
            </a:prstGeom>
            <a:solidFill>
              <a:schemeClr val="bg1">
                <a:lumMod val="85000"/>
              </a:schemeClr>
            </a:solidFill>
            <a:ln w="38100" cap="flat">
              <a:solidFill>
                <a:srgbClr val="0044FE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25" name="Line 18">
              <a:extLst>
                <a:ext uri="{FF2B5EF4-FFF2-40B4-BE49-F238E27FC236}">
                  <a16:creationId xmlns:a16="http://schemas.microsoft.com/office/drawing/2014/main" id="{8B22D3FA-DC50-D2D7-360D-BB0818758CD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1652488" y="5119486"/>
              <a:ext cx="267946" cy="114999"/>
            </a:xfrm>
            <a:prstGeom prst="line">
              <a:avLst/>
            </a:prstGeom>
            <a:solidFill>
              <a:schemeClr val="bg1">
                <a:lumMod val="85000"/>
              </a:schemeClr>
            </a:solidFill>
            <a:ln w="38100" cap="flat">
              <a:solidFill>
                <a:srgbClr val="0044FE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26" name="Line 19">
              <a:extLst>
                <a:ext uri="{FF2B5EF4-FFF2-40B4-BE49-F238E27FC236}">
                  <a16:creationId xmlns:a16="http://schemas.microsoft.com/office/drawing/2014/main" id="{D4F3A1D0-5B91-7998-9F72-B48399401B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0218" y="5007348"/>
              <a:ext cx="247770" cy="54988"/>
            </a:xfrm>
            <a:prstGeom prst="line">
              <a:avLst/>
            </a:prstGeom>
            <a:solidFill>
              <a:schemeClr val="bg1">
                <a:lumMod val="85000"/>
              </a:schemeClr>
            </a:solidFill>
            <a:ln w="38100" cap="flat">
              <a:solidFill>
                <a:srgbClr val="0044FE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27" name="Line 22">
              <a:extLst>
                <a:ext uri="{FF2B5EF4-FFF2-40B4-BE49-F238E27FC236}">
                  <a16:creationId xmlns:a16="http://schemas.microsoft.com/office/drawing/2014/main" id="{0FF9EA08-4417-3E0D-619F-6AC4327941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8015" y="4470477"/>
              <a:ext cx="182524" cy="234648"/>
            </a:xfrm>
            <a:prstGeom prst="line">
              <a:avLst/>
            </a:prstGeom>
            <a:solidFill>
              <a:schemeClr val="bg1">
                <a:lumMod val="85000"/>
              </a:schemeClr>
            </a:solidFill>
            <a:ln w="38100" cap="flat">
              <a:solidFill>
                <a:schemeClr val="accent3">
                  <a:lumMod val="75000"/>
                </a:schemeClr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28" name="Line 23">
              <a:extLst>
                <a:ext uri="{FF2B5EF4-FFF2-40B4-BE49-F238E27FC236}">
                  <a16:creationId xmlns:a16="http://schemas.microsoft.com/office/drawing/2014/main" id="{0F6965DD-668D-7B77-E9A9-F7085A10D6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97690" y="3840687"/>
              <a:ext cx="202386" cy="342025"/>
            </a:xfrm>
            <a:prstGeom prst="line">
              <a:avLst/>
            </a:prstGeom>
            <a:solidFill>
              <a:schemeClr val="bg1">
                <a:lumMod val="85000"/>
              </a:schemeClr>
            </a:solidFill>
            <a:ln w="38100" cap="flat">
              <a:solidFill>
                <a:schemeClr val="accent3">
                  <a:lumMod val="75000"/>
                </a:schemeClr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29" name="Line 24">
              <a:extLst>
                <a:ext uri="{FF2B5EF4-FFF2-40B4-BE49-F238E27FC236}">
                  <a16:creationId xmlns:a16="http://schemas.microsoft.com/office/drawing/2014/main" id="{CEAB1020-F80D-19B5-E0CC-9B8D5AC57B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6390" y="4160744"/>
              <a:ext cx="212712" cy="254038"/>
            </a:xfrm>
            <a:prstGeom prst="line">
              <a:avLst/>
            </a:prstGeom>
            <a:solidFill>
              <a:schemeClr val="bg1">
                <a:lumMod val="85000"/>
              </a:schemeClr>
            </a:solidFill>
            <a:ln w="38100" cap="flat">
              <a:solidFill>
                <a:schemeClr val="accent3">
                  <a:lumMod val="75000"/>
                </a:schemeClr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30" name="Line 25">
              <a:extLst>
                <a:ext uri="{FF2B5EF4-FFF2-40B4-BE49-F238E27FC236}">
                  <a16:creationId xmlns:a16="http://schemas.microsoft.com/office/drawing/2014/main" id="{B35DA249-1BA2-2B4A-6726-64907B7CC3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15151" y="4356907"/>
              <a:ext cx="164561" cy="293509"/>
            </a:xfrm>
            <a:prstGeom prst="line">
              <a:avLst/>
            </a:prstGeom>
            <a:solidFill>
              <a:schemeClr val="bg1">
                <a:lumMod val="85000"/>
              </a:schemeClr>
            </a:solidFill>
            <a:ln w="38100" cap="flat">
              <a:solidFill>
                <a:schemeClr val="accent3">
                  <a:lumMod val="75000"/>
                </a:schemeClr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31" name="Line 26">
              <a:extLst>
                <a:ext uri="{FF2B5EF4-FFF2-40B4-BE49-F238E27FC236}">
                  <a16:creationId xmlns:a16="http://schemas.microsoft.com/office/drawing/2014/main" id="{D9DBA600-885C-3587-3239-A148E71E45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03237" y="4078149"/>
              <a:ext cx="145499" cy="267458"/>
            </a:xfrm>
            <a:prstGeom prst="line">
              <a:avLst/>
            </a:prstGeom>
            <a:solidFill>
              <a:schemeClr val="bg1">
                <a:lumMod val="85000"/>
              </a:schemeClr>
            </a:solidFill>
            <a:ln w="38100" cap="flat">
              <a:solidFill>
                <a:schemeClr val="accent3">
                  <a:lumMod val="75000"/>
                </a:schemeClr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32" name="Line 27">
              <a:extLst>
                <a:ext uri="{FF2B5EF4-FFF2-40B4-BE49-F238E27FC236}">
                  <a16:creationId xmlns:a16="http://schemas.microsoft.com/office/drawing/2014/main" id="{EABC8CC1-CE26-074C-0CF7-745714BADB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31837" y="3747767"/>
              <a:ext cx="158199" cy="257316"/>
            </a:xfrm>
            <a:prstGeom prst="line">
              <a:avLst/>
            </a:prstGeom>
            <a:solidFill>
              <a:schemeClr val="bg1">
                <a:lumMod val="85000"/>
              </a:schemeClr>
            </a:solidFill>
            <a:ln w="38100" cap="flat">
              <a:solidFill>
                <a:schemeClr val="accent3">
                  <a:lumMod val="75000"/>
                </a:schemeClr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33" name="Line 31">
              <a:extLst>
                <a:ext uri="{FF2B5EF4-FFF2-40B4-BE49-F238E27FC236}">
                  <a16:creationId xmlns:a16="http://schemas.microsoft.com/office/drawing/2014/main" id="{B820EB41-71B0-9A8F-3641-5CD70CCE636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1528273" y="5310891"/>
              <a:ext cx="224271" cy="182713"/>
            </a:xfrm>
            <a:prstGeom prst="line">
              <a:avLst/>
            </a:prstGeom>
            <a:solidFill>
              <a:schemeClr val="bg1">
                <a:lumMod val="85000"/>
              </a:schemeClr>
            </a:solidFill>
            <a:ln w="38100" cap="flat">
              <a:solidFill>
                <a:schemeClr val="accent3">
                  <a:lumMod val="75000"/>
                </a:schemeClr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34" name="Line 34">
              <a:extLst>
                <a:ext uri="{FF2B5EF4-FFF2-40B4-BE49-F238E27FC236}">
                  <a16:creationId xmlns:a16="http://schemas.microsoft.com/office/drawing/2014/main" id="{B1D8086B-596E-BAF2-1E4C-8F5EA7B7CFF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1489465" y="5501650"/>
              <a:ext cx="228126" cy="318706"/>
            </a:xfrm>
            <a:prstGeom prst="line">
              <a:avLst/>
            </a:prstGeom>
            <a:solidFill>
              <a:schemeClr val="bg1">
                <a:lumMod val="85000"/>
              </a:schemeClr>
            </a:solidFill>
            <a:ln w="38100" cap="flat">
              <a:solidFill>
                <a:schemeClr val="accent3">
                  <a:lumMod val="75000"/>
                </a:schemeClr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35" name="Line 35">
              <a:extLst>
                <a:ext uri="{FF2B5EF4-FFF2-40B4-BE49-F238E27FC236}">
                  <a16:creationId xmlns:a16="http://schemas.microsoft.com/office/drawing/2014/main" id="{55207062-0950-9FA1-BCFC-CE1CFC99BBC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1493189" y="5637053"/>
              <a:ext cx="60326" cy="261470"/>
            </a:xfrm>
            <a:prstGeom prst="line">
              <a:avLst/>
            </a:prstGeom>
            <a:solidFill>
              <a:schemeClr val="bg1">
                <a:lumMod val="85000"/>
              </a:schemeClr>
            </a:solidFill>
            <a:ln w="38100" cap="flat">
              <a:solidFill>
                <a:schemeClr val="accent3">
                  <a:lumMod val="75000"/>
                </a:schemeClr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36" name="Line 36">
              <a:extLst>
                <a:ext uri="{FF2B5EF4-FFF2-40B4-BE49-F238E27FC236}">
                  <a16:creationId xmlns:a16="http://schemas.microsoft.com/office/drawing/2014/main" id="{55FB509C-F4F1-D601-2468-718E9BEC369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1292788" y="5576412"/>
              <a:ext cx="107573" cy="243942"/>
            </a:xfrm>
            <a:prstGeom prst="line">
              <a:avLst/>
            </a:prstGeom>
            <a:solidFill>
              <a:schemeClr val="bg1">
                <a:lumMod val="85000"/>
              </a:schemeClr>
            </a:solidFill>
            <a:ln w="38100" cap="flat">
              <a:solidFill>
                <a:schemeClr val="accent3">
                  <a:lumMod val="75000"/>
                </a:schemeClr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37" name="Line 37">
              <a:extLst>
                <a:ext uri="{FF2B5EF4-FFF2-40B4-BE49-F238E27FC236}">
                  <a16:creationId xmlns:a16="http://schemas.microsoft.com/office/drawing/2014/main" id="{568BF433-3E0E-7143-9F7A-CE13109257C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1181818" y="5469479"/>
              <a:ext cx="191593" cy="183899"/>
            </a:xfrm>
            <a:prstGeom prst="line">
              <a:avLst/>
            </a:prstGeom>
            <a:solidFill>
              <a:schemeClr val="bg1">
                <a:lumMod val="85000"/>
              </a:schemeClr>
            </a:solidFill>
            <a:ln w="38100" cap="flat">
              <a:solidFill>
                <a:schemeClr val="accent3">
                  <a:lumMod val="75000"/>
                </a:schemeClr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38" name="Line 38">
              <a:extLst>
                <a:ext uri="{FF2B5EF4-FFF2-40B4-BE49-F238E27FC236}">
                  <a16:creationId xmlns:a16="http://schemas.microsoft.com/office/drawing/2014/main" id="{488B897F-3C23-3E34-D35C-C649083E2E3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1172097" y="5301751"/>
              <a:ext cx="201032" cy="139221"/>
            </a:xfrm>
            <a:prstGeom prst="line">
              <a:avLst/>
            </a:prstGeom>
            <a:solidFill>
              <a:schemeClr val="bg1">
                <a:lumMod val="85000"/>
              </a:schemeClr>
            </a:solidFill>
            <a:ln w="38100" cap="flat">
              <a:solidFill>
                <a:schemeClr val="accent3">
                  <a:lumMod val="75000"/>
                </a:schemeClr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350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2057356-7DF0-3046-C4F0-EC939449B417}"/>
                </a:ext>
              </a:extLst>
            </p:cNvPr>
            <p:cNvCxnSpPr/>
            <p:nvPr/>
          </p:nvCxnSpPr>
          <p:spPr>
            <a:xfrm>
              <a:off x="784694" y="3654846"/>
              <a:ext cx="5028231" cy="1"/>
            </a:xfrm>
            <a:prstGeom prst="line">
              <a:avLst/>
            </a:prstGeom>
            <a:ln w="38100" cmpd="sng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9F0DE38-B73E-1805-5CDB-EE8270663CC4}"/>
                </a:ext>
              </a:extLst>
            </p:cNvPr>
            <p:cNvCxnSpPr/>
            <p:nvPr/>
          </p:nvCxnSpPr>
          <p:spPr>
            <a:xfrm>
              <a:off x="875144" y="5996025"/>
              <a:ext cx="5028231" cy="1"/>
            </a:xfrm>
            <a:prstGeom prst="line">
              <a:avLst/>
            </a:prstGeom>
            <a:ln w="38100" cmpd="sng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7BEB2C66-7881-8418-81BE-70700D863763}"/>
                </a:ext>
              </a:extLst>
            </p:cNvPr>
            <p:cNvCxnSpPr/>
            <p:nvPr/>
          </p:nvCxnSpPr>
          <p:spPr>
            <a:xfrm flipH="1" flipV="1">
              <a:off x="4264188" y="3747767"/>
              <a:ext cx="41301" cy="2137157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F0E384E-6564-4B16-DC9B-FC33B317D470}"/>
                </a:ext>
              </a:extLst>
            </p:cNvPr>
            <p:cNvSpPr txBox="1"/>
            <p:nvPr/>
          </p:nvSpPr>
          <p:spPr>
            <a:xfrm>
              <a:off x="2054656" y="4831831"/>
              <a:ext cx="1699162" cy="3563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Recoil Phonons</a:t>
              </a:r>
              <a:endParaRPr lang="en-US" baseline="30000" dirty="0">
                <a:solidFill>
                  <a:srgbClr val="0000FF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A222B2E-1782-EB74-3FF9-26DD2FC361CD}"/>
                </a:ext>
              </a:extLst>
            </p:cNvPr>
            <p:cNvSpPr txBox="1"/>
            <p:nvPr/>
          </p:nvSpPr>
          <p:spPr>
            <a:xfrm>
              <a:off x="1659837" y="4003409"/>
              <a:ext cx="1564373" cy="3563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3">
                      <a:lumMod val="75000"/>
                    </a:schemeClr>
                  </a:solidFill>
                </a:rPr>
                <a:t>Luke Phonons</a:t>
              </a:r>
              <a:endParaRPr lang="en-US" baseline="30000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F113396-A8C8-BF0E-B0EA-36B8ED03155C}"/>
                </a:ext>
              </a:extLst>
            </p:cNvPr>
            <p:cNvSpPr txBox="1"/>
            <p:nvPr/>
          </p:nvSpPr>
          <p:spPr>
            <a:xfrm>
              <a:off x="4346788" y="4429181"/>
              <a:ext cx="59460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ΔV</a:t>
              </a: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A1C18879-9517-C0DE-501F-03772CCC5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148" y="1003551"/>
            <a:ext cx="3004802" cy="615618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47D556C6-AD0D-FFF4-F113-92A44BB54EDE}"/>
              </a:ext>
            </a:extLst>
          </p:cNvPr>
          <p:cNvSpPr/>
          <p:nvPr/>
        </p:nvSpPr>
        <p:spPr>
          <a:xfrm>
            <a:off x="5313091" y="2978127"/>
            <a:ext cx="45719" cy="1180418"/>
          </a:xfrm>
          <a:prstGeom prst="rect">
            <a:avLst/>
          </a:prstGeom>
          <a:solidFill>
            <a:srgbClr val="FF841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E3C2FE3-32C8-AC5C-3E63-63D660F6D70A}"/>
              </a:ext>
            </a:extLst>
          </p:cNvPr>
          <p:cNvSpPr/>
          <p:nvPr/>
        </p:nvSpPr>
        <p:spPr>
          <a:xfrm>
            <a:off x="6044806" y="2968867"/>
            <a:ext cx="45719" cy="1180418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ight Arrow 47">
            <a:extLst>
              <a:ext uri="{FF2B5EF4-FFF2-40B4-BE49-F238E27FC236}">
                <a16:creationId xmlns:a16="http://schemas.microsoft.com/office/drawing/2014/main" id="{F3826EC9-250F-475B-A529-004DC87D2854}"/>
              </a:ext>
            </a:extLst>
          </p:cNvPr>
          <p:cNvSpPr/>
          <p:nvPr/>
        </p:nvSpPr>
        <p:spPr>
          <a:xfrm>
            <a:off x="5453665" y="3392132"/>
            <a:ext cx="499730" cy="227461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6B01959-604F-9405-6DBB-888F23D2EB8F}"/>
              </a:ext>
            </a:extLst>
          </p:cNvPr>
          <p:cNvSpPr txBox="1"/>
          <p:nvPr/>
        </p:nvSpPr>
        <p:spPr>
          <a:xfrm>
            <a:off x="5767034" y="1982492"/>
            <a:ext cx="29197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8415"/>
                </a:solidFill>
              </a:rPr>
              <a:t>20eV recoil,1e/h Er @0V = 20eV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C7E9772-75A3-979B-195D-A007929B865B}"/>
              </a:ext>
            </a:extLst>
          </p:cNvPr>
          <p:cNvSpPr txBox="1"/>
          <p:nvPr/>
        </p:nvSpPr>
        <p:spPr>
          <a:xfrm>
            <a:off x="6090525" y="2941952"/>
            <a:ext cx="2061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@35V: 20eV+35eV=55eV</a:t>
            </a:r>
          </a:p>
        </p:txBody>
      </p:sp>
    </p:spTree>
    <p:extLst>
      <p:ext uri="{BB962C8B-B14F-4D97-AF65-F5344CB8AC3E}">
        <p14:creationId xmlns:p14="http://schemas.microsoft.com/office/powerpoint/2010/main" val="331941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FE4D2-CB69-71CA-471B-049C7C8F5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24415"/>
            <a:ext cx="8229600" cy="1143000"/>
          </a:xfrm>
        </p:spPr>
        <p:txBody>
          <a:bodyPr>
            <a:noAutofit/>
          </a:bodyPr>
          <a:lstStyle/>
          <a:p>
            <a:r>
              <a:rPr lang="en-US" dirty="0"/>
              <a:t>Not Just In </a:t>
            </a:r>
            <a:r>
              <a:rPr lang="en-US" dirty="0" err="1"/>
              <a:t>Athermal</a:t>
            </a:r>
            <a:r>
              <a:rPr lang="en-US" dirty="0"/>
              <a:t> Phonon Detectors …</a:t>
            </a:r>
          </a:p>
        </p:txBody>
      </p:sp>
    </p:spTree>
    <p:extLst>
      <p:ext uri="{BB962C8B-B14F-4D97-AF65-F5344CB8AC3E}">
        <p14:creationId xmlns:p14="http://schemas.microsoft.com/office/powerpoint/2010/main" val="53608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B7767-2FDD-D78A-D671-587EDCA3D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718"/>
            <a:ext cx="9144000" cy="1212330"/>
          </a:xfrm>
        </p:spPr>
        <p:txBody>
          <a:bodyPr>
            <a:normAutofit fontScale="90000"/>
          </a:bodyPr>
          <a:lstStyle/>
          <a:p>
            <a:r>
              <a:rPr lang="en-US" dirty="0"/>
              <a:t>QP burst relaxation background in single e- qubits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154B1-0BBC-E976-9A17-EB5C1E6272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458" y="1478423"/>
            <a:ext cx="9011542" cy="107676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RF single e</a:t>
            </a:r>
            <a:r>
              <a:rPr lang="en-US" baseline="30000" dirty="0"/>
              <a:t>-</a:t>
            </a:r>
            <a:r>
              <a:rPr lang="en-US" dirty="0"/>
              <a:t> transistor show QP burst rate that relaxes with time</a:t>
            </a:r>
          </a:p>
          <a:p>
            <a:r>
              <a:rPr lang="en-US" dirty="0"/>
              <a:t>Manilla et al (2102.00484)</a:t>
            </a:r>
          </a:p>
          <a:p>
            <a:r>
              <a:rPr lang="en-US" dirty="0"/>
              <a:t>Chip held with vacuum grease?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19F37B-943A-F361-024F-00C8F4A8BE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9782"/>
          <a:stretch>
            <a:fillRect/>
          </a:stretch>
        </p:blipFill>
        <p:spPr>
          <a:xfrm>
            <a:off x="2836214" y="2555192"/>
            <a:ext cx="6307786" cy="386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78FEA1-83F4-8A0D-44E3-842B2F4D7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99" y="3429000"/>
            <a:ext cx="2731715" cy="121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982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D604A-1014-753A-2DBC-1C384FAE2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54" y="26063"/>
            <a:ext cx="9046346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Non-Ionizing Phonon Relaxation Backgrounds in Computational Qubits too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148226C-856E-D3B5-AC16-C76B2BA4C7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0601" r="9210" b="28052"/>
          <a:stretch>
            <a:fillRect/>
          </a:stretch>
        </p:blipFill>
        <p:spPr>
          <a:xfrm>
            <a:off x="4172505" y="1169063"/>
            <a:ext cx="4971495" cy="45716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F4BFEF-F84B-F0FF-E002-16EE8BBBDC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7710"/>
          <a:stretch>
            <a:fillRect/>
          </a:stretch>
        </p:blipFill>
        <p:spPr>
          <a:xfrm>
            <a:off x="332558" y="3851888"/>
            <a:ext cx="3422650" cy="11256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498CB2-4FB2-D6A8-A0E4-803E67DFDFAD}"/>
              </a:ext>
            </a:extLst>
          </p:cNvPr>
          <p:cNvSpPr txBox="1"/>
          <p:nvPr/>
        </p:nvSpPr>
        <p:spPr>
          <a:xfrm>
            <a:off x="97654" y="1417638"/>
            <a:ext cx="40748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Charge parity flip rate background limited by phonon burst relaxation processes in Yelton et al (2503.09554v1)</a:t>
            </a:r>
          </a:p>
          <a:p>
            <a:pPr marL="285750" indent="-285750">
              <a:buFontTx/>
              <a:buChar char="-"/>
            </a:pPr>
            <a:r>
              <a:rPr lang="en-US" dirty="0"/>
              <a:t>Al ground plane rate much lower than Nb ground plane rate -&gt; phonon bursts</a:t>
            </a:r>
          </a:p>
          <a:p>
            <a:pPr marL="285750" indent="-285750">
              <a:buFontTx/>
              <a:buChar char="-"/>
            </a:pPr>
            <a:r>
              <a:rPr lang="en-US" dirty="0"/>
              <a:t>Charge rates constants -&gt; non-ionizing </a:t>
            </a:r>
          </a:p>
          <a:p>
            <a:r>
              <a:rPr lang="en-US" dirty="0"/>
              <a:t>Charge rates don’t see relaxation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98D2E9-6D11-0D87-F2BE-6D4E2CD2FC06}"/>
              </a:ext>
            </a:extLst>
          </p:cNvPr>
          <p:cNvSpPr txBox="1"/>
          <p:nvPr/>
        </p:nvSpPr>
        <p:spPr>
          <a:xfrm>
            <a:off x="0" y="5740737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Non-ionizing phonon relaxation bursts seen in all superconducting technologies … this is a shared problem!</a:t>
            </a:r>
          </a:p>
        </p:txBody>
      </p:sp>
    </p:spTree>
    <p:extLst>
      <p:ext uri="{BB962C8B-B14F-4D97-AF65-F5344CB8AC3E}">
        <p14:creationId xmlns:p14="http://schemas.microsoft.com/office/powerpoint/2010/main" val="3221416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98B37B-2FEF-6B84-A7BA-6316617EB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39421-2F68-4999-9C33-9A10AEB37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525"/>
            <a:ext cx="8769427" cy="757806"/>
          </a:xfrm>
        </p:spPr>
        <p:txBody>
          <a:bodyPr>
            <a:normAutofit fontScale="90000"/>
          </a:bodyPr>
          <a:lstStyle/>
          <a:p>
            <a:r>
              <a:rPr lang="en-US" dirty="0"/>
              <a:t> Fact Summary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4D0260C-DC00-2976-0DCD-0524CE3DD6EF}"/>
              </a:ext>
            </a:extLst>
          </p:cNvPr>
          <p:cNvGraphicFramePr>
            <a:graphicFrameLocks noGrp="1"/>
          </p:cNvGraphicFramePr>
          <p:nvPr/>
        </p:nvGraphicFramePr>
        <p:xfrm>
          <a:off x="989291" y="1143226"/>
          <a:ext cx="7165418" cy="28492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39338">
                  <a:extLst>
                    <a:ext uri="{9D8B030D-6E8A-4147-A177-3AD203B41FA5}">
                      <a16:colId xmlns:a16="http://schemas.microsoft.com/office/drawing/2014/main" val="4242415874"/>
                    </a:ext>
                  </a:extLst>
                </a:gridCol>
                <a:gridCol w="1706880">
                  <a:extLst>
                    <a:ext uri="{9D8B030D-6E8A-4147-A177-3AD203B41FA5}">
                      <a16:colId xmlns:a16="http://schemas.microsoft.com/office/drawing/2014/main" val="379567758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955522090"/>
                    </a:ext>
                  </a:extLst>
                </a:gridCol>
              </a:tblGrid>
              <a:tr h="495130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Phonon Calorimeters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Qubits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15734511"/>
                  </a:ext>
                </a:extLst>
              </a:tr>
              <a:tr h="392638">
                <a:tc>
                  <a:txBody>
                    <a:bodyPr/>
                    <a:lstStyle/>
                    <a:p>
                      <a:r>
                        <a:rPr lang="en-US" sz="2100" dirty="0"/>
                        <a:t>1) Variation with time since cooldown (and/or time since fabrication)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Yes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Yes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06197838"/>
                  </a:ext>
                </a:extLst>
              </a:tr>
              <a:tr h="715987">
                <a:tc>
                  <a:txBody>
                    <a:bodyPr/>
                    <a:lstStyle/>
                    <a:p>
                      <a:r>
                        <a:rPr lang="en-US" sz="2100" dirty="0"/>
                        <a:t>2) rate resetting with thermal cycling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Yes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Yes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64259722"/>
                  </a:ext>
                </a:extLst>
              </a:tr>
              <a:tr h="715987">
                <a:tc>
                  <a:txBody>
                    <a:bodyPr/>
                    <a:lstStyle/>
                    <a:p>
                      <a:r>
                        <a:rPr lang="en-US" sz="2100" dirty="0"/>
                        <a:t>3) Non-Ionizing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Yes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Yes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38040109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BA1DB5-FF33-2B10-5773-E9F3082CD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BE3A0-0650-B744-A7B5-9973D69D1B22}" type="slidenum">
              <a:rPr lang="en-US" smtClean="0"/>
              <a:t>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8F98AC-DC98-556F-82FE-7C63D4362EA3}"/>
              </a:ext>
            </a:extLst>
          </p:cNvPr>
          <p:cNvSpPr txBox="1"/>
          <p:nvPr/>
        </p:nvSpPr>
        <p:spPr>
          <a:xfrm>
            <a:off x="109536" y="4241414"/>
            <a:ext cx="87694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These facts are incredibly restrictive!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FF0000"/>
                </a:solidFill>
              </a:rPr>
              <a:t>Athermal</a:t>
            </a:r>
            <a:r>
              <a:rPr lang="en-US" sz="3200" dirty="0">
                <a:solidFill>
                  <a:srgbClr val="FF0000"/>
                </a:solidFill>
              </a:rPr>
              <a:t> Phonon Detectors and Qubits are sensitive to the same underlying phonon burst background sources  </a:t>
            </a:r>
          </a:p>
        </p:txBody>
      </p:sp>
    </p:spTree>
    <p:extLst>
      <p:ext uri="{BB962C8B-B14F-4D97-AF65-F5344CB8AC3E}">
        <p14:creationId xmlns:p14="http://schemas.microsoft.com/office/powerpoint/2010/main" val="15124423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1750">
          <a:solidFill>
            <a:schemeClr val="tx1"/>
          </a:solidFill>
          <a:headEnd type="none"/>
          <a:tailEnd type="triangle" w="lg" len="lg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66794</TotalTime>
  <Words>2124</Words>
  <Application>Microsoft Macintosh PowerPoint</Application>
  <PresentationFormat>On-screen Show (4:3)</PresentationFormat>
  <Paragraphs>301</Paragraphs>
  <Slides>44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Aptos</vt:lpstr>
      <vt:lpstr>Arial</vt:lpstr>
      <vt:lpstr>Calibri</vt:lpstr>
      <vt:lpstr>Lucida Grande</vt:lpstr>
      <vt:lpstr>Source Sans Pro</vt:lpstr>
      <vt:lpstr>Times New Roman</vt:lpstr>
      <vt:lpstr>Office Theme</vt:lpstr>
      <vt:lpstr>PowerPoint Presentation</vt:lpstr>
      <vt:lpstr>TES based Athermal Phonon Detectors</vt:lpstr>
      <vt:lpstr>Mysterious Phonon Burst Background (LEE)</vt:lpstr>
      <vt:lpstr>Phonon Burst Rate variation with time and Thermal Cycling</vt:lpstr>
      <vt:lpstr>3) Phonon Burst Excess is Non-Ionizing</vt:lpstr>
      <vt:lpstr>Not Just In Athermal Phonon Detectors …</vt:lpstr>
      <vt:lpstr>QP burst relaxation background in single e- qubits </vt:lpstr>
      <vt:lpstr>Non-Ionizing Phonon Relaxation Backgrounds in Computational Qubits too</vt:lpstr>
      <vt:lpstr> Fact Summary</vt:lpstr>
      <vt:lpstr>Hypothesis: Stress Relaxation?</vt:lpstr>
      <vt:lpstr> Recap of Previous Results from TESSERACT (with commentary)   </vt:lpstr>
      <vt:lpstr>Phonon Bursts from GE varnish</vt:lpstr>
      <vt:lpstr>LEE from Glued Detector/Support Interface … Completely Robust</vt:lpstr>
      <vt:lpstr>QP poisoning from Glue LEE Not Measureable in Qubits</vt:lpstr>
      <vt:lpstr>How do we reconcile these somewhat conflicting  observations?</vt:lpstr>
      <vt:lpstr>PT Environmental Vibration Causes QP bursts In Wirebond Supported devices</vt:lpstr>
      <vt:lpstr>Complex Environmental Vibration Dependence: Correlated T1 Errors from PT Vibrations</vt:lpstr>
      <vt:lpstr>Wirebond Holding has Significant Environmental Vibration Susceptibility</vt:lpstr>
      <vt:lpstr>Phonon Bursts from Vibrations</vt:lpstr>
      <vt:lpstr>Best Structural Support?</vt:lpstr>
      <vt:lpstr>Phonon Burst Source: Substrate or Metal ?</vt:lpstr>
      <vt:lpstr>Not Just In Athermal Phonon Detectors …</vt:lpstr>
      <vt:lpstr>Phonon Bursts in Far IR Resonator (MKID) Sensor Arrays</vt:lpstr>
      <vt:lpstr>Source of Shared Phonon Bursts ? </vt:lpstr>
      <vt:lpstr>Shared Phonon Burst Rate</vt:lpstr>
      <vt:lpstr>Source of shared Phonon Bursts  not the top/bottom polished face </vt:lpstr>
      <vt:lpstr>Comparing PB rate in CPDs and 1cm2 </vt:lpstr>
      <vt:lpstr>Source of shared PB  in the substrate volume? warning: not a clean A/B test</vt:lpstr>
      <vt:lpstr>Could Bulk PB be Lattice Defect Complexes from fast neutron interactions?</vt:lpstr>
      <vt:lpstr>Physics of Lattice Defect Generation </vt:lpstr>
      <vt:lpstr>A/B Test for Fast Neutron Defect PB</vt:lpstr>
      <vt:lpstr>Background in Irradiated Device vs Control </vt:lpstr>
      <vt:lpstr>Time dependence of Background</vt:lpstr>
      <vt:lpstr>Response to 50K Partial Warmup</vt:lpstr>
      <vt:lpstr>Remeasure 2 months later</vt:lpstr>
      <vt:lpstr>Summary </vt:lpstr>
      <vt:lpstr>Resonators as a Tool to Understand Qubit Backgrounds</vt:lpstr>
      <vt:lpstr>Resonators as a Tool to Understand Qubit Backgrounds II</vt:lpstr>
      <vt:lpstr>Phonon Sensors as a Tool to Understand Qubit Backgrounds?</vt:lpstr>
      <vt:lpstr>Backup</vt:lpstr>
      <vt:lpstr>Substrate History</vt:lpstr>
      <vt:lpstr>Single Events  in Photon Calibration too</vt:lpstr>
      <vt:lpstr>Single Relaxation Event Pulse Shape</vt:lpstr>
      <vt:lpstr>Perfect A/B Test?</vt:lpstr>
    </vt:vector>
  </TitlesOfParts>
  <Company>University of California Berkeley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Direct Detection of 1 keV to 10 GeV Dark Matter with Calorimeters</dc:title>
  <dc:creator>Matt Pyle</dc:creator>
  <cp:lastModifiedBy>Matt Pyle</cp:lastModifiedBy>
  <cp:revision>835</cp:revision>
  <cp:lastPrinted>2019-07-16T12:52:34Z</cp:lastPrinted>
  <dcterms:created xsi:type="dcterms:W3CDTF">2016-06-13T17:05:23Z</dcterms:created>
  <dcterms:modified xsi:type="dcterms:W3CDTF">2026-06-16T18:26:23Z</dcterms:modified>
</cp:coreProperties>
</file>