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831" r:id="rId3"/>
    <p:sldId id="930" r:id="rId4"/>
    <p:sldId id="832" r:id="rId5"/>
    <p:sldId id="590" r:id="rId6"/>
    <p:sldId id="874" r:id="rId7"/>
    <p:sldId id="863" r:id="rId8"/>
    <p:sldId id="915" r:id="rId9"/>
    <p:sldId id="916" r:id="rId10"/>
    <p:sldId id="932" r:id="rId11"/>
    <p:sldId id="841" r:id="rId12"/>
    <p:sldId id="837" r:id="rId13"/>
    <p:sldId id="843" r:id="rId14"/>
    <p:sldId id="923" r:id="rId15"/>
    <p:sldId id="866" r:id="rId16"/>
    <p:sldId id="919" r:id="rId17"/>
    <p:sldId id="931" r:id="rId18"/>
    <p:sldId id="260" r:id="rId19"/>
    <p:sldId id="256" r:id="rId20"/>
    <p:sldId id="261" r:id="rId21"/>
    <p:sldId id="933" r:id="rId22"/>
    <p:sldId id="835" r:id="rId23"/>
    <p:sldId id="8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/>
    <p:restoredTop sz="90483"/>
  </p:normalViewPr>
  <p:slideViewPr>
    <p:cSldViewPr snapToGrid="0">
      <p:cViewPr varScale="1">
        <p:scale>
          <a:sx n="107" d="100"/>
          <a:sy n="107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28295-112D-FD45-B4E7-02FB7DF5AA4A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8B637-184F-E240-9E37-E72D4604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0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2A5EA-7C56-3A43-85D3-DCA9AF9955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80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measurements on a different qubit chip fabricated in Madison with different sizes of qubit islands and apertures, so different antenna resonances</a:t>
            </a:r>
          </a:p>
          <a:p>
            <a:endParaRPr lang="en-US" dirty="0"/>
          </a:p>
          <a:p>
            <a:r>
              <a:rPr lang="en-US" dirty="0"/>
              <a:t>Smaller qubit shifts antenna resonance to higher frequencies – this is roughly captured in the experimental measured QP parity switching rates as a function of the Josephson radiation frequency from the photon-poisoning source junction</a:t>
            </a:r>
          </a:p>
          <a:p>
            <a:endParaRPr lang="en-US" dirty="0"/>
          </a:p>
          <a:p>
            <a:r>
              <a:rPr lang="en-US" dirty="0"/>
              <a:t>But, also notice that the baseline parity switching rate increases as the antenna frequency shifts to lower frequencies for the larger qubit designs</a:t>
            </a:r>
          </a:p>
          <a:p>
            <a:endParaRPr lang="en-US" dirty="0"/>
          </a:p>
          <a:p>
            <a:r>
              <a:rPr lang="en-US" dirty="0"/>
              <a:t>For these low photon injection frequencies, the parity switching will be dominated by background mm-wave photons, likely from hotter elements in the qubit environment or measurement chain that aren’t sufficiently filtered or shielded from the qubit. This suggests a dual strategy for mitigating this QP poisoning mechanism in qubits…</a:t>
            </a:r>
          </a:p>
          <a:p>
            <a:endParaRPr lang="en-US" dirty="0"/>
          </a:p>
          <a:p>
            <a:r>
              <a:rPr lang="en-US" dirty="0"/>
              <a:t>Mitigating photon-mediated QP poisoning:</a:t>
            </a:r>
          </a:p>
          <a:p>
            <a:r>
              <a:rPr lang="en-US" dirty="0"/>
              <a:t>*More compact shunt capacitor designs for higher frequency antenna modes</a:t>
            </a:r>
          </a:p>
          <a:p>
            <a:r>
              <a:rPr lang="en-US" dirty="0"/>
              <a:t>*Further improvements to filtering, shielding, thermalization to reduce effective blackbody temperature of photons in qubit environment</a:t>
            </a:r>
          </a:p>
          <a:p>
            <a:endParaRPr lang="en-US" dirty="0"/>
          </a:p>
          <a:p>
            <a:r>
              <a:rPr lang="en-US" dirty="0"/>
              <a:t>(blackbody T ~ 400-500 </a:t>
            </a:r>
            <a:r>
              <a:rPr lang="en-US" dirty="0" err="1"/>
              <a:t>mK</a:t>
            </a:r>
            <a:r>
              <a:rPr lang="en-US" dirty="0"/>
              <a:t>)</a:t>
            </a:r>
          </a:p>
          <a:p>
            <a:r>
              <a:rPr lang="en-US" dirty="0"/>
              <a:t>(at high bias, incoherent emission of pair-breaking photons from scattering and </a:t>
            </a:r>
            <a:r>
              <a:rPr lang="en-US" dirty="0" err="1"/>
              <a:t>recomibation</a:t>
            </a:r>
            <a:r>
              <a:rPr lang="en-US" dirty="0"/>
              <a:t> of QPs dominates over coherent Josephson radiation)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3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 recent work on QP poisoning rates that exhibit a slow decay in time after the start of the device cooldown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Pekola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—TES from dark matter detection group, LEE = dominant background currently in dark matter searches in certain energy range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8B637-184F-E240-9E37-E72D46046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4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—QP parity switching rate significantly higher at start of cooldown compared to a month later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8B637-184F-E240-9E37-E72D46046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37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Estimate rate of ionizing impacts on chip ~3 x 10^-2 s^-1</a:t>
            </a:r>
          </a:p>
          <a:p>
            <a:endParaRPr lang="en-US" dirty="0"/>
          </a:p>
          <a:p>
            <a:r>
              <a:rPr lang="en-US" dirty="0"/>
              <a:t>Q1, Q2, Q3, Q6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8B637-184F-E240-9E37-E72D46046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67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77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 orders of mag. larger than qubit transition energy; ~8-9 orders of magnitude larger than SC gap</a:t>
            </a:r>
          </a:p>
          <a:p>
            <a:endParaRPr lang="en-US" dirty="0"/>
          </a:p>
          <a:p>
            <a:r>
              <a:rPr lang="en-US" dirty="0"/>
              <a:t>EY/BP stress relaxation: 0.03 s^{-1} over (8 mm)^2 chip</a:t>
            </a:r>
          </a:p>
          <a:p>
            <a:endParaRPr lang="en-US" dirty="0"/>
          </a:p>
          <a:p>
            <a:r>
              <a:rPr lang="en-US" dirty="0"/>
              <a:t>UWM: 0.02 s^{-1} over (6.25 mm)^2 chip</a:t>
            </a:r>
          </a:p>
          <a:p>
            <a:endParaRPr lang="en-US" dirty="0"/>
          </a:p>
          <a:p>
            <a:r>
              <a:rPr lang="en-US" dirty="0"/>
              <a:t>Google: 0.1 s^{-1} over (10 mm)^2 chip (+20 mm x 24 mm carrier chip)</a:t>
            </a:r>
          </a:p>
          <a:p>
            <a:endParaRPr lang="en-US" dirty="0"/>
          </a:p>
          <a:p>
            <a:r>
              <a:rPr lang="en-US" dirty="0"/>
              <a:t>Background gamma emitters: ^40K (potassium), ^208Tl (thallium), ^232Th (thorium), ^238U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5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EB67-7E51-A754-2084-CD022CAB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82DF7-76AC-0783-2E92-61A3B2CC6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8D24E-A98C-76C0-9720-FA99EF5DD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27,777 e-h pairs following 100 keV gamma impact</a:t>
            </a:r>
          </a:p>
          <a:p>
            <a:endParaRPr lang="en-US" dirty="0"/>
          </a:p>
          <a:p>
            <a:r>
              <a:rPr lang="en-US" dirty="0"/>
              <a:t>Si bandgap = 1.12 eV</a:t>
            </a:r>
          </a:p>
          <a:p>
            <a:r>
              <a:rPr lang="en-US" dirty="0"/>
              <a:t>--e/h pair needs energy a few times the bandgap to avoid immediate recombination</a:t>
            </a:r>
          </a:p>
          <a:p>
            <a:endParaRPr lang="en-US" dirty="0"/>
          </a:p>
          <a:p>
            <a:r>
              <a:rPr lang="en-US" dirty="0"/>
              <a:t>Si Debye energy ~ 450 K (= .038 eV)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FC0D0-E92C-ADBF-B94E-29A75F909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2A5EA-7C56-3A43-85D3-DCA9AF995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4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Henriques et al. – gr-Al resonators with clean Al traps on sapphire</a:t>
            </a:r>
          </a:p>
          <a:p>
            <a:endParaRPr lang="en-US" dirty="0"/>
          </a:p>
          <a:p>
            <a:r>
              <a:rPr lang="en-US" dirty="0" err="1"/>
              <a:t>Karatsu</a:t>
            </a:r>
            <a:r>
              <a:rPr lang="en-US" dirty="0"/>
              <a:t> et al. – Al-</a:t>
            </a:r>
            <a:r>
              <a:rPr lang="en-US" dirty="0" err="1"/>
              <a:t>NbTiN</a:t>
            </a:r>
            <a:r>
              <a:rPr lang="en-US" dirty="0"/>
              <a:t> MKIDs on </a:t>
            </a:r>
            <a:r>
              <a:rPr lang="en-US" dirty="0" err="1"/>
              <a:t>SiN</a:t>
            </a:r>
            <a:r>
              <a:rPr lang="en-US" dirty="0"/>
              <a:t> membranes with low-Tc (0.6 K) Ta on back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EJ/EC ~ 25-30</a:t>
            </a:r>
          </a:p>
          <a:p>
            <a:r>
              <a:rPr lang="en-US" dirty="0"/>
              <a:t>RRR ~ 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Degeneracy at +/-0.5e</a:t>
            </a:r>
          </a:p>
          <a:p>
            <a:r>
              <a:rPr lang="en-US" dirty="0"/>
              <a:t>Max charge separation at integer 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31C60-9069-459D-A976-722C684B4F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4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31C60-9069-459D-A976-722C684B4F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preprint from last year from our collaborators in the McDermott group described the realization that typical qubit structures host high-f antenna modes, hundreds of GHz</a:t>
            </a:r>
          </a:p>
          <a:p>
            <a:r>
              <a:rPr lang="en-US" dirty="0"/>
              <a:t>--Typical </a:t>
            </a:r>
            <a:r>
              <a:rPr lang="en-US" dirty="0" err="1"/>
              <a:t>transmon</a:t>
            </a:r>
            <a:r>
              <a:rPr lang="en-US" dirty="0"/>
              <a:t> structure has C shunt from large SC island embedded in opening in ground plane</a:t>
            </a:r>
          </a:p>
          <a:p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Babinet’s</a:t>
            </a:r>
            <a:r>
              <a:rPr lang="en-US" dirty="0"/>
              <a:t> Principle, such a structure driven by a voltage is the aperture dual of a wire-loop antenna that radiates or absorbs with currents driven around the loop</a:t>
            </a:r>
          </a:p>
          <a:p>
            <a:endParaRPr lang="en-US" dirty="0"/>
          </a:p>
          <a:p>
            <a:r>
              <a:rPr lang="en-US" dirty="0"/>
              <a:t>Wavelength set by the perimeter around this loop, corresponding then to frequencies in the 100s of GHz</a:t>
            </a:r>
          </a:p>
          <a:p>
            <a:endParaRPr lang="en-US" dirty="0"/>
          </a:p>
          <a:p>
            <a:r>
              <a:rPr lang="en-US" dirty="0"/>
              <a:t>For typical qubit parameters, this configuration turns out to be a rather efficient match for coupling high-frequency radiation (mm-wave, above SC gap) to the junction, thus driving high-f currents through junction and generating QPs locally</a:t>
            </a:r>
          </a:p>
          <a:p>
            <a:endParaRPr lang="en-US" dirty="0"/>
          </a:p>
          <a:p>
            <a:r>
              <a:rPr lang="en-US" dirty="0"/>
              <a:t>Z_{rad} is radiation impedance of antenna structure </a:t>
            </a:r>
            <a:r>
              <a:rPr lang="en-US" dirty="0">
                <a:sym typeface="Wingdings" pitchFamily="2" charset="2"/>
              </a:rPr>
              <a:t> numerically calculate based on physical qubit structure</a:t>
            </a:r>
          </a:p>
          <a:p>
            <a:r>
              <a:rPr lang="en-US" dirty="0">
                <a:sym typeface="Wingdings" pitchFamily="2" charset="2"/>
              </a:rPr>
              <a:t>--CST microwave</a:t>
            </a:r>
            <a:endParaRPr lang="en-US" dirty="0"/>
          </a:p>
          <a:p>
            <a:endParaRPr lang="en-US" dirty="0"/>
          </a:p>
          <a:p>
            <a:r>
              <a:rPr lang="en-US" dirty="0"/>
              <a:t>(Optimal power transfer from antenna to junction when Z_{rad} = </a:t>
            </a:r>
            <a:r>
              <a:rPr lang="en-US" dirty="0" err="1"/>
              <a:t>Z_j</a:t>
            </a:r>
            <a:r>
              <a:rPr lang="en-US" dirty="0"/>
              <a:t>*)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6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experiments in Robert McDermott’s lab using devices from my lab, in close collaboration with my research group at Syracuse…</a:t>
            </a:r>
          </a:p>
          <a:p>
            <a:endParaRPr lang="en-US" dirty="0"/>
          </a:p>
          <a:p>
            <a:r>
              <a:rPr lang="en-US" dirty="0"/>
              <a:t>*use Josephson radiation from voltage-biased Josephson junctions on transmitter chip to broadcast narrowband photons into the space between this chip and a qubit chip that acts as the receiver of this EM radiation down below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95B46-2149-5E45-9071-AB8BF38B6F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4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A2406-8C42-BF86-46AD-D1876D1BF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5786B-72D7-BBC5-B9C2-585828B6E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273D9-C8AD-E7BC-A0B0-925C8826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68BC4-F481-19AE-2464-944C53CC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8468-3C5B-7915-0970-6EBE3D44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4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3FBC-B2DE-46D2-7B47-796DDF93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F93B5-BDC7-8E25-F1FA-2D6C35CAE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6F6A3-AD66-7E31-4871-49A9AE16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E2956-0CE0-244F-E185-FE2ECDEB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2DDA-5575-40E8-FBEF-8D4B17F7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1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6187-0DD7-AE56-C91E-67C1F1D5D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FF11E-91B3-7800-1872-7A868E758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25C-1AF7-D732-2D57-1CA49C6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361CE-EBA9-0DAD-46D5-B48549B3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F2EF2-8690-6D1B-1BCC-19B22EC8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3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68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13B0-EAC6-113F-DA77-671451C5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E2258-CACE-4418-1525-078E692A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D3139-63C7-8B94-7AC6-ABCE787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A805A-8E7D-E001-84CB-9FB23BD2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ED92E-85DF-916D-6B38-8A8BF028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2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D7CD-A537-850F-D2C6-A250A3B7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1AEE8-690C-1C28-B742-D3CDB6E1E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5CD9C-4BF3-C2A8-273F-4E1C190DA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4DAC7-0EEA-BAD9-06C4-139C4C17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963A5-84EB-D92E-3D86-0D0144F1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1BF23-B520-D06E-996F-A61456D7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8464-F153-A59C-0AF2-1DFF3C527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6AFBA-9F62-12FA-51A2-DE6FA63E7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FEFAE-48D0-E751-6CCF-2E38B63D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5F05F-325A-395B-40D3-7209D351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C3258-C7C3-3FD4-5082-6341F8C1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AA1E-34D2-2219-C9FA-309C644A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B25B0-B21F-C15D-EA4D-9E71476FA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50529-34A8-B56F-F15B-372D1F737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4FC2D-4FEA-2C2F-2E27-238267DB9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2420D-08D3-B3B3-56D6-2A824DED1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80503-1043-C1D6-DA48-B84B25EF6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B4913-1389-E8FF-D30B-A032CA71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0133F-8786-74F4-30AE-F0D13D14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1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6FA3-5EA4-0D8F-5183-277408C6A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67EE7-E948-DDC2-388B-47DA819C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CA56F-1759-592A-1FA5-A98AE6C1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1ADFF-582B-78CC-0B96-B0A274E7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7EB5F-C679-AC09-C055-56C79C6F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E83FC-14D5-E8C1-682A-A9D6F8CE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402EC-D1F4-14EA-6807-7F2334ED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E649-BD68-8B79-2D77-2A2A6F9B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B99A3-FC79-4394-532F-4FA513C75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12715-AF1B-F246-1B3E-4E63BBBDB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DBAEE-6CA1-C07D-FB46-8A7E35F5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60029-3D31-E809-E7F4-0C0A0555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6E278-7FFE-1B25-9F65-C4BFBDE3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7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6882-E572-280F-DD7D-028EE105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1E5E7-17D3-7381-D5AC-A3E9624A3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EA2A2-532D-C489-C44C-48B2058B5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5B9F7-9B4D-0553-0FB3-586D191D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12268-CA7C-AB6F-3277-B33B7A13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1EEF7-F44C-5B19-2514-E8481E71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34D66-A283-63FB-3AA3-E65451FB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558BC-610E-91C5-8793-BC764D9E9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3B4A8-8371-68E4-2314-FF10A8644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CD6EF2-9535-4D40-83DE-67242681CC5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B81CA-FB05-8E15-CAC9-3D69DAC33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A8327-CAC5-2479-5D75-5364C2006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1AE67F-68AB-694D-BD00-41C341A7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2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10" Type="http://schemas.openxmlformats.org/officeDocument/2006/relationships/image" Target="../media/image66.png"/><Relationship Id="rId4" Type="http://schemas.openxmlformats.org/officeDocument/2006/relationships/image" Target="../media/image1.jpe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4154-B157-7725-0D61-12D3EF3CF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273" y="0"/>
            <a:ext cx="7698553" cy="138828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herman Sans Book" pitchFamily="2" charset="77"/>
                <a:ea typeface="Sherman Sans Book" pitchFamily="2" charset="77"/>
              </a:rPr>
              <a:t>Phonon-Only Events and Correlated Quasiparticle Poisoning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B2432F-A8DA-297A-3425-2B80271CAEBC}"/>
              </a:ext>
            </a:extLst>
          </p:cNvPr>
          <p:cNvSpPr txBox="1">
            <a:spLocks/>
          </p:cNvSpPr>
          <p:nvPr/>
        </p:nvSpPr>
        <p:spPr>
          <a:xfrm>
            <a:off x="2399107" y="1682583"/>
            <a:ext cx="6868886" cy="104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Britton Plourde </a:t>
            </a:r>
          </a:p>
          <a:p>
            <a:r>
              <a:rPr lang="en-US" sz="2800" b="1" i="1" dirty="0"/>
              <a:t>University of Wisconsin-Madison</a:t>
            </a:r>
          </a:p>
        </p:txBody>
      </p:sp>
      <p:pic>
        <p:nvPicPr>
          <p:cNvPr id="6" name="Picture 5" descr="UW_logo_4color_pc.jpg">
            <a:extLst>
              <a:ext uri="{FF2B5EF4-FFF2-40B4-BE49-F238E27FC236}">
                <a16:creationId xmlns:a16="http://schemas.microsoft.com/office/drawing/2014/main" id="{D261EF9D-5949-3B54-C9A1-19CEE5E15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42" y="5181616"/>
            <a:ext cx="1606816" cy="1559833"/>
          </a:xfrm>
          <a:prstGeom prst="rect">
            <a:avLst/>
          </a:prstGeom>
        </p:spPr>
      </p:pic>
      <p:pic>
        <p:nvPicPr>
          <p:cNvPr id="9" name="Picture 4" descr="http://www.nyit.edu/files/uploads/00/aro-logo.gif">
            <a:extLst>
              <a:ext uri="{FF2B5EF4-FFF2-40B4-BE49-F238E27FC236}">
                <a16:creationId xmlns:a16="http://schemas.microsoft.com/office/drawing/2014/main" id="{F8DC8F18-3C41-61ED-682E-449A37EA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51" y="5594028"/>
            <a:ext cx="1029952" cy="102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terpconnect.umd.edu/~browns/lps_logo_sm.gif">
            <a:extLst>
              <a:ext uri="{FF2B5EF4-FFF2-40B4-BE49-F238E27FC236}">
                <a16:creationId xmlns:a16="http://schemas.microsoft.com/office/drawing/2014/main" id="{F94615D1-A5A6-5378-49C1-F2D07E4C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182" y="5961533"/>
            <a:ext cx="1482665" cy="6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6A69EF-A51C-56CF-B490-1E7F1178C38E}"/>
              </a:ext>
            </a:extLst>
          </p:cNvPr>
          <p:cNvSpPr txBox="1">
            <a:spLocks/>
          </p:cNvSpPr>
          <p:nvPr/>
        </p:nvSpPr>
        <p:spPr>
          <a:xfrm>
            <a:off x="1716251" y="3132914"/>
            <a:ext cx="8254445" cy="1707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RISQ 2026</a:t>
            </a:r>
          </a:p>
          <a:p>
            <a:r>
              <a:rPr lang="en-US" sz="3000" i="1" dirty="0"/>
              <a:t>University of Wisconsin-Madison</a:t>
            </a:r>
          </a:p>
          <a:p>
            <a:r>
              <a:rPr lang="en-US" sz="3000" dirty="0"/>
              <a:t>June 16, 2026</a:t>
            </a:r>
          </a:p>
        </p:txBody>
      </p:sp>
    </p:spTree>
    <p:extLst>
      <p:ext uri="{BB962C8B-B14F-4D97-AF65-F5344CB8AC3E}">
        <p14:creationId xmlns:p14="http://schemas.microsoft.com/office/powerpoint/2010/main" val="230214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3C9F0A0-FCDA-6DD7-C52E-8C1B76B6508E}"/>
              </a:ext>
            </a:extLst>
          </p:cNvPr>
          <p:cNvGrpSpPr/>
          <p:nvPr/>
        </p:nvGrpSpPr>
        <p:grpSpPr>
          <a:xfrm>
            <a:off x="6495804" y="1056999"/>
            <a:ext cx="4995594" cy="5435028"/>
            <a:chOff x="7722472" y="1425134"/>
            <a:chExt cx="4018307" cy="4371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BD1C17-142B-6DB8-BDD2-195AAF5C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0943" y="1425134"/>
              <a:ext cx="3196742" cy="34747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0EE8B3-B101-9425-9E6A-4D6777F768F4}"/>
                </a:ext>
              </a:extLst>
            </p:cNvPr>
            <p:cNvSpPr txBox="1"/>
            <p:nvPr/>
          </p:nvSpPr>
          <p:spPr>
            <a:xfrm>
              <a:off x="7722472" y="455574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7DE614-161D-CE31-0656-6265429D2ED2}"/>
                </a:ext>
              </a:extLst>
            </p:cNvPr>
            <p:cNvSpPr/>
            <p:nvPr/>
          </p:nvSpPr>
          <p:spPr>
            <a:xfrm>
              <a:off x="8359006" y="4666872"/>
              <a:ext cx="216310" cy="207966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162EE3F-B5B0-6BC7-A5F1-98B8FEC14227}"/>
                </a:ext>
              </a:extLst>
            </p:cNvPr>
            <p:cNvSpPr/>
            <p:nvPr/>
          </p:nvSpPr>
          <p:spPr>
            <a:xfrm>
              <a:off x="8668723" y="4661960"/>
              <a:ext cx="216310" cy="207966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1C4B97-175D-8A86-6063-46044FE1063A}"/>
                </a:ext>
              </a:extLst>
            </p:cNvPr>
            <p:cNvSpPr/>
            <p:nvPr/>
          </p:nvSpPr>
          <p:spPr>
            <a:xfrm>
              <a:off x="8221354" y="4583304"/>
              <a:ext cx="816078" cy="376332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44B8783-A760-046B-C76D-0D14758AE168}"/>
                </a:ext>
              </a:extLst>
            </p:cNvPr>
            <p:cNvSpPr/>
            <p:nvPr/>
          </p:nvSpPr>
          <p:spPr>
            <a:xfrm>
              <a:off x="8336780" y="3168422"/>
              <a:ext cx="216310" cy="207966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E649FC-C84F-9210-CE81-5452759DB7DA}"/>
                </a:ext>
              </a:extLst>
            </p:cNvPr>
            <p:cNvSpPr/>
            <p:nvPr/>
          </p:nvSpPr>
          <p:spPr>
            <a:xfrm>
              <a:off x="8636661" y="2858708"/>
              <a:ext cx="216310" cy="207966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3851226-D27D-5164-0893-C0D6F9D9286B}"/>
                </a:ext>
              </a:extLst>
            </p:cNvPr>
            <p:cNvCxnSpPr/>
            <p:nvPr/>
          </p:nvCxnSpPr>
          <p:spPr>
            <a:xfrm flipH="1" flipV="1">
              <a:off x="8444935" y="3443501"/>
              <a:ext cx="130381" cy="1093798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066758F-4154-CF9B-D9C1-0460571D4F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7869" y="3133787"/>
              <a:ext cx="36947" cy="1407930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339DD1-3049-8382-B1EC-ED0A0FF398F3}"/>
                </a:ext>
              </a:extLst>
            </p:cNvPr>
            <p:cNvSpPr txBox="1"/>
            <p:nvPr/>
          </p:nvSpPr>
          <p:spPr>
            <a:xfrm>
              <a:off x="10956590" y="4816239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Sherman Sans Book Italic" pitchFamily="2" charset="77"/>
                  <a:ea typeface="Sherman Sans Book Italic" pitchFamily="2" charset="77"/>
                </a:rPr>
                <a:t>DOS</a:t>
              </a:r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36693CDA-1FAA-16B7-A07B-CB436A120475}"/>
                </a:ext>
              </a:extLst>
            </p:cNvPr>
            <p:cNvCxnSpPr/>
            <p:nvPr/>
          </p:nvCxnSpPr>
          <p:spPr>
            <a:xfrm rot="10800000" flipV="1">
              <a:off x="9037432" y="2137523"/>
              <a:ext cx="1248970" cy="825167"/>
            </a:xfrm>
            <a:prstGeom prst="curvedConnector3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B775A2-959B-1779-0B76-BFD18B09720A}"/>
                </a:ext>
              </a:extLst>
            </p:cNvPr>
            <p:cNvSpPr txBox="1"/>
            <p:nvPr/>
          </p:nvSpPr>
          <p:spPr>
            <a:xfrm>
              <a:off x="10235600" y="1959205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herman Sans Book" pitchFamily="2" charset="77"/>
                  <a:ea typeface="Sherman Sans Book" pitchFamily="2" charset="77"/>
                </a:rPr>
                <a:t>Quasiparticles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F5B58479-501D-6277-4692-273541C207B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602217" y="5030447"/>
              <a:ext cx="455238" cy="41519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49BACC-FB9E-C713-B1DE-FE0A5ED9C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524835">
              <a:off x="9044940" y="4293762"/>
              <a:ext cx="859416" cy="3416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BB0BFC-D3BF-9819-6560-09BB0024D118}"/>
                </a:ext>
              </a:extLst>
            </p:cNvPr>
            <p:cNvSpPr txBox="1"/>
            <p:nvPr/>
          </p:nvSpPr>
          <p:spPr>
            <a:xfrm>
              <a:off x="8444935" y="5427577"/>
              <a:ext cx="1226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herman Sans Book" pitchFamily="2" charset="77"/>
                  <a:ea typeface="Sherman Sans Book" pitchFamily="2" charset="77"/>
                </a:rPr>
                <a:t>Cooper pair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CAC010-FF8A-C91F-427C-E3CFF07D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176931">
              <a:off x="9012374" y="4899381"/>
              <a:ext cx="859416" cy="3416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358D3F-0B1B-2C3E-98A7-BDBDD9816CCD}"/>
                </a:ext>
              </a:extLst>
            </p:cNvPr>
            <p:cNvSpPr txBox="1"/>
            <p:nvPr/>
          </p:nvSpPr>
          <p:spPr>
            <a:xfrm>
              <a:off x="9884210" y="3909410"/>
              <a:ext cx="1201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Photon</a:t>
              </a:r>
            </a:p>
            <a:p>
              <a:r>
                <a:rPr lang="en-US" dirty="0"/>
                <a:t>absorption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DBC9D9-0DBF-D45C-63ED-6B9EC95FE6F9}"/>
                </a:ext>
              </a:extLst>
            </p:cNvPr>
            <p:cNvSpPr txBox="1"/>
            <p:nvPr/>
          </p:nvSpPr>
          <p:spPr>
            <a:xfrm>
              <a:off x="9790574" y="5051067"/>
              <a:ext cx="1201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Phonon</a:t>
              </a:r>
            </a:p>
            <a:p>
              <a:r>
                <a:rPr lang="en-US" dirty="0"/>
                <a:t>absorption</a:t>
              </a:r>
            </a:p>
          </p:txBody>
        </p:sp>
      </p:grpSp>
      <p:sp>
        <p:nvSpPr>
          <p:cNvPr id="24" name="Google Shape;476;p26">
            <a:extLst>
              <a:ext uri="{FF2B5EF4-FFF2-40B4-BE49-F238E27FC236}">
                <a16:creationId xmlns:a16="http://schemas.microsoft.com/office/drawing/2014/main" id="{A393B9DB-2DFE-B2BB-57DF-A90EAFF16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5085" y="104969"/>
            <a:ext cx="7799302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Generation of nonequilibrium QP in qubits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680199-3A62-977F-2081-F4788A5B8853}"/>
              </a:ext>
            </a:extLst>
          </p:cNvPr>
          <p:cNvSpPr txBox="1">
            <a:spLocks/>
          </p:cNvSpPr>
          <p:nvPr/>
        </p:nvSpPr>
        <p:spPr>
          <a:xfrm>
            <a:off x="292182" y="2012138"/>
            <a:ext cx="6080062" cy="25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Impact of </a:t>
            </a:r>
            <a:r>
              <a:rPr lang="en-US" sz="22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phonons</a:t>
            </a: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near junction electrodes, e.g., following radiation impact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Absorption of pair-breaking </a:t>
            </a:r>
            <a:r>
              <a:rPr lang="en-US" sz="22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photons</a:t>
            </a:r>
          </a:p>
        </p:txBody>
      </p:sp>
      <p:sp>
        <p:nvSpPr>
          <p:cNvPr id="27" name="Correlated relaxation errors">
            <a:extLst>
              <a:ext uri="{FF2B5EF4-FFF2-40B4-BE49-F238E27FC236}">
                <a16:creationId xmlns:a16="http://schemas.microsoft.com/office/drawing/2014/main" id="{58EE4991-E532-452E-5BEA-61A2DC2AA0FD}"/>
              </a:ext>
            </a:extLst>
          </p:cNvPr>
          <p:cNvSpPr txBox="1">
            <a:spLocks/>
          </p:cNvSpPr>
          <p:nvPr/>
        </p:nvSpPr>
        <p:spPr>
          <a:xfrm>
            <a:off x="173940" y="1119548"/>
            <a:ext cx="4264171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Deposition of pair-breaking energy generates QPs near qubit junction</a:t>
            </a:r>
          </a:p>
        </p:txBody>
      </p:sp>
      <p:sp>
        <p:nvSpPr>
          <p:cNvPr id="28" name="Correlated relaxation errors">
            <a:extLst>
              <a:ext uri="{FF2B5EF4-FFF2-40B4-BE49-F238E27FC236}">
                <a16:creationId xmlns:a16="http://schemas.microsoft.com/office/drawing/2014/main" id="{D6DE5481-8073-A0AF-816F-D9A58B972090}"/>
              </a:ext>
            </a:extLst>
          </p:cNvPr>
          <p:cNvSpPr txBox="1">
            <a:spLocks/>
          </p:cNvSpPr>
          <p:nvPr/>
        </p:nvSpPr>
        <p:spPr>
          <a:xfrm>
            <a:off x="1234847" y="5081049"/>
            <a:ext cx="4264171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Mechanism for photon absorption and coupling to qubit junction…?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3DBC0-692F-F7C3-0C61-2FD98E49F526}"/>
              </a:ext>
            </a:extLst>
          </p:cNvPr>
          <p:cNvSpPr txBox="1"/>
          <p:nvPr/>
        </p:nvSpPr>
        <p:spPr>
          <a:xfrm>
            <a:off x="6533987" y="84006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herman Sans Book Italic" pitchFamily="2" charset="77"/>
                <a:ea typeface="Sherman Sans Book Italic" pitchFamily="2" charset="77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97480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624FE7B7-D3D6-76D4-6267-3FF91A22D0A9}"/>
              </a:ext>
            </a:extLst>
          </p:cNvPr>
          <p:cNvSpPr txBox="1"/>
          <p:nvPr/>
        </p:nvSpPr>
        <p:spPr>
          <a:xfrm>
            <a:off x="194725" y="6409625"/>
            <a:ext cx="385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Rafferty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arXiv:2103.06803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B65E0-7741-049D-1256-5BB05817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60" y="549838"/>
            <a:ext cx="7195624" cy="3354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1A815-6894-41E4-FD1F-3929AB1B6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82"/>
          <a:stretch/>
        </p:blipFill>
        <p:spPr>
          <a:xfrm>
            <a:off x="8748446" y="4236518"/>
            <a:ext cx="2224354" cy="2373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FC7CC8-478F-8073-7DF5-A3F2590FE33B}"/>
              </a:ext>
            </a:extLst>
          </p:cNvPr>
          <p:cNvSpPr txBox="1"/>
          <p:nvPr/>
        </p:nvSpPr>
        <p:spPr>
          <a:xfrm>
            <a:off x="3356917" y="3602887"/>
            <a:ext cx="2813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Sherman Sans Book Italic" pitchFamily="2" charset="77"/>
                <a:ea typeface="Sherman Sans Book Italic" pitchFamily="2" charset="77"/>
              </a:rPr>
              <a:t>Babinet’s</a:t>
            </a:r>
            <a:r>
              <a:rPr lang="en-US" sz="2800" b="1" dirty="0">
                <a:latin typeface="Sherman Sans Book Italic" pitchFamily="2" charset="77"/>
                <a:ea typeface="Sherman Sans Book Italic" pitchFamily="2" charset="77"/>
              </a:rPr>
              <a:t> Principle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5030A9-7551-E9C7-074D-14030D85ABF3}"/>
              </a:ext>
            </a:extLst>
          </p:cNvPr>
          <p:cNvCxnSpPr>
            <a:cxnSpLocks/>
          </p:cNvCxnSpPr>
          <p:nvPr/>
        </p:nvCxnSpPr>
        <p:spPr>
          <a:xfrm>
            <a:off x="4164035" y="2227168"/>
            <a:ext cx="1087901" cy="0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85BD9ED-AF0C-8F86-D840-39A6833D553E}"/>
              </a:ext>
            </a:extLst>
          </p:cNvPr>
          <p:cNvSpPr txBox="1"/>
          <p:nvPr/>
        </p:nvSpPr>
        <p:spPr>
          <a:xfrm>
            <a:off x="1736487" y="90115"/>
            <a:ext cx="840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Spurious Antenna Modes of Superconducting Qubits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1435EB-0604-F493-FF5F-6F66A78C0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40" y="5423099"/>
            <a:ext cx="21971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E70CCD-41B8-CC39-1737-80169A1DB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73" y="5169099"/>
            <a:ext cx="2590800" cy="96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6DC8D-A277-1688-BED9-AA5F35F61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685" y="1188790"/>
            <a:ext cx="2445974" cy="2675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85B318-82B1-0CCD-87C8-99B10A4B8483}"/>
              </a:ext>
            </a:extLst>
          </p:cNvPr>
          <p:cNvSpPr txBox="1"/>
          <p:nvPr/>
        </p:nvSpPr>
        <p:spPr>
          <a:xfrm>
            <a:off x="420751" y="4710785"/>
            <a:ext cx="285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Coupling efficiency: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38084-510D-2431-4A3B-265BECF5D0D2}"/>
              </a:ext>
            </a:extLst>
          </p:cNvPr>
          <p:cNvSpPr txBox="1"/>
          <p:nvPr/>
        </p:nvSpPr>
        <p:spPr>
          <a:xfrm>
            <a:off x="5083913" y="6403456"/>
            <a:ext cx="426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Houzet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Phys. Rev. Lett. 2019 </a:t>
            </a:r>
          </a:p>
        </p:txBody>
      </p:sp>
    </p:spTree>
    <p:extLst>
      <p:ext uri="{BB962C8B-B14F-4D97-AF65-F5344CB8AC3E}">
        <p14:creationId xmlns:p14="http://schemas.microsoft.com/office/powerpoint/2010/main" val="422928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BD9ED-AF0C-8F86-D840-39A6833D553E}"/>
              </a:ext>
            </a:extLst>
          </p:cNvPr>
          <p:cNvSpPr txBox="1"/>
          <p:nvPr/>
        </p:nvSpPr>
        <p:spPr>
          <a:xfrm>
            <a:off x="1669410" y="128411"/>
            <a:ext cx="920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Measuring Photon-mediated Quasiparticle Poisoning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4FE7B7-D3D6-76D4-6267-3FF91A22D0A9}"/>
              </a:ext>
            </a:extLst>
          </p:cNvPr>
          <p:cNvSpPr txBox="1"/>
          <p:nvPr/>
        </p:nvSpPr>
        <p:spPr>
          <a:xfrm>
            <a:off x="6803794" y="6457890"/>
            <a:ext cx="5388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Liu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Phys. Rev. Lett. 132, 017001 (2024)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86B2F-B064-5498-3CD5-791CC2AAD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63" y="973195"/>
            <a:ext cx="9330776" cy="50849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4817BC-B123-74F6-E98F-210EA18068E5}"/>
              </a:ext>
            </a:extLst>
          </p:cNvPr>
          <p:cNvSpPr/>
          <p:nvPr/>
        </p:nvSpPr>
        <p:spPr>
          <a:xfrm>
            <a:off x="1164429" y="799856"/>
            <a:ext cx="1269282" cy="701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AD269-2763-C4DA-A598-096847F40A1E}"/>
              </a:ext>
            </a:extLst>
          </p:cNvPr>
          <p:cNvSpPr/>
          <p:nvPr/>
        </p:nvSpPr>
        <p:spPr>
          <a:xfrm>
            <a:off x="876443" y="1353019"/>
            <a:ext cx="1184155" cy="48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9082E0-4CE5-9876-7A7C-250555DAECF3}"/>
              </a:ext>
            </a:extLst>
          </p:cNvPr>
          <p:cNvSpPr/>
          <p:nvPr/>
        </p:nvSpPr>
        <p:spPr>
          <a:xfrm>
            <a:off x="688422" y="1884319"/>
            <a:ext cx="850439" cy="346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6C35B-A010-32BC-968D-A78F3F5DA063}"/>
              </a:ext>
            </a:extLst>
          </p:cNvPr>
          <p:cNvSpPr/>
          <p:nvPr/>
        </p:nvSpPr>
        <p:spPr>
          <a:xfrm>
            <a:off x="5639447" y="3674674"/>
            <a:ext cx="1269282" cy="701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7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BD9ED-AF0C-8F86-D840-39A6833D553E}"/>
              </a:ext>
            </a:extLst>
          </p:cNvPr>
          <p:cNvSpPr txBox="1"/>
          <p:nvPr/>
        </p:nvSpPr>
        <p:spPr>
          <a:xfrm>
            <a:off x="2496117" y="33289"/>
            <a:ext cx="665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Photon-mediated Quasiparticle Poisoning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C8B50-FC19-BB5E-6113-43065A29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80" y="578754"/>
            <a:ext cx="6260805" cy="1806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A4AAA-926E-7159-17A6-5CED6636A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56" y="2350406"/>
            <a:ext cx="5229447" cy="252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9878F-71B4-C966-0235-13EA57FF2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798" y="2361038"/>
            <a:ext cx="4453268" cy="2748542"/>
          </a:xfrm>
          <a:prstGeom prst="rect">
            <a:avLst/>
          </a:prstGeom>
        </p:spPr>
      </p:pic>
      <p:sp>
        <p:nvSpPr>
          <p:cNvPr id="10" name="Correlated relaxation errors">
            <a:extLst>
              <a:ext uri="{FF2B5EF4-FFF2-40B4-BE49-F238E27FC236}">
                <a16:creationId xmlns:a16="http://schemas.microsoft.com/office/drawing/2014/main" id="{4C6791CF-8D7E-0CDB-8CB5-A3B510060B02}"/>
              </a:ext>
            </a:extLst>
          </p:cNvPr>
          <p:cNvSpPr txBox="1">
            <a:spLocks/>
          </p:cNvSpPr>
          <p:nvPr/>
        </p:nvSpPr>
        <p:spPr>
          <a:xfrm>
            <a:off x="1961257" y="5425355"/>
            <a:ext cx="8791360" cy="1500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More compact shunt capacitor designs for higher frequency antenna modes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9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Further improvements to filtering, shielding, thermalization to reduce effective blackbody temperature of photons in qubit environment</a:t>
            </a:r>
          </a:p>
        </p:txBody>
      </p:sp>
      <p:sp>
        <p:nvSpPr>
          <p:cNvPr id="11" name="Correlated relaxation errors">
            <a:extLst>
              <a:ext uri="{FF2B5EF4-FFF2-40B4-BE49-F238E27FC236}">
                <a16:creationId xmlns:a16="http://schemas.microsoft.com/office/drawing/2014/main" id="{43C91DA1-186C-23B5-2CCE-35B384255A72}"/>
              </a:ext>
            </a:extLst>
          </p:cNvPr>
          <p:cNvSpPr txBox="1">
            <a:spLocks/>
          </p:cNvSpPr>
          <p:nvPr/>
        </p:nvSpPr>
        <p:spPr>
          <a:xfrm>
            <a:off x="161255" y="5121597"/>
            <a:ext cx="4612764" cy="504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Mitigating photon-mediated QP poisoning: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A67E1C-5BB8-E451-C1D7-B7ACE808E1D0}"/>
              </a:ext>
            </a:extLst>
          </p:cNvPr>
          <p:cNvSpPr/>
          <p:nvPr/>
        </p:nvSpPr>
        <p:spPr>
          <a:xfrm>
            <a:off x="2186040" y="559552"/>
            <a:ext cx="850439" cy="346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D16233-B7CC-E48B-6F3D-5E75D0769971}"/>
              </a:ext>
            </a:extLst>
          </p:cNvPr>
          <p:cNvSpPr/>
          <p:nvPr/>
        </p:nvSpPr>
        <p:spPr>
          <a:xfrm>
            <a:off x="0" y="2364253"/>
            <a:ext cx="586474" cy="346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344C55-4DA8-D25E-2A28-E08E418367FF}"/>
              </a:ext>
            </a:extLst>
          </p:cNvPr>
          <p:cNvSpPr/>
          <p:nvPr/>
        </p:nvSpPr>
        <p:spPr>
          <a:xfrm>
            <a:off x="6106541" y="2364253"/>
            <a:ext cx="586474" cy="346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582F9-B26C-461A-3C2D-65022A37DC6A}"/>
              </a:ext>
            </a:extLst>
          </p:cNvPr>
          <p:cNvSpPr txBox="1"/>
          <p:nvPr/>
        </p:nvSpPr>
        <p:spPr>
          <a:xfrm>
            <a:off x="2664424" y="4838717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frequency (GHz)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B3EA9-4332-D612-18EA-8FF84829BC7B}"/>
              </a:ext>
            </a:extLst>
          </p:cNvPr>
          <p:cNvSpPr txBox="1"/>
          <p:nvPr/>
        </p:nvSpPr>
        <p:spPr>
          <a:xfrm>
            <a:off x="9165153" y="1170725"/>
            <a:ext cx="3174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Liu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Phys. Rev. Lett. 132, 017001 (2024)</a:t>
            </a:r>
          </a:p>
        </p:txBody>
      </p:sp>
    </p:spTree>
    <p:extLst>
      <p:ext uri="{BB962C8B-B14F-4D97-AF65-F5344CB8AC3E}">
        <p14:creationId xmlns:p14="http://schemas.microsoft.com/office/powerpoint/2010/main" val="155344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3A4F6-87B5-002E-4343-59EC63EBF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F27716-B5E0-FDF1-2B19-0BA65C1F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28" y="2181721"/>
            <a:ext cx="2862488" cy="2033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267F7F-A401-0276-C3A2-5775BB85F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522" y="4214836"/>
            <a:ext cx="4235082" cy="2494559"/>
          </a:xfrm>
          <a:prstGeom prst="rect">
            <a:avLst/>
          </a:prstGeom>
        </p:spPr>
      </p:pic>
      <p:sp>
        <p:nvSpPr>
          <p:cNvPr id="2" name="Google Shape;476;p26">
            <a:extLst>
              <a:ext uri="{FF2B5EF4-FFF2-40B4-BE49-F238E27FC236}">
                <a16:creationId xmlns:a16="http://schemas.microsoft.com/office/drawing/2014/main" id="{C092CF1E-99F8-A51B-B007-C67DD59BB969}"/>
              </a:ext>
            </a:extLst>
          </p:cNvPr>
          <p:cNvSpPr txBox="1">
            <a:spLocks/>
          </p:cNvSpPr>
          <p:nvPr/>
        </p:nvSpPr>
        <p:spPr>
          <a:xfrm>
            <a:off x="108183" y="897108"/>
            <a:ext cx="8743019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Bef>
                <a:spcPts val="0"/>
              </a:spcBef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Slow decrease in QP poisoning rates &amp; low-energy excess events observed in TES detectors and mesoscopic SC 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D474E-78C2-E75D-2A37-BD2A9F17B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604" y="2167607"/>
            <a:ext cx="4001117" cy="1825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78DF3-1BAD-3D08-5AA4-9AB528DD0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896" y="4136064"/>
            <a:ext cx="4656344" cy="2642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372115-1524-9BB1-8338-FFBFBE30406D}"/>
              </a:ext>
            </a:extLst>
          </p:cNvPr>
          <p:cNvSpPr txBox="1"/>
          <p:nvPr/>
        </p:nvSpPr>
        <p:spPr>
          <a:xfrm>
            <a:off x="1160950" y="1793601"/>
            <a:ext cx="428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Mannila</a:t>
            </a:r>
            <a:r>
              <a:rPr lang="en-US" dirty="0"/>
              <a:t> et al., Nature Phys 18, 145 (2022)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DAFED-2176-A8A3-764C-C17FC0785D14}"/>
              </a:ext>
            </a:extLst>
          </p:cNvPr>
          <p:cNvSpPr txBox="1"/>
          <p:nvPr/>
        </p:nvSpPr>
        <p:spPr>
          <a:xfrm>
            <a:off x="6495609" y="1798111"/>
            <a:ext cx="559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Anthony-Petersen et al., Nature Comm 15, 6444 (2024)</a:t>
            </a:r>
          </a:p>
        </p:txBody>
      </p:sp>
      <p:sp>
        <p:nvSpPr>
          <p:cNvPr id="3" name="Google Shape;476;p26">
            <a:extLst>
              <a:ext uri="{FF2B5EF4-FFF2-40B4-BE49-F238E27FC236}">
                <a16:creationId xmlns:a16="http://schemas.microsoft.com/office/drawing/2014/main" id="{7E0EA4C5-0B6A-3D55-A807-C331A9FF9A73}"/>
              </a:ext>
            </a:extLst>
          </p:cNvPr>
          <p:cNvSpPr txBox="1">
            <a:spLocks/>
          </p:cNvSpPr>
          <p:nvPr/>
        </p:nvSpPr>
        <p:spPr>
          <a:xfrm>
            <a:off x="1767828" y="79533"/>
            <a:ext cx="9257920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Correlated QP poisoning from phonon-only events</a:t>
            </a:r>
          </a:p>
        </p:txBody>
      </p:sp>
    </p:spTree>
    <p:extLst>
      <p:ext uri="{BB962C8B-B14F-4D97-AF65-F5344CB8AC3E}">
        <p14:creationId xmlns:p14="http://schemas.microsoft.com/office/powerpoint/2010/main" val="32120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89327-29C5-A050-F374-AE9F42006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AEB69-C781-DC1F-C111-EB112E655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46" y="845424"/>
            <a:ext cx="6885104" cy="1761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5F431A-4242-2110-BAC7-49F1EE161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68" y="2755750"/>
            <a:ext cx="6470769" cy="644853"/>
          </a:xfrm>
          <a:prstGeom prst="rect">
            <a:avLst/>
          </a:prstGeom>
        </p:spPr>
      </p:pic>
      <p:sp>
        <p:nvSpPr>
          <p:cNvPr id="5" name="Google Shape;476;p26">
            <a:extLst>
              <a:ext uri="{FF2B5EF4-FFF2-40B4-BE49-F238E27FC236}">
                <a16:creationId xmlns:a16="http://schemas.microsoft.com/office/drawing/2014/main" id="{A1786921-9CD5-E85D-9BB2-768A1257BEFB}"/>
              </a:ext>
            </a:extLst>
          </p:cNvPr>
          <p:cNvSpPr txBox="1">
            <a:spLocks/>
          </p:cNvSpPr>
          <p:nvPr/>
        </p:nvSpPr>
        <p:spPr>
          <a:xfrm>
            <a:off x="1584251" y="0"/>
            <a:ext cx="9994605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Correlated QP poisoning from phonon-only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7BE3A-B9CC-CC29-E4E6-874D7C727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1" y="3549042"/>
            <a:ext cx="8766728" cy="3221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967770-A531-0E70-6FE3-FB39D48DA287}"/>
              </a:ext>
            </a:extLst>
          </p:cNvPr>
          <p:cNvSpPr txBox="1"/>
          <p:nvPr/>
        </p:nvSpPr>
        <p:spPr>
          <a:xfrm>
            <a:off x="9526718" y="770402"/>
            <a:ext cx="276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Yelton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Phys. Rev. Lett. 135, 123601 (2025)</a:t>
            </a:r>
          </a:p>
        </p:txBody>
      </p:sp>
    </p:spTree>
    <p:extLst>
      <p:ext uri="{BB962C8B-B14F-4D97-AF65-F5344CB8AC3E}">
        <p14:creationId xmlns:p14="http://schemas.microsoft.com/office/powerpoint/2010/main" val="104032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5DE26-B030-9A1B-F742-B155861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57AF5-58FC-1E78-C59D-F4EAD5C74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36" y="4730134"/>
            <a:ext cx="5452762" cy="2040570"/>
          </a:xfrm>
          <a:prstGeom prst="rect">
            <a:avLst/>
          </a:prstGeom>
        </p:spPr>
      </p:pic>
      <p:sp>
        <p:nvSpPr>
          <p:cNvPr id="4" name="Google Shape;476;p26">
            <a:extLst>
              <a:ext uri="{FF2B5EF4-FFF2-40B4-BE49-F238E27FC236}">
                <a16:creationId xmlns:a16="http://schemas.microsoft.com/office/drawing/2014/main" id="{D36252AB-3AF5-136F-4AB9-EFF06165F83B}"/>
              </a:ext>
            </a:extLst>
          </p:cNvPr>
          <p:cNvSpPr txBox="1">
            <a:spLocks/>
          </p:cNvSpPr>
          <p:nvPr/>
        </p:nvSpPr>
        <p:spPr>
          <a:xfrm>
            <a:off x="1701478" y="64146"/>
            <a:ext cx="9375494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Reduction in charge-parity switching rates over 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2CB8A-1801-6458-2C38-BF79293A171E}"/>
              </a:ext>
            </a:extLst>
          </p:cNvPr>
          <p:cNvSpPr/>
          <p:nvPr/>
        </p:nvSpPr>
        <p:spPr>
          <a:xfrm>
            <a:off x="1493134" y="4494326"/>
            <a:ext cx="1412112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E32D0-EBDB-D24A-4FB0-A13C25ACCB37}"/>
              </a:ext>
            </a:extLst>
          </p:cNvPr>
          <p:cNvSpPr/>
          <p:nvPr/>
        </p:nvSpPr>
        <p:spPr>
          <a:xfrm>
            <a:off x="706056" y="742617"/>
            <a:ext cx="1412112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F2264-4F94-102C-1367-24DA7E05C470}"/>
              </a:ext>
            </a:extLst>
          </p:cNvPr>
          <p:cNvSpPr txBox="1"/>
          <p:nvPr/>
        </p:nvSpPr>
        <p:spPr>
          <a:xfrm>
            <a:off x="8912505" y="4964789"/>
            <a:ext cx="3125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*Offset-charge jump rate constant over course of cooldown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ACC35-1397-023B-DC87-689C14B6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90" y="851569"/>
            <a:ext cx="7164055" cy="39477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2CE1D6-6933-FE8F-C302-22D1AB153251}"/>
              </a:ext>
            </a:extLst>
          </p:cNvPr>
          <p:cNvSpPr/>
          <p:nvPr/>
        </p:nvSpPr>
        <p:spPr>
          <a:xfrm>
            <a:off x="1988288" y="742617"/>
            <a:ext cx="563526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FF78E-4F88-112E-3175-EBEB80A65163}"/>
              </a:ext>
            </a:extLst>
          </p:cNvPr>
          <p:cNvSpPr/>
          <p:nvPr/>
        </p:nvSpPr>
        <p:spPr>
          <a:xfrm>
            <a:off x="1811976" y="4437913"/>
            <a:ext cx="1304172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F7B837-D447-0E4C-227C-3B654B4F1EED}"/>
              </a:ext>
            </a:extLst>
          </p:cNvPr>
          <p:cNvSpPr/>
          <p:nvPr/>
        </p:nvSpPr>
        <p:spPr>
          <a:xfrm>
            <a:off x="5394003" y="616385"/>
            <a:ext cx="1984992" cy="329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F3913-6372-A31E-5A5D-2E672D6C01C4}"/>
              </a:ext>
            </a:extLst>
          </p:cNvPr>
          <p:cNvSpPr txBox="1"/>
          <p:nvPr/>
        </p:nvSpPr>
        <p:spPr>
          <a:xfrm>
            <a:off x="93261" y="4119203"/>
            <a:ext cx="2685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poisoning rates for Al vs. Nb compatible with phonon-mediated mechanism</a:t>
            </a:r>
          </a:p>
        </p:txBody>
      </p:sp>
    </p:spTree>
    <p:extLst>
      <p:ext uri="{BB962C8B-B14F-4D97-AF65-F5344CB8AC3E}">
        <p14:creationId xmlns:p14="http://schemas.microsoft.com/office/powerpoint/2010/main" val="241309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08BC-17A6-0708-DA52-99C6F3CAC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6;p26">
            <a:extLst>
              <a:ext uri="{FF2B5EF4-FFF2-40B4-BE49-F238E27FC236}">
                <a16:creationId xmlns:a16="http://schemas.microsoft.com/office/drawing/2014/main" id="{93836A30-8D08-3D91-DB51-135762079E05}"/>
              </a:ext>
            </a:extLst>
          </p:cNvPr>
          <p:cNvSpPr txBox="1">
            <a:spLocks/>
          </p:cNvSpPr>
          <p:nvPr/>
        </p:nvSpPr>
        <p:spPr>
          <a:xfrm>
            <a:off x="1701478" y="64146"/>
            <a:ext cx="9375494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Reduction in charge-parity switching rates over 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5F496-01F9-2B0F-20B4-874AD96AC562}"/>
              </a:ext>
            </a:extLst>
          </p:cNvPr>
          <p:cNvSpPr/>
          <p:nvPr/>
        </p:nvSpPr>
        <p:spPr>
          <a:xfrm>
            <a:off x="1493134" y="4494326"/>
            <a:ext cx="1412112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C54899-3430-E853-4B3E-6BB868375B7A}"/>
              </a:ext>
            </a:extLst>
          </p:cNvPr>
          <p:cNvSpPr/>
          <p:nvPr/>
        </p:nvSpPr>
        <p:spPr>
          <a:xfrm>
            <a:off x="706056" y="742617"/>
            <a:ext cx="1412112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AFF1C1-B832-48FB-63DF-AAF6CB8ACB91}"/>
              </a:ext>
            </a:extLst>
          </p:cNvPr>
          <p:cNvSpPr/>
          <p:nvPr/>
        </p:nvSpPr>
        <p:spPr>
          <a:xfrm>
            <a:off x="1988288" y="742617"/>
            <a:ext cx="563526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43E4E-34E2-6DC8-E386-2C1D846D8FEA}"/>
              </a:ext>
            </a:extLst>
          </p:cNvPr>
          <p:cNvSpPr/>
          <p:nvPr/>
        </p:nvSpPr>
        <p:spPr>
          <a:xfrm>
            <a:off x="1811976" y="4437913"/>
            <a:ext cx="1304172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9C4B79-28F5-D584-D472-64EA93A91B0C}"/>
              </a:ext>
            </a:extLst>
          </p:cNvPr>
          <p:cNvSpPr/>
          <p:nvPr/>
        </p:nvSpPr>
        <p:spPr>
          <a:xfrm>
            <a:off x="5394003" y="616385"/>
            <a:ext cx="1984992" cy="329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3139B-F874-2C21-6FFD-F1D3B36C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6" y="1025011"/>
            <a:ext cx="10011673" cy="4689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1FF646-C392-28CF-7A84-EA9067C82DEE}"/>
              </a:ext>
            </a:extLst>
          </p:cNvPr>
          <p:cNvSpPr txBox="1"/>
          <p:nvPr/>
        </p:nvSpPr>
        <p:spPr>
          <a:xfrm>
            <a:off x="706056" y="5935452"/>
            <a:ext cx="102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poisoning rates with mitigation of pair-breaking phonons, but all configurations exhibit decreasing poisoning rates with time after start of cooldown</a:t>
            </a:r>
          </a:p>
        </p:txBody>
      </p:sp>
    </p:spTree>
    <p:extLst>
      <p:ext uri="{BB962C8B-B14F-4D97-AF65-F5344CB8AC3E}">
        <p14:creationId xmlns:p14="http://schemas.microsoft.com/office/powerpoint/2010/main" val="218753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6;p26">
            <a:extLst>
              <a:ext uri="{FF2B5EF4-FFF2-40B4-BE49-F238E27FC236}">
                <a16:creationId xmlns:a16="http://schemas.microsoft.com/office/drawing/2014/main" id="{2EDF8B29-6C5A-8C7F-F711-686810061767}"/>
              </a:ext>
            </a:extLst>
          </p:cNvPr>
          <p:cNvSpPr txBox="1">
            <a:spLocks/>
          </p:cNvSpPr>
          <p:nvPr/>
        </p:nvSpPr>
        <p:spPr>
          <a:xfrm>
            <a:off x="740780" y="18166"/>
            <a:ext cx="10914927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Reduction in </a:t>
            </a:r>
            <a:r>
              <a:rPr lang="en-US" sz="3200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correlated</a:t>
            </a: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charge-parity switching rates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93234-6E7F-4C8D-D37A-94A193FF9D6A}"/>
              </a:ext>
            </a:extLst>
          </p:cNvPr>
          <p:cNvSpPr txBox="1"/>
          <p:nvPr/>
        </p:nvSpPr>
        <p:spPr>
          <a:xfrm>
            <a:off x="9366285" y="3874399"/>
            <a:ext cx="2801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*Expected rate of 4-fold correlated poisoning due to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impacts with no phonon mitigation = </a:t>
            </a:r>
            <a:r>
              <a:rPr lang="en-US" sz="2000" b="1" dirty="0"/>
              <a:t>2 x 10</a:t>
            </a:r>
            <a:r>
              <a:rPr lang="en-US" sz="2000" b="1" baseline="30000" dirty="0"/>
              <a:t>-3</a:t>
            </a:r>
            <a:r>
              <a:rPr lang="en-US" sz="2000" b="1" dirty="0"/>
              <a:t> s</a:t>
            </a:r>
            <a:r>
              <a:rPr lang="en-US" sz="2000" b="1" baseline="30000" dirty="0"/>
              <a:t>-1</a:t>
            </a:r>
            <a:r>
              <a:rPr lang="en-US" sz="2000" b="1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75A88C-0418-AB1F-FEE1-7714B8A1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86" y="797441"/>
            <a:ext cx="6349639" cy="59694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01E9CB-612A-5B7C-7017-E6373F3259F1}"/>
              </a:ext>
            </a:extLst>
          </p:cNvPr>
          <p:cNvSpPr/>
          <p:nvPr/>
        </p:nvSpPr>
        <p:spPr>
          <a:xfrm>
            <a:off x="2482721" y="651690"/>
            <a:ext cx="563526" cy="47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6CEEF4-620F-C13A-A406-B391C4D2108E}"/>
              </a:ext>
            </a:extLst>
          </p:cNvPr>
          <p:cNvSpPr/>
          <p:nvPr/>
        </p:nvSpPr>
        <p:spPr>
          <a:xfrm>
            <a:off x="2693846" y="3694822"/>
            <a:ext cx="363038" cy="30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4E4C0B-B6F7-DD1A-CBA4-4DACF48F625D}"/>
              </a:ext>
            </a:extLst>
          </p:cNvPr>
          <p:cNvCxnSpPr>
            <a:cxnSpLocks/>
          </p:cNvCxnSpPr>
          <p:nvPr/>
        </p:nvCxnSpPr>
        <p:spPr>
          <a:xfrm flipH="1">
            <a:off x="9027043" y="4925164"/>
            <a:ext cx="317976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46E992-72B8-2946-4E40-DD44F893A049}"/>
              </a:ext>
            </a:extLst>
          </p:cNvPr>
          <p:cNvSpPr txBox="1"/>
          <p:nvPr/>
        </p:nvSpPr>
        <p:spPr>
          <a:xfrm>
            <a:off x="8014" y="2674406"/>
            <a:ext cx="2685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Correlations suggest phonon- rather than photon-mediated poisoning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83C2B-0D47-5E95-4C07-899F874C2E2C}"/>
              </a:ext>
            </a:extLst>
          </p:cNvPr>
          <p:cNvSpPr txBox="1"/>
          <p:nvPr/>
        </p:nvSpPr>
        <p:spPr>
          <a:xfrm>
            <a:off x="9291547" y="797441"/>
            <a:ext cx="28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Yelton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Phys. Rev. Lett. 135, 123601 (2025)</a:t>
            </a:r>
          </a:p>
        </p:txBody>
      </p:sp>
    </p:spTree>
    <p:extLst>
      <p:ext uri="{BB962C8B-B14F-4D97-AF65-F5344CB8AC3E}">
        <p14:creationId xmlns:p14="http://schemas.microsoft.com/office/powerpoint/2010/main" val="1238087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5AFBB3DC-78A6-6B24-6EFE-A0CA54B79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1" y="983850"/>
            <a:ext cx="3152314" cy="3152314"/>
          </a:xfrm>
          <a:prstGeom prst="rect">
            <a:avLst/>
          </a:prstGeom>
        </p:spPr>
      </p:pic>
      <p:pic>
        <p:nvPicPr>
          <p:cNvPr id="7" name="Picture 6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53FB2A1D-C2B1-9A6E-55B5-7B606AFE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73" y="983850"/>
            <a:ext cx="3152315" cy="3152315"/>
          </a:xfrm>
          <a:prstGeom prst="rect">
            <a:avLst/>
          </a:prstGeom>
        </p:spPr>
      </p:pic>
      <p:pic>
        <p:nvPicPr>
          <p:cNvPr id="9" name="Picture 8" descr="A machine with purple wires&#10;&#10;AI-generated content may be incorrect.">
            <a:extLst>
              <a:ext uri="{FF2B5EF4-FFF2-40B4-BE49-F238E27FC236}">
                <a16:creationId xmlns:a16="http://schemas.microsoft.com/office/drawing/2014/main" id="{22DF2655-87A9-1EAA-6903-7D9A0C3BB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55" y="4386806"/>
            <a:ext cx="3175170" cy="1516017"/>
          </a:xfrm>
          <a:prstGeom prst="rect">
            <a:avLst/>
          </a:prstGeom>
        </p:spPr>
      </p:pic>
      <p:pic>
        <p:nvPicPr>
          <p:cNvPr id="13" name="Picture 12" descr="A close-up of a spiral binder&#10;&#10;AI-generated content may be incorrect.">
            <a:extLst>
              <a:ext uri="{FF2B5EF4-FFF2-40B4-BE49-F238E27FC236}">
                <a16:creationId xmlns:a16="http://schemas.microsoft.com/office/drawing/2014/main" id="{7666006D-974A-1B6F-B7DF-6D8309F1A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73" y="4386806"/>
            <a:ext cx="3175172" cy="1516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6EA57-6574-E90E-A3D6-A8494227B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73" y="6245873"/>
            <a:ext cx="7781041" cy="231877"/>
          </a:xfrm>
          <a:prstGeom prst="rect">
            <a:avLst/>
          </a:prstGeom>
        </p:spPr>
      </p:pic>
      <p:sp>
        <p:nvSpPr>
          <p:cNvPr id="2" name="Google Shape;476;p26">
            <a:extLst>
              <a:ext uri="{FF2B5EF4-FFF2-40B4-BE49-F238E27FC236}">
                <a16:creationId xmlns:a16="http://schemas.microsoft.com/office/drawing/2014/main" id="{451048E0-4E05-EE00-A9BE-CF88EA1B8BA1}"/>
              </a:ext>
            </a:extLst>
          </p:cNvPr>
          <p:cNvSpPr txBox="1">
            <a:spLocks/>
          </p:cNvSpPr>
          <p:nvPr/>
        </p:nvSpPr>
        <p:spPr>
          <a:xfrm>
            <a:off x="1576433" y="38727"/>
            <a:ext cx="9039134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Sample package with </a:t>
            </a:r>
            <a:r>
              <a:rPr lang="en-US" sz="32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wirebond</a:t>
            </a: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-suspension of chip </a:t>
            </a:r>
          </a:p>
        </p:txBody>
      </p:sp>
    </p:spTree>
    <p:extLst>
      <p:ext uri="{BB962C8B-B14F-4D97-AF65-F5344CB8AC3E}">
        <p14:creationId xmlns:p14="http://schemas.microsoft.com/office/powerpoint/2010/main" val="245917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54B26A-4826-E64C-8A7E-2DACFB227589}"/>
              </a:ext>
            </a:extLst>
          </p:cNvPr>
          <p:cNvSpPr/>
          <p:nvPr/>
        </p:nvSpPr>
        <p:spPr>
          <a:xfrm>
            <a:off x="1532339" y="1562922"/>
            <a:ext cx="3559127" cy="63304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F8D92D-CE7E-0B45-8B7D-4EDDA561332F}"/>
              </a:ext>
            </a:extLst>
          </p:cNvPr>
          <p:cNvSpPr/>
          <p:nvPr/>
        </p:nvSpPr>
        <p:spPr>
          <a:xfrm flipV="1">
            <a:off x="1528625" y="1438278"/>
            <a:ext cx="3559127" cy="1468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E8196A-4D80-844D-BCAC-B40F4C45267A}"/>
              </a:ext>
            </a:extLst>
          </p:cNvPr>
          <p:cNvSpPr/>
          <p:nvPr/>
        </p:nvSpPr>
        <p:spPr>
          <a:xfrm>
            <a:off x="6902075" y="1559208"/>
            <a:ext cx="3559127" cy="633046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75E409-CF52-9D44-AE03-48A2AB5CADE6}"/>
              </a:ext>
            </a:extLst>
          </p:cNvPr>
          <p:cNvSpPr/>
          <p:nvPr/>
        </p:nvSpPr>
        <p:spPr>
          <a:xfrm flipV="1">
            <a:off x="6898361" y="1419816"/>
            <a:ext cx="3559127" cy="1468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C4B11C-FC8A-2A42-B112-993E98F81850}"/>
              </a:ext>
            </a:extLst>
          </p:cNvPr>
          <p:cNvCxnSpPr>
            <a:cxnSpLocks/>
          </p:cNvCxnSpPr>
          <p:nvPr/>
        </p:nvCxnSpPr>
        <p:spPr>
          <a:xfrm>
            <a:off x="1834287" y="1345249"/>
            <a:ext cx="1187662" cy="4279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FF9478-5809-4E4A-8D5C-32C19F84319E}"/>
              </a:ext>
            </a:extLst>
          </p:cNvPr>
          <p:cNvGrpSpPr/>
          <p:nvPr/>
        </p:nvGrpSpPr>
        <p:grpSpPr>
          <a:xfrm>
            <a:off x="3029836" y="1661532"/>
            <a:ext cx="435826" cy="435826"/>
            <a:chOff x="3283103" y="2087996"/>
            <a:chExt cx="435826" cy="4358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A5504C-2D40-DE40-BFBF-530BB82F83A1}"/>
                </a:ext>
              </a:extLst>
            </p:cNvPr>
            <p:cNvSpPr/>
            <p:nvPr/>
          </p:nvSpPr>
          <p:spPr>
            <a:xfrm flipH="1">
              <a:off x="3432714" y="2215586"/>
              <a:ext cx="146828" cy="1468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3A3810E-75C0-B042-9637-AE3168A1CD12}"/>
                </a:ext>
              </a:extLst>
            </p:cNvPr>
            <p:cNvCxnSpPr>
              <a:cxnSpLocks/>
            </p:cNvCxnSpPr>
            <p:nvPr/>
          </p:nvCxnSpPr>
          <p:spPr>
            <a:xfrm>
              <a:off x="3506128" y="2099430"/>
              <a:ext cx="0" cy="4014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E255A94-7387-C84F-8F77-EA26D99B7070}"/>
                </a:ext>
              </a:extLst>
            </p:cNvPr>
            <p:cNvCxnSpPr>
              <a:cxnSpLocks/>
            </p:cNvCxnSpPr>
            <p:nvPr/>
          </p:nvCxnSpPr>
          <p:spPr>
            <a:xfrm>
              <a:off x="3283103" y="2300150"/>
              <a:ext cx="43582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2E85DDC-0CB5-8041-801D-B1DED1681BA4}"/>
                </a:ext>
              </a:extLst>
            </p:cNvPr>
            <p:cNvGrpSpPr/>
            <p:nvPr/>
          </p:nvGrpSpPr>
          <p:grpSpPr>
            <a:xfrm rot="2700000">
              <a:off x="3283104" y="2105188"/>
              <a:ext cx="435826" cy="401441"/>
              <a:chOff x="3435503" y="2251830"/>
              <a:chExt cx="435826" cy="401441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4DDD8F1-7F1E-A949-BA69-EF696BEF4F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8528" y="2251830"/>
                <a:ext cx="0" cy="4014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7D75C45-FE81-C247-AB2A-3535A9D07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5503" y="2452550"/>
                <a:ext cx="43582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FA8C9DB-4906-3444-8C61-0A759B403F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724638" y="1521944"/>
            <a:ext cx="345531" cy="216097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62445D41-89D4-6C4E-AAE9-8CA02D7A121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292444" y="1557776"/>
            <a:ext cx="345531" cy="216097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349CCE1D-748E-9546-8D03-A1B9E4D7A22B}"/>
              </a:ext>
            </a:extLst>
          </p:cNvPr>
          <p:cNvCxnSpPr>
            <a:cxnSpLocks/>
          </p:cNvCxnSpPr>
          <p:nvPr/>
        </p:nvCxnSpPr>
        <p:spPr>
          <a:xfrm rot="10800000">
            <a:off x="8052361" y="1629992"/>
            <a:ext cx="304800" cy="15240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D1F574EC-8FB9-3A47-A96D-3593A947FC6C}"/>
              </a:ext>
            </a:extLst>
          </p:cNvPr>
          <p:cNvCxnSpPr>
            <a:cxnSpLocks/>
          </p:cNvCxnSpPr>
          <p:nvPr/>
        </p:nvCxnSpPr>
        <p:spPr>
          <a:xfrm rot="10800000" flipH="1">
            <a:off x="9005452" y="1589625"/>
            <a:ext cx="304800" cy="15240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7E345607-005D-C942-9147-9E9F921E8155}"/>
              </a:ext>
            </a:extLst>
          </p:cNvPr>
          <p:cNvCxnSpPr>
            <a:cxnSpLocks/>
          </p:cNvCxnSpPr>
          <p:nvPr/>
        </p:nvCxnSpPr>
        <p:spPr>
          <a:xfrm>
            <a:off x="8821203" y="1912908"/>
            <a:ext cx="368497" cy="239713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16F04773-8A8D-3449-89B8-C907EAB4D89C}"/>
              </a:ext>
            </a:extLst>
          </p:cNvPr>
          <p:cNvCxnSpPr>
            <a:cxnSpLocks/>
          </p:cNvCxnSpPr>
          <p:nvPr/>
        </p:nvCxnSpPr>
        <p:spPr>
          <a:xfrm flipH="1">
            <a:off x="8204761" y="1905129"/>
            <a:ext cx="368497" cy="239713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itle 1">
            <a:extLst>
              <a:ext uri="{FF2B5EF4-FFF2-40B4-BE49-F238E27FC236}">
                <a16:creationId xmlns:a16="http://schemas.microsoft.com/office/drawing/2014/main" id="{ACBFAD15-7C6D-D94B-BBE0-9155ED1E3CD1}"/>
              </a:ext>
            </a:extLst>
          </p:cNvPr>
          <p:cNvSpPr txBox="1">
            <a:spLocks/>
          </p:cNvSpPr>
          <p:nvPr/>
        </p:nvSpPr>
        <p:spPr>
          <a:xfrm>
            <a:off x="934001" y="5640156"/>
            <a:ext cx="5392931" cy="633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→ Correlated pair-breaking &amp; </a:t>
            </a:r>
            <a:r>
              <a:rPr lang="en-US" sz="20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quasiparticle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    generation across the chip</a:t>
            </a:r>
          </a:p>
        </p:txBody>
      </p:sp>
      <p:sp>
        <p:nvSpPr>
          <p:cNvPr id="32" name="Correlated relaxation errors">
            <a:extLst>
              <a:ext uri="{FF2B5EF4-FFF2-40B4-BE49-F238E27FC236}">
                <a16:creationId xmlns:a16="http://schemas.microsoft.com/office/drawing/2014/main" id="{A965B1F1-4A13-4F4F-807B-3FBF4638ACAC}"/>
              </a:ext>
            </a:extLst>
          </p:cNvPr>
          <p:cNvSpPr txBox="1">
            <a:spLocks/>
          </p:cNvSpPr>
          <p:nvPr/>
        </p:nvSpPr>
        <p:spPr>
          <a:xfrm>
            <a:off x="552829" y="55789"/>
            <a:ext cx="11295976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Phonon-mediated quasiparticle poisoning from radiation impacts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E02BAAB1-3AE8-CB45-A8B9-F429AAC44765}"/>
              </a:ext>
            </a:extLst>
          </p:cNvPr>
          <p:cNvSpPr/>
          <p:nvPr/>
        </p:nvSpPr>
        <p:spPr>
          <a:xfrm>
            <a:off x="5641132" y="1720969"/>
            <a:ext cx="685800" cy="409861"/>
          </a:xfrm>
          <a:prstGeom prst="rightArrow">
            <a:avLst>
              <a:gd name="adj1" fmla="val 50000"/>
              <a:gd name="adj2" fmla="val 648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rrelated relaxation errors">
            <a:extLst>
              <a:ext uri="{FF2B5EF4-FFF2-40B4-BE49-F238E27FC236}">
                <a16:creationId xmlns:a16="http://schemas.microsoft.com/office/drawing/2014/main" id="{A102BF3F-9398-7BD5-370F-B5E4FEF09822}"/>
              </a:ext>
            </a:extLst>
          </p:cNvPr>
          <p:cNvSpPr txBox="1">
            <a:spLocks/>
          </p:cNvSpPr>
          <p:nvPr/>
        </p:nvSpPr>
        <p:spPr>
          <a:xfrm>
            <a:off x="624599" y="691022"/>
            <a:ext cx="5109695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ymbol" pitchFamily="2" charset="2"/>
                <a:ea typeface="Sherman Sans Book" pitchFamily="2" charset="77"/>
                <a:cs typeface="Arial" panose="020B0604020202020204" pitchFamily="34" charset="0"/>
              </a:rPr>
              <a:t>g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-ray, muon impact deposits ~100 keV – 1 MeV</a:t>
            </a:r>
          </a:p>
        </p:txBody>
      </p:sp>
      <p:sp>
        <p:nvSpPr>
          <p:cNvPr id="27" name="Correlated relaxation errors">
            <a:extLst>
              <a:ext uri="{FF2B5EF4-FFF2-40B4-BE49-F238E27FC236}">
                <a16:creationId xmlns:a16="http://schemas.microsoft.com/office/drawing/2014/main" id="{168D105B-CC42-3B4F-8F6F-E1432AD605C2}"/>
              </a:ext>
            </a:extLst>
          </p:cNvPr>
          <p:cNvSpPr txBox="1">
            <a:spLocks/>
          </p:cNvSpPr>
          <p:nvPr/>
        </p:nvSpPr>
        <p:spPr>
          <a:xfrm>
            <a:off x="6947660" y="692265"/>
            <a:ext cx="3683390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rate ~ 1/(10 s) for (8 mm)</a:t>
            </a:r>
            <a:r>
              <a:rPr lang="en-US" sz="2000" baseline="30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chip</a:t>
            </a:r>
          </a:p>
        </p:txBody>
      </p:sp>
      <p:sp>
        <p:nvSpPr>
          <p:cNvPr id="28" name="Correlated relaxation errors">
            <a:extLst>
              <a:ext uri="{FF2B5EF4-FFF2-40B4-BE49-F238E27FC236}">
                <a16:creationId xmlns:a16="http://schemas.microsoft.com/office/drawing/2014/main" id="{212A392B-6701-E3F0-3AFE-49E375886634}"/>
              </a:ext>
            </a:extLst>
          </p:cNvPr>
          <p:cNvSpPr txBox="1">
            <a:spLocks/>
          </p:cNvSpPr>
          <p:nvPr/>
        </p:nvSpPr>
        <p:spPr>
          <a:xfrm>
            <a:off x="324392" y="2425485"/>
            <a:ext cx="6920805" cy="2941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Generation of electron-hole pairs in Si, </a:t>
            </a:r>
            <a:r>
              <a:rPr lang="en-US" sz="20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offset charge jumps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e-h recombination and radiation of high-energy phonons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Pair-breaking phonons 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travel throughout chip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Phonons impacting superconductor break pairs, quasiparticles recombine and emit 2</a:t>
            </a:r>
            <a:r>
              <a:rPr lang="en-US" sz="2000" dirty="0">
                <a:latin typeface="Symbol" pitchFamily="2" charset="2"/>
                <a:ea typeface="Sherman Sans Book" pitchFamily="2" charset="77"/>
                <a:cs typeface="Arial" panose="020B0604020202020204" pitchFamily="34" charset="0"/>
              </a:rPr>
              <a:t>D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phonons back into </a:t>
            </a:r>
            <a:r>
              <a:rPr lang="en-US" sz="20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Si</a:t>
            </a:r>
            <a:r>
              <a:rPr lang="en-US" sz="1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rrelated</a:t>
            </a:r>
            <a:r>
              <a:rPr lang="en-US" sz="1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37D89-ED7C-31CF-6773-7003BDA08E2A}"/>
              </a:ext>
            </a:extLst>
          </p:cNvPr>
          <p:cNvSpPr txBox="1"/>
          <p:nvPr/>
        </p:nvSpPr>
        <p:spPr>
          <a:xfrm>
            <a:off x="7770664" y="3113960"/>
            <a:ext cx="388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McEwen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Nature Physics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107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A7C6B-91D0-E4BA-9B37-5536DAED2A23}"/>
              </a:ext>
            </a:extLst>
          </p:cNvPr>
          <p:cNvSpPr txBox="1"/>
          <p:nvPr/>
        </p:nvSpPr>
        <p:spPr>
          <a:xfrm>
            <a:off x="7757774" y="3628240"/>
            <a:ext cx="378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Wilen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Nature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594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7863 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96C60-27A5-6098-8896-9CC5DFF3D93A}"/>
              </a:ext>
            </a:extLst>
          </p:cNvPr>
          <p:cNvSpPr txBox="1"/>
          <p:nvPr/>
        </p:nvSpPr>
        <p:spPr>
          <a:xfrm>
            <a:off x="7757774" y="4125308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Martinis,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npj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Quantum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 (2021)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618F0-D08C-4A39-B8DE-0F2CF77CF2C7}"/>
              </a:ext>
            </a:extLst>
          </p:cNvPr>
          <p:cNvSpPr txBox="1"/>
          <p:nvPr/>
        </p:nvSpPr>
        <p:spPr>
          <a:xfrm>
            <a:off x="7757774" y="2639139"/>
            <a:ext cx="378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Vepsäläinen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Nature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584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551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153F3-62AD-B4DA-239E-E7B26C1E078C}"/>
              </a:ext>
            </a:extLst>
          </p:cNvPr>
          <p:cNvSpPr txBox="1"/>
          <p:nvPr/>
        </p:nvSpPr>
        <p:spPr>
          <a:xfrm>
            <a:off x="7757774" y="5407500"/>
            <a:ext cx="4091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Thorbeck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PRX Quantum 4, 020356 (2023)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AE43D-BDB3-0F1E-C007-F866CC593135}"/>
              </a:ext>
            </a:extLst>
          </p:cNvPr>
          <p:cNvSpPr txBox="1"/>
          <p:nvPr/>
        </p:nvSpPr>
        <p:spPr>
          <a:xfrm>
            <a:off x="7745264" y="4550041"/>
            <a:ext cx="388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Cardani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Nature Comm.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B865-30A4-5D03-FFC7-969A0A45B2F3}"/>
              </a:ext>
            </a:extLst>
          </p:cNvPr>
          <p:cNvSpPr txBox="1"/>
          <p:nvPr/>
        </p:nvSpPr>
        <p:spPr>
          <a:xfrm>
            <a:off x="7757774" y="4974774"/>
            <a:ext cx="388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Iaia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Ku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Nature Comm. 13, 6425 (2022)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46C0C0-A497-28EE-7EF3-A8792D034267}"/>
              </a:ext>
            </a:extLst>
          </p:cNvPr>
          <p:cNvSpPr/>
          <p:nvPr/>
        </p:nvSpPr>
        <p:spPr>
          <a:xfrm>
            <a:off x="9663642" y="58689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F854EC-ED70-5828-2C70-A7C33F2EEB08}"/>
              </a:ext>
            </a:extLst>
          </p:cNvPr>
          <p:cNvSpPr/>
          <p:nvPr/>
        </p:nvSpPr>
        <p:spPr>
          <a:xfrm>
            <a:off x="9668562" y="605084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E1BEBF-3BD6-38CE-4B5F-73740AB42A70}"/>
              </a:ext>
            </a:extLst>
          </p:cNvPr>
          <p:cNvSpPr/>
          <p:nvPr/>
        </p:nvSpPr>
        <p:spPr>
          <a:xfrm>
            <a:off x="9668562" y="621307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7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" y="2890467"/>
            <a:ext cx="7161296" cy="3818837"/>
          </a:xfrm>
          <a:prstGeom prst="rect">
            <a:avLst/>
          </a:prstGeom>
        </p:spPr>
      </p:pic>
      <p:sp>
        <p:nvSpPr>
          <p:cNvPr id="3" name="Google Shape;476;p26">
            <a:extLst>
              <a:ext uri="{FF2B5EF4-FFF2-40B4-BE49-F238E27FC236}">
                <a16:creationId xmlns:a16="http://schemas.microsoft.com/office/drawing/2014/main" id="{DA1A2985-E7DF-2468-EE40-489BF711DBE6}"/>
              </a:ext>
            </a:extLst>
          </p:cNvPr>
          <p:cNvSpPr txBox="1">
            <a:spLocks/>
          </p:cNvSpPr>
          <p:nvPr/>
        </p:nvSpPr>
        <p:spPr>
          <a:xfrm>
            <a:off x="567159" y="159329"/>
            <a:ext cx="11366339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QP charge-parity switching rates with </a:t>
            </a:r>
            <a:r>
              <a:rPr lang="en-US" sz="32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wirebond</a:t>
            </a: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-suspension of chip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297BE-9135-4241-3AC4-86B5861C9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20" y="1222799"/>
            <a:ext cx="4853909" cy="4853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60626-A812-D2E9-229E-6A843B37D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2" y="901154"/>
            <a:ext cx="6857760" cy="1748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A4C589-6508-5ECB-D739-80B2D09C757E}"/>
              </a:ext>
            </a:extLst>
          </p:cNvPr>
          <p:cNvSpPr txBox="1"/>
          <p:nvPr/>
        </p:nvSpPr>
        <p:spPr>
          <a:xfrm>
            <a:off x="8582821" y="6120581"/>
            <a:ext cx="320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Yelton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Phys. Rev. Lett. 135, 123601 (2025)</a:t>
            </a:r>
          </a:p>
        </p:txBody>
      </p:sp>
    </p:spTree>
    <p:extLst>
      <p:ext uri="{BB962C8B-B14F-4D97-AF65-F5344CB8AC3E}">
        <p14:creationId xmlns:p14="http://schemas.microsoft.com/office/powerpoint/2010/main" val="1252877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9F065-EE54-A146-C442-E91F1FE85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6;p26">
            <a:extLst>
              <a:ext uri="{FF2B5EF4-FFF2-40B4-BE49-F238E27FC236}">
                <a16:creationId xmlns:a16="http://schemas.microsoft.com/office/drawing/2014/main" id="{55453657-C851-6843-887A-FE28BF3AD301}"/>
              </a:ext>
            </a:extLst>
          </p:cNvPr>
          <p:cNvSpPr txBox="1">
            <a:spLocks/>
          </p:cNvSpPr>
          <p:nvPr/>
        </p:nvSpPr>
        <p:spPr>
          <a:xfrm>
            <a:off x="2645164" y="59074"/>
            <a:ext cx="8060647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Potential sources of phonon-only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C9B65-7E6B-3EA6-E557-D132B10A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66" y="2958073"/>
            <a:ext cx="7013268" cy="3074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3A004-C4F2-1CDE-89FD-5D626FBAA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19" y="681037"/>
            <a:ext cx="2043881" cy="1975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E1683E-160C-5739-6BE9-CA8531F67148}"/>
              </a:ext>
            </a:extLst>
          </p:cNvPr>
          <p:cNvSpPr txBox="1"/>
          <p:nvPr/>
        </p:nvSpPr>
        <p:spPr>
          <a:xfrm>
            <a:off x="1282842" y="769868"/>
            <a:ext cx="306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Stick-slip relaxation of built-up stresses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43671-5BED-4F31-9076-FC9823EE68EA}"/>
              </a:ext>
            </a:extLst>
          </p:cNvPr>
          <p:cNvSpPr txBox="1"/>
          <p:nvPr/>
        </p:nvSpPr>
        <p:spPr>
          <a:xfrm>
            <a:off x="7818809" y="1068748"/>
            <a:ext cx="2565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Releases burst of pair-breaking phonons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F98FE-00EF-25F8-CC0E-4AF7CEA56F10}"/>
              </a:ext>
            </a:extLst>
          </p:cNvPr>
          <p:cNvSpPr txBox="1"/>
          <p:nvPr/>
        </p:nvSpPr>
        <p:spPr>
          <a:xfrm>
            <a:off x="1517382" y="3271287"/>
            <a:ext cx="1602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Flexing of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wirebonds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21E57-2DBD-B392-CBA6-77F76BCBAEC0}"/>
              </a:ext>
            </a:extLst>
          </p:cNvPr>
          <p:cNvSpPr txBox="1"/>
          <p:nvPr/>
        </p:nvSpPr>
        <p:spPr>
          <a:xfrm>
            <a:off x="1154371" y="4887804"/>
            <a:ext cx="2328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Defects at edge of substrate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1841A-60EC-AE0D-1336-184883E99F9F}"/>
              </a:ext>
            </a:extLst>
          </p:cNvPr>
          <p:cNvSpPr txBox="1"/>
          <p:nvPr/>
        </p:nvSpPr>
        <p:spPr>
          <a:xfrm>
            <a:off x="8779936" y="4400601"/>
            <a:ext cx="1997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Bulk defects in substrate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1E0772-C5D4-1479-A6C5-1335CE327950}"/>
              </a:ext>
            </a:extLst>
          </p:cNvPr>
          <p:cNvSpPr txBox="1"/>
          <p:nvPr/>
        </p:nvSpPr>
        <p:spPr>
          <a:xfrm>
            <a:off x="3967578" y="2916260"/>
            <a:ext cx="227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Defects in substrate metal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DE939-AAC6-90F7-B044-ACE463E95E1C}"/>
              </a:ext>
            </a:extLst>
          </p:cNvPr>
          <p:cNvSpPr txBox="1"/>
          <p:nvPr/>
        </p:nvSpPr>
        <p:spPr>
          <a:xfrm>
            <a:off x="6594751" y="2953382"/>
            <a:ext cx="1602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Defects in JJ metal</a:t>
            </a:r>
          </a:p>
        </p:txBody>
      </p:sp>
    </p:spTree>
    <p:extLst>
      <p:ext uri="{BB962C8B-B14F-4D97-AF65-F5344CB8AC3E}">
        <p14:creationId xmlns:p14="http://schemas.microsoft.com/office/powerpoint/2010/main" val="871979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EC2DDE-B0B2-53F8-EA67-F5E39568A538}"/>
              </a:ext>
            </a:extLst>
          </p:cNvPr>
          <p:cNvSpPr/>
          <p:nvPr/>
        </p:nvSpPr>
        <p:spPr>
          <a:xfrm>
            <a:off x="1904328" y="1641021"/>
            <a:ext cx="396509" cy="364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76;p26">
            <a:extLst>
              <a:ext uri="{FF2B5EF4-FFF2-40B4-BE49-F238E27FC236}">
                <a16:creationId xmlns:a16="http://schemas.microsoft.com/office/drawing/2014/main" id="{18FEEA32-FAF3-C950-F08E-AF5B770451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6774" y="66043"/>
            <a:ext cx="4900246" cy="590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Conclusions &amp; Ongoing Work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B74A85-8329-8B73-88D7-3150FF911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901" y="2806826"/>
            <a:ext cx="2690903" cy="23388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A27184-2CCC-64BB-EFC0-6C2A777DEFE6}"/>
              </a:ext>
            </a:extLst>
          </p:cNvPr>
          <p:cNvSpPr txBox="1"/>
          <p:nvPr/>
        </p:nvSpPr>
        <p:spPr>
          <a:xfrm>
            <a:off x="90928" y="5951293"/>
            <a:ext cx="339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Iaia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Ku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Nature Comm. 13, 6425 (2022)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827F77-D770-0E4A-3AE7-52916C13C8F9}"/>
              </a:ext>
            </a:extLst>
          </p:cNvPr>
          <p:cNvSpPr/>
          <p:nvPr/>
        </p:nvSpPr>
        <p:spPr>
          <a:xfrm>
            <a:off x="8957914" y="667333"/>
            <a:ext cx="850439" cy="346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rrelated relaxation errors">
            <a:extLst>
              <a:ext uri="{FF2B5EF4-FFF2-40B4-BE49-F238E27FC236}">
                <a16:creationId xmlns:a16="http://schemas.microsoft.com/office/drawing/2014/main" id="{1999EA51-C07B-25F4-A983-09EDEA8F28C8}"/>
              </a:ext>
            </a:extLst>
          </p:cNvPr>
          <p:cNvSpPr txBox="1">
            <a:spLocks/>
          </p:cNvSpPr>
          <p:nvPr/>
        </p:nvSpPr>
        <p:spPr>
          <a:xfrm>
            <a:off x="73455" y="938837"/>
            <a:ext cx="6999549" cy="4810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Compact qubit designs plus extensive IR shielding and filtering can suppress photon-mediated QP poisoning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Phonon-only events produce QP poisoning without accompanying charge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Releases of built-up mechanical stresses in device produce bursts of pair-breaking phonons</a:t>
            </a:r>
          </a:p>
          <a:p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Rate of phonon bursts decreases gradually with time after start of cooldown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6E362-6EA4-9204-71C0-1796E77DC5E7}"/>
              </a:ext>
            </a:extLst>
          </p:cNvPr>
          <p:cNvSpPr txBox="1"/>
          <p:nvPr/>
        </p:nvSpPr>
        <p:spPr>
          <a:xfrm>
            <a:off x="3629642" y="5951292"/>
            <a:ext cx="284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Yelton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Phys. Rev. B 110, 024519 (2024)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A840F-4073-E772-8967-0410DDEE427A}"/>
              </a:ext>
            </a:extLst>
          </p:cNvPr>
          <p:cNvSpPr txBox="1"/>
          <p:nvPr/>
        </p:nvSpPr>
        <p:spPr>
          <a:xfrm>
            <a:off x="7050386" y="5796781"/>
            <a:ext cx="501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Larson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PRX Quantum 6, 030339 (2025)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FCDF2-A947-087C-1297-508C059A1B2C}"/>
              </a:ext>
            </a:extLst>
          </p:cNvPr>
          <p:cNvSpPr txBox="1"/>
          <p:nvPr/>
        </p:nvSpPr>
        <p:spPr>
          <a:xfrm>
            <a:off x="7050386" y="6412957"/>
            <a:ext cx="518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Yelton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Phys. Rev. Lett. 135, 123601 (2025)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406669-C01B-E833-6715-75CEB6DFE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06" y="903631"/>
            <a:ext cx="5166194" cy="132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44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U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3" y="852824"/>
            <a:ext cx="1269358" cy="126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W_logo_4color_pc.jpg">
            <a:extLst>
              <a:ext uri="{FF2B5EF4-FFF2-40B4-BE49-F238E27FC236}">
                <a16:creationId xmlns:a16="http://schemas.microsoft.com/office/drawing/2014/main" id="{D1C79683-7997-2E21-8C61-D1F30443B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6" y="2377856"/>
            <a:ext cx="1603455" cy="1556570"/>
          </a:xfrm>
          <a:prstGeom prst="rect">
            <a:avLst/>
          </a:prstGeom>
        </p:spPr>
      </p:pic>
      <p:pic>
        <p:nvPicPr>
          <p:cNvPr id="9" name="Picture 6" descr="http://terpconnect.umd.edu/~browns/lps_logo_sm.gif">
            <a:extLst>
              <a:ext uri="{FF2B5EF4-FFF2-40B4-BE49-F238E27FC236}">
                <a16:creationId xmlns:a16="http://schemas.microsoft.com/office/drawing/2014/main" id="{0FCFFC0A-DA34-E28D-E472-6457E8FD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51" y="5508627"/>
            <a:ext cx="1976886" cy="803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nyit.edu/files/uploads/00/aro-logo.gif">
            <a:extLst>
              <a:ext uri="{FF2B5EF4-FFF2-40B4-BE49-F238E27FC236}">
                <a16:creationId xmlns:a16="http://schemas.microsoft.com/office/drawing/2014/main" id="{E9963C4C-0AA3-86A3-8827-84A66994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6" y="5278735"/>
            <a:ext cx="1263716" cy="1263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B5E-803C-FC7B-1774-971281D0D3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88" y="2681838"/>
            <a:ext cx="1466760" cy="570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4D4723-C27F-DA99-7D66-06E592C40701}"/>
              </a:ext>
            </a:extLst>
          </p:cNvPr>
          <p:cNvSpPr txBox="1"/>
          <p:nvPr/>
        </p:nvSpPr>
        <p:spPr>
          <a:xfrm>
            <a:off x="3301386" y="1039717"/>
            <a:ext cx="431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E. </a:t>
            </a:r>
            <a:r>
              <a:rPr lang="en-US" sz="24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Yelton</a:t>
            </a:r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, C. P. Larson, K. Dodge, V. </a:t>
            </a:r>
            <a:r>
              <a:rPr lang="en-US" sz="24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Iaia</a:t>
            </a:r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, J. Ku, A. Ballard</a:t>
            </a:r>
          </a:p>
          <a:p>
            <a:r>
              <a:rPr lang="en-US" sz="2400" i="1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     Syracuse University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608A1D-9DA0-C5FC-780A-F40DBEFD2358}"/>
              </a:ext>
            </a:extLst>
          </p:cNvPr>
          <p:cNvSpPr txBox="1"/>
          <p:nvPr/>
        </p:nvSpPr>
        <p:spPr>
          <a:xfrm>
            <a:off x="3301385" y="2900617"/>
            <a:ext cx="475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K. Okubo, </a:t>
            </a:r>
            <a:r>
              <a:rPr lang="en-US" sz="24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Manabputra</a:t>
            </a:r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, J. </a:t>
            </a:r>
            <a:r>
              <a:rPr lang="en-US" sz="24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Batarekh</a:t>
            </a:r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, A. Huynh, R. McDermott</a:t>
            </a:r>
          </a:p>
          <a:p>
            <a:r>
              <a:rPr lang="en-US" sz="2400" i="1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     University of Wisconsin-Madison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24552-0941-E6A6-184D-44C0F9E17B2F}"/>
              </a:ext>
            </a:extLst>
          </p:cNvPr>
          <p:cNvSpPr txBox="1"/>
          <p:nvPr/>
        </p:nvSpPr>
        <p:spPr>
          <a:xfrm>
            <a:off x="4407901" y="91420"/>
            <a:ext cx="308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D6B04-3BC9-7A38-EB79-C12403CFB9A5}"/>
              </a:ext>
            </a:extLst>
          </p:cNvPr>
          <p:cNvSpPr txBox="1"/>
          <p:nvPr/>
        </p:nvSpPr>
        <p:spPr>
          <a:xfrm>
            <a:off x="2855875" y="4673188"/>
            <a:ext cx="2798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G. </a:t>
            </a:r>
            <a:r>
              <a:rPr lang="en-US" sz="24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Catelani</a:t>
            </a:r>
            <a:endParaRPr lang="en-US" sz="24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r>
              <a:rPr lang="en-US" sz="2400" i="1" dirty="0" err="1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Jülich</a:t>
            </a:r>
            <a:r>
              <a:rPr lang="en-US" sz="2400" i="1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 Research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CBC6E-1FD6-0026-C671-005AA5421D51}"/>
              </a:ext>
            </a:extLst>
          </p:cNvPr>
          <p:cNvSpPr txBox="1"/>
          <p:nvPr/>
        </p:nvSpPr>
        <p:spPr>
          <a:xfrm>
            <a:off x="6923594" y="4673188"/>
            <a:ext cx="1536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N. </a:t>
            </a:r>
            <a:r>
              <a:rPr lang="en-US" sz="24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Kurinsky</a:t>
            </a:r>
            <a:endParaRPr lang="en-US" sz="24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r>
              <a:rPr lang="en-US" sz="2400" i="1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SLAC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F892A0-91C2-1FD8-14CE-9F269694F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873" y="1342671"/>
            <a:ext cx="1671664" cy="572488"/>
          </a:xfrm>
          <a:prstGeom prst="rect">
            <a:avLst/>
          </a:prstGeom>
        </p:spPr>
      </p:pic>
      <p:pic>
        <p:nvPicPr>
          <p:cNvPr id="3" name="Picture 2" descr="A red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9798BC0-2B4A-7699-C8A3-636573EE2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509" y="5961847"/>
            <a:ext cx="1443614" cy="477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F064DD-5BE7-FA4E-B1B5-5D92E302F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3477423" y="5961847"/>
            <a:ext cx="1555173" cy="44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25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28C0C-9FE7-97FB-1466-FD1DA158D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6;p26">
            <a:extLst>
              <a:ext uri="{FF2B5EF4-FFF2-40B4-BE49-F238E27FC236}">
                <a16:creationId xmlns:a16="http://schemas.microsoft.com/office/drawing/2014/main" id="{CDA082D5-1DFE-5559-CFE2-C4E96BAF5A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249" y="54225"/>
            <a:ext cx="12037828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Signatures of phonon-mediated QP poisoning from particle impacts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sp>
        <p:nvSpPr>
          <p:cNvPr id="3" name="Correlated relaxation errors">
            <a:extLst>
              <a:ext uri="{FF2B5EF4-FFF2-40B4-BE49-F238E27FC236}">
                <a16:creationId xmlns:a16="http://schemas.microsoft.com/office/drawing/2014/main" id="{78E0156E-CCFB-1FA6-1796-A96B309B7DF9}"/>
              </a:ext>
            </a:extLst>
          </p:cNvPr>
          <p:cNvSpPr txBox="1">
            <a:spLocks/>
          </p:cNvSpPr>
          <p:nvPr/>
        </p:nvSpPr>
        <p:spPr>
          <a:xfrm>
            <a:off x="135492" y="868593"/>
            <a:ext cx="4811233" cy="109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Impact produces many </a:t>
            </a:r>
            <a:r>
              <a:rPr lang="en-US" sz="2200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electron-hole</a:t>
            </a: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pairs that spread before trapping</a:t>
            </a:r>
          </a:p>
        </p:txBody>
      </p:sp>
      <p:sp>
        <p:nvSpPr>
          <p:cNvPr id="11" name="Correlated relaxation errors">
            <a:extLst>
              <a:ext uri="{FF2B5EF4-FFF2-40B4-BE49-F238E27FC236}">
                <a16:creationId xmlns:a16="http://schemas.microsoft.com/office/drawing/2014/main" id="{DAA28342-A21D-B2EC-E48C-3A8F06699E24}"/>
              </a:ext>
            </a:extLst>
          </p:cNvPr>
          <p:cNvSpPr txBox="1">
            <a:spLocks/>
          </p:cNvSpPr>
          <p:nvPr/>
        </p:nvSpPr>
        <p:spPr>
          <a:xfrm>
            <a:off x="124189" y="3199893"/>
            <a:ext cx="4335727" cy="13370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Motion and recombination of </a:t>
            </a:r>
            <a:r>
              <a:rPr lang="en-US" sz="2200" i="1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e-</a:t>
            </a: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and </a:t>
            </a:r>
            <a:r>
              <a:rPr lang="en-US" sz="2200" i="1" dirty="0">
                <a:latin typeface="Sherman Sans Book Italic" pitchFamily="2" charset="77"/>
                <a:ea typeface="Sherman Sans Book Italic" pitchFamily="2" charset="77"/>
                <a:cs typeface="Arial" panose="020B0604020202020204" pitchFamily="34" charset="0"/>
              </a:rPr>
              <a:t>h+</a:t>
            </a:r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radiates high-energy phonons; enhanced pair-breaking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425764-9355-55EF-9254-43C07F78B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6"/>
          <a:stretch/>
        </p:blipFill>
        <p:spPr>
          <a:xfrm>
            <a:off x="4699589" y="1883632"/>
            <a:ext cx="7535861" cy="31255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161C7C-5DA1-240D-BB35-390EEA7BF334}"/>
              </a:ext>
            </a:extLst>
          </p:cNvPr>
          <p:cNvSpPr/>
          <p:nvPr/>
        </p:nvSpPr>
        <p:spPr>
          <a:xfrm>
            <a:off x="4544985" y="1749512"/>
            <a:ext cx="625033" cy="590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rrelated relaxation errors">
            <a:extLst>
              <a:ext uri="{FF2B5EF4-FFF2-40B4-BE49-F238E27FC236}">
                <a16:creationId xmlns:a16="http://schemas.microsoft.com/office/drawing/2014/main" id="{2B6BFF26-D80B-E0C3-6F76-ED58C4D95ADB}"/>
              </a:ext>
            </a:extLst>
          </p:cNvPr>
          <p:cNvSpPr txBox="1">
            <a:spLocks/>
          </p:cNvSpPr>
          <p:nvPr/>
        </p:nvSpPr>
        <p:spPr>
          <a:xfrm>
            <a:off x="843609" y="1842460"/>
            <a:ext cx="3325909" cy="109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Shifts in local charge environment for qubits near impact site</a:t>
            </a:r>
          </a:p>
        </p:txBody>
      </p:sp>
      <p:sp>
        <p:nvSpPr>
          <p:cNvPr id="13" name="Correlated relaxation errors">
            <a:extLst>
              <a:ext uri="{FF2B5EF4-FFF2-40B4-BE49-F238E27FC236}">
                <a16:creationId xmlns:a16="http://schemas.microsoft.com/office/drawing/2014/main" id="{C5A381D9-9F8D-AAF2-8237-02EFEEEE4979}"/>
              </a:ext>
            </a:extLst>
          </p:cNvPr>
          <p:cNvSpPr txBox="1">
            <a:spLocks/>
          </p:cNvSpPr>
          <p:nvPr/>
        </p:nvSpPr>
        <p:spPr>
          <a:xfrm>
            <a:off x="843608" y="5611846"/>
            <a:ext cx="3325909" cy="7551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Elevated QP charge-parity switching rates on qubits </a:t>
            </a:r>
          </a:p>
        </p:txBody>
      </p:sp>
      <p:sp>
        <p:nvSpPr>
          <p:cNvPr id="14" name="Correlated relaxation errors">
            <a:extLst>
              <a:ext uri="{FF2B5EF4-FFF2-40B4-BE49-F238E27FC236}">
                <a16:creationId xmlns:a16="http://schemas.microsoft.com/office/drawing/2014/main" id="{145B294A-B5F4-2D80-3797-8A3C02EC4B76}"/>
              </a:ext>
            </a:extLst>
          </p:cNvPr>
          <p:cNvSpPr txBox="1">
            <a:spLocks/>
          </p:cNvSpPr>
          <p:nvPr/>
        </p:nvSpPr>
        <p:spPr>
          <a:xfrm>
            <a:off x="843609" y="4504087"/>
            <a:ext cx="3526511" cy="590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i="1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Enhanced relaxation rates for qubits</a:t>
            </a:r>
          </a:p>
        </p:txBody>
      </p:sp>
    </p:spTree>
    <p:extLst>
      <p:ext uri="{BB962C8B-B14F-4D97-AF65-F5344CB8AC3E}">
        <p14:creationId xmlns:p14="http://schemas.microsoft.com/office/powerpoint/2010/main" val="382354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76;p26">
            <a:extLst>
              <a:ext uri="{FF2B5EF4-FFF2-40B4-BE49-F238E27FC236}">
                <a16:creationId xmlns:a16="http://schemas.microsoft.com/office/drawing/2014/main" id="{38985C5C-79DE-5F47-A2BA-06DB5A0516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3790" y="-61129"/>
            <a:ext cx="7838525" cy="7740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Mitigating phonon-mediated QP poisoning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BCC9B6-D838-CAC2-F907-B75EEE80075C}"/>
              </a:ext>
            </a:extLst>
          </p:cNvPr>
          <p:cNvSpPr txBox="1">
            <a:spLocks/>
          </p:cNvSpPr>
          <p:nvPr/>
        </p:nvSpPr>
        <p:spPr>
          <a:xfrm>
            <a:off x="175747" y="1216966"/>
            <a:ext cx="6554662" cy="1264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SC gap-engineering to suppress tunneling of excess QPs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Phonon </a:t>
            </a:r>
            <a:r>
              <a:rPr lang="en-US" sz="20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downconversion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7" name="Correlated relaxation errors">
            <a:extLst>
              <a:ext uri="{FF2B5EF4-FFF2-40B4-BE49-F238E27FC236}">
                <a16:creationId xmlns:a16="http://schemas.microsoft.com/office/drawing/2014/main" id="{5C0EFFDD-D386-84B6-999B-29E2451C2AB5}"/>
              </a:ext>
            </a:extLst>
          </p:cNvPr>
          <p:cNvSpPr txBox="1">
            <a:spLocks/>
          </p:cNvSpPr>
          <p:nvPr/>
        </p:nvSpPr>
        <p:spPr>
          <a:xfrm>
            <a:off x="207646" y="2920042"/>
            <a:ext cx="5456884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Normal metal structures on back side of chip:</a:t>
            </a:r>
          </a:p>
        </p:txBody>
      </p:sp>
      <p:sp>
        <p:nvSpPr>
          <p:cNvPr id="18" name="Correlated relaxation errors">
            <a:extLst>
              <a:ext uri="{FF2B5EF4-FFF2-40B4-BE49-F238E27FC236}">
                <a16:creationId xmlns:a16="http://schemas.microsoft.com/office/drawing/2014/main" id="{02811282-48A1-4160-1923-544CB32C6CC9}"/>
              </a:ext>
            </a:extLst>
          </p:cNvPr>
          <p:cNvSpPr txBox="1">
            <a:spLocks/>
          </p:cNvSpPr>
          <p:nvPr/>
        </p:nvSpPr>
        <p:spPr>
          <a:xfrm>
            <a:off x="571502" y="3562040"/>
            <a:ext cx="5001353" cy="1467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Inelastic electron-phonon scattering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Low e-</a:t>
            </a:r>
            <a:r>
              <a:rPr lang="en-US" sz="20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ph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interaction rate at low 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Need large metallic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D691A-FAB2-450D-55B5-E43116A88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99" y="3638240"/>
            <a:ext cx="4382891" cy="23771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FBB4B0-7AEC-2F0F-ABED-9C92E5FB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434" y="892225"/>
            <a:ext cx="4425421" cy="19876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B5A0C1-3BF4-6067-1A2F-4E463838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703" y="3123512"/>
            <a:ext cx="3839069" cy="3175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EEA0F1-C014-4C4B-6B29-4024B7E0B3E6}"/>
              </a:ext>
            </a:extLst>
          </p:cNvPr>
          <p:cNvSpPr txBox="1"/>
          <p:nvPr/>
        </p:nvSpPr>
        <p:spPr>
          <a:xfrm>
            <a:off x="919417" y="5258728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Martinis,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npj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Quantum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 (2021)</a:t>
            </a:r>
          </a:p>
        </p:txBody>
      </p:sp>
      <p:sp>
        <p:nvSpPr>
          <p:cNvPr id="24" name="Correlated relaxation errors">
            <a:extLst>
              <a:ext uri="{FF2B5EF4-FFF2-40B4-BE49-F238E27FC236}">
                <a16:creationId xmlns:a16="http://schemas.microsoft.com/office/drawing/2014/main" id="{FB83ADF3-4579-5A19-4D58-13E001C83A09}"/>
              </a:ext>
            </a:extLst>
          </p:cNvPr>
          <p:cNvSpPr txBox="1">
            <a:spLocks/>
          </p:cNvSpPr>
          <p:nvPr/>
        </p:nvSpPr>
        <p:spPr>
          <a:xfrm>
            <a:off x="129699" y="733205"/>
            <a:ext cx="3686601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Possible mitigation strategies:</a:t>
            </a:r>
          </a:p>
        </p:txBody>
      </p:sp>
      <p:sp>
        <p:nvSpPr>
          <p:cNvPr id="25" name="Correlated relaxation errors">
            <a:extLst>
              <a:ext uri="{FF2B5EF4-FFF2-40B4-BE49-F238E27FC236}">
                <a16:creationId xmlns:a16="http://schemas.microsoft.com/office/drawing/2014/main" id="{25522D00-4168-75DF-396D-1D7586DA41A3}"/>
              </a:ext>
            </a:extLst>
          </p:cNvPr>
          <p:cNvSpPr txBox="1">
            <a:spLocks/>
          </p:cNvSpPr>
          <p:nvPr/>
        </p:nvSpPr>
        <p:spPr>
          <a:xfrm>
            <a:off x="207646" y="5901101"/>
            <a:ext cx="5365209" cy="57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Alternatively, could use low-gap superconductor…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015813-F0B0-4146-C843-DE066CF1E252}"/>
              </a:ext>
            </a:extLst>
          </p:cNvPr>
          <p:cNvSpPr txBox="1"/>
          <p:nvPr/>
        </p:nvSpPr>
        <p:spPr>
          <a:xfrm>
            <a:off x="571502" y="6397899"/>
            <a:ext cx="3940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Henriques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APL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212601 (2019)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90F3E-E8B4-88D7-1368-1BE2DC12C7F4}"/>
              </a:ext>
            </a:extLst>
          </p:cNvPr>
          <p:cNvSpPr txBox="1"/>
          <p:nvPr/>
        </p:nvSpPr>
        <p:spPr>
          <a:xfrm>
            <a:off x="4898302" y="6397899"/>
            <a:ext cx="371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Karatsu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APL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032601 (2019)</a:t>
            </a:r>
          </a:p>
        </p:txBody>
      </p:sp>
    </p:spTree>
    <p:extLst>
      <p:ext uri="{BB962C8B-B14F-4D97-AF65-F5344CB8AC3E}">
        <p14:creationId xmlns:p14="http://schemas.microsoft.com/office/powerpoint/2010/main" val="249083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3DE5D97-D56D-7E46-BBC9-0A45198E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77" y="3834113"/>
            <a:ext cx="2791402" cy="2093551"/>
          </a:xfrm>
          <a:prstGeom prst="rect">
            <a:avLst/>
          </a:prstGeom>
        </p:spPr>
      </p:pic>
      <p:pic>
        <p:nvPicPr>
          <p:cNvPr id="9" name="Picture 8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B6CFEDE8-9687-3545-9346-B833EC5C5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177" y="900705"/>
            <a:ext cx="2791401" cy="2093551"/>
          </a:xfrm>
          <a:prstGeom prst="rect">
            <a:avLst/>
          </a:prstGeom>
        </p:spPr>
      </p:pic>
      <p:sp>
        <p:nvSpPr>
          <p:cNvPr id="6" name="Google Shape;476;p26">
            <a:extLst>
              <a:ext uri="{FF2B5EF4-FFF2-40B4-BE49-F238E27FC236}">
                <a16:creationId xmlns:a16="http://schemas.microsoft.com/office/drawing/2014/main" id="{27B297E1-92E1-4C4F-AA71-5C9BBB76C9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2326" y="76649"/>
            <a:ext cx="10420050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Device layout for studying phonon-mediated QP poisoning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5E89E-6765-124C-AE3E-A6ACC3EB0871}"/>
              </a:ext>
            </a:extLst>
          </p:cNvPr>
          <p:cNvSpPr txBox="1"/>
          <p:nvPr/>
        </p:nvSpPr>
        <p:spPr>
          <a:xfrm>
            <a:off x="8774077" y="868057"/>
            <a:ext cx="3353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Nb </a:t>
            </a:r>
            <a:r>
              <a:rPr lang="en-US" sz="20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groundplane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(or 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Al/</a:t>
            </a:r>
            <a:r>
              <a:rPr lang="en-US" sz="20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AlOx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/Al junctions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Charge-sensitive </a:t>
            </a:r>
            <a:r>
              <a:rPr lang="en-US" sz="2000" dirty="0" err="1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transmons</a:t>
            </a:r>
            <a:endParaRPr lang="en-US" sz="20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36F756-7C67-8D3B-E75F-CC3C1722B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51" y="6280940"/>
            <a:ext cx="1671664" cy="572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40C91-62FC-2EC6-221F-D4F8E92E0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740" y="2498398"/>
            <a:ext cx="2741145" cy="2382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CB2CA-3C08-CA2B-1634-698C3788486B}"/>
              </a:ext>
            </a:extLst>
          </p:cNvPr>
          <p:cNvSpPr txBox="1"/>
          <p:nvPr/>
        </p:nvSpPr>
        <p:spPr>
          <a:xfrm>
            <a:off x="8774077" y="5219778"/>
            <a:ext cx="308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Electroplated 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Thickness: 1 </a:t>
            </a:r>
            <a:r>
              <a:rPr lang="en-US" sz="2000" dirty="0">
                <a:latin typeface="Symbol" pitchFamily="2" charset="2"/>
                <a:ea typeface="Sherman Sans Book" pitchFamily="2" charset="77"/>
                <a:cs typeface="Arial" panose="020B0604020202020204" pitchFamily="34" charset="0"/>
              </a:rPr>
              <a:t>m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m, 10 </a:t>
            </a:r>
            <a:r>
              <a:rPr lang="en-US" sz="2000" dirty="0">
                <a:latin typeface="Symbol" pitchFamily="2" charset="2"/>
                <a:ea typeface="Sherman Sans Book" pitchFamily="2" charset="77"/>
                <a:cs typeface="Arial" panose="020B0604020202020204" pitchFamily="34" charset="0"/>
              </a:rPr>
              <a:t>m</a:t>
            </a:r>
            <a:r>
              <a:rPr lang="en-US" sz="20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m </a:t>
            </a:r>
          </a:p>
        </p:txBody>
      </p:sp>
      <p:pic>
        <p:nvPicPr>
          <p:cNvPr id="5" name="Picture 4" descr="A grey screen shot of a computer&#10;&#10;Description automatically generated">
            <a:extLst>
              <a:ext uri="{FF2B5EF4-FFF2-40B4-BE49-F238E27FC236}">
                <a16:creationId xmlns:a16="http://schemas.microsoft.com/office/drawing/2014/main" id="{5D3A1171-4C74-F172-D8D4-CB7E0FD30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47" y="900705"/>
            <a:ext cx="5079999" cy="50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harge bias&#10;&#10;Description automatically generated">
            <a:extLst>
              <a:ext uri="{FF2B5EF4-FFF2-40B4-BE49-F238E27FC236}">
                <a16:creationId xmlns:a16="http://schemas.microsoft.com/office/drawing/2014/main" id="{EA63B4C3-3CE2-6AF6-36E4-1F041A941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04" y="1517335"/>
            <a:ext cx="6400800" cy="320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2414D-F117-A93D-B833-2068A5D74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23" y="1199294"/>
            <a:ext cx="4716942" cy="4964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8A4A62-2F3A-21F5-83ED-D90288B6A172}"/>
              </a:ext>
            </a:extLst>
          </p:cNvPr>
          <p:cNvSpPr txBox="1"/>
          <p:nvPr/>
        </p:nvSpPr>
        <p:spPr>
          <a:xfrm>
            <a:off x="555325" y="6329300"/>
            <a:ext cx="505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Christensen et al., Phys. Rev. B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14 (2019)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E4EB80-9F0C-6DC2-33D8-02404164530F}"/>
              </a:ext>
            </a:extLst>
          </p:cNvPr>
          <p:cNvSpPr/>
          <p:nvPr/>
        </p:nvSpPr>
        <p:spPr>
          <a:xfrm>
            <a:off x="168818" y="1199294"/>
            <a:ext cx="773014" cy="738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00171-2255-3F9A-B956-001E39108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1973542"/>
            <a:ext cx="1755650" cy="109728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3B6115-B735-E278-0822-8F000BE4BDB8}"/>
              </a:ext>
            </a:extLst>
          </p:cNvPr>
          <p:cNvCxnSpPr>
            <a:cxnSpLocks/>
          </p:cNvCxnSpPr>
          <p:nvPr/>
        </p:nvCxnSpPr>
        <p:spPr>
          <a:xfrm>
            <a:off x="118872" y="2560973"/>
            <a:ext cx="1797544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07F73B-ADA9-C7DB-C0BD-2021A56D9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591" y="4849938"/>
            <a:ext cx="5187061" cy="568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6DEE8F-DB23-2183-7B79-C1CD8D0865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23"/>
          <a:stretch/>
        </p:blipFill>
        <p:spPr>
          <a:xfrm>
            <a:off x="7607109" y="5317704"/>
            <a:ext cx="2569464" cy="6352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B8D6F9-6197-6D16-5A1F-DD0FF5F78CF8}"/>
              </a:ext>
            </a:extLst>
          </p:cNvPr>
          <p:cNvSpPr/>
          <p:nvPr/>
        </p:nvSpPr>
        <p:spPr>
          <a:xfrm>
            <a:off x="9530453" y="5412954"/>
            <a:ext cx="646120" cy="524398"/>
          </a:xfrm>
          <a:prstGeom prst="rect">
            <a:avLst/>
          </a:prstGeom>
          <a:solidFill>
            <a:srgbClr val="4DCCCC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FCA7B1-473E-B8DC-BBA1-3B6D432E413A}"/>
              </a:ext>
            </a:extLst>
          </p:cNvPr>
          <p:cNvSpPr/>
          <p:nvPr/>
        </p:nvSpPr>
        <p:spPr>
          <a:xfrm>
            <a:off x="687461" y="2998245"/>
            <a:ext cx="243738" cy="435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D09173C-CE9A-93EF-8CE2-EA29A9B508CC}"/>
              </a:ext>
            </a:extLst>
          </p:cNvPr>
          <p:cNvSpPr txBox="1">
            <a:spLocks/>
          </p:cNvSpPr>
          <p:nvPr/>
        </p:nvSpPr>
        <p:spPr>
          <a:xfrm>
            <a:off x="8752749" y="5937352"/>
            <a:ext cx="2201528" cy="438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</a:t>
            </a:r>
          </a:p>
        </p:txBody>
      </p:sp>
      <p:sp>
        <p:nvSpPr>
          <p:cNvPr id="6" name="Google Shape;476;p26">
            <a:extLst>
              <a:ext uri="{FF2B5EF4-FFF2-40B4-BE49-F238E27FC236}">
                <a16:creationId xmlns:a16="http://schemas.microsoft.com/office/drawing/2014/main" id="{0BFEA223-9899-7032-D28A-53E4E059B3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7063" y="42747"/>
            <a:ext cx="8991857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Using qubits as sensors of charge environment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purple and orange pattern&#10;&#10;AI-generated content may be incorrect.">
            <a:extLst>
              <a:ext uri="{FF2B5EF4-FFF2-40B4-BE49-F238E27FC236}">
                <a16:creationId xmlns:a16="http://schemas.microsoft.com/office/drawing/2014/main" id="{8BA5D7AF-DE53-B149-0FBE-9064C383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7" y="1727729"/>
            <a:ext cx="7483392" cy="4554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87085-01ED-FD12-9684-1A53F32E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77" y="999402"/>
            <a:ext cx="5486400" cy="434862"/>
          </a:xfrm>
          <a:prstGeom prst="rect">
            <a:avLst/>
          </a:prstGeom>
        </p:spPr>
      </p:pic>
      <p:sp>
        <p:nvSpPr>
          <p:cNvPr id="5" name="Google Shape;476;p26">
            <a:extLst>
              <a:ext uri="{FF2B5EF4-FFF2-40B4-BE49-F238E27FC236}">
                <a16:creationId xmlns:a16="http://schemas.microsoft.com/office/drawing/2014/main" id="{E8F924E7-57C7-F860-8814-5379BCCA93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6148" y="76627"/>
            <a:ext cx="9385502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Dependence of offset-charge jump rate on </a:t>
            </a:r>
            <a:r>
              <a:rPr lang="en" sz="3200" dirty="0">
                <a:latin typeface="Symbol" pitchFamily="2" charset="2"/>
                <a:ea typeface="Sherman Sans Book" pitchFamily="2" charset="77"/>
                <a:cs typeface="Arial" panose="020B0604020202020204" pitchFamily="34" charset="0"/>
              </a:rPr>
              <a:t>g</a:t>
            </a: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dose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09074-1578-3DC2-9E44-C65BD8FDDE8B}"/>
              </a:ext>
            </a:extLst>
          </p:cNvPr>
          <p:cNvSpPr txBox="1"/>
          <p:nvPr/>
        </p:nvSpPr>
        <p:spPr>
          <a:xfrm>
            <a:off x="2416792" y="6412041"/>
            <a:ext cx="501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Larson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PRX Quantum 6, 030339 (2025)</a:t>
            </a:r>
          </a:p>
        </p:txBody>
      </p:sp>
      <p:pic>
        <p:nvPicPr>
          <p:cNvPr id="3" name="Picture 2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7F31E242-1051-DE0A-666C-94D94BC2A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72523"/>
          <a:stretch/>
        </p:blipFill>
        <p:spPr>
          <a:xfrm>
            <a:off x="8461091" y="994670"/>
            <a:ext cx="3470717" cy="1989060"/>
          </a:xfrm>
          <a:prstGeom prst="rect">
            <a:avLst/>
          </a:prstGeom>
        </p:spPr>
      </p:pic>
      <p:pic>
        <p:nvPicPr>
          <p:cNvPr id="4" name="Picture 3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1A2D83B7-BC10-AD8B-621C-F2A88B6C6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42" y="3573330"/>
            <a:ext cx="3016249" cy="30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0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requency&#10;&#10;Description automatically generated">
            <a:extLst>
              <a:ext uri="{FF2B5EF4-FFF2-40B4-BE49-F238E27FC236}">
                <a16:creationId xmlns:a16="http://schemas.microsoft.com/office/drawing/2014/main" id="{12485C57-E1A4-ECB0-38FD-D79DF94C7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43" y="4113759"/>
            <a:ext cx="5486411" cy="2743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37692-F7B1-9568-D7F7-02AD3504AD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2" t="27612"/>
          <a:stretch/>
        </p:blipFill>
        <p:spPr>
          <a:xfrm>
            <a:off x="1173480" y="2332884"/>
            <a:ext cx="3453281" cy="3466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295BD0-8759-A3BF-DB9D-E803F4975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7" b="84948"/>
          <a:stretch/>
        </p:blipFill>
        <p:spPr>
          <a:xfrm>
            <a:off x="845683" y="1282594"/>
            <a:ext cx="3720118" cy="7208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B01B45-FF50-6661-2B3D-14B18DB5E9B1}"/>
              </a:ext>
            </a:extLst>
          </p:cNvPr>
          <p:cNvSpPr/>
          <p:nvPr/>
        </p:nvSpPr>
        <p:spPr>
          <a:xfrm>
            <a:off x="960119" y="2209411"/>
            <a:ext cx="1286331" cy="79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aph of red lines&#10;&#10;Description automatically generated with medium confidence">
            <a:extLst>
              <a:ext uri="{FF2B5EF4-FFF2-40B4-BE49-F238E27FC236}">
                <a16:creationId xmlns:a16="http://schemas.microsoft.com/office/drawing/2014/main" id="{32FCBBC5-05B6-A977-E550-4C0CC87F1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43" y="1142236"/>
            <a:ext cx="4681738" cy="17830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D4CC6E5-F172-4598-9F66-339A254769E2}"/>
              </a:ext>
            </a:extLst>
          </p:cNvPr>
          <p:cNvSpPr txBox="1">
            <a:spLocks/>
          </p:cNvSpPr>
          <p:nvPr/>
        </p:nvSpPr>
        <p:spPr>
          <a:xfrm>
            <a:off x="4175714" y="2844418"/>
            <a:ext cx="4559091" cy="667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0000111111111111001111100000000…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B8E2DF-00F9-913D-60C7-D1AF17838043}"/>
              </a:ext>
            </a:extLst>
          </p:cNvPr>
          <p:cNvSpPr txBox="1"/>
          <p:nvPr/>
        </p:nvSpPr>
        <p:spPr>
          <a:xfrm>
            <a:off x="530204" y="6034069"/>
            <a:ext cx="505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Christensen et al., Phys. Rev. B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14 (2019)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Riste et al.,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Nature Comm.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1913 (2013)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02B55-597F-8BBC-EED3-1E27FA0A82D2}"/>
              </a:ext>
            </a:extLst>
          </p:cNvPr>
          <p:cNvGrpSpPr/>
          <p:nvPr/>
        </p:nvGrpSpPr>
        <p:grpSpPr>
          <a:xfrm>
            <a:off x="6988876" y="3350676"/>
            <a:ext cx="5144083" cy="797114"/>
            <a:chOff x="8292479" y="3635803"/>
            <a:chExt cx="3840480" cy="5951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E17ADC-CF50-5E8B-6DD9-810B4999B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2479" y="3635803"/>
              <a:ext cx="3840480" cy="57328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FDECB8-FAD1-4571-B696-551EA8ABDE4D}"/>
                </a:ext>
              </a:extLst>
            </p:cNvPr>
            <p:cNvSpPr/>
            <p:nvPr/>
          </p:nvSpPr>
          <p:spPr>
            <a:xfrm>
              <a:off x="10013529" y="3635803"/>
              <a:ext cx="257025" cy="286644"/>
            </a:xfrm>
            <a:prstGeom prst="rect">
              <a:avLst/>
            </a:prstGeom>
            <a:solidFill>
              <a:srgbClr val="4DCCCC">
                <a:alpha val="50196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72F47A-5F83-8086-20B6-A1FC20AAD0CE}"/>
                </a:ext>
              </a:extLst>
            </p:cNvPr>
            <p:cNvSpPr/>
            <p:nvPr/>
          </p:nvSpPr>
          <p:spPr>
            <a:xfrm>
              <a:off x="9368036" y="3944270"/>
              <a:ext cx="257025" cy="286644"/>
            </a:xfrm>
            <a:prstGeom prst="rect">
              <a:avLst/>
            </a:prstGeom>
            <a:solidFill>
              <a:srgbClr val="4DCCCC">
                <a:alpha val="50196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Graphic 18" descr="Line arrow: Counter-clockwise curve with solid fill">
            <a:extLst>
              <a:ext uri="{FF2B5EF4-FFF2-40B4-BE49-F238E27FC236}">
                <a16:creationId xmlns:a16="http://schemas.microsoft.com/office/drawing/2014/main" id="{F7F42EA0-DFAC-DF45-0DEB-F4715C5AB0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370394">
            <a:off x="5931972" y="1791565"/>
            <a:ext cx="1257000" cy="1257000"/>
          </a:xfrm>
          <a:prstGeom prst="rect">
            <a:avLst/>
          </a:prstGeom>
        </p:spPr>
      </p:pic>
      <p:pic>
        <p:nvPicPr>
          <p:cNvPr id="20" name="Graphic 19" descr="Line arrow: Counter-clockwise curve with solid fill">
            <a:extLst>
              <a:ext uri="{FF2B5EF4-FFF2-40B4-BE49-F238E27FC236}">
                <a16:creationId xmlns:a16="http://schemas.microsoft.com/office/drawing/2014/main" id="{51E6ECB5-3C67-DDC6-D677-EF99A60F56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722871">
            <a:off x="5918184" y="3205784"/>
            <a:ext cx="1257000" cy="1257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85AFAD-839B-AE6C-80B8-CE53F13CA45B}"/>
              </a:ext>
            </a:extLst>
          </p:cNvPr>
          <p:cNvSpPr/>
          <p:nvPr/>
        </p:nvSpPr>
        <p:spPr>
          <a:xfrm>
            <a:off x="687461" y="2998245"/>
            <a:ext cx="243738" cy="435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694862-F6FF-F693-A2E1-81829E34E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" y="1973542"/>
            <a:ext cx="1755650" cy="109728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5FF278-AD9B-C3E5-EEC9-5FA21C9E0077}"/>
              </a:ext>
            </a:extLst>
          </p:cNvPr>
          <p:cNvCxnSpPr>
            <a:cxnSpLocks/>
          </p:cNvCxnSpPr>
          <p:nvPr/>
        </p:nvCxnSpPr>
        <p:spPr>
          <a:xfrm>
            <a:off x="118872" y="2560973"/>
            <a:ext cx="1797544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76;p26">
            <a:extLst>
              <a:ext uri="{FF2B5EF4-FFF2-40B4-BE49-F238E27FC236}">
                <a16:creationId xmlns:a16="http://schemas.microsoft.com/office/drawing/2014/main" id="{9231661E-AD90-66AE-C2B2-89DFAEB38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9706" y="18206"/>
            <a:ext cx="9611106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Sensing QP poisoning with charge-parity switching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3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0DAF-265F-7DEE-3789-2B23EE6A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6;p26">
            <a:extLst>
              <a:ext uri="{FF2B5EF4-FFF2-40B4-BE49-F238E27FC236}">
                <a16:creationId xmlns:a16="http://schemas.microsoft.com/office/drawing/2014/main" id="{24E78C7E-645A-B100-19FA-23CE472E44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3373" y="-27836"/>
            <a:ext cx="10868627" cy="6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Dependence of QP charge-parity switching rate on </a:t>
            </a:r>
            <a:r>
              <a:rPr lang="en" sz="3200" dirty="0">
                <a:latin typeface="Symbol" pitchFamily="2" charset="2"/>
                <a:ea typeface="Sherman Sans Book" pitchFamily="2" charset="77"/>
                <a:cs typeface="Arial" panose="020B0604020202020204" pitchFamily="34" charset="0"/>
              </a:rPr>
              <a:t>g</a:t>
            </a:r>
            <a:r>
              <a:rPr lang="en" sz="3200" dirty="0">
                <a:latin typeface="Sherman Sans Book" pitchFamily="2" charset="77"/>
                <a:ea typeface="Sherman Sans Book" pitchFamily="2" charset="77"/>
                <a:cs typeface="Arial" panose="020B0604020202020204" pitchFamily="34" charset="0"/>
              </a:rPr>
              <a:t> dose</a:t>
            </a:r>
            <a:endParaRPr sz="3200" dirty="0">
              <a:latin typeface="Sherman Sans Book" pitchFamily="2" charset="77"/>
              <a:ea typeface="Sherman Sans Book" pitchFamily="2" charset="77"/>
              <a:cs typeface="Arial" panose="020B0604020202020204" pitchFamily="34" charset="0"/>
            </a:endParaRPr>
          </a:p>
        </p:txBody>
      </p:sp>
      <p:pic>
        <p:nvPicPr>
          <p:cNvPr id="2" name="Picture 1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577261D5-EC61-98D2-5ED6-6E34B3DBA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97" y="3970010"/>
            <a:ext cx="2619038" cy="2611078"/>
          </a:xfrm>
          <a:prstGeom prst="rect">
            <a:avLst/>
          </a:prstGeom>
        </p:spPr>
      </p:pic>
      <p:pic>
        <p:nvPicPr>
          <p:cNvPr id="3" name="Picture 2" descr="A red and blue lines on a black background&#10;&#10;AI-generated content may be incorrect.">
            <a:extLst>
              <a:ext uri="{FF2B5EF4-FFF2-40B4-BE49-F238E27FC236}">
                <a16:creationId xmlns:a16="http://schemas.microsoft.com/office/drawing/2014/main" id="{3868F397-7307-30A6-BD9E-DFED323B8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" y="758329"/>
            <a:ext cx="4068321" cy="2979203"/>
          </a:xfrm>
          <a:prstGeom prst="rect">
            <a:avLst/>
          </a:prstGeom>
        </p:spPr>
      </p:pic>
      <p:pic>
        <p:nvPicPr>
          <p:cNvPr id="6" name="Picture 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95927122-7040-C876-7FF7-7DC3F9DF6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51" y="816762"/>
            <a:ext cx="3692169" cy="285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92D95-4C63-A6C0-79A0-EFCE08DFE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042" y="969717"/>
            <a:ext cx="2063305" cy="1780051"/>
          </a:xfrm>
          <a:prstGeom prst="rect">
            <a:avLst/>
          </a:prstGeom>
        </p:spPr>
      </p:pic>
      <p:pic>
        <p:nvPicPr>
          <p:cNvPr id="8" name="Picture 7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3475044F-1BDE-C669-E52A-C735EC1E6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72523"/>
          <a:stretch/>
        </p:blipFill>
        <p:spPr>
          <a:xfrm>
            <a:off x="7903004" y="4108233"/>
            <a:ext cx="4007343" cy="2296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E82DF-CEB0-8290-F667-87F64F57FD87}"/>
              </a:ext>
            </a:extLst>
          </p:cNvPr>
          <p:cNvSpPr txBox="1"/>
          <p:nvPr/>
        </p:nvSpPr>
        <p:spPr>
          <a:xfrm>
            <a:off x="281653" y="3970010"/>
            <a:ext cx="3673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QP charge-parity switching rates proportional to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1/r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Rates suppressed by ~10x with 1-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Cu islands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B31D4-1488-1968-AA12-249F103278D1}"/>
              </a:ext>
            </a:extLst>
          </p:cNvPr>
          <p:cNvSpPr txBox="1"/>
          <p:nvPr/>
        </p:nvSpPr>
        <p:spPr>
          <a:xfrm>
            <a:off x="832130" y="6099671"/>
            <a:ext cx="317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Larson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PRX Quantum 6, 030339 (2025)</a:t>
            </a:r>
          </a:p>
        </p:txBody>
      </p:sp>
    </p:spTree>
    <p:extLst>
      <p:ext uri="{BB962C8B-B14F-4D97-AF65-F5344CB8AC3E}">
        <p14:creationId xmlns:p14="http://schemas.microsoft.com/office/powerpoint/2010/main" val="326010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13640</TotalTime>
  <Words>1748</Words>
  <Application>Microsoft Office PowerPoint</Application>
  <PresentationFormat>Widescreen</PresentationFormat>
  <Paragraphs>222</Paragraphs>
  <Slides>23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Phonon-Only Events and Correlated Quasiparticle Poisoning</vt:lpstr>
      <vt:lpstr>PowerPoint Presentation</vt:lpstr>
      <vt:lpstr>Signatures of phonon-mediated QP poisoning from particle impacts</vt:lpstr>
      <vt:lpstr>Mitigating phonon-mediated QP poisoning</vt:lpstr>
      <vt:lpstr>Device layout for studying phonon-mediated QP poisoning</vt:lpstr>
      <vt:lpstr>Using qubits as sensors of charge environment</vt:lpstr>
      <vt:lpstr>Dependence of offset-charge jump rate on g dose</vt:lpstr>
      <vt:lpstr>Sensing QP poisoning with charge-parity switching</vt:lpstr>
      <vt:lpstr>Dependence of QP charge-parity switching rate on g dose</vt:lpstr>
      <vt:lpstr>Generation of nonequilibrium QP in qubits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&amp; Ongoing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Britton Plourde</dc:creator>
  <cp:lastModifiedBy>Britton Plourde</cp:lastModifiedBy>
  <cp:revision>178</cp:revision>
  <cp:lastPrinted>2025-05-26T15:53:36Z</cp:lastPrinted>
  <dcterms:created xsi:type="dcterms:W3CDTF">2025-03-01T16:27:10Z</dcterms:created>
  <dcterms:modified xsi:type="dcterms:W3CDTF">2026-06-16T03:12:40Z</dcterms:modified>
</cp:coreProperties>
</file>