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4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99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</p:sldIdLst>
  <p:sldSz cx="9144000" cy="5143500" type="screen16x9"/>
  <p:notesSz cx="6858000" cy="9144000"/>
  <p:embeddedFontLst>
    <p:embeddedFont>
      <p:font typeface="Helvetica Neue" panose="02000503000000020004" pitchFamily="2" charset="0"/>
      <p:regular r:id="rId47"/>
      <p:bold r:id="rId48"/>
      <p:italic r:id="rId49"/>
      <p:boldItalic r:id="rId50"/>
    </p:embeddedFont>
    <p:embeddedFont>
      <p:font typeface="Roboto" panose="02000000000000000000" pitchFamily="2" charset="0"/>
      <p:regular r:id="rId51"/>
      <p:bold r:id="rId52"/>
      <p:italic r:id="rId53"/>
      <p:boldItalic r:id="rId5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3108">
          <p15:clr>
            <a:srgbClr val="A4A3A4"/>
          </p15:clr>
        </p15:guide>
        <p15:guide id="2" orient="horz" pos="1284">
          <p15:clr>
            <a:srgbClr val="A4A3A4"/>
          </p15:clr>
        </p15:guide>
        <p15:guide id="3" orient="horz" pos="2964">
          <p15:clr>
            <a:srgbClr val="A4A3A4"/>
          </p15:clr>
        </p15:guide>
        <p15:guide id="4" orient="horz" pos="2196">
          <p15:clr>
            <a:srgbClr val="A4A3A4"/>
          </p15:clr>
        </p15:guide>
        <p15:guide id="5" orient="horz" pos="3012">
          <p15:clr>
            <a:srgbClr val="A4A3A4"/>
          </p15:clr>
        </p15:guide>
        <p15:guide id="6" pos="5496">
          <p15:clr>
            <a:srgbClr val="A4A3A4"/>
          </p15:clr>
        </p15:guide>
        <p15:guide id="7" pos="336">
          <p15:clr>
            <a:srgbClr val="A4A3A4"/>
          </p15:clr>
        </p15:guide>
        <p15:guide id="8" pos="576">
          <p15:clr>
            <a:srgbClr val="A4A3A4"/>
          </p15:clr>
        </p15:guide>
        <p15:guide id="9" pos="4440">
          <p15:clr>
            <a:srgbClr val="A4A3A4"/>
          </p15:clr>
        </p15:guide>
        <p15:guide id="10" pos="5136">
          <p15:clr>
            <a:srgbClr val="A4A3A4"/>
          </p15:clr>
        </p15:guide>
        <p15:guide id="11" pos="4608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57" roundtripDataSignature="AMtx7mhG+2e00abuubAn2oxtlgmi32D1s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58"/>
  </p:normalViewPr>
  <p:slideViewPr>
    <p:cSldViewPr snapToGrid="0">
      <p:cViewPr varScale="1">
        <p:scale>
          <a:sx n="160" d="100"/>
          <a:sy n="160" d="100"/>
        </p:scale>
        <p:origin x="784" y="176"/>
      </p:cViewPr>
      <p:guideLst>
        <p:guide orient="horz" pos="3108"/>
        <p:guide orient="horz" pos="1284"/>
        <p:guide orient="horz" pos="2964"/>
        <p:guide orient="horz" pos="2196"/>
        <p:guide orient="horz" pos="3012"/>
        <p:guide pos="5496"/>
        <p:guide pos="336"/>
        <p:guide pos="576"/>
        <p:guide pos="4440"/>
        <p:guide pos="5136"/>
        <p:guide pos="460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1.fntdata"/><Relationship Id="rId50" Type="http://schemas.openxmlformats.org/officeDocument/2006/relationships/font" Target="fonts/font4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7.fntdata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2.fntdata"/><Relationship Id="rId8" Type="http://schemas.openxmlformats.org/officeDocument/2006/relationships/slide" Target="slides/slide7.xml"/><Relationship Id="rId51" Type="http://schemas.openxmlformats.org/officeDocument/2006/relationships/font" Target="fonts/font5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3.fntdata"/><Relationship Id="rId57" Type="http://customschemas.google.com/relationships/presentationmetadata" Target="meta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6.fntdata"/><Relationship Id="rId6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3f11b5474fc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g3f11b5474fc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3f11b5474fc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g3f11b5474fc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3ec30fdba10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" name="Google Shape;303;g3ec30fdba10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3f11b5474fc_0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g3f11b5474fc_0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3f11b5474fc_0_1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g3f11b5474fc_0_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>
          <a:extLst>
            <a:ext uri="{FF2B5EF4-FFF2-40B4-BE49-F238E27FC236}">
              <a16:creationId xmlns:a16="http://schemas.microsoft.com/office/drawing/2014/main" id="{87E19E85-63CB-3043-2682-F5D331B829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3f11b5474fc_0_108:notes">
            <a:extLst>
              <a:ext uri="{FF2B5EF4-FFF2-40B4-BE49-F238E27FC236}">
                <a16:creationId xmlns:a16="http://schemas.microsoft.com/office/drawing/2014/main" id="{9EC24FCF-8C0F-CF0A-32ED-3AAB71D41D2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g3f11b5474fc_0_108:notes">
            <a:extLst>
              <a:ext uri="{FF2B5EF4-FFF2-40B4-BE49-F238E27FC236}">
                <a16:creationId xmlns:a16="http://schemas.microsoft.com/office/drawing/2014/main" id="{36375590-6EA4-70EA-E750-3F20BD6D1DD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138498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3f11b5474fc_0_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350;g3f11b5474fc_0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3ec30fdba10_3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" name="Google Shape;363;g3ec30fdba10_3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g3ec30fdba10_3_4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3ec30fdba10_3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8" name="Google Shape;378;g3ec30fdba10_3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" name="Google Shape;379;g3ec30fdba10_3_5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g3ec429e5033_1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" name="Google Shape;392;g3ec429e5033_1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g3f11b5474fc_0_1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3" name="Google Shape;413;g3f11b5474fc_0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g3ec429e5033_1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3" name="Google Shape;423;g3ec429e5033_1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g3ec429e5033_1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5" name="Google Shape;435;g3ec429e5033_1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g3ec429e5033_1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" name="Google Shape;449;g3ec429e5033_1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g3f11b5474fc_0_1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5" name="Google Shape;465;g3f11b5474fc_0_1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g3ec30fdba10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6" name="Google Shape;476;g3ec30fdba10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g3ec30fdba10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8" name="Google Shape;488;g3ec30fdba10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g3f11b5474fc_0_1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9" name="Google Shape;499;g3f11b5474fc_0_1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g3f11b5474fc_0_1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1" name="Google Shape;511;g3f11b5474fc_0_1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3f11b5474fc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g3f11b5474fc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g3f11d486092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2" name="Google Shape;522;g3f11d486092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g3f11b5474fc_0_2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4" name="Google Shape;554;g3f11b5474fc_0_2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g3f11b5474fc_0_1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6" name="Google Shape;566;g3f11b5474fc_0_1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g3f11b5474fc_0_1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9" name="Google Shape;579;g3f11b5474fc_0_1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g3ec30fdba10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1" name="Google Shape;591;g3ec30fdba10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g3f11b5474fc_0_1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3" name="Google Shape;603;g3f11b5474fc_0_1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g3f11b5474fc_0_1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5" name="Google Shape;615;g3f11b5474fc_0_1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g3f11b5474fc_0_1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627;g3f11b5474fc_0_1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g3ec46c6362e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644;g3ec46c6362e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Google Shape;662;g3f11b5474fc_0_1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3" name="Google Shape;663;g3f11b5474fc_0_1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3f11d486092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g3f11d486092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g3f11b5474fc_0_2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7" name="Google Shape;677;g3f11b5474fc_0_2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Google Shape;689;g3f11b5474fc_0_1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0" name="Google Shape;690;g3f11b5474fc_0_1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g3f11b5474fc_0_2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3" name="Google Shape;703;g3f11b5474fc_0_2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g3f11b5474fc_0_2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6" name="Google Shape;716;g3f11b5474fc_0_2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Google Shape;728;g3f11b5474fc_0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9" name="Google Shape;729;g3f11b5474fc_0_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0" name="Google Shape;730;g3f11b5474fc_0_9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44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3ec46c6362e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g3ec46c6362e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3f11d48609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g3f11d48609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3ec235d2882_1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g3ec235d2882_1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3ec235d2882_1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3ec235d2882_1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g3ec235d2882_1_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3ec235d2882_1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g3ec235d2882_1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>
  <p:cSld name="Title Slide">
    <p:bg>
      <p:bgPr>
        <a:solidFill>
          <a:schemeClr val="lt1">
            <a:alpha val="0"/>
          </a:schemeClr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7"/>
          <p:cNvSpPr txBox="1">
            <a:spLocks noGrp="1"/>
          </p:cNvSpPr>
          <p:nvPr>
            <p:ph type="body" idx="1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marR="0" lvl="0" indent="-228600" algn="l" rtl="0">
              <a:spcBef>
                <a:spcPts val="320"/>
              </a:spcBef>
              <a:spcAft>
                <a:spcPts val="0"/>
              </a:spcAft>
              <a:buClr>
                <a:srgbClr val="004C97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rtl="0">
              <a:spcBef>
                <a:spcPts val="320"/>
              </a:spcBef>
              <a:spcAft>
                <a:spcPts val="0"/>
              </a:spcAft>
              <a:buClr>
                <a:srgbClr val="2E5286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 rtl="0">
              <a:spcBef>
                <a:spcPts val="320"/>
              </a:spcBef>
              <a:spcAft>
                <a:spcPts val="0"/>
              </a:spcAft>
              <a:buClr>
                <a:srgbClr val="2E5286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rgbClr val="2E5286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rgbClr val="2E5286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" name="Google Shape;19;p7"/>
          <p:cNvSpPr/>
          <p:nvPr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20;p7"/>
          <p:cNvSpPr txBox="1">
            <a:spLocks noGrp="1"/>
          </p:cNvSpPr>
          <p:nvPr>
            <p:ph type="body" idx="2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4C97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rtl="0">
              <a:spcBef>
                <a:spcPts val="560"/>
              </a:spcBef>
              <a:spcAft>
                <a:spcPts val="0"/>
              </a:spcAft>
              <a:buClr>
                <a:srgbClr val="004C97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 rtl="0">
              <a:spcBef>
                <a:spcPts val="560"/>
              </a:spcBef>
              <a:spcAft>
                <a:spcPts val="0"/>
              </a:spcAft>
              <a:buClr>
                <a:srgbClr val="004C97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 rtl="0">
              <a:spcBef>
                <a:spcPts val="560"/>
              </a:spcBef>
              <a:spcAft>
                <a:spcPts val="0"/>
              </a:spcAft>
              <a:buClr>
                <a:srgbClr val="004C97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 rtl="0">
              <a:spcBef>
                <a:spcPts val="560"/>
              </a:spcBef>
              <a:spcAft>
                <a:spcPts val="0"/>
              </a:spcAft>
              <a:buClr>
                <a:srgbClr val="004C97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21" name="Google Shape;21;p7" descr="14-0218-16D.lr.jpg"/>
          <p:cNvPicPr preferRelativeResize="0"/>
          <p:nvPr/>
        </p:nvPicPr>
        <p:blipFill rotWithShape="1">
          <a:blip r:embed="rId2">
            <a:alphaModFix/>
          </a:blip>
          <a:srcRect t="29524" b="29524"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2;p7" descr="title_header_16x9.pdf"/>
          <p:cNvPicPr preferRelativeResize="0"/>
          <p:nvPr/>
        </p:nvPicPr>
        <p:blipFill rotWithShape="1">
          <a:blip r:embed="rId3">
            <a:alphaModFix/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Logo Bottom: Content &amp; Caption">
  <p:cSld name="Logo Bottom: Content &amp; Caption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6"/>
          <p:cNvSpPr txBox="1">
            <a:spLocks noGrp="1"/>
          </p:cNvSpPr>
          <p:nvPr>
            <p:ph type="body" idx="1"/>
          </p:nvPr>
        </p:nvSpPr>
        <p:spPr>
          <a:xfrm>
            <a:off x="228600" y="719138"/>
            <a:ext cx="3027894" cy="3767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spcBef>
                <a:spcPts val="260"/>
              </a:spcBef>
              <a:spcAft>
                <a:spcPts val="0"/>
              </a:spcAft>
              <a:buClr>
                <a:srgbClr val="004C97"/>
              </a:buClr>
              <a:buSzPts val="1300"/>
              <a:buFont typeface="Arial"/>
              <a:buNone/>
              <a:defRPr sz="1300" b="1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1" name="Google Shape;81;p16"/>
          <p:cNvSpPr txBox="1">
            <a:spLocks noGrp="1"/>
          </p:cNvSpPr>
          <p:nvPr>
            <p:ph type="body" idx="2"/>
          </p:nvPr>
        </p:nvSpPr>
        <p:spPr>
          <a:xfrm>
            <a:off x="3542715" y="719139"/>
            <a:ext cx="5347605" cy="37670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342900" algn="l" rtl="0">
              <a:lnSpc>
                <a:spcPct val="100000"/>
              </a:lnSpc>
              <a:spcBef>
                <a:spcPts val="984"/>
              </a:spcBef>
              <a:spcAft>
                <a:spcPts val="0"/>
              </a:spcAft>
              <a:buClr>
                <a:srgbClr val="50505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30200" algn="l" rtl="0">
              <a:spcBef>
                <a:spcPts val="984"/>
              </a:spcBef>
              <a:spcAft>
                <a:spcPts val="0"/>
              </a:spcAft>
              <a:buClr>
                <a:srgbClr val="505050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23850" algn="l" rtl="0">
              <a:spcBef>
                <a:spcPts val="984"/>
              </a:spcBef>
              <a:spcAft>
                <a:spcPts val="0"/>
              </a:spcAft>
              <a:buClr>
                <a:srgbClr val="505050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17500" algn="l" rtl="0">
              <a:spcBef>
                <a:spcPts val="984"/>
              </a:spcBef>
              <a:spcAft>
                <a:spcPts val="0"/>
              </a:spcAft>
              <a:buClr>
                <a:srgbClr val="505050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17500" algn="l" rtl="0">
              <a:spcBef>
                <a:spcPts val="984"/>
              </a:spcBef>
              <a:spcAft>
                <a:spcPts val="0"/>
              </a:spcAft>
              <a:buClr>
                <a:srgbClr val="50505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2" name="Google Shape;82;p16"/>
          <p:cNvSpPr txBox="1">
            <a:spLocks noGrp="1"/>
          </p:cNvSpPr>
          <p:nvPr>
            <p:ph type="dt" idx="10"/>
          </p:nvPr>
        </p:nvSpPr>
        <p:spPr>
          <a:xfrm>
            <a:off x="736827" y="4878161"/>
            <a:ext cx="675368" cy="180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9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6"/>
          <p:cNvSpPr txBox="1">
            <a:spLocks noGrp="1"/>
          </p:cNvSpPr>
          <p:nvPr>
            <p:ph type="ftr" idx="11"/>
          </p:nvPr>
        </p:nvSpPr>
        <p:spPr>
          <a:xfrm>
            <a:off x="1530604" y="4878161"/>
            <a:ext cx="6262119" cy="187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9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6"/>
          <p:cNvSpPr txBox="1">
            <a:spLocks noGrp="1"/>
          </p:cNvSpPr>
          <p:nvPr>
            <p:ph type="sldNum" idx="12"/>
          </p:nvPr>
        </p:nvSpPr>
        <p:spPr>
          <a:xfrm>
            <a:off x="222250" y="4878161"/>
            <a:ext cx="414338" cy="177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5" name="Google Shape;85;p16"/>
          <p:cNvSpPr txBox="1">
            <a:spLocks noGrp="1"/>
          </p:cNvSpPr>
          <p:nvPr>
            <p:ph type="title"/>
          </p:nvPr>
        </p:nvSpPr>
        <p:spPr>
          <a:xfrm>
            <a:off x="228600" y="190520"/>
            <a:ext cx="8686800" cy="320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0" b="1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pic>
        <p:nvPicPr>
          <p:cNvPr id="86" name="Google Shape;86;p16" descr="A picture containing icon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816531" y="4671986"/>
            <a:ext cx="1108394" cy="199149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6"/>
          <p:cNvSpPr/>
          <p:nvPr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Logo Bottom: Picture &amp; Caption">
  <p:cSld name="Logo Bottom: Picture &amp; Caption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7"/>
          <p:cNvSpPr>
            <a:spLocks noGrp="1"/>
          </p:cNvSpPr>
          <p:nvPr>
            <p:ph type="pic" idx="2"/>
          </p:nvPr>
        </p:nvSpPr>
        <p:spPr>
          <a:xfrm>
            <a:off x="224073" y="728664"/>
            <a:ext cx="8686800" cy="2795038"/>
          </a:xfrm>
          <a:prstGeom prst="rect">
            <a:avLst/>
          </a:prstGeom>
          <a:noFill/>
          <a:ln>
            <a:noFill/>
          </a:ln>
        </p:spPr>
      </p:sp>
      <p:sp>
        <p:nvSpPr>
          <p:cNvPr id="90" name="Google Shape;90;p17"/>
          <p:cNvSpPr txBox="1">
            <a:spLocks noGrp="1"/>
          </p:cNvSpPr>
          <p:nvPr>
            <p:ph type="body" idx="1"/>
          </p:nvPr>
        </p:nvSpPr>
        <p:spPr>
          <a:xfrm>
            <a:off x="224073" y="3707254"/>
            <a:ext cx="8686800" cy="818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spcBef>
                <a:spcPts val="260"/>
              </a:spcBef>
              <a:spcAft>
                <a:spcPts val="0"/>
              </a:spcAft>
              <a:buClr>
                <a:srgbClr val="004C97"/>
              </a:buClr>
              <a:buSzPts val="1300"/>
              <a:buFont typeface="Arial"/>
              <a:buNone/>
              <a:defRPr sz="1300" b="1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1" name="Google Shape;91;p17"/>
          <p:cNvSpPr txBox="1">
            <a:spLocks noGrp="1"/>
          </p:cNvSpPr>
          <p:nvPr>
            <p:ph type="dt" idx="10"/>
          </p:nvPr>
        </p:nvSpPr>
        <p:spPr>
          <a:xfrm>
            <a:off x="736827" y="4878161"/>
            <a:ext cx="675368" cy="180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7"/>
          <p:cNvSpPr txBox="1">
            <a:spLocks noGrp="1"/>
          </p:cNvSpPr>
          <p:nvPr>
            <p:ph type="ftr" idx="11"/>
          </p:nvPr>
        </p:nvSpPr>
        <p:spPr>
          <a:xfrm>
            <a:off x="1530603" y="4878161"/>
            <a:ext cx="6251958" cy="1821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17"/>
          <p:cNvSpPr txBox="1">
            <a:spLocks noGrp="1"/>
          </p:cNvSpPr>
          <p:nvPr>
            <p:ph type="sldNum" idx="12"/>
          </p:nvPr>
        </p:nvSpPr>
        <p:spPr>
          <a:xfrm>
            <a:off x="222250" y="4878161"/>
            <a:ext cx="414338" cy="177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4" name="Google Shape;94;p17"/>
          <p:cNvSpPr txBox="1"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0" b="1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pic>
        <p:nvPicPr>
          <p:cNvPr id="95" name="Google Shape;95;p17" descr="A picture containing icon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816531" y="4671986"/>
            <a:ext cx="1108394" cy="199149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7"/>
          <p:cNvSpPr/>
          <p:nvPr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icture Layout">
  <p:cSld name="Picture Layout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8"/>
          <p:cNvSpPr txBox="1">
            <a:spLocks noGrp="1"/>
          </p:cNvSpPr>
          <p:nvPr>
            <p:ph type="dt" idx="10"/>
          </p:nvPr>
        </p:nvSpPr>
        <p:spPr>
          <a:xfrm>
            <a:off x="736827" y="4878161"/>
            <a:ext cx="675368" cy="180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9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18"/>
          <p:cNvSpPr txBox="1">
            <a:spLocks noGrp="1"/>
          </p:cNvSpPr>
          <p:nvPr>
            <p:ph type="ftr" idx="11"/>
          </p:nvPr>
        </p:nvSpPr>
        <p:spPr>
          <a:xfrm>
            <a:off x="1530605" y="4878161"/>
            <a:ext cx="6260399" cy="1821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9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8"/>
          <p:cNvSpPr txBox="1">
            <a:spLocks noGrp="1"/>
          </p:cNvSpPr>
          <p:nvPr>
            <p:ph type="sldNum" idx="12"/>
          </p:nvPr>
        </p:nvSpPr>
        <p:spPr>
          <a:xfrm>
            <a:off x="222250" y="4878161"/>
            <a:ext cx="414338" cy="177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01" name="Google Shape;101;p18"/>
          <p:cNvSpPr>
            <a:spLocks noGrp="1"/>
          </p:cNvSpPr>
          <p:nvPr>
            <p:ph type="pic" idx="2"/>
          </p:nvPr>
        </p:nvSpPr>
        <p:spPr>
          <a:xfrm>
            <a:off x="222250" y="190501"/>
            <a:ext cx="8675688" cy="4352192"/>
          </a:xfrm>
          <a:prstGeom prst="rect">
            <a:avLst/>
          </a:prstGeom>
          <a:noFill/>
          <a:ln>
            <a:noFill/>
          </a:ln>
        </p:spPr>
      </p:sp>
      <p:pic>
        <p:nvPicPr>
          <p:cNvPr id="102" name="Google Shape;102;p18" descr="A picture containing icon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816531" y="4671986"/>
            <a:ext cx="1108394" cy="199149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18"/>
          <p:cNvSpPr/>
          <p:nvPr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Logo Bottom: Extra Logos">
  <p:cSld name="Logo Bottom: Extra Logos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9"/>
          <p:cNvSpPr txBox="1">
            <a:spLocks noGrp="1"/>
          </p:cNvSpPr>
          <p:nvPr>
            <p:ph type="dt" idx="10"/>
          </p:nvPr>
        </p:nvSpPr>
        <p:spPr>
          <a:xfrm>
            <a:off x="736827" y="4878161"/>
            <a:ext cx="675368" cy="180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9"/>
          <p:cNvSpPr txBox="1">
            <a:spLocks noGrp="1"/>
          </p:cNvSpPr>
          <p:nvPr>
            <p:ph type="ftr" idx="11"/>
          </p:nvPr>
        </p:nvSpPr>
        <p:spPr>
          <a:xfrm>
            <a:off x="1530603" y="4878161"/>
            <a:ext cx="6272278" cy="1821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19"/>
          <p:cNvSpPr txBox="1">
            <a:spLocks noGrp="1"/>
          </p:cNvSpPr>
          <p:nvPr>
            <p:ph type="sldNum" idx="12"/>
          </p:nvPr>
        </p:nvSpPr>
        <p:spPr>
          <a:xfrm>
            <a:off x="222250" y="4878161"/>
            <a:ext cx="414338" cy="177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l"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l"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l"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l"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l"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l"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l"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l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08" name="Google Shape;108;p19"/>
          <p:cNvSpPr txBox="1"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0" b="1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109" name="Google Shape;109;p19"/>
          <p:cNvSpPr>
            <a:spLocks noGrp="1"/>
          </p:cNvSpPr>
          <p:nvPr>
            <p:ph type="pic" idx="2"/>
          </p:nvPr>
        </p:nvSpPr>
        <p:spPr>
          <a:xfrm>
            <a:off x="205694" y="2036671"/>
            <a:ext cx="1600200" cy="1200150"/>
          </a:xfrm>
          <a:prstGeom prst="rect">
            <a:avLst/>
          </a:prstGeom>
          <a:noFill/>
          <a:ln>
            <a:noFill/>
          </a:ln>
        </p:spPr>
      </p:sp>
      <p:sp>
        <p:nvSpPr>
          <p:cNvPr id="110" name="Google Shape;110;p19"/>
          <p:cNvSpPr>
            <a:spLocks noGrp="1"/>
          </p:cNvSpPr>
          <p:nvPr>
            <p:ph type="pic" idx="3"/>
          </p:nvPr>
        </p:nvSpPr>
        <p:spPr>
          <a:xfrm>
            <a:off x="1979425" y="2036671"/>
            <a:ext cx="1600200" cy="1200150"/>
          </a:xfrm>
          <a:prstGeom prst="rect">
            <a:avLst/>
          </a:prstGeom>
          <a:noFill/>
          <a:ln>
            <a:noFill/>
          </a:ln>
        </p:spPr>
      </p:sp>
      <p:sp>
        <p:nvSpPr>
          <p:cNvPr id="111" name="Google Shape;111;p19"/>
          <p:cNvSpPr>
            <a:spLocks noGrp="1"/>
          </p:cNvSpPr>
          <p:nvPr>
            <p:ph type="pic" idx="4"/>
          </p:nvPr>
        </p:nvSpPr>
        <p:spPr>
          <a:xfrm>
            <a:off x="3753205" y="2036671"/>
            <a:ext cx="1600200" cy="1200150"/>
          </a:xfrm>
          <a:prstGeom prst="rect">
            <a:avLst/>
          </a:prstGeom>
          <a:noFill/>
          <a:ln>
            <a:noFill/>
          </a:ln>
        </p:spPr>
      </p:sp>
      <p:sp>
        <p:nvSpPr>
          <p:cNvPr id="112" name="Google Shape;112;p19"/>
          <p:cNvSpPr>
            <a:spLocks noGrp="1"/>
          </p:cNvSpPr>
          <p:nvPr>
            <p:ph type="pic" idx="5"/>
          </p:nvPr>
        </p:nvSpPr>
        <p:spPr>
          <a:xfrm>
            <a:off x="5534456" y="2036671"/>
            <a:ext cx="1600200" cy="1200150"/>
          </a:xfrm>
          <a:prstGeom prst="rect">
            <a:avLst/>
          </a:prstGeom>
          <a:noFill/>
          <a:ln>
            <a:noFill/>
          </a:ln>
        </p:spPr>
      </p:sp>
      <p:sp>
        <p:nvSpPr>
          <p:cNvPr id="113" name="Google Shape;113;p19"/>
          <p:cNvSpPr>
            <a:spLocks noGrp="1"/>
          </p:cNvSpPr>
          <p:nvPr>
            <p:ph type="pic" idx="6"/>
          </p:nvPr>
        </p:nvSpPr>
        <p:spPr>
          <a:xfrm>
            <a:off x="7300765" y="2036671"/>
            <a:ext cx="1600200" cy="1200150"/>
          </a:xfrm>
          <a:prstGeom prst="rect">
            <a:avLst/>
          </a:prstGeom>
          <a:noFill/>
          <a:ln>
            <a:noFill/>
          </a:ln>
        </p:spPr>
      </p:sp>
      <p:sp>
        <p:nvSpPr>
          <p:cNvPr id="114" name="Google Shape;114;p19"/>
          <p:cNvSpPr>
            <a:spLocks noGrp="1"/>
          </p:cNvSpPr>
          <p:nvPr>
            <p:ph type="pic" idx="7"/>
          </p:nvPr>
        </p:nvSpPr>
        <p:spPr>
          <a:xfrm>
            <a:off x="205694" y="729132"/>
            <a:ext cx="1600200" cy="1200150"/>
          </a:xfrm>
          <a:prstGeom prst="rect">
            <a:avLst/>
          </a:prstGeom>
          <a:noFill/>
          <a:ln>
            <a:noFill/>
          </a:ln>
        </p:spPr>
      </p:sp>
      <p:sp>
        <p:nvSpPr>
          <p:cNvPr id="115" name="Google Shape;115;p19"/>
          <p:cNvSpPr>
            <a:spLocks noGrp="1"/>
          </p:cNvSpPr>
          <p:nvPr>
            <p:ph type="pic" idx="8"/>
          </p:nvPr>
        </p:nvSpPr>
        <p:spPr>
          <a:xfrm>
            <a:off x="1979425" y="729132"/>
            <a:ext cx="1600200" cy="1200150"/>
          </a:xfrm>
          <a:prstGeom prst="rect">
            <a:avLst/>
          </a:prstGeom>
          <a:noFill/>
          <a:ln>
            <a:noFill/>
          </a:ln>
        </p:spPr>
      </p:sp>
      <p:sp>
        <p:nvSpPr>
          <p:cNvPr id="116" name="Google Shape;116;p19"/>
          <p:cNvSpPr>
            <a:spLocks noGrp="1"/>
          </p:cNvSpPr>
          <p:nvPr>
            <p:ph type="pic" idx="9"/>
          </p:nvPr>
        </p:nvSpPr>
        <p:spPr>
          <a:xfrm>
            <a:off x="3753205" y="729132"/>
            <a:ext cx="1600200" cy="1200150"/>
          </a:xfrm>
          <a:prstGeom prst="rect">
            <a:avLst/>
          </a:prstGeom>
          <a:noFill/>
          <a:ln>
            <a:noFill/>
          </a:ln>
        </p:spPr>
      </p:sp>
      <p:sp>
        <p:nvSpPr>
          <p:cNvPr id="117" name="Google Shape;117;p19"/>
          <p:cNvSpPr>
            <a:spLocks noGrp="1"/>
          </p:cNvSpPr>
          <p:nvPr>
            <p:ph type="pic" idx="13"/>
          </p:nvPr>
        </p:nvSpPr>
        <p:spPr>
          <a:xfrm>
            <a:off x="5534456" y="729132"/>
            <a:ext cx="1600200" cy="1200150"/>
          </a:xfrm>
          <a:prstGeom prst="rect">
            <a:avLst/>
          </a:prstGeom>
          <a:noFill/>
          <a:ln>
            <a:noFill/>
          </a:ln>
        </p:spPr>
      </p:sp>
      <p:sp>
        <p:nvSpPr>
          <p:cNvPr id="118" name="Google Shape;118;p19"/>
          <p:cNvSpPr>
            <a:spLocks noGrp="1"/>
          </p:cNvSpPr>
          <p:nvPr>
            <p:ph type="pic" idx="14"/>
          </p:nvPr>
        </p:nvSpPr>
        <p:spPr>
          <a:xfrm>
            <a:off x="7300765" y="729132"/>
            <a:ext cx="1600200" cy="1200150"/>
          </a:xfrm>
          <a:prstGeom prst="rect">
            <a:avLst/>
          </a:prstGeom>
          <a:noFill/>
          <a:ln>
            <a:noFill/>
          </a:ln>
        </p:spPr>
      </p:sp>
      <p:sp>
        <p:nvSpPr>
          <p:cNvPr id="119" name="Google Shape;119;p19"/>
          <p:cNvSpPr>
            <a:spLocks noGrp="1"/>
          </p:cNvSpPr>
          <p:nvPr>
            <p:ph type="pic" idx="15"/>
          </p:nvPr>
        </p:nvSpPr>
        <p:spPr>
          <a:xfrm>
            <a:off x="205694" y="3336601"/>
            <a:ext cx="1600200" cy="1200150"/>
          </a:xfrm>
          <a:prstGeom prst="rect">
            <a:avLst/>
          </a:prstGeom>
          <a:noFill/>
          <a:ln>
            <a:noFill/>
          </a:ln>
        </p:spPr>
      </p:sp>
      <p:sp>
        <p:nvSpPr>
          <p:cNvPr id="120" name="Google Shape;120;p19"/>
          <p:cNvSpPr>
            <a:spLocks noGrp="1"/>
          </p:cNvSpPr>
          <p:nvPr>
            <p:ph type="pic" idx="16"/>
          </p:nvPr>
        </p:nvSpPr>
        <p:spPr>
          <a:xfrm>
            <a:off x="1979425" y="3336601"/>
            <a:ext cx="1600200" cy="1200150"/>
          </a:xfrm>
          <a:prstGeom prst="rect">
            <a:avLst/>
          </a:prstGeom>
          <a:noFill/>
          <a:ln>
            <a:noFill/>
          </a:ln>
        </p:spPr>
      </p:sp>
      <p:sp>
        <p:nvSpPr>
          <p:cNvPr id="121" name="Google Shape;121;p19"/>
          <p:cNvSpPr>
            <a:spLocks noGrp="1"/>
          </p:cNvSpPr>
          <p:nvPr>
            <p:ph type="pic" idx="17"/>
          </p:nvPr>
        </p:nvSpPr>
        <p:spPr>
          <a:xfrm>
            <a:off x="3753205" y="3336601"/>
            <a:ext cx="1600200" cy="1200150"/>
          </a:xfrm>
          <a:prstGeom prst="rect">
            <a:avLst/>
          </a:prstGeom>
          <a:noFill/>
          <a:ln>
            <a:noFill/>
          </a:ln>
        </p:spPr>
      </p:sp>
      <p:sp>
        <p:nvSpPr>
          <p:cNvPr id="122" name="Google Shape;122;p19"/>
          <p:cNvSpPr>
            <a:spLocks noGrp="1"/>
          </p:cNvSpPr>
          <p:nvPr>
            <p:ph type="pic" idx="18"/>
          </p:nvPr>
        </p:nvSpPr>
        <p:spPr>
          <a:xfrm>
            <a:off x="5534456" y="3336601"/>
            <a:ext cx="1600200" cy="1200150"/>
          </a:xfrm>
          <a:prstGeom prst="rect">
            <a:avLst/>
          </a:prstGeom>
          <a:noFill/>
          <a:ln>
            <a:noFill/>
          </a:ln>
        </p:spPr>
      </p:sp>
      <p:sp>
        <p:nvSpPr>
          <p:cNvPr id="123" name="Google Shape;123;p19"/>
          <p:cNvSpPr>
            <a:spLocks noGrp="1"/>
          </p:cNvSpPr>
          <p:nvPr>
            <p:ph type="pic" idx="19"/>
          </p:nvPr>
        </p:nvSpPr>
        <p:spPr>
          <a:xfrm>
            <a:off x="7300765" y="3336601"/>
            <a:ext cx="1600200" cy="1200150"/>
          </a:xfrm>
          <a:prstGeom prst="rect">
            <a:avLst/>
          </a:prstGeom>
          <a:noFill/>
          <a:ln>
            <a:noFill/>
          </a:ln>
        </p:spPr>
      </p:sp>
      <p:pic>
        <p:nvPicPr>
          <p:cNvPr id="124" name="Google Shape;124;p19" descr="A picture containing icon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816531" y="4671986"/>
            <a:ext cx="1108394" cy="199149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19"/>
          <p:cNvSpPr/>
          <p:nvPr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Logo Bottom: Title &amp; Content">
  <p:cSld name="Logo Bottom: Title &amp; Content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8"/>
          <p:cNvSpPr txBox="1">
            <a:spLocks noGrp="1"/>
          </p:cNvSpPr>
          <p:nvPr>
            <p:ph type="body" idx="1"/>
          </p:nvPr>
        </p:nvSpPr>
        <p:spPr>
          <a:xfrm>
            <a:off x="459583" y="789708"/>
            <a:ext cx="8441533" cy="37334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spcBef>
                <a:spcPts val="984"/>
              </a:spcBef>
              <a:spcAft>
                <a:spcPts val="0"/>
              </a:spcAft>
              <a:buClr>
                <a:srgbClr val="50505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984"/>
              </a:spcBef>
              <a:spcAft>
                <a:spcPts val="0"/>
              </a:spcAft>
              <a:buClr>
                <a:srgbClr val="50505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984"/>
              </a:spcBef>
              <a:spcAft>
                <a:spcPts val="0"/>
              </a:spcAft>
              <a:buClr>
                <a:srgbClr val="50505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984"/>
              </a:spcBef>
              <a:spcAft>
                <a:spcPts val="0"/>
              </a:spcAft>
              <a:buClr>
                <a:srgbClr val="50505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984"/>
              </a:spcBef>
              <a:spcAft>
                <a:spcPts val="0"/>
              </a:spcAft>
              <a:buClr>
                <a:srgbClr val="50505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5" name="Google Shape;25;p8"/>
          <p:cNvSpPr txBox="1">
            <a:spLocks noGrp="1"/>
          </p:cNvSpPr>
          <p:nvPr>
            <p:ph type="title"/>
          </p:nvPr>
        </p:nvSpPr>
        <p:spPr>
          <a:xfrm>
            <a:off x="459583" y="258956"/>
            <a:ext cx="8441533" cy="320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50" b="1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26" name="Google Shape;26;p8"/>
          <p:cNvSpPr txBox="1">
            <a:spLocks noGrp="1"/>
          </p:cNvSpPr>
          <p:nvPr>
            <p:ph type="dt" idx="10"/>
          </p:nvPr>
        </p:nvSpPr>
        <p:spPr>
          <a:xfrm>
            <a:off x="736827" y="4878161"/>
            <a:ext cx="675368" cy="180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8"/>
          <p:cNvSpPr txBox="1">
            <a:spLocks noGrp="1"/>
          </p:cNvSpPr>
          <p:nvPr>
            <p:ph type="ftr" idx="11"/>
          </p:nvPr>
        </p:nvSpPr>
        <p:spPr>
          <a:xfrm>
            <a:off x="1530603" y="4878161"/>
            <a:ext cx="6262118" cy="1821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8"/>
          <p:cNvSpPr txBox="1">
            <a:spLocks noGrp="1"/>
          </p:cNvSpPr>
          <p:nvPr>
            <p:ph type="sldNum" idx="12"/>
          </p:nvPr>
        </p:nvSpPr>
        <p:spPr>
          <a:xfrm>
            <a:off x="222250" y="4878161"/>
            <a:ext cx="414338" cy="177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9" name="Google Shape;29;p8" descr="A picture containing icon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816531" y="4671986"/>
            <a:ext cx="1108394" cy="199149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8"/>
          <p:cNvSpPr/>
          <p:nvPr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" name="Google Shape;31;p8" descr="A logo with space and stars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22766" y="76601"/>
            <a:ext cx="685618" cy="6856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Slide">
  <p:cSld name="1_Title Slide">
    <p:bg>
      <p:bgPr>
        <a:solidFill>
          <a:schemeClr val="lt1">
            <a:alpha val="0"/>
          </a:schemeClr>
        </a:solidFill>
        <a:effectLst/>
      </p:bgPr>
    </p:bg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9"/>
          <p:cNvSpPr txBox="1">
            <a:spLocks noGrp="1"/>
          </p:cNvSpPr>
          <p:nvPr>
            <p:ph type="body" idx="1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marR="0" lvl="0" indent="-228600" algn="l" rtl="0">
              <a:spcBef>
                <a:spcPts val="320"/>
              </a:spcBef>
              <a:spcAft>
                <a:spcPts val="0"/>
              </a:spcAft>
              <a:buClr>
                <a:srgbClr val="004C97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rtl="0">
              <a:spcBef>
                <a:spcPts val="320"/>
              </a:spcBef>
              <a:spcAft>
                <a:spcPts val="0"/>
              </a:spcAft>
              <a:buClr>
                <a:srgbClr val="2E5286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 rtl="0">
              <a:spcBef>
                <a:spcPts val="320"/>
              </a:spcBef>
              <a:spcAft>
                <a:spcPts val="0"/>
              </a:spcAft>
              <a:buClr>
                <a:srgbClr val="2E5286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rgbClr val="2E5286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rgbClr val="2E5286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4" name="Google Shape;34;p9"/>
          <p:cNvSpPr/>
          <p:nvPr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" name="Google Shape;35;p9"/>
          <p:cNvSpPr txBox="1">
            <a:spLocks noGrp="1"/>
          </p:cNvSpPr>
          <p:nvPr>
            <p:ph type="body" idx="2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4C97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rtl="0">
              <a:spcBef>
                <a:spcPts val="560"/>
              </a:spcBef>
              <a:spcAft>
                <a:spcPts val="0"/>
              </a:spcAft>
              <a:buClr>
                <a:srgbClr val="004C97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 rtl="0">
              <a:spcBef>
                <a:spcPts val="560"/>
              </a:spcBef>
              <a:spcAft>
                <a:spcPts val="0"/>
              </a:spcAft>
              <a:buClr>
                <a:srgbClr val="004C97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 rtl="0">
              <a:spcBef>
                <a:spcPts val="560"/>
              </a:spcBef>
              <a:spcAft>
                <a:spcPts val="0"/>
              </a:spcAft>
              <a:buClr>
                <a:srgbClr val="004C97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 rtl="0">
              <a:spcBef>
                <a:spcPts val="560"/>
              </a:spcBef>
              <a:spcAft>
                <a:spcPts val="0"/>
              </a:spcAft>
              <a:buClr>
                <a:srgbClr val="004C97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36" name="Google Shape;36;p9"/>
          <p:cNvPicPr preferRelativeResize="0"/>
          <p:nvPr/>
        </p:nvPicPr>
        <p:blipFill rotWithShape="1">
          <a:blip r:embed="rId2">
            <a:alphaModFix/>
          </a:blip>
          <a:srcRect t="31279" b="31279"/>
          <a:stretch/>
        </p:blipFill>
        <p:spPr>
          <a:xfrm>
            <a:off x="-17762" y="612648"/>
            <a:ext cx="9189720" cy="25089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7;p9" descr="title_header_16x9.pdf"/>
          <p:cNvPicPr preferRelativeResize="0"/>
          <p:nvPr/>
        </p:nvPicPr>
        <p:blipFill rotWithShape="1">
          <a:blip r:embed="rId3">
            <a:alphaModFix/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Title Slide">
  <p:cSld name="2_Title Slide">
    <p:bg>
      <p:bgPr>
        <a:solidFill>
          <a:schemeClr val="lt1">
            <a:alpha val="0"/>
          </a:schemeClr>
        </a:solidFill>
        <a:effectLst/>
      </p:bgPr>
    </p:bg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0"/>
          <p:cNvSpPr txBox="1">
            <a:spLocks noGrp="1"/>
          </p:cNvSpPr>
          <p:nvPr>
            <p:ph type="body" idx="1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marR="0" lvl="0" indent="-228600" algn="l" rtl="0">
              <a:spcBef>
                <a:spcPts val="320"/>
              </a:spcBef>
              <a:spcAft>
                <a:spcPts val="0"/>
              </a:spcAft>
              <a:buClr>
                <a:srgbClr val="004C97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rtl="0">
              <a:spcBef>
                <a:spcPts val="320"/>
              </a:spcBef>
              <a:spcAft>
                <a:spcPts val="0"/>
              </a:spcAft>
              <a:buClr>
                <a:srgbClr val="2E5286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 rtl="0">
              <a:spcBef>
                <a:spcPts val="320"/>
              </a:spcBef>
              <a:spcAft>
                <a:spcPts val="0"/>
              </a:spcAft>
              <a:buClr>
                <a:srgbClr val="2E5286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rgbClr val="2E5286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rgbClr val="2E5286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0" name="Google Shape;40;p10"/>
          <p:cNvSpPr/>
          <p:nvPr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41;p10"/>
          <p:cNvSpPr txBox="1">
            <a:spLocks noGrp="1"/>
          </p:cNvSpPr>
          <p:nvPr>
            <p:ph type="body" idx="2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4C97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rtl="0">
              <a:spcBef>
                <a:spcPts val="560"/>
              </a:spcBef>
              <a:spcAft>
                <a:spcPts val="0"/>
              </a:spcAft>
              <a:buClr>
                <a:srgbClr val="004C97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 rtl="0">
              <a:spcBef>
                <a:spcPts val="560"/>
              </a:spcBef>
              <a:spcAft>
                <a:spcPts val="0"/>
              </a:spcAft>
              <a:buClr>
                <a:srgbClr val="004C97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 rtl="0">
              <a:spcBef>
                <a:spcPts val="560"/>
              </a:spcBef>
              <a:spcAft>
                <a:spcPts val="0"/>
              </a:spcAft>
              <a:buClr>
                <a:srgbClr val="004C97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 rtl="0">
              <a:spcBef>
                <a:spcPts val="560"/>
              </a:spcBef>
              <a:spcAft>
                <a:spcPts val="0"/>
              </a:spcAft>
              <a:buClr>
                <a:srgbClr val="004C97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42" name="Google Shape;42;p10"/>
          <p:cNvPicPr preferRelativeResize="0"/>
          <p:nvPr/>
        </p:nvPicPr>
        <p:blipFill rotWithShape="1">
          <a:blip r:embed="rId2">
            <a:alphaModFix/>
          </a:blip>
          <a:srcRect t="18330" b="40718"/>
          <a:stretch/>
        </p:blipFill>
        <p:spPr>
          <a:xfrm>
            <a:off x="-18288" y="612759"/>
            <a:ext cx="9189720" cy="2508919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43;p10" descr="title_header_16x9.pdf"/>
          <p:cNvPicPr preferRelativeResize="0"/>
          <p:nvPr/>
        </p:nvPicPr>
        <p:blipFill rotWithShape="1">
          <a:blip r:embed="rId3">
            <a:alphaModFix/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3_Title Slide">
  <p:cSld name="3_Title Slide">
    <p:bg>
      <p:bgPr>
        <a:solidFill>
          <a:schemeClr val="lt1">
            <a:alpha val="0"/>
          </a:schemeClr>
        </a:solidFill>
        <a:effectLst/>
      </p:bgPr>
    </p:bg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body" idx="1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marR="0" lvl="0" indent="-228600" algn="l" rtl="0">
              <a:spcBef>
                <a:spcPts val="320"/>
              </a:spcBef>
              <a:spcAft>
                <a:spcPts val="0"/>
              </a:spcAft>
              <a:buClr>
                <a:srgbClr val="004C97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rtl="0">
              <a:spcBef>
                <a:spcPts val="320"/>
              </a:spcBef>
              <a:spcAft>
                <a:spcPts val="0"/>
              </a:spcAft>
              <a:buClr>
                <a:srgbClr val="2E5286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 rtl="0">
              <a:spcBef>
                <a:spcPts val="320"/>
              </a:spcBef>
              <a:spcAft>
                <a:spcPts val="0"/>
              </a:spcAft>
              <a:buClr>
                <a:srgbClr val="2E5286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rgbClr val="2E5286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rgbClr val="2E5286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6" name="Google Shape;46;p11"/>
          <p:cNvSpPr/>
          <p:nvPr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" name="Google Shape;47;p11"/>
          <p:cNvSpPr txBox="1">
            <a:spLocks noGrp="1"/>
          </p:cNvSpPr>
          <p:nvPr>
            <p:ph type="body" idx="2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4C97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rtl="0">
              <a:spcBef>
                <a:spcPts val="560"/>
              </a:spcBef>
              <a:spcAft>
                <a:spcPts val="0"/>
              </a:spcAft>
              <a:buClr>
                <a:srgbClr val="004C97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 rtl="0">
              <a:spcBef>
                <a:spcPts val="560"/>
              </a:spcBef>
              <a:spcAft>
                <a:spcPts val="0"/>
              </a:spcAft>
              <a:buClr>
                <a:srgbClr val="004C97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 rtl="0">
              <a:spcBef>
                <a:spcPts val="560"/>
              </a:spcBef>
              <a:spcAft>
                <a:spcPts val="0"/>
              </a:spcAft>
              <a:buClr>
                <a:srgbClr val="004C97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 rtl="0">
              <a:spcBef>
                <a:spcPts val="560"/>
              </a:spcBef>
              <a:spcAft>
                <a:spcPts val="0"/>
              </a:spcAft>
              <a:buClr>
                <a:srgbClr val="004C97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48" name="Google Shape;48;p11"/>
          <p:cNvPicPr preferRelativeResize="0"/>
          <p:nvPr/>
        </p:nvPicPr>
        <p:blipFill rotWithShape="1">
          <a:blip r:embed="rId2">
            <a:alphaModFix/>
          </a:blip>
          <a:srcRect t="14644" b="44456"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11" descr="title_header_16x9.pdf"/>
          <p:cNvPicPr preferRelativeResize="0"/>
          <p:nvPr/>
        </p:nvPicPr>
        <p:blipFill rotWithShape="1">
          <a:blip r:embed="rId3">
            <a:alphaModFix/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4_Title Slide">
  <p:cSld name="4_Title Slide">
    <p:bg>
      <p:bgPr>
        <a:solidFill>
          <a:schemeClr val="lt1">
            <a:alpha val="0"/>
          </a:schemeClr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2"/>
          <p:cNvSpPr txBox="1">
            <a:spLocks noGrp="1"/>
          </p:cNvSpPr>
          <p:nvPr>
            <p:ph type="body" idx="1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marR="0" lvl="0" indent="-228600" algn="l" rtl="0">
              <a:spcBef>
                <a:spcPts val="320"/>
              </a:spcBef>
              <a:spcAft>
                <a:spcPts val="0"/>
              </a:spcAft>
              <a:buClr>
                <a:srgbClr val="004C97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rtl="0">
              <a:spcBef>
                <a:spcPts val="320"/>
              </a:spcBef>
              <a:spcAft>
                <a:spcPts val="0"/>
              </a:spcAft>
              <a:buClr>
                <a:srgbClr val="2E5286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 rtl="0">
              <a:spcBef>
                <a:spcPts val="320"/>
              </a:spcBef>
              <a:spcAft>
                <a:spcPts val="0"/>
              </a:spcAft>
              <a:buClr>
                <a:srgbClr val="2E5286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rgbClr val="2E5286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rgbClr val="2E5286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2" name="Google Shape;52;p12"/>
          <p:cNvSpPr/>
          <p:nvPr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Google Shape;53;p12"/>
          <p:cNvSpPr txBox="1">
            <a:spLocks noGrp="1"/>
          </p:cNvSpPr>
          <p:nvPr>
            <p:ph type="body" idx="2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4C97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rtl="0">
              <a:spcBef>
                <a:spcPts val="560"/>
              </a:spcBef>
              <a:spcAft>
                <a:spcPts val="0"/>
              </a:spcAft>
              <a:buClr>
                <a:srgbClr val="004C97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 rtl="0">
              <a:spcBef>
                <a:spcPts val="560"/>
              </a:spcBef>
              <a:spcAft>
                <a:spcPts val="0"/>
              </a:spcAft>
              <a:buClr>
                <a:srgbClr val="004C97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 rtl="0">
              <a:spcBef>
                <a:spcPts val="560"/>
              </a:spcBef>
              <a:spcAft>
                <a:spcPts val="0"/>
              </a:spcAft>
              <a:buClr>
                <a:srgbClr val="004C97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 rtl="0">
              <a:spcBef>
                <a:spcPts val="560"/>
              </a:spcBef>
              <a:spcAft>
                <a:spcPts val="0"/>
              </a:spcAft>
              <a:buClr>
                <a:srgbClr val="004C97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54" name="Google Shape;54;p12"/>
          <p:cNvPicPr preferRelativeResize="0"/>
          <p:nvPr/>
        </p:nvPicPr>
        <p:blipFill rotWithShape="1">
          <a:blip r:embed="rId2">
            <a:alphaModFix/>
          </a:blip>
          <a:srcRect t="19861" b="39239"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2" descr="title_header_16x9.pdf"/>
          <p:cNvPicPr preferRelativeResize="0"/>
          <p:nvPr/>
        </p:nvPicPr>
        <p:blipFill rotWithShape="1">
          <a:blip r:embed="rId3">
            <a:alphaModFix/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6_Title Slide">
  <p:cSld name="6_Title Slide">
    <p:bg>
      <p:bgPr>
        <a:solidFill>
          <a:schemeClr val="lt1">
            <a:alpha val="0"/>
          </a:schemeClr>
        </a:solid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3"/>
          <p:cNvSpPr txBox="1">
            <a:spLocks noGrp="1"/>
          </p:cNvSpPr>
          <p:nvPr>
            <p:ph type="body" idx="1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marR="0" lvl="0" indent="-228600" algn="l" rtl="0">
              <a:spcBef>
                <a:spcPts val="320"/>
              </a:spcBef>
              <a:spcAft>
                <a:spcPts val="0"/>
              </a:spcAft>
              <a:buClr>
                <a:srgbClr val="004C97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rtl="0">
              <a:spcBef>
                <a:spcPts val="320"/>
              </a:spcBef>
              <a:spcAft>
                <a:spcPts val="0"/>
              </a:spcAft>
              <a:buClr>
                <a:srgbClr val="2E5286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 rtl="0">
              <a:spcBef>
                <a:spcPts val="320"/>
              </a:spcBef>
              <a:spcAft>
                <a:spcPts val="0"/>
              </a:spcAft>
              <a:buClr>
                <a:srgbClr val="2E5286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rgbClr val="2E5286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rgbClr val="2E5286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8" name="Google Shape;58;p13"/>
          <p:cNvSpPr/>
          <p:nvPr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" name="Google Shape;59;p13"/>
          <p:cNvSpPr txBox="1">
            <a:spLocks noGrp="1"/>
          </p:cNvSpPr>
          <p:nvPr>
            <p:ph type="body" idx="2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4C97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rtl="0">
              <a:spcBef>
                <a:spcPts val="560"/>
              </a:spcBef>
              <a:spcAft>
                <a:spcPts val="0"/>
              </a:spcAft>
              <a:buClr>
                <a:srgbClr val="004C97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 rtl="0">
              <a:spcBef>
                <a:spcPts val="560"/>
              </a:spcBef>
              <a:spcAft>
                <a:spcPts val="0"/>
              </a:spcAft>
              <a:buClr>
                <a:srgbClr val="004C97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 rtl="0">
              <a:spcBef>
                <a:spcPts val="560"/>
              </a:spcBef>
              <a:spcAft>
                <a:spcPts val="0"/>
              </a:spcAft>
              <a:buClr>
                <a:srgbClr val="004C97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 rtl="0">
              <a:spcBef>
                <a:spcPts val="560"/>
              </a:spcBef>
              <a:spcAft>
                <a:spcPts val="0"/>
              </a:spcAft>
              <a:buClr>
                <a:srgbClr val="004C97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60" name="Google Shape;60;p13"/>
          <p:cNvPicPr preferRelativeResize="0"/>
          <p:nvPr/>
        </p:nvPicPr>
        <p:blipFill rotWithShape="1">
          <a:blip r:embed="rId2">
            <a:alphaModFix/>
          </a:blip>
          <a:srcRect t="42966" b="16134"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 descr="title_header_16x9.pdf"/>
          <p:cNvPicPr preferRelativeResize="0"/>
          <p:nvPr/>
        </p:nvPicPr>
        <p:blipFill rotWithShape="1">
          <a:blip r:embed="rId3">
            <a:alphaModFix/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5_Title Slide">
  <p:cSld name="5_Title Slide">
    <p:bg>
      <p:bgPr>
        <a:solidFill>
          <a:schemeClr val="lt1">
            <a:alpha val="0"/>
          </a:schemeClr>
        </a:solidFill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 txBox="1">
            <a:spLocks noGrp="1"/>
          </p:cNvSpPr>
          <p:nvPr>
            <p:ph type="body" idx="1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marR="0" lvl="0" indent="-228600" algn="l" rtl="0">
              <a:spcBef>
                <a:spcPts val="320"/>
              </a:spcBef>
              <a:spcAft>
                <a:spcPts val="0"/>
              </a:spcAft>
              <a:buClr>
                <a:srgbClr val="004C97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rtl="0">
              <a:spcBef>
                <a:spcPts val="320"/>
              </a:spcBef>
              <a:spcAft>
                <a:spcPts val="0"/>
              </a:spcAft>
              <a:buClr>
                <a:srgbClr val="2E5286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 rtl="0">
              <a:spcBef>
                <a:spcPts val="320"/>
              </a:spcBef>
              <a:spcAft>
                <a:spcPts val="0"/>
              </a:spcAft>
              <a:buClr>
                <a:srgbClr val="2E5286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rgbClr val="2E5286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rgbClr val="2E5286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4" name="Google Shape;64;p14"/>
          <p:cNvSpPr/>
          <p:nvPr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" name="Google Shape;65;p14"/>
          <p:cNvSpPr txBox="1">
            <a:spLocks noGrp="1"/>
          </p:cNvSpPr>
          <p:nvPr>
            <p:ph type="body" idx="2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4C97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rtl="0">
              <a:spcBef>
                <a:spcPts val="560"/>
              </a:spcBef>
              <a:spcAft>
                <a:spcPts val="0"/>
              </a:spcAft>
              <a:buClr>
                <a:srgbClr val="004C97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 rtl="0">
              <a:spcBef>
                <a:spcPts val="560"/>
              </a:spcBef>
              <a:spcAft>
                <a:spcPts val="0"/>
              </a:spcAft>
              <a:buClr>
                <a:srgbClr val="004C97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 rtl="0">
              <a:spcBef>
                <a:spcPts val="560"/>
              </a:spcBef>
              <a:spcAft>
                <a:spcPts val="0"/>
              </a:spcAft>
              <a:buClr>
                <a:srgbClr val="004C97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 rtl="0">
              <a:spcBef>
                <a:spcPts val="560"/>
              </a:spcBef>
              <a:spcAft>
                <a:spcPts val="0"/>
              </a:spcAft>
              <a:buClr>
                <a:srgbClr val="004C97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66" name="Google Shape;66;p14"/>
          <p:cNvPicPr preferRelativeResize="0"/>
          <p:nvPr/>
        </p:nvPicPr>
        <p:blipFill rotWithShape="1">
          <a:blip r:embed="rId2">
            <a:alphaModFix/>
          </a:blip>
          <a:srcRect l="29" r="29"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4" descr="title_header_16x9.pdf"/>
          <p:cNvPicPr preferRelativeResize="0"/>
          <p:nvPr/>
        </p:nvPicPr>
        <p:blipFill rotWithShape="1">
          <a:blip r:embed="rId3">
            <a:alphaModFix/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Logo Bottom: Comparison">
  <p:cSld name="Logo Bottom: Comparison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5"/>
          <p:cNvSpPr txBox="1">
            <a:spLocks noGrp="1"/>
          </p:cNvSpPr>
          <p:nvPr>
            <p:ph type="body" idx="1"/>
          </p:nvPr>
        </p:nvSpPr>
        <p:spPr>
          <a:xfrm>
            <a:off x="228601" y="728663"/>
            <a:ext cx="4206240" cy="27253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984"/>
              </a:spcBef>
              <a:spcAft>
                <a:spcPts val="0"/>
              </a:spcAft>
              <a:buClr>
                <a:srgbClr val="50505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30200" algn="l" rtl="0">
              <a:spcBef>
                <a:spcPts val="984"/>
              </a:spcBef>
              <a:spcAft>
                <a:spcPts val="0"/>
              </a:spcAft>
              <a:buClr>
                <a:srgbClr val="505050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23850" algn="l" rtl="0">
              <a:spcBef>
                <a:spcPts val="984"/>
              </a:spcBef>
              <a:spcAft>
                <a:spcPts val="0"/>
              </a:spcAft>
              <a:buClr>
                <a:srgbClr val="505050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17500" algn="l" rtl="0">
              <a:spcBef>
                <a:spcPts val="984"/>
              </a:spcBef>
              <a:spcAft>
                <a:spcPts val="0"/>
              </a:spcAft>
              <a:buClr>
                <a:srgbClr val="505050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17500" algn="l" rtl="0">
              <a:spcBef>
                <a:spcPts val="984"/>
              </a:spcBef>
              <a:spcAft>
                <a:spcPts val="0"/>
              </a:spcAft>
              <a:buClr>
                <a:srgbClr val="50505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0" name="Google Shape;70;p15"/>
          <p:cNvSpPr txBox="1">
            <a:spLocks noGrp="1"/>
          </p:cNvSpPr>
          <p:nvPr>
            <p:ph type="body" idx="2"/>
          </p:nvPr>
        </p:nvSpPr>
        <p:spPr>
          <a:xfrm>
            <a:off x="4692455" y="728663"/>
            <a:ext cx="4215383" cy="27253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342900" algn="l" rtl="0">
              <a:lnSpc>
                <a:spcPct val="100000"/>
              </a:lnSpc>
              <a:spcBef>
                <a:spcPts val="984"/>
              </a:spcBef>
              <a:spcAft>
                <a:spcPts val="0"/>
              </a:spcAft>
              <a:buClr>
                <a:srgbClr val="50505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30200" algn="l" rtl="0">
              <a:spcBef>
                <a:spcPts val="984"/>
              </a:spcBef>
              <a:spcAft>
                <a:spcPts val="0"/>
              </a:spcAft>
              <a:buClr>
                <a:srgbClr val="505050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23850" algn="l" rtl="0">
              <a:spcBef>
                <a:spcPts val="984"/>
              </a:spcBef>
              <a:spcAft>
                <a:spcPts val="0"/>
              </a:spcAft>
              <a:buClr>
                <a:srgbClr val="505050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17500" algn="l" rtl="0">
              <a:spcBef>
                <a:spcPts val="984"/>
              </a:spcBef>
              <a:spcAft>
                <a:spcPts val="0"/>
              </a:spcAft>
              <a:buClr>
                <a:srgbClr val="505050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17500" algn="l" rtl="0">
              <a:spcBef>
                <a:spcPts val="984"/>
              </a:spcBef>
              <a:spcAft>
                <a:spcPts val="0"/>
              </a:spcAft>
              <a:buClr>
                <a:srgbClr val="50505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1" name="Google Shape;71;p15"/>
          <p:cNvSpPr txBox="1">
            <a:spLocks noGrp="1"/>
          </p:cNvSpPr>
          <p:nvPr>
            <p:ph type="body" idx="3"/>
          </p:nvPr>
        </p:nvSpPr>
        <p:spPr>
          <a:xfrm>
            <a:off x="229365" y="3573827"/>
            <a:ext cx="4205476" cy="9493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spcBef>
                <a:spcPts val="260"/>
              </a:spcBef>
              <a:spcAft>
                <a:spcPts val="0"/>
              </a:spcAft>
              <a:buClr>
                <a:srgbClr val="004C97"/>
              </a:buClr>
              <a:buSzPts val="1300"/>
              <a:buFont typeface="Arial"/>
              <a:buNone/>
              <a:defRPr sz="1300" b="1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2" name="Google Shape;72;p15"/>
          <p:cNvSpPr txBox="1">
            <a:spLocks noGrp="1"/>
          </p:cNvSpPr>
          <p:nvPr>
            <p:ph type="body" idx="4"/>
          </p:nvPr>
        </p:nvSpPr>
        <p:spPr>
          <a:xfrm>
            <a:off x="4692452" y="3573827"/>
            <a:ext cx="4206239" cy="9493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spcBef>
                <a:spcPts val="260"/>
              </a:spcBef>
              <a:spcAft>
                <a:spcPts val="0"/>
              </a:spcAft>
              <a:buClr>
                <a:srgbClr val="004C97"/>
              </a:buClr>
              <a:buSzPts val="1300"/>
              <a:buFont typeface="Arial"/>
              <a:buNone/>
              <a:defRPr sz="1300" b="1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3" name="Google Shape;73;p15"/>
          <p:cNvSpPr txBox="1">
            <a:spLocks noGrp="1"/>
          </p:cNvSpPr>
          <p:nvPr>
            <p:ph type="dt" idx="10"/>
          </p:nvPr>
        </p:nvSpPr>
        <p:spPr>
          <a:xfrm>
            <a:off x="736827" y="4878161"/>
            <a:ext cx="675368" cy="180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5"/>
          <p:cNvSpPr txBox="1">
            <a:spLocks noGrp="1"/>
          </p:cNvSpPr>
          <p:nvPr>
            <p:ph type="ftr" idx="11"/>
          </p:nvPr>
        </p:nvSpPr>
        <p:spPr>
          <a:xfrm>
            <a:off x="1530602" y="4878161"/>
            <a:ext cx="6262118" cy="1821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5"/>
          <p:cNvSpPr txBox="1">
            <a:spLocks noGrp="1"/>
          </p:cNvSpPr>
          <p:nvPr>
            <p:ph type="sldNum" idx="12"/>
          </p:nvPr>
        </p:nvSpPr>
        <p:spPr>
          <a:xfrm>
            <a:off x="222250" y="4878161"/>
            <a:ext cx="414338" cy="177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6" name="Google Shape;76;p15"/>
          <p:cNvSpPr txBox="1"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0" b="1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pic>
        <p:nvPicPr>
          <p:cNvPr id="77" name="Google Shape;77;p15" descr="A picture containing icon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816531" y="4671986"/>
            <a:ext cx="1108394" cy="199149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5"/>
          <p:cNvSpPr/>
          <p:nvPr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6"/>
          <p:cNvSpPr txBox="1">
            <a:spLocks noGrp="1"/>
          </p:cNvSpPr>
          <p:nvPr>
            <p:ph type="dt" idx="10"/>
          </p:nvPr>
        </p:nvSpPr>
        <p:spPr>
          <a:xfrm>
            <a:off x="736827" y="4878161"/>
            <a:ext cx="675368" cy="180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" name="Google Shape;11;p6"/>
          <p:cNvSpPr txBox="1">
            <a:spLocks noGrp="1"/>
          </p:cNvSpPr>
          <p:nvPr>
            <p:ph type="ftr" idx="11"/>
          </p:nvPr>
        </p:nvSpPr>
        <p:spPr>
          <a:xfrm>
            <a:off x="1530605" y="4878161"/>
            <a:ext cx="6260399" cy="1821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6"/>
          <p:cNvSpPr txBox="1">
            <a:spLocks noGrp="1"/>
          </p:cNvSpPr>
          <p:nvPr>
            <p:ph type="sldNum" idx="12"/>
          </p:nvPr>
        </p:nvSpPr>
        <p:spPr>
          <a:xfrm>
            <a:off x="222250" y="4878161"/>
            <a:ext cx="414338" cy="177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l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l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l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l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3" name="Google Shape;13;p6"/>
          <p:cNvSpPr txBox="1"/>
          <p:nvPr/>
        </p:nvSpPr>
        <p:spPr>
          <a:xfrm>
            <a:off x="6450016" y="3358114"/>
            <a:ext cx="1076325" cy="180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4" name="Google Shape;14;p6"/>
          <p:cNvGrpSpPr/>
          <p:nvPr/>
        </p:nvGrpSpPr>
        <p:grpSpPr>
          <a:xfrm>
            <a:off x="215900" y="4670857"/>
            <a:ext cx="8699500" cy="202387"/>
            <a:chOff x="600217" y="6229673"/>
            <a:chExt cx="8297721" cy="257386"/>
          </a:xfrm>
        </p:grpSpPr>
        <p:cxnSp>
          <p:nvCxnSpPr>
            <p:cNvPr id="15" name="Google Shape;15;p6"/>
            <p:cNvCxnSpPr/>
            <p:nvPr/>
          </p:nvCxnSpPr>
          <p:spPr>
            <a:xfrm>
              <a:off x="600217" y="6357936"/>
              <a:ext cx="7190785" cy="0"/>
            </a:xfrm>
            <a:prstGeom prst="straightConnector1">
              <a:avLst/>
            </a:prstGeom>
            <a:noFill/>
            <a:ln w="76200" cap="flat" cmpd="sng">
              <a:solidFill>
                <a:srgbClr val="99D6EA"/>
              </a:solidFill>
              <a:prstDash val="solid"/>
              <a:round/>
              <a:headEnd type="none" w="sm" len="sm"/>
              <a:tailEnd type="none" w="sm" len="sm"/>
            </a:ln>
          </p:spPr>
        </p:cxnSp>
        <p:pic>
          <p:nvPicPr>
            <p:cNvPr id="16" name="Google Shape;16;p6" descr="FermiLogo_RGB_NALBlue.png"/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>
              <a:off x="7853781" y="6229673"/>
              <a:ext cx="1044157" cy="25738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7" Type="http://schemas.openxmlformats.org/officeDocument/2006/relationships/hyperlink" Target="https://indico.fnal.gov/event/63132/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7" Type="http://schemas.openxmlformats.org/officeDocument/2006/relationships/hyperlink" Target="https://indico.fnal.gov/event/63132/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7" Type="http://schemas.openxmlformats.org/officeDocument/2006/relationships/hyperlink" Target="https://indico.fnal.gov/event/63132/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hyperlink" Target="https://scitechdaily.com/natural-radiation-including-cosmic-rays-from-outer-space-can-wreak-havoc-with-quantum-computers/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rxiv.org/abs/2606.00446" TargetMode="Externa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rxiv.org/abs/2606.00446" TargetMode="Externa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hyperlink" Target="https://scitechdaily.com/natural-radiation-including-cosmic-rays-from-outer-space-can-wreak-havoc-with-quantum-computers/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arxiv.org/abs/2606.00473" TargetMode="External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hyperlink" Target="https://arxiv.org/pdf/2009.14302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rxiv.org/pdf/2012.12430" TargetMode="Externa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"/>
          <p:cNvSpPr txBox="1">
            <a:spLocks noGrp="1"/>
          </p:cNvSpPr>
          <p:nvPr>
            <p:ph type="body" idx="1"/>
          </p:nvPr>
        </p:nvSpPr>
        <p:spPr>
          <a:xfrm>
            <a:off x="393964" y="3849336"/>
            <a:ext cx="8499231" cy="935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4C97"/>
              </a:buClr>
              <a:buSzPts val="1400"/>
              <a:buFont typeface="Helvetica Neue"/>
              <a:buNone/>
            </a:pPr>
            <a:r>
              <a:rPr lang="en-US" sz="1400"/>
              <a:t>Daniel Baxter (on behalf of the RISQ 2026 Organizers)</a:t>
            </a:r>
            <a:endParaRPr/>
          </a:p>
          <a:p>
            <a:pPr marL="0" lvl="0" indent="0" algn="l" rtl="0">
              <a:spcBef>
                <a:spcPts val="280"/>
              </a:spcBef>
              <a:spcAft>
                <a:spcPts val="0"/>
              </a:spcAft>
              <a:buClr>
                <a:srgbClr val="004C97"/>
              </a:buClr>
              <a:buSzPts val="1400"/>
              <a:buFont typeface="Helvetica Neue"/>
              <a:buNone/>
            </a:pPr>
            <a:r>
              <a:rPr lang="en-US" sz="1400"/>
              <a:t>Radiation Impact on Superconducting Qubits</a:t>
            </a:r>
            <a:endParaRPr/>
          </a:p>
          <a:p>
            <a:pPr marL="0" lvl="0" indent="0" algn="l" rtl="0">
              <a:spcBef>
                <a:spcPts val="280"/>
              </a:spcBef>
              <a:spcAft>
                <a:spcPts val="0"/>
              </a:spcAft>
              <a:buClr>
                <a:srgbClr val="004C97"/>
              </a:buClr>
              <a:buSzPts val="1400"/>
              <a:buFont typeface="Helvetica Neue"/>
              <a:buNone/>
            </a:pPr>
            <a:r>
              <a:rPr lang="en-US" sz="1400"/>
              <a:t>16 June 2026</a:t>
            </a:r>
            <a:endParaRPr/>
          </a:p>
        </p:txBody>
      </p:sp>
      <p:sp>
        <p:nvSpPr>
          <p:cNvPr id="131" name="Google Shape;131;p1"/>
          <p:cNvSpPr txBox="1">
            <a:spLocks noGrp="1"/>
          </p:cNvSpPr>
          <p:nvPr>
            <p:ph type="body" idx="2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C97"/>
              </a:buClr>
              <a:buSzPts val="1800"/>
              <a:buFont typeface="Helvetica Neue"/>
              <a:buNone/>
            </a:pPr>
            <a:r>
              <a:rPr lang="en-US" sz="1800"/>
              <a:t>Introductory Overview</a:t>
            </a:r>
            <a:endParaRPr/>
          </a:p>
        </p:txBody>
      </p:sp>
      <p:pic>
        <p:nvPicPr>
          <p:cNvPr id="132" name="Google Shape;132;p1"/>
          <p:cNvPicPr preferRelativeResize="0"/>
          <p:nvPr/>
        </p:nvPicPr>
        <p:blipFill rotWithShape="1">
          <a:blip r:embed="rId3">
            <a:alphaModFix/>
          </a:blip>
          <a:srcRect l="2054" t="26911" r="2955" b="27600"/>
          <a:stretch/>
        </p:blipFill>
        <p:spPr>
          <a:xfrm>
            <a:off x="5814772" y="3955963"/>
            <a:ext cx="2873983" cy="7225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3f11b5474fc_0_30"/>
          <p:cNvSpPr txBox="1">
            <a:spLocks noGrp="1"/>
          </p:cNvSpPr>
          <p:nvPr>
            <p:ph type="title"/>
          </p:nvPr>
        </p:nvSpPr>
        <p:spPr>
          <a:xfrm>
            <a:off x="459583" y="258956"/>
            <a:ext cx="8441400" cy="32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CCCCCC"/>
                </a:solidFill>
              </a:rPr>
              <a:t>Radiation Impact on </a:t>
            </a:r>
            <a:r>
              <a:rPr lang="en-US">
                <a:solidFill>
                  <a:schemeClr val="dk1"/>
                </a:solidFill>
              </a:rPr>
              <a:t>Superconducting Qubits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53" name="Google Shape;253;g3f11b5474fc_0_30"/>
          <p:cNvSpPr txBox="1">
            <a:spLocks noGrp="1"/>
          </p:cNvSpPr>
          <p:nvPr>
            <p:ph type="ftr" idx="11"/>
          </p:nvPr>
        </p:nvSpPr>
        <p:spPr>
          <a:xfrm>
            <a:off x="1530603" y="4878161"/>
            <a:ext cx="6262200" cy="18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Daniel Baxter | RISQ 2026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sp>
        <p:nvSpPr>
          <p:cNvPr id="254" name="Google Shape;254;g3f11b5474fc_0_30"/>
          <p:cNvSpPr txBox="1">
            <a:spLocks noGrp="1"/>
          </p:cNvSpPr>
          <p:nvPr>
            <p:ph type="sldNum" idx="12"/>
          </p:nvPr>
        </p:nvSpPr>
        <p:spPr>
          <a:xfrm>
            <a:off x="222250" y="4878161"/>
            <a:ext cx="414300" cy="1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  <p:sp>
        <p:nvSpPr>
          <p:cNvPr id="255" name="Google Shape;255;g3f11b5474fc_0_30"/>
          <p:cNvSpPr txBox="1">
            <a:spLocks noGrp="1"/>
          </p:cNvSpPr>
          <p:nvPr>
            <p:ph type="dt" idx="10"/>
          </p:nvPr>
        </p:nvSpPr>
        <p:spPr>
          <a:xfrm>
            <a:off x="729393" y="4878161"/>
            <a:ext cx="675300" cy="18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6/16/2026</a:t>
            </a:r>
            <a:endParaRPr/>
          </a:p>
        </p:txBody>
      </p:sp>
      <p:pic>
        <p:nvPicPr>
          <p:cNvPr id="256" name="Google Shape;256;g3f11b5474fc_0_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025" y="728735"/>
            <a:ext cx="4708141" cy="142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g3f11b5474fc_0_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37927" y="730209"/>
            <a:ext cx="1581673" cy="135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g3f11b5474fc_0_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88850" y="764385"/>
            <a:ext cx="2221875" cy="1287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g3f11b5474fc_0_3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050250" y="2184957"/>
            <a:ext cx="2674651" cy="24284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g3f11b5474fc_0_3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61996" y="2154598"/>
            <a:ext cx="5449202" cy="2331261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Google Shape;261;g3f11b5474fc_0_30"/>
          <p:cNvSpPr txBox="1"/>
          <p:nvPr/>
        </p:nvSpPr>
        <p:spPr>
          <a:xfrm>
            <a:off x="222250" y="4412250"/>
            <a:ext cx="55272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/>
              <a:t>[Oliver and Welander, MRS Bulletin </a:t>
            </a:r>
            <a:r>
              <a:rPr lang="en-US" sz="1200" b="1"/>
              <a:t>38</a:t>
            </a:r>
            <a:r>
              <a:rPr lang="en-US" sz="1200"/>
              <a:t>, 816—825 (2013)]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3f11b5474fc_0_38"/>
          <p:cNvSpPr txBox="1">
            <a:spLocks noGrp="1"/>
          </p:cNvSpPr>
          <p:nvPr>
            <p:ph type="title"/>
          </p:nvPr>
        </p:nvSpPr>
        <p:spPr>
          <a:xfrm>
            <a:off x="459583" y="258956"/>
            <a:ext cx="8441400" cy="32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CCCCCC"/>
                </a:solidFill>
              </a:rPr>
              <a:t>Radiation Impact on </a:t>
            </a:r>
            <a:r>
              <a:rPr lang="en-US">
                <a:solidFill>
                  <a:schemeClr val="dk1"/>
                </a:solidFill>
              </a:rPr>
              <a:t>Superconducting Qubits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67" name="Google Shape;267;g3f11b5474fc_0_38"/>
          <p:cNvSpPr txBox="1">
            <a:spLocks noGrp="1"/>
          </p:cNvSpPr>
          <p:nvPr>
            <p:ph type="ftr" idx="11"/>
          </p:nvPr>
        </p:nvSpPr>
        <p:spPr>
          <a:xfrm>
            <a:off x="1530603" y="4878161"/>
            <a:ext cx="6262200" cy="18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Daniel Baxter | RISQ 2026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sp>
        <p:nvSpPr>
          <p:cNvPr id="268" name="Google Shape;268;g3f11b5474fc_0_38"/>
          <p:cNvSpPr txBox="1">
            <a:spLocks noGrp="1"/>
          </p:cNvSpPr>
          <p:nvPr>
            <p:ph type="sldNum" idx="12"/>
          </p:nvPr>
        </p:nvSpPr>
        <p:spPr>
          <a:xfrm>
            <a:off x="222250" y="4878161"/>
            <a:ext cx="414300" cy="1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  <p:sp>
        <p:nvSpPr>
          <p:cNvPr id="269" name="Google Shape;269;g3f11b5474fc_0_38"/>
          <p:cNvSpPr txBox="1">
            <a:spLocks noGrp="1"/>
          </p:cNvSpPr>
          <p:nvPr>
            <p:ph type="dt" idx="10"/>
          </p:nvPr>
        </p:nvSpPr>
        <p:spPr>
          <a:xfrm>
            <a:off x="729393" y="4878161"/>
            <a:ext cx="675300" cy="18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6/16/2026</a:t>
            </a:r>
            <a:endParaRPr/>
          </a:p>
        </p:txBody>
      </p:sp>
      <p:sp>
        <p:nvSpPr>
          <p:cNvPr id="270" name="Google Shape;270;g3f11b5474fc_0_38"/>
          <p:cNvSpPr txBox="1"/>
          <p:nvPr/>
        </p:nvSpPr>
        <p:spPr>
          <a:xfrm>
            <a:off x="222250" y="644450"/>
            <a:ext cx="5315700" cy="8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>
                <a:solidFill>
                  <a:srgbClr val="28282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TWO PROBLEMS</a:t>
            </a:r>
            <a:endParaRPr sz="1500" b="1">
              <a:solidFill>
                <a:srgbClr val="282828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marR="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2828"/>
              </a:buClr>
              <a:buSzPts val="1500"/>
              <a:buFont typeface="Helvetica Neue"/>
              <a:buChar char="-"/>
            </a:pPr>
            <a:r>
              <a:rPr lang="en-US" sz="1500">
                <a:solidFill>
                  <a:srgbClr val="28282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QP density vs. thermal expectation (uncorrelated)</a:t>
            </a:r>
            <a:endParaRPr sz="1500">
              <a:solidFill>
                <a:srgbClr val="282828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marR="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2828"/>
              </a:buClr>
              <a:buSzPts val="1500"/>
              <a:buFont typeface="Helvetica Neue"/>
              <a:buChar char="-"/>
            </a:pPr>
            <a:r>
              <a:rPr lang="en-US" sz="1500">
                <a:solidFill>
                  <a:srgbClr val="28282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QP bursts (correlated)</a:t>
            </a:r>
            <a:endParaRPr sz="1500">
              <a:solidFill>
                <a:srgbClr val="282828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71" name="Google Shape;271;g3f11b5474fc_0_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4400" y="2131020"/>
            <a:ext cx="3474925" cy="499575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g3f11b5474fc_0_38"/>
          <p:cNvSpPr txBox="1"/>
          <p:nvPr/>
        </p:nvSpPr>
        <p:spPr>
          <a:xfrm>
            <a:off x="55050" y="2630600"/>
            <a:ext cx="5124300" cy="165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rgbClr val="191C1F"/>
                </a:solidFill>
              </a:rPr>
              <a:t>➝</a:t>
            </a:r>
            <a:r>
              <a:rPr lang="en-US" sz="1600">
                <a:solidFill>
                  <a:srgbClr val="191C1F"/>
                </a:solidFill>
              </a:rPr>
              <a:t> </a:t>
            </a:r>
            <a:r>
              <a:rPr lang="en-US" sz="1600" i="1">
                <a:solidFill>
                  <a:srgbClr val="191C1F"/>
                </a:solidFill>
              </a:rPr>
              <a:t>n</a:t>
            </a:r>
            <a:r>
              <a:rPr lang="en-US" sz="2200" baseline="-25000">
                <a:solidFill>
                  <a:srgbClr val="191C1F"/>
                </a:solidFill>
              </a:rPr>
              <a:t>th</a:t>
            </a:r>
            <a:r>
              <a:rPr lang="en-US" sz="1600">
                <a:solidFill>
                  <a:srgbClr val="191C1F"/>
                </a:solidFill>
              </a:rPr>
              <a:t> = 1.0×10</a:t>
            </a:r>
            <a:r>
              <a:rPr lang="en-US" sz="2000" baseline="30000">
                <a:solidFill>
                  <a:srgbClr val="191C1F"/>
                </a:solidFill>
              </a:rPr>
              <a:t>-40</a:t>
            </a:r>
            <a:r>
              <a:rPr lang="en-US" sz="1600">
                <a:solidFill>
                  <a:srgbClr val="191C1F"/>
                </a:solidFill>
              </a:rPr>
              <a:t> μm</a:t>
            </a:r>
            <a:r>
              <a:rPr lang="en-US" sz="2000" baseline="30000">
                <a:solidFill>
                  <a:srgbClr val="191C1F"/>
                </a:solidFill>
              </a:rPr>
              <a:t>-3</a:t>
            </a:r>
            <a:r>
              <a:rPr lang="en-US" sz="1600">
                <a:solidFill>
                  <a:srgbClr val="191C1F"/>
                </a:solidFill>
              </a:rPr>
              <a:t> in aluminum at 20 mK.</a:t>
            </a:r>
            <a:endParaRPr sz="1600">
              <a:solidFill>
                <a:srgbClr val="191C1F"/>
              </a:solidFill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50">
              <a:solidFill>
                <a:srgbClr val="191C1F"/>
              </a:solidFill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C1F"/>
              </a:buClr>
              <a:buSzPts val="1400"/>
              <a:buChar char="●"/>
            </a:pPr>
            <a:r>
              <a:rPr lang="en-US" sz="1550">
                <a:solidFill>
                  <a:srgbClr val="191C1F"/>
                </a:solidFill>
              </a:rPr>
              <a:t>Observations of actual QP densities range from 10</a:t>
            </a:r>
            <a:r>
              <a:rPr lang="en-US" sz="2000" baseline="30000">
                <a:solidFill>
                  <a:srgbClr val="191C1F"/>
                </a:solidFill>
              </a:rPr>
              <a:t>-2</a:t>
            </a:r>
            <a:r>
              <a:rPr lang="en-US" sz="1550">
                <a:solidFill>
                  <a:srgbClr val="191C1F"/>
                </a:solidFill>
              </a:rPr>
              <a:t>–10</a:t>
            </a:r>
            <a:r>
              <a:rPr lang="en-US" sz="2000" baseline="30000">
                <a:solidFill>
                  <a:srgbClr val="191C1F"/>
                </a:solidFill>
              </a:rPr>
              <a:t>2</a:t>
            </a:r>
            <a:r>
              <a:rPr lang="en-US" sz="1550">
                <a:solidFill>
                  <a:srgbClr val="191C1F"/>
                </a:solidFill>
              </a:rPr>
              <a:t> μm</a:t>
            </a:r>
            <a:r>
              <a:rPr lang="en-US" sz="2000" baseline="30000">
                <a:solidFill>
                  <a:srgbClr val="191C1F"/>
                </a:solidFill>
              </a:rPr>
              <a:t>-3</a:t>
            </a:r>
            <a:endParaRPr sz="2000" baseline="30000">
              <a:solidFill>
                <a:srgbClr val="191C1F"/>
              </a:solidFill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C1F"/>
              </a:buClr>
              <a:buSzPts val="1400"/>
              <a:buChar char="●"/>
            </a:pPr>
            <a:r>
              <a:rPr lang="en-US" sz="1550">
                <a:solidFill>
                  <a:srgbClr val="191C1F"/>
                </a:solidFill>
              </a:rPr>
              <a:t>Thermal density ~10 μm</a:t>
            </a:r>
            <a:r>
              <a:rPr lang="en-US" sz="2000" baseline="30000">
                <a:solidFill>
                  <a:srgbClr val="191C1F"/>
                </a:solidFill>
              </a:rPr>
              <a:t>-3</a:t>
            </a:r>
            <a:r>
              <a:rPr lang="en-US" sz="1150">
                <a:solidFill>
                  <a:srgbClr val="191C1F"/>
                </a:solidFill>
              </a:rPr>
              <a:t> </a:t>
            </a:r>
            <a:r>
              <a:rPr lang="en-US" sz="1550">
                <a:solidFill>
                  <a:srgbClr val="191C1F"/>
                </a:solidFill>
              </a:rPr>
              <a:t>occurs for T = 165 mK</a:t>
            </a:r>
            <a:endParaRPr sz="1200"/>
          </a:p>
        </p:txBody>
      </p:sp>
      <p:sp>
        <p:nvSpPr>
          <p:cNvPr id="273" name="Google Shape;273;g3f11b5474fc_0_38"/>
          <p:cNvSpPr txBox="1"/>
          <p:nvPr/>
        </p:nvSpPr>
        <p:spPr>
          <a:xfrm>
            <a:off x="55050" y="1578513"/>
            <a:ext cx="5527200" cy="4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27025" algn="l" rtl="0">
              <a:spcBef>
                <a:spcPts val="0"/>
              </a:spcBef>
              <a:spcAft>
                <a:spcPts val="0"/>
              </a:spcAft>
              <a:buSzPts val="1550"/>
              <a:buChar char="●"/>
            </a:pPr>
            <a:r>
              <a:rPr lang="en-US" sz="1550"/>
              <a:t>Far more quasiparticles than termal expectation </a:t>
            </a:r>
            <a:r>
              <a:rPr lang="en-US" sz="1550" i="1"/>
              <a:t>n</a:t>
            </a:r>
            <a:r>
              <a:rPr lang="en-US" sz="1550" baseline="-25000"/>
              <a:t>th</a:t>
            </a:r>
            <a:r>
              <a:rPr lang="en-US" sz="1550"/>
              <a:t>:</a:t>
            </a:r>
            <a:endParaRPr sz="1550"/>
          </a:p>
        </p:txBody>
      </p:sp>
      <p:cxnSp>
        <p:nvCxnSpPr>
          <p:cNvPr id="274" name="Google Shape;274;g3f11b5474fc_0_38"/>
          <p:cNvCxnSpPr/>
          <p:nvPr/>
        </p:nvCxnSpPr>
        <p:spPr>
          <a:xfrm flipH="1">
            <a:off x="5373810" y="758100"/>
            <a:ext cx="9600" cy="3857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75" name="Google Shape;275;g3f11b5474fc_0_38"/>
          <p:cNvSpPr txBox="1"/>
          <p:nvPr/>
        </p:nvSpPr>
        <p:spPr>
          <a:xfrm>
            <a:off x="5615100" y="692225"/>
            <a:ext cx="3090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Add to that radiation-induced, correlated bursts:</a:t>
            </a:r>
            <a:endParaRPr/>
          </a:p>
        </p:txBody>
      </p:sp>
      <p:sp>
        <p:nvSpPr>
          <p:cNvPr id="276" name="Google Shape;276;g3f11b5474fc_0_38"/>
          <p:cNvSpPr txBox="1"/>
          <p:nvPr/>
        </p:nvSpPr>
        <p:spPr>
          <a:xfrm>
            <a:off x="5577750" y="4239175"/>
            <a:ext cx="3474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191C1F"/>
                </a:solidFill>
              </a:rPr>
              <a:t>[Cardani </a:t>
            </a:r>
            <a:r>
              <a:rPr lang="en-US" sz="1200" i="1">
                <a:solidFill>
                  <a:srgbClr val="191C1F"/>
                </a:solidFill>
              </a:rPr>
              <a:t>et al.</a:t>
            </a:r>
            <a:r>
              <a:rPr lang="en-US" sz="1200">
                <a:solidFill>
                  <a:srgbClr val="191C1F"/>
                </a:solidFill>
              </a:rPr>
              <a:t>, Nature Comm. </a:t>
            </a:r>
            <a:r>
              <a:rPr lang="en-US" sz="1200" b="1">
                <a:solidFill>
                  <a:srgbClr val="191C1F"/>
                </a:solidFill>
              </a:rPr>
              <a:t>12</a:t>
            </a:r>
            <a:r>
              <a:rPr lang="en-US" sz="1200">
                <a:solidFill>
                  <a:srgbClr val="191C1F"/>
                </a:solidFill>
              </a:rPr>
              <a:t> 2733 (2021).]</a:t>
            </a:r>
            <a:endParaRPr/>
          </a:p>
        </p:txBody>
      </p:sp>
      <p:pic>
        <p:nvPicPr>
          <p:cNvPr id="277" name="Google Shape;277;g3f11b5474fc_0_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66877" y="1307825"/>
            <a:ext cx="1225100" cy="29533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g3f11b5474fc_0_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91975" y="1235233"/>
            <a:ext cx="2452025" cy="12942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g3f11b5474fc_0_3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08588" y="2641975"/>
            <a:ext cx="1934156" cy="159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Google Shape;284;p4" descr="A group of people posing for a phot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t="-62" b="7616"/>
          <a:stretch/>
        </p:blipFill>
        <p:spPr>
          <a:xfrm>
            <a:off x="736827" y="731573"/>
            <a:ext cx="7772400" cy="3762312"/>
          </a:xfrm>
          <a:prstGeom prst="rect">
            <a:avLst/>
          </a:prstGeom>
          <a:noFill/>
          <a:ln w="12700" cap="flat" cmpd="sng">
            <a:solidFill>
              <a:srgbClr val="004C97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85" name="Google Shape;285;p4"/>
          <p:cNvSpPr txBox="1">
            <a:spLocks noGrp="1"/>
          </p:cNvSpPr>
          <p:nvPr>
            <p:ph type="sldNum" idx="12"/>
          </p:nvPr>
        </p:nvSpPr>
        <p:spPr>
          <a:xfrm>
            <a:off x="222250" y="4878161"/>
            <a:ext cx="414338" cy="177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  <p:sp>
        <p:nvSpPr>
          <p:cNvPr id="286" name="Google Shape;286;p4"/>
          <p:cNvSpPr txBox="1">
            <a:spLocks noGrp="1"/>
          </p:cNvSpPr>
          <p:nvPr>
            <p:ph type="title"/>
          </p:nvPr>
        </p:nvSpPr>
        <p:spPr>
          <a:xfrm>
            <a:off x="459584" y="283232"/>
            <a:ext cx="6920352" cy="703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Radiation Impact on Superconducting Qubits (RISQ)</a:t>
            </a:r>
            <a:endParaRPr sz="2700"/>
          </a:p>
        </p:txBody>
      </p:sp>
      <p:sp>
        <p:nvSpPr>
          <p:cNvPr id="287" name="Google Shape;287;p4"/>
          <p:cNvSpPr txBox="1"/>
          <p:nvPr/>
        </p:nvSpPr>
        <p:spPr>
          <a:xfrm>
            <a:off x="547107" y="1974069"/>
            <a:ext cx="3557798" cy="1008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rm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13"/>
              <a:buFont typeface="Calibri"/>
              <a:buNone/>
            </a:pPr>
            <a:endParaRPr sz="1050">
              <a:solidFill>
                <a:srgbClr val="000000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grpSp>
        <p:nvGrpSpPr>
          <p:cNvPr id="288" name="Google Shape;288;p4"/>
          <p:cNvGrpSpPr/>
          <p:nvPr/>
        </p:nvGrpSpPr>
        <p:grpSpPr>
          <a:xfrm>
            <a:off x="776836" y="792243"/>
            <a:ext cx="7514928" cy="1418371"/>
            <a:chOff x="-5091496" y="2364562"/>
            <a:chExt cx="11642924" cy="2197490"/>
          </a:xfrm>
        </p:grpSpPr>
        <p:sp>
          <p:nvSpPr>
            <p:cNvPr id="289" name="Google Shape;289;p4"/>
            <p:cNvSpPr txBox="1"/>
            <p:nvPr/>
          </p:nvSpPr>
          <p:spPr>
            <a:xfrm>
              <a:off x="-5091496" y="2364562"/>
              <a:ext cx="6292092" cy="21974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None/>
              </a:pPr>
              <a:r>
                <a:rPr lang="en-US" sz="800" u="sng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Scientific Organizing Committee</a:t>
              </a:r>
              <a:r>
                <a:rPr lang="en-US" sz="800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: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None/>
              </a:pPr>
              <a:r>
                <a:rPr lang="en-US" sz="800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Daniel Baxter, FNAL/NU (SOC chair, </a:t>
              </a:r>
              <a:r>
                <a:rPr lang="en-US" sz="800" b="1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QSC</a:t>
              </a:r>
              <a:r>
                <a:rPr lang="en-US" sz="800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)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None/>
              </a:pPr>
              <a:r>
                <a:rPr lang="en-US" sz="800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Travis Humble, ORNL/UTK (director, </a:t>
              </a:r>
              <a:r>
                <a:rPr lang="en-US" sz="800" b="1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QSC</a:t>
              </a:r>
              <a:r>
                <a:rPr lang="en-US" sz="800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)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None/>
              </a:pPr>
              <a:r>
                <a:rPr lang="en-US" sz="800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Farah Fahim, FNAL (</a:t>
              </a:r>
              <a:r>
                <a:rPr lang="en-US" sz="800" b="1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QSC</a:t>
              </a:r>
              <a:r>
                <a:rPr lang="en-US" sz="800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)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None/>
              </a:pPr>
              <a:r>
                <a:rPr lang="en-US" sz="800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Enectali Figueroa-Feliciano, NU/FNAL (</a:t>
              </a:r>
              <a:r>
                <a:rPr lang="en-US" sz="800" b="1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QSC</a:t>
              </a:r>
              <a:r>
                <a:rPr lang="en-US" sz="800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)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None/>
              </a:pPr>
              <a:r>
                <a:rPr lang="en-US" sz="800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Anna Grassellino, FNAL/NU (director, </a:t>
              </a:r>
              <a:r>
                <a:rPr lang="en-US" sz="800" b="1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SQMS</a:t>
              </a:r>
              <a:r>
                <a:rPr lang="en-US" sz="800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)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None/>
              </a:pPr>
              <a:r>
                <a:rPr lang="en-US" sz="800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Laura Cardani, INFN/LNGS (</a:t>
              </a:r>
              <a:r>
                <a:rPr lang="en-US" sz="800" b="1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SQMS</a:t>
              </a:r>
              <a:r>
                <a:rPr lang="en-US" sz="800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)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None/>
              </a:pPr>
              <a:r>
                <a:rPr lang="en-US" sz="800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Tanay Roy, FNAL (</a:t>
              </a:r>
              <a:r>
                <a:rPr lang="en-US" sz="800" b="1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SQMS</a:t>
              </a:r>
              <a:r>
                <a:rPr lang="en-US" sz="800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)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None/>
              </a:pPr>
              <a:r>
                <a:rPr lang="en-US" sz="800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Andrew Houck, Princeton (director, </a:t>
              </a:r>
              <a:r>
                <a:rPr lang="en-US" sz="800" b="1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C2QA</a:t>
              </a:r>
              <a:r>
                <a:rPr lang="en-US" sz="800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)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None/>
              </a:pPr>
              <a:r>
                <a:rPr lang="en-US" sz="800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Brent VanDevender, PNNL/UW (</a:t>
              </a:r>
              <a:r>
                <a:rPr lang="en-US" sz="800" b="1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C2QA</a:t>
              </a:r>
              <a:r>
                <a:rPr lang="en-US" sz="800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)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None/>
              </a:pPr>
              <a:r>
                <a:rPr lang="en-US" sz="800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Jon Cripe, LPS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None/>
              </a:pPr>
              <a:r>
                <a:rPr lang="en-US" sz="800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Jonathan DuBois, LPS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None/>
              </a:pPr>
              <a:r>
                <a:rPr lang="en-US" sz="800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Andrew Kubik, SNOLAB</a:t>
              </a:r>
              <a:endParaRPr/>
            </a:p>
          </p:txBody>
        </p:sp>
        <p:grpSp>
          <p:nvGrpSpPr>
            <p:cNvPr id="290" name="Google Shape;290;p4"/>
            <p:cNvGrpSpPr/>
            <p:nvPr/>
          </p:nvGrpSpPr>
          <p:grpSpPr>
            <a:xfrm>
              <a:off x="-1183182" y="2518938"/>
              <a:ext cx="7734610" cy="1099892"/>
              <a:chOff x="-1183182" y="2518938"/>
              <a:chExt cx="7734610" cy="1099892"/>
            </a:xfrm>
          </p:grpSpPr>
          <p:grpSp>
            <p:nvGrpSpPr>
              <p:cNvPr id="291" name="Google Shape;291;p4"/>
              <p:cNvGrpSpPr/>
              <p:nvPr/>
            </p:nvGrpSpPr>
            <p:grpSpPr>
              <a:xfrm>
                <a:off x="4127879" y="2535564"/>
                <a:ext cx="2423549" cy="997528"/>
                <a:chOff x="718305" y="102805"/>
                <a:chExt cx="4120458" cy="1695972"/>
              </a:xfrm>
            </p:grpSpPr>
            <p:sp>
              <p:nvSpPr>
                <p:cNvPr id="292" name="Google Shape;292;p4"/>
                <p:cNvSpPr/>
                <p:nvPr/>
              </p:nvSpPr>
              <p:spPr>
                <a:xfrm>
                  <a:off x="718305" y="102805"/>
                  <a:ext cx="4120458" cy="1695972"/>
                </a:xfrm>
                <a:prstGeom prst="rect">
                  <a:avLst/>
                </a:prstGeom>
                <a:solidFill>
                  <a:srgbClr val="282828"/>
                </a:solidFill>
                <a:ln>
                  <a:noFill/>
                </a:ln>
                <a:effectLst>
                  <a:outerShdw blurRad="40000" dist="23000" dir="5400000" rotWithShape="0">
                    <a:srgbClr val="000000">
                      <a:alpha val="34901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1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293" name="Google Shape;293;p4"/>
                <p:cNvPicPr preferRelativeResize="0"/>
                <p:nvPr/>
              </p:nvPicPr>
              <p:blipFill rotWithShape="1">
                <a:blip r:embed="rId4">
                  <a:alphaModFix/>
                </a:blip>
                <a:srcRect/>
                <a:stretch/>
              </p:blipFill>
              <p:spPr>
                <a:xfrm>
                  <a:off x="782935" y="156319"/>
                  <a:ext cx="4013200" cy="1562102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id="294" name="Google Shape;294;p4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-1183182" y="2518938"/>
                <a:ext cx="2245022" cy="80259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95" name="Google Shape;295;p4"/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>
                <a:off x="1355774" y="2518938"/>
                <a:ext cx="2416000" cy="1099892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296" name="Google Shape;296;p4"/>
          <p:cNvSpPr txBox="1"/>
          <p:nvPr/>
        </p:nvSpPr>
        <p:spPr>
          <a:xfrm>
            <a:off x="659136" y="4358183"/>
            <a:ext cx="1366080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Photo credit: Dan Savoboda, Fermilab</a:t>
            </a:r>
            <a:endParaRPr/>
          </a:p>
        </p:txBody>
      </p:sp>
      <p:sp>
        <p:nvSpPr>
          <p:cNvPr id="297" name="Google Shape;297;p4"/>
          <p:cNvSpPr txBox="1"/>
          <p:nvPr/>
        </p:nvSpPr>
        <p:spPr>
          <a:xfrm>
            <a:off x="2286000" y="4471722"/>
            <a:ext cx="457200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u="sng">
                <a:solidFill>
                  <a:srgbClr val="282828"/>
                </a:solidFill>
                <a:latin typeface="Calibri"/>
                <a:ea typeface="Calibri"/>
                <a:cs typeface="Calibri"/>
                <a:sym typeface="Calibri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https://indico.fnal.gov/event/63132/</a:t>
            </a:r>
            <a:r>
              <a:rPr lang="en-US" sz="1200">
                <a:solidFill>
                  <a:srgbClr val="282828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sp>
        <p:nvSpPr>
          <p:cNvPr id="298" name="Google Shape;298;p4"/>
          <p:cNvSpPr txBox="1"/>
          <p:nvPr/>
        </p:nvSpPr>
        <p:spPr>
          <a:xfrm>
            <a:off x="6858000" y="4092000"/>
            <a:ext cx="1590300" cy="3387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May 29-31, 2024</a:t>
            </a:r>
            <a:endParaRPr/>
          </a:p>
        </p:txBody>
      </p:sp>
      <p:sp>
        <p:nvSpPr>
          <p:cNvPr id="299" name="Google Shape;299;p4"/>
          <p:cNvSpPr txBox="1">
            <a:spLocks noGrp="1"/>
          </p:cNvSpPr>
          <p:nvPr>
            <p:ph type="ftr" idx="11"/>
          </p:nvPr>
        </p:nvSpPr>
        <p:spPr>
          <a:xfrm>
            <a:off x="1530603" y="4878161"/>
            <a:ext cx="6262200" cy="18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Daniel Baxter | RISQ 2026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sp>
        <p:nvSpPr>
          <p:cNvPr id="300" name="Google Shape;300;p4"/>
          <p:cNvSpPr txBox="1">
            <a:spLocks noGrp="1"/>
          </p:cNvSpPr>
          <p:nvPr>
            <p:ph type="dt" idx="10"/>
          </p:nvPr>
        </p:nvSpPr>
        <p:spPr>
          <a:xfrm>
            <a:off x="729393" y="4878161"/>
            <a:ext cx="675300" cy="18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6/16/2026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" name="Google Shape;305;g3ec30fdba10_0_55" descr="A group of people posing for a phot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t="-65" b="7618"/>
          <a:stretch/>
        </p:blipFill>
        <p:spPr>
          <a:xfrm>
            <a:off x="736827" y="731573"/>
            <a:ext cx="7772401" cy="3762313"/>
          </a:xfrm>
          <a:prstGeom prst="rect">
            <a:avLst/>
          </a:prstGeom>
          <a:noFill/>
          <a:ln w="12700" cap="flat" cmpd="sng">
            <a:solidFill>
              <a:srgbClr val="004C97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06" name="Google Shape;306;g3ec30fdba10_0_55"/>
          <p:cNvSpPr txBox="1">
            <a:spLocks noGrp="1"/>
          </p:cNvSpPr>
          <p:nvPr>
            <p:ph type="sldNum" idx="12"/>
          </p:nvPr>
        </p:nvSpPr>
        <p:spPr>
          <a:xfrm>
            <a:off x="222250" y="4878161"/>
            <a:ext cx="414300" cy="1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  <p:sp>
        <p:nvSpPr>
          <p:cNvPr id="307" name="Google Shape;307;g3ec30fdba10_0_55"/>
          <p:cNvSpPr txBox="1">
            <a:spLocks noGrp="1"/>
          </p:cNvSpPr>
          <p:nvPr>
            <p:ph type="title"/>
          </p:nvPr>
        </p:nvSpPr>
        <p:spPr>
          <a:xfrm>
            <a:off x="459584" y="283232"/>
            <a:ext cx="6920400" cy="70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Radiation Impact on Superconducting Qubits (RISQ)</a:t>
            </a:r>
            <a:endParaRPr sz="2700"/>
          </a:p>
        </p:txBody>
      </p:sp>
      <p:sp>
        <p:nvSpPr>
          <p:cNvPr id="308" name="Google Shape;308;g3ec30fdba10_0_55"/>
          <p:cNvSpPr txBox="1"/>
          <p:nvPr/>
        </p:nvSpPr>
        <p:spPr>
          <a:xfrm>
            <a:off x="547107" y="1974069"/>
            <a:ext cx="3557700" cy="100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rm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13"/>
              <a:buFont typeface="Calibri"/>
              <a:buNone/>
            </a:pPr>
            <a:endParaRPr sz="1050">
              <a:solidFill>
                <a:srgbClr val="000000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grpSp>
        <p:nvGrpSpPr>
          <p:cNvPr id="309" name="Google Shape;309;g3ec30fdba10_0_55"/>
          <p:cNvGrpSpPr/>
          <p:nvPr/>
        </p:nvGrpSpPr>
        <p:grpSpPr>
          <a:xfrm>
            <a:off x="776583" y="792360"/>
            <a:ext cx="7515603" cy="1418486"/>
            <a:chOff x="-5091496" y="2364562"/>
            <a:chExt cx="11643071" cy="2197500"/>
          </a:xfrm>
        </p:grpSpPr>
        <p:sp>
          <p:nvSpPr>
            <p:cNvPr id="310" name="Google Shape;310;g3ec30fdba10_0_55"/>
            <p:cNvSpPr txBox="1"/>
            <p:nvPr/>
          </p:nvSpPr>
          <p:spPr>
            <a:xfrm>
              <a:off x="-5091496" y="2364562"/>
              <a:ext cx="6292200" cy="2197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None/>
              </a:pPr>
              <a:r>
                <a:rPr lang="en-US" sz="800" u="sng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Scientific Organizing Committee</a:t>
              </a:r>
              <a:r>
                <a:rPr lang="en-US" sz="800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: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None/>
              </a:pPr>
              <a:r>
                <a:rPr lang="en-US" sz="800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Daniel Baxter, FNAL/NU (SOC chair, </a:t>
              </a:r>
              <a:r>
                <a:rPr lang="en-US" sz="800" b="1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QSC</a:t>
              </a:r>
              <a:r>
                <a:rPr lang="en-US" sz="800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)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None/>
              </a:pPr>
              <a:r>
                <a:rPr lang="en-US" sz="800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Travis Humble, ORNL/UTK (director, </a:t>
              </a:r>
              <a:r>
                <a:rPr lang="en-US" sz="800" b="1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QSC</a:t>
              </a:r>
              <a:r>
                <a:rPr lang="en-US" sz="800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)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None/>
              </a:pPr>
              <a:r>
                <a:rPr lang="en-US" sz="800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Farah Fahim, FNAL (</a:t>
              </a:r>
              <a:r>
                <a:rPr lang="en-US" sz="800" b="1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QSC</a:t>
              </a:r>
              <a:r>
                <a:rPr lang="en-US" sz="800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)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None/>
              </a:pPr>
              <a:r>
                <a:rPr lang="en-US" sz="800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Enectali Figueroa-Feliciano, NU/FNAL (</a:t>
              </a:r>
              <a:r>
                <a:rPr lang="en-US" sz="800" b="1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QSC</a:t>
              </a:r>
              <a:r>
                <a:rPr lang="en-US" sz="800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)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None/>
              </a:pPr>
              <a:r>
                <a:rPr lang="en-US" sz="800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Anna Grassellino, FNAL/NU (director, </a:t>
              </a:r>
              <a:r>
                <a:rPr lang="en-US" sz="800" b="1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SQMS</a:t>
              </a:r>
              <a:r>
                <a:rPr lang="en-US" sz="800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)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None/>
              </a:pPr>
              <a:r>
                <a:rPr lang="en-US" sz="800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Laura Cardani, INFN/LNGS (</a:t>
              </a:r>
              <a:r>
                <a:rPr lang="en-US" sz="800" b="1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SQMS</a:t>
              </a:r>
              <a:r>
                <a:rPr lang="en-US" sz="800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)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None/>
              </a:pPr>
              <a:r>
                <a:rPr lang="en-US" sz="800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Tanay Roy, FNAL (</a:t>
              </a:r>
              <a:r>
                <a:rPr lang="en-US" sz="800" b="1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SQMS</a:t>
              </a:r>
              <a:r>
                <a:rPr lang="en-US" sz="800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)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None/>
              </a:pPr>
              <a:r>
                <a:rPr lang="en-US" sz="800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Andrew Houck, Princeton (director, </a:t>
              </a:r>
              <a:r>
                <a:rPr lang="en-US" sz="800" b="1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C2QA</a:t>
              </a:r>
              <a:r>
                <a:rPr lang="en-US" sz="800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)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None/>
              </a:pPr>
              <a:r>
                <a:rPr lang="en-US" sz="800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Brent VanDevender, PNNL/UW (</a:t>
              </a:r>
              <a:r>
                <a:rPr lang="en-US" sz="800" b="1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C2QA</a:t>
              </a:r>
              <a:r>
                <a:rPr lang="en-US" sz="800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)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None/>
              </a:pPr>
              <a:r>
                <a:rPr lang="en-US" sz="800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Jon Cripe, LPS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None/>
              </a:pPr>
              <a:r>
                <a:rPr lang="en-US" sz="800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Jonathan DuBois, LPS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None/>
              </a:pPr>
              <a:r>
                <a:rPr lang="en-US" sz="800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Andrew Kubik, SNOLAB</a:t>
              </a:r>
              <a:endParaRPr/>
            </a:p>
          </p:txBody>
        </p:sp>
        <p:grpSp>
          <p:nvGrpSpPr>
            <p:cNvPr id="311" name="Google Shape;311;g3ec30fdba10_0_55"/>
            <p:cNvGrpSpPr/>
            <p:nvPr/>
          </p:nvGrpSpPr>
          <p:grpSpPr>
            <a:xfrm>
              <a:off x="-1183182" y="2518938"/>
              <a:ext cx="7734757" cy="1099892"/>
              <a:chOff x="-1183182" y="2518938"/>
              <a:chExt cx="7734757" cy="1099892"/>
            </a:xfrm>
          </p:grpSpPr>
          <p:grpSp>
            <p:nvGrpSpPr>
              <p:cNvPr id="312" name="Google Shape;312;g3ec30fdba10_0_55"/>
              <p:cNvGrpSpPr/>
              <p:nvPr/>
            </p:nvGrpSpPr>
            <p:grpSpPr>
              <a:xfrm>
                <a:off x="4127897" y="2535567"/>
                <a:ext cx="2423678" cy="997528"/>
                <a:chOff x="718305" y="102805"/>
                <a:chExt cx="4120500" cy="1695900"/>
              </a:xfrm>
            </p:grpSpPr>
            <p:sp>
              <p:nvSpPr>
                <p:cNvPr id="313" name="Google Shape;313;g3ec30fdba10_0_55"/>
                <p:cNvSpPr/>
                <p:nvPr/>
              </p:nvSpPr>
              <p:spPr>
                <a:xfrm>
                  <a:off x="718305" y="102805"/>
                  <a:ext cx="4120500" cy="1695900"/>
                </a:xfrm>
                <a:prstGeom prst="rect">
                  <a:avLst/>
                </a:prstGeom>
                <a:solidFill>
                  <a:srgbClr val="282828"/>
                </a:solidFill>
                <a:ln>
                  <a:noFill/>
                </a:ln>
                <a:effectLst>
                  <a:outerShdw blurRad="40000" dist="23000" dir="5400000" rotWithShape="0">
                    <a:srgbClr val="000000">
                      <a:alpha val="349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1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314" name="Google Shape;314;g3ec30fdba10_0_55"/>
                <p:cNvPicPr preferRelativeResize="0"/>
                <p:nvPr/>
              </p:nvPicPr>
              <p:blipFill rotWithShape="1">
                <a:blip r:embed="rId4">
                  <a:alphaModFix/>
                </a:blip>
                <a:srcRect/>
                <a:stretch/>
              </p:blipFill>
              <p:spPr>
                <a:xfrm>
                  <a:off x="782935" y="156319"/>
                  <a:ext cx="4013200" cy="1562102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id="315" name="Google Shape;315;g3ec30fdba10_0_55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-1183182" y="2518938"/>
                <a:ext cx="2245022" cy="80259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16" name="Google Shape;316;g3ec30fdba10_0_55"/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>
                <a:off x="1355774" y="2518938"/>
                <a:ext cx="2416000" cy="1099892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317" name="Google Shape;317;g3ec30fdba10_0_55"/>
          <p:cNvSpPr txBox="1"/>
          <p:nvPr/>
        </p:nvSpPr>
        <p:spPr>
          <a:xfrm>
            <a:off x="659136" y="4358183"/>
            <a:ext cx="13662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Photo credit: Dan Savoboda, Fermilab</a:t>
            </a:r>
            <a:endParaRPr/>
          </a:p>
        </p:txBody>
      </p:sp>
      <p:sp>
        <p:nvSpPr>
          <p:cNvPr id="318" name="Google Shape;318;g3ec30fdba10_0_55"/>
          <p:cNvSpPr txBox="1"/>
          <p:nvPr/>
        </p:nvSpPr>
        <p:spPr>
          <a:xfrm>
            <a:off x="2286000" y="4471722"/>
            <a:ext cx="45720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u="sng">
                <a:solidFill>
                  <a:srgbClr val="282828"/>
                </a:solidFill>
                <a:latin typeface="Calibri"/>
                <a:ea typeface="Calibri"/>
                <a:cs typeface="Calibri"/>
                <a:sym typeface="Calibri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https://indico.fnal.gov/event/63132/</a:t>
            </a:r>
            <a:r>
              <a:rPr lang="en-US" sz="1200">
                <a:solidFill>
                  <a:srgbClr val="282828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sp>
        <p:nvSpPr>
          <p:cNvPr id="319" name="Google Shape;319;g3ec30fdba10_0_55"/>
          <p:cNvSpPr txBox="1"/>
          <p:nvPr/>
        </p:nvSpPr>
        <p:spPr>
          <a:xfrm>
            <a:off x="6858000" y="4092000"/>
            <a:ext cx="1590300" cy="3387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May 29-31, 2024</a:t>
            </a:r>
            <a:endParaRPr/>
          </a:p>
        </p:txBody>
      </p:sp>
      <p:sp>
        <p:nvSpPr>
          <p:cNvPr id="320" name="Google Shape;320;g3ec30fdba10_0_55"/>
          <p:cNvSpPr txBox="1">
            <a:spLocks noGrp="1"/>
          </p:cNvSpPr>
          <p:nvPr>
            <p:ph type="ftr" idx="11"/>
          </p:nvPr>
        </p:nvSpPr>
        <p:spPr>
          <a:xfrm>
            <a:off x="1530603" y="4878161"/>
            <a:ext cx="6262200" cy="18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Daniel Baxter | RISQ 2026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sp>
        <p:nvSpPr>
          <p:cNvPr id="321" name="Google Shape;321;g3ec30fdba10_0_55"/>
          <p:cNvSpPr txBox="1">
            <a:spLocks noGrp="1"/>
          </p:cNvSpPr>
          <p:nvPr>
            <p:ph type="dt" idx="10"/>
          </p:nvPr>
        </p:nvSpPr>
        <p:spPr>
          <a:xfrm>
            <a:off x="729393" y="4878161"/>
            <a:ext cx="675300" cy="18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6/16/2026</a:t>
            </a:r>
            <a:endParaRPr/>
          </a:p>
        </p:txBody>
      </p:sp>
      <p:sp>
        <p:nvSpPr>
          <p:cNvPr id="322" name="Google Shape;322;g3ec30fdba10_0_55"/>
          <p:cNvSpPr txBox="1"/>
          <p:nvPr/>
        </p:nvSpPr>
        <p:spPr>
          <a:xfrm>
            <a:off x="1416899" y="2500950"/>
            <a:ext cx="6489600" cy="985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 u="sng">
                <a:solidFill>
                  <a:srgbClr val="9900FF"/>
                </a:solidFill>
              </a:rPr>
              <a:t>Conference Photo</a:t>
            </a:r>
            <a:r>
              <a:rPr lang="en-US" sz="2600" b="1">
                <a:solidFill>
                  <a:srgbClr val="9900FF"/>
                </a:solidFill>
              </a:rPr>
              <a:t> today at 5:30pm (start of poster session!) </a:t>
            </a:r>
            <a:endParaRPr sz="2600" b="1">
              <a:solidFill>
                <a:srgbClr val="9900FF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3f11b5474fc_0_70"/>
          <p:cNvSpPr txBox="1">
            <a:spLocks noGrp="1"/>
          </p:cNvSpPr>
          <p:nvPr>
            <p:ph type="title"/>
          </p:nvPr>
        </p:nvSpPr>
        <p:spPr>
          <a:xfrm>
            <a:off x="459583" y="258956"/>
            <a:ext cx="8441400" cy="32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</a:rPr>
              <a:t>Superconducting Qubit Circuit Design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328" name="Google Shape;328;g3f11b5474fc_0_70"/>
          <p:cNvSpPr txBox="1">
            <a:spLocks noGrp="1"/>
          </p:cNvSpPr>
          <p:nvPr>
            <p:ph type="ftr" idx="11"/>
          </p:nvPr>
        </p:nvSpPr>
        <p:spPr>
          <a:xfrm>
            <a:off x="1530603" y="4878161"/>
            <a:ext cx="6262200" cy="18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Daniel Baxter | RISQ 2026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sp>
        <p:nvSpPr>
          <p:cNvPr id="329" name="Google Shape;329;g3f11b5474fc_0_70"/>
          <p:cNvSpPr txBox="1">
            <a:spLocks noGrp="1"/>
          </p:cNvSpPr>
          <p:nvPr>
            <p:ph type="sldNum" idx="12"/>
          </p:nvPr>
        </p:nvSpPr>
        <p:spPr>
          <a:xfrm>
            <a:off x="222250" y="4878161"/>
            <a:ext cx="414300" cy="1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  <p:sp>
        <p:nvSpPr>
          <p:cNvPr id="330" name="Google Shape;330;g3f11b5474fc_0_70"/>
          <p:cNvSpPr txBox="1">
            <a:spLocks noGrp="1"/>
          </p:cNvSpPr>
          <p:nvPr>
            <p:ph type="dt" idx="10"/>
          </p:nvPr>
        </p:nvSpPr>
        <p:spPr>
          <a:xfrm>
            <a:off x="729393" y="4878161"/>
            <a:ext cx="675300" cy="18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6/16/2026</a:t>
            </a:r>
            <a:endParaRPr/>
          </a:p>
        </p:txBody>
      </p:sp>
      <p:sp>
        <p:nvSpPr>
          <p:cNvPr id="331" name="Google Shape;331;g3f11b5474fc_0_70"/>
          <p:cNvSpPr txBox="1"/>
          <p:nvPr/>
        </p:nvSpPr>
        <p:spPr>
          <a:xfrm>
            <a:off x="5221550" y="863250"/>
            <a:ext cx="3742200" cy="341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500"/>
              <a:buFont typeface="Helvetica Neue"/>
              <a:buChar char="-"/>
            </a:pPr>
            <a:r>
              <a:rPr lang="en-US" sz="1500">
                <a:solidFill>
                  <a:srgbClr val="0020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Out of the box, qubits are </a:t>
            </a:r>
            <a:r>
              <a:rPr lang="en-US" sz="1500" b="1">
                <a:solidFill>
                  <a:srgbClr val="0020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NOT</a:t>
            </a:r>
            <a:r>
              <a:rPr lang="en-US" sz="1500">
                <a:solidFill>
                  <a:srgbClr val="0020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1500" u="sng">
                <a:solidFill>
                  <a:srgbClr val="0020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efficient</a:t>
            </a:r>
            <a:r>
              <a:rPr lang="en-US" sz="1500">
                <a:solidFill>
                  <a:srgbClr val="0020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particle detectors because there is so much “dead” metal on the chip (ground plane, etc)</a:t>
            </a:r>
            <a:endParaRPr sz="1500">
              <a:solidFill>
                <a:srgbClr val="00206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rgbClr val="00206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marR="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500"/>
              <a:buFont typeface="Helvetica Neue"/>
              <a:buChar char="-"/>
            </a:pPr>
            <a:r>
              <a:rPr lang="en-US" sz="1500">
                <a:solidFill>
                  <a:srgbClr val="0020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 many ways, this is the opposite of a QET, which efficiently collects the energy in the phonon system and brings it into the superconductor as broken Cooper pairs</a:t>
            </a:r>
            <a:endParaRPr sz="1500">
              <a:solidFill>
                <a:srgbClr val="00206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rgbClr val="00206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marR="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500"/>
              <a:buFont typeface="Helvetica Neue"/>
              <a:buChar char="-"/>
            </a:pPr>
            <a:r>
              <a:rPr lang="en-US" sz="1500">
                <a:solidFill>
                  <a:srgbClr val="0020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 result is a much higher energy threshold than the Cooper pair binding energy</a:t>
            </a:r>
            <a:endParaRPr sz="1500">
              <a:solidFill>
                <a:srgbClr val="00206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32" name="Google Shape;332;g3f11b5474fc_0_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9573" y="739425"/>
            <a:ext cx="4615175" cy="3808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3f11b5474fc_0_108"/>
          <p:cNvSpPr txBox="1">
            <a:spLocks noGrp="1"/>
          </p:cNvSpPr>
          <p:nvPr>
            <p:ph type="title"/>
          </p:nvPr>
        </p:nvSpPr>
        <p:spPr>
          <a:xfrm>
            <a:off x="459583" y="258956"/>
            <a:ext cx="8441400" cy="32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</a:rPr>
              <a:t>Qubits as Radiation Sensors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338" name="Google Shape;338;g3f11b5474fc_0_108"/>
          <p:cNvSpPr txBox="1">
            <a:spLocks noGrp="1"/>
          </p:cNvSpPr>
          <p:nvPr>
            <p:ph type="ftr" idx="11"/>
          </p:nvPr>
        </p:nvSpPr>
        <p:spPr>
          <a:xfrm>
            <a:off x="1530603" y="4878161"/>
            <a:ext cx="6262200" cy="18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Daniel Baxter | RISQ 2026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sp>
        <p:nvSpPr>
          <p:cNvPr id="339" name="Google Shape;339;g3f11b5474fc_0_108"/>
          <p:cNvSpPr txBox="1">
            <a:spLocks noGrp="1"/>
          </p:cNvSpPr>
          <p:nvPr>
            <p:ph type="sldNum" idx="12"/>
          </p:nvPr>
        </p:nvSpPr>
        <p:spPr>
          <a:xfrm>
            <a:off x="222250" y="4878161"/>
            <a:ext cx="414300" cy="1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  <p:sp>
        <p:nvSpPr>
          <p:cNvPr id="340" name="Google Shape;340;g3f11b5474fc_0_108"/>
          <p:cNvSpPr txBox="1">
            <a:spLocks noGrp="1"/>
          </p:cNvSpPr>
          <p:nvPr>
            <p:ph type="dt" idx="10"/>
          </p:nvPr>
        </p:nvSpPr>
        <p:spPr>
          <a:xfrm>
            <a:off x="729393" y="4878161"/>
            <a:ext cx="675300" cy="18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6/16/2026</a:t>
            </a:r>
            <a:endParaRPr/>
          </a:p>
        </p:txBody>
      </p:sp>
      <p:pic>
        <p:nvPicPr>
          <p:cNvPr id="341" name="Google Shape;341;g3f11b5474fc_0_10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3600" y="996880"/>
            <a:ext cx="4137522" cy="2121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g3f11b5474fc_0_10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54488" y="1242142"/>
            <a:ext cx="4489512" cy="2121818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g3f11b5474fc_0_10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83325" y="508310"/>
            <a:ext cx="1397573" cy="138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g3f11b5474fc_0_10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201254" y="684139"/>
            <a:ext cx="897850" cy="815300"/>
          </a:xfrm>
          <a:prstGeom prst="rect">
            <a:avLst/>
          </a:prstGeom>
          <a:noFill/>
          <a:ln>
            <a:noFill/>
          </a:ln>
        </p:spPr>
      </p:pic>
      <p:sp>
        <p:nvSpPr>
          <p:cNvPr id="345" name="Google Shape;345;g3f11b5474fc_0_108"/>
          <p:cNvSpPr txBox="1"/>
          <p:nvPr/>
        </p:nvSpPr>
        <p:spPr>
          <a:xfrm>
            <a:off x="8060701" y="797524"/>
            <a:ext cx="8979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Google Sycamore</a:t>
            </a:r>
            <a:endParaRPr sz="1000"/>
          </a:p>
        </p:txBody>
      </p:sp>
      <p:sp>
        <p:nvSpPr>
          <p:cNvPr id="346" name="Google Shape;346;g3f11b5474fc_0_108"/>
          <p:cNvSpPr txBox="1"/>
          <p:nvPr/>
        </p:nvSpPr>
        <p:spPr>
          <a:xfrm>
            <a:off x="285625" y="3124512"/>
            <a:ext cx="4335900" cy="14765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dirty="0">
                <a:solidFill>
                  <a:srgbClr val="191C1F"/>
                </a:solidFill>
              </a:rPr>
              <a:t>Coherence times reduced and ultimately limited to a few </a:t>
            </a:r>
            <a:r>
              <a:rPr lang="en-US" sz="1500" dirty="0" err="1">
                <a:solidFill>
                  <a:srgbClr val="191C1F"/>
                </a:solidFill>
              </a:rPr>
              <a:t>ms</a:t>
            </a:r>
            <a:r>
              <a:rPr lang="en-US" sz="1500" dirty="0">
                <a:solidFill>
                  <a:srgbClr val="191C1F"/>
                </a:solidFill>
              </a:rPr>
              <a:t> by extrapolating the performance of irradiated qubits.</a:t>
            </a:r>
            <a:endParaRPr sz="1500" dirty="0">
              <a:solidFill>
                <a:srgbClr val="191C1F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rgbClr val="191C1F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rgbClr val="191C1F"/>
                </a:solidFill>
              </a:rPr>
              <a:t>[Vepsäläinen </a:t>
            </a:r>
            <a:r>
              <a:rPr lang="en-US" sz="1200" i="1" dirty="0">
                <a:solidFill>
                  <a:srgbClr val="191C1F"/>
                </a:solidFill>
              </a:rPr>
              <a:t>et al</a:t>
            </a:r>
            <a:r>
              <a:rPr lang="en-US" sz="1200" dirty="0">
                <a:solidFill>
                  <a:srgbClr val="191C1F"/>
                </a:solidFill>
              </a:rPr>
              <a:t>., Nature </a:t>
            </a:r>
            <a:r>
              <a:rPr lang="en-US" sz="1200" b="1" dirty="0">
                <a:solidFill>
                  <a:srgbClr val="191C1F"/>
                </a:solidFill>
              </a:rPr>
              <a:t>584 </a:t>
            </a:r>
            <a:r>
              <a:rPr lang="en-US" sz="1200" dirty="0">
                <a:solidFill>
                  <a:srgbClr val="191C1F"/>
                </a:solidFill>
              </a:rPr>
              <a:t>551–556 (2020)]</a:t>
            </a:r>
            <a:endParaRPr dirty="0"/>
          </a:p>
        </p:txBody>
      </p:sp>
      <p:sp>
        <p:nvSpPr>
          <p:cNvPr id="347" name="Google Shape;347;g3f11b5474fc_0_108"/>
          <p:cNvSpPr txBox="1"/>
          <p:nvPr/>
        </p:nvSpPr>
        <p:spPr>
          <a:xfrm>
            <a:off x="4860100" y="3312700"/>
            <a:ext cx="4041000" cy="14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191C1F"/>
                </a:solidFill>
              </a:rPr>
              <a:t>Radiation-induced bursts of errors: ~10 ms  every few seconds</a:t>
            </a:r>
            <a:r>
              <a:rPr lang="en-US"/>
              <a:t>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191C1F"/>
                </a:solidFill>
              </a:rPr>
              <a:t>[Wilen </a:t>
            </a:r>
            <a:r>
              <a:rPr lang="en-US" sz="1200" i="1">
                <a:solidFill>
                  <a:srgbClr val="191C1F"/>
                </a:solidFill>
              </a:rPr>
              <a:t>et al, </a:t>
            </a:r>
            <a:r>
              <a:rPr lang="en-US" sz="1200">
                <a:solidFill>
                  <a:srgbClr val="191C1F"/>
                </a:solidFill>
              </a:rPr>
              <a:t>Nature </a:t>
            </a:r>
            <a:r>
              <a:rPr lang="en-US" sz="1200" b="1">
                <a:solidFill>
                  <a:srgbClr val="191C1F"/>
                </a:solidFill>
              </a:rPr>
              <a:t>594</a:t>
            </a:r>
            <a:r>
              <a:rPr lang="en-US" sz="1200">
                <a:solidFill>
                  <a:srgbClr val="191C1F"/>
                </a:solidFill>
              </a:rPr>
              <a:t> 369 (2021)] (not pictured)</a:t>
            </a:r>
            <a:endParaRPr sz="1200">
              <a:solidFill>
                <a:srgbClr val="191C1F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191C1F"/>
                </a:solidFill>
              </a:rPr>
              <a:t>[McEwen </a:t>
            </a:r>
            <a:r>
              <a:rPr lang="en-US" sz="1200" i="1">
                <a:solidFill>
                  <a:srgbClr val="191C1F"/>
                </a:solidFill>
              </a:rPr>
              <a:t>et al., </a:t>
            </a:r>
            <a:r>
              <a:rPr lang="en-US" sz="1200">
                <a:solidFill>
                  <a:srgbClr val="191C1F"/>
                </a:solidFill>
              </a:rPr>
              <a:t>Nature Communications </a:t>
            </a:r>
            <a:r>
              <a:rPr lang="en-US" sz="1200" b="1">
                <a:solidFill>
                  <a:srgbClr val="191C1F"/>
                </a:solidFill>
              </a:rPr>
              <a:t>18 </a:t>
            </a:r>
            <a:r>
              <a:rPr lang="en-US" sz="1200">
                <a:solidFill>
                  <a:srgbClr val="191C1F"/>
                </a:solidFill>
              </a:rPr>
              <a:t>107 (2022)]</a:t>
            </a:r>
            <a:endParaRPr sz="1200">
              <a:solidFill>
                <a:srgbClr val="191C1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>
          <a:extLst>
            <a:ext uri="{FF2B5EF4-FFF2-40B4-BE49-F238E27FC236}">
              <a16:creationId xmlns:a16="http://schemas.microsoft.com/office/drawing/2014/main" id="{E8AD6510-4A53-7FC9-E3B0-2B19B04BCB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396;p52">
            <a:extLst>
              <a:ext uri="{FF2B5EF4-FFF2-40B4-BE49-F238E27FC236}">
                <a16:creationId xmlns:a16="http://schemas.microsoft.com/office/drawing/2014/main" id="{F89AEB3D-1FE2-47E0-8B22-AB8A3367E07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b="41193"/>
          <a:stretch/>
        </p:blipFill>
        <p:spPr>
          <a:xfrm>
            <a:off x="5023925" y="1258529"/>
            <a:ext cx="3429000" cy="3024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397;p52">
            <a:extLst>
              <a:ext uri="{FF2B5EF4-FFF2-40B4-BE49-F238E27FC236}">
                <a16:creationId xmlns:a16="http://schemas.microsoft.com/office/drawing/2014/main" id="{20111660-FBD0-2F63-79F6-7D9915BD846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58556"/>
          <a:stretch/>
        </p:blipFill>
        <p:spPr>
          <a:xfrm>
            <a:off x="228600" y="1374437"/>
            <a:ext cx="4492601" cy="2792842"/>
          </a:xfrm>
          <a:prstGeom prst="rect">
            <a:avLst/>
          </a:prstGeom>
          <a:noFill/>
          <a:ln>
            <a:noFill/>
          </a:ln>
        </p:spPr>
      </p:pic>
      <p:sp>
        <p:nvSpPr>
          <p:cNvPr id="337" name="Google Shape;337;g3f11b5474fc_0_108">
            <a:extLst>
              <a:ext uri="{FF2B5EF4-FFF2-40B4-BE49-F238E27FC236}">
                <a16:creationId xmlns:a16="http://schemas.microsoft.com/office/drawing/2014/main" id="{377E2065-3869-9FBF-290F-D1CF6929110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9583" y="258956"/>
            <a:ext cx="8441400" cy="32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</a:rPr>
              <a:t>Qubits as Radiation Sensors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338" name="Google Shape;338;g3f11b5474fc_0_108">
            <a:extLst>
              <a:ext uri="{FF2B5EF4-FFF2-40B4-BE49-F238E27FC236}">
                <a16:creationId xmlns:a16="http://schemas.microsoft.com/office/drawing/2014/main" id="{0D1661AF-72C1-7B96-5F3E-377C98617997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1530603" y="4878161"/>
            <a:ext cx="6262200" cy="18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Daniel Baxter | RISQ 2026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sp>
        <p:nvSpPr>
          <p:cNvPr id="339" name="Google Shape;339;g3f11b5474fc_0_108">
            <a:extLst>
              <a:ext uri="{FF2B5EF4-FFF2-40B4-BE49-F238E27FC236}">
                <a16:creationId xmlns:a16="http://schemas.microsoft.com/office/drawing/2014/main" id="{010BBACC-ADB8-ABB7-A669-0FC8EABE98A9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222250" y="4878161"/>
            <a:ext cx="414300" cy="1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  <p:sp>
        <p:nvSpPr>
          <p:cNvPr id="340" name="Google Shape;340;g3f11b5474fc_0_108">
            <a:extLst>
              <a:ext uri="{FF2B5EF4-FFF2-40B4-BE49-F238E27FC236}">
                <a16:creationId xmlns:a16="http://schemas.microsoft.com/office/drawing/2014/main" id="{7D443101-CF89-8075-1375-86D69F782E42}"/>
              </a:ext>
            </a:extLst>
          </p:cNvPr>
          <p:cNvSpPr txBox="1">
            <a:spLocks noGrp="1"/>
          </p:cNvSpPr>
          <p:nvPr>
            <p:ph type="dt" idx="10"/>
          </p:nvPr>
        </p:nvSpPr>
        <p:spPr>
          <a:xfrm>
            <a:off x="729393" y="4878161"/>
            <a:ext cx="675300" cy="18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6/16/2026</a:t>
            </a:r>
            <a:endParaRPr/>
          </a:p>
        </p:txBody>
      </p:sp>
      <p:pic>
        <p:nvPicPr>
          <p:cNvPr id="344" name="Google Shape;344;g3f11b5474fc_0_108">
            <a:extLst>
              <a:ext uri="{FF2B5EF4-FFF2-40B4-BE49-F238E27FC236}">
                <a16:creationId xmlns:a16="http://schemas.microsoft.com/office/drawing/2014/main" id="{B4B30C84-DC92-6D09-CFE8-7D769EF2DD4B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01254" y="684139"/>
            <a:ext cx="897850" cy="815300"/>
          </a:xfrm>
          <a:prstGeom prst="rect">
            <a:avLst/>
          </a:prstGeom>
          <a:noFill/>
          <a:ln>
            <a:noFill/>
          </a:ln>
        </p:spPr>
      </p:pic>
      <p:sp>
        <p:nvSpPr>
          <p:cNvPr id="345" name="Google Shape;345;g3f11b5474fc_0_108">
            <a:extLst>
              <a:ext uri="{FF2B5EF4-FFF2-40B4-BE49-F238E27FC236}">
                <a16:creationId xmlns:a16="http://schemas.microsoft.com/office/drawing/2014/main" id="{3BC1DD6F-2030-5F8B-9A46-455B9D2F49DD}"/>
              </a:ext>
            </a:extLst>
          </p:cNvPr>
          <p:cNvSpPr txBox="1"/>
          <p:nvPr/>
        </p:nvSpPr>
        <p:spPr>
          <a:xfrm>
            <a:off x="8060701" y="797524"/>
            <a:ext cx="8979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Google Sycamore</a:t>
            </a:r>
            <a:endParaRPr sz="1000"/>
          </a:p>
        </p:txBody>
      </p:sp>
      <p:sp>
        <p:nvSpPr>
          <p:cNvPr id="347" name="Google Shape;347;g3f11b5474fc_0_108">
            <a:extLst>
              <a:ext uri="{FF2B5EF4-FFF2-40B4-BE49-F238E27FC236}">
                <a16:creationId xmlns:a16="http://schemas.microsoft.com/office/drawing/2014/main" id="{4584DD22-8DDF-6741-1D75-378C8233B117}"/>
              </a:ext>
            </a:extLst>
          </p:cNvPr>
          <p:cNvSpPr txBox="1"/>
          <p:nvPr/>
        </p:nvSpPr>
        <p:spPr>
          <a:xfrm>
            <a:off x="2551500" y="4395910"/>
            <a:ext cx="4041000" cy="6124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rgbClr val="191C1F"/>
                </a:solidFill>
              </a:rPr>
              <a:t>[McEwen </a:t>
            </a:r>
            <a:r>
              <a:rPr lang="en-US" sz="1200" i="1" dirty="0">
                <a:solidFill>
                  <a:srgbClr val="191C1F"/>
                </a:solidFill>
              </a:rPr>
              <a:t>et al., </a:t>
            </a:r>
            <a:r>
              <a:rPr lang="en-US" sz="1200" dirty="0">
                <a:solidFill>
                  <a:srgbClr val="191C1F"/>
                </a:solidFill>
              </a:rPr>
              <a:t>Nature Communications </a:t>
            </a:r>
            <a:r>
              <a:rPr lang="en-US" sz="1200" b="1" dirty="0">
                <a:solidFill>
                  <a:srgbClr val="191C1F"/>
                </a:solidFill>
              </a:rPr>
              <a:t>18 </a:t>
            </a:r>
            <a:r>
              <a:rPr lang="en-US" sz="1200" dirty="0">
                <a:solidFill>
                  <a:srgbClr val="191C1F"/>
                </a:solidFill>
              </a:rPr>
              <a:t>107 (2022)]</a:t>
            </a:r>
            <a:endParaRPr sz="1200" dirty="0">
              <a:solidFill>
                <a:srgbClr val="191C1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" name="Google Shape;346;g3f11b5474fc_0_108">
            <a:extLst>
              <a:ext uri="{FF2B5EF4-FFF2-40B4-BE49-F238E27FC236}">
                <a16:creationId xmlns:a16="http://schemas.microsoft.com/office/drawing/2014/main" id="{16C8EB51-58E7-0406-1DE2-3A6D1E979032}"/>
              </a:ext>
            </a:extLst>
          </p:cNvPr>
          <p:cNvSpPr txBox="1"/>
          <p:nvPr/>
        </p:nvSpPr>
        <p:spPr>
          <a:xfrm>
            <a:off x="429400" y="984376"/>
            <a:ext cx="6418033" cy="432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Graphics presented by </a:t>
            </a:r>
            <a:r>
              <a:rPr lang="en-US" b="1" dirty="0"/>
              <a:t>Matt McEwen (Google)</a:t>
            </a:r>
            <a:r>
              <a:rPr lang="en-US" dirty="0"/>
              <a:t> at previous RISQ Workshop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936634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3f11b5474fc_0_78"/>
          <p:cNvSpPr txBox="1">
            <a:spLocks noGrp="1"/>
          </p:cNvSpPr>
          <p:nvPr>
            <p:ph type="title"/>
          </p:nvPr>
        </p:nvSpPr>
        <p:spPr>
          <a:xfrm>
            <a:off x="459583" y="258956"/>
            <a:ext cx="8441400" cy="32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</a:rPr>
              <a:t>Partial Solution - Gap Engineering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353" name="Google Shape;353;g3f11b5474fc_0_78"/>
          <p:cNvSpPr txBox="1">
            <a:spLocks noGrp="1"/>
          </p:cNvSpPr>
          <p:nvPr>
            <p:ph type="ftr" idx="11"/>
          </p:nvPr>
        </p:nvSpPr>
        <p:spPr>
          <a:xfrm>
            <a:off x="1530603" y="4878161"/>
            <a:ext cx="6262200" cy="18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Daniel Baxter | RISQ 2026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sp>
        <p:nvSpPr>
          <p:cNvPr id="354" name="Google Shape;354;g3f11b5474fc_0_78"/>
          <p:cNvSpPr txBox="1">
            <a:spLocks noGrp="1"/>
          </p:cNvSpPr>
          <p:nvPr>
            <p:ph type="sldNum" idx="12"/>
          </p:nvPr>
        </p:nvSpPr>
        <p:spPr>
          <a:xfrm>
            <a:off x="222250" y="4878161"/>
            <a:ext cx="414300" cy="1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  <p:sp>
        <p:nvSpPr>
          <p:cNvPr id="355" name="Google Shape;355;g3f11b5474fc_0_78"/>
          <p:cNvSpPr txBox="1">
            <a:spLocks noGrp="1"/>
          </p:cNvSpPr>
          <p:nvPr>
            <p:ph type="dt" idx="10"/>
          </p:nvPr>
        </p:nvSpPr>
        <p:spPr>
          <a:xfrm>
            <a:off x="729393" y="4878161"/>
            <a:ext cx="675300" cy="18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6/16/2026</a:t>
            </a:r>
            <a:endParaRPr/>
          </a:p>
        </p:txBody>
      </p:sp>
      <p:pic>
        <p:nvPicPr>
          <p:cNvPr id="356" name="Google Shape;356;g3f11b5474fc_0_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287" y="768100"/>
            <a:ext cx="5114721" cy="1851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g3f11b5474fc_0_7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5975" y="2707200"/>
            <a:ext cx="4737758" cy="1851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g3f11b5474fc_0_7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97901" y="1919374"/>
            <a:ext cx="3527000" cy="255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g3f11b5474fc_0_7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104638" y="115825"/>
            <a:ext cx="1713525" cy="1728575"/>
          </a:xfrm>
          <a:prstGeom prst="rect">
            <a:avLst/>
          </a:prstGeom>
          <a:noFill/>
          <a:ln>
            <a:noFill/>
          </a:ln>
        </p:spPr>
      </p:pic>
      <p:sp>
        <p:nvSpPr>
          <p:cNvPr id="360" name="Google Shape;360;g3f11b5474fc_0_78"/>
          <p:cNvSpPr txBox="1"/>
          <p:nvPr/>
        </p:nvSpPr>
        <p:spPr>
          <a:xfrm>
            <a:off x="3348508" y="4450387"/>
            <a:ext cx="3810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/>
              <a:t>[McEwen </a:t>
            </a:r>
            <a:r>
              <a:rPr lang="en-US" sz="1200" i="1"/>
              <a:t>et al</a:t>
            </a:r>
            <a:r>
              <a:rPr lang="en-US" sz="1200"/>
              <a:t>., Phys. Rev. Lett. </a:t>
            </a:r>
            <a:r>
              <a:rPr lang="en-US" sz="1200" b="1"/>
              <a:t>133</a:t>
            </a:r>
            <a:r>
              <a:rPr lang="en-US" sz="1200"/>
              <a:t> 240601 (2024).]</a:t>
            </a:r>
            <a:endParaRPr sz="120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g3ec30fdba10_3_45"/>
          <p:cNvSpPr txBox="1">
            <a:spLocks noGrp="1"/>
          </p:cNvSpPr>
          <p:nvPr>
            <p:ph type="sldNum" idx="12"/>
          </p:nvPr>
        </p:nvSpPr>
        <p:spPr>
          <a:xfrm>
            <a:off x="222250" y="4878161"/>
            <a:ext cx="414300" cy="177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  <p:pic>
        <p:nvPicPr>
          <p:cNvPr id="367" name="Google Shape;367;g3ec30fdba10_3_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21709" y="182550"/>
            <a:ext cx="2490250" cy="4200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g3ec30fdba10_3_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3513" y="2834897"/>
            <a:ext cx="5176051" cy="1793000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g3ec30fdba10_3_45"/>
          <p:cNvSpPr txBox="1">
            <a:spLocks noGrp="1"/>
          </p:cNvSpPr>
          <p:nvPr>
            <p:ph type="body" idx="1"/>
          </p:nvPr>
        </p:nvSpPr>
        <p:spPr>
          <a:xfrm>
            <a:off x="4283643" y="4430626"/>
            <a:ext cx="4157100" cy="321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984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282828"/>
                </a:solidFill>
              </a:rPr>
              <a:t>[Acharya </a:t>
            </a:r>
            <a:r>
              <a:rPr lang="en-US" sz="1200" i="1">
                <a:solidFill>
                  <a:srgbClr val="282828"/>
                </a:solidFill>
              </a:rPr>
              <a:t>et al.</a:t>
            </a:r>
            <a:r>
              <a:rPr lang="en-US" sz="1200">
                <a:solidFill>
                  <a:srgbClr val="282828"/>
                </a:solidFill>
              </a:rPr>
              <a:t> (Google Quantum AI),</a:t>
            </a:r>
            <a:r>
              <a:rPr lang="en-US" sz="1200" b="1">
                <a:solidFill>
                  <a:srgbClr val="282828"/>
                </a:solidFill>
              </a:rPr>
              <a:t> </a:t>
            </a:r>
            <a:r>
              <a:rPr lang="en-US" sz="1200">
                <a:solidFill>
                  <a:srgbClr val="282828"/>
                </a:solidFill>
              </a:rPr>
              <a:t>Nature </a:t>
            </a:r>
            <a:r>
              <a:rPr lang="en-US" sz="1200" b="1">
                <a:solidFill>
                  <a:srgbClr val="282828"/>
                </a:solidFill>
              </a:rPr>
              <a:t>638 </a:t>
            </a:r>
            <a:r>
              <a:rPr lang="en-US" sz="1200">
                <a:solidFill>
                  <a:srgbClr val="282828"/>
                </a:solidFill>
              </a:rPr>
              <a:t>920 (2025)]</a:t>
            </a:r>
            <a:endParaRPr sz="1200">
              <a:solidFill>
                <a:srgbClr val="282828"/>
              </a:solidFill>
            </a:endParaRPr>
          </a:p>
        </p:txBody>
      </p:sp>
      <p:sp>
        <p:nvSpPr>
          <p:cNvPr id="370" name="Google Shape;370;g3ec30fdba10_3_45"/>
          <p:cNvSpPr txBox="1"/>
          <p:nvPr/>
        </p:nvSpPr>
        <p:spPr>
          <a:xfrm>
            <a:off x="103050" y="655050"/>
            <a:ext cx="5549100" cy="133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91C1F"/>
              </a:buClr>
              <a:buSzPts val="1300"/>
              <a:buChar char="●"/>
            </a:pPr>
            <a:r>
              <a:rPr lang="en-US" sz="1300">
                <a:solidFill>
                  <a:srgbClr val="191C1F"/>
                </a:solidFill>
              </a:rPr>
              <a:t>Gap engr. scaling expectations fail for high-distance codes (right)</a:t>
            </a:r>
            <a:endParaRPr sz="1300">
              <a:solidFill>
                <a:srgbClr val="191C1F"/>
              </a:solidFill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91C1F"/>
              </a:buClr>
              <a:buSzPts val="1300"/>
              <a:buChar char="●"/>
            </a:pPr>
            <a:r>
              <a:rPr lang="en-US" sz="1300">
                <a:solidFill>
                  <a:srgbClr val="191C1F"/>
                </a:solidFill>
              </a:rPr>
              <a:t>Attributed to ~1/hour correlated events in regions of about 30 qubits (below). Different from prior McEwen </a:t>
            </a:r>
            <a:r>
              <a:rPr lang="en-US" sz="1300" i="1">
                <a:solidFill>
                  <a:srgbClr val="191C1F"/>
                </a:solidFill>
              </a:rPr>
              <a:t>et al. </a:t>
            </a:r>
            <a:r>
              <a:rPr lang="en-US" sz="1300">
                <a:solidFill>
                  <a:srgbClr val="191C1F"/>
                </a:solidFill>
              </a:rPr>
              <a:t>results, in that:</a:t>
            </a:r>
            <a:endParaRPr sz="1300">
              <a:solidFill>
                <a:srgbClr val="191C1F"/>
              </a:solidFill>
            </a:endParaRPr>
          </a:p>
          <a:p>
            <a:pPr marL="914400" lvl="1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91C1F"/>
              </a:buClr>
              <a:buSzPts val="1300"/>
              <a:buChar char="○"/>
            </a:pPr>
            <a:r>
              <a:rPr lang="en-US" sz="1300">
                <a:solidFill>
                  <a:srgbClr val="191C1F"/>
                </a:solidFill>
              </a:rPr>
              <a:t>Events are more rare: ~1/(10 s) ➝ ~1/hour*</a:t>
            </a:r>
            <a:endParaRPr sz="1300">
              <a:solidFill>
                <a:srgbClr val="191C1F"/>
              </a:solidFill>
            </a:endParaRPr>
          </a:p>
          <a:p>
            <a:pPr marL="914400" lvl="1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91C1F"/>
              </a:buClr>
              <a:buSzPts val="1500"/>
              <a:buChar char="○"/>
            </a:pPr>
            <a:r>
              <a:rPr lang="en-US" sz="1300">
                <a:solidFill>
                  <a:srgbClr val="191C1F"/>
                </a:solidFill>
              </a:rPr>
              <a:t>Relaxation is faster: ~10 ms ➝ ~100 μs</a:t>
            </a:r>
            <a:r>
              <a:rPr lang="en-US" sz="400"/>
              <a:t> </a:t>
            </a:r>
            <a:endParaRPr sz="700"/>
          </a:p>
        </p:txBody>
      </p:sp>
      <p:sp>
        <p:nvSpPr>
          <p:cNvPr id="371" name="Google Shape;371;g3ec30fdba10_3_45"/>
          <p:cNvSpPr txBox="1"/>
          <p:nvPr/>
        </p:nvSpPr>
        <p:spPr>
          <a:xfrm>
            <a:off x="212654" y="2036149"/>
            <a:ext cx="5527200" cy="6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191C1F"/>
                </a:solidFill>
              </a:rPr>
              <a:t>“We do not yet understand the cause of these events, but mitigating them remains vital to building a fault-tolerant quantum computer.”</a:t>
            </a:r>
            <a:endParaRPr/>
          </a:p>
        </p:txBody>
      </p:sp>
      <p:sp>
        <p:nvSpPr>
          <p:cNvPr id="372" name="Google Shape;372;g3ec30fdba10_3_45"/>
          <p:cNvSpPr txBox="1">
            <a:spLocks noGrp="1"/>
          </p:cNvSpPr>
          <p:nvPr>
            <p:ph type="ftr" idx="11"/>
          </p:nvPr>
        </p:nvSpPr>
        <p:spPr>
          <a:xfrm>
            <a:off x="1530603" y="4878161"/>
            <a:ext cx="6262200" cy="18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Daniel Baxter | RISQ 2026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sp>
        <p:nvSpPr>
          <p:cNvPr id="373" name="Google Shape;373;g3ec30fdba10_3_45"/>
          <p:cNvSpPr txBox="1">
            <a:spLocks noGrp="1"/>
          </p:cNvSpPr>
          <p:nvPr>
            <p:ph type="dt" idx="10"/>
          </p:nvPr>
        </p:nvSpPr>
        <p:spPr>
          <a:xfrm>
            <a:off x="729393" y="4878161"/>
            <a:ext cx="675300" cy="18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6/16/2026</a:t>
            </a:r>
            <a:endParaRPr/>
          </a:p>
        </p:txBody>
      </p:sp>
      <p:sp>
        <p:nvSpPr>
          <p:cNvPr id="374" name="Google Shape;374;g3ec30fdba10_3_45"/>
          <p:cNvSpPr/>
          <p:nvPr/>
        </p:nvSpPr>
        <p:spPr>
          <a:xfrm>
            <a:off x="5756875" y="113900"/>
            <a:ext cx="341700" cy="394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g3ec30fdba10_3_45"/>
          <p:cNvSpPr txBox="1">
            <a:spLocks noGrp="1"/>
          </p:cNvSpPr>
          <p:nvPr>
            <p:ph type="title"/>
          </p:nvPr>
        </p:nvSpPr>
        <p:spPr>
          <a:xfrm>
            <a:off x="459583" y="258956"/>
            <a:ext cx="8441400" cy="321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Limits of Gap Engineering - Uncorrected Faults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g3ec30fdba10_3_58"/>
          <p:cNvSpPr txBox="1">
            <a:spLocks noGrp="1"/>
          </p:cNvSpPr>
          <p:nvPr>
            <p:ph type="body" idx="1"/>
          </p:nvPr>
        </p:nvSpPr>
        <p:spPr>
          <a:xfrm>
            <a:off x="459575" y="599150"/>
            <a:ext cx="5015700" cy="321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984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282828"/>
                </a:solidFill>
              </a:rPr>
              <a:t>[Kurilovich, Roberts </a:t>
            </a:r>
            <a:r>
              <a:rPr lang="en-US" sz="1400" i="1">
                <a:solidFill>
                  <a:srgbClr val="282828"/>
                </a:solidFill>
              </a:rPr>
              <a:t>et al., </a:t>
            </a:r>
            <a:r>
              <a:rPr lang="en-US" sz="1400">
                <a:solidFill>
                  <a:srgbClr val="282828"/>
                </a:solidFill>
              </a:rPr>
              <a:t>Phys. Rev. X </a:t>
            </a:r>
            <a:r>
              <a:rPr lang="en-US" sz="1400" b="1">
                <a:solidFill>
                  <a:srgbClr val="282828"/>
                </a:solidFill>
              </a:rPr>
              <a:t>16</a:t>
            </a:r>
            <a:r>
              <a:rPr lang="en-US" sz="1400">
                <a:solidFill>
                  <a:srgbClr val="282828"/>
                </a:solidFill>
              </a:rPr>
              <a:t> 012025 (2026)]</a:t>
            </a:r>
            <a:endParaRPr sz="1400">
              <a:solidFill>
                <a:srgbClr val="282828"/>
              </a:solidFill>
            </a:endParaRPr>
          </a:p>
        </p:txBody>
      </p:sp>
      <p:sp>
        <p:nvSpPr>
          <p:cNvPr id="382" name="Google Shape;382;g3ec30fdba10_3_58"/>
          <p:cNvSpPr txBox="1">
            <a:spLocks noGrp="1"/>
          </p:cNvSpPr>
          <p:nvPr>
            <p:ph type="title"/>
          </p:nvPr>
        </p:nvSpPr>
        <p:spPr>
          <a:xfrm>
            <a:off x="459583" y="258956"/>
            <a:ext cx="8441400" cy="321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Limits of Gap Engineering - Phase Errors</a:t>
            </a:r>
            <a:endParaRPr/>
          </a:p>
        </p:txBody>
      </p:sp>
      <p:sp>
        <p:nvSpPr>
          <p:cNvPr id="383" name="Google Shape;383;g3ec30fdba10_3_58"/>
          <p:cNvSpPr txBox="1">
            <a:spLocks noGrp="1"/>
          </p:cNvSpPr>
          <p:nvPr>
            <p:ph type="sldNum" idx="12"/>
          </p:nvPr>
        </p:nvSpPr>
        <p:spPr>
          <a:xfrm>
            <a:off x="222250" y="4878161"/>
            <a:ext cx="414300" cy="177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  <p:sp>
        <p:nvSpPr>
          <p:cNvPr id="384" name="Google Shape;384;g3ec30fdba10_3_58"/>
          <p:cNvSpPr txBox="1"/>
          <p:nvPr/>
        </p:nvSpPr>
        <p:spPr>
          <a:xfrm>
            <a:off x="222250" y="873225"/>
            <a:ext cx="8767800" cy="8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solidFill>
                  <a:srgbClr val="282828"/>
                </a:solidFill>
              </a:rPr>
              <a:t>“We observe that impacts shift the frequencies of the affected qubits, and thus lead to correlated phase errors… We provide evidence that the shifts originate from QP-qubit interactions in the JJ region. Further, we demonstrate that the shift-induced phase errors can be detrimental to the performance of quantum error correction protocols.”</a:t>
            </a:r>
            <a:endParaRPr sz="1500">
              <a:solidFill>
                <a:srgbClr val="282828"/>
              </a:solidFill>
            </a:endParaRPr>
          </a:p>
        </p:txBody>
      </p:sp>
      <p:pic>
        <p:nvPicPr>
          <p:cNvPr id="385" name="Google Shape;385;g3ec30fdba10_3_58" title="Kurilovich_Fig_3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4400" y="1683950"/>
            <a:ext cx="6382483" cy="2266300"/>
          </a:xfrm>
          <a:prstGeom prst="rect">
            <a:avLst/>
          </a:prstGeom>
          <a:noFill/>
          <a:ln>
            <a:noFill/>
          </a:ln>
        </p:spPr>
      </p:pic>
      <p:sp>
        <p:nvSpPr>
          <p:cNvPr id="386" name="Google Shape;386;g3ec30fdba10_3_58"/>
          <p:cNvSpPr txBox="1"/>
          <p:nvPr/>
        </p:nvSpPr>
        <p:spPr>
          <a:xfrm>
            <a:off x="826805" y="3955837"/>
            <a:ext cx="28389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 heat map of the peak value of δf</a:t>
            </a:r>
            <a:r>
              <a:rPr lang="en-US" baseline="-25000"/>
              <a:t>q</a:t>
            </a:r>
            <a:r>
              <a:rPr lang="en-US"/>
              <a:t> during an impact.across the 60-qubit grid during an impact.</a:t>
            </a:r>
            <a:endParaRPr/>
          </a:p>
        </p:txBody>
      </p:sp>
      <p:sp>
        <p:nvSpPr>
          <p:cNvPr id="387" name="Google Shape;387;g3ec30fdba10_3_58"/>
          <p:cNvSpPr txBox="1"/>
          <p:nvPr/>
        </p:nvSpPr>
        <p:spPr>
          <a:xfrm>
            <a:off x="4423775" y="3955825"/>
            <a:ext cx="28389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Dynamics of δf</a:t>
            </a:r>
            <a:r>
              <a:rPr lang="en-US" baseline="-25000"/>
              <a:t>q</a:t>
            </a:r>
            <a:r>
              <a:rPr lang="en-US"/>
              <a:t> for a single qubit, during the impact. </a:t>
            </a:r>
            <a:endParaRPr/>
          </a:p>
        </p:txBody>
      </p:sp>
      <p:sp>
        <p:nvSpPr>
          <p:cNvPr id="388" name="Google Shape;388;g3ec30fdba10_3_58"/>
          <p:cNvSpPr txBox="1">
            <a:spLocks noGrp="1"/>
          </p:cNvSpPr>
          <p:nvPr>
            <p:ph type="ftr" idx="11"/>
          </p:nvPr>
        </p:nvSpPr>
        <p:spPr>
          <a:xfrm>
            <a:off x="1530603" y="4878161"/>
            <a:ext cx="6262200" cy="18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Daniel Baxter | RISQ 2026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sp>
        <p:nvSpPr>
          <p:cNvPr id="389" name="Google Shape;389;g3ec30fdba10_3_58"/>
          <p:cNvSpPr txBox="1">
            <a:spLocks noGrp="1"/>
          </p:cNvSpPr>
          <p:nvPr>
            <p:ph type="dt" idx="10"/>
          </p:nvPr>
        </p:nvSpPr>
        <p:spPr>
          <a:xfrm>
            <a:off x="729393" y="4878161"/>
            <a:ext cx="675300" cy="18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6/16/2026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Google Shape;137;p2" title="PYLE-CTR-Bv2usm-e1480440001362-720x420_c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9574" y="708931"/>
            <a:ext cx="6515975" cy="3800971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2"/>
          <p:cNvSpPr txBox="1">
            <a:spLocks noGrp="1"/>
          </p:cNvSpPr>
          <p:nvPr>
            <p:ph type="title"/>
          </p:nvPr>
        </p:nvSpPr>
        <p:spPr>
          <a:xfrm>
            <a:off x="459583" y="258956"/>
            <a:ext cx="8441533" cy="320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Outline</a:t>
            </a:r>
            <a:endParaRPr/>
          </a:p>
        </p:txBody>
      </p:sp>
      <p:sp>
        <p:nvSpPr>
          <p:cNvPr id="139" name="Google Shape;139;p2"/>
          <p:cNvSpPr txBox="1">
            <a:spLocks noGrp="1"/>
          </p:cNvSpPr>
          <p:nvPr>
            <p:ph type="ftr" idx="11"/>
          </p:nvPr>
        </p:nvSpPr>
        <p:spPr>
          <a:xfrm>
            <a:off x="1530603" y="4878161"/>
            <a:ext cx="6262118" cy="1821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Daniel Baxter | RISQ 2026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sp>
        <p:nvSpPr>
          <p:cNvPr id="140" name="Google Shape;140;p2"/>
          <p:cNvSpPr txBox="1">
            <a:spLocks noGrp="1"/>
          </p:cNvSpPr>
          <p:nvPr>
            <p:ph type="sldNum" idx="12"/>
          </p:nvPr>
        </p:nvSpPr>
        <p:spPr>
          <a:xfrm>
            <a:off x="222250" y="4878161"/>
            <a:ext cx="414338" cy="177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  <p:sp>
        <p:nvSpPr>
          <p:cNvPr id="141" name="Google Shape;141;p2"/>
          <p:cNvSpPr txBox="1">
            <a:spLocks noGrp="1"/>
          </p:cNvSpPr>
          <p:nvPr>
            <p:ph type="dt" idx="10"/>
          </p:nvPr>
        </p:nvSpPr>
        <p:spPr>
          <a:xfrm>
            <a:off x="729393" y="4878161"/>
            <a:ext cx="675368" cy="180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6/16/2026</a:t>
            </a:r>
            <a:endParaRPr/>
          </a:p>
        </p:txBody>
      </p:sp>
      <p:sp>
        <p:nvSpPr>
          <p:cNvPr id="142" name="Google Shape;142;p2"/>
          <p:cNvSpPr txBox="1"/>
          <p:nvPr/>
        </p:nvSpPr>
        <p:spPr>
          <a:xfrm>
            <a:off x="459582" y="708920"/>
            <a:ext cx="46971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Helvetica Neue"/>
              <a:buChar char="-"/>
            </a:pPr>
            <a:r>
              <a:rPr lang="en-US" sz="15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Some historical context</a:t>
            </a:r>
            <a:endParaRPr>
              <a:solidFill>
                <a:schemeClr val="lt1"/>
              </a:solidFill>
            </a:endParaRPr>
          </a:p>
          <a:p>
            <a: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Helvetica Neue"/>
              <a:buChar char="-"/>
            </a:pPr>
            <a:r>
              <a:rPr lang="en-US" sz="15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Review of RISQ 2024</a:t>
            </a:r>
            <a:endParaRPr>
              <a:solidFill>
                <a:schemeClr val="lt1"/>
              </a:solidFill>
            </a:endParaRPr>
          </a:p>
          <a:p>
            <a: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Helvetica Neue"/>
              <a:buChar char="-"/>
            </a:pPr>
            <a:r>
              <a:rPr lang="en-US" sz="15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Snapshot “where are we now”</a:t>
            </a:r>
            <a:endParaRPr sz="1500" b="0" i="0" u="none" strike="noStrike" cap="non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43" name="Google Shape;143;p2" title="risq-feb-25DARK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10524" y="3298539"/>
            <a:ext cx="1863651" cy="12113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2" title="institutional-logo.png"/>
          <p:cNvPicPr preferRelativeResize="0"/>
          <p:nvPr/>
        </p:nvPicPr>
        <p:blipFill rotWithShape="1">
          <a:blip r:embed="rId5">
            <a:alphaModFix/>
          </a:blip>
          <a:srcRect l="18096" t="13609" r="14759" b="12063"/>
          <a:stretch/>
        </p:blipFill>
        <p:spPr>
          <a:xfrm>
            <a:off x="7221575" y="2003725"/>
            <a:ext cx="1641551" cy="1211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4" name="Google Shape;394;g3ec429e5033_1_34" descr="A group of people posing for a phot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t="-65" b="7618"/>
          <a:stretch/>
        </p:blipFill>
        <p:spPr>
          <a:xfrm>
            <a:off x="736827" y="731573"/>
            <a:ext cx="7772401" cy="3762313"/>
          </a:xfrm>
          <a:prstGeom prst="rect">
            <a:avLst/>
          </a:prstGeom>
          <a:noFill/>
          <a:ln w="12700" cap="flat" cmpd="sng">
            <a:solidFill>
              <a:srgbClr val="004C97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95" name="Google Shape;395;g3ec429e5033_1_34"/>
          <p:cNvSpPr txBox="1">
            <a:spLocks noGrp="1"/>
          </p:cNvSpPr>
          <p:nvPr>
            <p:ph type="sldNum" idx="12"/>
          </p:nvPr>
        </p:nvSpPr>
        <p:spPr>
          <a:xfrm>
            <a:off x="222250" y="4878161"/>
            <a:ext cx="414300" cy="1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  <p:sp>
        <p:nvSpPr>
          <p:cNvPr id="396" name="Google Shape;396;g3ec429e5033_1_34"/>
          <p:cNvSpPr txBox="1">
            <a:spLocks noGrp="1"/>
          </p:cNvSpPr>
          <p:nvPr>
            <p:ph type="title"/>
          </p:nvPr>
        </p:nvSpPr>
        <p:spPr>
          <a:xfrm>
            <a:off x="459584" y="283232"/>
            <a:ext cx="6920400" cy="70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RISQ 2024</a:t>
            </a:r>
            <a:endParaRPr sz="2700"/>
          </a:p>
        </p:txBody>
      </p:sp>
      <p:sp>
        <p:nvSpPr>
          <p:cNvPr id="397" name="Google Shape;397;g3ec429e5033_1_34"/>
          <p:cNvSpPr txBox="1"/>
          <p:nvPr/>
        </p:nvSpPr>
        <p:spPr>
          <a:xfrm>
            <a:off x="547107" y="1974069"/>
            <a:ext cx="3557700" cy="100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rm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13"/>
              <a:buFont typeface="Calibri"/>
              <a:buNone/>
            </a:pPr>
            <a:endParaRPr sz="1050">
              <a:solidFill>
                <a:srgbClr val="000000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grpSp>
        <p:nvGrpSpPr>
          <p:cNvPr id="398" name="Google Shape;398;g3ec429e5033_1_34"/>
          <p:cNvGrpSpPr/>
          <p:nvPr/>
        </p:nvGrpSpPr>
        <p:grpSpPr>
          <a:xfrm>
            <a:off x="776583" y="792360"/>
            <a:ext cx="7515603" cy="1418486"/>
            <a:chOff x="-5091496" y="2364562"/>
            <a:chExt cx="11643071" cy="2197500"/>
          </a:xfrm>
        </p:grpSpPr>
        <p:sp>
          <p:nvSpPr>
            <p:cNvPr id="399" name="Google Shape;399;g3ec429e5033_1_34"/>
            <p:cNvSpPr txBox="1"/>
            <p:nvPr/>
          </p:nvSpPr>
          <p:spPr>
            <a:xfrm>
              <a:off x="-5091496" y="2364562"/>
              <a:ext cx="6292200" cy="2197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None/>
              </a:pPr>
              <a:r>
                <a:rPr lang="en-US" sz="800" u="sng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Scientific Organizing Committee</a:t>
              </a:r>
              <a:r>
                <a:rPr lang="en-US" sz="800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: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None/>
              </a:pPr>
              <a:r>
                <a:rPr lang="en-US" sz="800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Daniel Baxter, FNAL/NU (SOC chair, </a:t>
              </a:r>
              <a:r>
                <a:rPr lang="en-US" sz="800" b="1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QSC</a:t>
              </a:r>
              <a:r>
                <a:rPr lang="en-US" sz="800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)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None/>
              </a:pPr>
              <a:r>
                <a:rPr lang="en-US" sz="800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Travis Humble, ORNL/UTK (director, </a:t>
              </a:r>
              <a:r>
                <a:rPr lang="en-US" sz="800" b="1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QSC</a:t>
              </a:r>
              <a:r>
                <a:rPr lang="en-US" sz="800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)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None/>
              </a:pPr>
              <a:r>
                <a:rPr lang="en-US" sz="800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Farah Fahim, FNAL (</a:t>
              </a:r>
              <a:r>
                <a:rPr lang="en-US" sz="800" b="1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QSC</a:t>
              </a:r>
              <a:r>
                <a:rPr lang="en-US" sz="800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)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None/>
              </a:pPr>
              <a:r>
                <a:rPr lang="en-US" sz="800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Enectali Figueroa-Feliciano, NU/FNAL (</a:t>
              </a:r>
              <a:r>
                <a:rPr lang="en-US" sz="800" b="1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QSC</a:t>
              </a:r>
              <a:r>
                <a:rPr lang="en-US" sz="800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)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None/>
              </a:pPr>
              <a:r>
                <a:rPr lang="en-US" sz="800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Anna Grassellino, FNAL/NU (director, </a:t>
              </a:r>
              <a:r>
                <a:rPr lang="en-US" sz="800" b="1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SQMS</a:t>
              </a:r>
              <a:r>
                <a:rPr lang="en-US" sz="800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)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None/>
              </a:pPr>
              <a:r>
                <a:rPr lang="en-US" sz="800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Laura Cardani, INFN/LNGS (</a:t>
              </a:r>
              <a:r>
                <a:rPr lang="en-US" sz="800" b="1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SQMS</a:t>
              </a:r>
              <a:r>
                <a:rPr lang="en-US" sz="800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)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None/>
              </a:pPr>
              <a:r>
                <a:rPr lang="en-US" sz="800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Tanay Roy, FNAL (</a:t>
              </a:r>
              <a:r>
                <a:rPr lang="en-US" sz="800" b="1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SQMS</a:t>
              </a:r>
              <a:r>
                <a:rPr lang="en-US" sz="800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)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None/>
              </a:pPr>
              <a:r>
                <a:rPr lang="en-US" sz="800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Andrew Houck, Princeton (director, </a:t>
              </a:r>
              <a:r>
                <a:rPr lang="en-US" sz="800" b="1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C2QA</a:t>
              </a:r>
              <a:r>
                <a:rPr lang="en-US" sz="800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)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None/>
              </a:pPr>
              <a:r>
                <a:rPr lang="en-US" sz="800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Brent VanDevender, PNNL/UW (</a:t>
              </a:r>
              <a:r>
                <a:rPr lang="en-US" sz="800" b="1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C2QA</a:t>
              </a:r>
              <a:r>
                <a:rPr lang="en-US" sz="800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)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None/>
              </a:pPr>
              <a:r>
                <a:rPr lang="en-US" sz="800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Jon Cripe, LPS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None/>
              </a:pPr>
              <a:r>
                <a:rPr lang="en-US" sz="800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Jonathan DuBois, LPS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None/>
              </a:pPr>
              <a:r>
                <a:rPr lang="en-US" sz="800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Andrew Kubik, SNOLAB</a:t>
              </a:r>
              <a:endParaRPr/>
            </a:p>
          </p:txBody>
        </p:sp>
        <p:grpSp>
          <p:nvGrpSpPr>
            <p:cNvPr id="400" name="Google Shape;400;g3ec429e5033_1_34"/>
            <p:cNvGrpSpPr/>
            <p:nvPr/>
          </p:nvGrpSpPr>
          <p:grpSpPr>
            <a:xfrm>
              <a:off x="-1183182" y="2518938"/>
              <a:ext cx="7734757" cy="1099892"/>
              <a:chOff x="-1183182" y="2518938"/>
              <a:chExt cx="7734757" cy="1099892"/>
            </a:xfrm>
          </p:grpSpPr>
          <p:grpSp>
            <p:nvGrpSpPr>
              <p:cNvPr id="401" name="Google Shape;401;g3ec429e5033_1_34"/>
              <p:cNvGrpSpPr/>
              <p:nvPr/>
            </p:nvGrpSpPr>
            <p:grpSpPr>
              <a:xfrm>
                <a:off x="4127897" y="2535567"/>
                <a:ext cx="2423678" cy="997528"/>
                <a:chOff x="718305" y="102805"/>
                <a:chExt cx="4120500" cy="1695900"/>
              </a:xfrm>
            </p:grpSpPr>
            <p:sp>
              <p:nvSpPr>
                <p:cNvPr id="402" name="Google Shape;402;g3ec429e5033_1_34"/>
                <p:cNvSpPr/>
                <p:nvPr/>
              </p:nvSpPr>
              <p:spPr>
                <a:xfrm>
                  <a:off x="718305" y="102805"/>
                  <a:ext cx="4120500" cy="1695900"/>
                </a:xfrm>
                <a:prstGeom prst="rect">
                  <a:avLst/>
                </a:prstGeom>
                <a:solidFill>
                  <a:srgbClr val="282828"/>
                </a:solidFill>
                <a:ln>
                  <a:noFill/>
                </a:ln>
                <a:effectLst>
                  <a:outerShdw blurRad="40000" dist="23000" dir="5400000" rotWithShape="0">
                    <a:srgbClr val="000000">
                      <a:alpha val="349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1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403" name="Google Shape;403;g3ec429e5033_1_34"/>
                <p:cNvPicPr preferRelativeResize="0"/>
                <p:nvPr/>
              </p:nvPicPr>
              <p:blipFill rotWithShape="1">
                <a:blip r:embed="rId4">
                  <a:alphaModFix/>
                </a:blip>
                <a:srcRect/>
                <a:stretch/>
              </p:blipFill>
              <p:spPr>
                <a:xfrm>
                  <a:off x="782935" y="156319"/>
                  <a:ext cx="4013200" cy="1562102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id="404" name="Google Shape;404;g3ec429e5033_1_34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-1183182" y="2518938"/>
                <a:ext cx="2245022" cy="80259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05" name="Google Shape;405;g3ec429e5033_1_34"/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>
                <a:off x="1355774" y="2518938"/>
                <a:ext cx="2416000" cy="1099892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406" name="Google Shape;406;g3ec429e5033_1_34"/>
          <p:cNvSpPr txBox="1"/>
          <p:nvPr/>
        </p:nvSpPr>
        <p:spPr>
          <a:xfrm>
            <a:off x="659136" y="4358183"/>
            <a:ext cx="13662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Photo credit: Dan Savoboda, Fermilab</a:t>
            </a:r>
            <a:endParaRPr/>
          </a:p>
        </p:txBody>
      </p:sp>
      <p:sp>
        <p:nvSpPr>
          <p:cNvPr id="407" name="Google Shape;407;g3ec429e5033_1_34"/>
          <p:cNvSpPr txBox="1"/>
          <p:nvPr/>
        </p:nvSpPr>
        <p:spPr>
          <a:xfrm>
            <a:off x="2286000" y="4471722"/>
            <a:ext cx="45720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u="sng">
                <a:solidFill>
                  <a:srgbClr val="282828"/>
                </a:solidFill>
                <a:latin typeface="Calibri"/>
                <a:ea typeface="Calibri"/>
                <a:cs typeface="Calibri"/>
                <a:sym typeface="Calibri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https://indico.fnal.gov/event/63132/</a:t>
            </a:r>
            <a:r>
              <a:rPr lang="en-US" sz="1200">
                <a:solidFill>
                  <a:srgbClr val="282828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sp>
        <p:nvSpPr>
          <p:cNvPr id="408" name="Google Shape;408;g3ec429e5033_1_34"/>
          <p:cNvSpPr txBox="1"/>
          <p:nvPr/>
        </p:nvSpPr>
        <p:spPr>
          <a:xfrm>
            <a:off x="6858000" y="4092000"/>
            <a:ext cx="1590300" cy="3387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May 29-31, 2024</a:t>
            </a:r>
            <a:endParaRPr/>
          </a:p>
        </p:txBody>
      </p:sp>
      <p:sp>
        <p:nvSpPr>
          <p:cNvPr id="409" name="Google Shape;409;g3ec429e5033_1_34"/>
          <p:cNvSpPr txBox="1">
            <a:spLocks noGrp="1"/>
          </p:cNvSpPr>
          <p:nvPr>
            <p:ph type="ftr" idx="11"/>
          </p:nvPr>
        </p:nvSpPr>
        <p:spPr>
          <a:xfrm>
            <a:off x="1530603" y="4878161"/>
            <a:ext cx="6262200" cy="18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Daniel Baxter | RISQ 2026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sp>
        <p:nvSpPr>
          <p:cNvPr id="410" name="Google Shape;410;g3ec429e5033_1_34"/>
          <p:cNvSpPr txBox="1">
            <a:spLocks noGrp="1"/>
          </p:cNvSpPr>
          <p:nvPr>
            <p:ph type="dt" idx="10"/>
          </p:nvPr>
        </p:nvSpPr>
        <p:spPr>
          <a:xfrm>
            <a:off x="729393" y="4878161"/>
            <a:ext cx="675300" cy="18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6/16/2026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g3f11b5474fc_0_116"/>
          <p:cNvSpPr txBox="1">
            <a:spLocks noGrp="1"/>
          </p:cNvSpPr>
          <p:nvPr>
            <p:ph type="title"/>
          </p:nvPr>
        </p:nvSpPr>
        <p:spPr>
          <a:xfrm>
            <a:off x="459583" y="258956"/>
            <a:ext cx="8441400" cy="32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</a:rPr>
              <a:t>RISQ 2024 Review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416" name="Google Shape;416;g3f11b5474fc_0_116"/>
          <p:cNvSpPr txBox="1">
            <a:spLocks noGrp="1"/>
          </p:cNvSpPr>
          <p:nvPr>
            <p:ph type="ftr" idx="11"/>
          </p:nvPr>
        </p:nvSpPr>
        <p:spPr>
          <a:xfrm>
            <a:off x="1530603" y="4878161"/>
            <a:ext cx="6262200" cy="18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Daniel Baxter | RISQ 2026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sp>
        <p:nvSpPr>
          <p:cNvPr id="417" name="Google Shape;417;g3f11b5474fc_0_116"/>
          <p:cNvSpPr txBox="1">
            <a:spLocks noGrp="1"/>
          </p:cNvSpPr>
          <p:nvPr>
            <p:ph type="sldNum" idx="12"/>
          </p:nvPr>
        </p:nvSpPr>
        <p:spPr>
          <a:xfrm>
            <a:off x="222250" y="4878161"/>
            <a:ext cx="414300" cy="1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  <p:sp>
        <p:nvSpPr>
          <p:cNvPr id="418" name="Google Shape;418;g3f11b5474fc_0_116"/>
          <p:cNvSpPr txBox="1">
            <a:spLocks noGrp="1"/>
          </p:cNvSpPr>
          <p:nvPr>
            <p:ph type="dt" idx="10"/>
          </p:nvPr>
        </p:nvSpPr>
        <p:spPr>
          <a:xfrm>
            <a:off x="729393" y="4878161"/>
            <a:ext cx="675300" cy="18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6/16/2026</a:t>
            </a:r>
            <a:endParaRPr/>
          </a:p>
        </p:txBody>
      </p:sp>
      <p:sp>
        <p:nvSpPr>
          <p:cNvPr id="419" name="Google Shape;419;g3f11b5474fc_0_116"/>
          <p:cNvSpPr txBox="1"/>
          <p:nvPr/>
        </p:nvSpPr>
        <p:spPr>
          <a:xfrm>
            <a:off x="459570" y="708925"/>
            <a:ext cx="82653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500"/>
              <a:buFont typeface="Helvetica Neue"/>
              <a:buChar char="-"/>
            </a:pPr>
            <a:r>
              <a:rPr lang="en-US" sz="1500" b="1">
                <a:solidFill>
                  <a:srgbClr val="0020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QSC</a:t>
            </a:r>
            <a:r>
              <a:rPr lang="en-US" sz="1500">
                <a:solidFill>
                  <a:srgbClr val="0020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focused largely on the modeling of radiation-dependence through comparison of surface and underground qubit operation at Fermilab</a:t>
            </a:r>
            <a:endParaRPr sz="1500">
              <a:solidFill>
                <a:srgbClr val="00206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420" name="Google Shape;420;g3f11b5474fc_0_116" title="Screenshot 2026-06-16 at 12.01.49 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60925" y="1155100"/>
            <a:ext cx="2074249" cy="825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g3ec429e5033_1_55"/>
          <p:cNvSpPr txBox="1">
            <a:spLocks noGrp="1"/>
          </p:cNvSpPr>
          <p:nvPr>
            <p:ph type="title"/>
          </p:nvPr>
        </p:nvSpPr>
        <p:spPr>
          <a:xfrm>
            <a:off x="459583" y="258956"/>
            <a:ext cx="8441400" cy="32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</a:rPr>
              <a:t>RISQ 2024 Review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426" name="Google Shape;426;g3ec429e5033_1_55"/>
          <p:cNvSpPr txBox="1">
            <a:spLocks noGrp="1"/>
          </p:cNvSpPr>
          <p:nvPr>
            <p:ph type="ftr" idx="11"/>
          </p:nvPr>
        </p:nvSpPr>
        <p:spPr>
          <a:xfrm>
            <a:off x="1530603" y="4878161"/>
            <a:ext cx="6262200" cy="18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Daniel Baxter | RISQ 2026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sp>
        <p:nvSpPr>
          <p:cNvPr id="427" name="Google Shape;427;g3ec429e5033_1_55"/>
          <p:cNvSpPr txBox="1">
            <a:spLocks noGrp="1"/>
          </p:cNvSpPr>
          <p:nvPr>
            <p:ph type="sldNum" idx="12"/>
          </p:nvPr>
        </p:nvSpPr>
        <p:spPr>
          <a:xfrm>
            <a:off x="222250" y="4878161"/>
            <a:ext cx="414300" cy="1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  <p:sp>
        <p:nvSpPr>
          <p:cNvPr id="428" name="Google Shape;428;g3ec429e5033_1_55"/>
          <p:cNvSpPr txBox="1">
            <a:spLocks noGrp="1"/>
          </p:cNvSpPr>
          <p:nvPr>
            <p:ph type="dt" idx="10"/>
          </p:nvPr>
        </p:nvSpPr>
        <p:spPr>
          <a:xfrm>
            <a:off x="729393" y="4878161"/>
            <a:ext cx="675300" cy="18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6/16/2026</a:t>
            </a:r>
            <a:endParaRPr/>
          </a:p>
        </p:txBody>
      </p:sp>
      <p:sp>
        <p:nvSpPr>
          <p:cNvPr id="429" name="Google Shape;429;g3ec429e5033_1_55"/>
          <p:cNvSpPr txBox="1"/>
          <p:nvPr/>
        </p:nvSpPr>
        <p:spPr>
          <a:xfrm>
            <a:off x="459570" y="708925"/>
            <a:ext cx="82653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500"/>
              <a:buFont typeface="Helvetica Neue"/>
              <a:buChar char="-"/>
            </a:pPr>
            <a:r>
              <a:rPr lang="en-US" sz="1500" b="1">
                <a:solidFill>
                  <a:srgbClr val="0020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QSC</a:t>
            </a:r>
            <a:r>
              <a:rPr lang="en-US" sz="1500">
                <a:solidFill>
                  <a:srgbClr val="0020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focused largely on the modeling of radiation-dependence through comparison of surface and underground qubit operation at Fermilab</a:t>
            </a:r>
            <a:endParaRPr sz="1500">
              <a:solidFill>
                <a:srgbClr val="00206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430" name="Google Shape;430;g3ec429e5033_1_55" title="Screenshot 2026-06-16 at 12.01.49 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60925" y="1155100"/>
            <a:ext cx="2074249" cy="825400"/>
          </a:xfrm>
          <a:prstGeom prst="rect">
            <a:avLst/>
          </a:prstGeom>
          <a:noFill/>
          <a:ln>
            <a:noFill/>
          </a:ln>
        </p:spPr>
      </p:pic>
      <p:sp>
        <p:nvSpPr>
          <p:cNvPr id="431" name="Google Shape;431;g3ec429e5033_1_55"/>
          <p:cNvSpPr txBox="1"/>
          <p:nvPr/>
        </p:nvSpPr>
        <p:spPr>
          <a:xfrm>
            <a:off x="459574" y="1484400"/>
            <a:ext cx="6199800" cy="8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500"/>
              <a:buFont typeface="Helvetica Neue"/>
              <a:buChar char="-"/>
            </a:pPr>
            <a:r>
              <a:rPr lang="en-US" sz="1500" b="1">
                <a:solidFill>
                  <a:srgbClr val="0020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SQMS</a:t>
            </a:r>
            <a:r>
              <a:rPr lang="en-US" sz="1500">
                <a:solidFill>
                  <a:srgbClr val="0020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also explored surface-to-underground comparison through facilities in LNGS, Italy, in addition to novel studies of material dependence on device response</a:t>
            </a:r>
            <a:endParaRPr sz="1500">
              <a:solidFill>
                <a:srgbClr val="00206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432" name="Google Shape;432;g3ec429e5033_1_55" title="Screenshot 2026-06-16 at 12.04.06 A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86550" y="2173050"/>
            <a:ext cx="3948625" cy="522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3ec429e5033_1_67"/>
          <p:cNvSpPr txBox="1">
            <a:spLocks noGrp="1"/>
          </p:cNvSpPr>
          <p:nvPr>
            <p:ph type="title"/>
          </p:nvPr>
        </p:nvSpPr>
        <p:spPr>
          <a:xfrm>
            <a:off x="459583" y="258956"/>
            <a:ext cx="8441400" cy="32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</a:rPr>
              <a:t>RISQ 2024 Review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438" name="Google Shape;438;g3ec429e5033_1_67"/>
          <p:cNvSpPr txBox="1">
            <a:spLocks noGrp="1"/>
          </p:cNvSpPr>
          <p:nvPr>
            <p:ph type="ftr" idx="11"/>
          </p:nvPr>
        </p:nvSpPr>
        <p:spPr>
          <a:xfrm>
            <a:off x="1530603" y="4878161"/>
            <a:ext cx="6262200" cy="18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Daniel Baxter | RISQ 2026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sp>
        <p:nvSpPr>
          <p:cNvPr id="439" name="Google Shape;439;g3ec429e5033_1_67"/>
          <p:cNvSpPr txBox="1">
            <a:spLocks noGrp="1"/>
          </p:cNvSpPr>
          <p:nvPr>
            <p:ph type="sldNum" idx="12"/>
          </p:nvPr>
        </p:nvSpPr>
        <p:spPr>
          <a:xfrm>
            <a:off x="222250" y="4878161"/>
            <a:ext cx="414300" cy="1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23</a:t>
            </a:fld>
            <a:endParaRPr/>
          </a:p>
        </p:txBody>
      </p:sp>
      <p:sp>
        <p:nvSpPr>
          <p:cNvPr id="440" name="Google Shape;440;g3ec429e5033_1_67"/>
          <p:cNvSpPr txBox="1">
            <a:spLocks noGrp="1"/>
          </p:cNvSpPr>
          <p:nvPr>
            <p:ph type="dt" idx="10"/>
          </p:nvPr>
        </p:nvSpPr>
        <p:spPr>
          <a:xfrm>
            <a:off x="729393" y="4878161"/>
            <a:ext cx="675300" cy="18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6/16/2026</a:t>
            </a:r>
            <a:endParaRPr/>
          </a:p>
        </p:txBody>
      </p:sp>
      <p:sp>
        <p:nvSpPr>
          <p:cNvPr id="441" name="Google Shape;441;g3ec429e5033_1_67"/>
          <p:cNvSpPr txBox="1"/>
          <p:nvPr/>
        </p:nvSpPr>
        <p:spPr>
          <a:xfrm>
            <a:off x="459570" y="708925"/>
            <a:ext cx="82653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500"/>
              <a:buFont typeface="Helvetica Neue"/>
              <a:buChar char="-"/>
            </a:pPr>
            <a:r>
              <a:rPr lang="en-US" sz="1500" b="1">
                <a:solidFill>
                  <a:srgbClr val="0020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QSC</a:t>
            </a:r>
            <a:r>
              <a:rPr lang="en-US" sz="1500">
                <a:solidFill>
                  <a:srgbClr val="0020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focused largely on the modeling of radiation-dependence through comparison of surface and underground qubit operation at Fermilab</a:t>
            </a:r>
            <a:endParaRPr sz="1500">
              <a:solidFill>
                <a:srgbClr val="00206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442" name="Google Shape;442;g3ec429e5033_1_67" title="Screenshot 2026-06-16 at 12.01.49 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60925" y="1155100"/>
            <a:ext cx="2074249" cy="825400"/>
          </a:xfrm>
          <a:prstGeom prst="rect">
            <a:avLst/>
          </a:prstGeom>
          <a:noFill/>
          <a:ln>
            <a:noFill/>
          </a:ln>
        </p:spPr>
      </p:pic>
      <p:sp>
        <p:nvSpPr>
          <p:cNvPr id="443" name="Google Shape;443;g3ec429e5033_1_67"/>
          <p:cNvSpPr txBox="1"/>
          <p:nvPr/>
        </p:nvSpPr>
        <p:spPr>
          <a:xfrm>
            <a:off x="459574" y="1484400"/>
            <a:ext cx="6199800" cy="8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500"/>
              <a:buFont typeface="Helvetica Neue"/>
              <a:buChar char="-"/>
            </a:pPr>
            <a:r>
              <a:rPr lang="en-US" sz="1500" b="1">
                <a:solidFill>
                  <a:srgbClr val="0020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SQMS</a:t>
            </a:r>
            <a:r>
              <a:rPr lang="en-US" sz="1500">
                <a:solidFill>
                  <a:srgbClr val="0020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also explored surface-to-underground comparison through facilities in LNGS, Italy, in addition to novel studies of material dependence on device response</a:t>
            </a:r>
            <a:endParaRPr sz="1500">
              <a:solidFill>
                <a:srgbClr val="00206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444" name="Google Shape;444;g3ec429e5033_1_67" title="Screenshot 2026-06-16 at 12.04.06 A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86550" y="2173050"/>
            <a:ext cx="3948625" cy="522750"/>
          </a:xfrm>
          <a:prstGeom prst="rect">
            <a:avLst/>
          </a:prstGeom>
          <a:noFill/>
          <a:ln>
            <a:noFill/>
          </a:ln>
        </p:spPr>
      </p:pic>
      <p:sp>
        <p:nvSpPr>
          <p:cNvPr id="445" name="Google Shape;445;g3ec429e5033_1_67"/>
          <p:cNvSpPr txBox="1"/>
          <p:nvPr/>
        </p:nvSpPr>
        <p:spPr>
          <a:xfrm>
            <a:off x="459575" y="2464300"/>
            <a:ext cx="4745400" cy="8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500"/>
              <a:buFont typeface="Helvetica Neue"/>
              <a:buChar char="-"/>
            </a:pPr>
            <a:r>
              <a:rPr lang="en-US" sz="1500" b="1">
                <a:solidFill>
                  <a:srgbClr val="0020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C2QA</a:t>
            </a:r>
            <a:r>
              <a:rPr lang="en-US" sz="1500">
                <a:solidFill>
                  <a:srgbClr val="0020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studied device response in shallow-underground site at PNNL and focused on two-level-system (TLS) dynamics in tantalum</a:t>
            </a:r>
            <a:endParaRPr sz="1500">
              <a:solidFill>
                <a:srgbClr val="00206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446" name="Google Shape;446;g3ec429e5033_1_67" title="Screenshot 2026-06-16 at 12.07.37 AM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42766" y="2962225"/>
            <a:ext cx="2879133" cy="938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g3ec429e5033_1_80"/>
          <p:cNvSpPr txBox="1">
            <a:spLocks noGrp="1"/>
          </p:cNvSpPr>
          <p:nvPr>
            <p:ph type="title"/>
          </p:nvPr>
        </p:nvSpPr>
        <p:spPr>
          <a:xfrm>
            <a:off x="459583" y="258956"/>
            <a:ext cx="8441400" cy="32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</a:rPr>
              <a:t>RISQ 2024 Review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452" name="Google Shape;452;g3ec429e5033_1_80"/>
          <p:cNvSpPr txBox="1">
            <a:spLocks noGrp="1"/>
          </p:cNvSpPr>
          <p:nvPr>
            <p:ph type="ftr" idx="11"/>
          </p:nvPr>
        </p:nvSpPr>
        <p:spPr>
          <a:xfrm>
            <a:off x="1530603" y="4878161"/>
            <a:ext cx="6262200" cy="18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Daniel Baxter | RISQ 2026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sp>
        <p:nvSpPr>
          <p:cNvPr id="453" name="Google Shape;453;g3ec429e5033_1_80"/>
          <p:cNvSpPr txBox="1">
            <a:spLocks noGrp="1"/>
          </p:cNvSpPr>
          <p:nvPr>
            <p:ph type="sldNum" idx="12"/>
          </p:nvPr>
        </p:nvSpPr>
        <p:spPr>
          <a:xfrm>
            <a:off x="222250" y="4878161"/>
            <a:ext cx="414300" cy="1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24</a:t>
            </a:fld>
            <a:endParaRPr/>
          </a:p>
        </p:txBody>
      </p:sp>
      <p:sp>
        <p:nvSpPr>
          <p:cNvPr id="454" name="Google Shape;454;g3ec429e5033_1_80"/>
          <p:cNvSpPr txBox="1">
            <a:spLocks noGrp="1"/>
          </p:cNvSpPr>
          <p:nvPr>
            <p:ph type="dt" idx="10"/>
          </p:nvPr>
        </p:nvSpPr>
        <p:spPr>
          <a:xfrm>
            <a:off x="729393" y="4878161"/>
            <a:ext cx="675300" cy="18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6/16/2026</a:t>
            </a:r>
            <a:endParaRPr/>
          </a:p>
        </p:txBody>
      </p:sp>
      <p:sp>
        <p:nvSpPr>
          <p:cNvPr id="455" name="Google Shape;455;g3ec429e5033_1_80"/>
          <p:cNvSpPr txBox="1"/>
          <p:nvPr/>
        </p:nvSpPr>
        <p:spPr>
          <a:xfrm>
            <a:off x="459570" y="708925"/>
            <a:ext cx="82653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500"/>
              <a:buFont typeface="Helvetica Neue"/>
              <a:buChar char="-"/>
            </a:pPr>
            <a:r>
              <a:rPr lang="en-US" sz="1500" b="1">
                <a:solidFill>
                  <a:srgbClr val="0020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QSC</a:t>
            </a:r>
            <a:r>
              <a:rPr lang="en-US" sz="1500">
                <a:solidFill>
                  <a:srgbClr val="0020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focused largely on the modeling of radiation-dependence through comparison of surface and underground qubit operation at Fermilab</a:t>
            </a:r>
            <a:endParaRPr sz="1500">
              <a:solidFill>
                <a:srgbClr val="00206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456" name="Google Shape;456;g3ec429e5033_1_80" title="Screenshot 2026-06-16 at 12.01.49 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60925" y="1155100"/>
            <a:ext cx="2074249" cy="825400"/>
          </a:xfrm>
          <a:prstGeom prst="rect">
            <a:avLst/>
          </a:prstGeom>
          <a:noFill/>
          <a:ln>
            <a:noFill/>
          </a:ln>
        </p:spPr>
      </p:pic>
      <p:sp>
        <p:nvSpPr>
          <p:cNvPr id="457" name="Google Shape;457;g3ec429e5033_1_80"/>
          <p:cNvSpPr txBox="1"/>
          <p:nvPr/>
        </p:nvSpPr>
        <p:spPr>
          <a:xfrm>
            <a:off x="459574" y="1484400"/>
            <a:ext cx="6199800" cy="8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500"/>
              <a:buFont typeface="Helvetica Neue"/>
              <a:buChar char="-"/>
            </a:pPr>
            <a:r>
              <a:rPr lang="en-US" sz="1500" b="1">
                <a:solidFill>
                  <a:srgbClr val="0020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SQMS</a:t>
            </a:r>
            <a:r>
              <a:rPr lang="en-US" sz="1500">
                <a:solidFill>
                  <a:srgbClr val="0020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also explored surface-to-underground comparison through facilities in LNGS, Italy, in addition to novel studies of material dependence on device response</a:t>
            </a:r>
            <a:endParaRPr sz="1500">
              <a:solidFill>
                <a:srgbClr val="00206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458" name="Google Shape;458;g3ec429e5033_1_80" title="Screenshot 2026-06-16 at 12.04.06 A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86550" y="2173050"/>
            <a:ext cx="3948625" cy="522750"/>
          </a:xfrm>
          <a:prstGeom prst="rect">
            <a:avLst/>
          </a:prstGeom>
          <a:noFill/>
          <a:ln>
            <a:noFill/>
          </a:ln>
        </p:spPr>
      </p:pic>
      <p:sp>
        <p:nvSpPr>
          <p:cNvPr id="459" name="Google Shape;459;g3ec429e5033_1_80"/>
          <p:cNvSpPr txBox="1"/>
          <p:nvPr/>
        </p:nvSpPr>
        <p:spPr>
          <a:xfrm>
            <a:off x="459575" y="2464300"/>
            <a:ext cx="4745400" cy="8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500"/>
              <a:buFont typeface="Helvetica Neue"/>
              <a:buChar char="-"/>
            </a:pPr>
            <a:r>
              <a:rPr lang="en-US" sz="1500" b="1">
                <a:solidFill>
                  <a:srgbClr val="0020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C2QA</a:t>
            </a:r>
            <a:r>
              <a:rPr lang="en-US" sz="1500">
                <a:solidFill>
                  <a:srgbClr val="0020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studied device response in shallow-underground site at PNNL and focused on two-level-system (TLS) dynamics in tantalum</a:t>
            </a:r>
            <a:endParaRPr sz="1500">
              <a:solidFill>
                <a:srgbClr val="00206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460" name="Google Shape;460;g3ec429e5033_1_80" title="Screenshot 2026-06-16 at 12.07.37 AM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42766" y="2962225"/>
            <a:ext cx="2879133" cy="938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1" name="Google Shape;461;g3ec429e5033_1_80" title="Screenshot 2026-06-16 at 12.08.04 AM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92050" y="3553400"/>
            <a:ext cx="1610373" cy="64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2" name="Google Shape;462;g3ec429e5033_1_80" title="Screenshot 2026-06-16 at 12.08.08 AM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803550" y="3513425"/>
            <a:ext cx="2766843" cy="770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g3f11b5474fc_0_164"/>
          <p:cNvSpPr txBox="1">
            <a:spLocks noGrp="1"/>
          </p:cNvSpPr>
          <p:nvPr>
            <p:ph type="title"/>
          </p:nvPr>
        </p:nvSpPr>
        <p:spPr>
          <a:xfrm>
            <a:off x="459583" y="258956"/>
            <a:ext cx="8441400" cy="32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</a:rPr>
              <a:t>RISQ 2024 Review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468" name="Google Shape;468;g3f11b5474fc_0_164"/>
          <p:cNvSpPr txBox="1">
            <a:spLocks noGrp="1"/>
          </p:cNvSpPr>
          <p:nvPr>
            <p:ph type="ftr" idx="11"/>
          </p:nvPr>
        </p:nvSpPr>
        <p:spPr>
          <a:xfrm>
            <a:off x="1530603" y="4878161"/>
            <a:ext cx="6262200" cy="18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Daniel Baxter | RISQ 2026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sp>
        <p:nvSpPr>
          <p:cNvPr id="469" name="Google Shape;469;g3f11b5474fc_0_164"/>
          <p:cNvSpPr txBox="1">
            <a:spLocks noGrp="1"/>
          </p:cNvSpPr>
          <p:nvPr>
            <p:ph type="sldNum" idx="12"/>
          </p:nvPr>
        </p:nvSpPr>
        <p:spPr>
          <a:xfrm>
            <a:off x="222250" y="4878161"/>
            <a:ext cx="414300" cy="1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25</a:t>
            </a:fld>
            <a:endParaRPr/>
          </a:p>
        </p:txBody>
      </p:sp>
      <p:sp>
        <p:nvSpPr>
          <p:cNvPr id="470" name="Google Shape;470;g3f11b5474fc_0_164"/>
          <p:cNvSpPr txBox="1">
            <a:spLocks noGrp="1"/>
          </p:cNvSpPr>
          <p:nvPr>
            <p:ph type="dt" idx="10"/>
          </p:nvPr>
        </p:nvSpPr>
        <p:spPr>
          <a:xfrm>
            <a:off x="729393" y="4878161"/>
            <a:ext cx="675300" cy="18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6/16/2026</a:t>
            </a:r>
            <a:endParaRPr/>
          </a:p>
        </p:txBody>
      </p:sp>
      <p:sp>
        <p:nvSpPr>
          <p:cNvPr id="471" name="Google Shape;471;g3f11b5474fc_0_164"/>
          <p:cNvSpPr txBox="1"/>
          <p:nvPr/>
        </p:nvSpPr>
        <p:spPr>
          <a:xfrm>
            <a:off x="459572" y="708925"/>
            <a:ext cx="63927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500"/>
              <a:buFont typeface="Helvetica Neue"/>
              <a:buChar char="-"/>
            </a:pPr>
            <a:r>
              <a:rPr lang="en-US" sz="1500">
                <a:solidFill>
                  <a:srgbClr val="0020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We had a very nice theory talk from </a:t>
            </a:r>
            <a:r>
              <a:rPr lang="en-US" sz="1500" b="1">
                <a:solidFill>
                  <a:srgbClr val="0020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Gianluigi Catelani</a:t>
            </a:r>
            <a:endParaRPr sz="1500" b="1">
              <a:solidFill>
                <a:srgbClr val="00206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marR="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500"/>
              <a:buFont typeface="Helvetica Neue"/>
              <a:buChar char="-"/>
            </a:pPr>
            <a:r>
              <a:rPr lang="en-US" sz="1500">
                <a:solidFill>
                  <a:srgbClr val="0020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Reviewed the full Hamiltonian for a single-junction qubit with QPs</a:t>
            </a:r>
            <a:endParaRPr sz="1500">
              <a:solidFill>
                <a:srgbClr val="00206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472" name="Google Shape;472;g3f11b5474fc_0_164" title="Screenshot 2026-06-15 at 3.00.42 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6268" y="1568400"/>
            <a:ext cx="8231460" cy="2781324"/>
          </a:xfrm>
          <a:prstGeom prst="rect">
            <a:avLst/>
          </a:prstGeom>
          <a:noFill/>
          <a:ln>
            <a:noFill/>
          </a:ln>
        </p:spPr>
      </p:pic>
      <p:sp>
        <p:nvSpPr>
          <p:cNvPr id="473" name="Google Shape;473;g3f11b5474fc_0_164"/>
          <p:cNvSpPr txBox="1"/>
          <p:nvPr/>
        </p:nvSpPr>
        <p:spPr>
          <a:xfrm>
            <a:off x="2048400" y="4444588"/>
            <a:ext cx="50472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i="1">
                <a:solidFill>
                  <a:srgbClr val="999999"/>
                </a:solidFill>
              </a:rPr>
              <a:t>screenshot from Gianluigi’s talk at RISQ 2024</a:t>
            </a:r>
            <a:endParaRPr sz="1000" i="1">
              <a:solidFill>
                <a:srgbClr val="999999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g3ec30fdba10_0_1"/>
          <p:cNvSpPr txBox="1">
            <a:spLocks noGrp="1"/>
          </p:cNvSpPr>
          <p:nvPr>
            <p:ph type="title"/>
          </p:nvPr>
        </p:nvSpPr>
        <p:spPr>
          <a:xfrm>
            <a:off x="459583" y="258956"/>
            <a:ext cx="8441400" cy="32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</a:rPr>
              <a:t>RISQ 2024 Review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479" name="Google Shape;479;g3ec30fdba10_0_1"/>
          <p:cNvSpPr txBox="1">
            <a:spLocks noGrp="1"/>
          </p:cNvSpPr>
          <p:nvPr>
            <p:ph type="ftr" idx="11"/>
          </p:nvPr>
        </p:nvSpPr>
        <p:spPr>
          <a:xfrm>
            <a:off x="1530603" y="4878161"/>
            <a:ext cx="6262200" cy="18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Daniel Baxter | RISQ 2026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sp>
        <p:nvSpPr>
          <p:cNvPr id="480" name="Google Shape;480;g3ec30fdba10_0_1"/>
          <p:cNvSpPr txBox="1">
            <a:spLocks noGrp="1"/>
          </p:cNvSpPr>
          <p:nvPr>
            <p:ph type="sldNum" idx="12"/>
          </p:nvPr>
        </p:nvSpPr>
        <p:spPr>
          <a:xfrm>
            <a:off x="222250" y="4878161"/>
            <a:ext cx="414300" cy="1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26</a:t>
            </a:fld>
            <a:endParaRPr/>
          </a:p>
        </p:txBody>
      </p:sp>
      <p:sp>
        <p:nvSpPr>
          <p:cNvPr id="481" name="Google Shape;481;g3ec30fdba10_0_1"/>
          <p:cNvSpPr txBox="1">
            <a:spLocks noGrp="1"/>
          </p:cNvSpPr>
          <p:nvPr>
            <p:ph type="dt" idx="10"/>
          </p:nvPr>
        </p:nvSpPr>
        <p:spPr>
          <a:xfrm>
            <a:off x="729393" y="4878161"/>
            <a:ext cx="675300" cy="18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6/16/2026</a:t>
            </a:r>
            <a:endParaRPr/>
          </a:p>
        </p:txBody>
      </p:sp>
      <p:sp>
        <p:nvSpPr>
          <p:cNvPr id="482" name="Google Shape;482;g3ec30fdba10_0_1"/>
          <p:cNvSpPr txBox="1"/>
          <p:nvPr/>
        </p:nvSpPr>
        <p:spPr>
          <a:xfrm>
            <a:off x="459572" y="708925"/>
            <a:ext cx="6392700" cy="8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500"/>
              <a:buFont typeface="Helvetica Neue"/>
              <a:buChar char="-"/>
            </a:pPr>
            <a:r>
              <a:rPr lang="en-US" sz="1500">
                <a:solidFill>
                  <a:srgbClr val="0020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We had a very nice theory talk from </a:t>
            </a:r>
            <a:r>
              <a:rPr lang="en-US" sz="1500" b="1">
                <a:solidFill>
                  <a:srgbClr val="0020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Gianluigi Catelani</a:t>
            </a:r>
            <a:endParaRPr sz="1500" b="1">
              <a:solidFill>
                <a:srgbClr val="00206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marR="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500"/>
              <a:buFont typeface="Helvetica Neue"/>
              <a:buChar char="-"/>
            </a:pPr>
            <a:r>
              <a:rPr lang="en-US" sz="1500">
                <a:solidFill>
                  <a:srgbClr val="0020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Reviewed the full Hamiltonian for a single-junction qubit with QPs</a:t>
            </a:r>
            <a:endParaRPr sz="1500">
              <a:solidFill>
                <a:srgbClr val="00206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marR="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500"/>
              <a:buFont typeface="Helvetica Neue"/>
              <a:buChar char="-"/>
            </a:pPr>
            <a:r>
              <a:rPr lang="en-US" sz="1500">
                <a:solidFill>
                  <a:srgbClr val="0020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Highlighted the analytical form of qubit dynamics</a:t>
            </a:r>
            <a:endParaRPr sz="1500">
              <a:solidFill>
                <a:srgbClr val="00206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483" name="Google Shape;483;g3ec30fdba10_0_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40900" y="1638447"/>
            <a:ext cx="6262199" cy="1527931"/>
          </a:xfrm>
          <a:prstGeom prst="rect">
            <a:avLst/>
          </a:prstGeom>
          <a:noFill/>
          <a:ln>
            <a:noFill/>
          </a:ln>
        </p:spPr>
      </p:pic>
      <p:sp>
        <p:nvSpPr>
          <p:cNvPr id="484" name="Google Shape;484;g3ec30fdba10_0_1"/>
          <p:cNvSpPr txBox="1"/>
          <p:nvPr/>
        </p:nvSpPr>
        <p:spPr>
          <a:xfrm>
            <a:off x="2048400" y="3166365"/>
            <a:ext cx="50472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i="1">
                <a:solidFill>
                  <a:srgbClr val="999999"/>
                </a:solidFill>
              </a:rPr>
              <a:t>screenshot from Gianluigi’s talk at RISQ 2024</a:t>
            </a:r>
            <a:endParaRPr sz="1000" i="1">
              <a:solidFill>
                <a:srgbClr val="999999"/>
              </a:solidFill>
            </a:endParaRPr>
          </a:p>
        </p:txBody>
      </p:sp>
      <p:sp>
        <p:nvSpPr>
          <p:cNvPr id="485" name="Google Shape;485;g3ec30fdba10_0_1"/>
          <p:cNvSpPr txBox="1"/>
          <p:nvPr/>
        </p:nvSpPr>
        <p:spPr>
          <a:xfrm>
            <a:off x="459575" y="3597150"/>
            <a:ext cx="70674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500"/>
              <a:buFont typeface="Helvetica Neue"/>
              <a:buChar char="-"/>
            </a:pPr>
            <a:r>
              <a:rPr lang="en-US" sz="1500">
                <a:solidFill>
                  <a:srgbClr val="0000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Nice talk fitting this model to data from </a:t>
            </a:r>
            <a:r>
              <a:rPr lang="en-US" sz="1500" b="1">
                <a:solidFill>
                  <a:srgbClr val="0000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Emanuela Celi (Northwestern)</a:t>
            </a:r>
            <a:endParaRPr sz="1500" b="1">
              <a:solidFill>
                <a:srgbClr val="0000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marR="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500"/>
              <a:buFont typeface="Helvetica Neue"/>
              <a:buChar char="-"/>
            </a:pPr>
            <a:r>
              <a:rPr lang="en-US" sz="1500">
                <a:solidFill>
                  <a:srgbClr val="0000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Updates from parallel efforts by </a:t>
            </a:r>
            <a:r>
              <a:rPr lang="en-US" sz="1500" b="1">
                <a:solidFill>
                  <a:srgbClr val="0000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Alberto Ressa (INFN)</a:t>
            </a:r>
            <a:endParaRPr sz="1500" b="1">
              <a:solidFill>
                <a:srgbClr val="0000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marR="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500"/>
              <a:buFont typeface="Helvetica Neue"/>
              <a:buChar char="-"/>
            </a:pPr>
            <a:r>
              <a:rPr lang="en-US" sz="1500">
                <a:solidFill>
                  <a:srgbClr val="0000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Two separate theory overview talks this year from </a:t>
            </a:r>
            <a:r>
              <a:rPr lang="en-US" sz="1500" b="1">
                <a:solidFill>
                  <a:srgbClr val="0000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Leonid Glazman (Yale)</a:t>
            </a:r>
            <a:r>
              <a:rPr lang="en-US" sz="1500">
                <a:solidFill>
                  <a:srgbClr val="0000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and </a:t>
            </a:r>
            <a:r>
              <a:rPr lang="en-US" sz="1500" b="1">
                <a:solidFill>
                  <a:srgbClr val="0000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Gabrielle Roberts (Google)</a:t>
            </a:r>
            <a:r>
              <a:rPr lang="en-US" sz="1500">
                <a:solidFill>
                  <a:srgbClr val="0000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endParaRPr sz="1500">
              <a:solidFill>
                <a:srgbClr val="0000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g3ec30fdba10_0_15"/>
          <p:cNvSpPr txBox="1">
            <a:spLocks noGrp="1"/>
          </p:cNvSpPr>
          <p:nvPr>
            <p:ph type="title"/>
          </p:nvPr>
        </p:nvSpPr>
        <p:spPr>
          <a:xfrm>
            <a:off x="459583" y="258956"/>
            <a:ext cx="8441400" cy="32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</a:rPr>
              <a:t>RISQ 2024 Review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491" name="Google Shape;491;g3ec30fdba10_0_15"/>
          <p:cNvSpPr txBox="1">
            <a:spLocks noGrp="1"/>
          </p:cNvSpPr>
          <p:nvPr>
            <p:ph type="ftr" idx="11"/>
          </p:nvPr>
        </p:nvSpPr>
        <p:spPr>
          <a:xfrm>
            <a:off x="1530603" y="4878161"/>
            <a:ext cx="6262200" cy="18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Daniel Baxter | RISQ 2026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sp>
        <p:nvSpPr>
          <p:cNvPr id="492" name="Google Shape;492;g3ec30fdba10_0_15"/>
          <p:cNvSpPr txBox="1">
            <a:spLocks noGrp="1"/>
          </p:cNvSpPr>
          <p:nvPr>
            <p:ph type="sldNum" idx="12"/>
          </p:nvPr>
        </p:nvSpPr>
        <p:spPr>
          <a:xfrm>
            <a:off x="222250" y="4878161"/>
            <a:ext cx="414300" cy="1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27</a:t>
            </a:fld>
            <a:endParaRPr/>
          </a:p>
        </p:txBody>
      </p:sp>
      <p:sp>
        <p:nvSpPr>
          <p:cNvPr id="493" name="Google Shape;493;g3ec30fdba10_0_15"/>
          <p:cNvSpPr txBox="1">
            <a:spLocks noGrp="1"/>
          </p:cNvSpPr>
          <p:nvPr>
            <p:ph type="dt" idx="10"/>
          </p:nvPr>
        </p:nvSpPr>
        <p:spPr>
          <a:xfrm>
            <a:off x="729393" y="4878161"/>
            <a:ext cx="675300" cy="18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6/16/2026</a:t>
            </a:r>
            <a:endParaRPr/>
          </a:p>
        </p:txBody>
      </p:sp>
      <p:sp>
        <p:nvSpPr>
          <p:cNvPr id="494" name="Google Shape;494;g3ec30fdba10_0_15"/>
          <p:cNvSpPr txBox="1"/>
          <p:nvPr/>
        </p:nvSpPr>
        <p:spPr>
          <a:xfrm>
            <a:off x="459575" y="708925"/>
            <a:ext cx="3863400" cy="295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500"/>
              <a:buFont typeface="Helvetica Neue"/>
              <a:buChar char="-"/>
            </a:pPr>
            <a:r>
              <a:rPr lang="en-US" sz="1500">
                <a:solidFill>
                  <a:srgbClr val="0020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One classic trick to reject particle impacts from cosmic rays is to “tag” muons as they pass through the chip</a:t>
            </a:r>
            <a:endParaRPr sz="1500">
              <a:solidFill>
                <a:srgbClr val="00206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marR="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500"/>
              <a:buFont typeface="Helvetica Neue"/>
              <a:buChar char="-"/>
            </a:pPr>
            <a:r>
              <a:rPr lang="en-US" sz="1500">
                <a:solidFill>
                  <a:srgbClr val="0020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This is a very tried-and-true technique</a:t>
            </a:r>
            <a:endParaRPr sz="1500">
              <a:solidFill>
                <a:srgbClr val="00206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marR="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500"/>
              <a:buFont typeface="Helvetica Neue"/>
              <a:buChar char="-"/>
            </a:pPr>
            <a:r>
              <a:rPr lang="en-US" sz="1500" b="1">
                <a:solidFill>
                  <a:srgbClr val="0020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</a:t>
            </a:r>
            <a:r>
              <a:rPr lang="en-US" sz="1500">
                <a:solidFill>
                  <a:srgbClr val="0020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: can be highly effective at rejecting poisoned livetime</a:t>
            </a:r>
            <a:endParaRPr sz="1500">
              <a:solidFill>
                <a:srgbClr val="00206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marR="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500"/>
              <a:buFont typeface="Helvetica Neue"/>
              <a:buChar char="-"/>
            </a:pPr>
            <a:r>
              <a:rPr lang="en-US" sz="1500" b="1">
                <a:solidFill>
                  <a:srgbClr val="0020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Con</a:t>
            </a:r>
            <a:r>
              <a:rPr lang="en-US" sz="1500">
                <a:solidFill>
                  <a:srgbClr val="0020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: does not actually reduce the rate of poisoning events</a:t>
            </a:r>
            <a:endParaRPr sz="1500">
              <a:solidFill>
                <a:srgbClr val="00206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rgbClr val="00206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marR="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500"/>
              <a:buFont typeface="Helvetica Neue"/>
              <a:buChar char="-"/>
            </a:pPr>
            <a:r>
              <a:rPr lang="en-US" sz="1500">
                <a:solidFill>
                  <a:srgbClr val="0020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See talk from </a:t>
            </a:r>
            <a:r>
              <a:rPr lang="en-US" sz="1500" b="1">
                <a:solidFill>
                  <a:srgbClr val="0020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Patrick Harrington</a:t>
            </a:r>
            <a:r>
              <a:rPr lang="en-US" sz="1500">
                <a:solidFill>
                  <a:srgbClr val="0020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on this subject from previous RISQ</a:t>
            </a:r>
            <a:endParaRPr sz="1500">
              <a:solidFill>
                <a:srgbClr val="00206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495" name="Google Shape;495;g3ec30fdba10_0_15" title="Screenshot 2026-06-15 at 4.10.39 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22875" y="302750"/>
            <a:ext cx="4045174" cy="4027851"/>
          </a:xfrm>
          <a:prstGeom prst="rect">
            <a:avLst/>
          </a:prstGeom>
          <a:noFill/>
          <a:ln>
            <a:noFill/>
          </a:ln>
        </p:spPr>
      </p:pic>
      <p:sp>
        <p:nvSpPr>
          <p:cNvPr id="496" name="Google Shape;496;g3ec30fdba10_0_15"/>
          <p:cNvSpPr txBox="1"/>
          <p:nvPr/>
        </p:nvSpPr>
        <p:spPr>
          <a:xfrm>
            <a:off x="4223453" y="4262250"/>
            <a:ext cx="3816900" cy="3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50"/>
              <a:buFont typeface="Roboto"/>
              <a:buNone/>
            </a:pPr>
            <a:r>
              <a:rPr lang="en-US" sz="1050" i="1">
                <a:latin typeface="Roboto"/>
                <a:ea typeface="Roboto"/>
                <a:cs typeface="Roboto"/>
                <a:sym typeface="Roboto"/>
              </a:rPr>
              <a:t>Harrington et al, Nature Commun.</a:t>
            </a:r>
            <a:r>
              <a:rPr lang="en-US" sz="1050">
                <a:latin typeface="Roboto"/>
                <a:ea typeface="Roboto"/>
                <a:cs typeface="Roboto"/>
                <a:sym typeface="Roboto"/>
              </a:rPr>
              <a:t> 16, 6428 (2025)</a:t>
            </a:r>
            <a:endParaRPr sz="1050" i="1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g3f11b5474fc_0_124"/>
          <p:cNvSpPr txBox="1">
            <a:spLocks noGrp="1"/>
          </p:cNvSpPr>
          <p:nvPr>
            <p:ph type="title"/>
          </p:nvPr>
        </p:nvSpPr>
        <p:spPr>
          <a:xfrm>
            <a:off x="459583" y="258956"/>
            <a:ext cx="8441400" cy="32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</a:rPr>
              <a:t>RISQ 2024 Review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502" name="Google Shape;502;g3f11b5474fc_0_124"/>
          <p:cNvSpPr txBox="1">
            <a:spLocks noGrp="1"/>
          </p:cNvSpPr>
          <p:nvPr>
            <p:ph type="ftr" idx="11"/>
          </p:nvPr>
        </p:nvSpPr>
        <p:spPr>
          <a:xfrm>
            <a:off x="1530603" y="4878161"/>
            <a:ext cx="6262200" cy="18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Daniel Baxter | RISQ 2026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sp>
        <p:nvSpPr>
          <p:cNvPr id="503" name="Google Shape;503;g3f11b5474fc_0_124"/>
          <p:cNvSpPr txBox="1">
            <a:spLocks noGrp="1"/>
          </p:cNvSpPr>
          <p:nvPr>
            <p:ph type="sldNum" idx="12"/>
          </p:nvPr>
        </p:nvSpPr>
        <p:spPr>
          <a:xfrm>
            <a:off x="222250" y="4878161"/>
            <a:ext cx="414300" cy="1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28</a:t>
            </a:fld>
            <a:endParaRPr/>
          </a:p>
        </p:txBody>
      </p:sp>
      <p:sp>
        <p:nvSpPr>
          <p:cNvPr id="504" name="Google Shape;504;g3f11b5474fc_0_124"/>
          <p:cNvSpPr txBox="1">
            <a:spLocks noGrp="1"/>
          </p:cNvSpPr>
          <p:nvPr>
            <p:ph type="dt" idx="10"/>
          </p:nvPr>
        </p:nvSpPr>
        <p:spPr>
          <a:xfrm>
            <a:off x="729393" y="4878161"/>
            <a:ext cx="675300" cy="18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6/16/2026</a:t>
            </a:r>
            <a:endParaRPr/>
          </a:p>
        </p:txBody>
      </p:sp>
      <p:pic>
        <p:nvPicPr>
          <p:cNvPr id="505" name="Google Shape;505;g3f11b5474fc_0_124" title="Screenshot 2026-06-15 at 4.16.08 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9575" y="571082"/>
            <a:ext cx="6076145" cy="3993404"/>
          </a:xfrm>
          <a:prstGeom prst="rect">
            <a:avLst/>
          </a:prstGeom>
          <a:noFill/>
          <a:ln>
            <a:noFill/>
          </a:ln>
        </p:spPr>
      </p:pic>
      <p:sp>
        <p:nvSpPr>
          <p:cNvPr id="506" name="Google Shape;506;g3f11b5474fc_0_124"/>
          <p:cNvSpPr txBox="1"/>
          <p:nvPr/>
        </p:nvSpPr>
        <p:spPr>
          <a:xfrm>
            <a:off x="3583790" y="735212"/>
            <a:ext cx="5362200" cy="1569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500"/>
              <a:buFont typeface="Helvetica Neue"/>
              <a:buChar char="-"/>
            </a:pPr>
            <a:r>
              <a:rPr lang="en-US" sz="1500">
                <a:solidFill>
                  <a:srgbClr val="0020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Alternatively, can sandwich muon detector chips inside the fridge around the payload chip</a:t>
            </a:r>
            <a:endParaRPr sz="1500">
              <a:solidFill>
                <a:srgbClr val="00206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marR="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500"/>
              <a:buFont typeface="Helvetica Neue"/>
              <a:buChar char="-"/>
            </a:pPr>
            <a:r>
              <a:rPr lang="en-US" sz="1500">
                <a:solidFill>
                  <a:srgbClr val="0020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See talk from </a:t>
            </a:r>
            <a:r>
              <a:rPr lang="en-US" sz="1500" b="1">
                <a:solidFill>
                  <a:srgbClr val="0020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Ambra Mariani </a:t>
            </a:r>
            <a:r>
              <a:rPr lang="en-US" sz="1500">
                <a:solidFill>
                  <a:srgbClr val="0020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last RISQ</a:t>
            </a:r>
            <a:endParaRPr sz="1500">
              <a:solidFill>
                <a:srgbClr val="00206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rgbClr val="00206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marR="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500"/>
              <a:buFont typeface="Helvetica Neue"/>
              <a:buChar char="-"/>
            </a:pPr>
            <a:r>
              <a:rPr lang="en-US" sz="1500">
                <a:solidFill>
                  <a:srgbClr val="0000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Separate talks this time from </a:t>
            </a:r>
            <a:r>
              <a:rPr lang="en-US" sz="1500" b="1">
                <a:solidFill>
                  <a:srgbClr val="0000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Yaniv Rosen (LLNL)</a:t>
            </a:r>
            <a:r>
              <a:rPr lang="en-US" sz="1500">
                <a:solidFill>
                  <a:srgbClr val="0000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</a:t>
            </a:r>
            <a:r>
              <a:rPr lang="en-US" sz="1500" b="1">
                <a:solidFill>
                  <a:srgbClr val="0000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Tanay Roy (FNAL)</a:t>
            </a:r>
            <a:r>
              <a:rPr lang="en-US" sz="1500">
                <a:solidFill>
                  <a:srgbClr val="0000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and </a:t>
            </a:r>
            <a:r>
              <a:rPr lang="en-US" sz="1500" b="1">
                <a:solidFill>
                  <a:srgbClr val="0000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Joel Ullom (NIST)</a:t>
            </a:r>
            <a:endParaRPr sz="1500" b="1">
              <a:solidFill>
                <a:srgbClr val="0000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507" name="Google Shape;507;g3f11b5474fc_0_124" title="Screenshot 2026-06-15 at 4.19.29 P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26050" y="2190525"/>
            <a:ext cx="2238126" cy="2426525"/>
          </a:xfrm>
          <a:prstGeom prst="rect">
            <a:avLst/>
          </a:prstGeom>
          <a:noFill/>
          <a:ln>
            <a:noFill/>
          </a:ln>
        </p:spPr>
      </p:pic>
      <p:sp>
        <p:nvSpPr>
          <p:cNvPr id="508" name="Google Shape;508;g3f11b5474fc_0_124"/>
          <p:cNvSpPr txBox="1"/>
          <p:nvPr/>
        </p:nvSpPr>
        <p:spPr>
          <a:xfrm>
            <a:off x="2048400" y="4444588"/>
            <a:ext cx="50472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i="1">
                <a:solidFill>
                  <a:srgbClr val="999999"/>
                </a:solidFill>
              </a:rPr>
              <a:t>screenshots from Ambra’s talk at RISQ 2024</a:t>
            </a:r>
            <a:endParaRPr sz="1000" i="1">
              <a:solidFill>
                <a:srgbClr val="999999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" name="Google Shape;513;g3f11b5474fc_0_180" title="Screenshot 2026-06-15 at 2.26.44 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77725" y="818950"/>
            <a:ext cx="4933301" cy="3430801"/>
          </a:xfrm>
          <a:prstGeom prst="rect">
            <a:avLst/>
          </a:prstGeom>
          <a:noFill/>
          <a:ln>
            <a:noFill/>
          </a:ln>
        </p:spPr>
      </p:pic>
      <p:sp>
        <p:nvSpPr>
          <p:cNvPr id="514" name="Google Shape;514;g3f11b5474fc_0_180"/>
          <p:cNvSpPr txBox="1">
            <a:spLocks noGrp="1"/>
          </p:cNvSpPr>
          <p:nvPr>
            <p:ph type="title"/>
          </p:nvPr>
        </p:nvSpPr>
        <p:spPr>
          <a:xfrm>
            <a:off x="459583" y="258956"/>
            <a:ext cx="8441400" cy="32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</a:rPr>
              <a:t>RISQ 2024 Review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515" name="Google Shape;515;g3f11b5474fc_0_180"/>
          <p:cNvSpPr txBox="1">
            <a:spLocks noGrp="1"/>
          </p:cNvSpPr>
          <p:nvPr>
            <p:ph type="ftr" idx="11"/>
          </p:nvPr>
        </p:nvSpPr>
        <p:spPr>
          <a:xfrm>
            <a:off x="1530603" y="4878161"/>
            <a:ext cx="6262200" cy="18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Daniel Baxter | RISQ 2026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sp>
        <p:nvSpPr>
          <p:cNvPr id="516" name="Google Shape;516;g3f11b5474fc_0_180"/>
          <p:cNvSpPr txBox="1">
            <a:spLocks noGrp="1"/>
          </p:cNvSpPr>
          <p:nvPr>
            <p:ph type="sldNum" idx="12"/>
          </p:nvPr>
        </p:nvSpPr>
        <p:spPr>
          <a:xfrm>
            <a:off x="222250" y="4878161"/>
            <a:ext cx="414300" cy="1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29</a:t>
            </a:fld>
            <a:endParaRPr/>
          </a:p>
        </p:txBody>
      </p:sp>
      <p:sp>
        <p:nvSpPr>
          <p:cNvPr id="517" name="Google Shape;517;g3f11b5474fc_0_180"/>
          <p:cNvSpPr txBox="1">
            <a:spLocks noGrp="1"/>
          </p:cNvSpPr>
          <p:nvPr>
            <p:ph type="dt" idx="10"/>
          </p:nvPr>
        </p:nvSpPr>
        <p:spPr>
          <a:xfrm>
            <a:off x="729393" y="4878161"/>
            <a:ext cx="675300" cy="18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6/16/2026</a:t>
            </a:r>
            <a:endParaRPr/>
          </a:p>
        </p:txBody>
      </p:sp>
      <p:sp>
        <p:nvSpPr>
          <p:cNvPr id="518" name="Google Shape;518;g3f11b5474fc_0_180"/>
          <p:cNvSpPr txBox="1"/>
          <p:nvPr/>
        </p:nvSpPr>
        <p:spPr>
          <a:xfrm>
            <a:off x="266800" y="678450"/>
            <a:ext cx="3991800" cy="378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300"/>
              <a:buFont typeface="Helvetica Neue"/>
              <a:buChar char="-"/>
            </a:pPr>
            <a:r>
              <a:rPr lang="en-US" sz="1300">
                <a:solidFill>
                  <a:srgbClr val="0020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Imperfect solution: Go underground!</a:t>
            </a:r>
            <a:endParaRPr sz="1300">
              <a:solidFill>
                <a:srgbClr val="00206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914400" marR="0" lvl="1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300"/>
              <a:buFont typeface="Helvetica Neue"/>
              <a:buChar char="○"/>
            </a:pPr>
            <a:r>
              <a:rPr lang="en-US" sz="1300" b="1">
                <a:solidFill>
                  <a:srgbClr val="0020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Con</a:t>
            </a:r>
            <a:r>
              <a:rPr lang="en-US" sz="1300">
                <a:solidFill>
                  <a:srgbClr val="0020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: Not scalable for industrial applications</a:t>
            </a:r>
            <a:endParaRPr sz="1300">
              <a:solidFill>
                <a:srgbClr val="00206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914400" marR="0" lvl="1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300"/>
              <a:buFont typeface="Helvetica Neue"/>
              <a:buChar char="○"/>
            </a:pPr>
            <a:r>
              <a:rPr lang="en-US" sz="1300" b="1">
                <a:solidFill>
                  <a:srgbClr val="0020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</a:t>
            </a:r>
            <a:r>
              <a:rPr lang="en-US" sz="1300">
                <a:solidFill>
                  <a:srgbClr val="0020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: … but incredibly useful for understanding microphysics</a:t>
            </a:r>
            <a:endParaRPr sz="1300">
              <a:solidFill>
                <a:srgbClr val="00206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marR="0" lvl="0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300"/>
              <a:buFont typeface="Helvetica Neue"/>
              <a:buChar char="-"/>
            </a:pPr>
            <a:r>
              <a:rPr lang="en-US" sz="1300">
                <a:solidFill>
                  <a:srgbClr val="0020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Presentations from different facilities!</a:t>
            </a:r>
            <a:endParaRPr sz="1300">
              <a:solidFill>
                <a:srgbClr val="00206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914400" marR="0" lvl="1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00FF"/>
              </a:buClr>
              <a:buSzPts val="1300"/>
              <a:buFont typeface="Helvetica Neue"/>
              <a:buChar char="○"/>
            </a:pPr>
            <a:r>
              <a:rPr lang="en-US" sz="1300" b="1">
                <a:solidFill>
                  <a:srgbClr val="9900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LBCF@PNNL (30 mwe)</a:t>
            </a:r>
            <a:endParaRPr sz="1300" b="1">
              <a:solidFill>
                <a:srgbClr val="9900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914400" marR="0" lvl="1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00FF"/>
              </a:buClr>
              <a:buSzPts val="1300"/>
              <a:buFont typeface="Helvetica Neue"/>
              <a:buChar char="○"/>
            </a:pPr>
            <a:r>
              <a:rPr lang="en-US" sz="1300" b="1">
                <a:solidFill>
                  <a:srgbClr val="9900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QUIET/NEXUS@Fermilab (225 mwe)</a:t>
            </a:r>
            <a:endParaRPr sz="1300" b="1">
              <a:solidFill>
                <a:srgbClr val="9900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914400" marR="0" lvl="1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300"/>
              <a:buFont typeface="Helvetica Neue"/>
              <a:buChar char="○"/>
            </a:pPr>
            <a:r>
              <a:rPr lang="en-US" sz="1300" b="1">
                <a:solidFill>
                  <a:srgbClr val="0020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CURIE@Mines (415 mwe)</a:t>
            </a:r>
            <a:endParaRPr sz="1300" b="1">
              <a:solidFill>
                <a:srgbClr val="00206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914400" marR="0" lvl="1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300"/>
              <a:buFont typeface="Helvetica Neue"/>
              <a:buChar char="○"/>
            </a:pPr>
            <a:r>
              <a:rPr lang="en-US" sz="1300">
                <a:solidFill>
                  <a:srgbClr val="0020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LSC (2450 mwe)</a:t>
            </a:r>
            <a:endParaRPr sz="1300">
              <a:solidFill>
                <a:srgbClr val="00206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914400" marR="0" lvl="1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300"/>
              <a:buFont typeface="Helvetica Neue"/>
              <a:buChar char="○"/>
            </a:pPr>
            <a:r>
              <a:rPr lang="en-US" sz="1300" b="1">
                <a:solidFill>
                  <a:srgbClr val="0020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QUP@Kamioka (2700 mwe)</a:t>
            </a:r>
            <a:endParaRPr sz="1300" b="1">
              <a:solidFill>
                <a:srgbClr val="00206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914400" marR="0" lvl="1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300"/>
              <a:buFont typeface="Helvetica Neue"/>
              <a:buChar char="○"/>
            </a:pPr>
            <a:r>
              <a:rPr lang="en-US" sz="1300">
                <a:solidFill>
                  <a:srgbClr val="0020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Boulby (2800 mwe)</a:t>
            </a:r>
            <a:endParaRPr sz="1300">
              <a:solidFill>
                <a:srgbClr val="00206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914400" marR="0" lvl="1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300"/>
              <a:buFont typeface="Helvetica Neue"/>
              <a:buChar char="○"/>
            </a:pPr>
            <a:r>
              <a:rPr lang="en-US" sz="1300" b="1">
                <a:solidFill>
                  <a:srgbClr val="0020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CELLAR@SUPL (2900 mwe)</a:t>
            </a:r>
            <a:endParaRPr sz="1300" b="1">
              <a:solidFill>
                <a:srgbClr val="00206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914400" marR="0" lvl="1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00FF"/>
              </a:buClr>
              <a:buSzPts val="1300"/>
              <a:buFont typeface="Helvetica Neue"/>
              <a:buChar char="○"/>
            </a:pPr>
            <a:r>
              <a:rPr lang="en-US" sz="1300" b="1">
                <a:solidFill>
                  <a:srgbClr val="9900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Ieti@LNGS (3800 mwe)</a:t>
            </a:r>
            <a:endParaRPr sz="1300" b="1">
              <a:solidFill>
                <a:srgbClr val="9900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914400" marR="0" lvl="1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300"/>
              <a:buFont typeface="Helvetica Neue"/>
              <a:buChar char="○"/>
            </a:pPr>
            <a:r>
              <a:rPr lang="en-US" sz="1300">
                <a:solidFill>
                  <a:srgbClr val="0020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SURF (4300 mwe)</a:t>
            </a:r>
            <a:endParaRPr sz="1300">
              <a:solidFill>
                <a:srgbClr val="00206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914400" marR="0" lvl="1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300"/>
              <a:buFont typeface="Helvetica Neue"/>
              <a:buChar char="○"/>
            </a:pPr>
            <a:r>
              <a:rPr lang="en-US" sz="1300">
                <a:solidFill>
                  <a:srgbClr val="0020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LSM (4800 mwe)</a:t>
            </a:r>
            <a:endParaRPr sz="1300">
              <a:solidFill>
                <a:srgbClr val="00206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914400" marR="0" lvl="1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00FF"/>
              </a:buClr>
              <a:buSzPts val="1300"/>
              <a:buFont typeface="Helvetica Neue"/>
              <a:buChar char="○"/>
            </a:pPr>
            <a:r>
              <a:rPr lang="en-US" sz="1300" b="1">
                <a:solidFill>
                  <a:srgbClr val="9900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CUTE@SNOLAB (6010 mwe)</a:t>
            </a:r>
            <a:endParaRPr sz="1300" b="1">
              <a:solidFill>
                <a:srgbClr val="9900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914400" marR="0" lvl="1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300"/>
              <a:buFont typeface="Helvetica Neue"/>
              <a:buChar char="○"/>
            </a:pPr>
            <a:r>
              <a:rPr lang="en-US" sz="1300" b="1">
                <a:solidFill>
                  <a:srgbClr val="0020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Jinping (6720 mwe)</a:t>
            </a:r>
            <a:endParaRPr sz="1300" b="1">
              <a:solidFill>
                <a:srgbClr val="00206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19" name="Google Shape;519;g3f11b5474fc_0_180"/>
          <p:cNvSpPr txBox="1"/>
          <p:nvPr/>
        </p:nvSpPr>
        <p:spPr>
          <a:xfrm>
            <a:off x="5355739" y="678438"/>
            <a:ext cx="3000000" cy="3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50"/>
              <a:buFont typeface="Roboto"/>
              <a:buNone/>
            </a:pPr>
            <a:r>
              <a:rPr lang="en-US" sz="1050" i="1">
                <a:latin typeface="Roboto"/>
                <a:ea typeface="Roboto"/>
                <a:cs typeface="Roboto"/>
                <a:sym typeface="Roboto"/>
              </a:rPr>
              <a:t>Pec et al, Eur. Phys. J. C</a:t>
            </a:r>
            <a:r>
              <a:rPr lang="en-US" sz="1050">
                <a:latin typeface="Roboto"/>
                <a:ea typeface="Roboto"/>
                <a:cs typeface="Roboto"/>
                <a:sym typeface="Roboto"/>
              </a:rPr>
              <a:t> 84, 481 (2024)</a:t>
            </a:r>
            <a:endParaRPr sz="105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3f11b5474fc_0_6"/>
          <p:cNvSpPr txBox="1">
            <a:spLocks noGrp="1"/>
          </p:cNvSpPr>
          <p:nvPr>
            <p:ph type="title"/>
          </p:nvPr>
        </p:nvSpPr>
        <p:spPr>
          <a:xfrm>
            <a:off x="459583" y="258956"/>
            <a:ext cx="8441400" cy="32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Radiation Impact</a:t>
            </a:r>
            <a:r>
              <a:rPr lang="en-US">
                <a:solidFill>
                  <a:srgbClr val="CCCCCC"/>
                </a:solidFill>
              </a:rPr>
              <a:t> on Superconducting Qubits</a:t>
            </a:r>
            <a:endParaRPr>
              <a:solidFill>
                <a:srgbClr val="CCCCCC"/>
              </a:solidFill>
            </a:endParaRPr>
          </a:p>
        </p:txBody>
      </p:sp>
      <p:sp>
        <p:nvSpPr>
          <p:cNvPr id="150" name="Google Shape;150;g3f11b5474fc_0_6"/>
          <p:cNvSpPr txBox="1">
            <a:spLocks noGrp="1"/>
          </p:cNvSpPr>
          <p:nvPr>
            <p:ph type="ftr" idx="11"/>
          </p:nvPr>
        </p:nvSpPr>
        <p:spPr>
          <a:xfrm>
            <a:off x="1530603" y="4878161"/>
            <a:ext cx="6262200" cy="18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Daniel Baxter | RISQ 2026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sp>
        <p:nvSpPr>
          <p:cNvPr id="151" name="Google Shape;151;g3f11b5474fc_0_6"/>
          <p:cNvSpPr txBox="1">
            <a:spLocks noGrp="1"/>
          </p:cNvSpPr>
          <p:nvPr>
            <p:ph type="sldNum" idx="12"/>
          </p:nvPr>
        </p:nvSpPr>
        <p:spPr>
          <a:xfrm>
            <a:off x="222250" y="4878161"/>
            <a:ext cx="414300" cy="1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  <p:sp>
        <p:nvSpPr>
          <p:cNvPr id="152" name="Google Shape;152;g3f11b5474fc_0_6"/>
          <p:cNvSpPr txBox="1">
            <a:spLocks noGrp="1"/>
          </p:cNvSpPr>
          <p:nvPr>
            <p:ph type="dt" idx="10"/>
          </p:nvPr>
        </p:nvSpPr>
        <p:spPr>
          <a:xfrm>
            <a:off x="729393" y="4878161"/>
            <a:ext cx="675300" cy="18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6/16/2026</a:t>
            </a:r>
            <a:endParaRPr/>
          </a:p>
        </p:txBody>
      </p:sp>
      <p:sp>
        <p:nvSpPr>
          <p:cNvPr id="153" name="Google Shape;153;g3f11b5474fc_0_6"/>
          <p:cNvSpPr txBox="1"/>
          <p:nvPr/>
        </p:nvSpPr>
        <p:spPr>
          <a:xfrm>
            <a:off x="533399" y="749771"/>
            <a:ext cx="5714413" cy="738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20650"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</a:pPr>
            <a:r>
              <a:rPr lang="en-US" sz="1200" b="1" dirty="0">
                <a:solidFill>
                  <a:srgbClr val="0020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We often simplify the problem of radiation impact on devices, but the reality is far more complex.</a:t>
            </a:r>
          </a:p>
          <a:p>
            <a:pPr marL="120650" lvl="1">
              <a:buClr>
                <a:schemeClr val="dk1"/>
              </a:buClr>
              <a:buSzPts val="1700"/>
            </a:pPr>
            <a:r>
              <a:rPr lang="en-US" sz="1200" dirty="0">
                <a:solidFill>
                  <a:srgbClr val="0020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- How each type of radiation impacts quantum chips is an area of active study</a:t>
            </a:r>
          </a:p>
        </p:txBody>
      </p:sp>
      <p:pic>
        <p:nvPicPr>
          <p:cNvPr id="154" name="Google Shape;154;g3f11b5474fc_0_6" title="Radiation-Exposure-Effect-on-Qubits.jpg"/>
          <p:cNvPicPr preferRelativeResize="0"/>
          <p:nvPr/>
        </p:nvPicPr>
        <p:blipFill rotWithShape="1">
          <a:blip r:embed="rId3">
            <a:alphaModFix/>
          </a:blip>
          <a:srcRect l="16702" t="6246" r="16862" b="41269"/>
          <a:stretch/>
        </p:blipFill>
        <p:spPr>
          <a:xfrm>
            <a:off x="6247813" y="-1"/>
            <a:ext cx="2134775" cy="1496449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g3f11b5474fc_0_6">
            <a:hlinkClick r:id="rId4"/>
          </p:cNvPr>
          <p:cNvSpPr txBox="1"/>
          <p:nvPr/>
        </p:nvSpPr>
        <p:spPr>
          <a:xfrm>
            <a:off x="5570700" y="2704675"/>
            <a:ext cx="17445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u="sng">
                <a:solidFill>
                  <a:schemeClr val="hlink"/>
                </a:solidFill>
                <a:hlinkClick r:id="rId4"/>
              </a:rPr>
              <a:t>Image credit: SciTechDaily</a:t>
            </a:r>
            <a:endParaRPr sz="1000"/>
          </a:p>
        </p:txBody>
      </p:sp>
      <p:pic>
        <p:nvPicPr>
          <p:cNvPr id="156" name="Google Shape;156;g3f11b5474fc_0_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025" y="1749098"/>
            <a:ext cx="5016868" cy="1959925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g3f11b5474fc_0_6"/>
          <p:cNvSpPr txBox="1"/>
          <p:nvPr/>
        </p:nvSpPr>
        <p:spPr>
          <a:xfrm>
            <a:off x="636550" y="3709000"/>
            <a:ext cx="34299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/>
              <a:t>Typical, measured (NaI) laboratory radiation environment: gammas + cosmics ≲ 8000 ch., cosmics ≳ 8000 ch.</a:t>
            </a:r>
            <a:endParaRPr sz="1200"/>
          </a:p>
        </p:txBody>
      </p:sp>
      <p:pic>
        <p:nvPicPr>
          <p:cNvPr id="158" name="Google Shape;158;g3f11b5474fc_0_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21669" y="1496450"/>
            <a:ext cx="2681559" cy="2694274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g3f11b5474fc_0_6"/>
          <p:cNvSpPr txBox="1"/>
          <p:nvPr/>
        </p:nvSpPr>
        <p:spPr>
          <a:xfrm>
            <a:off x="5708925" y="4110750"/>
            <a:ext cx="27741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/>
              <a:t>Modeled spectrum of </a:t>
            </a:r>
            <a:r>
              <a:rPr lang="en-US" sz="1200" i="1"/>
              <a:t>E</a:t>
            </a:r>
            <a:r>
              <a:rPr lang="en-US" sz="1200"/>
              <a:t>-deposits in 5x5x0.5 mm</a:t>
            </a:r>
            <a:r>
              <a:rPr lang="en-US" sz="1200" baseline="30000"/>
              <a:t>3</a:t>
            </a:r>
            <a:r>
              <a:rPr lang="en-US" sz="1200"/>
              <a:t> silicon substrate</a:t>
            </a:r>
            <a:endParaRPr sz="1200"/>
          </a:p>
        </p:txBody>
      </p:sp>
      <p:cxnSp>
        <p:nvCxnSpPr>
          <p:cNvPr id="160" name="Google Shape;160;g3f11b5474fc_0_6"/>
          <p:cNvCxnSpPr/>
          <p:nvPr/>
        </p:nvCxnSpPr>
        <p:spPr>
          <a:xfrm>
            <a:off x="4913187" y="3043385"/>
            <a:ext cx="508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61" name="Google Shape;161;g3f11b5474fc_0_6"/>
          <p:cNvSpPr txBox="1"/>
          <p:nvPr/>
        </p:nvSpPr>
        <p:spPr>
          <a:xfrm>
            <a:off x="2048400" y="4444588"/>
            <a:ext cx="50472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i="1">
                <a:solidFill>
                  <a:srgbClr val="999999"/>
                </a:solidFill>
              </a:rPr>
              <a:t>images from Brent VanDevender</a:t>
            </a:r>
            <a:endParaRPr sz="1000" i="1">
              <a:solidFill>
                <a:srgbClr val="999999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g3f11d486092_0_37"/>
          <p:cNvSpPr txBox="1">
            <a:spLocks noGrp="1"/>
          </p:cNvSpPr>
          <p:nvPr>
            <p:ph type="ftr" idx="11"/>
          </p:nvPr>
        </p:nvSpPr>
        <p:spPr>
          <a:xfrm>
            <a:off x="1530603" y="4878161"/>
            <a:ext cx="6262200" cy="18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Daniel Baxter | RISQ 2026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sp>
        <p:nvSpPr>
          <p:cNvPr id="525" name="Google Shape;525;g3f11d486092_0_37"/>
          <p:cNvSpPr txBox="1">
            <a:spLocks noGrp="1"/>
          </p:cNvSpPr>
          <p:nvPr>
            <p:ph type="sldNum" idx="12"/>
          </p:nvPr>
        </p:nvSpPr>
        <p:spPr>
          <a:xfrm>
            <a:off x="222250" y="4878161"/>
            <a:ext cx="414300" cy="1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30</a:t>
            </a:fld>
            <a:endParaRPr/>
          </a:p>
        </p:txBody>
      </p:sp>
      <p:sp>
        <p:nvSpPr>
          <p:cNvPr id="526" name="Google Shape;526;g3f11d486092_0_37"/>
          <p:cNvSpPr txBox="1">
            <a:spLocks noGrp="1"/>
          </p:cNvSpPr>
          <p:nvPr>
            <p:ph type="dt" idx="10"/>
          </p:nvPr>
        </p:nvSpPr>
        <p:spPr>
          <a:xfrm>
            <a:off x="729393" y="4878161"/>
            <a:ext cx="675300" cy="18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6/16/2026</a:t>
            </a:r>
            <a:endParaRPr/>
          </a:p>
        </p:txBody>
      </p:sp>
      <p:pic>
        <p:nvPicPr>
          <p:cNvPr id="527" name="Google Shape;527;g3f11d486092_0_37" title="World_map_geographical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91064"/>
            <a:ext cx="8839204" cy="4419602"/>
          </a:xfrm>
          <a:prstGeom prst="rect">
            <a:avLst/>
          </a:prstGeom>
          <a:noFill/>
          <a:ln>
            <a:noFill/>
          </a:ln>
        </p:spPr>
      </p:pic>
      <p:sp>
        <p:nvSpPr>
          <p:cNvPr id="528" name="Google Shape;528;g3f11d486092_0_37"/>
          <p:cNvSpPr txBox="1"/>
          <p:nvPr/>
        </p:nvSpPr>
        <p:spPr>
          <a:xfrm>
            <a:off x="2752301" y="291051"/>
            <a:ext cx="15309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 u="sng">
                <a:solidFill>
                  <a:srgbClr val="9900FF"/>
                </a:solidFill>
              </a:rPr>
              <a:t>CUTE </a:t>
            </a:r>
            <a:endParaRPr sz="1100" b="1" u="sng">
              <a:solidFill>
                <a:srgbClr val="9900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 u="sng">
                <a:solidFill>
                  <a:srgbClr val="9900FF"/>
                </a:solidFill>
              </a:rPr>
              <a:t>at SNOLAB</a:t>
            </a:r>
            <a:endParaRPr sz="1100" b="1" u="sng">
              <a:solidFill>
                <a:srgbClr val="9900FF"/>
              </a:solidFill>
            </a:endParaRPr>
          </a:p>
        </p:txBody>
      </p:sp>
      <p:cxnSp>
        <p:nvCxnSpPr>
          <p:cNvPr id="529" name="Google Shape;529;g3f11d486092_0_37"/>
          <p:cNvCxnSpPr/>
          <p:nvPr/>
        </p:nvCxnSpPr>
        <p:spPr>
          <a:xfrm flipH="1">
            <a:off x="2486700" y="732464"/>
            <a:ext cx="315900" cy="424500"/>
          </a:xfrm>
          <a:prstGeom prst="straightConnector1">
            <a:avLst/>
          </a:prstGeom>
          <a:noFill/>
          <a:ln w="28575" cap="flat" cmpd="sng">
            <a:solidFill>
              <a:srgbClr val="9900FF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30" name="Google Shape;530;g3f11d486092_0_37"/>
          <p:cNvCxnSpPr/>
          <p:nvPr/>
        </p:nvCxnSpPr>
        <p:spPr>
          <a:xfrm flipH="1">
            <a:off x="2383500" y="1186064"/>
            <a:ext cx="775500" cy="84600"/>
          </a:xfrm>
          <a:prstGeom prst="straightConnector1">
            <a:avLst/>
          </a:prstGeom>
          <a:noFill/>
          <a:ln w="28575" cap="flat" cmpd="sng">
            <a:solidFill>
              <a:srgbClr val="9900FF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531" name="Google Shape;531;g3f11d486092_0_37"/>
          <p:cNvSpPr txBox="1"/>
          <p:nvPr/>
        </p:nvSpPr>
        <p:spPr>
          <a:xfrm>
            <a:off x="3135062" y="772800"/>
            <a:ext cx="15309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 u="sng">
                <a:solidFill>
                  <a:srgbClr val="9900FF"/>
                </a:solidFill>
              </a:rPr>
              <a:t>QUIET/NEXUS </a:t>
            </a:r>
            <a:endParaRPr sz="1100" b="1" u="sng">
              <a:solidFill>
                <a:srgbClr val="9900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 u="sng">
                <a:solidFill>
                  <a:srgbClr val="9900FF"/>
                </a:solidFill>
              </a:rPr>
              <a:t>at Fermilab</a:t>
            </a:r>
            <a:endParaRPr sz="1100" b="1" u="sng">
              <a:solidFill>
                <a:srgbClr val="9900FF"/>
              </a:solidFill>
            </a:endParaRPr>
          </a:p>
        </p:txBody>
      </p:sp>
      <p:cxnSp>
        <p:nvCxnSpPr>
          <p:cNvPr id="532" name="Google Shape;532;g3f11d486092_0_37"/>
          <p:cNvCxnSpPr/>
          <p:nvPr/>
        </p:nvCxnSpPr>
        <p:spPr>
          <a:xfrm>
            <a:off x="1518251" y="816001"/>
            <a:ext cx="229500" cy="420900"/>
          </a:xfrm>
          <a:prstGeom prst="straightConnector1">
            <a:avLst/>
          </a:prstGeom>
          <a:noFill/>
          <a:ln w="28575" cap="flat" cmpd="sng">
            <a:solidFill>
              <a:srgbClr val="9900FF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533" name="Google Shape;533;g3f11d486092_0_37"/>
          <p:cNvSpPr txBox="1"/>
          <p:nvPr/>
        </p:nvSpPr>
        <p:spPr>
          <a:xfrm>
            <a:off x="1053526" y="344414"/>
            <a:ext cx="15309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 u="sng">
                <a:solidFill>
                  <a:srgbClr val="9900FF"/>
                </a:solidFill>
              </a:rPr>
              <a:t>LBCF</a:t>
            </a:r>
            <a:endParaRPr sz="1100" b="1" u="sng">
              <a:solidFill>
                <a:srgbClr val="9900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 u="sng">
                <a:solidFill>
                  <a:srgbClr val="9900FF"/>
                </a:solidFill>
              </a:rPr>
              <a:t>at PNNL</a:t>
            </a:r>
            <a:endParaRPr sz="1100" b="1" u="sng">
              <a:solidFill>
                <a:srgbClr val="9900FF"/>
              </a:solidFill>
            </a:endParaRPr>
          </a:p>
        </p:txBody>
      </p:sp>
      <p:cxnSp>
        <p:nvCxnSpPr>
          <p:cNvPr id="534" name="Google Shape;534;g3f11d486092_0_37"/>
          <p:cNvCxnSpPr/>
          <p:nvPr/>
        </p:nvCxnSpPr>
        <p:spPr>
          <a:xfrm rot="10800000" flipH="1">
            <a:off x="1498350" y="1347914"/>
            <a:ext cx="459000" cy="299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535" name="Google Shape;535;g3f11d486092_0_37"/>
          <p:cNvSpPr txBox="1"/>
          <p:nvPr/>
        </p:nvSpPr>
        <p:spPr>
          <a:xfrm>
            <a:off x="901064" y="1477064"/>
            <a:ext cx="15309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/>
              <a:t>CURIE </a:t>
            </a:r>
            <a:endParaRPr sz="1100"/>
          </a:p>
        </p:txBody>
      </p:sp>
      <p:sp>
        <p:nvSpPr>
          <p:cNvPr id="536" name="Google Shape;536;g3f11d486092_0_37"/>
          <p:cNvSpPr txBox="1"/>
          <p:nvPr/>
        </p:nvSpPr>
        <p:spPr>
          <a:xfrm>
            <a:off x="1841237" y="375651"/>
            <a:ext cx="15309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/>
              <a:t>SURF</a:t>
            </a:r>
            <a:endParaRPr sz="1100"/>
          </a:p>
        </p:txBody>
      </p:sp>
      <p:cxnSp>
        <p:nvCxnSpPr>
          <p:cNvPr id="537" name="Google Shape;537;g3f11d486092_0_37"/>
          <p:cNvCxnSpPr/>
          <p:nvPr/>
        </p:nvCxnSpPr>
        <p:spPr>
          <a:xfrm>
            <a:off x="2102975" y="683464"/>
            <a:ext cx="4200" cy="555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538" name="Google Shape;538;g3f11d486092_0_37"/>
          <p:cNvSpPr txBox="1"/>
          <p:nvPr/>
        </p:nvSpPr>
        <p:spPr>
          <a:xfrm>
            <a:off x="7125850" y="3285614"/>
            <a:ext cx="9441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/>
              <a:t>CELLAR </a:t>
            </a:r>
            <a:endParaRPr sz="11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/>
              <a:t>at SUPL</a:t>
            </a:r>
            <a:endParaRPr sz="1100"/>
          </a:p>
        </p:txBody>
      </p:sp>
      <p:cxnSp>
        <p:nvCxnSpPr>
          <p:cNvPr id="539" name="Google Shape;539;g3f11d486092_0_37"/>
          <p:cNvCxnSpPr/>
          <p:nvPr/>
        </p:nvCxnSpPr>
        <p:spPr>
          <a:xfrm rot="10800000" flipH="1">
            <a:off x="7824775" y="3215814"/>
            <a:ext cx="271500" cy="131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40" name="Google Shape;540;g3f11d486092_0_37"/>
          <p:cNvCxnSpPr/>
          <p:nvPr/>
        </p:nvCxnSpPr>
        <p:spPr>
          <a:xfrm rot="10800000">
            <a:off x="7161000" y="1548914"/>
            <a:ext cx="631800" cy="210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541" name="Google Shape;541;g3f11d486092_0_37"/>
          <p:cNvSpPr txBox="1"/>
          <p:nvPr/>
        </p:nvSpPr>
        <p:spPr>
          <a:xfrm>
            <a:off x="7748987" y="1612264"/>
            <a:ext cx="9441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/>
              <a:t>Jinping (?)</a:t>
            </a:r>
            <a:endParaRPr sz="1100"/>
          </a:p>
        </p:txBody>
      </p:sp>
      <p:cxnSp>
        <p:nvCxnSpPr>
          <p:cNvPr id="542" name="Google Shape;542;g3f11d486092_0_37"/>
          <p:cNvCxnSpPr/>
          <p:nvPr/>
        </p:nvCxnSpPr>
        <p:spPr>
          <a:xfrm flipH="1">
            <a:off x="4928325" y="473164"/>
            <a:ext cx="837300" cy="788700"/>
          </a:xfrm>
          <a:prstGeom prst="straightConnector1">
            <a:avLst/>
          </a:prstGeom>
          <a:noFill/>
          <a:ln w="28575" cap="flat" cmpd="sng">
            <a:solidFill>
              <a:srgbClr val="9900FF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543" name="Google Shape;543;g3f11d486092_0_37"/>
          <p:cNvSpPr txBox="1"/>
          <p:nvPr/>
        </p:nvSpPr>
        <p:spPr>
          <a:xfrm>
            <a:off x="5765625" y="91064"/>
            <a:ext cx="11841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 u="sng">
                <a:solidFill>
                  <a:srgbClr val="9900FF"/>
                </a:solidFill>
              </a:rPr>
              <a:t>Ieti</a:t>
            </a:r>
            <a:endParaRPr sz="1100" b="1" u="sng">
              <a:solidFill>
                <a:srgbClr val="9900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 u="sng">
                <a:solidFill>
                  <a:srgbClr val="9900FF"/>
                </a:solidFill>
              </a:rPr>
              <a:t>at LNGS</a:t>
            </a:r>
            <a:endParaRPr sz="1100" b="1" u="sng">
              <a:solidFill>
                <a:srgbClr val="9900FF"/>
              </a:solidFill>
            </a:endParaRPr>
          </a:p>
        </p:txBody>
      </p:sp>
      <p:cxnSp>
        <p:nvCxnSpPr>
          <p:cNvPr id="544" name="Google Shape;544;g3f11d486092_0_37"/>
          <p:cNvCxnSpPr/>
          <p:nvPr/>
        </p:nvCxnSpPr>
        <p:spPr>
          <a:xfrm>
            <a:off x="4503850" y="534500"/>
            <a:ext cx="15900" cy="457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545" name="Google Shape;545;g3f11d486092_0_37"/>
          <p:cNvSpPr txBox="1"/>
          <p:nvPr/>
        </p:nvSpPr>
        <p:spPr>
          <a:xfrm>
            <a:off x="4137675" y="260287"/>
            <a:ext cx="11841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/>
              <a:t>Boulby</a:t>
            </a:r>
            <a:endParaRPr sz="1100"/>
          </a:p>
        </p:txBody>
      </p:sp>
      <p:cxnSp>
        <p:nvCxnSpPr>
          <p:cNvPr id="546" name="Google Shape;546;g3f11d486092_0_37"/>
          <p:cNvCxnSpPr/>
          <p:nvPr/>
        </p:nvCxnSpPr>
        <p:spPr>
          <a:xfrm rot="10800000" flipH="1">
            <a:off x="4030675" y="1294600"/>
            <a:ext cx="454800" cy="195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547" name="Google Shape;547;g3f11d486092_0_37"/>
          <p:cNvSpPr txBox="1"/>
          <p:nvPr/>
        </p:nvSpPr>
        <p:spPr>
          <a:xfrm>
            <a:off x="3604689" y="1339151"/>
            <a:ext cx="11841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/>
              <a:t>LSC</a:t>
            </a:r>
            <a:endParaRPr sz="1100"/>
          </a:p>
        </p:txBody>
      </p:sp>
      <p:cxnSp>
        <p:nvCxnSpPr>
          <p:cNvPr id="548" name="Google Shape;548;g3f11d486092_0_37"/>
          <p:cNvCxnSpPr/>
          <p:nvPr/>
        </p:nvCxnSpPr>
        <p:spPr>
          <a:xfrm flipH="1">
            <a:off x="4669800" y="595850"/>
            <a:ext cx="429900" cy="577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549" name="Google Shape;549;g3f11d486092_0_37"/>
          <p:cNvSpPr txBox="1"/>
          <p:nvPr/>
        </p:nvSpPr>
        <p:spPr>
          <a:xfrm>
            <a:off x="4877150" y="260287"/>
            <a:ext cx="11841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/>
              <a:t>LSM</a:t>
            </a:r>
            <a:endParaRPr sz="1100"/>
          </a:p>
        </p:txBody>
      </p:sp>
      <p:cxnSp>
        <p:nvCxnSpPr>
          <p:cNvPr id="550" name="Google Shape;550;g3f11d486092_0_37"/>
          <p:cNvCxnSpPr/>
          <p:nvPr/>
        </p:nvCxnSpPr>
        <p:spPr>
          <a:xfrm>
            <a:off x="7605725" y="595850"/>
            <a:ext cx="315300" cy="822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551" name="Google Shape;551;g3f11d486092_0_37"/>
          <p:cNvSpPr txBox="1"/>
          <p:nvPr/>
        </p:nvSpPr>
        <p:spPr>
          <a:xfrm>
            <a:off x="7321825" y="260287"/>
            <a:ext cx="11841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/>
              <a:t>Kamioka</a:t>
            </a:r>
            <a:endParaRPr sz="110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g3f11b5474fc_0_220"/>
          <p:cNvSpPr txBox="1">
            <a:spLocks noGrp="1"/>
          </p:cNvSpPr>
          <p:nvPr>
            <p:ph type="title"/>
          </p:nvPr>
        </p:nvSpPr>
        <p:spPr>
          <a:xfrm>
            <a:off x="459583" y="258956"/>
            <a:ext cx="8441400" cy="8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QUIET</a:t>
            </a:r>
            <a:br>
              <a:rPr lang="en-US"/>
            </a:br>
            <a:r>
              <a:rPr lang="en-US" sz="1800" u="sng">
                <a:solidFill>
                  <a:schemeClr val="dk1"/>
                </a:solidFill>
              </a:rPr>
              <a:t>Q</a:t>
            </a:r>
            <a:r>
              <a:rPr lang="en-US" sz="1800" b="0">
                <a:solidFill>
                  <a:schemeClr val="dk1"/>
                </a:solidFill>
              </a:rPr>
              <a:t>uantum</a:t>
            </a:r>
            <a:r>
              <a:rPr lang="en-US" sz="1800">
                <a:solidFill>
                  <a:schemeClr val="dk1"/>
                </a:solidFill>
              </a:rPr>
              <a:t> </a:t>
            </a:r>
            <a:r>
              <a:rPr lang="en-US" sz="1800" u="sng">
                <a:solidFill>
                  <a:schemeClr val="dk1"/>
                </a:solidFill>
              </a:rPr>
              <a:t>U</a:t>
            </a:r>
            <a:r>
              <a:rPr lang="en-US" sz="1800" b="0">
                <a:solidFill>
                  <a:schemeClr val="dk1"/>
                </a:solidFill>
              </a:rPr>
              <a:t>nderground</a:t>
            </a:r>
            <a:r>
              <a:rPr lang="en-US" sz="1800">
                <a:solidFill>
                  <a:schemeClr val="dk1"/>
                </a:solidFill>
              </a:rPr>
              <a:t> </a:t>
            </a:r>
            <a:r>
              <a:rPr lang="en-US" sz="1800" u="sng">
                <a:solidFill>
                  <a:schemeClr val="dk1"/>
                </a:solidFill>
              </a:rPr>
              <a:t>I</a:t>
            </a:r>
            <a:r>
              <a:rPr lang="en-US" sz="1800" b="0">
                <a:solidFill>
                  <a:schemeClr val="dk1"/>
                </a:solidFill>
              </a:rPr>
              <a:t>nstrumentation</a:t>
            </a:r>
            <a:r>
              <a:rPr lang="en-US" sz="1800">
                <a:solidFill>
                  <a:schemeClr val="dk1"/>
                </a:solidFill>
              </a:rPr>
              <a:t> </a:t>
            </a:r>
            <a:r>
              <a:rPr lang="en-US" sz="1800" u="sng">
                <a:solidFill>
                  <a:schemeClr val="dk1"/>
                </a:solidFill>
              </a:rPr>
              <a:t>E</a:t>
            </a:r>
            <a:r>
              <a:rPr lang="en-US" sz="1800" b="0">
                <a:solidFill>
                  <a:schemeClr val="dk1"/>
                </a:solidFill>
              </a:rPr>
              <a:t>xperimental</a:t>
            </a:r>
            <a:r>
              <a:rPr lang="en-US" sz="1800">
                <a:solidFill>
                  <a:schemeClr val="dk1"/>
                </a:solidFill>
              </a:rPr>
              <a:t> </a:t>
            </a:r>
            <a:r>
              <a:rPr lang="en-US" sz="1800" u="sng">
                <a:solidFill>
                  <a:schemeClr val="dk1"/>
                </a:solidFill>
              </a:rPr>
              <a:t>T</a:t>
            </a:r>
            <a:r>
              <a:rPr lang="en-US" sz="1800" b="0">
                <a:solidFill>
                  <a:schemeClr val="dk1"/>
                </a:solidFill>
              </a:rPr>
              <a:t>estbed</a:t>
            </a:r>
            <a:r>
              <a:rPr lang="en-US"/>
              <a:t> </a:t>
            </a:r>
            <a:endParaRPr/>
          </a:p>
        </p:txBody>
      </p:sp>
      <p:sp>
        <p:nvSpPr>
          <p:cNvPr id="557" name="Google Shape;557;g3f11b5474fc_0_220"/>
          <p:cNvSpPr txBox="1">
            <a:spLocks noGrp="1"/>
          </p:cNvSpPr>
          <p:nvPr>
            <p:ph type="sldNum" idx="12"/>
          </p:nvPr>
        </p:nvSpPr>
        <p:spPr>
          <a:xfrm>
            <a:off x="222250" y="4878161"/>
            <a:ext cx="414300" cy="1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31</a:t>
            </a:fld>
            <a:endParaRPr/>
          </a:p>
        </p:txBody>
      </p:sp>
      <p:sp>
        <p:nvSpPr>
          <p:cNvPr id="558" name="Google Shape;558;g3f11b5474fc_0_220"/>
          <p:cNvSpPr txBox="1"/>
          <p:nvPr/>
        </p:nvSpPr>
        <p:spPr>
          <a:xfrm>
            <a:off x="661669" y="4143798"/>
            <a:ext cx="7506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NEXUS</a:t>
            </a:r>
            <a:endParaRPr/>
          </a:p>
        </p:txBody>
      </p:sp>
      <p:pic>
        <p:nvPicPr>
          <p:cNvPr id="559" name="Google Shape;559;g3f11b5474fc_0_220" descr="A group of people wearing hard hats holding a ribb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t="8336" b="17562"/>
          <a:stretch/>
        </p:blipFill>
        <p:spPr>
          <a:xfrm>
            <a:off x="1033342" y="986144"/>
            <a:ext cx="7077313" cy="3496208"/>
          </a:xfrm>
          <a:prstGeom prst="rect">
            <a:avLst/>
          </a:prstGeom>
          <a:noFill/>
          <a:ln w="12700" cap="flat" cmpd="sng">
            <a:solidFill>
              <a:srgbClr val="004C97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560" name="Google Shape;560;g3f11b5474fc_0_220"/>
          <p:cNvSpPr txBox="1"/>
          <p:nvPr/>
        </p:nvSpPr>
        <p:spPr>
          <a:xfrm>
            <a:off x="928146" y="4450219"/>
            <a:ext cx="19575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Photo credit: Dan Savoboda, Fermilab</a:t>
            </a:r>
            <a:endParaRPr/>
          </a:p>
        </p:txBody>
      </p:sp>
      <p:sp>
        <p:nvSpPr>
          <p:cNvPr id="561" name="Google Shape;561;g3f11b5474fc_0_220"/>
          <p:cNvSpPr txBox="1"/>
          <p:nvPr/>
        </p:nvSpPr>
        <p:spPr>
          <a:xfrm>
            <a:off x="6737077" y="978883"/>
            <a:ext cx="13752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May 30, 2024</a:t>
            </a:r>
            <a:endParaRPr/>
          </a:p>
        </p:txBody>
      </p:sp>
      <p:sp>
        <p:nvSpPr>
          <p:cNvPr id="562" name="Google Shape;562;g3f11b5474fc_0_220"/>
          <p:cNvSpPr txBox="1">
            <a:spLocks noGrp="1"/>
          </p:cNvSpPr>
          <p:nvPr>
            <p:ph type="ftr" idx="11"/>
          </p:nvPr>
        </p:nvSpPr>
        <p:spPr>
          <a:xfrm>
            <a:off x="1530603" y="4878161"/>
            <a:ext cx="6262200" cy="18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Daniel Baxter | RISQ 2026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sp>
        <p:nvSpPr>
          <p:cNvPr id="563" name="Google Shape;563;g3f11b5474fc_0_220"/>
          <p:cNvSpPr txBox="1">
            <a:spLocks noGrp="1"/>
          </p:cNvSpPr>
          <p:nvPr>
            <p:ph type="dt" idx="10"/>
          </p:nvPr>
        </p:nvSpPr>
        <p:spPr>
          <a:xfrm>
            <a:off x="729393" y="4878161"/>
            <a:ext cx="675300" cy="18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6/16/2026</a:t>
            </a: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8" name="Google Shape;568;g3f11b5474fc_0_132" title="Screenshot 2026-06-15 at 4.40.04 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3400" y="1285075"/>
            <a:ext cx="5302605" cy="3420274"/>
          </a:xfrm>
          <a:prstGeom prst="rect">
            <a:avLst/>
          </a:prstGeom>
          <a:noFill/>
          <a:ln>
            <a:noFill/>
          </a:ln>
        </p:spPr>
      </p:pic>
      <p:sp>
        <p:nvSpPr>
          <p:cNvPr id="569" name="Google Shape;569;g3f11b5474fc_0_132"/>
          <p:cNvSpPr txBox="1">
            <a:spLocks noGrp="1"/>
          </p:cNvSpPr>
          <p:nvPr>
            <p:ph type="title"/>
          </p:nvPr>
        </p:nvSpPr>
        <p:spPr>
          <a:xfrm>
            <a:off x="459583" y="258956"/>
            <a:ext cx="8441400" cy="32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</a:rPr>
              <a:t>RISQ 2024 Review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570" name="Google Shape;570;g3f11b5474fc_0_132"/>
          <p:cNvSpPr txBox="1">
            <a:spLocks noGrp="1"/>
          </p:cNvSpPr>
          <p:nvPr>
            <p:ph type="ftr" idx="11"/>
          </p:nvPr>
        </p:nvSpPr>
        <p:spPr>
          <a:xfrm>
            <a:off x="1530603" y="4878161"/>
            <a:ext cx="6262200" cy="18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Daniel Baxter | RISQ 2026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sp>
        <p:nvSpPr>
          <p:cNvPr id="571" name="Google Shape;571;g3f11b5474fc_0_132"/>
          <p:cNvSpPr txBox="1">
            <a:spLocks noGrp="1"/>
          </p:cNvSpPr>
          <p:nvPr>
            <p:ph type="sldNum" idx="12"/>
          </p:nvPr>
        </p:nvSpPr>
        <p:spPr>
          <a:xfrm>
            <a:off x="222250" y="4878161"/>
            <a:ext cx="414300" cy="1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32</a:t>
            </a:fld>
            <a:endParaRPr/>
          </a:p>
        </p:txBody>
      </p:sp>
      <p:sp>
        <p:nvSpPr>
          <p:cNvPr id="572" name="Google Shape;572;g3f11b5474fc_0_132"/>
          <p:cNvSpPr txBox="1">
            <a:spLocks noGrp="1"/>
          </p:cNvSpPr>
          <p:nvPr>
            <p:ph type="dt" idx="10"/>
          </p:nvPr>
        </p:nvSpPr>
        <p:spPr>
          <a:xfrm>
            <a:off x="729393" y="4878161"/>
            <a:ext cx="675300" cy="18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6/16/2026</a:t>
            </a:r>
            <a:endParaRPr/>
          </a:p>
        </p:txBody>
      </p:sp>
      <p:sp>
        <p:nvSpPr>
          <p:cNvPr id="573" name="Google Shape;573;g3f11b5474fc_0_132"/>
          <p:cNvSpPr txBox="1"/>
          <p:nvPr/>
        </p:nvSpPr>
        <p:spPr>
          <a:xfrm>
            <a:off x="459575" y="708925"/>
            <a:ext cx="8441400" cy="8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500"/>
              <a:buFont typeface="Helvetica Neue"/>
              <a:buChar char="-"/>
            </a:pPr>
            <a:r>
              <a:rPr lang="en-US" sz="1500" b="1">
                <a:solidFill>
                  <a:srgbClr val="0020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Phonon Trapping</a:t>
            </a:r>
            <a:r>
              <a:rPr lang="en-US" sz="1500">
                <a:solidFill>
                  <a:srgbClr val="0020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: can you pull the energy even more efficiently away from the qubit?</a:t>
            </a:r>
            <a:endParaRPr sz="1500">
              <a:solidFill>
                <a:srgbClr val="00206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marR="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500"/>
              <a:buFont typeface="Helvetica Neue"/>
              <a:buChar char="-"/>
            </a:pPr>
            <a:r>
              <a:rPr lang="en-US" sz="1500">
                <a:solidFill>
                  <a:srgbClr val="0020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See talk from </a:t>
            </a:r>
            <a:r>
              <a:rPr lang="en-US" sz="1500" b="1">
                <a:solidFill>
                  <a:srgbClr val="0020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Britton Plourde</a:t>
            </a:r>
            <a:r>
              <a:rPr lang="en-US" sz="1500">
                <a:solidFill>
                  <a:srgbClr val="0020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at RISQ 2024</a:t>
            </a:r>
            <a:endParaRPr sz="1500">
              <a:solidFill>
                <a:srgbClr val="00206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rgbClr val="00206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574" name="Google Shape;574;g3f11b5474fc_0_132" title="Screenshot 2026-06-15 at 4.37.02 P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28025" y="1054975"/>
            <a:ext cx="3462149" cy="1830674"/>
          </a:xfrm>
          <a:prstGeom prst="rect">
            <a:avLst/>
          </a:prstGeom>
          <a:noFill/>
          <a:ln>
            <a:noFill/>
          </a:ln>
        </p:spPr>
      </p:pic>
      <p:sp>
        <p:nvSpPr>
          <p:cNvPr id="575" name="Google Shape;575;g3f11b5474fc_0_132"/>
          <p:cNvSpPr txBox="1"/>
          <p:nvPr/>
        </p:nvSpPr>
        <p:spPr>
          <a:xfrm>
            <a:off x="2606900" y="2376113"/>
            <a:ext cx="3000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1000"/>
              <a:t>Iaia et al., Nature Comm. 13, 6425 (2022)</a:t>
            </a:r>
            <a:endParaRPr sz="1000"/>
          </a:p>
        </p:txBody>
      </p:sp>
      <p:pic>
        <p:nvPicPr>
          <p:cNvPr id="576" name="Google Shape;576;g3f11b5474fc_0_132" title="Screenshot 2026-06-15 at 4.41.35 PM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30863" y="2948327"/>
            <a:ext cx="1656475" cy="1418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g3f11b5474fc_0_140"/>
          <p:cNvSpPr txBox="1">
            <a:spLocks noGrp="1"/>
          </p:cNvSpPr>
          <p:nvPr>
            <p:ph type="title"/>
          </p:nvPr>
        </p:nvSpPr>
        <p:spPr>
          <a:xfrm>
            <a:off x="459583" y="258956"/>
            <a:ext cx="8441400" cy="32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</a:rPr>
              <a:t>RISQ 2024 Review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582" name="Google Shape;582;g3f11b5474fc_0_140"/>
          <p:cNvSpPr txBox="1">
            <a:spLocks noGrp="1"/>
          </p:cNvSpPr>
          <p:nvPr>
            <p:ph type="ftr" idx="11"/>
          </p:nvPr>
        </p:nvSpPr>
        <p:spPr>
          <a:xfrm>
            <a:off x="1530603" y="4878161"/>
            <a:ext cx="6262200" cy="18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Daniel Baxter | RISQ 2026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sp>
        <p:nvSpPr>
          <p:cNvPr id="583" name="Google Shape;583;g3f11b5474fc_0_140"/>
          <p:cNvSpPr txBox="1">
            <a:spLocks noGrp="1"/>
          </p:cNvSpPr>
          <p:nvPr>
            <p:ph type="sldNum" idx="12"/>
          </p:nvPr>
        </p:nvSpPr>
        <p:spPr>
          <a:xfrm>
            <a:off x="222250" y="4878161"/>
            <a:ext cx="414300" cy="1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33</a:t>
            </a:fld>
            <a:endParaRPr/>
          </a:p>
        </p:txBody>
      </p:sp>
      <p:sp>
        <p:nvSpPr>
          <p:cNvPr id="584" name="Google Shape;584;g3f11b5474fc_0_140"/>
          <p:cNvSpPr txBox="1">
            <a:spLocks noGrp="1"/>
          </p:cNvSpPr>
          <p:nvPr>
            <p:ph type="dt" idx="10"/>
          </p:nvPr>
        </p:nvSpPr>
        <p:spPr>
          <a:xfrm>
            <a:off x="729393" y="4878161"/>
            <a:ext cx="675300" cy="18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6/16/2026</a:t>
            </a:r>
            <a:endParaRPr/>
          </a:p>
        </p:txBody>
      </p:sp>
      <p:sp>
        <p:nvSpPr>
          <p:cNvPr id="585" name="Google Shape;585;g3f11b5474fc_0_140"/>
          <p:cNvSpPr txBox="1"/>
          <p:nvPr/>
        </p:nvSpPr>
        <p:spPr>
          <a:xfrm>
            <a:off x="459569" y="708925"/>
            <a:ext cx="8513100" cy="8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500"/>
              <a:buFont typeface="Helvetica Neue"/>
              <a:buChar char="-"/>
            </a:pPr>
            <a:r>
              <a:rPr lang="en-US" sz="1500" b="1">
                <a:solidFill>
                  <a:srgbClr val="0020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Phonon Funneling</a:t>
            </a:r>
            <a:r>
              <a:rPr lang="en-US" sz="1500">
                <a:solidFill>
                  <a:srgbClr val="0020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: can you pull the energy even more efficiently towards the qubit?</a:t>
            </a:r>
            <a:endParaRPr sz="1500">
              <a:solidFill>
                <a:srgbClr val="00206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marR="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500"/>
              <a:buFont typeface="Helvetica Neue"/>
              <a:buChar char="-"/>
            </a:pPr>
            <a:r>
              <a:rPr lang="en-US" sz="1500">
                <a:solidFill>
                  <a:srgbClr val="0020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Potential high-impact for quantum sensing of particle impacts (dark matter or neutrinos)</a:t>
            </a:r>
            <a:endParaRPr sz="1500">
              <a:solidFill>
                <a:srgbClr val="00206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marR="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500"/>
              <a:buFont typeface="Helvetica Neue"/>
              <a:buChar char="-"/>
            </a:pPr>
            <a:r>
              <a:rPr lang="en-US" sz="1500">
                <a:solidFill>
                  <a:srgbClr val="0020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See talk from </a:t>
            </a:r>
            <a:r>
              <a:rPr lang="en-US" sz="1500" b="1">
                <a:solidFill>
                  <a:srgbClr val="0020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Noah Kurinsky</a:t>
            </a:r>
            <a:r>
              <a:rPr lang="en-US" sz="1500">
                <a:solidFill>
                  <a:srgbClr val="0020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at last RISQ</a:t>
            </a:r>
            <a:endParaRPr sz="1500">
              <a:solidFill>
                <a:srgbClr val="00206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586" name="Google Shape;586;g3f11b5474fc_0_140" title="Screenshot 2026-06-15 at 4.44.13 PM.png"/>
          <p:cNvPicPr preferRelativeResize="0"/>
          <p:nvPr/>
        </p:nvPicPr>
        <p:blipFill rotWithShape="1">
          <a:blip r:embed="rId3">
            <a:alphaModFix/>
          </a:blip>
          <a:srcRect t="23360"/>
          <a:stretch/>
        </p:blipFill>
        <p:spPr>
          <a:xfrm>
            <a:off x="968063" y="1472214"/>
            <a:ext cx="7207875" cy="2999450"/>
          </a:xfrm>
          <a:prstGeom prst="rect">
            <a:avLst/>
          </a:prstGeom>
          <a:noFill/>
          <a:ln>
            <a:noFill/>
          </a:ln>
        </p:spPr>
      </p:pic>
      <p:sp>
        <p:nvSpPr>
          <p:cNvPr id="587" name="Google Shape;587;g3f11b5474fc_0_140"/>
          <p:cNvSpPr txBox="1"/>
          <p:nvPr/>
        </p:nvSpPr>
        <p:spPr>
          <a:xfrm>
            <a:off x="3072000" y="1499864"/>
            <a:ext cx="3000000" cy="3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1000"/>
              <a:t>Fink et al., </a:t>
            </a:r>
            <a:r>
              <a:rPr lang="en-US" sz="1050" i="1">
                <a:latin typeface="Roboto"/>
                <a:ea typeface="Roboto"/>
                <a:cs typeface="Roboto"/>
                <a:sym typeface="Roboto"/>
              </a:rPr>
              <a:t>Phys. Rev. Applied</a:t>
            </a:r>
            <a:r>
              <a:rPr lang="en-US" sz="1050">
                <a:latin typeface="Roboto"/>
                <a:ea typeface="Roboto"/>
                <a:cs typeface="Roboto"/>
                <a:sym typeface="Roboto"/>
              </a:rPr>
              <a:t> 22, 054009 (2024)</a:t>
            </a:r>
            <a:endParaRPr sz="1000"/>
          </a:p>
        </p:txBody>
      </p:sp>
      <p:sp>
        <p:nvSpPr>
          <p:cNvPr id="588" name="Google Shape;588;g3f11b5474fc_0_140"/>
          <p:cNvSpPr txBox="1"/>
          <p:nvPr/>
        </p:nvSpPr>
        <p:spPr>
          <a:xfrm>
            <a:off x="459582" y="4333673"/>
            <a:ext cx="85131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500"/>
              <a:buFont typeface="Helvetica Neue"/>
              <a:buChar char="-"/>
            </a:pPr>
            <a:r>
              <a:rPr lang="en-US" sz="1500">
                <a:solidFill>
                  <a:srgbClr val="0000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Progress update on these sensors from </a:t>
            </a:r>
            <a:r>
              <a:rPr lang="en-US" sz="1500" b="1">
                <a:solidFill>
                  <a:srgbClr val="0000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Hannah Magoon (Stanford/SLAC)</a:t>
            </a:r>
            <a:endParaRPr sz="1500" b="1">
              <a:solidFill>
                <a:srgbClr val="0000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g3ec30fdba10_0_41"/>
          <p:cNvSpPr txBox="1">
            <a:spLocks noGrp="1"/>
          </p:cNvSpPr>
          <p:nvPr>
            <p:ph type="title"/>
          </p:nvPr>
        </p:nvSpPr>
        <p:spPr>
          <a:xfrm>
            <a:off x="459583" y="258956"/>
            <a:ext cx="8441400" cy="32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</a:rPr>
              <a:t>Aside: Quantum Sensing of Neutrinos (QuSeN)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594" name="Google Shape;594;g3ec30fdba10_0_41"/>
          <p:cNvSpPr txBox="1">
            <a:spLocks noGrp="1"/>
          </p:cNvSpPr>
          <p:nvPr>
            <p:ph type="ftr" idx="11"/>
          </p:nvPr>
        </p:nvSpPr>
        <p:spPr>
          <a:xfrm>
            <a:off x="1530603" y="4878161"/>
            <a:ext cx="6262200" cy="18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Daniel Baxter | RISQ 2026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sp>
        <p:nvSpPr>
          <p:cNvPr id="595" name="Google Shape;595;g3ec30fdba10_0_41"/>
          <p:cNvSpPr txBox="1">
            <a:spLocks noGrp="1"/>
          </p:cNvSpPr>
          <p:nvPr>
            <p:ph type="sldNum" idx="12"/>
          </p:nvPr>
        </p:nvSpPr>
        <p:spPr>
          <a:xfrm>
            <a:off x="222250" y="4878161"/>
            <a:ext cx="414300" cy="1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34</a:t>
            </a:fld>
            <a:endParaRPr/>
          </a:p>
        </p:txBody>
      </p:sp>
      <p:sp>
        <p:nvSpPr>
          <p:cNvPr id="596" name="Google Shape;596;g3ec30fdba10_0_41"/>
          <p:cNvSpPr txBox="1">
            <a:spLocks noGrp="1"/>
          </p:cNvSpPr>
          <p:nvPr>
            <p:ph type="dt" idx="10"/>
          </p:nvPr>
        </p:nvSpPr>
        <p:spPr>
          <a:xfrm>
            <a:off x="729393" y="4878161"/>
            <a:ext cx="675300" cy="18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6/16/2026</a:t>
            </a:r>
            <a:endParaRPr/>
          </a:p>
        </p:txBody>
      </p:sp>
      <p:sp>
        <p:nvSpPr>
          <p:cNvPr id="597" name="Google Shape;597;g3ec30fdba10_0_41"/>
          <p:cNvSpPr txBox="1"/>
          <p:nvPr/>
        </p:nvSpPr>
        <p:spPr>
          <a:xfrm>
            <a:off x="459575" y="708925"/>
            <a:ext cx="8329200" cy="13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500"/>
              <a:buFont typeface="Helvetica Neue"/>
              <a:buChar char="-"/>
            </a:pPr>
            <a:r>
              <a:rPr lang="en-US" sz="1500">
                <a:solidFill>
                  <a:srgbClr val="0020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DARPA program investing on increasing the sensitivity of qubit systems to radiation impacts for the purpose of reaction monitoring through neutrino detection.</a:t>
            </a:r>
            <a:endParaRPr sz="1500">
              <a:solidFill>
                <a:srgbClr val="00206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914400" marR="0" lvl="1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500"/>
              <a:buFont typeface="Helvetica Neue"/>
              <a:buChar char="○"/>
            </a:pPr>
            <a:r>
              <a:rPr lang="en-US" sz="1500" b="1">
                <a:solidFill>
                  <a:srgbClr val="0020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Phase I:</a:t>
            </a:r>
            <a:r>
              <a:rPr lang="en-US" sz="1500">
                <a:solidFill>
                  <a:srgbClr val="0020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FY26-28; 4-5 project ideas funded to proceed</a:t>
            </a:r>
            <a:endParaRPr sz="1500">
              <a:solidFill>
                <a:srgbClr val="00206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914400" marR="0" lvl="1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500"/>
              <a:buFont typeface="Helvetica Neue"/>
              <a:buChar char="○"/>
            </a:pPr>
            <a:r>
              <a:rPr lang="en-US" sz="1500" b="1">
                <a:solidFill>
                  <a:srgbClr val="0020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Phase II:</a:t>
            </a:r>
            <a:r>
              <a:rPr lang="en-US" sz="1500">
                <a:solidFill>
                  <a:srgbClr val="0020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expected downselection, scaling, and deployment at ORNL test reactor</a:t>
            </a:r>
            <a:endParaRPr sz="1500">
              <a:solidFill>
                <a:srgbClr val="00206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914400" marR="0" lvl="1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500"/>
              <a:buFont typeface="Helvetica Neue"/>
              <a:buChar char="○"/>
            </a:pPr>
            <a:r>
              <a:rPr lang="en-US" sz="1500" b="1">
                <a:solidFill>
                  <a:srgbClr val="0020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Phase III:</a:t>
            </a:r>
            <a:r>
              <a:rPr lang="en-US" sz="1500">
                <a:solidFill>
                  <a:srgbClr val="0020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profit?</a:t>
            </a:r>
            <a:endParaRPr sz="1500">
              <a:solidFill>
                <a:srgbClr val="00206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598" name="Google Shape;598;g3ec30fdba10_0_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5500" y="2177103"/>
            <a:ext cx="3851850" cy="1733325"/>
          </a:xfrm>
          <a:prstGeom prst="rect">
            <a:avLst/>
          </a:prstGeom>
          <a:noFill/>
          <a:ln>
            <a:noFill/>
          </a:ln>
        </p:spPr>
      </p:pic>
      <p:sp>
        <p:nvSpPr>
          <p:cNvPr id="599" name="Google Shape;599;g3ec30fdba10_0_41"/>
          <p:cNvSpPr txBox="1"/>
          <p:nvPr/>
        </p:nvSpPr>
        <p:spPr>
          <a:xfrm>
            <a:off x="2038825" y="4047925"/>
            <a:ext cx="3615600" cy="6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Chu et al, Science 358, 199 (2017) </a:t>
            </a:r>
            <a:endParaRPr sz="1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Linehan et al, PRD 112, 115005 (2025) [arXiv:2410.17308] </a:t>
            </a:r>
            <a:endParaRPr sz="1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Omahen et al, preprint [arXiv:2507.02653] </a:t>
            </a:r>
            <a:endParaRPr sz="1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600" name="Google Shape;600;g3ec30fdba10_0_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40750" y="1937675"/>
            <a:ext cx="3615501" cy="2513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g3f11b5474fc_0_188"/>
          <p:cNvSpPr txBox="1">
            <a:spLocks noGrp="1"/>
          </p:cNvSpPr>
          <p:nvPr>
            <p:ph type="title"/>
          </p:nvPr>
        </p:nvSpPr>
        <p:spPr>
          <a:xfrm>
            <a:off x="459583" y="258956"/>
            <a:ext cx="8441400" cy="32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</a:rPr>
              <a:t>RISQ 2024 Review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606" name="Google Shape;606;g3f11b5474fc_0_188"/>
          <p:cNvSpPr txBox="1">
            <a:spLocks noGrp="1"/>
          </p:cNvSpPr>
          <p:nvPr>
            <p:ph type="ftr" idx="11"/>
          </p:nvPr>
        </p:nvSpPr>
        <p:spPr>
          <a:xfrm>
            <a:off x="1530603" y="4878161"/>
            <a:ext cx="6262200" cy="18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Daniel Baxter | RISQ 2026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sp>
        <p:nvSpPr>
          <p:cNvPr id="607" name="Google Shape;607;g3f11b5474fc_0_188"/>
          <p:cNvSpPr txBox="1">
            <a:spLocks noGrp="1"/>
          </p:cNvSpPr>
          <p:nvPr>
            <p:ph type="sldNum" idx="12"/>
          </p:nvPr>
        </p:nvSpPr>
        <p:spPr>
          <a:xfrm>
            <a:off x="222250" y="4878161"/>
            <a:ext cx="414300" cy="1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35</a:t>
            </a:fld>
            <a:endParaRPr/>
          </a:p>
        </p:txBody>
      </p:sp>
      <p:sp>
        <p:nvSpPr>
          <p:cNvPr id="608" name="Google Shape;608;g3f11b5474fc_0_188"/>
          <p:cNvSpPr txBox="1">
            <a:spLocks noGrp="1"/>
          </p:cNvSpPr>
          <p:nvPr>
            <p:ph type="dt" idx="10"/>
          </p:nvPr>
        </p:nvSpPr>
        <p:spPr>
          <a:xfrm>
            <a:off x="729393" y="4878161"/>
            <a:ext cx="675300" cy="18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6/16/2026</a:t>
            </a:r>
            <a:endParaRPr/>
          </a:p>
        </p:txBody>
      </p:sp>
      <p:sp>
        <p:nvSpPr>
          <p:cNvPr id="609" name="Google Shape;609;g3f11b5474fc_0_188"/>
          <p:cNvSpPr txBox="1"/>
          <p:nvPr/>
        </p:nvSpPr>
        <p:spPr>
          <a:xfrm>
            <a:off x="459570" y="708925"/>
            <a:ext cx="83202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500"/>
              <a:buFont typeface="Helvetica Neue"/>
              <a:buChar char="-"/>
            </a:pPr>
            <a:r>
              <a:rPr lang="en-US" sz="1500" b="1">
                <a:solidFill>
                  <a:srgbClr val="0000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Tom McJunkin (JHU)</a:t>
            </a:r>
            <a:r>
              <a:rPr lang="en-US" sz="1500" b="1">
                <a:solidFill>
                  <a:srgbClr val="0020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1500">
                <a:solidFill>
                  <a:srgbClr val="0020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gave a great talk on using electron linear accelerator for calibration </a:t>
            </a:r>
            <a:endParaRPr sz="1500">
              <a:solidFill>
                <a:srgbClr val="00206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610" name="Google Shape;610;g3f11b5474fc_0_188" title="Screenshot 2026-06-16 at 12.14.56 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70900" y="1157320"/>
            <a:ext cx="3755042" cy="3217940"/>
          </a:xfrm>
          <a:prstGeom prst="rect">
            <a:avLst/>
          </a:prstGeom>
          <a:noFill/>
          <a:ln>
            <a:noFill/>
          </a:ln>
        </p:spPr>
      </p:pic>
      <p:sp>
        <p:nvSpPr>
          <p:cNvPr id="611" name="Google Shape;611;g3f11b5474fc_0_188"/>
          <p:cNvSpPr txBox="1"/>
          <p:nvPr/>
        </p:nvSpPr>
        <p:spPr>
          <a:xfrm>
            <a:off x="4725747" y="1499050"/>
            <a:ext cx="43509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500"/>
              <a:buFont typeface="Helvetica Neue"/>
              <a:buChar char="-"/>
            </a:pPr>
            <a:r>
              <a:rPr lang="en-US" sz="1500">
                <a:solidFill>
                  <a:srgbClr val="0000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Progress update on this work tomorrow!</a:t>
            </a:r>
            <a:endParaRPr sz="1500">
              <a:solidFill>
                <a:srgbClr val="0000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marR="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500"/>
              <a:buFont typeface="Helvetica Neue"/>
              <a:buChar char="-"/>
            </a:pPr>
            <a:r>
              <a:rPr lang="en-US" sz="1500">
                <a:solidFill>
                  <a:srgbClr val="0000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See also talk by </a:t>
            </a:r>
            <a:r>
              <a:rPr lang="en-US" sz="1500" b="1">
                <a:solidFill>
                  <a:srgbClr val="0000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Doug Pinckney (MIT)</a:t>
            </a:r>
            <a:endParaRPr sz="1500" b="1">
              <a:solidFill>
                <a:srgbClr val="0000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612" name="Google Shape;612;g3f11b5474fc_0_188" title="Screenshot 2026-06-16 at 12.17.06 A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25742" y="2224700"/>
            <a:ext cx="4213256" cy="20912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g3f11b5474fc_0_148"/>
          <p:cNvSpPr txBox="1">
            <a:spLocks noGrp="1"/>
          </p:cNvSpPr>
          <p:nvPr>
            <p:ph type="title"/>
          </p:nvPr>
        </p:nvSpPr>
        <p:spPr>
          <a:xfrm>
            <a:off x="459583" y="258956"/>
            <a:ext cx="8441400" cy="32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</a:rPr>
              <a:t>RISQ 2024 Review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618" name="Google Shape;618;g3f11b5474fc_0_148"/>
          <p:cNvSpPr txBox="1">
            <a:spLocks noGrp="1"/>
          </p:cNvSpPr>
          <p:nvPr>
            <p:ph type="ftr" idx="11"/>
          </p:nvPr>
        </p:nvSpPr>
        <p:spPr>
          <a:xfrm>
            <a:off x="1530603" y="4878161"/>
            <a:ext cx="6262200" cy="18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Daniel Baxter | RISQ 2026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sp>
        <p:nvSpPr>
          <p:cNvPr id="619" name="Google Shape;619;g3f11b5474fc_0_148"/>
          <p:cNvSpPr txBox="1">
            <a:spLocks noGrp="1"/>
          </p:cNvSpPr>
          <p:nvPr>
            <p:ph type="sldNum" idx="12"/>
          </p:nvPr>
        </p:nvSpPr>
        <p:spPr>
          <a:xfrm>
            <a:off x="222250" y="4878161"/>
            <a:ext cx="414300" cy="1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36</a:t>
            </a:fld>
            <a:endParaRPr/>
          </a:p>
        </p:txBody>
      </p:sp>
      <p:sp>
        <p:nvSpPr>
          <p:cNvPr id="620" name="Google Shape;620;g3f11b5474fc_0_148"/>
          <p:cNvSpPr txBox="1">
            <a:spLocks noGrp="1"/>
          </p:cNvSpPr>
          <p:nvPr>
            <p:ph type="dt" idx="10"/>
          </p:nvPr>
        </p:nvSpPr>
        <p:spPr>
          <a:xfrm>
            <a:off x="729393" y="4878161"/>
            <a:ext cx="675300" cy="18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6/16/2026</a:t>
            </a:r>
            <a:endParaRPr/>
          </a:p>
        </p:txBody>
      </p:sp>
      <p:sp>
        <p:nvSpPr>
          <p:cNvPr id="621" name="Google Shape;621;g3f11b5474fc_0_148"/>
          <p:cNvSpPr txBox="1"/>
          <p:nvPr/>
        </p:nvSpPr>
        <p:spPr>
          <a:xfrm>
            <a:off x="459576" y="708940"/>
            <a:ext cx="4272000" cy="8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500"/>
              <a:buFont typeface="Helvetica Neue"/>
              <a:buChar char="-"/>
            </a:pPr>
            <a:r>
              <a:rPr lang="en-US" sz="1500" b="1">
                <a:solidFill>
                  <a:srgbClr val="0020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Yen-Yung Chang (Berkeley/LBNL)</a:t>
            </a:r>
            <a:r>
              <a:rPr lang="en-US" sz="1500">
                <a:solidFill>
                  <a:srgbClr val="0020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presented on work engineering IR filtering into flange design = “</a:t>
            </a:r>
            <a:r>
              <a:rPr lang="en-US" sz="1500" u="sng">
                <a:solidFill>
                  <a:srgbClr val="0020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stub filter</a:t>
            </a:r>
            <a:r>
              <a:rPr lang="en-US" sz="1500">
                <a:solidFill>
                  <a:srgbClr val="0020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” </a:t>
            </a:r>
            <a:endParaRPr sz="1500">
              <a:solidFill>
                <a:srgbClr val="00206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622" name="Google Shape;622;g3f11b5474fc_0_148" title="Screenshot 2026-06-16 at 12.22.04 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4388" y="1586150"/>
            <a:ext cx="8371763" cy="2518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23" name="Google Shape;623;g3f11b5474fc_0_148" title="Screenshot 2026-06-16 at 12.20.23 A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21799" y="95349"/>
            <a:ext cx="2174600" cy="1841501"/>
          </a:xfrm>
          <a:prstGeom prst="rect">
            <a:avLst/>
          </a:prstGeom>
          <a:noFill/>
          <a:ln>
            <a:noFill/>
          </a:ln>
        </p:spPr>
      </p:pic>
      <p:sp>
        <p:nvSpPr>
          <p:cNvPr id="624" name="Google Shape;624;g3f11b5474fc_0_148"/>
          <p:cNvSpPr txBox="1"/>
          <p:nvPr/>
        </p:nvSpPr>
        <p:spPr>
          <a:xfrm>
            <a:off x="533399" y="4104221"/>
            <a:ext cx="81501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500"/>
              <a:buFont typeface="Helvetica Neue"/>
              <a:buChar char="-"/>
            </a:pPr>
            <a:r>
              <a:rPr lang="en-US" sz="1500" b="1">
                <a:solidFill>
                  <a:srgbClr val="0000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Matt Pyle (Berkeley) </a:t>
            </a:r>
            <a:r>
              <a:rPr lang="en-US" sz="1500">
                <a:solidFill>
                  <a:srgbClr val="0000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will provide update on this work (and others)</a:t>
            </a:r>
            <a:endParaRPr sz="1500">
              <a:solidFill>
                <a:srgbClr val="0000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629;g3f11b5474fc_0_172"/>
          <p:cNvSpPr txBox="1">
            <a:spLocks noGrp="1"/>
          </p:cNvSpPr>
          <p:nvPr>
            <p:ph type="title"/>
          </p:nvPr>
        </p:nvSpPr>
        <p:spPr>
          <a:xfrm>
            <a:off x="459583" y="258956"/>
            <a:ext cx="8441400" cy="32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</a:rPr>
              <a:t>RISQ 2024 Review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630" name="Google Shape;630;g3f11b5474fc_0_172"/>
          <p:cNvSpPr txBox="1">
            <a:spLocks noGrp="1"/>
          </p:cNvSpPr>
          <p:nvPr>
            <p:ph type="ftr" idx="11"/>
          </p:nvPr>
        </p:nvSpPr>
        <p:spPr>
          <a:xfrm>
            <a:off x="1530603" y="4878161"/>
            <a:ext cx="6262200" cy="18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Daniel Baxter | RISQ 2026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sp>
        <p:nvSpPr>
          <p:cNvPr id="631" name="Google Shape;631;g3f11b5474fc_0_172"/>
          <p:cNvSpPr txBox="1">
            <a:spLocks noGrp="1"/>
          </p:cNvSpPr>
          <p:nvPr>
            <p:ph type="sldNum" idx="12"/>
          </p:nvPr>
        </p:nvSpPr>
        <p:spPr>
          <a:xfrm>
            <a:off x="222250" y="4878161"/>
            <a:ext cx="414300" cy="1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37</a:t>
            </a:fld>
            <a:endParaRPr/>
          </a:p>
        </p:txBody>
      </p:sp>
      <p:sp>
        <p:nvSpPr>
          <p:cNvPr id="632" name="Google Shape;632;g3f11b5474fc_0_172"/>
          <p:cNvSpPr txBox="1">
            <a:spLocks noGrp="1"/>
          </p:cNvSpPr>
          <p:nvPr>
            <p:ph type="dt" idx="10"/>
          </p:nvPr>
        </p:nvSpPr>
        <p:spPr>
          <a:xfrm>
            <a:off x="729393" y="4878161"/>
            <a:ext cx="675300" cy="18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6/16/2026</a:t>
            </a:r>
            <a:endParaRPr/>
          </a:p>
        </p:txBody>
      </p:sp>
      <p:sp>
        <p:nvSpPr>
          <p:cNvPr id="633" name="Google Shape;633;g3f11b5474fc_0_172"/>
          <p:cNvSpPr txBox="1"/>
          <p:nvPr/>
        </p:nvSpPr>
        <p:spPr>
          <a:xfrm>
            <a:off x="3452200" y="755088"/>
            <a:ext cx="26619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Topological Qubits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(</a:t>
            </a:r>
            <a:r>
              <a:rPr lang="en-US" b="1"/>
              <a:t>Torsten Karzig, Microsoft</a:t>
            </a:r>
            <a:r>
              <a:rPr lang="en-US"/>
              <a:t>)</a:t>
            </a:r>
            <a:endParaRPr/>
          </a:p>
        </p:txBody>
      </p:sp>
      <p:sp>
        <p:nvSpPr>
          <p:cNvPr id="634" name="Google Shape;634;g3f11b5474fc_0_172"/>
          <p:cNvSpPr txBox="1"/>
          <p:nvPr/>
        </p:nvSpPr>
        <p:spPr>
          <a:xfrm>
            <a:off x="459575" y="755088"/>
            <a:ext cx="26619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Spin Qubits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(</a:t>
            </a:r>
            <a:r>
              <a:rPr lang="en-US" b="1"/>
              <a:t>Mark Eriksson, Madison</a:t>
            </a:r>
            <a:r>
              <a:rPr lang="en-US"/>
              <a:t>)</a:t>
            </a:r>
            <a:endParaRPr/>
          </a:p>
        </p:txBody>
      </p:sp>
      <p:sp>
        <p:nvSpPr>
          <p:cNvPr id="635" name="Google Shape;635;g3f11b5474fc_0_172"/>
          <p:cNvSpPr txBox="1"/>
          <p:nvPr/>
        </p:nvSpPr>
        <p:spPr>
          <a:xfrm>
            <a:off x="6538750" y="777550"/>
            <a:ext cx="26619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Lessons from CMOS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(</a:t>
            </a:r>
            <a:r>
              <a:rPr lang="en-US" b="1"/>
              <a:t>Farah Fahim, Fermilab</a:t>
            </a:r>
            <a:r>
              <a:rPr lang="en-US"/>
              <a:t>)</a:t>
            </a:r>
            <a:endParaRPr/>
          </a:p>
        </p:txBody>
      </p:sp>
      <p:pic>
        <p:nvPicPr>
          <p:cNvPr id="636" name="Google Shape;636;g3f11b5474fc_0_172" title="1752492492122.jpeg"/>
          <p:cNvPicPr preferRelativeResize="0"/>
          <p:nvPr/>
        </p:nvPicPr>
        <p:blipFill rotWithShape="1">
          <a:blip r:embed="rId3">
            <a:alphaModFix/>
          </a:blip>
          <a:srcRect t="57785"/>
          <a:stretch/>
        </p:blipFill>
        <p:spPr>
          <a:xfrm>
            <a:off x="2902550" y="1472287"/>
            <a:ext cx="2899250" cy="1540624"/>
          </a:xfrm>
          <a:prstGeom prst="rect">
            <a:avLst/>
          </a:prstGeom>
          <a:noFill/>
          <a:ln>
            <a:noFill/>
          </a:ln>
        </p:spPr>
      </p:pic>
      <p:sp>
        <p:nvSpPr>
          <p:cNvPr id="637" name="Google Shape;637;g3f11b5474fc_0_172"/>
          <p:cNvSpPr txBox="1"/>
          <p:nvPr/>
        </p:nvSpPr>
        <p:spPr>
          <a:xfrm>
            <a:off x="3095050" y="2874263"/>
            <a:ext cx="2819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QP Poisoning in nanowires</a:t>
            </a:r>
            <a:endParaRPr/>
          </a:p>
        </p:txBody>
      </p:sp>
      <p:pic>
        <p:nvPicPr>
          <p:cNvPr id="638" name="Google Shape;638;g3f11b5474fc_0_172" title="Screenshot 2026-06-16 at 12.29.22 A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6526" y="2651750"/>
            <a:ext cx="1839524" cy="1832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9" name="Google Shape;639;g3f11b5474fc_0_172" title="Screenshot 2026-06-16 at 12.29.28 AM.png"/>
          <p:cNvPicPr preferRelativeResize="0"/>
          <p:nvPr/>
        </p:nvPicPr>
        <p:blipFill rotWithShape="1">
          <a:blip r:embed="rId5">
            <a:alphaModFix/>
          </a:blip>
          <a:srcRect l="2477"/>
          <a:stretch/>
        </p:blipFill>
        <p:spPr>
          <a:xfrm>
            <a:off x="446051" y="1317000"/>
            <a:ext cx="2130650" cy="1350650"/>
          </a:xfrm>
          <a:prstGeom prst="rect">
            <a:avLst/>
          </a:prstGeom>
          <a:noFill/>
          <a:ln>
            <a:noFill/>
          </a:ln>
        </p:spPr>
      </p:pic>
      <p:sp>
        <p:nvSpPr>
          <p:cNvPr id="640" name="Google Shape;640;g3f11b5474fc_0_172"/>
          <p:cNvSpPr txBox="1"/>
          <p:nvPr/>
        </p:nvSpPr>
        <p:spPr>
          <a:xfrm>
            <a:off x="613925" y="4442850"/>
            <a:ext cx="3000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[</a:t>
            </a:r>
            <a:r>
              <a:rPr lang="en-US" sz="1000">
                <a:solidFill>
                  <a:schemeClr val="hlink"/>
                </a:solidFill>
                <a:uFill>
                  <a:noFill/>
                </a:uFill>
                <a:hlinkClick r:id="rId6"/>
              </a:rPr>
              <a:t>arXiv:2606.00446</a:t>
            </a:r>
            <a:r>
              <a:rPr lang="en-US" sz="1000"/>
              <a:t>]</a:t>
            </a:r>
            <a:endParaRPr sz="1000"/>
          </a:p>
        </p:txBody>
      </p:sp>
      <p:pic>
        <p:nvPicPr>
          <p:cNvPr id="641" name="Google Shape;641;g3f11b5474fc_0_17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114100" y="1472275"/>
            <a:ext cx="2899249" cy="16877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g3ec46c6362e_0_13"/>
          <p:cNvSpPr txBox="1">
            <a:spLocks noGrp="1"/>
          </p:cNvSpPr>
          <p:nvPr>
            <p:ph type="title"/>
          </p:nvPr>
        </p:nvSpPr>
        <p:spPr>
          <a:xfrm>
            <a:off x="459583" y="258956"/>
            <a:ext cx="8441400" cy="32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</a:rPr>
              <a:t>RISQ 2024 Review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647" name="Google Shape;647;g3ec46c6362e_0_13"/>
          <p:cNvSpPr txBox="1">
            <a:spLocks noGrp="1"/>
          </p:cNvSpPr>
          <p:nvPr>
            <p:ph type="ftr" idx="11"/>
          </p:nvPr>
        </p:nvSpPr>
        <p:spPr>
          <a:xfrm>
            <a:off x="1530603" y="4878161"/>
            <a:ext cx="6262200" cy="18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Daniel Baxter | RISQ 2026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sp>
        <p:nvSpPr>
          <p:cNvPr id="648" name="Google Shape;648;g3ec46c6362e_0_13"/>
          <p:cNvSpPr txBox="1">
            <a:spLocks noGrp="1"/>
          </p:cNvSpPr>
          <p:nvPr>
            <p:ph type="sldNum" idx="12"/>
          </p:nvPr>
        </p:nvSpPr>
        <p:spPr>
          <a:xfrm>
            <a:off x="222250" y="4878161"/>
            <a:ext cx="414300" cy="1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38</a:t>
            </a:fld>
            <a:endParaRPr/>
          </a:p>
        </p:txBody>
      </p:sp>
      <p:sp>
        <p:nvSpPr>
          <p:cNvPr id="649" name="Google Shape;649;g3ec46c6362e_0_13"/>
          <p:cNvSpPr txBox="1">
            <a:spLocks noGrp="1"/>
          </p:cNvSpPr>
          <p:nvPr>
            <p:ph type="dt" idx="10"/>
          </p:nvPr>
        </p:nvSpPr>
        <p:spPr>
          <a:xfrm>
            <a:off x="729393" y="4878161"/>
            <a:ext cx="675300" cy="18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6/16/2026</a:t>
            </a:r>
            <a:endParaRPr/>
          </a:p>
        </p:txBody>
      </p:sp>
      <p:sp>
        <p:nvSpPr>
          <p:cNvPr id="650" name="Google Shape;650;g3ec46c6362e_0_13"/>
          <p:cNvSpPr txBox="1"/>
          <p:nvPr/>
        </p:nvSpPr>
        <p:spPr>
          <a:xfrm>
            <a:off x="3452200" y="755088"/>
            <a:ext cx="26619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Topological Qubits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(</a:t>
            </a:r>
            <a:r>
              <a:rPr lang="en-US" b="1"/>
              <a:t>Torsten Karzig, Microsoft</a:t>
            </a:r>
            <a:r>
              <a:rPr lang="en-US"/>
              <a:t>)</a:t>
            </a:r>
            <a:endParaRPr/>
          </a:p>
        </p:txBody>
      </p:sp>
      <p:sp>
        <p:nvSpPr>
          <p:cNvPr id="651" name="Google Shape;651;g3ec46c6362e_0_13"/>
          <p:cNvSpPr txBox="1"/>
          <p:nvPr/>
        </p:nvSpPr>
        <p:spPr>
          <a:xfrm>
            <a:off x="459575" y="755088"/>
            <a:ext cx="26619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Spin Qubits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(</a:t>
            </a:r>
            <a:r>
              <a:rPr lang="en-US" b="1"/>
              <a:t>Mark Eriksson, Madison</a:t>
            </a:r>
            <a:r>
              <a:rPr lang="en-US"/>
              <a:t>)</a:t>
            </a:r>
            <a:endParaRPr/>
          </a:p>
        </p:txBody>
      </p:sp>
      <p:sp>
        <p:nvSpPr>
          <p:cNvPr id="652" name="Google Shape;652;g3ec46c6362e_0_13"/>
          <p:cNvSpPr txBox="1"/>
          <p:nvPr/>
        </p:nvSpPr>
        <p:spPr>
          <a:xfrm>
            <a:off x="6538750" y="777550"/>
            <a:ext cx="26619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Lessons from CMOS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(</a:t>
            </a:r>
            <a:r>
              <a:rPr lang="en-US" b="1"/>
              <a:t>Farah Fahim, Fermilab</a:t>
            </a:r>
            <a:r>
              <a:rPr lang="en-US"/>
              <a:t>)</a:t>
            </a:r>
            <a:endParaRPr/>
          </a:p>
        </p:txBody>
      </p:sp>
      <p:pic>
        <p:nvPicPr>
          <p:cNvPr id="653" name="Google Shape;653;g3ec46c6362e_0_13" title="1752492492122.jpeg"/>
          <p:cNvPicPr preferRelativeResize="0"/>
          <p:nvPr/>
        </p:nvPicPr>
        <p:blipFill rotWithShape="1">
          <a:blip r:embed="rId3">
            <a:alphaModFix/>
          </a:blip>
          <a:srcRect t="57785"/>
          <a:stretch/>
        </p:blipFill>
        <p:spPr>
          <a:xfrm>
            <a:off x="2902550" y="1472287"/>
            <a:ext cx="2899250" cy="1540624"/>
          </a:xfrm>
          <a:prstGeom prst="rect">
            <a:avLst/>
          </a:prstGeom>
          <a:noFill/>
          <a:ln>
            <a:noFill/>
          </a:ln>
        </p:spPr>
      </p:pic>
      <p:sp>
        <p:nvSpPr>
          <p:cNvPr id="654" name="Google Shape;654;g3ec46c6362e_0_13"/>
          <p:cNvSpPr txBox="1"/>
          <p:nvPr/>
        </p:nvSpPr>
        <p:spPr>
          <a:xfrm>
            <a:off x="3095050" y="2874263"/>
            <a:ext cx="2819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QP Poisoning in nanowires</a:t>
            </a:r>
            <a:endParaRPr/>
          </a:p>
        </p:txBody>
      </p:sp>
      <p:pic>
        <p:nvPicPr>
          <p:cNvPr id="655" name="Google Shape;655;g3ec46c6362e_0_13" title="Screenshot 2026-06-16 at 12.29.22 A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6526" y="2651750"/>
            <a:ext cx="1839524" cy="1832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6" name="Google Shape;656;g3ec46c6362e_0_13" title="Screenshot 2026-06-16 at 12.29.28 AM.png"/>
          <p:cNvPicPr preferRelativeResize="0"/>
          <p:nvPr/>
        </p:nvPicPr>
        <p:blipFill rotWithShape="1">
          <a:blip r:embed="rId5">
            <a:alphaModFix/>
          </a:blip>
          <a:srcRect l="2477"/>
          <a:stretch/>
        </p:blipFill>
        <p:spPr>
          <a:xfrm>
            <a:off x="446051" y="1317000"/>
            <a:ext cx="2130650" cy="1350650"/>
          </a:xfrm>
          <a:prstGeom prst="rect">
            <a:avLst/>
          </a:prstGeom>
          <a:noFill/>
          <a:ln>
            <a:noFill/>
          </a:ln>
        </p:spPr>
      </p:pic>
      <p:sp>
        <p:nvSpPr>
          <p:cNvPr id="657" name="Google Shape;657;g3ec46c6362e_0_13"/>
          <p:cNvSpPr txBox="1"/>
          <p:nvPr/>
        </p:nvSpPr>
        <p:spPr>
          <a:xfrm>
            <a:off x="613925" y="4442850"/>
            <a:ext cx="3000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[</a:t>
            </a:r>
            <a:r>
              <a:rPr lang="en-US" sz="1000">
                <a:solidFill>
                  <a:schemeClr val="hlink"/>
                </a:solidFill>
                <a:uFill>
                  <a:noFill/>
                </a:uFill>
                <a:hlinkClick r:id="rId6"/>
              </a:rPr>
              <a:t>arXiv:2606.00446</a:t>
            </a:r>
            <a:r>
              <a:rPr lang="en-US" sz="1000"/>
              <a:t>]</a:t>
            </a:r>
            <a:endParaRPr sz="1000"/>
          </a:p>
        </p:txBody>
      </p:sp>
      <p:pic>
        <p:nvPicPr>
          <p:cNvPr id="658" name="Google Shape;658;g3ec46c6362e_0_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114100" y="1472275"/>
            <a:ext cx="2899249" cy="1687769"/>
          </a:xfrm>
          <a:prstGeom prst="rect">
            <a:avLst/>
          </a:prstGeom>
          <a:noFill/>
          <a:ln>
            <a:noFill/>
          </a:ln>
        </p:spPr>
      </p:pic>
      <p:sp>
        <p:nvSpPr>
          <p:cNvPr id="659" name="Google Shape;659;g3ec46c6362e_0_13"/>
          <p:cNvSpPr/>
          <p:nvPr/>
        </p:nvSpPr>
        <p:spPr>
          <a:xfrm>
            <a:off x="306675" y="797375"/>
            <a:ext cx="2541000" cy="3908100"/>
          </a:xfrm>
          <a:prstGeom prst="rect">
            <a:avLst/>
          </a:prstGeom>
          <a:noFill/>
          <a:ln w="28575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g3ec46c6362e_0_13"/>
          <p:cNvSpPr txBox="1"/>
          <p:nvPr/>
        </p:nvSpPr>
        <p:spPr>
          <a:xfrm>
            <a:off x="3002250" y="3905225"/>
            <a:ext cx="60111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500"/>
              <a:buFont typeface="Helvetica Neue"/>
              <a:buChar char="-"/>
            </a:pPr>
            <a:r>
              <a:rPr lang="en-US" sz="1500">
                <a:solidFill>
                  <a:srgbClr val="0000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Dedicated session on spin qubits with presentation from </a:t>
            </a:r>
            <a:r>
              <a:rPr lang="en-US" sz="1500" b="1">
                <a:solidFill>
                  <a:srgbClr val="0000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Joshua Lou (LPS)</a:t>
            </a:r>
            <a:r>
              <a:rPr lang="en-US" sz="1500">
                <a:solidFill>
                  <a:srgbClr val="0000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and update from </a:t>
            </a:r>
            <a:r>
              <a:rPr lang="en-US" sz="1500" b="1">
                <a:solidFill>
                  <a:srgbClr val="0000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Mark Eriksson (Madison)</a:t>
            </a:r>
            <a:r>
              <a:rPr lang="en-US" sz="1500">
                <a:solidFill>
                  <a:srgbClr val="0000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 </a:t>
            </a:r>
            <a:endParaRPr sz="1500">
              <a:solidFill>
                <a:srgbClr val="0000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" name="Google Shape;665;g3f11b5474fc_0_156" title="PXL_20240530_205428760.jpg"/>
          <p:cNvPicPr preferRelativeResize="0"/>
          <p:nvPr/>
        </p:nvPicPr>
        <p:blipFill rotWithShape="1">
          <a:blip r:embed="rId3">
            <a:alphaModFix/>
          </a:blip>
          <a:srcRect t="25070" b="15636"/>
          <a:stretch/>
        </p:blipFill>
        <p:spPr>
          <a:xfrm>
            <a:off x="459575" y="794316"/>
            <a:ext cx="8441400" cy="3768841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666" name="Google Shape;666;g3f11b5474fc_0_156"/>
          <p:cNvSpPr txBox="1">
            <a:spLocks noGrp="1"/>
          </p:cNvSpPr>
          <p:nvPr>
            <p:ph type="title"/>
          </p:nvPr>
        </p:nvSpPr>
        <p:spPr>
          <a:xfrm>
            <a:off x="459583" y="258956"/>
            <a:ext cx="8441400" cy="32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</a:rPr>
              <a:t>RISQ 2024 Review - The Panel 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667" name="Google Shape;667;g3f11b5474fc_0_156"/>
          <p:cNvSpPr txBox="1">
            <a:spLocks noGrp="1"/>
          </p:cNvSpPr>
          <p:nvPr>
            <p:ph type="ftr" idx="11"/>
          </p:nvPr>
        </p:nvSpPr>
        <p:spPr>
          <a:xfrm>
            <a:off x="1530603" y="4878161"/>
            <a:ext cx="6262200" cy="18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Daniel Baxter | RISQ 2026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sp>
        <p:nvSpPr>
          <p:cNvPr id="668" name="Google Shape;668;g3f11b5474fc_0_156"/>
          <p:cNvSpPr txBox="1">
            <a:spLocks noGrp="1"/>
          </p:cNvSpPr>
          <p:nvPr>
            <p:ph type="sldNum" idx="12"/>
          </p:nvPr>
        </p:nvSpPr>
        <p:spPr>
          <a:xfrm>
            <a:off x="222250" y="4878161"/>
            <a:ext cx="414300" cy="1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39</a:t>
            </a:fld>
            <a:endParaRPr/>
          </a:p>
        </p:txBody>
      </p:sp>
      <p:sp>
        <p:nvSpPr>
          <p:cNvPr id="669" name="Google Shape;669;g3f11b5474fc_0_156"/>
          <p:cNvSpPr txBox="1">
            <a:spLocks noGrp="1"/>
          </p:cNvSpPr>
          <p:nvPr>
            <p:ph type="dt" idx="10"/>
          </p:nvPr>
        </p:nvSpPr>
        <p:spPr>
          <a:xfrm>
            <a:off x="729393" y="4878161"/>
            <a:ext cx="675300" cy="18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6/16/2026</a:t>
            </a:r>
            <a:endParaRPr/>
          </a:p>
        </p:txBody>
      </p:sp>
      <p:sp>
        <p:nvSpPr>
          <p:cNvPr id="670" name="Google Shape;670;g3f11b5474fc_0_156"/>
          <p:cNvSpPr txBox="1"/>
          <p:nvPr/>
        </p:nvSpPr>
        <p:spPr>
          <a:xfrm>
            <a:off x="5315397" y="847450"/>
            <a:ext cx="2838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lt1"/>
                </a:solidFill>
              </a:rPr>
              <a:t>Enectali Figueroa-Feliciano (Northwestern)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671" name="Google Shape;671;g3f11b5474fc_0_156"/>
          <p:cNvSpPr txBox="1"/>
          <p:nvPr/>
        </p:nvSpPr>
        <p:spPr>
          <a:xfrm>
            <a:off x="5702201" y="1835700"/>
            <a:ext cx="1653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lt1"/>
                </a:solidFill>
              </a:rPr>
              <a:t>John Martinis (Qolab)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672" name="Google Shape;672;g3f11b5474fc_0_156"/>
          <p:cNvSpPr txBox="1"/>
          <p:nvPr/>
        </p:nvSpPr>
        <p:spPr>
          <a:xfrm>
            <a:off x="3559901" y="1974550"/>
            <a:ext cx="17154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lt1"/>
                </a:solidFill>
              </a:rPr>
              <a:t>Laura Cardani (INFN)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673" name="Google Shape;673;g3f11b5474fc_0_156"/>
          <p:cNvSpPr txBox="1"/>
          <p:nvPr/>
        </p:nvSpPr>
        <p:spPr>
          <a:xfrm>
            <a:off x="2089414" y="2370938"/>
            <a:ext cx="13965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FFFF"/>
                </a:solidFill>
              </a:rPr>
              <a:t>Lara Faoro (Google)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674" name="Google Shape;674;g3f11b5474fc_0_156"/>
          <p:cNvSpPr txBox="1"/>
          <p:nvPr/>
        </p:nvSpPr>
        <p:spPr>
          <a:xfrm>
            <a:off x="397475" y="2565675"/>
            <a:ext cx="1653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FFFF"/>
                </a:solidFill>
              </a:rPr>
              <a:t>Ted Thorbeck (IBM)</a:t>
            </a: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3f11d486092_0_17"/>
          <p:cNvSpPr txBox="1">
            <a:spLocks noGrp="1"/>
          </p:cNvSpPr>
          <p:nvPr>
            <p:ph type="title"/>
          </p:nvPr>
        </p:nvSpPr>
        <p:spPr>
          <a:xfrm>
            <a:off x="459583" y="258956"/>
            <a:ext cx="8441400" cy="32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Radiation Impact</a:t>
            </a:r>
            <a:r>
              <a:rPr lang="en-US">
                <a:solidFill>
                  <a:srgbClr val="CCCCCC"/>
                </a:solidFill>
              </a:rPr>
              <a:t> on Superconducting Qubits</a:t>
            </a:r>
            <a:endParaRPr>
              <a:solidFill>
                <a:srgbClr val="CCCCCC"/>
              </a:solidFill>
            </a:endParaRPr>
          </a:p>
        </p:txBody>
      </p:sp>
      <p:sp>
        <p:nvSpPr>
          <p:cNvPr id="167" name="Google Shape;167;g3f11d486092_0_17"/>
          <p:cNvSpPr txBox="1">
            <a:spLocks noGrp="1"/>
          </p:cNvSpPr>
          <p:nvPr>
            <p:ph type="ftr" idx="11"/>
          </p:nvPr>
        </p:nvSpPr>
        <p:spPr>
          <a:xfrm>
            <a:off x="1530603" y="4878161"/>
            <a:ext cx="6262200" cy="18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Daniel Baxter | RISQ 2026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sp>
        <p:nvSpPr>
          <p:cNvPr id="168" name="Google Shape;168;g3f11d486092_0_17"/>
          <p:cNvSpPr txBox="1">
            <a:spLocks noGrp="1"/>
          </p:cNvSpPr>
          <p:nvPr>
            <p:ph type="sldNum" idx="12"/>
          </p:nvPr>
        </p:nvSpPr>
        <p:spPr>
          <a:xfrm>
            <a:off x="222250" y="4878161"/>
            <a:ext cx="414300" cy="1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  <p:sp>
        <p:nvSpPr>
          <p:cNvPr id="169" name="Google Shape;169;g3f11d486092_0_17"/>
          <p:cNvSpPr txBox="1">
            <a:spLocks noGrp="1"/>
          </p:cNvSpPr>
          <p:nvPr>
            <p:ph type="dt" idx="10"/>
          </p:nvPr>
        </p:nvSpPr>
        <p:spPr>
          <a:xfrm>
            <a:off x="729393" y="4878161"/>
            <a:ext cx="675300" cy="18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6/16/2026</a:t>
            </a:r>
            <a:endParaRPr/>
          </a:p>
        </p:txBody>
      </p:sp>
      <p:sp>
        <p:nvSpPr>
          <p:cNvPr id="170" name="Google Shape;170;g3f11d486092_0_17"/>
          <p:cNvSpPr txBox="1"/>
          <p:nvPr/>
        </p:nvSpPr>
        <p:spPr>
          <a:xfrm>
            <a:off x="3147523" y="877625"/>
            <a:ext cx="57534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elvetica Neue"/>
              <a:buChar char="-"/>
            </a:pPr>
            <a:r>
              <a:rPr lang="en-US" sz="1500">
                <a:solidFill>
                  <a:srgbClr val="0020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cosmic rays (mostly μ</a:t>
            </a:r>
            <a:r>
              <a:rPr lang="en-US" sz="1500" baseline="30000">
                <a:solidFill>
                  <a:srgbClr val="0020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±</a:t>
            </a:r>
            <a:r>
              <a:rPr lang="en-US" sz="1500">
                <a:solidFill>
                  <a:srgbClr val="0020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but also, e±, γ, p, n… at surface) </a:t>
            </a:r>
            <a:endParaRPr sz="1500">
              <a:solidFill>
                <a:srgbClr val="00206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elvetica Neue"/>
              <a:buChar char="-"/>
            </a:pPr>
            <a:r>
              <a:rPr lang="en-US" sz="1500">
                <a:solidFill>
                  <a:srgbClr val="0020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β, x-ray, and α from intrinsic radioactivity</a:t>
            </a:r>
            <a:endParaRPr sz="1500" b="0" i="0" u="none" strike="noStrike" cap="none">
              <a:solidFill>
                <a:srgbClr val="00206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71" name="Google Shape;171;g3f11d486092_0_17" title="Radiation-Exposure-Effect-on-Qubits.jpg"/>
          <p:cNvPicPr preferRelativeResize="0"/>
          <p:nvPr/>
        </p:nvPicPr>
        <p:blipFill rotWithShape="1">
          <a:blip r:embed="rId3">
            <a:alphaModFix/>
          </a:blip>
          <a:srcRect l="-780" t="57531" r="780" b="-5901"/>
          <a:stretch/>
        </p:blipFill>
        <p:spPr>
          <a:xfrm>
            <a:off x="3060087" y="1975700"/>
            <a:ext cx="5928276" cy="2544401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g3f11d486092_0_17"/>
          <p:cNvSpPr/>
          <p:nvPr/>
        </p:nvSpPr>
        <p:spPr>
          <a:xfrm>
            <a:off x="3769887" y="1975712"/>
            <a:ext cx="876300" cy="359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μ</a:t>
            </a:r>
            <a:r>
              <a:rPr lang="en-US" b="1" baseline="30000"/>
              <a:t>±</a:t>
            </a:r>
            <a:endParaRPr b="1" baseline="30000"/>
          </a:p>
        </p:txBody>
      </p:sp>
      <p:sp>
        <p:nvSpPr>
          <p:cNvPr id="173" name="Google Shape;173;g3f11d486092_0_17">
            <a:hlinkClick r:id="rId4"/>
          </p:cNvPr>
          <p:cNvSpPr txBox="1"/>
          <p:nvPr/>
        </p:nvSpPr>
        <p:spPr>
          <a:xfrm>
            <a:off x="6536700" y="4049800"/>
            <a:ext cx="24336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u="sng">
                <a:solidFill>
                  <a:schemeClr val="hlink"/>
                </a:solidFill>
                <a:hlinkClick r:id="rId4"/>
              </a:rPr>
              <a:t>Image credit: SciTechDaily</a:t>
            </a:r>
            <a:endParaRPr sz="1000"/>
          </a:p>
        </p:txBody>
      </p:sp>
      <p:pic>
        <p:nvPicPr>
          <p:cNvPr id="174" name="Google Shape;174;g3f11d486092_0_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7550" y="1011709"/>
            <a:ext cx="2513725" cy="32235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g3f11b5474fc_0_212"/>
          <p:cNvSpPr txBox="1">
            <a:spLocks noGrp="1"/>
          </p:cNvSpPr>
          <p:nvPr>
            <p:ph type="title"/>
          </p:nvPr>
        </p:nvSpPr>
        <p:spPr>
          <a:xfrm>
            <a:off x="459583" y="258956"/>
            <a:ext cx="8441400" cy="32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</a:rPr>
              <a:t>Where are we now?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680" name="Google Shape;680;g3f11b5474fc_0_212"/>
          <p:cNvSpPr txBox="1">
            <a:spLocks noGrp="1"/>
          </p:cNvSpPr>
          <p:nvPr>
            <p:ph type="ftr" idx="11"/>
          </p:nvPr>
        </p:nvSpPr>
        <p:spPr>
          <a:xfrm>
            <a:off x="1530603" y="4878161"/>
            <a:ext cx="6262200" cy="18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Daniel Baxter | RISQ 2026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sp>
        <p:nvSpPr>
          <p:cNvPr id="681" name="Google Shape;681;g3f11b5474fc_0_212"/>
          <p:cNvSpPr txBox="1">
            <a:spLocks noGrp="1"/>
          </p:cNvSpPr>
          <p:nvPr>
            <p:ph type="sldNum" idx="12"/>
          </p:nvPr>
        </p:nvSpPr>
        <p:spPr>
          <a:xfrm>
            <a:off x="222250" y="4878161"/>
            <a:ext cx="414300" cy="1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40</a:t>
            </a:fld>
            <a:endParaRPr/>
          </a:p>
        </p:txBody>
      </p:sp>
      <p:sp>
        <p:nvSpPr>
          <p:cNvPr id="682" name="Google Shape;682;g3f11b5474fc_0_212"/>
          <p:cNvSpPr txBox="1">
            <a:spLocks noGrp="1"/>
          </p:cNvSpPr>
          <p:nvPr>
            <p:ph type="dt" idx="10"/>
          </p:nvPr>
        </p:nvSpPr>
        <p:spPr>
          <a:xfrm>
            <a:off x="729393" y="4878161"/>
            <a:ext cx="675300" cy="18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6/16/2026</a:t>
            </a:r>
            <a:endParaRPr/>
          </a:p>
        </p:txBody>
      </p:sp>
      <p:sp>
        <p:nvSpPr>
          <p:cNvPr id="683" name="Google Shape;683;g3f11b5474fc_0_212"/>
          <p:cNvSpPr txBox="1"/>
          <p:nvPr/>
        </p:nvSpPr>
        <p:spPr>
          <a:xfrm>
            <a:off x="459575" y="1164564"/>
            <a:ext cx="3553500" cy="22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500"/>
              <a:buFont typeface="Helvetica Neue"/>
              <a:buChar char="-"/>
            </a:pPr>
            <a:r>
              <a:rPr lang="en-US" sz="1500">
                <a:solidFill>
                  <a:srgbClr val="0020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Gap-engineering + Phonon trapping offer a pretty sound solution to this problem</a:t>
            </a:r>
            <a:endParaRPr sz="1500">
              <a:solidFill>
                <a:srgbClr val="00206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marR="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500"/>
              <a:buFont typeface="Helvetica Neue"/>
              <a:buChar char="-"/>
            </a:pPr>
            <a:r>
              <a:rPr lang="en-US" sz="1500">
                <a:solidFill>
                  <a:srgbClr val="0020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BUT we still need to understand these processes and fully model them</a:t>
            </a:r>
            <a:endParaRPr sz="1500">
              <a:solidFill>
                <a:srgbClr val="00206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marR="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500"/>
              <a:buFont typeface="Helvetica Neue"/>
              <a:buChar char="-"/>
            </a:pPr>
            <a:r>
              <a:rPr lang="en-US" sz="1500">
                <a:solidFill>
                  <a:srgbClr val="0020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This is made clear by the ms-long T2 Ramsay errors in Google’s Willow chip</a:t>
            </a:r>
            <a:endParaRPr sz="1500">
              <a:solidFill>
                <a:srgbClr val="00206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684" name="Google Shape;684;g3f11b5474fc_0_212" title="Screenshot 2026-06-16 at 12.47.27 AM.png"/>
          <p:cNvPicPr preferRelativeResize="0"/>
          <p:nvPr/>
        </p:nvPicPr>
        <p:blipFill rotWithShape="1">
          <a:blip r:embed="rId3">
            <a:alphaModFix/>
          </a:blip>
          <a:srcRect t="23914"/>
          <a:stretch/>
        </p:blipFill>
        <p:spPr>
          <a:xfrm>
            <a:off x="4166050" y="1153352"/>
            <a:ext cx="4673599" cy="3403076"/>
          </a:xfrm>
          <a:prstGeom prst="rect">
            <a:avLst/>
          </a:prstGeom>
          <a:noFill/>
          <a:ln>
            <a:noFill/>
          </a:ln>
        </p:spPr>
      </p:pic>
      <p:sp>
        <p:nvSpPr>
          <p:cNvPr id="685" name="Google Shape;685;g3f11b5474fc_0_212"/>
          <p:cNvSpPr txBox="1"/>
          <p:nvPr/>
        </p:nvSpPr>
        <p:spPr>
          <a:xfrm>
            <a:off x="533400" y="736039"/>
            <a:ext cx="73791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 u="sng">
                <a:solidFill>
                  <a:srgbClr val="0020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Phonon-mediated correlated errors from QP Bursts</a:t>
            </a:r>
            <a:r>
              <a:rPr lang="en-US" sz="1500">
                <a:solidFill>
                  <a:srgbClr val="0020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: </a:t>
            </a:r>
            <a:endParaRPr sz="1500">
              <a:solidFill>
                <a:srgbClr val="00206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86" name="Google Shape;686;g3f11b5474fc_0_212"/>
          <p:cNvSpPr txBox="1">
            <a:spLocks noGrp="1"/>
          </p:cNvSpPr>
          <p:nvPr>
            <p:ph type="body" idx="1"/>
          </p:nvPr>
        </p:nvSpPr>
        <p:spPr>
          <a:xfrm>
            <a:off x="2172425" y="4428621"/>
            <a:ext cx="5015700" cy="321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984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rgbClr val="282828"/>
                </a:solidFill>
              </a:rPr>
              <a:t>Kurilovich </a:t>
            </a:r>
            <a:r>
              <a:rPr lang="en-US" sz="1000" i="1" dirty="0">
                <a:solidFill>
                  <a:srgbClr val="282828"/>
                </a:solidFill>
              </a:rPr>
              <a:t>et al., </a:t>
            </a:r>
            <a:r>
              <a:rPr lang="en-US" sz="1000" dirty="0">
                <a:solidFill>
                  <a:srgbClr val="282828"/>
                </a:solidFill>
              </a:rPr>
              <a:t>Phys. Rev. X </a:t>
            </a:r>
            <a:r>
              <a:rPr lang="en-US" sz="1000" b="1" dirty="0">
                <a:solidFill>
                  <a:srgbClr val="282828"/>
                </a:solidFill>
              </a:rPr>
              <a:t>16</a:t>
            </a:r>
            <a:r>
              <a:rPr lang="en-US" sz="1000" dirty="0">
                <a:solidFill>
                  <a:srgbClr val="282828"/>
                </a:solidFill>
              </a:rPr>
              <a:t> 012025 (2026)</a:t>
            </a:r>
            <a:endParaRPr sz="1000" dirty="0">
              <a:solidFill>
                <a:srgbClr val="282828"/>
              </a:solidFill>
            </a:endParaRPr>
          </a:p>
        </p:txBody>
      </p:sp>
      <p:sp>
        <p:nvSpPr>
          <p:cNvPr id="687" name="Google Shape;687;g3f11b5474fc_0_212"/>
          <p:cNvSpPr txBox="1"/>
          <p:nvPr/>
        </p:nvSpPr>
        <p:spPr>
          <a:xfrm>
            <a:off x="533404" y="3486152"/>
            <a:ext cx="3479700" cy="8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rgbClr val="0000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Talks from </a:t>
            </a:r>
            <a:r>
              <a:rPr lang="en-US" sz="1500" b="1">
                <a:solidFill>
                  <a:srgbClr val="0000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Alex Opremcak (Google)</a:t>
            </a:r>
            <a:r>
              <a:rPr lang="en-US" sz="1500">
                <a:solidFill>
                  <a:srgbClr val="0000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</a:t>
            </a:r>
            <a:r>
              <a:rPr lang="en-US" sz="1500" b="1">
                <a:solidFill>
                  <a:srgbClr val="0000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Heekun Nho (Yale)</a:t>
            </a:r>
            <a:r>
              <a:rPr lang="en-US" sz="1500">
                <a:solidFill>
                  <a:srgbClr val="0000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and </a:t>
            </a:r>
            <a:r>
              <a:rPr lang="en-US" sz="1500" b="1">
                <a:solidFill>
                  <a:srgbClr val="0000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Jeffery</a:t>
            </a:r>
            <a:r>
              <a:rPr lang="en-US" sz="1500">
                <a:solidFill>
                  <a:srgbClr val="0000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1500" b="1">
                <a:solidFill>
                  <a:srgbClr val="0000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Gertler (MIT-LL)</a:t>
            </a:r>
            <a:endParaRPr sz="1500" b="1">
              <a:solidFill>
                <a:srgbClr val="0000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Google Shape;692;g3f11b5474fc_0_196"/>
          <p:cNvSpPr txBox="1">
            <a:spLocks noGrp="1"/>
          </p:cNvSpPr>
          <p:nvPr>
            <p:ph type="title"/>
          </p:nvPr>
        </p:nvSpPr>
        <p:spPr>
          <a:xfrm>
            <a:off x="459583" y="258956"/>
            <a:ext cx="8441400" cy="32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</a:rPr>
              <a:t>Where are we now?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693" name="Google Shape;693;g3f11b5474fc_0_196"/>
          <p:cNvSpPr txBox="1">
            <a:spLocks noGrp="1"/>
          </p:cNvSpPr>
          <p:nvPr>
            <p:ph type="ftr" idx="11"/>
          </p:nvPr>
        </p:nvSpPr>
        <p:spPr>
          <a:xfrm>
            <a:off x="1530603" y="4878161"/>
            <a:ext cx="6262200" cy="18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Daniel Baxter | RISQ 2026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sp>
        <p:nvSpPr>
          <p:cNvPr id="694" name="Google Shape;694;g3f11b5474fc_0_196"/>
          <p:cNvSpPr txBox="1">
            <a:spLocks noGrp="1"/>
          </p:cNvSpPr>
          <p:nvPr>
            <p:ph type="sldNum" idx="12"/>
          </p:nvPr>
        </p:nvSpPr>
        <p:spPr>
          <a:xfrm>
            <a:off x="222250" y="4878161"/>
            <a:ext cx="414300" cy="1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41</a:t>
            </a:fld>
            <a:endParaRPr/>
          </a:p>
        </p:txBody>
      </p:sp>
      <p:sp>
        <p:nvSpPr>
          <p:cNvPr id="695" name="Google Shape;695;g3f11b5474fc_0_196"/>
          <p:cNvSpPr txBox="1">
            <a:spLocks noGrp="1"/>
          </p:cNvSpPr>
          <p:nvPr>
            <p:ph type="dt" idx="10"/>
          </p:nvPr>
        </p:nvSpPr>
        <p:spPr>
          <a:xfrm>
            <a:off x="729393" y="4878161"/>
            <a:ext cx="675300" cy="18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6/16/2026</a:t>
            </a:r>
            <a:endParaRPr/>
          </a:p>
        </p:txBody>
      </p:sp>
      <p:sp>
        <p:nvSpPr>
          <p:cNvPr id="696" name="Google Shape;696;g3f11b5474fc_0_196"/>
          <p:cNvSpPr txBox="1"/>
          <p:nvPr/>
        </p:nvSpPr>
        <p:spPr>
          <a:xfrm>
            <a:off x="459575" y="1164564"/>
            <a:ext cx="3553500" cy="180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500"/>
              <a:buFont typeface="Helvetica Neue"/>
              <a:buChar char="-"/>
            </a:pPr>
            <a:r>
              <a:rPr lang="en-US" sz="1500">
                <a:solidFill>
                  <a:srgbClr val="0020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Repeated Wilen measurement underground at Fermilab</a:t>
            </a:r>
            <a:endParaRPr sz="1500">
              <a:solidFill>
                <a:srgbClr val="00206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marR="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500"/>
              <a:buFont typeface="Helvetica Neue"/>
              <a:buChar char="-"/>
            </a:pPr>
            <a:r>
              <a:rPr lang="en-US" sz="1500">
                <a:solidFill>
                  <a:srgbClr val="0020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Despite significant reduction in charge jump rate, there is an excess source of charge jumps NOT coming from external ionizing radiation</a:t>
            </a:r>
            <a:endParaRPr sz="1500">
              <a:solidFill>
                <a:srgbClr val="00206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97" name="Google Shape;697;g3f11b5474fc_0_196"/>
          <p:cNvSpPr txBox="1"/>
          <p:nvPr/>
        </p:nvSpPr>
        <p:spPr>
          <a:xfrm>
            <a:off x="533400" y="736039"/>
            <a:ext cx="73791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 u="sng">
                <a:solidFill>
                  <a:srgbClr val="0020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Charge jumps from ionizing radiation</a:t>
            </a:r>
            <a:r>
              <a:rPr lang="en-US" sz="1500">
                <a:solidFill>
                  <a:srgbClr val="0020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: </a:t>
            </a:r>
            <a:endParaRPr sz="1500">
              <a:solidFill>
                <a:srgbClr val="00206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98" name="Google Shape;698;g3f11b5474fc_0_196"/>
          <p:cNvSpPr txBox="1">
            <a:spLocks noGrp="1"/>
          </p:cNvSpPr>
          <p:nvPr>
            <p:ph type="body" idx="1"/>
          </p:nvPr>
        </p:nvSpPr>
        <p:spPr>
          <a:xfrm>
            <a:off x="2172425" y="4460425"/>
            <a:ext cx="5015700" cy="321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004C97"/>
                </a:solidFill>
                <a:latin typeface="Times"/>
                <a:ea typeface="Times"/>
                <a:cs typeface="Times"/>
                <a:sym typeface="Times"/>
              </a:rPr>
              <a:t>Bratrud et al, Nature Comm. 16, 9906 (2025) [arXiv:2405.04642]</a:t>
            </a:r>
            <a:endParaRPr sz="1000">
              <a:solidFill>
                <a:srgbClr val="282828"/>
              </a:solidFill>
            </a:endParaRPr>
          </a:p>
        </p:txBody>
      </p:sp>
      <p:pic>
        <p:nvPicPr>
          <p:cNvPr id="699" name="Google Shape;699;g3f11b5474fc_0_1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24735" y="173605"/>
            <a:ext cx="4006668" cy="4286824"/>
          </a:xfrm>
          <a:prstGeom prst="rect">
            <a:avLst/>
          </a:prstGeom>
          <a:noFill/>
          <a:ln>
            <a:noFill/>
          </a:ln>
        </p:spPr>
      </p:pic>
      <p:sp>
        <p:nvSpPr>
          <p:cNvPr id="700" name="Google Shape;700;g3f11b5474fc_0_196"/>
          <p:cNvSpPr txBox="1"/>
          <p:nvPr/>
        </p:nvSpPr>
        <p:spPr>
          <a:xfrm>
            <a:off x="533404" y="3486152"/>
            <a:ext cx="34797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rgbClr val="0000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No talks this year?</a:t>
            </a:r>
            <a:endParaRPr sz="1500">
              <a:solidFill>
                <a:srgbClr val="0000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rgbClr val="0000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But definitely some posters!</a:t>
            </a:r>
            <a:endParaRPr sz="1500">
              <a:solidFill>
                <a:srgbClr val="0000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5" name="Google Shape;705;g3f11b5474fc_0_20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65422" y="1060950"/>
            <a:ext cx="5035550" cy="3495475"/>
          </a:xfrm>
          <a:prstGeom prst="rect">
            <a:avLst/>
          </a:prstGeom>
          <a:noFill/>
          <a:ln>
            <a:noFill/>
          </a:ln>
        </p:spPr>
      </p:pic>
      <p:sp>
        <p:nvSpPr>
          <p:cNvPr id="706" name="Google Shape;706;g3f11b5474fc_0_204"/>
          <p:cNvSpPr txBox="1">
            <a:spLocks noGrp="1"/>
          </p:cNvSpPr>
          <p:nvPr>
            <p:ph type="title"/>
          </p:nvPr>
        </p:nvSpPr>
        <p:spPr>
          <a:xfrm>
            <a:off x="459583" y="258956"/>
            <a:ext cx="8441400" cy="32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</a:rPr>
              <a:t>Where are we now?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707" name="Google Shape;707;g3f11b5474fc_0_204"/>
          <p:cNvSpPr txBox="1">
            <a:spLocks noGrp="1"/>
          </p:cNvSpPr>
          <p:nvPr>
            <p:ph type="ftr" idx="11"/>
          </p:nvPr>
        </p:nvSpPr>
        <p:spPr>
          <a:xfrm>
            <a:off x="1530603" y="4878161"/>
            <a:ext cx="6262200" cy="18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Daniel Baxter | RISQ 2026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sp>
        <p:nvSpPr>
          <p:cNvPr id="708" name="Google Shape;708;g3f11b5474fc_0_204"/>
          <p:cNvSpPr txBox="1">
            <a:spLocks noGrp="1"/>
          </p:cNvSpPr>
          <p:nvPr>
            <p:ph type="sldNum" idx="12"/>
          </p:nvPr>
        </p:nvSpPr>
        <p:spPr>
          <a:xfrm>
            <a:off x="222250" y="4878161"/>
            <a:ext cx="414300" cy="1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42</a:t>
            </a:fld>
            <a:endParaRPr/>
          </a:p>
        </p:txBody>
      </p:sp>
      <p:sp>
        <p:nvSpPr>
          <p:cNvPr id="709" name="Google Shape;709;g3f11b5474fc_0_204"/>
          <p:cNvSpPr txBox="1">
            <a:spLocks noGrp="1"/>
          </p:cNvSpPr>
          <p:nvPr>
            <p:ph type="dt" idx="10"/>
          </p:nvPr>
        </p:nvSpPr>
        <p:spPr>
          <a:xfrm>
            <a:off x="729393" y="4878161"/>
            <a:ext cx="675300" cy="18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6/16/2026</a:t>
            </a:r>
            <a:endParaRPr/>
          </a:p>
        </p:txBody>
      </p:sp>
      <p:sp>
        <p:nvSpPr>
          <p:cNvPr id="710" name="Google Shape;710;g3f11b5474fc_0_204"/>
          <p:cNvSpPr txBox="1"/>
          <p:nvPr/>
        </p:nvSpPr>
        <p:spPr>
          <a:xfrm>
            <a:off x="459575" y="1164575"/>
            <a:ext cx="3299400" cy="180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500"/>
              <a:buFont typeface="Helvetica Neue"/>
              <a:buChar char="-"/>
            </a:pPr>
            <a:r>
              <a:rPr lang="en-US" sz="1500">
                <a:solidFill>
                  <a:srgbClr val="0020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Old measurement from IBM demonstrating TLS scrambling following radiation impact</a:t>
            </a:r>
            <a:endParaRPr sz="1500">
              <a:solidFill>
                <a:srgbClr val="00206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marR="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500"/>
              <a:buFont typeface="Helvetica Neue"/>
              <a:buChar char="-"/>
            </a:pPr>
            <a:r>
              <a:rPr lang="en-US" sz="1500">
                <a:solidFill>
                  <a:srgbClr val="0000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Fascinating talk from </a:t>
            </a:r>
            <a:r>
              <a:rPr lang="en-US" sz="1500" b="1">
                <a:solidFill>
                  <a:srgbClr val="0000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Eric Mascot (Google)</a:t>
            </a:r>
            <a:r>
              <a:rPr lang="en-US" sz="1500">
                <a:solidFill>
                  <a:srgbClr val="0000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yesterday during G4CMP workshop indicating possible solutions</a:t>
            </a:r>
            <a:endParaRPr sz="1500">
              <a:solidFill>
                <a:srgbClr val="0000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11" name="Google Shape;711;g3f11b5474fc_0_204"/>
          <p:cNvSpPr txBox="1"/>
          <p:nvPr/>
        </p:nvSpPr>
        <p:spPr>
          <a:xfrm>
            <a:off x="533400" y="736039"/>
            <a:ext cx="73791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 u="sng">
                <a:solidFill>
                  <a:srgbClr val="0020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Two-level system (TLS) scrambling</a:t>
            </a:r>
            <a:r>
              <a:rPr lang="en-US" sz="1500">
                <a:solidFill>
                  <a:srgbClr val="0020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: </a:t>
            </a:r>
            <a:endParaRPr sz="1500">
              <a:solidFill>
                <a:srgbClr val="00206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12" name="Google Shape;712;g3f11b5474fc_0_204"/>
          <p:cNvSpPr txBox="1"/>
          <p:nvPr/>
        </p:nvSpPr>
        <p:spPr>
          <a:xfrm>
            <a:off x="533404" y="3486152"/>
            <a:ext cx="34797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rgbClr val="0000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Talk from </a:t>
            </a:r>
            <a:r>
              <a:rPr lang="en-US" sz="1500" b="1">
                <a:solidFill>
                  <a:srgbClr val="0000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Bradley Christensen (Northrop Grumman)</a:t>
            </a:r>
            <a:endParaRPr sz="1500" b="1">
              <a:solidFill>
                <a:srgbClr val="0000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13" name="Google Shape;713;g3f11b5474fc_0_204"/>
          <p:cNvSpPr txBox="1">
            <a:spLocks noGrp="1"/>
          </p:cNvSpPr>
          <p:nvPr>
            <p:ph type="body" idx="1"/>
          </p:nvPr>
        </p:nvSpPr>
        <p:spPr>
          <a:xfrm>
            <a:off x="2172425" y="4460425"/>
            <a:ext cx="5015700" cy="321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004C97"/>
                </a:solidFill>
                <a:latin typeface="Times"/>
                <a:ea typeface="Times"/>
                <a:cs typeface="Times"/>
                <a:sym typeface="Times"/>
              </a:rPr>
              <a:t>Thorbeck et al, PRX Quantum 4, 020356 (2023) [arXiv:2210.04780]</a:t>
            </a:r>
            <a:endParaRPr sz="1000">
              <a:solidFill>
                <a:srgbClr val="004C97"/>
              </a:solidFill>
              <a:latin typeface="Times"/>
              <a:ea typeface="Times"/>
              <a:cs typeface="Times"/>
              <a:sym typeface="Times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Google Shape;718;g3f11b5474fc_0_231"/>
          <p:cNvSpPr txBox="1">
            <a:spLocks noGrp="1"/>
          </p:cNvSpPr>
          <p:nvPr>
            <p:ph type="title"/>
          </p:nvPr>
        </p:nvSpPr>
        <p:spPr>
          <a:xfrm>
            <a:off x="459583" y="258956"/>
            <a:ext cx="8441400" cy="32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</a:rPr>
              <a:t>Where are we now?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719" name="Google Shape;719;g3f11b5474fc_0_231"/>
          <p:cNvSpPr txBox="1">
            <a:spLocks noGrp="1"/>
          </p:cNvSpPr>
          <p:nvPr>
            <p:ph type="ftr" idx="11"/>
          </p:nvPr>
        </p:nvSpPr>
        <p:spPr>
          <a:xfrm>
            <a:off x="1530603" y="4878161"/>
            <a:ext cx="6262200" cy="18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Daniel Baxter | RISQ 2026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sp>
        <p:nvSpPr>
          <p:cNvPr id="720" name="Google Shape;720;g3f11b5474fc_0_231"/>
          <p:cNvSpPr txBox="1">
            <a:spLocks noGrp="1"/>
          </p:cNvSpPr>
          <p:nvPr>
            <p:ph type="sldNum" idx="12"/>
          </p:nvPr>
        </p:nvSpPr>
        <p:spPr>
          <a:xfrm>
            <a:off x="222250" y="4878161"/>
            <a:ext cx="414300" cy="1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43</a:t>
            </a:fld>
            <a:endParaRPr/>
          </a:p>
        </p:txBody>
      </p:sp>
      <p:sp>
        <p:nvSpPr>
          <p:cNvPr id="721" name="Google Shape;721;g3f11b5474fc_0_231"/>
          <p:cNvSpPr txBox="1">
            <a:spLocks noGrp="1"/>
          </p:cNvSpPr>
          <p:nvPr>
            <p:ph type="dt" idx="10"/>
          </p:nvPr>
        </p:nvSpPr>
        <p:spPr>
          <a:xfrm>
            <a:off x="729393" y="4878161"/>
            <a:ext cx="675300" cy="18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6/16/2026</a:t>
            </a:r>
            <a:endParaRPr/>
          </a:p>
        </p:txBody>
      </p:sp>
      <p:pic>
        <p:nvPicPr>
          <p:cNvPr id="722" name="Google Shape;722;g3f11b5474fc_0_231" title="Screenshot 2026-06-16 at 1.01.15 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91709" y="896120"/>
            <a:ext cx="4346013" cy="3448940"/>
          </a:xfrm>
          <a:prstGeom prst="rect">
            <a:avLst/>
          </a:prstGeom>
          <a:noFill/>
          <a:ln>
            <a:noFill/>
          </a:ln>
        </p:spPr>
      </p:pic>
      <p:sp>
        <p:nvSpPr>
          <p:cNvPr id="723" name="Google Shape;723;g3f11b5474fc_0_231"/>
          <p:cNvSpPr txBox="1"/>
          <p:nvPr/>
        </p:nvSpPr>
        <p:spPr>
          <a:xfrm>
            <a:off x="459575" y="1164575"/>
            <a:ext cx="3904200" cy="20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500"/>
              <a:buFont typeface="Helvetica Neue"/>
              <a:buChar char="-"/>
            </a:pPr>
            <a:r>
              <a:rPr lang="en-US" sz="1500">
                <a:solidFill>
                  <a:srgbClr val="0020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Every cryogenic particle physics detector with ~eV energy threshold measures a steeply rising background of events at low-energies</a:t>
            </a:r>
            <a:endParaRPr sz="1500">
              <a:solidFill>
                <a:srgbClr val="00206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marR="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500"/>
              <a:buFont typeface="Helvetica Neue"/>
              <a:buChar char="-"/>
            </a:pPr>
            <a:r>
              <a:rPr lang="en-US" sz="1500">
                <a:solidFill>
                  <a:srgbClr val="0020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Multiple studies now point to this as possible origin for BOTH a population of correlated burst events and the excess QP population</a:t>
            </a:r>
            <a:endParaRPr sz="1500">
              <a:solidFill>
                <a:srgbClr val="00206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24" name="Google Shape;724;g3f11b5474fc_0_231"/>
          <p:cNvSpPr txBox="1"/>
          <p:nvPr/>
        </p:nvSpPr>
        <p:spPr>
          <a:xfrm>
            <a:off x="533400" y="736039"/>
            <a:ext cx="73791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 u="sng">
                <a:solidFill>
                  <a:srgbClr val="0020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Low-Energy Excess (LEE) backgrounds</a:t>
            </a:r>
            <a:r>
              <a:rPr lang="en-US" sz="1500">
                <a:solidFill>
                  <a:srgbClr val="0020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: </a:t>
            </a:r>
            <a:endParaRPr sz="1500">
              <a:solidFill>
                <a:srgbClr val="00206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25" name="Google Shape;725;g3f11b5474fc_0_231"/>
          <p:cNvSpPr txBox="1"/>
          <p:nvPr/>
        </p:nvSpPr>
        <p:spPr>
          <a:xfrm>
            <a:off x="533400" y="3486150"/>
            <a:ext cx="3698700" cy="8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rgbClr val="0000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Talks from </a:t>
            </a:r>
            <a:r>
              <a:rPr lang="en-US" sz="1500" b="1">
                <a:solidFill>
                  <a:srgbClr val="0000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Britton Plourde (Madison)</a:t>
            </a:r>
            <a:r>
              <a:rPr lang="en-US" sz="1500">
                <a:solidFill>
                  <a:srgbClr val="0000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</a:t>
            </a:r>
            <a:r>
              <a:rPr lang="en-US" sz="1500" b="1">
                <a:solidFill>
                  <a:srgbClr val="0000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Matt Pyle (Berkeley)</a:t>
            </a:r>
            <a:r>
              <a:rPr lang="en-US" sz="1500">
                <a:solidFill>
                  <a:srgbClr val="0000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</a:t>
            </a:r>
            <a:r>
              <a:rPr lang="en-US" sz="1500" b="1">
                <a:solidFill>
                  <a:srgbClr val="0000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Marios Samiotis (Delft)</a:t>
            </a:r>
            <a:r>
              <a:rPr lang="en-US" sz="1500">
                <a:solidFill>
                  <a:srgbClr val="0000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and</a:t>
            </a:r>
            <a:r>
              <a:rPr lang="en-US" sz="1500" b="1">
                <a:solidFill>
                  <a:srgbClr val="0000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Lanqing Yuan (WashU-StL)</a:t>
            </a:r>
            <a:endParaRPr sz="1500" b="1">
              <a:solidFill>
                <a:srgbClr val="0000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26" name="Google Shape;726;g3f11b5474fc_0_231"/>
          <p:cNvSpPr txBox="1">
            <a:spLocks noGrp="1"/>
          </p:cNvSpPr>
          <p:nvPr>
            <p:ph type="body" idx="1"/>
          </p:nvPr>
        </p:nvSpPr>
        <p:spPr>
          <a:xfrm>
            <a:off x="2172425" y="4460425"/>
            <a:ext cx="5015700" cy="321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Baxter et al, </a:t>
            </a:r>
            <a:r>
              <a:rPr lang="en-US" sz="10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Ann. Rev. Nucl. Part. Sci.</a:t>
            </a:r>
            <a:r>
              <a:rPr lang="en-U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75, 301 (2025)</a:t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Google Shape;732;g3f11b5474fc_0_94"/>
          <p:cNvSpPr txBox="1">
            <a:spLocks noGrp="1"/>
          </p:cNvSpPr>
          <p:nvPr>
            <p:ph type="body" idx="2"/>
          </p:nvPr>
        </p:nvSpPr>
        <p:spPr>
          <a:xfrm>
            <a:off x="341924" y="3237621"/>
            <a:ext cx="8499300" cy="752400"/>
          </a:xfrm>
          <a:prstGeom prst="rect">
            <a:avLst/>
          </a:prstGeom>
        </p:spPr>
        <p:txBody>
          <a:bodyPr spcFirstLastPara="1" wrap="square" lIns="0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700"/>
              </a:spcBef>
              <a:spcAft>
                <a:spcPts val="0"/>
              </a:spcAft>
              <a:buNone/>
            </a:pPr>
            <a:r>
              <a:rPr lang="en-US"/>
              <a:t>Enjoy the workshop!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3ec46c6362e_0_31"/>
          <p:cNvSpPr txBox="1">
            <a:spLocks noGrp="1"/>
          </p:cNvSpPr>
          <p:nvPr>
            <p:ph type="title"/>
          </p:nvPr>
        </p:nvSpPr>
        <p:spPr>
          <a:xfrm>
            <a:off x="459583" y="258956"/>
            <a:ext cx="8441400" cy="32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Radiation Impact</a:t>
            </a:r>
            <a:r>
              <a:rPr lang="en-US">
                <a:solidFill>
                  <a:srgbClr val="CCCCCC"/>
                </a:solidFill>
              </a:rPr>
              <a:t> on Superconducting Qubits</a:t>
            </a:r>
            <a:endParaRPr>
              <a:solidFill>
                <a:srgbClr val="CCCCCC"/>
              </a:solidFill>
            </a:endParaRPr>
          </a:p>
        </p:txBody>
      </p:sp>
      <p:sp>
        <p:nvSpPr>
          <p:cNvPr id="180" name="Google Shape;180;g3ec46c6362e_0_31"/>
          <p:cNvSpPr txBox="1">
            <a:spLocks noGrp="1"/>
          </p:cNvSpPr>
          <p:nvPr>
            <p:ph type="ftr" idx="11"/>
          </p:nvPr>
        </p:nvSpPr>
        <p:spPr>
          <a:xfrm>
            <a:off x="1530603" y="4878161"/>
            <a:ext cx="6262200" cy="18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Daniel Baxter | RISQ 2026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sp>
        <p:nvSpPr>
          <p:cNvPr id="181" name="Google Shape;181;g3ec46c6362e_0_31"/>
          <p:cNvSpPr txBox="1">
            <a:spLocks noGrp="1"/>
          </p:cNvSpPr>
          <p:nvPr>
            <p:ph type="sldNum" idx="12"/>
          </p:nvPr>
        </p:nvSpPr>
        <p:spPr>
          <a:xfrm>
            <a:off x="222250" y="4878161"/>
            <a:ext cx="414300" cy="1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  <p:sp>
        <p:nvSpPr>
          <p:cNvPr id="182" name="Google Shape;182;g3ec46c6362e_0_31"/>
          <p:cNvSpPr txBox="1">
            <a:spLocks noGrp="1"/>
          </p:cNvSpPr>
          <p:nvPr>
            <p:ph type="dt" idx="10"/>
          </p:nvPr>
        </p:nvSpPr>
        <p:spPr>
          <a:xfrm>
            <a:off x="729393" y="4878161"/>
            <a:ext cx="675300" cy="18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6/16/2026</a:t>
            </a:r>
            <a:endParaRPr/>
          </a:p>
        </p:txBody>
      </p:sp>
      <p:pic>
        <p:nvPicPr>
          <p:cNvPr id="183" name="Google Shape;183;g3ec46c6362e_0_31" title="Screenshot 2026-06-16 at 12.39.21 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4650" y="893862"/>
            <a:ext cx="4360250" cy="290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g3ec46c6362e_0_31" title="Screenshot 2026-06-16 at 12.41.22 A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4800" y="970368"/>
            <a:ext cx="4059852" cy="2823718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g3ec46c6362e_0_31"/>
          <p:cNvSpPr txBox="1"/>
          <p:nvPr/>
        </p:nvSpPr>
        <p:spPr>
          <a:xfrm>
            <a:off x="2663553" y="605375"/>
            <a:ext cx="38169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"/>
              <a:buNone/>
            </a:pPr>
            <a:r>
              <a:rPr lang="en-US" sz="1000" i="1">
                <a:latin typeface="Roboto"/>
                <a:ea typeface="Roboto"/>
                <a:cs typeface="Roboto"/>
                <a:sym typeface="Roboto"/>
              </a:rPr>
              <a:t>Poudel et al, preprint (2026) [</a:t>
            </a:r>
            <a:r>
              <a:rPr lang="en-US" sz="1000">
                <a:solidFill>
                  <a:schemeClr val="hlink"/>
                </a:solidFill>
                <a:uFill>
                  <a:noFill/>
                </a:uFill>
                <a:hlinkClick r:id="rId5"/>
              </a:rPr>
              <a:t>arXiv:2606.00473</a:t>
            </a:r>
            <a:r>
              <a:rPr lang="en-US" sz="1000" i="1">
                <a:latin typeface="Roboto"/>
                <a:ea typeface="Roboto"/>
                <a:cs typeface="Roboto"/>
                <a:sym typeface="Roboto"/>
              </a:rPr>
              <a:t>]</a:t>
            </a:r>
            <a:endParaRPr sz="1000" i="1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6" name="Google Shape;186;g3ec46c6362e_0_31"/>
          <p:cNvSpPr txBox="1"/>
          <p:nvPr/>
        </p:nvSpPr>
        <p:spPr>
          <a:xfrm>
            <a:off x="636550" y="4055425"/>
            <a:ext cx="73899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dirty="0">
                <a:solidFill>
                  <a:srgbClr val="0000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See talks from </a:t>
            </a:r>
            <a:r>
              <a:rPr lang="en-US" sz="1500" b="1" dirty="0">
                <a:solidFill>
                  <a:srgbClr val="0000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Isaac Arnquist and Sam Watkins (PNNL)</a:t>
            </a:r>
            <a:endParaRPr sz="1500" b="1" dirty="0">
              <a:solidFill>
                <a:srgbClr val="0000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87" name="Google Shape;187;g3ec46c6362e_0_31"/>
          <p:cNvSpPr txBox="1"/>
          <p:nvPr/>
        </p:nvSpPr>
        <p:spPr>
          <a:xfrm>
            <a:off x="1956850" y="1060275"/>
            <a:ext cx="50472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u="sng"/>
              <a:t>Alpha decays!</a:t>
            </a:r>
            <a:endParaRPr sz="2000" u="sng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Google Shape;192;g3f11d486092_0_0" title="Screenshot 2026-06-15 at 11.19.11 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47950" y="1330500"/>
            <a:ext cx="2340675" cy="3374852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g3f11d486092_0_0"/>
          <p:cNvSpPr txBox="1">
            <a:spLocks noGrp="1"/>
          </p:cNvSpPr>
          <p:nvPr>
            <p:ph type="title"/>
          </p:nvPr>
        </p:nvSpPr>
        <p:spPr>
          <a:xfrm>
            <a:off x="459583" y="258956"/>
            <a:ext cx="8441400" cy="32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Radiation Impact</a:t>
            </a:r>
            <a:r>
              <a:rPr lang="en-US">
                <a:solidFill>
                  <a:srgbClr val="CCCCCC"/>
                </a:solidFill>
              </a:rPr>
              <a:t> on Superconducting Qubits</a:t>
            </a:r>
            <a:endParaRPr>
              <a:solidFill>
                <a:srgbClr val="CCCCCC"/>
              </a:solidFill>
            </a:endParaRPr>
          </a:p>
        </p:txBody>
      </p:sp>
      <p:sp>
        <p:nvSpPr>
          <p:cNvPr id="194" name="Google Shape;194;g3f11d486092_0_0"/>
          <p:cNvSpPr txBox="1">
            <a:spLocks noGrp="1"/>
          </p:cNvSpPr>
          <p:nvPr>
            <p:ph type="ftr" idx="11"/>
          </p:nvPr>
        </p:nvSpPr>
        <p:spPr>
          <a:xfrm>
            <a:off x="1530603" y="4878161"/>
            <a:ext cx="6262200" cy="18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Daniel Baxter | RISQ 2026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sp>
        <p:nvSpPr>
          <p:cNvPr id="195" name="Google Shape;195;g3f11d486092_0_0"/>
          <p:cNvSpPr txBox="1">
            <a:spLocks noGrp="1"/>
          </p:cNvSpPr>
          <p:nvPr>
            <p:ph type="sldNum" idx="12"/>
          </p:nvPr>
        </p:nvSpPr>
        <p:spPr>
          <a:xfrm>
            <a:off x="222250" y="4878161"/>
            <a:ext cx="414300" cy="1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  <p:sp>
        <p:nvSpPr>
          <p:cNvPr id="196" name="Google Shape;196;g3f11d486092_0_0"/>
          <p:cNvSpPr txBox="1">
            <a:spLocks noGrp="1"/>
          </p:cNvSpPr>
          <p:nvPr>
            <p:ph type="dt" idx="10"/>
          </p:nvPr>
        </p:nvSpPr>
        <p:spPr>
          <a:xfrm>
            <a:off x="729393" y="4878161"/>
            <a:ext cx="675300" cy="18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6/16/2026</a:t>
            </a:r>
            <a:endParaRPr/>
          </a:p>
        </p:txBody>
      </p:sp>
      <p:sp>
        <p:nvSpPr>
          <p:cNvPr id="197" name="Google Shape;197;g3f11d486092_0_0"/>
          <p:cNvSpPr txBox="1"/>
          <p:nvPr/>
        </p:nvSpPr>
        <p:spPr>
          <a:xfrm>
            <a:off x="459571" y="647589"/>
            <a:ext cx="75669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elvetica Neue"/>
              <a:buChar char="-"/>
            </a:pPr>
            <a:r>
              <a:rPr lang="en-US" sz="1500">
                <a:solidFill>
                  <a:srgbClr val="0020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 Geant4 Condensed Matter Physics (G4CMP) Package is a powerful Monte Carlo simulation tool for understanding the dynamics of energy depositions </a:t>
            </a:r>
            <a:endParaRPr sz="1500" b="0" i="0" u="none" strike="noStrike" cap="none">
              <a:solidFill>
                <a:srgbClr val="00206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98" name="Google Shape;198;g3f11d486092_0_0" title="Screenshot 2026-06-15 at 11.21.25 P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17150" y="1370900"/>
            <a:ext cx="2709156" cy="3071950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g3f11d486092_0_0"/>
          <p:cNvSpPr txBox="1"/>
          <p:nvPr/>
        </p:nvSpPr>
        <p:spPr>
          <a:xfrm>
            <a:off x="2979275" y="4442838"/>
            <a:ext cx="50472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i="1">
                <a:solidFill>
                  <a:srgbClr val="999999"/>
                </a:solidFill>
              </a:rPr>
              <a:t>images from Ryan Linehan</a:t>
            </a:r>
            <a:endParaRPr sz="1000" i="1">
              <a:solidFill>
                <a:srgbClr val="999999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3ec235d2882_1_32"/>
          <p:cNvSpPr txBox="1">
            <a:spLocks noGrp="1"/>
          </p:cNvSpPr>
          <p:nvPr>
            <p:ph type="title"/>
          </p:nvPr>
        </p:nvSpPr>
        <p:spPr>
          <a:xfrm>
            <a:off x="459583" y="258956"/>
            <a:ext cx="8441400" cy="32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Radiation Impact</a:t>
            </a:r>
            <a:r>
              <a:rPr lang="en-US">
                <a:solidFill>
                  <a:srgbClr val="CCCCCC"/>
                </a:solidFill>
              </a:rPr>
              <a:t> </a:t>
            </a:r>
            <a:r>
              <a:rPr lang="en-US">
                <a:solidFill>
                  <a:schemeClr val="dk1"/>
                </a:solidFill>
              </a:rPr>
              <a:t>on Superconducting</a:t>
            </a:r>
            <a:r>
              <a:rPr lang="en-US">
                <a:solidFill>
                  <a:srgbClr val="CCCCCC"/>
                </a:solidFill>
              </a:rPr>
              <a:t> Qubits</a:t>
            </a:r>
            <a:endParaRPr>
              <a:solidFill>
                <a:srgbClr val="CCCCCC"/>
              </a:solidFill>
            </a:endParaRPr>
          </a:p>
        </p:txBody>
      </p:sp>
      <p:sp>
        <p:nvSpPr>
          <p:cNvPr id="205" name="Google Shape;205;g3ec235d2882_1_32"/>
          <p:cNvSpPr txBox="1">
            <a:spLocks noGrp="1"/>
          </p:cNvSpPr>
          <p:nvPr>
            <p:ph type="ftr" idx="11"/>
          </p:nvPr>
        </p:nvSpPr>
        <p:spPr>
          <a:xfrm>
            <a:off x="1530603" y="4878161"/>
            <a:ext cx="6262200" cy="18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Daniel Baxter | RISQ 2026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sp>
        <p:nvSpPr>
          <p:cNvPr id="206" name="Google Shape;206;g3ec235d2882_1_32"/>
          <p:cNvSpPr txBox="1">
            <a:spLocks noGrp="1"/>
          </p:cNvSpPr>
          <p:nvPr>
            <p:ph type="sldNum" idx="12"/>
          </p:nvPr>
        </p:nvSpPr>
        <p:spPr>
          <a:xfrm>
            <a:off x="222250" y="4878161"/>
            <a:ext cx="414300" cy="1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  <p:sp>
        <p:nvSpPr>
          <p:cNvPr id="207" name="Google Shape;207;g3ec235d2882_1_32"/>
          <p:cNvSpPr txBox="1">
            <a:spLocks noGrp="1"/>
          </p:cNvSpPr>
          <p:nvPr>
            <p:ph type="dt" idx="10"/>
          </p:nvPr>
        </p:nvSpPr>
        <p:spPr>
          <a:xfrm>
            <a:off x="729393" y="4878161"/>
            <a:ext cx="675300" cy="18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6/16/2026</a:t>
            </a:r>
            <a:endParaRPr/>
          </a:p>
        </p:txBody>
      </p:sp>
      <p:pic>
        <p:nvPicPr>
          <p:cNvPr id="208" name="Google Shape;208;g3ec235d2882_1_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04213" y="682025"/>
            <a:ext cx="7314974" cy="1243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g3ec235d2882_1_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88750" y="2027486"/>
            <a:ext cx="6295255" cy="255743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0" name="Google Shape;210;g3ec235d2882_1_32"/>
          <p:cNvCxnSpPr/>
          <p:nvPr/>
        </p:nvCxnSpPr>
        <p:spPr>
          <a:xfrm>
            <a:off x="2904975" y="4665025"/>
            <a:ext cx="30246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3ec235d2882_1_7"/>
          <p:cNvSpPr txBox="1">
            <a:spLocks noGrp="1"/>
          </p:cNvSpPr>
          <p:nvPr>
            <p:ph type="title"/>
          </p:nvPr>
        </p:nvSpPr>
        <p:spPr>
          <a:xfrm>
            <a:off x="459583" y="258956"/>
            <a:ext cx="8441400" cy="321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Radiation Impact</a:t>
            </a:r>
            <a:r>
              <a:rPr lang="en-US">
                <a:solidFill>
                  <a:srgbClr val="CCCCCC"/>
                </a:solidFill>
              </a:rPr>
              <a:t> </a:t>
            </a:r>
            <a:r>
              <a:rPr lang="en-US">
                <a:solidFill>
                  <a:schemeClr val="dk1"/>
                </a:solidFill>
              </a:rPr>
              <a:t>on Superconducting</a:t>
            </a:r>
            <a:r>
              <a:rPr lang="en-US">
                <a:solidFill>
                  <a:srgbClr val="CCCCCC"/>
                </a:solidFill>
              </a:rPr>
              <a:t> Qubits</a:t>
            </a:r>
            <a:endParaRPr/>
          </a:p>
        </p:txBody>
      </p:sp>
      <p:sp>
        <p:nvSpPr>
          <p:cNvPr id="217" name="Google Shape;217;g3ec235d2882_1_7"/>
          <p:cNvSpPr txBox="1">
            <a:spLocks noGrp="1"/>
          </p:cNvSpPr>
          <p:nvPr>
            <p:ph type="sldNum" idx="12"/>
          </p:nvPr>
        </p:nvSpPr>
        <p:spPr>
          <a:xfrm>
            <a:off x="222250" y="4878161"/>
            <a:ext cx="414300" cy="177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  <p:pic>
        <p:nvPicPr>
          <p:cNvPr id="218" name="Google Shape;218;g3ec235d2882_1_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16650" y="943412"/>
            <a:ext cx="4929301" cy="3256676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g3ec235d2882_1_7"/>
          <p:cNvSpPr txBox="1"/>
          <p:nvPr/>
        </p:nvSpPr>
        <p:spPr>
          <a:xfrm>
            <a:off x="563900" y="943400"/>
            <a:ext cx="3024600" cy="34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Since the QET was first developed, we’ve enabled resolution improvements by: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improving phonon collection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making smaller sensing volumes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moving to lower sensing volume and smaller superconducting gaps</a:t>
            </a:r>
            <a:br>
              <a:rPr lang="en-US"/>
            </a:b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The major improvement was a much more complete understanding of QET efficiency and implementing systematic optimization</a:t>
            </a:r>
            <a:endParaRPr/>
          </a:p>
        </p:txBody>
      </p:sp>
      <p:sp>
        <p:nvSpPr>
          <p:cNvPr id="220" name="Google Shape;220;g3ec235d2882_1_7"/>
          <p:cNvSpPr txBox="1"/>
          <p:nvPr/>
        </p:nvSpPr>
        <p:spPr>
          <a:xfrm>
            <a:off x="4545425" y="1980375"/>
            <a:ext cx="991200" cy="32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QET Invented</a:t>
            </a:r>
            <a:endParaRPr sz="1000"/>
          </a:p>
        </p:txBody>
      </p:sp>
      <p:sp>
        <p:nvSpPr>
          <p:cNvPr id="221" name="Google Shape;221;g3ec235d2882_1_7"/>
          <p:cNvSpPr txBox="1"/>
          <p:nvPr/>
        </p:nvSpPr>
        <p:spPr>
          <a:xfrm>
            <a:off x="5382725" y="2511950"/>
            <a:ext cx="1294200" cy="3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Smaller Volume</a:t>
            </a:r>
            <a:endParaRPr sz="1000"/>
          </a:p>
        </p:txBody>
      </p:sp>
      <p:sp>
        <p:nvSpPr>
          <p:cNvPr id="222" name="Google Shape;222;g3ec235d2882_1_7"/>
          <p:cNvSpPr txBox="1"/>
          <p:nvPr/>
        </p:nvSpPr>
        <p:spPr>
          <a:xfrm>
            <a:off x="5970875" y="3253900"/>
            <a:ext cx="1294200" cy="3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Lower Tc</a:t>
            </a:r>
            <a:endParaRPr sz="1000"/>
          </a:p>
        </p:txBody>
      </p:sp>
      <p:cxnSp>
        <p:nvCxnSpPr>
          <p:cNvPr id="223" name="Google Shape;223;g3ec235d2882_1_7"/>
          <p:cNvCxnSpPr/>
          <p:nvPr/>
        </p:nvCxnSpPr>
        <p:spPr>
          <a:xfrm rot="10800000">
            <a:off x="4673600" y="1794500"/>
            <a:ext cx="179400" cy="264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24" name="Google Shape;224;g3ec235d2882_1_7"/>
          <p:cNvCxnSpPr/>
          <p:nvPr/>
        </p:nvCxnSpPr>
        <p:spPr>
          <a:xfrm rot="10800000" flipH="1">
            <a:off x="5818475" y="2016450"/>
            <a:ext cx="487200" cy="341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25" name="Google Shape;225;g3ec235d2882_1_7"/>
          <p:cNvSpPr txBox="1"/>
          <p:nvPr/>
        </p:nvSpPr>
        <p:spPr>
          <a:xfrm>
            <a:off x="4853000" y="2216575"/>
            <a:ext cx="1170600" cy="3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Improved QET</a:t>
            </a:r>
            <a:endParaRPr sz="1000"/>
          </a:p>
        </p:txBody>
      </p:sp>
      <p:cxnSp>
        <p:nvCxnSpPr>
          <p:cNvPr id="226" name="Google Shape;226;g3ec235d2882_1_7"/>
          <p:cNvCxnSpPr/>
          <p:nvPr/>
        </p:nvCxnSpPr>
        <p:spPr>
          <a:xfrm>
            <a:off x="6432250" y="2699850"/>
            <a:ext cx="402900" cy="25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27" name="Google Shape;227;g3ec235d2882_1_7"/>
          <p:cNvCxnSpPr>
            <a:endCxn id="222" idx="3"/>
          </p:cNvCxnSpPr>
          <p:nvPr/>
        </p:nvCxnSpPr>
        <p:spPr>
          <a:xfrm>
            <a:off x="6645575" y="3422200"/>
            <a:ext cx="619500" cy="12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28" name="Google Shape;228;g3ec235d2882_1_7"/>
          <p:cNvSpPr txBox="1"/>
          <p:nvPr/>
        </p:nvSpPr>
        <p:spPr>
          <a:xfrm>
            <a:off x="5186250" y="4144550"/>
            <a:ext cx="2426400" cy="26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Credit Claude + Arxiv</a:t>
            </a:r>
            <a:endParaRPr/>
          </a:p>
        </p:txBody>
      </p:sp>
      <p:sp>
        <p:nvSpPr>
          <p:cNvPr id="229" name="Google Shape;229;g3ec235d2882_1_7"/>
          <p:cNvSpPr txBox="1">
            <a:spLocks noGrp="1"/>
          </p:cNvSpPr>
          <p:nvPr>
            <p:ph type="ftr" idx="11"/>
          </p:nvPr>
        </p:nvSpPr>
        <p:spPr>
          <a:xfrm>
            <a:off x="1530603" y="4878161"/>
            <a:ext cx="6262200" cy="18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Daniel Baxter | RISQ 2026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sp>
        <p:nvSpPr>
          <p:cNvPr id="230" name="Google Shape;230;g3ec235d2882_1_7"/>
          <p:cNvSpPr txBox="1">
            <a:spLocks noGrp="1"/>
          </p:cNvSpPr>
          <p:nvPr>
            <p:ph type="dt" idx="10"/>
          </p:nvPr>
        </p:nvSpPr>
        <p:spPr>
          <a:xfrm>
            <a:off x="729393" y="4878161"/>
            <a:ext cx="675300" cy="18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6/16/2026</a:t>
            </a:r>
            <a:endParaRPr/>
          </a:p>
        </p:txBody>
      </p:sp>
      <p:sp>
        <p:nvSpPr>
          <p:cNvPr id="231" name="Google Shape;231;g3ec235d2882_1_7"/>
          <p:cNvSpPr txBox="1"/>
          <p:nvPr/>
        </p:nvSpPr>
        <p:spPr>
          <a:xfrm>
            <a:off x="478800" y="579950"/>
            <a:ext cx="8186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/>
              <a:t>QET = Quasiparticle-trapping-assisted Electrothermal-feedback Transition-edge sensor</a:t>
            </a:r>
            <a:endParaRPr b="1"/>
          </a:p>
        </p:txBody>
      </p:sp>
      <p:sp>
        <p:nvSpPr>
          <p:cNvPr id="232" name="Google Shape;232;g3ec235d2882_1_7"/>
          <p:cNvSpPr txBox="1"/>
          <p:nvPr/>
        </p:nvSpPr>
        <p:spPr>
          <a:xfrm>
            <a:off x="2048400" y="4444588"/>
            <a:ext cx="50472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i="1">
                <a:solidFill>
                  <a:srgbClr val="999999"/>
                </a:solidFill>
              </a:rPr>
              <a:t>slide from Noah Kurinsky</a:t>
            </a:r>
            <a:endParaRPr sz="1000" i="1">
              <a:solidFill>
                <a:srgbClr val="999999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3ec235d2882_1_43"/>
          <p:cNvSpPr txBox="1">
            <a:spLocks noGrp="1"/>
          </p:cNvSpPr>
          <p:nvPr>
            <p:ph type="title"/>
          </p:nvPr>
        </p:nvSpPr>
        <p:spPr>
          <a:xfrm>
            <a:off x="459583" y="258956"/>
            <a:ext cx="8441400" cy="32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Radiation Impact</a:t>
            </a:r>
            <a:r>
              <a:rPr lang="en-US">
                <a:solidFill>
                  <a:srgbClr val="CCCCCC"/>
                </a:solidFill>
              </a:rPr>
              <a:t> </a:t>
            </a:r>
            <a:r>
              <a:rPr lang="en-US">
                <a:solidFill>
                  <a:schemeClr val="dk1"/>
                </a:solidFill>
              </a:rPr>
              <a:t>on Superconducting</a:t>
            </a:r>
            <a:r>
              <a:rPr lang="en-US">
                <a:solidFill>
                  <a:srgbClr val="CCCCCC"/>
                </a:solidFill>
              </a:rPr>
              <a:t> Qubits</a:t>
            </a:r>
            <a:endParaRPr>
              <a:solidFill>
                <a:srgbClr val="CCCCCC"/>
              </a:solidFill>
            </a:endParaRPr>
          </a:p>
        </p:txBody>
      </p:sp>
      <p:sp>
        <p:nvSpPr>
          <p:cNvPr id="238" name="Google Shape;238;g3ec235d2882_1_43"/>
          <p:cNvSpPr txBox="1">
            <a:spLocks noGrp="1"/>
          </p:cNvSpPr>
          <p:nvPr>
            <p:ph type="ftr" idx="11"/>
          </p:nvPr>
        </p:nvSpPr>
        <p:spPr>
          <a:xfrm>
            <a:off x="1530603" y="4878161"/>
            <a:ext cx="6262200" cy="18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Daniel Baxter | RISQ 2026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sp>
        <p:nvSpPr>
          <p:cNvPr id="239" name="Google Shape;239;g3ec235d2882_1_43"/>
          <p:cNvSpPr txBox="1">
            <a:spLocks noGrp="1"/>
          </p:cNvSpPr>
          <p:nvPr>
            <p:ph type="sldNum" idx="12"/>
          </p:nvPr>
        </p:nvSpPr>
        <p:spPr>
          <a:xfrm>
            <a:off x="222250" y="4878161"/>
            <a:ext cx="414300" cy="1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  <p:sp>
        <p:nvSpPr>
          <p:cNvPr id="240" name="Google Shape;240;g3ec235d2882_1_43"/>
          <p:cNvSpPr txBox="1">
            <a:spLocks noGrp="1"/>
          </p:cNvSpPr>
          <p:nvPr>
            <p:ph type="dt" idx="10"/>
          </p:nvPr>
        </p:nvSpPr>
        <p:spPr>
          <a:xfrm>
            <a:off x="729393" y="4878161"/>
            <a:ext cx="675300" cy="18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6/16/2026</a:t>
            </a:r>
            <a:endParaRPr/>
          </a:p>
        </p:txBody>
      </p:sp>
      <p:sp>
        <p:nvSpPr>
          <p:cNvPr id="241" name="Google Shape;241;g3ec235d2882_1_43"/>
          <p:cNvSpPr txBox="1"/>
          <p:nvPr/>
        </p:nvSpPr>
        <p:spPr>
          <a:xfrm>
            <a:off x="303300" y="3810850"/>
            <a:ext cx="8537400" cy="8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rgbClr val="0020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We’ve optimized the phonon reflector to the point that its internal quantum efficiency is near 100% - the remaining advances come from improvements in unit cell resolution and loss matching to the substrate.</a:t>
            </a:r>
            <a:endParaRPr sz="1500" b="0" i="0" u="none" strike="noStrike" cap="none">
              <a:solidFill>
                <a:srgbClr val="00206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42" name="Google Shape;242;g3ec235d2882_1_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6050" y="742313"/>
            <a:ext cx="3949150" cy="2647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g3ec235d2882_1_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02863" y="2201839"/>
            <a:ext cx="3831150" cy="1515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g3ec235d2882_1_43"/>
          <p:cNvPicPr preferRelativeResize="0"/>
          <p:nvPr/>
        </p:nvPicPr>
        <p:blipFill rotWithShape="1">
          <a:blip r:embed="rId5">
            <a:alphaModFix/>
          </a:blip>
          <a:srcRect t="35724"/>
          <a:stretch/>
        </p:blipFill>
        <p:spPr>
          <a:xfrm>
            <a:off x="5059375" y="579950"/>
            <a:ext cx="2564324" cy="1762275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g3ec235d2882_1_43"/>
          <p:cNvSpPr txBox="1"/>
          <p:nvPr/>
        </p:nvSpPr>
        <p:spPr>
          <a:xfrm>
            <a:off x="4981150" y="3597025"/>
            <a:ext cx="30000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u="sng">
                <a:solidFill>
                  <a:schemeClr val="hlink"/>
                </a:solidFill>
                <a:hlinkClick r:id="rId6"/>
              </a:rPr>
              <a:t>https://arxiv.org/pdf/2012.12430</a:t>
            </a:r>
            <a:endParaRPr/>
          </a:p>
        </p:txBody>
      </p:sp>
      <p:sp>
        <p:nvSpPr>
          <p:cNvPr id="246" name="Google Shape;246;g3ec235d2882_1_43"/>
          <p:cNvSpPr txBox="1"/>
          <p:nvPr/>
        </p:nvSpPr>
        <p:spPr>
          <a:xfrm>
            <a:off x="1221125" y="3390050"/>
            <a:ext cx="21990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u="sng">
                <a:solidFill>
                  <a:schemeClr val="hlink"/>
                </a:solidFill>
                <a:hlinkClick r:id="rId7"/>
              </a:rPr>
              <a:t>https://arxiv.org/pdf/2009.14302</a:t>
            </a:r>
            <a:endParaRPr/>
          </a:p>
        </p:txBody>
      </p:sp>
      <p:sp>
        <p:nvSpPr>
          <p:cNvPr id="247" name="Google Shape;247;g3ec235d2882_1_43"/>
          <p:cNvSpPr txBox="1"/>
          <p:nvPr/>
        </p:nvSpPr>
        <p:spPr>
          <a:xfrm>
            <a:off x="2048400" y="4444588"/>
            <a:ext cx="50472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i="1">
                <a:solidFill>
                  <a:srgbClr val="999999"/>
                </a:solidFill>
              </a:rPr>
              <a:t>slide from Noah Kurinsky</a:t>
            </a:r>
            <a:endParaRPr sz="1000" i="1">
              <a:solidFill>
                <a:srgbClr val="999999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Fermilab_PPT_0909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466</TotalTime>
  <Words>2898</Words>
  <Application>Microsoft Macintosh PowerPoint</Application>
  <PresentationFormat>On-screen Show (16:9)</PresentationFormat>
  <Paragraphs>429</Paragraphs>
  <Slides>44</Slides>
  <Notes>44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1" baseType="lpstr">
      <vt:lpstr>Arial</vt:lpstr>
      <vt:lpstr>Calibri</vt:lpstr>
      <vt:lpstr>Times New Roman</vt:lpstr>
      <vt:lpstr>Helvetica Neue</vt:lpstr>
      <vt:lpstr>Times</vt:lpstr>
      <vt:lpstr>Roboto</vt:lpstr>
      <vt:lpstr>Fermilab_PPT_090915</vt:lpstr>
      <vt:lpstr>PowerPoint Presentation</vt:lpstr>
      <vt:lpstr>Outline</vt:lpstr>
      <vt:lpstr>Radiation Impact on Superconducting Qubits</vt:lpstr>
      <vt:lpstr>Radiation Impact on Superconducting Qubits</vt:lpstr>
      <vt:lpstr>Radiation Impact on Superconducting Qubits</vt:lpstr>
      <vt:lpstr>Radiation Impact on Superconducting Qubits</vt:lpstr>
      <vt:lpstr>Radiation Impact on Superconducting Qubits</vt:lpstr>
      <vt:lpstr>Radiation Impact on Superconducting Qubits</vt:lpstr>
      <vt:lpstr>Radiation Impact on Superconducting Qubits</vt:lpstr>
      <vt:lpstr>Radiation Impact on Superconducting Qubits</vt:lpstr>
      <vt:lpstr>Radiation Impact on Superconducting Qubits</vt:lpstr>
      <vt:lpstr>Radiation Impact on Superconducting Qubits (RISQ)</vt:lpstr>
      <vt:lpstr>Radiation Impact on Superconducting Qubits (RISQ)</vt:lpstr>
      <vt:lpstr>Superconducting Qubit Circuit Design</vt:lpstr>
      <vt:lpstr>Qubits as Radiation Sensors</vt:lpstr>
      <vt:lpstr>Qubits as Radiation Sensors</vt:lpstr>
      <vt:lpstr>Partial Solution - Gap Engineering</vt:lpstr>
      <vt:lpstr>Limits of Gap Engineering - Uncorrected Faults</vt:lpstr>
      <vt:lpstr>Limits of Gap Engineering - Phase Errors</vt:lpstr>
      <vt:lpstr>RISQ 2024</vt:lpstr>
      <vt:lpstr>RISQ 2024 Review</vt:lpstr>
      <vt:lpstr>RISQ 2024 Review</vt:lpstr>
      <vt:lpstr>RISQ 2024 Review</vt:lpstr>
      <vt:lpstr>RISQ 2024 Review</vt:lpstr>
      <vt:lpstr>RISQ 2024 Review</vt:lpstr>
      <vt:lpstr>RISQ 2024 Review</vt:lpstr>
      <vt:lpstr>RISQ 2024 Review</vt:lpstr>
      <vt:lpstr>RISQ 2024 Review</vt:lpstr>
      <vt:lpstr>RISQ 2024 Review</vt:lpstr>
      <vt:lpstr>PowerPoint Presentation</vt:lpstr>
      <vt:lpstr>QUIET Quantum Underground Instrumentation Experimental Testbed </vt:lpstr>
      <vt:lpstr>RISQ 2024 Review</vt:lpstr>
      <vt:lpstr>RISQ 2024 Review</vt:lpstr>
      <vt:lpstr>Aside: Quantum Sensing of Neutrinos (QuSeN)</vt:lpstr>
      <vt:lpstr>RISQ 2024 Review</vt:lpstr>
      <vt:lpstr>RISQ 2024 Review</vt:lpstr>
      <vt:lpstr>RISQ 2024 Review</vt:lpstr>
      <vt:lpstr>RISQ 2024 Review</vt:lpstr>
      <vt:lpstr>RISQ 2024 Review - The Panel </vt:lpstr>
      <vt:lpstr>Where are we now?</vt:lpstr>
      <vt:lpstr>Where are we now?</vt:lpstr>
      <vt:lpstr>Where are we now?</vt:lpstr>
      <vt:lpstr>Where are we now?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Microsoft Office User</dc:creator>
  <cp:lastModifiedBy>Daniel Baxter</cp:lastModifiedBy>
  <cp:revision>7</cp:revision>
  <dcterms:created xsi:type="dcterms:W3CDTF">2021-11-30T03:29:26Z</dcterms:created>
  <dcterms:modified xsi:type="dcterms:W3CDTF">2026-06-16T13:55:16Z</dcterms:modified>
</cp:coreProperties>
</file>