
<file path=[Content_Types].xml><?xml version="1.0" encoding="utf-8"?>
<Types xmlns="http://schemas.openxmlformats.org/package/2006/content-types">
  <Default Extension="(null)" ContentType="image/x-emf"/>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44"/>
  </p:notesMasterIdLst>
  <p:handoutMasterIdLst>
    <p:handoutMasterId r:id="rId45"/>
  </p:handoutMasterIdLst>
  <p:sldIdLst>
    <p:sldId id="928" r:id="rId2"/>
    <p:sldId id="1626" r:id="rId3"/>
    <p:sldId id="1730" r:id="rId4"/>
    <p:sldId id="1738" r:id="rId5"/>
    <p:sldId id="1736" r:id="rId6"/>
    <p:sldId id="1737" r:id="rId7"/>
    <p:sldId id="1722" r:id="rId8"/>
    <p:sldId id="1723" r:id="rId9"/>
    <p:sldId id="1724" r:id="rId10"/>
    <p:sldId id="1725" r:id="rId11"/>
    <p:sldId id="1726" r:id="rId12"/>
    <p:sldId id="1900" r:id="rId13"/>
    <p:sldId id="1901" r:id="rId14"/>
    <p:sldId id="1902" r:id="rId15"/>
    <p:sldId id="1903" r:id="rId16"/>
    <p:sldId id="1951" r:id="rId17"/>
    <p:sldId id="1813" r:id="rId18"/>
    <p:sldId id="1908" r:id="rId19"/>
    <p:sldId id="1909" r:id="rId20"/>
    <p:sldId id="1939" r:id="rId21"/>
    <p:sldId id="1941" r:id="rId22"/>
    <p:sldId id="1944" r:id="rId23"/>
    <p:sldId id="1716" r:id="rId24"/>
    <p:sldId id="1913" r:id="rId25"/>
    <p:sldId id="1915" r:id="rId26"/>
    <p:sldId id="1922" r:id="rId27"/>
    <p:sldId id="1924" r:id="rId28"/>
    <p:sldId id="1926" r:id="rId29"/>
    <p:sldId id="1950" r:id="rId30"/>
    <p:sldId id="1940" r:id="rId31"/>
    <p:sldId id="1927" r:id="rId32"/>
    <p:sldId id="2585" r:id="rId33"/>
    <p:sldId id="2490" r:id="rId34"/>
    <p:sldId id="2574" r:id="rId35"/>
    <p:sldId id="2576" r:id="rId36"/>
    <p:sldId id="2579" r:id="rId37"/>
    <p:sldId id="2580" r:id="rId38"/>
    <p:sldId id="2491" r:id="rId39"/>
    <p:sldId id="2581" r:id="rId40"/>
    <p:sldId id="2582" r:id="rId41"/>
    <p:sldId id="1826" r:id="rId42"/>
    <p:sldId id="1607" r:id="rId43"/>
  </p:sldIdLst>
  <p:sldSz cx="12188825" cy="6858000"/>
  <p:notesSz cx="70104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nd Outline" id="{7686A4DB-6597-3C4B-BFBD-86F93AFEF2C0}">
          <p14:sldIdLst>
            <p14:sldId id="928"/>
            <p14:sldId id="1626"/>
            <p14:sldId id="1730"/>
            <p14:sldId id="1738"/>
            <p14:sldId id="1736"/>
            <p14:sldId id="1737"/>
            <p14:sldId id="1722"/>
            <p14:sldId id="1723"/>
            <p14:sldId id="1724"/>
            <p14:sldId id="1725"/>
            <p14:sldId id="1726"/>
          </p14:sldIdLst>
        </p14:section>
        <p14:section name="Setting Up Our Work" id="{6B631271-4756-8646-B14A-E427D72AE716}">
          <p14:sldIdLst>
            <p14:sldId id="1900"/>
            <p14:sldId id="1901"/>
            <p14:sldId id="1902"/>
            <p14:sldId id="1903"/>
            <p14:sldId id="1951"/>
            <p14:sldId id="1813"/>
            <p14:sldId id="1908"/>
          </p14:sldIdLst>
        </p14:section>
        <p14:section name="Alphas" id="{CA9301BD-91C4-9B49-9EAB-9BABF492299E}">
          <p14:sldIdLst>
            <p14:sldId id="1909"/>
            <p14:sldId id="1939"/>
            <p14:sldId id="1941"/>
            <p14:sldId id="1944"/>
          </p14:sldIdLst>
        </p14:section>
        <p14:section name="Linac" id="{8F12E787-0B48-1D4F-95E3-A91EE65D6282}">
          <p14:sldIdLst>
            <p14:sldId id="1716"/>
            <p14:sldId id="1913"/>
            <p14:sldId id="1915"/>
            <p14:sldId id="1922"/>
            <p14:sldId id="1924"/>
            <p14:sldId id="1926"/>
            <p14:sldId id="1950"/>
            <p14:sldId id="1940"/>
            <p14:sldId id="1927"/>
          </p14:sldIdLst>
        </p14:section>
        <p14:section name="Theory" id="{90FC50F7-FB7A-3C47-ACB7-93F1C12F8527}">
          <p14:sldIdLst>
            <p14:sldId id="2585"/>
            <p14:sldId id="2490"/>
            <p14:sldId id="2574"/>
            <p14:sldId id="2576"/>
            <p14:sldId id="2579"/>
            <p14:sldId id="2580"/>
            <p14:sldId id="2491"/>
            <p14:sldId id="2581"/>
            <p14:sldId id="2582"/>
            <p14:sldId id="1826"/>
          </p14:sldIdLst>
        </p14:section>
        <p14:section name="Conclusions" id="{4B30EDE3-D777-BE40-AA83-902B00C743A6}">
          <p14:sldIdLst>
            <p14:sldId id="1607"/>
          </p14:sldIdLst>
        </p14:section>
        <p14:section name="Extras" id="{02897C17-AC89-D24F-B88B-D8F890C3140C}">
          <p14:sldIdLst/>
        </p14:section>
      </p14:sectionLst>
    </p:ex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920">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91"/>
    <a:srgbClr val="A6A6FF"/>
    <a:srgbClr val="A6C2FF"/>
    <a:srgbClr val="D1D1D1"/>
    <a:srgbClr val="005393"/>
    <a:srgbClr val="FFFFFF"/>
    <a:srgbClr val="C6E5FB"/>
    <a:srgbClr val="941851"/>
    <a:srgbClr val="3678AB"/>
    <a:srgbClr val="40AB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79" autoAdjust="0"/>
    <p:restoredTop sz="94721" autoAdjust="0"/>
  </p:normalViewPr>
  <p:slideViewPr>
    <p:cSldViewPr snapToGrid="0">
      <p:cViewPr varScale="1">
        <p:scale>
          <a:sx n="128" d="100"/>
          <a:sy n="128" d="100"/>
        </p:scale>
        <p:origin x="208" y="256"/>
      </p:cViewPr>
      <p:guideLst>
        <p:guide orient="horz" pos="2160"/>
        <p:guide pos="3839"/>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97" d="100"/>
          <a:sy n="97" d="100"/>
        </p:scale>
        <p:origin x="-3540" y="-114"/>
      </p:cViewPr>
      <p:guideLst>
        <p:guide orient="horz" pos="2920"/>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3550"/>
          </a:xfrm>
          <a:prstGeom prst="rect">
            <a:avLst/>
          </a:prstGeom>
        </p:spPr>
        <p:txBody>
          <a:bodyPr vert="horz" lIns="91440" tIns="45720" rIns="91440" bIns="45720" rtlCol="0"/>
          <a:lstStyle>
            <a:lvl1pPr algn="r">
              <a:defRPr sz="1200"/>
            </a:lvl1pPr>
          </a:lstStyle>
          <a:p>
            <a:fld id="{2151C11E-1A00-48AF-8C08-97C362C67874}" type="datetimeFigureOut">
              <a:rPr lang="en-US" smtClean="0"/>
              <a:pPr/>
              <a:t>6/14/26</a:t>
            </a:fld>
            <a:endParaRPr lang="en-US"/>
          </a:p>
        </p:txBody>
      </p:sp>
      <p:sp>
        <p:nvSpPr>
          <p:cNvPr id="4" name="Footer Placeholder 3"/>
          <p:cNvSpPr>
            <a:spLocks noGrp="1"/>
          </p:cNvSpPr>
          <p:nvPr>
            <p:ph type="ftr" sz="quarter" idx="2"/>
          </p:nvPr>
        </p:nvSpPr>
        <p:spPr>
          <a:xfrm>
            <a:off x="0" y="8805863"/>
            <a:ext cx="3038475"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05863"/>
            <a:ext cx="3038475" cy="463550"/>
          </a:xfrm>
          <a:prstGeom prst="rect">
            <a:avLst/>
          </a:prstGeom>
        </p:spPr>
        <p:txBody>
          <a:bodyPr vert="horz" lIns="91440" tIns="45720" rIns="91440" bIns="45720" rtlCol="0" anchor="b"/>
          <a:lstStyle>
            <a:lvl1pPr algn="r">
              <a:defRPr sz="1200"/>
            </a:lvl1pPr>
          </a:lstStyle>
          <a:p>
            <a:fld id="{2AFFDF9B-F3F5-4382-A25B-4EAA3B410B8E}" type="slidenum">
              <a:rPr lang="en-US" smtClean="0"/>
              <a:pPr/>
              <a:t>‹#›</a:t>
            </a:fld>
            <a:endParaRPr lang="en-US"/>
          </a:p>
        </p:txBody>
      </p:sp>
    </p:spTree>
    <p:extLst>
      <p:ext uri="{BB962C8B-B14F-4D97-AF65-F5344CB8AC3E}">
        <p14:creationId xmlns:p14="http://schemas.microsoft.com/office/powerpoint/2010/main" val="4098895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550"/>
          </a:xfrm>
          <a:prstGeom prst="rect">
            <a:avLst/>
          </a:prstGeom>
        </p:spPr>
        <p:txBody>
          <a:bodyPr vert="horz" lIns="93018" tIns="46510" rIns="93018" bIns="46510" rtlCol="0"/>
          <a:lstStyle>
            <a:lvl1pPr algn="l">
              <a:defRPr sz="1200">
                <a:latin typeface="Arial" pitchFamily="34" charset="0"/>
              </a:defRPr>
            </a:lvl1pPr>
          </a:lstStyle>
          <a:p>
            <a:endParaRPr lang="en-US" dirty="0"/>
          </a:p>
        </p:txBody>
      </p:sp>
      <p:sp>
        <p:nvSpPr>
          <p:cNvPr id="3" name="Date Placeholder 2"/>
          <p:cNvSpPr>
            <a:spLocks noGrp="1"/>
          </p:cNvSpPr>
          <p:nvPr>
            <p:ph type="dt" idx="1"/>
          </p:nvPr>
        </p:nvSpPr>
        <p:spPr>
          <a:xfrm>
            <a:off x="3970938" y="0"/>
            <a:ext cx="3037840" cy="463550"/>
          </a:xfrm>
          <a:prstGeom prst="rect">
            <a:avLst/>
          </a:prstGeom>
        </p:spPr>
        <p:txBody>
          <a:bodyPr vert="horz" lIns="93018" tIns="46510" rIns="93018" bIns="46510" rtlCol="0"/>
          <a:lstStyle>
            <a:lvl1pPr algn="r">
              <a:defRPr sz="1200">
                <a:latin typeface="Arial" pitchFamily="34" charset="0"/>
              </a:defRPr>
            </a:lvl1pPr>
          </a:lstStyle>
          <a:p>
            <a:fld id="{8C7BB64C-82E2-466C-9C50-B2DA6307AB11}" type="datetimeFigureOut">
              <a:rPr lang="en-US" smtClean="0"/>
              <a:pPr/>
              <a:t>6/14/26</a:t>
            </a:fld>
            <a:endParaRPr lang="en-US" dirty="0"/>
          </a:p>
        </p:txBody>
      </p:sp>
      <p:sp>
        <p:nvSpPr>
          <p:cNvPr id="4" name="Slide Image Placeholder 3"/>
          <p:cNvSpPr>
            <a:spLocks noGrp="1" noRot="1" noChangeAspect="1"/>
          </p:cNvSpPr>
          <p:nvPr>
            <p:ph type="sldImg" idx="2"/>
          </p:nvPr>
        </p:nvSpPr>
        <p:spPr>
          <a:xfrm>
            <a:off x="415925" y="696913"/>
            <a:ext cx="6178550" cy="3476625"/>
          </a:xfrm>
          <a:prstGeom prst="rect">
            <a:avLst/>
          </a:prstGeom>
          <a:noFill/>
          <a:ln w="12700">
            <a:solidFill>
              <a:prstClr val="black"/>
            </a:solidFill>
          </a:ln>
        </p:spPr>
        <p:txBody>
          <a:bodyPr vert="horz" lIns="93018" tIns="46510" rIns="93018" bIns="46510" rtlCol="0" anchor="ctr"/>
          <a:lstStyle/>
          <a:p>
            <a:endParaRPr lang="en-US" dirty="0"/>
          </a:p>
        </p:txBody>
      </p:sp>
      <p:sp>
        <p:nvSpPr>
          <p:cNvPr id="5" name="Notes Placeholder 4"/>
          <p:cNvSpPr>
            <a:spLocks noGrp="1"/>
          </p:cNvSpPr>
          <p:nvPr>
            <p:ph type="body" sz="quarter" idx="3"/>
          </p:nvPr>
        </p:nvSpPr>
        <p:spPr>
          <a:xfrm>
            <a:off x="701040" y="4403725"/>
            <a:ext cx="5608320" cy="4171950"/>
          </a:xfrm>
          <a:prstGeom prst="rect">
            <a:avLst/>
          </a:prstGeom>
        </p:spPr>
        <p:txBody>
          <a:bodyPr vert="horz" lIns="93018" tIns="46510" rIns="93018" bIns="4651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05842"/>
            <a:ext cx="3037840" cy="463550"/>
          </a:xfrm>
          <a:prstGeom prst="rect">
            <a:avLst/>
          </a:prstGeom>
        </p:spPr>
        <p:txBody>
          <a:bodyPr vert="horz" lIns="93018" tIns="46510" rIns="93018" bIns="4651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970938" y="8805842"/>
            <a:ext cx="3037840" cy="463550"/>
          </a:xfrm>
          <a:prstGeom prst="rect">
            <a:avLst/>
          </a:prstGeom>
        </p:spPr>
        <p:txBody>
          <a:bodyPr vert="horz" lIns="93018" tIns="46510" rIns="93018" bIns="46510" rtlCol="0" anchor="b"/>
          <a:lstStyle>
            <a:lvl1pPr algn="r">
              <a:defRPr sz="1200">
                <a:latin typeface="Arial" pitchFamily="34" charset="0"/>
              </a:defRPr>
            </a:lvl1pPr>
          </a:lstStyle>
          <a:p>
            <a:fld id="{A778FBA5-F957-4CE9-A734-9CFA9C4F5603}" type="slidenum">
              <a:rPr lang="en-US" smtClean="0"/>
              <a:pPr/>
              <a:t>‹#›</a:t>
            </a:fld>
            <a:endParaRPr lang="en-US" dirty="0"/>
          </a:p>
        </p:txBody>
      </p:sp>
    </p:spTree>
    <p:extLst>
      <p:ext uri="{BB962C8B-B14F-4D97-AF65-F5344CB8AC3E}">
        <p14:creationId xmlns:p14="http://schemas.microsoft.com/office/powerpoint/2010/main" val="1823802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78623-16D1-5977-2EF4-F1CB9D1E8448}"/>
            </a:ext>
          </a:extLst>
        </p:cNvPr>
        <p:cNvGrpSpPr/>
        <p:nvPr/>
      </p:nvGrpSpPr>
      <p:grpSpPr>
        <a:xfrm>
          <a:off x="0" y="0"/>
          <a:ext cx="0" cy="0"/>
          <a:chOff x="0" y="0"/>
          <a:chExt cx="0" cy="0"/>
        </a:xfrm>
      </p:grpSpPr>
      <p:sp>
        <p:nvSpPr>
          <p:cNvPr id="94210" name="Rectangle 7">
            <a:extLst>
              <a:ext uri="{FF2B5EF4-FFF2-40B4-BE49-F238E27FC236}">
                <a16:creationId xmlns:a16="http://schemas.microsoft.com/office/drawing/2014/main" id="{B9626803-2831-494A-8744-6A7209682AF0}"/>
              </a:ext>
            </a:extLst>
          </p:cNvPr>
          <p:cNvSpPr>
            <a:spLocks noGrp="1" noChangeArrowheads="1"/>
          </p:cNvSpPr>
          <p:nvPr>
            <p:ph type="sldNum" sz="quarter" idx="5"/>
          </p:nvPr>
        </p:nvSpPr>
        <p:spPr>
          <a:noFill/>
        </p:spPr>
        <p:txBody>
          <a:bodyPr/>
          <a:lstStyle>
            <a:lvl1pPr defTabSz="942625">
              <a:spcBef>
                <a:spcPct val="30000"/>
              </a:spcBef>
              <a:defRPr sz="1200">
                <a:solidFill>
                  <a:schemeClr val="tx1"/>
                </a:solidFill>
                <a:latin typeface="Times New Roman" panose="02020603050405020304" pitchFamily="18" charset="0"/>
              </a:defRPr>
            </a:lvl1pPr>
            <a:lvl2pPr marL="763233" indent="-293551" defTabSz="942625">
              <a:spcBef>
                <a:spcPct val="30000"/>
              </a:spcBef>
              <a:defRPr sz="1200">
                <a:solidFill>
                  <a:schemeClr val="tx1"/>
                </a:solidFill>
                <a:latin typeface="Times New Roman" panose="02020603050405020304" pitchFamily="18" charset="0"/>
              </a:defRPr>
            </a:lvl2pPr>
            <a:lvl3pPr marL="1174204" indent="-234841" defTabSz="942625">
              <a:spcBef>
                <a:spcPct val="30000"/>
              </a:spcBef>
              <a:defRPr sz="1200">
                <a:solidFill>
                  <a:schemeClr val="tx1"/>
                </a:solidFill>
                <a:latin typeface="Times New Roman" panose="02020603050405020304" pitchFamily="18" charset="0"/>
              </a:defRPr>
            </a:lvl3pPr>
            <a:lvl4pPr marL="1643885" indent="-234841" defTabSz="942625">
              <a:spcBef>
                <a:spcPct val="30000"/>
              </a:spcBef>
              <a:defRPr sz="1200">
                <a:solidFill>
                  <a:schemeClr val="tx1"/>
                </a:solidFill>
                <a:latin typeface="Times New Roman" panose="02020603050405020304" pitchFamily="18" charset="0"/>
              </a:defRPr>
            </a:lvl4pPr>
            <a:lvl5pPr marL="2113567" indent="-234841" defTabSz="942625">
              <a:spcBef>
                <a:spcPct val="30000"/>
              </a:spcBef>
              <a:defRPr sz="1200">
                <a:solidFill>
                  <a:schemeClr val="tx1"/>
                </a:solidFill>
                <a:latin typeface="Times New Roman" panose="02020603050405020304" pitchFamily="18" charset="0"/>
              </a:defRPr>
            </a:lvl5pPr>
            <a:lvl6pPr marL="2583249" indent="-234841" defTabSz="942625" eaLnBrk="0" fontAlgn="base" hangingPunct="0">
              <a:spcBef>
                <a:spcPct val="30000"/>
              </a:spcBef>
              <a:spcAft>
                <a:spcPct val="0"/>
              </a:spcAft>
              <a:defRPr sz="1200">
                <a:solidFill>
                  <a:schemeClr val="tx1"/>
                </a:solidFill>
                <a:latin typeface="Times New Roman" panose="02020603050405020304" pitchFamily="18" charset="0"/>
              </a:defRPr>
            </a:lvl6pPr>
            <a:lvl7pPr marL="3052930" indent="-234841" defTabSz="942625" eaLnBrk="0" fontAlgn="base" hangingPunct="0">
              <a:spcBef>
                <a:spcPct val="30000"/>
              </a:spcBef>
              <a:spcAft>
                <a:spcPct val="0"/>
              </a:spcAft>
              <a:defRPr sz="1200">
                <a:solidFill>
                  <a:schemeClr val="tx1"/>
                </a:solidFill>
                <a:latin typeface="Times New Roman" panose="02020603050405020304" pitchFamily="18" charset="0"/>
              </a:defRPr>
            </a:lvl7pPr>
            <a:lvl8pPr marL="3522612" indent="-234841" defTabSz="942625" eaLnBrk="0" fontAlgn="base" hangingPunct="0">
              <a:spcBef>
                <a:spcPct val="30000"/>
              </a:spcBef>
              <a:spcAft>
                <a:spcPct val="0"/>
              </a:spcAft>
              <a:defRPr sz="1200">
                <a:solidFill>
                  <a:schemeClr val="tx1"/>
                </a:solidFill>
                <a:latin typeface="Times New Roman" panose="02020603050405020304" pitchFamily="18" charset="0"/>
              </a:defRPr>
            </a:lvl8pPr>
            <a:lvl9pPr marL="3992293" indent="-234841" defTabSz="942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defRPr/>
            </a:pPr>
            <a:fld id="{BC43C446-B18D-4000-8342-369C6F12747A}" type="slidenum">
              <a:rPr lang="en-US" altLang="en-US">
                <a:solidFill>
                  <a:prstClr val="black"/>
                </a:solidFill>
                <a:latin typeface="Arial" panose="020B0604020202020204" pitchFamily="34" charset="0"/>
              </a:rPr>
              <a:pPr>
                <a:spcBef>
                  <a:spcPct val="0"/>
                </a:spcBef>
                <a:defRPr/>
              </a:pPr>
              <a:t>33</a:t>
            </a:fld>
            <a:endParaRPr lang="en-US" altLang="en-US">
              <a:solidFill>
                <a:prstClr val="black"/>
              </a:solidFill>
              <a:latin typeface="Arial" panose="020B0604020202020204" pitchFamily="34" charset="0"/>
            </a:endParaRPr>
          </a:p>
        </p:txBody>
      </p:sp>
      <p:sp>
        <p:nvSpPr>
          <p:cNvPr id="94211" name="Rectangle 2">
            <a:extLst>
              <a:ext uri="{FF2B5EF4-FFF2-40B4-BE49-F238E27FC236}">
                <a16:creationId xmlns:a16="http://schemas.microsoft.com/office/drawing/2014/main" id="{252721A5-2F24-4AC5-E7E1-2FE8344EBC58}"/>
              </a:ext>
            </a:extLst>
          </p:cNvPr>
          <p:cNvSpPr>
            <a:spLocks noGrp="1" noRot="1" noChangeAspect="1" noChangeArrowheads="1" noTextEdit="1"/>
          </p:cNvSpPr>
          <p:nvPr>
            <p:ph type="sldImg"/>
          </p:nvPr>
        </p:nvSpPr>
        <p:spPr>
          <a:xfrm>
            <a:off x="419100" y="715963"/>
            <a:ext cx="6251575" cy="3517900"/>
          </a:xfrm>
          <a:ln/>
        </p:spPr>
      </p:sp>
      <p:sp>
        <p:nvSpPr>
          <p:cNvPr id="94212" name="Rectangle 3">
            <a:extLst>
              <a:ext uri="{FF2B5EF4-FFF2-40B4-BE49-F238E27FC236}">
                <a16:creationId xmlns:a16="http://schemas.microsoft.com/office/drawing/2014/main" id="{C9214B75-8016-6DD6-1690-045C6C7F33E5}"/>
              </a:ext>
            </a:extLst>
          </p:cNvPr>
          <p:cNvSpPr>
            <a:spLocks noGrp="1" noChangeArrowheads="1"/>
          </p:cNvSpPr>
          <p:nvPr>
            <p:ph type="body" idx="1"/>
          </p:nvPr>
        </p:nvSpPr>
        <p:spPr>
          <a:xfrm>
            <a:off x="922314" y="4483223"/>
            <a:ext cx="5186579" cy="4237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5694" tIns="47849" rIns="95694" bIns="47849"/>
          <a:lstStyle/>
          <a:p>
            <a:pPr indent="233210"/>
            <a:r>
              <a:rPr lang="en-US" altLang="en-US" dirty="0">
                <a:latin typeface="Arial" panose="020B0604020202020204" pitchFamily="34" charset="0"/>
              </a:rPr>
              <a:t>Outline slide</a:t>
            </a:r>
          </a:p>
        </p:txBody>
      </p:sp>
    </p:spTree>
    <p:extLst>
      <p:ext uri="{BB962C8B-B14F-4D97-AF65-F5344CB8AC3E}">
        <p14:creationId xmlns:p14="http://schemas.microsoft.com/office/powerpoint/2010/main" val="219889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5AF6-9718-1DD5-0B67-8A8C460D2F0A}"/>
            </a:ext>
          </a:extLst>
        </p:cNvPr>
        <p:cNvGrpSpPr/>
        <p:nvPr/>
      </p:nvGrpSpPr>
      <p:grpSpPr>
        <a:xfrm>
          <a:off x="0" y="0"/>
          <a:ext cx="0" cy="0"/>
          <a:chOff x="0" y="0"/>
          <a:chExt cx="0" cy="0"/>
        </a:xfrm>
      </p:grpSpPr>
      <p:sp>
        <p:nvSpPr>
          <p:cNvPr id="94210" name="Rectangle 7">
            <a:extLst>
              <a:ext uri="{FF2B5EF4-FFF2-40B4-BE49-F238E27FC236}">
                <a16:creationId xmlns:a16="http://schemas.microsoft.com/office/drawing/2014/main" id="{8AE12592-2BF5-B11B-A57F-F9E2EEBF9BF7}"/>
              </a:ext>
            </a:extLst>
          </p:cNvPr>
          <p:cNvSpPr>
            <a:spLocks noGrp="1" noChangeArrowheads="1"/>
          </p:cNvSpPr>
          <p:nvPr>
            <p:ph type="sldNum" sz="quarter" idx="5"/>
          </p:nvPr>
        </p:nvSpPr>
        <p:spPr>
          <a:noFill/>
        </p:spPr>
        <p:txBody>
          <a:bodyPr/>
          <a:lstStyle>
            <a:lvl1pPr defTabSz="942625">
              <a:spcBef>
                <a:spcPct val="30000"/>
              </a:spcBef>
              <a:defRPr sz="1200">
                <a:solidFill>
                  <a:schemeClr val="tx1"/>
                </a:solidFill>
                <a:latin typeface="Times New Roman" panose="02020603050405020304" pitchFamily="18" charset="0"/>
              </a:defRPr>
            </a:lvl1pPr>
            <a:lvl2pPr marL="763233" indent="-293551" defTabSz="942625">
              <a:spcBef>
                <a:spcPct val="30000"/>
              </a:spcBef>
              <a:defRPr sz="1200">
                <a:solidFill>
                  <a:schemeClr val="tx1"/>
                </a:solidFill>
                <a:latin typeface="Times New Roman" panose="02020603050405020304" pitchFamily="18" charset="0"/>
              </a:defRPr>
            </a:lvl2pPr>
            <a:lvl3pPr marL="1174204" indent="-234841" defTabSz="942625">
              <a:spcBef>
                <a:spcPct val="30000"/>
              </a:spcBef>
              <a:defRPr sz="1200">
                <a:solidFill>
                  <a:schemeClr val="tx1"/>
                </a:solidFill>
                <a:latin typeface="Times New Roman" panose="02020603050405020304" pitchFamily="18" charset="0"/>
              </a:defRPr>
            </a:lvl3pPr>
            <a:lvl4pPr marL="1643885" indent="-234841" defTabSz="942625">
              <a:spcBef>
                <a:spcPct val="30000"/>
              </a:spcBef>
              <a:defRPr sz="1200">
                <a:solidFill>
                  <a:schemeClr val="tx1"/>
                </a:solidFill>
                <a:latin typeface="Times New Roman" panose="02020603050405020304" pitchFamily="18" charset="0"/>
              </a:defRPr>
            </a:lvl4pPr>
            <a:lvl5pPr marL="2113567" indent="-234841" defTabSz="942625">
              <a:spcBef>
                <a:spcPct val="30000"/>
              </a:spcBef>
              <a:defRPr sz="1200">
                <a:solidFill>
                  <a:schemeClr val="tx1"/>
                </a:solidFill>
                <a:latin typeface="Times New Roman" panose="02020603050405020304" pitchFamily="18" charset="0"/>
              </a:defRPr>
            </a:lvl5pPr>
            <a:lvl6pPr marL="2583249" indent="-234841" defTabSz="942625" eaLnBrk="0" fontAlgn="base" hangingPunct="0">
              <a:spcBef>
                <a:spcPct val="30000"/>
              </a:spcBef>
              <a:spcAft>
                <a:spcPct val="0"/>
              </a:spcAft>
              <a:defRPr sz="1200">
                <a:solidFill>
                  <a:schemeClr val="tx1"/>
                </a:solidFill>
                <a:latin typeface="Times New Roman" panose="02020603050405020304" pitchFamily="18" charset="0"/>
              </a:defRPr>
            </a:lvl6pPr>
            <a:lvl7pPr marL="3052930" indent="-234841" defTabSz="942625" eaLnBrk="0" fontAlgn="base" hangingPunct="0">
              <a:spcBef>
                <a:spcPct val="30000"/>
              </a:spcBef>
              <a:spcAft>
                <a:spcPct val="0"/>
              </a:spcAft>
              <a:defRPr sz="1200">
                <a:solidFill>
                  <a:schemeClr val="tx1"/>
                </a:solidFill>
                <a:latin typeface="Times New Roman" panose="02020603050405020304" pitchFamily="18" charset="0"/>
              </a:defRPr>
            </a:lvl7pPr>
            <a:lvl8pPr marL="3522612" indent="-234841" defTabSz="942625" eaLnBrk="0" fontAlgn="base" hangingPunct="0">
              <a:spcBef>
                <a:spcPct val="30000"/>
              </a:spcBef>
              <a:spcAft>
                <a:spcPct val="0"/>
              </a:spcAft>
              <a:defRPr sz="1200">
                <a:solidFill>
                  <a:schemeClr val="tx1"/>
                </a:solidFill>
                <a:latin typeface="Times New Roman" panose="02020603050405020304" pitchFamily="18" charset="0"/>
              </a:defRPr>
            </a:lvl8pPr>
            <a:lvl9pPr marL="3992293" indent="-234841" defTabSz="942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defRPr/>
            </a:pPr>
            <a:fld id="{BC43C446-B18D-4000-8342-369C6F12747A}" type="slidenum">
              <a:rPr lang="en-US" altLang="en-US">
                <a:solidFill>
                  <a:prstClr val="black"/>
                </a:solidFill>
                <a:latin typeface="Arial" panose="020B0604020202020204" pitchFamily="34" charset="0"/>
              </a:rPr>
              <a:pPr>
                <a:spcBef>
                  <a:spcPct val="0"/>
                </a:spcBef>
                <a:defRPr/>
              </a:pPr>
              <a:t>34</a:t>
            </a:fld>
            <a:endParaRPr lang="en-US" altLang="en-US">
              <a:solidFill>
                <a:prstClr val="black"/>
              </a:solidFill>
              <a:latin typeface="Arial" panose="020B0604020202020204" pitchFamily="34" charset="0"/>
            </a:endParaRPr>
          </a:p>
        </p:txBody>
      </p:sp>
      <p:sp>
        <p:nvSpPr>
          <p:cNvPr id="94211" name="Rectangle 2">
            <a:extLst>
              <a:ext uri="{FF2B5EF4-FFF2-40B4-BE49-F238E27FC236}">
                <a16:creationId xmlns:a16="http://schemas.microsoft.com/office/drawing/2014/main" id="{D7FA52F4-7816-1F9A-9635-F3ECFA1268D2}"/>
              </a:ext>
            </a:extLst>
          </p:cNvPr>
          <p:cNvSpPr>
            <a:spLocks noGrp="1" noRot="1" noChangeAspect="1" noChangeArrowheads="1" noTextEdit="1"/>
          </p:cNvSpPr>
          <p:nvPr>
            <p:ph type="sldImg"/>
          </p:nvPr>
        </p:nvSpPr>
        <p:spPr>
          <a:xfrm>
            <a:off x="419100" y="715963"/>
            <a:ext cx="6251575" cy="3517900"/>
          </a:xfrm>
          <a:ln/>
        </p:spPr>
      </p:sp>
      <p:sp>
        <p:nvSpPr>
          <p:cNvPr id="94212" name="Rectangle 3">
            <a:extLst>
              <a:ext uri="{FF2B5EF4-FFF2-40B4-BE49-F238E27FC236}">
                <a16:creationId xmlns:a16="http://schemas.microsoft.com/office/drawing/2014/main" id="{FB135FF7-BC15-FEC8-2550-EB5879E4C3A2}"/>
              </a:ext>
            </a:extLst>
          </p:cNvPr>
          <p:cNvSpPr>
            <a:spLocks noGrp="1" noChangeArrowheads="1"/>
          </p:cNvSpPr>
          <p:nvPr>
            <p:ph type="body" idx="1"/>
          </p:nvPr>
        </p:nvSpPr>
        <p:spPr>
          <a:xfrm>
            <a:off x="922314" y="4483223"/>
            <a:ext cx="5186579" cy="4237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5694" tIns="47849" rIns="95694" bIns="47849"/>
          <a:lstStyle/>
          <a:p>
            <a:pPr indent="233210"/>
            <a:r>
              <a:rPr lang="en-US" altLang="en-US" dirty="0">
                <a:latin typeface="Arial" panose="020B0604020202020204" pitchFamily="34" charset="0"/>
              </a:rPr>
              <a:t>Outline slide</a:t>
            </a:r>
          </a:p>
        </p:txBody>
      </p:sp>
    </p:spTree>
    <p:extLst>
      <p:ext uri="{BB962C8B-B14F-4D97-AF65-F5344CB8AC3E}">
        <p14:creationId xmlns:p14="http://schemas.microsoft.com/office/powerpoint/2010/main" val="30417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88055-D8D8-88D5-22A0-4B719905F116}"/>
            </a:ext>
          </a:extLst>
        </p:cNvPr>
        <p:cNvGrpSpPr/>
        <p:nvPr/>
      </p:nvGrpSpPr>
      <p:grpSpPr>
        <a:xfrm>
          <a:off x="0" y="0"/>
          <a:ext cx="0" cy="0"/>
          <a:chOff x="0" y="0"/>
          <a:chExt cx="0" cy="0"/>
        </a:xfrm>
      </p:grpSpPr>
      <p:sp>
        <p:nvSpPr>
          <p:cNvPr id="94210" name="Rectangle 7">
            <a:extLst>
              <a:ext uri="{FF2B5EF4-FFF2-40B4-BE49-F238E27FC236}">
                <a16:creationId xmlns:a16="http://schemas.microsoft.com/office/drawing/2014/main" id="{9A485EBB-2CEF-5FC3-01C7-E8F5B3AEF0BA}"/>
              </a:ext>
            </a:extLst>
          </p:cNvPr>
          <p:cNvSpPr>
            <a:spLocks noGrp="1" noChangeArrowheads="1"/>
          </p:cNvSpPr>
          <p:nvPr>
            <p:ph type="sldNum" sz="quarter" idx="5"/>
          </p:nvPr>
        </p:nvSpPr>
        <p:spPr>
          <a:noFill/>
        </p:spPr>
        <p:txBody>
          <a:bodyPr/>
          <a:lstStyle>
            <a:lvl1pPr defTabSz="942625">
              <a:spcBef>
                <a:spcPct val="30000"/>
              </a:spcBef>
              <a:defRPr sz="1200">
                <a:solidFill>
                  <a:schemeClr val="tx1"/>
                </a:solidFill>
                <a:latin typeface="Times New Roman" panose="02020603050405020304" pitchFamily="18" charset="0"/>
              </a:defRPr>
            </a:lvl1pPr>
            <a:lvl2pPr marL="763233" indent="-293551" defTabSz="942625">
              <a:spcBef>
                <a:spcPct val="30000"/>
              </a:spcBef>
              <a:defRPr sz="1200">
                <a:solidFill>
                  <a:schemeClr val="tx1"/>
                </a:solidFill>
                <a:latin typeface="Times New Roman" panose="02020603050405020304" pitchFamily="18" charset="0"/>
              </a:defRPr>
            </a:lvl2pPr>
            <a:lvl3pPr marL="1174204" indent="-234841" defTabSz="942625">
              <a:spcBef>
                <a:spcPct val="30000"/>
              </a:spcBef>
              <a:defRPr sz="1200">
                <a:solidFill>
                  <a:schemeClr val="tx1"/>
                </a:solidFill>
                <a:latin typeface="Times New Roman" panose="02020603050405020304" pitchFamily="18" charset="0"/>
              </a:defRPr>
            </a:lvl3pPr>
            <a:lvl4pPr marL="1643885" indent="-234841" defTabSz="942625">
              <a:spcBef>
                <a:spcPct val="30000"/>
              </a:spcBef>
              <a:defRPr sz="1200">
                <a:solidFill>
                  <a:schemeClr val="tx1"/>
                </a:solidFill>
                <a:latin typeface="Times New Roman" panose="02020603050405020304" pitchFamily="18" charset="0"/>
              </a:defRPr>
            </a:lvl4pPr>
            <a:lvl5pPr marL="2113567" indent="-234841" defTabSz="942625">
              <a:spcBef>
                <a:spcPct val="30000"/>
              </a:spcBef>
              <a:defRPr sz="1200">
                <a:solidFill>
                  <a:schemeClr val="tx1"/>
                </a:solidFill>
                <a:latin typeface="Times New Roman" panose="02020603050405020304" pitchFamily="18" charset="0"/>
              </a:defRPr>
            </a:lvl5pPr>
            <a:lvl6pPr marL="2583249" indent="-234841" defTabSz="942625" eaLnBrk="0" fontAlgn="base" hangingPunct="0">
              <a:spcBef>
                <a:spcPct val="30000"/>
              </a:spcBef>
              <a:spcAft>
                <a:spcPct val="0"/>
              </a:spcAft>
              <a:defRPr sz="1200">
                <a:solidFill>
                  <a:schemeClr val="tx1"/>
                </a:solidFill>
                <a:latin typeface="Times New Roman" panose="02020603050405020304" pitchFamily="18" charset="0"/>
              </a:defRPr>
            </a:lvl6pPr>
            <a:lvl7pPr marL="3052930" indent="-234841" defTabSz="942625" eaLnBrk="0" fontAlgn="base" hangingPunct="0">
              <a:spcBef>
                <a:spcPct val="30000"/>
              </a:spcBef>
              <a:spcAft>
                <a:spcPct val="0"/>
              </a:spcAft>
              <a:defRPr sz="1200">
                <a:solidFill>
                  <a:schemeClr val="tx1"/>
                </a:solidFill>
                <a:latin typeface="Times New Roman" panose="02020603050405020304" pitchFamily="18" charset="0"/>
              </a:defRPr>
            </a:lvl7pPr>
            <a:lvl8pPr marL="3522612" indent="-234841" defTabSz="942625" eaLnBrk="0" fontAlgn="base" hangingPunct="0">
              <a:spcBef>
                <a:spcPct val="30000"/>
              </a:spcBef>
              <a:spcAft>
                <a:spcPct val="0"/>
              </a:spcAft>
              <a:defRPr sz="1200">
                <a:solidFill>
                  <a:schemeClr val="tx1"/>
                </a:solidFill>
                <a:latin typeface="Times New Roman" panose="02020603050405020304" pitchFamily="18" charset="0"/>
              </a:defRPr>
            </a:lvl8pPr>
            <a:lvl9pPr marL="3992293" indent="-234841" defTabSz="942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defRPr/>
            </a:pPr>
            <a:fld id="{BC43C446-B18D-4000-8342-369C6F12747A}" type="slidenum">
              <a:rPr lang="en-US" altLang="en-US">
                <a:solidFill>
                  <a:prstClr val="black"/>
                </a:solidFill>
                <a:latin typeface="Arial" panose="020B0604020202020204" pitchFamily="34" charset="0"/>
              </a:rPr>
              <a:pPr>
                <a:spcBef>
                  <a:spcPct val="0"/>
                </a:spcBef>
                <a:defRPr/>
              </a:pPr>
              <a:t>35</a:t>
            </a:fld>
            <a:endParaRPr lang="en-US" altLang="en-US">
              <a:solidFill>
                <a:prstClr val="black"/>
              </a:solidFill>
              <a:latin typeface="Arial" panose="020B0604020202020204" pitchFamily="34" charset="0"/>
            </a:endParaRPr>
          </a:p>
        </p:txBody>
      </p:sp>
      <p:sp>
        <p:nvSpPr>
          <p:cNvPr id="94211" name="Rectangle 2">
            <a:extLst>
              <a:ext uri="{FF2B5EF4-FFF2-40B4-BE49-F238E27FC236}">
                <a16:creationId xmlns:a16="http://schemas.microsoft.com/office/drawing/2014/main" id="{40C9270D-3BB0-1B48-30CB-5BB8944E1187}"/>
              </a:ext>
            </a:extLst>
          </p:cNvPr>
          <p:cNvSpPr>
            <a:spLocks noGrp="1" noRot="1" noChangeAspect="1" noChangeArrowheads="1" noTextEdit="1"/>
          </p:cNvSpPr>
          <p:nvPr>
            <p:ph type="sldImg"/>
          </p:nvPr>
        </p:nvSpPr>
        <p:spPr>
          <a:xfrm>
            <a:off x="419100" y="715963"/>
            <a:ext cx="6251575" cy="3517900"/>
          </a:xfrm>
          <a:ln/>
        </p:spPr>
      </p:sp>
      <p:sp>
        <p:nvSpPr>
          <p:cNvPr id="94212" name="Rectangle 3">
            <a:extLst>
              <a:ext uri="{FF2B5EF4-FFF2-40B4-BE49-F238E27FC236}">
                <a16:creationId xmlns:a16="http://schemas.microsoft.com/office/drawing/2014/main" id="{879E19EB-03BE-9D24-3191-A54D3821D1CD}"/>
              </a:ext>
            </a:extLst>
          </p:cNvPr>
          <p:cNvSpPr>
            <a:spLocks noGrp="1" noChangeArrowheads="1"/>
          </p:cNvSpPr>
          <p:nvPr>
            <p:ph type="body" idx="1"/>
          </p:nvPr>
        </p:nvSpPr>
        <p:spPr>
          <a:xfrm>
            <a:off x="922314" y="4483223"/>
            <a:ext cx="5186579" cy="4237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5694" tIns="47849" rIns="95694" bIns="47849"/>
          <a:lstStyle/>
          <a:p>
            <a:pPr indent="233210"/>
            <a:r>
              <a:rPr lang="en-US" altLang="en-US" dirty="0">
                <a:latin typeface="Arial" panose="020B0604020202020204" pitchFamily="34" charset="0"/>
              </a:rPr>
              <a:t>Outline slide</a:t>
            </a:r>
          </a:p>
        </p:txBody>
      </p:sp>
    </p:spTree>
    <p:extLst>
      <p:ext uri="{BB962C8B-B14F-4D97-AF65-F5344CB8AC3E}">
        <p14:creationId xmlns:p14="http://schemas.microsoft.com/office/powerpoint/2010/main" val="2660045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4108-5DE8-4C33-B78F-664D3D762512}"/>
            </a:ext>
          </a:extLst>
        </p:cNvPr>
        <p:cNvGrpSpPr/>
        <p:nvPr/>
      </p:nvGrpSpPr>
      <p:grpSpPr>
        <a:xfrm>
          <a:off x="0" y="0"/>
          <a:ext cx="0" cy="0"/>
          <a:chOff x="0" y="0"/>
          <a:chExt cx="0" cy="0"/>
        </a:xfrm>
      </p:grpSpPr>
      <p:sp>
        <p:nvSpPr>
          <p:cNvPr id="94210" name="Rectangle 7">
            <a:extLst>
              <a:ext uri="{FF2B5EF4-FFF2-40B4-BE49-F238E27FC236}">
                <a16:creationId xmlns:a16="http://schemas.microsoft.com/office/drawing/2014/main" id="{DEB3D9ED-5B85-33D6-A408-7A32640E3B14}"/>
              </a:ext>
            </a:extLst>
          </p:cNvPr>
          <p:cNvSpPr>
            <a:spLocks noGrp="1" noChangeArrowheads="1"/>
          </p:cNvSpPr>
          <p:nvPr>
            <p:ph type="sldNum" sz="quarter" idx="5"/>
          </p:nvPr>
        </p:nvSpPr>
        <p:spPr>
          <a:noFill/>
        </p:spPr>
        <p:txBody>
          <a:bodyPr/>
          <a:lstStyle>
            <a:lvl1pPr defTabSz="942625">
              <a:spcBef>
                <a:spcPct val="30000"/>
              </a:spcBef>
              <a:defRPr sz="1200">
                <a:solidFill>
                  <a:schemeClr val="tx1"/>
                </a:solidFill>
                <a:latin typeface="Times New Roman" panose="02020603050405020304" pitchFamily="18" charset="0"/>
              </a:defRPr>
            </a:lvl1pPr>
            <a:lvl2pPr marL="763233" indent="-293551" defTabSz="942625">
              <a:spcBef>
                <a:spcPct val="30000"/>
              </a:spcBef>
              <a:defRPr sz="1200">
                <a:solidFill>
                  <a:schemeClr val="tx1"/>
                </a:solidFill>
                <a:latin typeface="Times New Roman" panose="02020603050405020304" pitchFamily="18" charset="0"/>
              </a:defRPr>
            </a:lvl2pPr>
            <a:lvl3pPr marL="1174204" indent="-234841" defTabSz="942625">
              <a:spcBef>
                <a:spcPct val="30000"/>
              </a:spcBef>
              <a:defRPr sz="1200">
                <a:solidFill>
                  <a:schemeClr val="tx1"/>
                </a:solidFill>
                <a:latin typeface="Times New Roman" panose="02020603050405020304" pitchFamily="18" charset="0"/>
              </a:defRPr>
            </a:lvl3pPr>
            <a:lvl4pPr marL="1643885" indent="-234841" defTabSz="942625">
              <a:spcBef>
                <a:spcPct val="30000"/>
              </a:spcBef>
              <a:defRPr sz="1200">
                <a:solidFill>
                  <a:schemeClr val="tx1"/>
                </a:solidFill>
                <a:latin typeface="Times New Roman" panose="02020603050405020304" pitchFamily="18" charset="0"/>
              </a:defRPr>
            </a:lvl4pPr>
            <a:lvl5pPr marL="2113567" indent="-234841" defTabSz="942625">
              <a:spcBef>
                <a:spcPct val="30000"/>
              </a:spcBef>
              <a:defRPr sz="1200">
                <a:solidFill>
                  <a:schemeClr val="tx1"/>
                </a:solidFill>
                <a:latin typeface="Times New Roman" panose="02020603050405020304" pitchFamily="18" charset="0"/>
              </a:defRPr>
            </a:lvl5pPr>
            <a:lvl6pPr marL="2583249" indent="-234841" defTabSz="942625" eaLnBrk="0" fontAlgn="base" hangingPunct="0">
              <a:spcBef>
                <a:spcPct val="30000"/>
              </a:spcBef>
              <a:spcAft>
                <a:spcPct val="0"/>
              </a:spcAft>
              <a:defRPr sz="1200">
                <a:solidFill>
                  <a:schemeClr val="tx1"/>
                </a:solidFill>
                <a:latin typeface="Times New Roman" panose="02020603050405020304" pitchFamily="18" charset="0"/>
              </a:defRPr>
            </a:lvl6pPr>
            <a:lvl7pPr marL="3052930" indent="-234841" defTabSz="942625" eaLnBrk="0" fontAlgn="base" hangingPunct="0">
              <a:spcBef>
                <a:spcPct val="30000"/>
              </a:spcBef>
              <a:spcAft>
                <a:spcPct val="0"/>
              </a:spcAft>
              <a:defRPr sz="1200">
                <a:solidFill>
                  <a:schemeClr val="tx1"/>
                </a:solidFill>
                <a:latin typeface="Times New Roman" panose="02020603050405020304" pitchFamily="18" charset="0"/>
              </a:defRPr>
            </a:lvl7pPr>
            <a:lvl8pPr marL="3522612" indent="-234841" defTabSz="942625" eaLnBrk="0" fontAlgn="base" hangingPunct="0">
              <a:spcBef>
                <a:spcPct val="30000"/>
              </a:spcBef>
              <a:spcAft>
                <a:spcPct val="0"/>
              </a:spcAft>
              <a:defRPr sz="1200">
                <a:solidFill>
                  <a:schemeClr val="tx1"/>
                </a:solidFill>
                <a:latin typeface="Times New Roman" panose="02020603050405020304" pitchFamily="18" charset="0"/>
              </a:defRPr>
            </a:lvl8pPr>
            <a:lvl9pPr marL="3992293" indent="-234841" defTabSz="942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defRPr/>
            </a:pPr>
            <a:fld id="{BC43C446-B18D-4000-8342-369C6F12747A}" type="slidenum">
              <a:rPr lang="en-US" altLang="en-US">
                <a:solidFill>
                  <a:prstClr val="black"/>
                </a:solidFill>
                <a:latin typeface="Arial" panose="020B0604020202020204" pitchFamily="34" charset="0"/>
              </a:rPr>
              <a:pPr>
                <a:spcBef>
                  <a:spcPct val="0"/>
                </a:spcBef>
                <a:defRPr/>
              </a:pPr>
              <a:t>38</a:t>
            </a:fld>
            <a:endParaRPr lang="en-US" altLang="en-US">
              <a:solidFill>
                <a:prstClr val="black"/>
              </a:solidFill>
              <a:latin typeface="Arial" panose="020B0604020202020204" pitchFamily="34" charset="0"/>
            </a:endParaRPr>
          </a:p>
        </p:txBody>
      </p:sp>
      <p:sp>
        <p:nvSpPr>
          <p:cNvPr id="94211" name="Rectangle 2">
            <a:extLst>
              <a:ext uri="{FF2B5EF4-FFF2-40B4-BE49-F238E27FC236}">
                <a16:creationId xmlns:a16="http://schemas.microsoft.com/office/drawing/2014/main" id="{18CE201C-FF65-4A83-43EC-F14AAE6218BD}"/>
              </a:ext>
            </a:extLst>
          </p:cNvPr>
          <p:cNvSpPr>
            <a:spLocks noGrp="1" noRot="1" noChangeAspect="1" noChangeArrowheads="1" noTextEdit="1"/>
          </p:cNvSpPr>
          <p:nvPr>
            <p:ph type="sldImg"/>
          </p:nvPr>
        </p:nvSpPr>
        <p:spPr>
          <a:xfrm>
            <a:off x="419100" y="715963"/>
            <a:ext cx="6251575" cy="3517900"/>
          </a:xfrm>
          <a:ln/>
        </p:spPr>
      </p:sp>
      <p:sp>
        <p:nvSpPr>
          <p:cNvPr id="94212" name="Rectangle 3">
            <a:extLst>
              <a:ext uri="{FF2B5EF4-FFF2-40B4-BE49-F238E27FC236}">
                <a16:creationId xmlns:a16="http://schemas.microsoft.com/office/drawing/2014/main" id="{9BE357CE-C8A5-40BF-FEE5-1645A2B438D5}"/>
              </a:ext>
            </a:extLst>
          </p:cNvPr>
          <p:cNvSpPr>
            <a:spLocks noGrp="1" noChangeArrowheads="1"/>
          </p:cNvSpPr>
          <p:nvPr>
            <p:ph type="body" idx="1"/>
          </p:nvPr>
        </p:nvSpPr>
        <p:spPr>
          <a:xfrm>
            <a:off x="922314" y="4483223"/>
            <a:ext cx="5186579" cy="4237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5694" tIns="47849" rIns="95694" bIns="47849"/>
          <a:lstStyle/>
          <a:p>
            <a:pPr indent="233210"/>
            <a:r>
              <a:rPr lang="en-US" altLang="en-US" dirty="0">
                <a:latin typeface="Arial" panose="020B0604020202020204" pitchFamily="34" charset="0"/>
              </a:rPr>
              <a:t>Outline slide</a:t>
            </a:r>
          </a:p>
        </p:txBody>
      </p:sp>
    </p:spTree>
    <p:extLst>
      <p:ext uri="{BB962C8B-B14F-4D97-AF65-F5344CB8AC3E}">
        <p14:creationId xmlns:p14="http://schemas.microsoft.com/office/powerpoint/2010/main" val="2596476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0811E-C229-DDAB-E628-47C04004F501}"/>
            </a:ext>
          </a:extLst>
        </p:cNvPr>
        <p:cNvGrpSpPr/>
        <p:nvPr/>
      </p:nvGrpSpPr>
      <p:grpSpPr>
        <a:xfrm>
          <a:off x="0" y="0"/>
          <a:ext cx="0" cy="0"/>
          <a:chOff x="0" y="0"/>
          <a:chExt cx="0" cy="0"/>
        </a:xfrm>
      </p:grpSpPr>
      <p:sp>
        <p:nvSpPr>
          <p:cNvPr id="94210" name="Rectangle 7">
            <a:extLst>
              <a:ext uri="{FF2B5EF4-FFF2-40B4-BE49-F238E27FC236}">
                <a16:creationId xmlns:a16="http://schemas.microsoft.com/office/drawing/2014/main" id="{0328A995-F760-F79C-2330-762274A3FAD7}"/>
              </a:ext>
            </a:extLst>
          </p:cNvPr>
          <p:cNvSpPr>
            <a:spLocks noGrp="1" noChangeArrowheads="1"/>
          </p:cNvSpPr>
          <p:nvPr>
            <p:ph type="sldNum" sz="quarter" idx="5"/>
          </p:nvPr>
        </p:nvSpPr>
        <p:spPr>
          <a:noFill/>
        </p:spPr>
        <p:txBody>
          <a:bodyPr/>
          <a:lstStyle>
            <a:lvl1pPr defTabSz="942625">
              <a:spcBef>
                <a:spcPct val="30000"/>
              </a:spcBef>
              <a:defRPr sz="1200">
                <a:solidFill>
                  <a:schemeClr val="tx1"/>
                </a:solidFill>
                <a:latin typeface="Times New Roman" panose="02020603050405020304" pitchFamily="18" charset="0"/>
              </a:defRPr>
            </a:lvl1pPr>
            <a:lvl2pPr marL="763233" indent="-293551" defTabSz="942625">
              <a:spcBef>
                <a:spcPct val="30000"/>
              </a:spcBef>
              <a:defRPr sz="1200">
                <a:solidFill>
                  <a:schemeClr val="tx1"/>
                </a:solidFill>
                <a:latin typeface="Times New Roman" panose="02020603050405020304" pitchFamily="18" charset="0"/>
              </a:defRPr>
            </a:lvl2pPr>
            <a:lvl3pPr marL="1174204" indent="-234841" defTabSz="942625">
              <a:spcBef>
                <a:spcPct val="30000"/>
              </a:spcBef>
              <a:defRPr sz="1200">
                <a:solidFill>
                  <a:schemeClr val="tx1"/>
                </a:solidFill>
                <a:latin typeface="Times New Roman" panose="02020603050405020304" pitchFamily="18" charset="0"/>
              </a:defRPr>
            </a:lvl3pPr>
            <a:lvl4pPr marL="1643885" indent="-234841" defTabSz="942625">
              <a:spcBef>
                <a:spcPct val="30000"/>
              </a:spcBef>
              <a:defRPr sz="1200">
                <a:solidFill>
                  <a:schemeClr val="tx1"/>
                </a:solidFill>
                <a:latin typeface="Times New Roman" panose="02020603050405020304" pitchFamily="18" charset="0"/>
              </a:defRPr>
            </a:lvl4pPr>
            <a:lvl5pPr marL="2113567" indent="-234841" defTabSz="942625">
              <a:spcBef>
                <a:spcPct val="30000"/>
              </a:spcBef>
              <a:defRPr sz="1200">
                <a:solidFill>
                  <a:schemeClr val="tx1"/>
                </a:solidFill>
                <a:latin typeface="Times New Roman" panose="02020603050405020304" pitchFamily="18" charset="0"/>
              </a:defRPr>
            </a:lvl5pPr>
            <a:lvl6pPr marL="2583249" indent="-234841" defTabSz="942625" eaLnBrk="0" fontAlgn="base" hangingPunct="0">
              <a:spcBef>
                <a:spcPct val="30000"/>
              </a:spcBef>
              <a:spcAft>
                <a:spcPct val="0"/>
              </a:spcAft>
              <a:defRPr sz="1200">
                <a:solidFill>
                  <a:schemeClr val="tx1"/>
                </a:solidFill>
                <a:latin typeface="Times New Roman" panose="02020603050405020304" pitchFamily="18" charset="0"/>
              </a:defRPr>
            </a:lvl6pPr>
            <a:lvl7pPr marL="3052930" indent="-234841" defTabSz="942625" eaLnBrk="0" fontAlgn="base" hangingPunct="0">
              <a:spcBef>
                <a:spcPct val="30000"/>
              </a:spcBef>
              <a:spcAft>
                <a:spcPct val="0"/>
              </a:spcAft>
              <a:defRPr sz="1200">
                <a:solidFill>
                  <a:schemeClr val="tx1"/>
                </a:solidFill>
                <a:latin typeface="Times New Roman" panose="02020603050405020304" pitchFamily="18" charset="0"/>
              </a:defRPr>
            </a:lvl7pPr>
            <a:lvl8pPr marL="3522612" indent="-234841" defTabSz="942625" eaLnBrk="0" fontAlgn="base" hangingPunct="0">
              <a:spcBef>
                <a:spcPct val="30000"/>
              </a:spcBef>
              <a:spcAft>
                <a:spcPct val="0"/>
              </a:spcAft>
              <a:defRPr sz="1200">
                <a:solidFill>
                  <a:schemeClr val="tx1"/>
                </a:solidFill>
                <a:latin typeface="Times New Roman" panose="02020603050405020304" pitchFamily="18" charset="0"/>
              </a:defRPr>
            </a:lvl8pPr>
            <a:lvl9pPr marL="3992293" indent="-234841" defTabSz="942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defRPr/>
            </a:pPr>
            <a:fld id="{BC43C446-B18D-4000-8342-369C6F12747A}" type="slidenum">
              <a:rPr lang="en-US" altLang="en-US">
                <a:solidFill>
                  <a:prstClr val="black"/>
                </a:solidFill>
                <a:latin typeface="Arial" panose="020B0604020202020204" pitchFamily="34" charset="0"/>
              </a:rPr>
              <a:pPr>
                <a:spcBef>
                  <a:spcPct val="0"/>
                </a:spcBef>
                <a:defRPr/>
              </a:pPr>
              <a:t>39</a:t>
            </a:fld>
            <a:endParaRPr lang="en-US" altLang="en-US">
              <a:solidFill>
                <a:prstClr val="black"/>
              </a:solidFill>
              <a:latin typeface="Arial" panose="020B0604020202020204" pitchFamily="34" charset="0"/>
            </a:endParaRPr>
          </a:p>
        </p:txBody>
      </p:sp>
      <p:sp>
        <p:nvSpPr>
          <p:cNvPr id="94211" name="Rectangle 2">
            <a:extLst>
              <a:ext uri="{FF2B5EF4-FFF2-40B4-BE49-F238E27FC236}">
                <a16:creationId xmlns:a16="http://schemas.microsoft.com/office/drawing/2014/main" id="{229B5741-67C2-C4A5-4C7B-4D50F5B841D3}"/>
              </a:ext>
            </a:extLst>
          </p:cNvPr>
          <p:cNvSpPr>
            <a:spLocks noGrp="1" noRot="1" noChangeAspect="1" noChangeArrowheads="1" noTextEdit="1"/>
          </p:cNvSpPr>
          <p:nvPr>
            <p:ph type="sldImg"/>
          </p:nvPr>
        </p:nvSpPr>
        <p:spPr>
          <a:xfrm>
            <a:off x="419100" y="715963"/>
            <a:ext cx="6251575" cy="3517900"/>
          </a:xfrm>
          <a:ln/>
        </p:spPr>
      </p:sp>
      <p:sp>
        <p:nvSpPr>
          <p:cNvPr id="94212" name="Rectangle 3">
            <a:extLst>
              <a:ext uri="{FF2B5EF4-FFF2-40B4-BE49-F238E27FC236}">
                <a16:creationId xmlns:a16="http://schemas.microsoft.com/office/drawing/2014/main" id="{8D41533B-0443-41CE-DC3D-4D28D88B7AD7}"/>
              </a:ext>
            </a:extLst>
          </p:cNvPr>
          <p:cNvSpPr>
            <a:spLocks noGrp="1" noChangeArrowheads="1"/>
          </p:cNvSpPr>
          <p:nvPr>
            <p:ph type="body" idx="1"/>
          </p:nvPr>
        </p:nvSpPr>
        <p:spPr>
          <a:xfrm>
            <a:off x="922314" y="4483223"/>
            <a:ext cx="5186579" cy="4237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5694" tIns="47849" rIns="95694" bIns="47849"/>
          <a:lstStyle/>
          <a:p>
            <a:pPr indent="233210"/>
            <a:r>
              <a:rPr lang="en-US" altLang="en-US" dirty="0">
                <a:latin typeface="Arial" panose="020B0604020202020204" pitchFamily="34" charset="0"/>
              </a:rPr>
              <a:t>Outline slide</a:t>
            </a:r>
          </a:p>
        </p:txBody>
      </p:sp>
    </p:spTree>
    <p:extLst>
      <p:ext uri="{BB962C8B-B14F-4D97-AF65-F5344CB8AC3E}">
        <p14:creationId xmlns:p14="http://schemas.microsoft.com/office/powerpoint/2010/main" val="310680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78FBA5-F957-4CE9-A734-9CFA9C4F5603}" type="slidenum">
              <a:rPr lang="en-US" smtClean="0"/>
              <a:pPr/>
              <a:t>42</a:t>
            </a:fld>
            <a:endParaRPr lang="en-US" dirty="0"/>
          </a:p>
        </p:txBody>
      </p:sp>
    </p:spTree>
    <p:extLst>
      <p:ext uri="{BB962C8B-B14F-4D97-AF65-F5344CB8AC3E}">
        <p14:creationId xmlns:p14="http://schemas.microsoft.com/office/powerpoint/2010/main" val="101754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nul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6C8A2A7-7B02-8047-B96B-D2DA33AEEB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748" y="5960589"/>
            <a:ext cx="1022788" cy="528973"/>
          </a:xfrm>
          <a:prstGeom prst="rect">
            <a:avLst/>
          </a:prstGeom>
        </p:spPr>
      </p:pic>
      <p:pic>
        <p:nvPicPr>
          <p:cNvPr id="22" name="Picture 21">
            <a:extLst>
              <a:ext uri="{FF2B5EF4-FFF2-40B4-BE49-F238E27FC236}">
                <a16:creationId xmlns:a16="http://schemas.microsoft.com/office/drawing/2014/main" id="{998C5FF3-7041-4C4C-815D-E3BA0F36CC6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059" t="15661" r="69428" b="59977"/>
          <a:stretch/>
        </p:blipFill>
        <p:spPr>
          <a:xfrm>
            <a:off x="1509971" y="5865037"/>
            <a:ext cx="1743953" cy="880362"/>
          </a:xfrm>
          <a:prstGeom prst="rect">
            <a:avLst/>
          </a:prstGeom>
        </p:spPr>
      </p:pic>
      <p:pic>
        <p:nvPicPr>
          <p:cNvPr id="23" name="Picture 22">
            <a:extLst>
              <a:ext uri="{FF2B5EF4-FFF2-40B4-BE49-F238E27FC236}">
                <a16:creationId xmlns:a16="http://schemas.microsoft.com/office/drawing/2014/main" id="{8DB80EF1-E498-2B4D-A898-CE6C08D1D6C0}"/>
              </a:ext>
            </a:extLst>
          </p:cNvPr>
          <p:cNvPicPr/>
          <p:nvPr userDrawn="1"/>
        </p:nvPicPr>
        <p:blipFill rotWithShape="1">
          <a:blip r:embed="rId4">
            <a:alphaModFix/>
            <a:extLst>
              <a:ext uri="{28A0092B-C50C-407E-A947-70E740481C1C}">
                <a14:useLocalDpi xmlns:a14="http://schemas.microsoft.com/office/drawing/2010/main" val="0"/>
              </a:ext>
            </a:extLst>
          </a:blip>
          <a:srcRect r="37170"/>
          <a:stretch/>
        </p:blipFill>
        <p:spPr>
          <a:xfrm>
            <a:off x="111447" y="136768"/>
            <a:ext cx="3142478" cy="586638"/>
          </a:xfrm>
          <a:prstGeom prst="rect">
            <a:avLst/>
          </a:prstGeom>
        </p:spPr>
      </p:pic>
      <p:pic>
        <p:nvPicPr>
          <p:cNvPr id="24" name="Picture 23" descr="LL_Logo_blue.png">
            <a:extLst>
              <a:ext uri="{FF2B5EF4-FFF2-40B4-BE49-F238E27FC236}">
                <a16:creationId xmlns:a16="http://schemas.microsoft.com/office/drawing/2014/main" id="{ACC8EEA9-BD0A-2E4D-BC3D-6E99812A553E}"/>
              </a:ext>
            </a:extLst>
          </p:cNvPr>
          <p:cNvPicPr>
            <a:picLocks noChangeAspect="1"/>
          </p:cNvPicPr>
          <p:nvPr userDrawn="1"/>
        </p:nvPicPr>
        <p:blipFill>
          <a:blip r:embed="rId5" cstate="print"/>
          <a:stretch>
            <a:fillRect/>
          </a:stretch>
        </p:blipFill>
        <p:spPr>
          <a:xfrm>
            <a:off x="8307079" y="6118659"/>
            <a:ext cx="3683057" cy="370903"/>
          </a:xfrm>
          <a:prstGeom prst="rect">
            <a:avLst/>
          </a:prstGeom>
        </p:spPr>
      </p:pic>
      <p:pic>
        <p:nvPicPr>
          <p:cNvPr id="25" name="Picture 24">
            <a:extLst>
              <a:ext uri="{FF2B5EF4-FFF2-40B4-BE49-F238E27FC236}">
                <a16:creationId xmlns:a16="http://schemas.microsoft.com/office/drawing/2014/main" id="{51FB7D8B-33E7-3642-A434-07EE72E484A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526604" y="135260"/>
            <a:ext cx="3463532" cy="581801"/>
          </a:xfrm>
          <a:prstGeom prst="rect">
            <a:avLst/>
          </a:prstGeom>
        </p:spPr>
      </p:pic>
      <p:sp>
        <p:nvSpPr>
          <p:cNvPr id="12" name="Rectangle 7">
            <a:extLst>
              <a:ext uri="{FF2B5EF4-FFF2-40B4-BE49-F238E27FC236}">
                <a16:creationId xmlns:a16="http://schemas.microsoft.com/office/drawing/2014/main" id="{9382E6C1-FE3D-4A4E-BFE6-285C8B39B0A6}"/>
              </a:ext>
            </a:extLst>
          </p:cNvPr>
          <p:cNvSpPr>
            <a:spLocks noGrp="1" noChangeArrowheads="1"/>
          </p:cNvSpPr>
          <p:nvPr>
            <p:ph type="subTitle" idx="1"/>
          </p:nvPr>
        </p:nvSpPr>
        <p:spPr>
          <a:xfrm>
            <a:off x="1903412" y="2793117"/>
            <a:ext cx="8382002" cy="685580"/>
          </a:xfrm>
          <a:prstGeom prst="rect">
            <a:avLst/>
          </a:prstGeom>
        </p:spPr>
        <p:txBody>
          <a:bodyPr lIns="91440" tIns="45720" rIns="91440" bIns="45720" anchor="ctr"/>
          <a:lstStyle>
            <a:lvl1pPr marL="0" indent="0" algn="ctr">
              <a:lnSpc>
                <a:spcPct val="100000"/>
              </a:lnSpc>
              <a:spcBef>
                <a:spcPts val="0"/>
              </a:spcBef>
              <a:spcAft>
                <a:spcPts val="2400"/>
              </a:spcAft>
              <a:buFont typeface="Arial" charset="0"/>
              <a:buNone/>
              <a:defRPr sz="2400">
                <a:solidFill>
                  <a:sysClr val="windowText" lastClr="000000"/>
                </a:solidFill>
              </a:defRPr>
            </a:lvl1pPr>
          </a:lstStyle>
          <a:p>
            <a:endParaRPr lang="en-US" kern="0" dirty="0"/>
          </a:p>
        </p:txBody>
      </p:sp>
      <p:sp>
        <p:nvSpPr>
          <p:cNvPr id="13" name="Title Placeholder 1">
            <a:extLst>
              <a:ext uri="{FF2B5EF4-FFF2-40B4-BE49-F238E27FC236}">
                <a16:creationId xmlns:a16="http://schemas.microsoft.com/office/drawing/2014/main" id="{75423CB9-5B56-4C86-8346-1192B9F8CBBC}"/>
              </a:ext>
            </a:extLst>
          </p:cNvPr>
          <p:cNvSpPr>
            <a:spLocks noGrp="1"/>
          </p:cNvSpPr>
          <p:nvPr>
            <p:ph type="ctrTitle"/>
          </p:nvPr>
        </p:nvSpPr>
        <p:spPr>
          <a:xfrm>
            <a:off x="1903412" y="1112698"/>
            <a:ext cx="8382002" cy="1294671"/>
          </a:xfrm>
        </p:spPr>
        <p:txBody>
          <a:bodyPr anchor="b" anchorCtr="0"/>
          <a:lstStyle>
            <a:lvl1pPr algn="ctr">
              <a:lnSpc>
                <a:spcPct val="100000"/>
              </a:lnSpc>
              <a:spcBef>
                <a:spcPts val="0"/>
              </a:spcBef>
              <a:spcAft>
                <a:spcPts val="600"/>
              </a:spcAft>
              <a:defRPr sz="3000" smtClean="0"/>
            </a:lvl1pPr>
          </a:lstStyle>
          <a:p>
            <a:r>
              <a:rPr lang="en-US"/>
              <a:t>Click to edit Master title style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hart Placeholder 3"/>
          <p:cNvSpPr>
            <a:spLocks noGrp="1"/>
          </p:cNvSpPr>
          <p:nvPr>
            <p:ph type="chart" sz="quarter" idx="10"/>
          </p:nvPr>
        </p:nvSpPr>
        <p:spPr>
          <a:xfrm>
            <a:off x="1786193" y="1700213"/>
            <a:ext cx="8604125" cy="3943350"/>
          </a:xfrm>
          <a:prstGeom prst="rect">
            <a:avLst/>
          </a:prstGeom>
          <a:ln w="12700">
            <a:solidFill>
              <a:schemeClr val="tx1"/>
            </a:solidFill>
          </a:ln>
        </p:spPr>
        <p:txBody>
          <a:bodyPr/>
          <a:lstStyle>
            <a:lvl1pPr marL="0" indent="0">
              <a:buFontTx/>
              <a:buNone/>
              <a:defRPr/>
            </a:lvl1pPr>
          </a:lstStyle>
          <a:p>
            <a:r>
              <a:rPr lang="en-US"/>
              <a:t>Click icon to add chart</a:t>
            </a:r>
          </a:p>
        </p:txBody>
      </p:sp>
      <p:sp>
        <p:nvSpPr>
          <p:cNvPr id="5" name="Text Placeholder 3"/>
          <p:cNvSpPr>
            <a:spLocks noGrp="1"/>
          </p:cNvSpPr>
          <p:nvPr>
            <p:ph type="body" sz="half" idx="2"/>
          </p:nvPr>
        </p:nvSpPr>
        <p:spPr>
          <a:xfrm>
            <a:off x="1791758" y="5706497"/>
            <a:ext cx="8605310" cy="274320"/>
          </a:xfrm>
          <a:prstGeom prst="rect">
            <a:avLst/>
          </a:prstGeom>
        </p:spPr>
        <p:txBody>
          <a:bodyPr/>
          <a:lstStyle>
            <a:lvl1pPr marL="0" indent="0" algn="ctr">
              <a:lnSpc>
                <a:spcPts val="1400"/>
              </a:lnSpc>
              <a:buNone/>
              <a:defRPr sz="1200" b="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Text Placeholder 3"/>
          <p:cNvSpPr>
            <a:spLocks noGrp="1"/>
          </p:cNvSpPr>
          <p:nvPr>
            <p:ph type="body" sz="half" idx="11"/>
          </p:nvPr>
        </p:nvSpPr>
        <p:spPr>
          <a:xfrm>
            <a:off x="1791758" y="1249252"/>
            <a:ext cx="8605310" cy="377390"/>
          </a:xfrm>
          <a:prstGeom prst="rect">
            <a:avLst/>
          </a:prstGeom>
        </p:spPr>
        <p:txBody>
          <a:bodyPr anchor="b"/>
          <a:lstStyle>
            <a:lvl1pPr marL="0" indent="0" algn="ctr">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633082" y="1293094"/>
            <a:ext cx="10915522" cy="4830616"/>
          </a:xfrm>
          <a:prstGeom prst="rect">
            <a:avLst/>
          </a:prstGeom>
        </p:spPr>
        <p:txBody>
          <a:bodyPr/>
          <a:lstStyle>
            <a:lvl1pPr>
              <a:lnSpc>
                <a:spcPct val="90000"/>
              </a:lnSpc>
              <a:spcBef>
                <a:spcPts val="1200"/>
              </a:spcBef>
              <a:spcAft>
                <a:spcPts val="0"/>
              </a:spcAft>
              <a:defRPr/>
            </a:lvl1pPr>
            <a:lvl2pPr marL="539750" indent="-255588">
              <a:lnSpc>
                <a:spcPct val="90000"/>
              </a:lnSpc>
              <a:spcBef>
                <a:spcPts val="600"/>
              </a:spcBef>
              <a:spcAft>
                <a:spcPts val="0"/>
              </a:spcAft>
              <a:defRPr sz="1800"/>
            </a:lvl2pPr>
            <a:lvl3pPr marL="757238" indent="-184150">
              <a:lnSpc>
                <a:spcPct val="90000"/>
              </a:lnSpc>
              <a:spcBef>
                <a:spcPts val="600"/>
              </a:spcBef>
              <a:spcAft>
                <a:spcPts val="0"/>
              </a:spcAft>
              <a:buSzPct val="90000"/>
              <a:buFont typeface="Arial" pitchFamily="34" charset="0"/>
              <a:buChar char="•"/>
              <a:defRPr/>
            </a:lvl3pPr>
            <a:lvl4pPr marL="1033272" indent="0">
              <a:lnSpc>
                <a:spcPct val="90000"/>
              </a:lnSpc>
              <a:spcBef>
                <a:spcPts val="600"/>
              </a:spcBef>
              <a:spcAft>
                <a:spcPts val="0"/>
              </a:spcAft>
              <a:buFontTx/>
              <a:buNone/>
              <a:defRPr/>
            </a:lvl4pPr>
            <a:lvl5pPr marL="1261872" indent="0">
              <a:lnSpc>
                <a:spcPct val="90000"/>
              </a:lnSpc>
              <a:spcBef>
                <a:spcPts val="600"/>
              </a:spcBef>
              <a:spcAft>
                <a:spcPts val="0"/>
              </a:spcAft>
              <a:buSzPct val="85000"/>
              <a:buFontTx/>
              <a:buNone/>
              <a:defRPr sz="1200"/>
            </a:lvl5pPr>
            <a:lvl6pPr>
              <a:buFont typeface="Arial" pitchFamily="34" charset="0"/>
              <a:buChar cha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8"/>
          <p:cNvSpPr>
            <a:spLocks noGrp="1"/>
          </p:cNvSpPr>
          <p:nvPr>
            <p:ph type="title"/>
          </p:nvPr>
        </p:nvSpPr>
        <p:spPr/>
        <p:txBody>
          <a:body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0FD0A2EB-CA79-C7C5-ED73-8B6D2F3D0758}"/>
              </a:ext>
            </a:extLst>
          </p:cNvPr>
          <p:cNvSpPr>
            <a:spLocks noGrp="1"/>
          </p:cNvSpPr>
          <p:nvPr>
            <p:ph type="sldNum" sz="quarter" idx="4"/>
          </p:nvPr>
        </p:nvSpPr>
        <p:spPr>
          <a:xfrm>
            <a:off x="4720037" y="6492875"/>
            <a:ext cx="2741612"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fld id="{8AF34121-AFFE-3048-BF09-9810F0C4425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633083" y="1293094"/>
            <a:ext cx="5317368" cy="4830616"/>
          </a:xfrm>
          <a:prstGeom prst="rect">
            <a:avLst/>
          </a:prstGeom>
        </p:spPr>
        <p:txBody>
          <a:bodyPr/>
          <a:lstStyle>
            <a:lvl1pPr>
              <a:lnSpc>
                <a:spcPct val="90000"/>
              </a:lnSpc>
              <a:spcBef>
                <a:spcPts val="1200"/>
              </a:spcBef>
              <a:spcAft>
                <a:spcPts val="0"/>
              </a:spcAft>
              <a:defRPr/>
            </a:lvl1pPr>
            <a:lvl2pPr marL="539750" indent="-255588">
              <a:lnSpc>
                <a:spcPct val="90000"/>
              </a:lnSpc>
              <a:spcBef>
                <a:spcPts val="600"/>
              </a:spcBef>
              <a:spcAft>
                <a:spcPts val="0"/>
              </a:spcAft>
              <a:defRPr sz="1800"/>
            </a:lvl2pPr>
            <a:lvl3pPr marL="757238" indent="-184150">
              <a:lnSpc>
                <a:spcPct val="90000"/>
              </a:lnSpc>
              <a:spcBef>
                <a:spcPts val="600"/>
              </a:spcBef>
              <a:spcAft>
                <a:spcPts val="0"/>
              </a:spcAft>
              <a:buSzPct val="90000"/>
              <a:buFont typeface="Arial" pitchFamily="34" charset="0"/>
              <a:buChar char="•"/>
              <a:defRPr/>
            </a:lvl3pPr>
            <a:lvl4pPr marL="1033272" indent="0">
              <a:lnSpc>
                <a:spcPct val="90000"/>
              </a:lnSpc>
              <a:spcBef>
                <a:spcPts val="600"/>
              </a:spcBef>
              <a:spcAft>
                <a:spcPts val="0"/>
              </a:spcAft>
              <a:buFontTx/>
              <a:buNone/>
              <a:defRPr/>
            </a:lvl4pPr>
            <a:lvl5pPr marL="1261872" indent="0">
              <a:lnSpc>
                <a:spcPct val="90000"/>
              </a:lnSpc>
              <a:spcBef>
                <a:spcPts val="600"/>
              </a:spcBef>
              <a:spcAft>
                <a:spcPts val="0"/>
              </a:spcAft>
              <a:buSzPct val="85000"/>
              <a:buFontTx/>
              <a:buNone/>
              <a:defRPr sz="1200"/>
            </a:lvl5pPr>
            <a:lvl6pPr>
              <a:buFont typeface="Arial" pitchFamily="34" charset="0"/>
              <a:buChar cha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8"/>
          <p:cNvSpPr>
            <a:spLocks noGrp="1"/>
          </p:cNvSpPr>
          <p:nvPr>
            <p:ph type="title"/>
          </p:nvPr>
        </p:nvSpPr>
        <p:spPr/>
        <p:txBody>
          <a:bodyPr/>
          <a:lstStyle/>
          <a:p>
            <a:r>
              <a:rPr lang="en-US"/>
              <a:t>Click to edit Master title style</a:t>
            </a:r>
            <a:endParaRPr lang="en-US" dirty="0"/>
          </a:p>
        </p:txBody>
      </p:sp>
      <p:sp>
        <p:nvSpPr>
          <p:cNvPr id="6" name="Content Placeholder 7"/>
          <p:cNvSpPr>
            <a:spLocks noGrp="1"/>
          </p:cNvSpPr>
          <p:nvPr>
            <p:ph sz="quarter" idx="11"/>
          </p:nvPr>
        </p:nvSpPr>
        <p:spPr>
          <a:xfrm>
            <a:off x="6218828" y="1293094"/>
            <a:ext cx="5317368" cy="4830616"/>
          </a:xfrm>
          <a:prstGeom prst="rect">
            <a:avLst/>
          </a:prstGeom>
        </p:spPr>
        <p:txBody>
          <a:bodyPr/>
          <a:lstStyle>
            <a:lvl1pPr>
              <a:lnSpc>
                <a:spcPct val="90000"/>
              </a:lnSpc>
              <a:spcBef>
                <a:spcPts val="1200"/>
              </a:spcBef>
              <a:spcAft>
                <a:spcPts val="0"/>
              </a:spcAft>
              <a:defRPr/>
            </a:lvl1pPr>
            <a:lvl2pPr marL="539750" indent="-255588">
              <a:lnSpc>
                <a:spcPct val="90000"/>
              </a:lnSpc>
              <a:spcBef>
                <a:spcPts val="600"/>
              </a:spcBef>
              <a:spcAft>
                <a:spcPts val="0"/>
              </a:spcAft>
              <a:defRPr sz="1800"/>
            </a:lvl2pPr>
            <a:lvl3pPr marL="757238" indent="-184150">
              <a:lnSpc>
                <a:spcPct val="90000"/>
              </a:lnSpc>
              <a:spcBef>
                <a:spcPts val="600"/>
              </a:spcBef>
              <a:spcAft>
                <a:spcPts val="0"/>
              </a:spcAft>
              <a:buSzPct val="90000"/>
              <a:buFont typeface="Arial" pitchFamily="34" charset="0"/>
              <a:buChar char="•"/>
              <a:defRPr/>
            </a:lvl3pPr>
            <a:lvl4pPr marL="1033272" indent="1588">
              <a:lnSpc>
                <a:spcPct val="90000"/>
              </a:lnSpc>
              <a:spcBef>
                <a:spcPts val="600"/>
              </a:spcBef>
              <a:spcAft>
                <a:spcPts val="0"/>
              </a:spcAft>
              <a:buFontTx/>
              <a:buNone/>
              <a:defRPr/>
            </a:lvl4pPr>
            <a:lvl5pPr marL="1261872" indent="0">
              <a:lnSpc>
                <a:spcPct val="90000"/>
              </a:lnSpc>
              <a:spcBef>
                <a:spcPts val="600"/>
              </a:spcBef>
              <a:spcAft>
                <a:spcPts val="0"/>
              </a:spcAft>
              <a:buSzPct val="85000"/>
              <a:buFontTx/>
              <a:buNone/>
              <a:defRPr sz="1200"/>
            </a:lvl5pPr>
            <a:lvl6pPr>
              <a:buFont typeface="Arial" pitchFamily="34" charset="0"/>
              <a:buChar cha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Subtitle and Content">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633082" y="1293094"/>
            <a:ext cx="10915522" cy="4830616"/>
          </a:xfrm>
          <a:prstGeom prst="rect">
            <a:avLst/>
          </a:prstGeom>
        </p:spPr>
        <p:txBody>
          <a:bodyPr/>
          <a:lstStyle>
            <a:lvl1pPr>
              <a:lnSpc>
                <a:spcPct val="90000"/>
              </a:lnSpc>
              <a:spcBef>
                <a:spcPts val="1200"/>
              </a:spcBef>
              <a:spcAft>
                <a:spcPts val="0"/>
              </a:spcAft>
              <a:defRPr/>
            </a:lvl1pPr>
            <a:lvl2pPr marL="539750" indent="-255588">
              <a:lnSpc>
                <a:spcPct val="90000"/>
              </a:lnSpc>
              <a:spcBef>
                <a:spcPts val="600"/>
              </a:spcBef>
              <a:spcAft>
                <a:spcPts val="0"/>
              </a:spcAft>
              <a:defRPr sz="1800"/>
            </a:lvl2pPr>
            <a:lvl3pPr marL="757238" indent="-184150">
              <a:lnSpc>
                <a:spcPct val="90000"/>
              </a:lnSpc>
              <a:spcBef>
                <a:spcPts val="600"/>
              </a:spcBef>
              <a:spcAft>
                <a:spcPts val="0"/>
              </a:spcAft>
              <a:buSzPct val="90000"/>
              <a:buFont typeface="Arial" pitchFamily="34" charset="0"/>
              <a:buChar char="•"/>
              <a:defRPr/>
            </a:lvl3pPr>
            <a:lvl4pPr marL="1033272" indent="0">
              <a:lnSpc>
                <a:spcPct val="90000"/>
              </a:lnSpc>
              <a:spcBef>
                <a:spcPts val="600"/>
              </a:spcBef>
              <a:spcAft>
                <a:spcPts val="0"/>
              </a:spcAft>
              <a:buFontTx/>
              <a:buNone/>
              <a:defRPr/>
            </a:lvl4pPr>
            <a:lvl5pPr marL="1261872" indent="0">
              <a:lnSpc>
                <a:spcPct val="90000"/>
              </a:lnSpc>
              <a:spcBef>
                <a:spcPts val="600"/>
              </a:spcBef>
              <a:spcAft>
                <a:spcPts val="0"/>
              </a:spcAft>
              <a:buSzPct val="85000"/>
              <a:buFontTx/>
              <a:buNone/>
              <a:defRPr sz="1200"/>
            </a:lvl5pPr>
            <a:lvl6pPr>
              <a:buFont typeface="Arial" pitchFamily="34" charset="0"/>
              <a:buChar cha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p:cNvSpPr>
            <a:spLocks noGrp="1"/>
          </p:cNvSpPr>
          <p:nvPr>
            <p:ph type="title"/>
          </p:nvPr>
        </p:nvSpPr>
        <p:spPr>
          <a:xfrm>
            <a:off x="1253710" y="145148"/>
            <a:ext cx="9681406" cy="464455"/>
          </a:xfrm>
        </p:spPr>
        <p:txBody>
          <a:bodyPr/>
          <a:lstStyle/>
          <a:p>
            <a:r>
              <a:rPr lang="en-US"/>
              <a:t>Click to edit Master title style</a:t>
            </a:r>
            <a:endParaRPr lang="en-US" dirty="0"/>
          </a:p>
        </p:txBody>
      </p:sp>
      <p:sp>
        <p:nvSpPr>
          <p:cNvPr id="9" name="Text Placeholder 8"/>
          <p:cNvSpPr>
            <a:spLocks noGrp="1"/>
          </p:cNvSpPr>
          <p:nvPr>
            <p:ph type="body" sz="quarter" idx="11" hasCustomPrompt="1"/>
          </p:nvPr>
        </p:nvSpPr>
        <p:spPr>
          <a:xfrm>
            <a:off x="1253710" y="593819"/>
            <a:ext cx="9681317" cy="296863"/>
          </a:xfrm>
          <a:prstGeom prst="rect">
            <a:avLst/>
          </a:prstGeom>
        </p:spPr>
        <p:txBody>
          <a:bodyPr/>
          <a:lstStyle>
            <a:lvl1pPr marL="0" indent="0" algn="ctr">
              <a:lnSpc>
                <a:spcPts val="2400"/>
              </a:lnSpc>
              <a:buNone/>
              <a:defRPr sz="2400"/>
            </a:lvl1pPr>
          </a:lstStyle>
          <a:p>
            <a:pPr lvl="0"/>
            <a:r>
              <a:rPr lang="en-US" dirty="0"/>
              <a:t>Click to add Subtitle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633082" y="1680754"/>
            <a:ext cx="10915522" cy="4442955"/>
          </a:xfrm>
          <a:prstGeom prst="rect">
            <a:avLst/>
          </a:prstGeom>
        </p:spPr>
        <p:txBody>
          <a:bodyPr anchor="t" anchorCtr="1"/>
          <a:lstStyle>
            <a:lvl1pPr>
              <a:lnSpc>
                <a:spcPct val="90000"/>
              </a:lnSpc>
              <a:spcBef>
                <a:spcPts val="1500"/>
              </a:spcBef>
              <a:spcAft>
                <a:spcPts val="0"/>
              </a:spcAft>
              <a:defRPr/>
            </a:lvl1pPr>
            <a:lvl2pPr marL="539750" indent="-255588">
              <a:lnSpc>
                <a:spcPct val="90000"/>
              </a:lnSpc>
              <a:spcBef>
                <a:spcPts val="1500"/>
              </a:spcBef>
              <a:spcAft>
                <a:spcPts val="0"/>
              </a:spcAft>
              <a:defRPr sz="1800"/>
            </a:lvl2pPr>
            <a:lvl3pPr marL="757238" indent="-184150">
              <a:lnSpc>
                <a:spcPct val="90000"/>
              </a:lnSpc>
              <a:spcBef>
                <a:spcPts val="1500"/>
              </a:spcBef>
              <a:spcAft>
                <a:spcPts val="0"/>
              </a:spcAft>
              <a:buSzPct val="90000"/>
              <a:buFont typeface="Arial" pitchFamily="34" charset="0"/>
              <a:buChar char="•"/>
              <a:defRPr/>
            </a:lvl3pPr>
            <a:lvl4pPr marL="1033272" indent="0">
              <a:lnSpc>
                <a:spcPct val="90000"/>
              </a:lnSpc>
              <a:spcBef>
                <a:spcPts val="1500"/>
              </a:spcBef>
              <a:spcAft>
                <a:spcPts val="0"/>
              </a:spcAft>
              <a:buFontTx/>
              <a:buNone/>
              <a:defRPr/>
            </a:lvl4pPr>
            <a:lvl5pPr marL="1261872" indent="0">
              <a:lnSpc>
                <a:spcPct val="90000"/>
              </a:lnSpc>
              <a:spcBef>
                <a:spcPts val="1500"/>
              </a:spcBef>
              <a:spcAft>
                <a:spcPts val="0"/>
              </a:spcAft>
              <a:buSzPct val="85000"/>
              <a:buFontTx/>
              <a:buNone/>
              <a:defRPr sz="1200"/>
            </a:lvl5pPr>
            <a:lvl6pPr>
              <a:buFont typeface="Arial" pitchFamily="34" charset="0"/>
              <a:buChar cha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112648" y="1768104"/>
            <a:ext cx="7958522" cy="3773711"/>
          </a:xfrm>
          <a:prstGeom prst="rect">
            <a:avLst/>
          </a:prstGeom>
          <a:ln w="12700">
            <a:solidFill>
              <a:schemeClr val="tx1"/>
            </a:solidFill>
          </a:ln>
        </p:spPr>
        <p:txBody>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112648" y="5603133"/>
            <a:ext cx="7958522" cy="274320"/>
          </a:xfrm>
          <a:prstGeom prst="rect">
            <a:avLst/>
          </a:prstGeom>
        </p:spPr>
        <p:txBody>
          <a:bodyPr/>
          <a:lstStyle>
            <a:lvl1pPr marL="0" indent="0" algn="ctr">
              <a:lnSpc>
                <a:spcPts val="1400"/>
              </a:lnSpc>
              <a:buNone/>
              <a:defRPr sz="1200" b="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half" idx="10"/>
          </p:nvPr>
        </p:nvSpPr>
        <p:spPr>
          <a:xfrm>
            <a:off x="2112648" y="1312860"/>
            <a:ext cx="7958522" cy="377390"/>
          </a:xfrm>
          <a:prstGeom prst="rect">
            <a:avLst/>
          </a:prstGeom>
        </p:spPr>
        <p:txBody>
          <a:bodyPr anchor="b"/>
          <a:lstStyle>
            <a:lvl1pPr marL="0" indent="0" algn="ctr">
              <a:lnSpc>
                <a:spcPts val="2000"/>
              </a:lnSpc>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Media Placeholder 3"/>
          <p:cNvSpPr>
            <a:spLocks noGrp="1"/>
          </p:cNvSpPr>
          <p:nvPr>
            <p:ph type="media" sz="quarter" idx="10"/>
          </p:nvPr>
        </p:nvSpPr>
        <p:spPr>
          <a:xfrm>
            <a:off x="2314841" y="1828800"/>
            <a:ext cx="7581449" cy="3343275"/>
          </a:xfrm>
          <a:prstGeom prst="rect">
            <a:avLst/>
          </a:prstGeom>
          <a:ln w="12700">
            <a:solidFill>
              <a:schemeClr val="tx1"/>
            </a:solidFill>
          </a:ln>
        </p:spPr>
        <p:txBody>
          <a:bodyPr/>
          <a:lstStyle>
            <a:lvl1pPr marL="0" indent="0">
              <a:buFontTx/>
              <a:buNone/>
              <a:defRPr/>
            </a:lvl1pPr>
          </a:lstStyle>
          <a:p>
            <a:r>
              <a:rPr lang="en-US"/>
              <a:t>Click icon to add media</a:t>
            </a:r>
            <a:endParaRPr lang="en-US" dirty="0"/>
          </a:p>
        </p:txBody>
      </p:sp>
      <p:sp>
        <p:nvSpPr>
          <p:cNvPr id="5" name="Text Placeholder 3"/>
          <p:cNvSpPr>
            <a:spLocks noGrp="1"/>
          </p:cNvSpPr>
          <p:nvPr>
            <p:ph type="body" sz="half" idx="2"/>
          </p:nvPr>
        </p:nvSpPr>
        <p:spPr>
          <a:xfrm>
            <a:off x="2315877" y="5229437"/>
            <a:ext cx="7581449" cy="274320"/>
          </a:xfrm>
          <a:prstGeom prst="rect">
            <a:avLst/>
          </a:prstGeom>
        </p:spPr>
        <p:txBody>
          <a:bodyPr/>
          <a:lstStyle>
            <a:lvl1pPr marL="0" indent="0" algn="ctr">
              <a:lnSpc>
                <a:spcPts val="1400"/>
              </a:lnSpc>
              <a:buNone/>
              <a:defRPr sz="1200" b="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Text Placeholder 3"/>
          <p:cNvSpPr>
            <a:spLocks noGrp="1"/>
          </p:cNvSpPr>
          <p:nvPr>
            <p:ph type="body" sz="half" idx="11"/>
          </p:nvPr>
        </p:nvSpPr>
        <p:spPr>
          <a:xfrm>
            <a:off x="2315877" y="1368517"/>
            <a:ext cx="7581449" cy="377390"/>
          </a:xfrm>
          <a:prstGeom prst="rect">
            <a:avLst/>
          </a:prstGeom>
        </p:spPr>
        <p:txBody>
          <a:bodyPr anchor="b"/>
          <a:lstStyle>
            <a:lvl1pPr marL="0" indent="0" algn="ctr">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54499" y="162203"/>
            <a:ext cx="8479323" cy="65418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0" name="Rectangle 1032"/>
          <p:cNvSpPr>
            <a:spLocks noChangeArrowheads="1"/>
          </p:cNvSpPr>
          <p:nvPr/>
        </p:nvSpPr>
        <p:spPr bwMode="auto">
          <a:xfrm>
            <a:off x="70167" y="6461760"/>
            <a:ext cx="3048417" cy="305924"/>
          </a:xfrm>
          <a:prstGeom prst="rect">
            <a:avLst/>
          </a:prstGeom>
          <a:noFill/>
          <a:ln w="9525">
            <a:noFill/>
            <a:miter lim="800000"/>
            <a:headEnd/>
            <a:tailEnd/>
          </a:ln>
          <a:effectLst/>
        </p:spPr>
        <p:txBody>
          <a:bodyPr wrap="square" lIns="4572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cs typeface="Arial" pitchFamily="34" charset="0"/>
              </a:rPr>
              <a:t>Doug Pinckney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aseline="0" dirty="0">
                <a:solidFill>
                  <a:srgbClr val="000000"/>
                </a:solidFill>
                <a:cs typeface="Arial" pitchFamily="34" charset="0"/>
              </a:rPr>
              <a:t>RISQ 2026 – 17 June 2026</a:t>
            </a:r>
            <a:endParaRPr lang="en-US" sz="1000" dirty="0">
              <a:solidFill>
                <a:srgbClr val="000000"/>
              </a:solidFill>
              <a:cs typeface="Arial" pitchFamily="34" charset="0"/>
            </a:endParaRPr>
          </a:p>
        </p:txBody>
      </p:sp>
      <p:cxnSp>
        <p:nvCxnSpPr>
          <p:cNvPr id="11" name="Straight Connector 10">
            <a:extLst>
              <a:ext uri="{FF2B5EF4-FFF2-40B4-BE49-F238E27FC236}">
                <a16:creationId xmlns:a16="http://schemas.microsoft.com/office/drawing/2014/main" id="{E6CF93AD-901A-3E47-AD94-38DFD375344F}"/>
              </a:ext>
            </a:extLst>
          </p:cNvPr>
          <p:cNvCxnSpPr/>
          <p:nvPr userDrawn="1"/>
        </p:nvCxnSpPr>
        <p:spPr>
          <a:xfrm>
            <a:off x="0" y="871964"/>
            <a:ext cx="12192000" cy="0"/>
          </a:xfrm>
          <a:prstGeom prst="line">
            <a:avLst/>
          </a:prstGeom>
          <a:ln w="25400">
            <a:solidFill>
              <a:srgbClr val="95332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30021DA-9BFF-C74F-858B-ECEA13C45C7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838312" y="239359"/>
            <a:ext cx="1138056" cy="531668"/>
          </a:xfrm>
          <a:prstGeom prst="rect">
            <a:avLst/>
          </a:prstGeom>
        </p:spPr>
      </p:pic>
      <p:grpSp>
        <p:nvGrpSpPr>
          <p:cNvPr id="3" name="Group 2">
            <a:extLst>
              <a:ext uri="{FF2B5EF4-FFF2-40B4-BE49-F238E27FC236}">
                <a16:creationId xmlns:a16="http://schemas.microsoft.com/office/drawing/2014/main" id="{369D28B7-8C9B-3B49-91B0-4D71BEE838F5}"/>
              </a:ext>
            </a:extLst>
          </p:cNvPr>
          <p:cNvGrpSpPr/>
          <p:nvPr userDrawn="1"/>
        </p:nvGrpSpPr>
        <p:grpSpPr>
          <a:xfrm>
            <a:off x="212457" y="239359"/>
            <a:ext cx="1335101" cy="457200"/>
            <a:chOff x="212457" y="239359"/>
            <a:chExt cx="1335101" cy="457200"/>
          </a:xfrm>
        </p:grpSpPr>
        <p:pic>
          <p:nvPicPr>
            <p:cNvPr id="7" name="Picture 6">
              <a:extLst>
                <a:ext uri="{FF2B5EF4-FFF2-40B4-BE49-F238E27FC236}">
                  <a16:creationId xmlns:a16="http://schemas.microsoft.com/office/drawing/2014/main" id="{B9C0F7D3-6F16-5140-8C57-580B2EEC75A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12457" y="277179"/>
              <a:ext cx="740306" cy="382877"/>
            </a:xfrm>
            <a:prstGeom prst="rect">
              <a:avLst/>
            </a:prstGeom>
          </p:spPr>
        </p:pic>
        <p:pic>
          <p:nvPicPr>
            <p:cNvPr id="13" name="Picture 12" descr="A close up of a sign&#10;&#10;Description automatically generated">
              <a:extLst>
                <a:ext uri="{FF2B5EF4-FFF2-40B4-BE49-F238E27FC236}">
                  <a16:creationId xmlns:a16="http://schemas.microsoft.com/office/drawing/2014/main" id="{7DC0A1F8-365B-CD45-B9EC-02E2A26FE75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90358" y="239359"/>
              <a:ext cx="457200" cy="457200"/>
            </a:xfrm>
            <a:prstGeom prst="rect">
              <a:avLst/>
            </a:prstGeom>
          </p:spPr>
        </p:pic>
      </p:grpSp>
      <p:sp>
        <p:nvSpPr>
          <p:cNvPr id="4" name="Slide Number Placeholder 3">
            <a:extLst>
              <a:ext uri="{FF2B5EF4-FFF2-40B4-BE49-F238E27FC236}">
                <a16:creationId xmlns:a16="http://schemas.microsoft.com/office/drawing/2014/main" id="{337768DA-4758-87F3-3EE0-50BFF164449E}"/>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AF34121-AFFE-3048-BF09-9810F0C44256}" type="slidenum">
              <a:rPr lang="en-US" smtClean="0"/>
              <a:t>‹#›</a:t>
            </a:fld>
            <a:endParaRPr lang="en-US" dirty="0"/>
          </a:p>
        </p:txBody>
      </p:sp>
      <p:pic>
        <p:nvPicPr>
          <p:cNvPr id="6" name="Picture 5">
            <a:extLst>
              <a:ext uri="{FF2B5EF4-FFF2-40B4-BE49-F238E27FC236}">
                <a16:creationId xmlns:a16="http://schemas.microsoft.com/office/drawing/2014/main" id="{FE43B87F-3340-92C7-D2C7-0908408CE8A8}"/>
              </a:ext>
            </a:extLst>
          </p:cNvPr>
          <p:cNvPicPr>
            <a:picLocks noChangeAspect="1"/>
          </p:cNvPicPr>
          <p:nvPr userDrawn="1"/>
        </p:nvPicPr>
        <p:blipFill>
          <a:blip r:embed="rId15"/>
          <a:srcRect l="38620" t="19601" r="40096" b="47721"/>
          <a:stretch/>
        </p:blipFill>
        <p:spPr>
          <a:xfrm>
            <a:off x="10131628" y="74508"/>
            <a:ext cx="706684" cy="709753"/>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94" r:id="rId3"/>
    <p:sldLayoutId id="2147483689" r:id="rId4"/>
    <p:sldLayoutId id="2147483695" r:id="rId5"/>
    <p:sldLayoutId id="2147483692" r:id="rId6"/>
    <p:sldLayoutId id="2147483693" r:id="rId7"/>
    <p:sldLayoutId id="2147483676" r:id="rId8"/>
    <p:sldLayoutId id="2147483690" r:id="rId9"/>
    <p:sldLayoutId id="2147483691" r:id="rId10"/>
  </p:sldLayoutIdLst>
  <p:hf hdr="0" ftr="0" dt="0"/>
  <p:txStyles>
    <p:titleStyle>
      <a:lvl1pPr algn="ctr" eaLnBrk="1" hangingPunct="1">
        <a:lnSpc>
          <a:spcPts val="2800"/>
        </a:lnSpc>
        <a:defRPr sz="2800" b="1">
          <a:latin typeface="Arial" pitchFamily="34" charset="0"/>
          <a:cs typeface="Arial" pitchFamily="34" charset="0"/>
        </a:defRPr>
      </a:lvl1pPr>
    </p:titleStyle>
    <p:bodyStyle>
      <a:lvl1pPr marL="233363" indent="-233363" algn="l" eaLnBrk="1" hangingPunct="1">
        <a:lnSpc>
          <a:spcPts val="2000"/>
        </a:lnSpc>
        <a:spcBef>
          <a:spcPts val="300"/>
        </a:spcBef>
        <a:spcAft>
          <a:spcPts val="600"/>
        </a:spcAft>
        <a:buFont typeface="Arial" pitchFamily="34" charset="0"/>
        <a:buChar char="•"/>
        <a:defRPr sz="2000" b="1">
          <a:latin typeface="Arial" pitchFamily="34" charset="0"/>
          <a:cs typeface="Arial" pitchFamily="34" charset="0"/>
        </a:defRPr>
      </a:lvl1pPr>
      <a:lvl2pPr marL="509588" indent="-225425" algn="l" eaLnBrk="1" hangingPunct="1">
        <a:lnSpc>
          <a:spcPts val="2000"/>
        </a:lnSpc>
        <a:spcBef>
          <a:spcPts val="300"/>
        </a:spcBef>
        <a:spcAft>
          <a:spcPts val="600"/>
        </a:spcAft>
        <a:buFont typeface="Arial" pitchFamily="34" charset="0"/>
        <a:buChar char="–"/>
        <a:defRPr sz="2000" b="1">
          <a:latin typeface="Arial" pitchFamily="34" charset="0"/>
          <a:cs typeface="Arial" pitchFamily="34" charset="0"/>
        </a:defRPr>
      </a:lvl2pPr>
      <a:lvl3pPr marL="854075" indent="-223838" algn="l" eaLnBrk="1" hangingPunct="1">
        <a:lnSpc>
          <a:spcPts val="2000"/>
        </a:lnSpc>
        <a:spcBef>
          <a:spcPts val="300"/>
        </a:spcBef>
        <a:spcAft>
          <a:spcPts val="600"/>
        </a:spcAft>
        <a:buFont typeface="Arial" pitchFamily="34" charset="0"/>
        <a:buChar char="•"/>
        <a:defRPr sz="1600" b="1">
          <a:latin typeface="Arial" pitchFamily="34" charset="0"/>
          <a:cs typeface="Arial" pitchFamily="34" charset="0"/>
        </a:defRPr>
      </a:lvl3pPr>
      <a:lvl4pPr marL="1035050" indent="-180975" algn="l" eaLnBrk="1" hangingPunct="1">
        <a:lnSpc>
          <a:spcPts val="2000"/>
        </a:lnSpc>
        <a:spcBef>
          <a:spcPts val="300"/>
        </a:spcBef>
        <a:spcAft>
          <a:spcPts val="600"/>
        </a:spcAft>
        <a:buFont typeface="Courier New" pitchFamily="49" charset="0"/>
        <a:buChar char="o"/>
        <a:defRPr sz="1400" b="1">
          <a:latin typeface="Arial" pitchFamily="34" charset="0"/>
          <a:cs typeface="Arial" pitchFamily="34" charset="0"/>
        </a:defRPr>
      </a:lvl4pPr>
      <a:lvl5pPr marL="796925" indent="0" algn="l" eaLnBrk="1" hangingPunct="1">
        <a:spcBef>
          <a:spcPts val="600"/>
        </a:spcBef>
        <a:defRPr sz="1600" b="1">
          <a:latin typeface="Arial" pitchFamily="34" charset="0"/>
          <a:cs typeface="Arial" pitchFamily="34" charset="0"/>
        </a:defRPr>
      </a:lvl5pPr>
      <a:lvl6pPr marL="1147763" indent="0" algn="l" eaLnBrk="1" hangingPunct="1">
        <a:spcBef>
          <a:spcPts val="600"/>
        </a:spcBef>
        <a:defRPr sz="1400" b="1">
          <a:latin typeface="Arial" pitchFamily="34" charset="0"/>
          <a:cs typeface="Arial" pitchFamily="34" charset="0"/>
        </a:defRPr>
      </a:lvl6pPr>
      <a:lvl7pPr marL="1319213" indent="-179388" algn="l" eaLnBrk="1" hangingPunct="1">
        <a:lnSpc>
          <a:spcPts val="2000"/>
        </a:lnSpc>
        <a:spcBef>
          <a:spcPts val="300"/>
        </a:spcBef>
        <a:spcAft>
          <a:spcPts val="600"/>
        </a:spcAft>
        <a:buFont typeface="Arial" pitchFamily="34" charset="0"/>
        <a:buChar char="•"/>
        <a:defRPr sz="1200" b="1">
          <a:latin typeface="Arial" pitchFamily="34" charset="0"/>
          <a:cs typeface="Arial" pitchFamily="34" charset="0"/>
        </a:defRPr>
      </a:lvl7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hyperlink" Target="http://arxiv.org/abs/2603.13460" TargetMode="Externa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7" Type="http://schemas.openxmlformats.org/officeDocument/2006/relationships/image" Target="../media/image270.png"/><Relationship Id="rId1" Type="http://schemas.openxmlformats.org/officeDocument/2006/relationships/slideLayout" Target="../slideLayouts/slideLayout2.xml"/><Relationship Id="rId6" Type="http://schemas.openxmlformats.org/officeDocument/2006/relationships/image" Target="../media/image540.pn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181.png"/><Relationship Id="rId7" Type="http://schemas.openxmlformats.org/officeDocument/2006/relationships/image" Target="../media/image210.png"/><Relationship Id="rId12" Type="http://schemas.openxmlformats.org/officeDocument/2006/relationships/image" Target="../media/image261.png"/><Relationship Id="rId2" Type="http://schemas.openxmlformats.org/officeDocument/2006/relationships/image" Target="../media/image211.png"/><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251.png"/><Relationship Id="rId5" Type="http://schemas.openxmlformats.org/officeDocument/2006/relationships/image" Target="../media/image191.png"/><Relationship Id="rId10" Type="http://schemas.openxmlformats.org/officeDocument/2006/relationships/image" Target="../media/image241.png"/><Relationship Id="rId4" Type="http://schemas.openxmlformats.org/officeDocument/2006/relationships/image" Target="../media/image180.png"/><Relationship Id="rId9" Type="http://schemas.openxmlformats.org/officeDocument/2006/relationships/image" Target="../media/image230.png"/></Relationships>
</file>

<file path=ppt/slides/_rels/slide13.xml.rels><?xml version="1.0" encoding="UTF-8" standalone="yes"?>
<Relationships xmlns="http://schemas.openxmlformats.org/package/2006/relationships"><Relationship Id="rId13" Type="http://schemas.openxmlformats.org/officeDocument/2006/relationships/image" Target="../media/image25.png"/><Relationship Id="rId3" Type="http://schemas.openxmlformats.org/officeDocument/2006/relationships/image" Target="../media/image181.png"/><Relationship Id="rId7" Type="http://schemas.openxmlformats.org/officeDocument/2006/relationships/image" Target="../media/image210.png"/><Relationship Id="rId12" Type="http://schemas.openxmlformats.org/officeDocument/2006/relationships/image" Target="../media/image24.png"/><Relationship Id="rId2" Type="http://schemas.openxmlformats.org/officeDocument/2006/relationships/image" Target="../media/image211.png"/><Relationship Id="rId1" Type="http://schemas.openxmlformats.org/officeDocument/2006/relationships/slideLayout" Target="../slideLayouts/slideLayout2.xml"/><Relationship Id="rId6" Type="http://schemas.openxmlformats.org/officeDocument/2006/relationships/image" Target="../media/image200.png"/><Relationship Id="rId11" Type="http://schemas.openxmlformats.org/officeDocument/2006/relationships/image" Target="../media/image251.png"/><Relationship Id="rId5" Type="http://schemas.openxmlformats.org/officeDocument/2006/relationships/image" Target="../media/image191.png"/><Relationship Id="rId10" Type="http://schemas.openxmlformats.org/officeDocument/2006/relationships/image" Target="../media/image241.png"/><Relationship Id="rId4" Type="http://schemas.openxmlformats.org/officeDocument/2006/relationships/image" Target="../media/image180.png"/><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13" Type="http://schemas.openxmlformats.org/officeDocument/2006/relationships/image" Target="../media/image211.png"/><Relationship Id="rId18" Type="http://schemas.openxmlformats.org/officeDocument/2006/relationships/image" Target="../media/image25.png"/><Relationship Id="rId7" Type="http://schemas.openxmlformats.org/officeDocument/2006/relationships/image" Target="../media/image210.png"/><Relationship Id="rId17" Type="http://schemas.openxmlformats.org/officeDocument/2006/relationships/image" Target="../media/image24.png"/><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00.png"/><Relationship Id="rId11" Type="http://schemas.openxmlformats.org/officeDocument/2006/relationships/image" Target="../media/image251.png"/><Relationship Id="rId15" Type="http://schemas.openxmlformats.org/officeDocument/2006/relationships/image" Target="../media/image28.png"/><Relationship Id="rId10" Type="http://schemas.openxmlformats.org/officeDocument/2006/relationships/image" Target="../media/image241.png"/><Relationship Id="rId19" Type="http://schemas.openxmlformats.org/officeDocument/2006/relationships/image" Target="../media/image26.png"/><Relationship Id="rId14" Type="http://schemas.openxmlformats.org/officeDocument/2006/relationships/image" Target="../media/image27.png"/></Relationships>
</file>

<file path=ppt/slides/_rels/slide15.xml.rels><?xml version="1.0" encoding="UTF-8" standalone="yes"?>
<Relationships xmlns="http://schemas.openxmlformats.org/package/2006/relationships"><Relationship Id="rId13" Type="http://schemas.openxmlformats.org/officeDocument/2006/relationships/image" Target="../media/image211.png"/><Relationship Id="rId18" Type="http://schemas.openxmlformats.org/officeDocument/2006/relationships/image" Target="../media/image29.png"/><Relationship Id="rId21" Type="http://schemas.openxmlformats.org/officeDocument/2006/relationships/image" Target="../media/image26.png"/><Relationship Id="rId17" Type="http://schemas.openxmlformats.org/officeDocument/2006/relationships/image" Target="../media/image28.png"/><Relationship Id="rId16" Type="http://schemas.openxmlformats.org/officeDocument/2006/relationships/image" Target="../media/image27.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00.png"/><Relationship Id="rId15" Type="http://schemas.openxmlformats.org/officeDocument/2006/relationships/image" Target="../media/image31.png"/><Relationship Id="rId19" Type="http://schemas.openxmlformats.org/officeDocument/2006/relationships/image" Target="../media/image24.png"/><Relationship Id="rId1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11.png"/><Relationship Id="rId3" Type="http://schemas.openxmlformats.org/officeDocument/2006/relationships/image" Target="../media/image181.png"/><Relationship Id="rId7" Type="http://schemas.openxmlformats.org/officeDocument/2006/relationships/image" Target="../media/image210.png"/><Relationship Id="rId12" Type="http://schemas.openxmlformats.org/officeDocument/2006/relationships/image" Target="../media/image261.png"/><Relationship Id="rId1" Type="http://schemas.openxmlformats.org/officeDocument/2006/relationships/slideLayout" Target="../slideLayouts/slideLayout2.xml"/><Relationship Id="rId6" Type="http://schemas.openxmlformats.org/officeDocument/2006/relationships/image" Target="../media/image200.png"/><Relationship Id="rId11" Type="http://schemas.openxmlformats.org/officeDocument/2006/relationships/image" Target="../media/image251.png"/><Relationship Id="rId15" Type="http://schemas.openxmlformats.org/officeDocument/2006/relationships/image" Target="../media/image232.png"/><Relationship Id="rId4" Type="http://schemas.openxmlformats.org/officeDocument/2006/relationships/image" Target="../media/image180.png"/><Relationship Id="rId9" Type="http://schemas.openxmlformats.org/officeDocument/2006/relationships/image" Target="../media/image240.png"/><Relationship Id="rId14" Type="http://schemas.openxmlformats.org/officeDocument/2006/relationships/image" Target="../media/image222.png"/></Relationships>
</file>

<file path=ppt/slides/_rels/slide1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61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69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20.xml.rels><?xml version="1.0" encoding="UTF-8" standalone="yes"?>
<Relationships xmlns="http://schemas.openxmlformats.org/package/2006/relationships"><Relationship Id="rId8" Type="http://schemas.openxmlformats.org/officeDocument/2006/relationships/image" Target="../media/image34.emf"/><Relationship Id="rId7" Type="http://schemas.openxmlformats.org/officeDocument/2006/relationships/image" Target="../media/image2700.png"/><Relationship Id="rId1" Type="http://schemas.openxmlformats.org/officeDocument/2006/relationships/slideLayout" Target="../slideLayouts/slideLayout2.xml"/><Relationship Id="rId6" Type="http://schemas.openxmlformats.org/officeDocument/2006/relationships/image" Target="../media/image5400.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0.png"/><Relationship Id="rId7" Type="http://schemas.openxmlformats.org/officeDocument/2006/relationships/image" Target="../media/image36.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16.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7" Type="http://schemas.openxmlformats.org/officeDocument/2006/relationships/image" Target="../media/image35.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46.emf"/><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13" Type="http://schemas.openxmlformats.org/officeDocument/2006/relationships/image" Target="../media/image53.png"/><Relationship Id="rId3"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2.xml"/><Relationship Id="rId11" Type="http://schemas.openxmlformats.org/officeDocument/2006/relationships/image" Target="../media/image51.pn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49.png"/></Relationships>
</file>

<file path=ppt/slides/_rels/slide34.xml.rels><?xml version="1.0" encoding="UTF-8" standalone="yes"?>
<Relationships xmlns="http://schemas.openxmlformats.org/package/2006/relationships"><Relationship Id="rId8" Type="http://schemas.openxmlformats.org/officeDocument/2006/relationships/image" Target="../media/image530.png"/><Relationship Id="rId3" Type="http://schemas.openxmlformats.org/officeDocument/2006/relationships/image" Target="../media/image510.png"/><Relationship Id="rId7"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520.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52.png"/><Relationship Id="rId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55.emf"/><Relationship Id="rId9" Type="http://schemas.openxmlformats.org/officeDocument/2006/relationships/image" Target="../media/image60.png"/></Relationships>
</file>

<file path=ppt/slides/_rels/slide36.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image" Target="../media/image520.png"/><Relationship Id="rId7" Type="http://schemas.openxmlformats.org/officeDocument/2006/relationships/image" Target="../media/image61.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30.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1.png"/></Relationships>
</file>

<file path=ppt/slides/_rels/slide3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20.png"/><Relationship Id="rId7" Type="http://schemas.openxmlformats.org/officeDocument/2006/relationships/image" Target="../media/image62.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30.png"/><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6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8" Type="http://schemas.openxmlformats.org/officeDocument/2006/relationships/image" Target="../media/image71.tiff"/><Relationship Id="rId13" Type="http://schemas.openxmlformats.org/officeDocument/2006/relationships/image" Target="../media/image76.jpeg"/><Relationship Id="rId18" Type="http://schemas.openxmlformats.org/officeDocument/2006/relationships/image" Target="../media/image81.jpeg"/><Relationship Id="rId3" Type="http://schemas.openxmlformats.org/officeDocument/2006/relationships/image" Target="../media/image67.jpeg"/><Relationship Id="rId21" Type="http://schemas.openxmlformats.org/officeDocument/2006/relationships/image" Target="../media/image85.jpe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jpeg"/><Relationship Id="rId2" Type="http://schemas.openxmlformats.org/officeDocument/2006/relationships/notesSlide" Target="../notesSlides/notesSlide6.xml"/><Relationship Id="rId16" Type="http://schemas.openxmlformats.org/officeDocument/2006/relationships/image" Target="../media/image79.png"/><Relationship Id="rId20" Type="http://schemas.openxmlformats.org/officeDocument/2006/relationships/image" Target="../media/image84.png"/><Relationship Id="rId1" Type="http://schemas.openxmlformats.org/officeDocument/2006/relationships/slideLayout" Target="../slideLayouts/slideLayout4.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8.jpeg"/><Relationship Id="rId10" Type="http://schemas.openxmlformats.org/officeDocument/2006/relationships/image" Target="../media/image73.jpeg"/><Relationship Id="rId19" Type="http://schemas.openxmlformats.org/officeDocument/2006/relationships/image" Target="../media/image82.jpeg"/><Relationship Id="rId4" Type="http://schemas.openxmlformats.org/officeDocument/2006/relationships/oleObject" Target="../embeddings/oleObject1.bin"/><Relationship Id="rId9" Type="http://schemas.openxmlformats.org/officeDocument/2006/relationships/image" Target="../media/image72.tiff"/><Relationship Id="rId14" Type="http://schemas.openxmlformats.org/officeDocument/2006/relationships/image" Target="../media/image7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50.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3.png"/><Relationship Id="rId4" Type="http://schemas.openxmlformats.org/officeDocument/2006/relationships/image" Target="../media/image160.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1FF357-7079-4831-AB78-8D3D213DDDFC}"/>
              </a:ext>
            </a:extLst>
          </p:cNvPr>
          <p:cNvSpPr>
            <a:spLocks noGrp="1"/>
          </p:cNvSpPr>
          <p:nvPr>
            <p:ph type="ctrTitle"/>
          </p:nvPr>
        </p:nvSpPr>
        <p:spPr>
          <a:xfrm>
            <a:off x="801112" y="1112698"/>
            <a:ext cx="10883787" cy="1294671"/>
          </a:xfrm>
        </p:spPr>
        <p:txBody>
          <a:bodyPr/>
          <a:lstStyle/>
          <a:p>
            <a:r>
              <a:rPr lang="en-US" b="1" dirty="0">
                <a:solidFill>
                  <a:srgbClr val="000000"/>
                </a:solidFill>
                <a:effectLst/>
                <a:latin typeface="Arial" panose="020B0604020202020204" pitchFamily="34" charset="0"/>
              </a:rPr>
              <a:t>Measuring and Modeling the Impact of Radiation on</a:t>
            </a:r>
            <a:br>
              <a:rPr lang="en-US" b="1" dirty="0">
                <a:solidFill>
                  <a:srgbClr val="000000"/>
                </a:solidFill>
                <a:effectLst/>
                <a:latin typeface="Arial" panose="020B0604020202020204" pitchFamily="34" charset="0"/>
              </a:rPr>
            </a:br>
            <a:r>
              <a:rPr lang="en-US" b="1" dirty="0">
                <a:solidFill>
                  <a:srgbClr val="000000"/>
                </a:solidFill>
                <a:effectLst/>
                <a:latin typeface="Arial" panose="020B0604020202020204" pitchFamily="34" charset="0"/>
              </a:rPr>
              <a:t>Gap-Engineered Superconducting </a:t>
            </a:r>
            <a:r>
              <a:rPr lang="en-US" dirty="0">
                <a:solidFill>
                  <a:srgbClr val="000000"/>
                </a:solidFill>
              </a:rPr>
              <a:t>Q</a:t>
            </a:r>
            <a:r>
              <a:rPr lang="en-US" b="1" dirty="0">
                <a:solidFill>
                  <a:srgbClr val="000000"/>
                </a:solidFill>
                <a:effectLst/>
                <a:latin typeface="Arial" panose="020B0604020202020204" pitchFamily="34" charset="0"/>
              </a:rPr>
              <a:t>ubits</a:t>
            </a:r>
            <a:endParaRPr lang="en-US" dirty="0"/>
          </a:p>
        </p:txBody>
      </p:sp>
      <p:pic>
        <p:nvPicPr>
          <p:cNvPr id="8" name="Picture 7">
            <a:extLst>
              <a:ext uri="{FF2B5EF4-FFF2-40B4-BE49-F238E27FC236}">
                <a16:creationId xmlns:a16="http://schemas.microsoft.com/office/drawing/2014/main" id="{280773B9-FE4A-74C8-7FCD-281739967A3E}"/>
              </a:ext>
            </a:extLst>
          </p:cNvPr>
          <p:cNvPicPr>
            <a:picLocks noChangeAspect="1"/>
          </p:cNvPicPr>
          <p:nvPr/>
        </p:nvPicPr>
        <p:blipFill>
          <a:blip r:embed="rId2"/>
          <a:stretch>
            <a:fillRect/>
          </a:stretch>
        </p:blipFill>
        <p:spPr>
          <a:xfrm>
            <a:off x="7466012" y="24366"/>
            <a:ext cx="998355" cy="628594"/>
          </a:xfrm>
          <a:prstGeom prst="rect">
            <a:avLst/>
          </a:prstGeom>
        </p:spPr>
      </p:pic>
      <p:pic>
        <p:nvPicPr>
          <p:cNvPr id="4" name="Picture 3">
            <a:extLst>
              <a:ext uri="{FF2B5EF4-FFF2-40B4-BE49-F238E27FC236}">
                <a16:creationId xmlns:a16="http://schemas.microsoft.com/office/drawing/2014/main" id="{D120E94A-4CE1-FCE5-A4B5-6EC5568C21A6}"/>
              </a:ext>
            </a:extLst>
          </p:cNvPr>
          <p:cNvPicPr>
            <a:picLocks noChangeAspect="1"/>
          </p:cNvPicPr>
          <p:nvPr/>
        </p:nvPicPr>
        <p:blipFill>
          <a:blip r:embed="rId3"/>
          <a:stretch>
            <a:fillRect/>
          </a:stretch>
        </p:blipFill>
        <p:spPr>
          <a:xfrm>
            <a:off x="3356091" y="-418566"/>
            <a:ext cx="3975100" cy="1638300"/>
          </a:xfrm>
          <a:prstGeom prst="rect">
            <a:avLst/>
          </a:prstGeom>
        </p:spPr>
      </p:pic>
      <p:sp>
        <p:nvSpPr>
          <p:cNvPr id="6" name="Rectangle 7">
            <a:extLst>
              <a:ext uri="{FF2B5EF4-FFF2-40B4-BE49-F238E27FC236}">
                <a16:creationId xmlns:a16="http://schemas.microsoft.com/office/drawing/2014/main" id="{E2B14851-1801-8803-95F4-E61EB1FFF708}"/>
              </a:ext>
            </a:extLst>
          </p:cNvPr>
          <p:cNvSpPr txBox="1">
            <a:spLocks noChangeArrowheads="1"/>
          </p:cNvSpPr>
          <p:nvPr/>
        </p:nvSpPr>
        <p:spPr>
          <a:xfrm>
            <a:off x="1903411" y="4982587"/>
            <a:ext cx="8382002" cy="830996"/>
          </a:xfrm>
          <a:prstGeom prst="rect">
            <a:avLst/>
          </a:prstGeom>
        </p:spPr>
        <p:txBody>
          <a:bodyPr lIns="91440" tIns="45720" rIns="91440" bIns="45720" anchor="ctr"/>
          <a:lstStyle>
            <a:lvl1pPr marL="0" indent="0" algn="ctr" eaLnBrk="1" hangingPunct="1">
              <a:lnSpc>
                <a:spcPct val="100000"/>
              </a:lnSpc>
              <a:spcBef>
                <a:spcPts val="0"/>
              </a:spcBef>
              <a:spcAft>
                <a:spcPts val="2400"/>
              </a:spcAft>
              <a:buFont typeface="Arial" charset="0"/>
              <a:buNone/>
              <a:defRPr sz="2400" b="1">
                <a:solidFill>
                  <a:sysClr val="windowText" lastClr="000000"/>
                </a:solidFill>
                <a:latin typeface="Arial" pitchFamily="34" charset="0"/>
                <a:cs typeface="Arial" pitchFamily="34" charset="0"/>
              </a:defRPr>
            </a:lvl1pPr>
            <a:lvl2pPr marL="509588" indent="-225425" algn="l" eaLnBrk="1" hangingPunct="1">
              <a:lnSpc>
                <a:spcPts val="2000"/>
              </a:lnSpc>
              <a:spcBef>
                <a:spcPts val="300"/>
              </a:spcBef>
              <a:spcAft>
                <a:spcPts val="600"/>
              </a:spcAft>
              <a:buFont typeface="Arial" pitchFamily="34" charset="0"/>
              <a:buChar char="–"/>
              <a:defRPr sz="2000" b="1">
                <a:latin typeface="Arial" pitchFamily="34" charset="0"/>
                <a:cs typeface="Arial" pitchFamily="34" charset="0"/>
              </a:defRPr>
            </a:lvl2pPr>
            <a:lvl3pPr marL="854075" indent="-223838" algn="l" eaLnBrk="1" hangingPunct="1">
              <a:lnSpc>
                <a:spcPts val="2000"/>
              </a:lnSpc>
              <a:spcBef>
                <a:spcPts val="300"/>
              </a:spcBef>
              <a:spcAft>
                <a:spcPts val="600"/>
              </a:spcAft>
              <a:buFont typeface="Arial" pitchFamily="34" charset="0"/>
              <a:buChar char="•"/>
              <a:defRPr sz="1600" b="1">
                <a:latin typeface="Arial" pitchFamily="34" charset="0"/>
                <a:cs typeface="Arial" pitchFamily="34" charset="0"/>
              </a:defRPr>
            </a:lvl3pPr>
            <a:lvl4pPr marL="1035050" indent="-180975" algn="l" eaLnBrk="1" hangingPunct="1">
              <a:lnSpc>
                <a:spcPts val="2000"/>
              </a:lnSpc>
              <a:spcBef>
                <a:spcPts val="300"/>
              </a:spcBef>
              <a:spcAft>
                <a:spcPts val="600"/>
              </a:spcAft>
              <a:buFont typeface="Courier New" pitchFamily="49" charset="0"/>
              <a:buChar char="o"/>
              <a:defRPr sz="1400" b="1">
                <a:latin typeface="Arial" pitchFamily="34" charset="0"/>
                <a:cs typeface="Arial" pitchFamily="34" charset="0"/>
              </a:defRPr>
            </a:lvl4pPr>
            <a:lvl5pPr marL="796925" indent="0" algn="l" eaLnBrk="1" hangingPunct="1">
              <a:spcBef>
                <a:spcPts val="600"/>
              </a:spcBef>
              <a:defRPr sz="1600" b="1">
                <a:latin typeface="Arial" pitchFamily="34" charset="0"/>
                <a:cs typeface="Arial" pitchFamily="34" charset="0"/>
              </a:defRPr>
            </a:lvl5pPr>
            <a:lvl6pPr marL="1147763" indent="0" algn="l" eaLnBrk="1" hangingPunct="1">
              <a:spcBef>
                <a:spcPts val="600"/>
              </a:spcBef>
              <a:defRPr sz="1400" b="1">
                <a:latin typeface="Arial" pitchFamily="34" charset="0"/>
                <a:cs typeface="Arial" pitchFamily="34" charset="0"/>
              </a:defRPr>
            </a:lvl6pPr>
            <a:lvl7pPr marL="1319213" indent="-179388" algn="l" eaLnBrk="1" hangingPunct="1">
              <a:lnSpc>
                <a:spcPts val="2000"/>
              </a:lnSpc>
              <a:spcBef>
                <a:spcPts val="300"/>
              </a:spcBef>
              <a:spcAft>
                <a:spcPts val="600"/>
              </a:spcAft>
              <a:buFont typeface="Arial" pitchFamily="34" charset="0"/>
              <a:buChar char="•"/>
              <a:defRPr sz="1200" b="1">
                <a:latin typeface="Arial" pitchFamily="34" charset="0"/>
                <a:cs typeface="Arial" pitchFamily="34" charset="0"/>
              </a:defRPr>
            </a:lvl7pPr>
          </a:lstStyle>
          <a:p>
            <a:pPr marL="0" marR="0" lvl="0" indent="0" algn="ctr" defTabSz="914400" rtl="0" eaLnBrk="1" fontAlgn="auto" latinLnBrk="0" hangingPunct="1">
              <a:lnSpc>
                <a:spcPct val="100000"/>
              </a:lnSpc>
              <a:spcBef>
                <a:spcPts val="0"/>
              </a:spcBef>
              <a:spcAft>
                <a:spcPts val="2400"/>
              </a:spcAft>
              <a:buClrTx/>
              <a:buSzTx/>
              <a:buFont typeface="Arial" charset="0"/>
              <a:buNone/>
              <a:tabLst/>
              <a:defRPr/>
            </a:pPr>
            <a:r>
              <a:rPr lang="en-US" sz="1800" kern="0" dirty="0"/>
              <a:t>Radiation Impacts on Superconducting Qubits 2026</a:t>
            </a:r>
            <a:br>
              <a:rPr kumimoji="0" lang="en-US" sz="1800" b="1"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rPr>
            </a:br>
            <a:r>
              <a:rPr lang="en-US" sz="1800" kern="0" dirty="0"/>
              <a:t>June</a:t>
            </a:r>
            <a:r>
              <a:rPr kumimoji="0" lang="en-US" sz="1800" b="1"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rPr>
              <a:t> 16</a:t>
            </a:r>
            <a:r>
              <a:rPr kumimoji="0" lang="en-US" sz="1800" b="1" i="0" u="none" strike="noStrike" kern="0" cap="none" spc="0" normalizeH="0" baseline="30000" noProof="0" dirty="0">
                <a:ln>
                  <a:noFill/>
                </a:ln>
                <a:solidFill>
                  <a:sysClr val="windowText" lastClr="000000"/>
                </a:solidFill>
                <a:effectLst/>
                <a:uLnTx/>
                <a:uFillTx/>
                <a:latin typeface="Arial" pitchFamily="34" charset="0"/>
                <a:ea typeface="+mn-ea"/>
                <a:cs typeface="Arial" pitchFamily="34" charset="0"/>
              </a:rPr>
              <a:t>th</a:t>
            </a:r>
            <a:r>
              <a:rPr kumimoji="0" lang="en-US" sz="1800" b="1" i="0" u="none" strike="noStrike" kern="0" cap="none" spc="0" normalizeH="0" baseline="0" noProof="0" dirty="0">
                <a:ln>
                  <a:noFill/>
                </a:ln>
                <a:solidFill>
                  <a:sysClr val="windowText" lastClr="000000"/>
                </a:solidFill>
                <a:effectLst/>
                <a:uLnTx/>
                <a:uFillTx/>
                <a:latin typeface="Arial" pitchFamily="34" charset="0"/>
                <a:ea typeface="+mn-ea"/>
                <a:cs typeface="Arial" pitchFamily="34" charset="0"/>
              </a:rPr>
              <a:t>, 2026</a:t>
            </a:r>
            <a:endParaRPr kumimoji="0" lang="en-US" sz="1800" b="1" i="0" u="none" strike="noStrike" kern="0" cap="none" spc="0" normalizeH="0" baseline="30000" noProof="0" dirty="0">
              <a:ln>
                <a:noFill/>
              </a:ln>
              <a:solidFill>
                <a:sysClr val="windowText" lastClr="000000"/>
              </a:solidFill>
              <a:effectLst/>
              <a:uLnTx/>
              <a:uFillTx/>
              <a:latin typeface="Arial" pitchFamily="34" charset="0"/>
              <a:ea typeface="+mn-ea"/>
              <a:cs typeface="Arial" pitchFamily="34" charset="0"/>
            </a:endParaRPr>
          </a:p>
        </p:txBody>
      </p:sp>
      <p:sp>
        <p:nvSpPr>
          <p:cNvPr id="9" name="TextBox 8">
            <a:extLst>
              <a:ext uri="{FF2B5EF4-FFF2-40B4-BE49-F238E27FC236}">
                <a16:creationId xmlns:a16="http://schemas.microsoft.com/office/drawing/2014/main" id="{58C40600-DD76-4776-3BF4-64B0BFED212C}"/>
              </a:ext>
            </a:extLst>
          </p:cNvPr>
          <p:cNvSpPr txBox="1"/>
          <p:nvPr/>
        </p:nvSpPr>
        <p:spPr>
          <a:xfrm>
            <a:off x="426582" y="2558852"/>
            <a:ext cx="1163284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rgbClr val="000000"/>
                </a:solidFill>
                <a:effectLst/>
                <a:latin typeface="Arial" panose="020B0604020202020204" pitchFamily="34" charset="0"/>
              </a:rPr>
              <a:t>H.D. Pinckney</a:t>
            </a:r>
            <a:r>
              <a:rPr lang="en-US" sz="1600" baseline="30000" dirty="0">
                <a:solidFill>
                  <a:srgbClr val="000000"/>
                </a:solidFill>
                <a:effectLst/>
                <a:latin typeface="Arial" panose="020B0604020202020204" pitchFamily="34" charset="0"/>
              </a:rPr>
              <a:t>1,2</a:t>
            </a:r>
            <a:r>
              <a:rPr lang="en-US" sz="1600" dirty="0">
                <a:solidFill>
                  <a:srgbClr val="000000"/>
                </a:solidFill>
                <a:effectLst/>
                <a:latin typeface="Arial" panose="020B0604020202020204" pitchFamily="34" charset="0"/>
              </a:rPr>
              <a:t>,</a:t>
            </a:r>
            <a:r>
              <a:rPr lang="en-US" sz="1600" baseline="30000" dirty="0">
                <a:solidFill>
                  <a:srgbClr val="000000"/>
                </a:solidFill>
                <a:effectLst/>
                <a:latin typeface="Arial" panose="020B0604020202020204" pitchFamily="34" charset="0"/>
              </a:rPr>
              <a:t> </a:t>
            </a:r>
            <a:r>
              <a:rPr lang="en-US" sz="1600" dirty="0">
                <a:solidFill>
                  <a:srgbClr val="000000"/>
                </a:solidFill>
                <a:effectLst/>
                <a:latin typeface="Arial" panose="020B0604020202020204" pitchFamily="34" charset="0"/>
              </a:rPr>
              <a:t>P.M. Harrington</a:t>
            </a:r>
            <a:r>
              <a:rPr lang="en-US" sz="1600" baseline="30000" dirty="0">
                <a:solidFill>
                  <a:srgbClr val="000000"/>
                </a:solidFill>
                <a:latin typeface="Arial" panose="020B0604020202020204" pitchFamily="34" charset="0"/>
              </a:rPr>
              <a:t>1</a:t>
            </a:r>
            <a:r>
              <a:rPr lang="en-US" sz="1600" dirty="0">
                <a:solidFill>
                  <a:srgbClr val="000000"/>
                </a:solidFill>
                <a:effectLst/>
                <a:latin typeface="Arial" panose="020B0604020202020204" pitchFamily="34" charset="0"/>
              </a:rPr>
              <a:t>, K. Azar</a:t>
            </a:r>
            <a:r>
              <a:rPr lang="en-US" sz="1600" baseline="30000" dirty="0">
                <a:solidFill>
                  <a:srgbClr val="000000"/>
                </a:solidFill>
                <a:effectLst/>
                <a:latin typeface="Arial" panose="020B0604020202020204" pitchFamily="34" charset="0"/>
              </a:rPr>
              <a:t>1</a:t>
            </a:r>
            <a:r>
              <a:rPr lang="en-US" sz="1600" dirty="0">
                <a:solidFill>
                  <a:srgbClr val="000000"/>
                </a:solidFill>
                <a:effectLst/>
                <a:latin typeface="Arial" panose="020B0604020202020204" pitchFamily="34" charset="0"/>
              </a:rPr>
              <a:t>, H.P. Binney</a:t>
            </a:r>
            <a:r>
              <a:rPr lang="en-US" sz="1600" baseline="30000" dirty="0">
                <a:solidFill>
                  <a:srgbClr val="000000"/>
                </a:solidFill>
                <a:effectLst/>
                <a:latin typeface="Arial" panose="020B0604020202020204" pitchFamily="34" charset="0"/>
              </a:rPr>
              <a:t>1,2</a:t>
            </a:r>
            <a:r>
              <a:rPr lang="en-US" sz="1600" dirty="0">
                <a:solidFill>
                  <a:srgbClr val="000000"/>
                </a:solidFill>
                <a:effectLst/>
                <a:latin typeface="Arial" panose="020B0604020202020204" pitchFamily="34" charset="0"/>
              </a:rPr>
              <a:t>, A. Goswami</a:t>
            </a:r>
            <a:r>
              <a:rPr lang="en-US" sz="1600" baseline="30000" dirty="0">
                <a:solidFill>
                  <a:srgbClr val="000000"/>
                </a:solidFill>
                <a:effectLst/>
                <a:latin typeface="Arial" panose="020B0604020202020204" pitchFamily="34" charset="0"/>
              </a:rPr>
              <a:t>1</a:t>
            </a:r>
            <a:r>
              <a:rPr lang="en-US" sz="1600" dirty="0">
                <a:solidFill>
                  <a:srgbClr val="000000"/>
                </a:solidFill>
                <a:effectLst/>
                <a:latin typeface="Arial" panose="020B0604020202020204" pitchFamily="34" charset="0"/>
              </a:rPr>
              <a:t>, M. Hays</a:t>
            </a:r>
            <a:r>
              <a:rPr lang="en-US" sz="1600" baseline="30000" dirty="0">
                <a:solidFill>
                  <a:srgbClr val="000000"/>
                </a:solidFill>
                <a:latin typeface="Arial" panose="020B0604020202020204" pitchFamily="34" charset="0"/>
              </a:rPr>
              <a:t>1</a:t>
            </a:r>
            <a:r>
              <a:rPr lang="en-US" sz="1600" dirty="0">
                <a:solidFill>
                  <a:srgbClr val="000000"/>
                </a:solidFill>
                <a:effectLst/>
                <a:latin typeface="Arial" panose="020B0604020202020204" pitchFamily="34" charset="0"/>
              </a:rPr>
              <a:t>,</a:t>
            </a:r>
            <a:r>
              <a:rPr lang="en-US" sz="1600" baseline="30000" dirty="0">
                <a:solidFill>
                  <a:srgbClr val="000000"/>
                </a:solidFill>
                <a:effectLst/>
                <a:latin typeface="Arial" panose="020B0604020202020204" pitchFamily="34" charset="0"/>
              </a:rPr>
              <a:t> </a:t>
            </a:r>
            <a:r>
              <a:rPr lang="en-US" sz="1600" dirty="0">
                <a:solidFill>
                  <a:srgbClr val="000000"/>
                </a:solidFill>
                <a:effectLst/>
                <a:latin typeface="Arial" panose="020B0604020202020204" pitchFamily="34" charset="0"/>
              </a:rPr>
              <a:t>M. Moes</a:t>
            </a:r>
            <a:r>
              <a:rPr lang="en-US" sz="1600" baseline="30000" dirty="0">
                <a:solidFill>
                  <a:srgbClr val="000000"/>
                </a:solidFill>
                <a:effectLst/>
                <a:latin typeface="Arial" panose="020B0604020202020204" pitchFamily="34" charset="0"/>
              </a:rPr>
              <a:t>7</a:t>
            </a:r>
            <a:r>
              <a:rPr lang="en-US" sz="1600" dirty="0">
                <a:solidFill>
                  <a:srgbClr val="000000"/>
                </a:solidFill>
                <a:effectLst/>
                <a:latin typeface="Arial" panose="020B0604020202020204" pitchFamily="34" charset="0"/>
              </a:rPr>
              <a:t>, J. Yang</a:t>
            </a:r>
            <a:r>
              <a:rPr lang="en-US" sz="1600" baseline="30000" dirty="0">
                <a:solidFill>
                  <a:srgbClr val="000000"/>
                </a:solidFill>
                <a:latin typeface="Arial" panose="020B0604020202020204" pitchFamily="34" charset="0"/>
              </a:rPr>
              <a:t>2</a:t>
            </a:r>
            <a:r>
              <a:rPr lang="en-US" sz="1600" dirty="0">
                <a:solidFill>
                  <a:srgbClr val="000000"/>
                </a:solidFill>
                <a:effectLst/>
                <a:latin typeface="Arial" panose="020B0604020202020204" pitchFamily="34" charset="0"/>
              </a:rPr>
              <a:t>, W. Van De Pontseele</a:t>
            </a:r>
            <a:r>
              <a:rPr lang="en-US" sz="1600" baseline="30000" dirty="0">
                <a:solidFill>
                  <a:srgbClr val="000000"/>
                </a:solidFill>
                <a:effectLst/>
                <a:latin typeface="Arial" panose="020B0604020202020204" pitchFamily="34" charset="0"/>
              </a:rPr>
              <a:t>2</a:t>
            </a:r>
            <a:r>
              <a:rPr lang="en-US" sz="1600" dirty="0">
                <a:solidFill>
                  <a:srgbClr val="000000"/>
                </a:solidFill>
                <a:effectLst/>
                <a:latin typeface="Arial" panose="020B0604020202020204" pitchFamily="34" charset="0"/>
              </a:rPr>
              <a:t>, </a:t>
            </a:r>
          </a:p>
          <a:p>
            <a:pPr algn="ctr"/>
            <a:r>
              <a:rPr lang="en-US" sz="1600" dirty="0">
                <a:solidFill>
                  <a:srgbClr val="000000"/>
                </a:solidFill>
                <a:effectLst/>
                <a:latin typeface="Arial" panose="020B0604020202020204" pitchFamily="34" charset="0"/>
              </a:rPr>
              <a:t>F. Contipelli</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R. </a:t>
            </a:r>
            <a:r>
              <a:rPr lang="en-US" sz="1600" dirty="0" err="1">
                <a:solidFill>
                  <a:srgbClr val="000000"/>
                </a:solidFill>
                <a:effectLst/>
                <a:latin typeface="Arial" panose="020B0604020202020204" pitchFamily="34" charset="0"/>
              </a:rPr>
              <a:t>DePencier</a:t>
            </a:r>
            <a:r>
              <a:rPr lang="en-US" sz="1600" dirty="0">
                <a:solidFill>
                  <a:srgbClr val="000000"/>
                </a:solidFill>
                <a:effectLst/>
                <a:latin typeface="Arial" panose="020B0604020202020204" pitchFamily="34" charset="0"/>
              </a:rPr>
              <a:t> Piñero</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H. Stickler</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M. Randeria</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T. McJunkin</a:t>
            </a:r>
            <a:r>
              <a:rPr lang="en-US" sz="1600" baseline="30000" dirty="0">
                <a:solidFill>
                  <a:srgbClr val="000000"/>
                </a:solidFill>
                <a:effectLst/>
                <a:latin typeface="Arial" panose="020B0604020202020204" pitchFamily="34" charset="0"/>
              </a:rPr>
              <a:t>4</a:t>
            </a:r>
            <a:r>
              <a:rPr lang="en-US" sz="1600" dirty="0">
                <a:solidFill>
                  <a:srgbClr val="000000"/>
                </a:solidFill>
                <a:effectLst/>
                <a:latin typeface="Arial" panose="020B0604020202020204" pitchFamily="34" charset="0"/>
              </a:rPr>
              <a:t>, A.W. Hunt</a:t>
            </a:r>
            <a:r>
              <a:rPr lang="en-US" sz="1600" baseline="30000" dirty="0">
                <a:solidFill>
                  <a:srgbClr val="000000"/>
                </a:solidFill>
                <a:effectLst/>
                <a:latin typeface="Arial" panose="020B0604020202020204" pitchFamily="34" charset="0"/>
              </a:rPr>
              <a:t>4</a:t>
            </a:r>
            <a:r>
              <a:rPr lang="en-US" sz="1600" dirty="0">
                <a:solidFill>
                  <a:srgbClr val="000000"/>
                </a:solidFill>
                <a:effectLst/>
                <a:latin typeface="Arial" panose="020B0604020202020204" pitchFamily="34" charset="0"/>
              </a:rPr>
              <a:t>, Y. Jones-Alberty</a:t>
            </a:r>
            <a:r>
              <a:rPr lang="en-US" sz="1600" baseline="30000" dirty="0">
                <a:solidFill>
                  <a:srgbClr val="000000"/>
                </a:solidFill>
                <a:effectLst/>
                <a:latin typeface="Arial" panose="020B0604020202020204" pitchFamily="34" charset="0"/>
              </a:rPr>
              <a:t>4</a:t>
            </a:r>
            <a:r>
              <a:rPr lang="en-US" sz="1600" dirty="0">
                <a:solidFill>
                  <a:srgbClr val="000000"/>
                </a:solidFill>
                <a:effectLst/>
                <a:latin typeface="Arial" panose="020B0604020202020204" pitchFamily="34" charset="0"/>
              </a:rPr>
              <a:t>, K. Schultz</a:t>
            </a:r>
            <a:r>
              <a:rPr lang="en-US" sz="1600" baseline="30000" dirty="0">
                <a:solidFill>
                  <a:srgbClr val="000000"/>
                </a:solidFill>
                <a:effectLst/>
                <a:latin typeface="Arial" panose="020B0604020202020204" pitchFamily="34" charset="0"/>
              </a:rPr>
              <a:t>4</a:t>
            </a:r>
            <a:r>
              <a:rPr lang="en-US" sz="1600" dirty="0">
                <a:solidFill>
                  <a:srgbClr val="000000"/>
                </a:solidFill>
                <a:effectLst/>
                <a:latin typeface="Arial" panose="020B0604020202020204" pitchFamily="34" charset="0"/>
              </a:rPr>
              <a:t>, </a:t>
            </a:r>
          </a:p>
          <a:p>
            <a:pPr algn="ctr"/>
            <a:r>
              <a:rPr lang="en-US" sz="1600" dirty="0">
                <a:solidFill>
                  <a:srgbClr val="000000"/>
                </a:solidFill>
                <a:effectLst/>
                <a:latin typeface="Arial" panose="020B0604020202020204" pitchFamily="34" charset="0"/>
              </a:rPr>
              <a:t>B.M. Niedzielski</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M. Gingras</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M.E. Schwartz</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J.L. Yoder</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J.A. Grover</a:t>
            </a:r>
            <a:r>
              <a:rPr lang="en-US" sz="1600" baseline="30000" dirty="0">
                <a:solidFill>
                  <a:srgbClr val="000000"/>
                </a:solidFill>
                <a:latin typeface="Arial" panose="020B0604020202020204" pitchFamily="34" charset="0"/>
              </a:rPr>
              <a:t>1</a:t>
            </a:r>
            <a:r>
              <a:rPr lang="en-US" sz="1600" dirty="0">
                <a:solidFill>
                  <a:srgbClr val="000000"/>
                </a:solidFill>
                <a:effectLst/>
                <a:latin typeface="Arial" panose="020B0604020202020204" pitchFamily="34" charset="0"/>
              </a:rPr>
              <a:t>, K. Serniak</a:t>
            </a:r>
            <a:r>
              <a:rPr lang="en-US" sz="1600" baseline="30000" dirty="0">
                <a:solidFill>
                  <a:srgbClr val="000000"/>
                </a:solidFill>
                <a:latin typeface="Arial" panose="020B0604020202020204" pitchFamily="34" charset="0"/>
              </a:rPr>
              <a:t>1</a:t>
            </a:r>
            <a:r>
              <a:rPr lang="en-US" sz="1600" baseline="30000" dirty="0">
                <a:solidFill>
                  <a:srgbClr val="000000"/>
                </a:solidFill>
                <a:effectLst/>
                <a:latin typeface="Arial" panose="020B0604020202020204" pitchFamily="34" charset="0"/>
              </a:rPr>
              <a:t>,3</a:t>
            </a:r>
            <a:r>
              <a:rPr lang="en-US" sz="1600" dirty="0">
                <a:solidFill>
                  <a:srgbClr val="000000"/>
                </a:solidFill>
                <a:effectLst/>
                <a:latin typeface="Arial" panose="020B0604020202020204" pitchFamily="34" charset="0"/>
              </a:rPr>
              <a:t>, J.A. Formaggio</a:t>
            </a:r>
            <a:r>
              <a:rPr lang="en-US" sz="1600" baseline="30000" dirty="0">
                <a:solidFill>
                  <a:srgbClr val="000000"/>
                </a:solidFill>
                <a:latin typeface="Arial" panose="020B0604020202020204" pitchFamily="34" charset="0"/>
              </a:rPr>
              <a:t>2,5</a:t>
            </a:r>
            <a:r>
              <a:rPr lang="en-US" sz="1600" dirty="0">
                <a:solidFill>
                  <a:srgbClr val="000000"/>
                </a:solidFill>
                <a:effectLst/>
                <a:latin typeface="Arial" panose="020B0604020202020204" pitchFamily="34" charset="0"/>
              </a:rPr>
              <a:t>, W.D. Oliver</a:t>
            </a:r>
            <a:r>
              <a:rPr lang="en-US" sz="1600" baseline="30000" dirty="0">
                <a:solidFill>
                  <a:srgbClr val="000000"/>
                </a:solidFill>
                <a:effectLst/>
                <a:latin typeface="Arial" panose="020B0604020202020204" pitchFamily="34" charset="0"/>
              </a:rPr>
              <a:t>1,5,6</a:t>
            </a:r>
            <a:endParaRPr lang="en-US" sz="1600" dirty="0">
              <a:solidFill>
                <a:srgbClr val="000000"/>
              </a:solidFill>
              <a:effectLst/>
              <a:latin typeface="Arial" panose="020B0604020202020204" pitchFamily="34" charset="0"/>
            </a:endParaRPr>
          </a:p>
        </p:txBody>
      </p:sp>
      <p:sp>
        <p:nvSpPr>
          <p:cNvPr id="10" name="Rectangle 7">
            <a:extLst>
              <a:ext uri="{FF2B5EF4-FFF2-40B4-BE49-F238E27FC236}">
                <a16:creationId xmlns:a16="http://schemas.microsoft.com/office/drawing/2014/main" id="{F28AE484-960A-B7B9-C6A0-57B1F994C474}"/>
              </a:ext>
            </a:extLst>
          </p:cNvPr>
          <p:cNvSpPr txBox="1">
            <a:spLocks noChangeArrowheads="1"/>
          </p:cNvSpPr>
          <p:nvPr/>
        </p:nvSpPr>
        <p:spPr>
          <a:xfrm>
            <a:off x="1903411" y="3389849"/>
            <a:ext cx="8382002" cy="1531264"/>
          </a:xfrm>
          <a:prstGeom prst="rect">
            <a:avLst/>
          </a:prstGeom>
        </p:spPr>
        <p:txBody>
          <a:bodyPr lIns="91440" tIns="45720" rIns="91440" bIns="45720" anchor="ctr"/>
          <a:lstStyle>
            <a:lvl1pPr marL="0" indent="0" algn="ctr" eaLnBrk="1" hangingPunct="1">
              <a:lnSpc>
                <a:spcPct val="100000"/>
              </a:lnSpc>
              <a:spcBef>
                <a:spcPts val="0"/>
              </a:spcBef>
              <a:spcAft>
                <a:spcPts val="2400"/>
              </a:spcAft>
              <a:buFont typeface="Arial" charset="0"/>
              <a:buNone/>
              <a:defRPr sz="2400" b="1">
                <a:solidFill>
                  <a:sysClr val="windowText" lastClr="000000"/>
                </a:solidFill>
                <a:latin typeface="Arial" pitchFamily="34" charset="0"/>
                <a:cs typeface="Arial" pitchFamily="34" charset="0"/>
              </a:defRPr>
            </a:lvl1pPr>
            <a:lvl2pPr marL="509588" indent="-225425" algn="l" eaLnBrk="1" hangingPunct="1">
              <a:lnSpc>
                <a:spcPts val="2000"/>
              </a:lnSpc>
              <a:spcBef>
                <a:spcPts val="300"/>
              </a:spcBef>
              <a:spcAft>
                <a:spcPts val="600"/>
              </a:spcAft>
              <a:buFont typeface="Arial" pitchFamily="34" charset="0"/>
              <a:buChar char="–"/>
              <a:defRPr sz="2000" b="1">
                <a:latin typeface="Arial" pitchFamily="34" charset="0"/>
                <a:cs typeface="Arial" pitchFamily="34" charset="0"/>
              </a:defRPr>
            </a:lvl2pPr>
            <a:lvl3pPr marL="854075" indent="-223838" algn="l" eaLnBrk="1" hangingPunct="1">
              <a:lnSpc>
                <a:spcPts val="2000"/>
              </a:lnSpc>
              <a:spcBef>
                <a:spcPts val="300"/>
              </a:spcBef>
              <a:spcAft>
                <a:spcPts val="600"/>
              </a:spcAft>
              <a:buFont typeface="Arial" pitchFamily="34" charset="0"/>
              <a:buChar char="•"/>
              <a:defRPr sz="1600" b="1">
                <a:latin typeface="Arial" pitchFamily="34" charset="0"/>
                <a:cs typeface="Arial" pitchFamily="34" charset="0"/>
              </a:defRPr>
            </a:lvl3pPr>
            <a:lvl4pPr marL="1035050" indent="-180975" algn="l" eaLnBrk="1" hangingPunct="1">
              <a:lnSpc>
                <a:spcPts val="2000"/>
              </a:lnSpc>
              <a:spcBef>
                <a:spcPts val="300"/>
              </a:spcBef>
              <a:spcAft>
                <a:spcPts val="600"/>
              </a:spcAft>
              <a:buFont typeface="Courier New" pitchFamily="49" charset="0"/>
              <a:buChar char="o"/>
              <a:defRPr sz="1400" b="1">
                <a:latin typeface="Arial" pitchFamily="34" charset="0"/>
                <a:cs typeface="Arial" pitchFamily="34" charset="0"/>
              </a:defRPr>
            </a:lvl4pPr>
            <a:lvl5pPr marL="796925" indent="0" algn="l" eaLnBrk="1" hangingPunct="1">
              <a:spcBef>
                <a:spcPts val="600"/>
              </a:spcBef>
              <a:defRPr sz="1600" b="1">
                <a:latin typeface="Arial" pitchFamily="34" charset="0"/>
                <a:cs typeface="Arial" pitchFamily="34" charset="0"/>
              </a:defRPr>
            </a:lvl5pPr>
            <a:lvl6pPr marL="1147763" indent="0" algn="l" eaLnBrk="1" hangingPunct="1">
              <a:spcBef>
                <a:spcPts val="600"/>
              </a:spcBef>
              <a:defRPr sz="1400" b="1">
                <a:latin typeface="Arial" pitchFamily="34" charset="0"/>
                <a:cs typeface="Arial" pitchFamily="34" charset="0"/>
              </a:defRPr>
            </a:lvl6pPr>
            <a:lvl7pPr marL="1319213" indent="-179388" algn="l" eaLnBrk="1" hangingPunct="1">
              <a:lnSpc>
                <a:spcPts val="2000"/>
              </a:lnSpc>
              <a:spcBef>
                <a:spcPts val="300"/>
              </a:spcBef>
              <a:spcAft>
                <a:spcPts val="600"/>
              </a:spcAft>
              <a:buFont typeface="Arial" pitchFamily="34" charset="0"/>
              <a:buChar char="•"/>
              <a:defRPr sz="1200" b="1">
                <a:latin typeface="Arial" pitchFamily="34" charset="0"/>
                <a:cs typeface="Arial" pitchFamily="34" charset="0"/>
              </a:defRPr>
            </a:lvl7pPr>
          </a:lstStyle>
          <a:p>
            <a:pPr algn="ctr"/>
            <a:r>
              <a:rPr lang="en-US" sz="1400" b="0" baseline="30000" dirty="0">
                <a:solidFill>
                  <a:srgbClr val="000000"/>
                </a:solidFill>
                <a:effectLst/>
                <a:latin typeface="Arial" panose="020B0604020202020204" pitchFamily="34" charset="0"/>
              </a:rPr>
              <a:t>1</a:t>
            </a:r>
            <a:r>
              <a:rPr lang="en-US" sz="1400" b="0" dirty="0">
                <a:solidFill>
                  <a:srgbClr val="000000"/>
                </a:solidFill>
                <a:effectLst/>
                <a:latin typeface="Arial" panose="020B0604020202020204" pitchFamily="34" charset="0"/>
              </a:rPr>
              <a:t>Research Laboratory of Electronics, MIT</a:t>
            </a:r>
            <a:br>
              <a:rPr lang="en-US" sz="1400" b="0" dirty="0">
                <a:solidFill>
                  <a:srgbClr val="000000"/>
                </a:solidFill>
                <a:effectLst/>
                <a:latin typeface="Arial" panose="020B0604020202020204" pitchFamily="34" charset="0"/>
              </a:rPr>
            </a:br>
            <a:r>
              <a:rPr lang="en-US" sz="1400" b="0" baseline="30000" dirty="0">
                <a:solidFill>
                  <a:srgbClr val="000000"/>
                </a:solidFill>
                <a:effectLst/>
                <a:latin typeface="Arial" panose="020B0604020202020204" pitchFamily="34" charset="0"/>
              </a:rPr>
              <a:t>2</a:t>
            </a:r>
            <a:r>
              <a:rPr lang="en-US" sz="1400" b="0" dirty="0">
                <a:solidFill>
                  <a:srgbClr val="000000"/>
                </a:solidFill>
                <a:effectLst/>
                <a:latin typeface="Arial" panose="020B0604020202020204" pitchFamily="34" charset="0"/>
              </a:rPr>
              <a:t>Laboratory for Nuclear Science, MIT</a:t>
            </a:r>
            <a:br>
              <a:rPr lang="en-US" sz="1400" b="0" dirty="0">
                <a:solidFill>
                  <a:srgbClr val="000000"/>
                </a:solidFill>
                <a:effectLst/>
                <a:latin typeface="Arial" panose="020B0604020202020204" pitchFamily="34" charset="0"/>
              </a:rPr>
            </a:br>
            <a:r>
              <a:rPr lang="en-US" sz="1400" b="0" baseline="30000" dirty="0">
                <a:solidFill>
                  <a:srgbClr val="000000"/>
                </a:solidFill>
                <a:effectLst/>
                <a:latin typeface="Arial" panose="020B0604020202020204" pitchFamily="34" charset="0"/>
              </a:rPr>
              <a:t>3</a:t>
            </a:r>
            <a:r>
              <a:rPr lang="en-US" sz="1400" b="0" dirty="0">
                <a:solidFill>
                  <a:srgbClr val="000000"/>
                </a:solidFill>
                <a:effectLst/>
                <a:latin typeface="Arial" panose="020B0604020202020204" pitchFamily="34" charset="0"/>
              </a:rPr>
              <a:t>MIT Lincoln Laboratory</a:t>
            </a:r>
            <a:br>
              <a:rPr lang="en-US" sz="1400" b="0" dirty="0">
                <a:solidFill>
                  <a:srgbClr val="000000"/>
                </a:solidFill>
                <a:effectLst/>
                <a:latin typeface="Arial" panose="020B0604020202020204" pitchFamily="34" charset="0"/>
              </a:rPr>
            </a:br>
            <a:r>
              <a:rPr lang="en-US" sz="1400" b="0" baseline="30000" dirty="0">
                <a:solidFill>
                  <a:srgbClr val="000000"/>
                </a:solidFill>
                <a:effectLst/>
                <a:latin typeface="Arial" panose="020B0604020202020204" pitchFamily="34" charset="0"/>
              </a:rPr>
              <a:t>4</a:t>
            </a:r>
            <a:r>
              <a:rPr lang="en-US" sz="1400" b="0" dirty="0">
                <a:solidFill>
                  <a:srgbClr val="000000"/>
                </a:solidFill>
              </a:rPr>
              <a:t>Johns Hopkins Applied Physics Laboratory</a:t>
            </a:r>
            <a:br>
              <a:rPr lang="en-US" sz="1400" b="0" dirty="0">
                <a:solidFill>
                  <a:srgbClr val="000000"/>
                </a:solidFill>
              </a:rPr>
            </a:br>
            <a:r>
              <a:rPr lang="en-US" sz="1400" b="0" baseline="30000" dirty="0">
                <a:solidFill>
                  <a:srgbClr val="000000"/>
                </a:solidFill>
              </a:rPr>
              <a:t>5</a:t>
            </a:r>
            <a:r>
              <a:rPr lang="en-US" sz="1400" b="0" dirty="0">
                <a:solidFill>
                  <a:srgbClr val="000000"/>
                </a:solidFill>
                <a:effectLst/>
                <a:latin typeface="Arial" panose="020B0604020202020204" pitchFamily="34" charset="0"/>
              </a:rPr>
              <a:t>Department of Physics, MIT</a:t>
            </a:r>
            <a:br>
              <a:rPr lang="en-US" sz="1400" b="0" dirty="0">
                <a:solidFill>
                  <a:srgbClr val="000000"/>
                </a:solidFill>
                <a:effectLst/>
                <a:latin typeface="Arial" panose="020B0604020202020204" pitchFamily="34" charset="0"/>
              </a:rPr>
            </a:br>
            <a:r>
              <a:rPr lang="en-US" sz="1400" b="0" baseline="30000" dirty="0">
                <a:solidFill>
                  <a:srgbClr val="000000"/>
                </a:solidFill>
              </a:rPr>
              <a:t>6</a:t>
            </a:r>
            <a:r>
              <a:rPr lang="en-US" sz="1400" b="0" dirty="0">
                <a:solidFill>
                  <a:srgbClr val="000000"/>
                </a:solidFill>
                <a:effectLst/>
                <a:latin typeface="Arial" panose="020B0604020202020204" pitchFamily="34" charset="0"/>
              </a:rPr>
              <a:t>Department of Electrical Engineering and Computer Science, MIT</a:t>
            </a:r>
            <a:br>
              <a:rPr lang="en-US" sz="1400" b="0" dirty="0">
                <a:solidFill>
                  <a:srgbClr val="000000"/>
                </a:solidFill>
              </a:rPr>
            </a:br>
            <a:r>
              <a:rPr lang="en-US" sz="1400" b="0" baseline="30000" dirty="0">
                <a:solidFill>
                  <a:srgbClr val="000000"/>
                </a:solidFill>
              </a:rPr>
              <a:t>7</a:t>
            </a:r>
            <a:r>
              <a:rPr lang="en-US" sz="1400" b="0" dirty="0">
                <a:solidFill>
                  <a:srgbClr val="000000"/>
                </a:solidFill>
              </a:rPr>
              <a:t>Swiss Federal Institute of Technology ETH Zurich</a:t>
            </a:r>
          </a:p>
        </p:txBody>
      </p:sp>
      <p:grpSp>
        <p:nvGrpSpPr>
          <p:cNvPr id="7" name="Group 6">
            <a:extLst>
              <a:ext uri="{FF2B5EF4-FFF2-40B4-BE49-F238E27FC236}">
                <a16:creationId xmlns:a16="http://schemas.microsoft.com/office/drawing/2014/main" id="{01C85C19-BA76-2209-64C6-1D7D58113872}"/>
              </a:ext>
            </a:extLst>
          </p:cNvPr>
          <p:cNvGrpSpPr/>
          <p:nvPr/>
        </p:nvGrpSpPr>
        <p:grpSpPr>
          <a:xfrm>
            <a:off x="933462" y="3389849"/>
            <a:ext cx="10619084" cy="1592738"/>
            <a:chOff x="-709210" y="3825745"/>
            <a:chExt cx="10619084" cy="1592738"/>
          </a:xfrm>
        </p:grpSpPr>
        <p:sp>
          <p:nvSpPr>
            <p:cNvPr id="11" name="Rectangle 10">
              <a:extLst>
                <a:ext uri="{FF2B5EF4-FFF2-40B4-BE49-F238E27FC236}">
                  <a16:creationId xmlns:a16="http://schemas.microsoft.com/office/drawing/2014/main" id="{663D0B4F-7994-10FE-E24B-61001D4F1AD2}"/>
                </a:ext>
              </a:extLst>
            </p:cNvPr>
            <p:cNvSpPr/>
            <p:nvPr/>
          </p:nvSpPr>
          <p:spPr>
            <a:xfrm>
              <a:off x="1069889" y="3825745"/>
              <a:ext cx="6763702" cy="159273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pic>
          <p:nvPicPr>
            <p:cNvPr id="12" name="Picture 11">
              <a:extLst>
                <a:ext uri="{FF2B5EF4-FFF2-40B4-BE49-F238E27FC236}">
                  <a16:creationId xmlns:a16="http://schemas.microsoft.com/office/drawing/2014/main" id="{83BBA062-49A7-EDD7-F2E6-54E6D017CAB1}"/>
                </a:ext>
              </a:extLst>
            </p:cNvPr>
            <p:cNvPicPr>
              <a:picLocks noChangeAspect="1"/>
            </p:cNvPicPr>
            <p:nvPr/>
          </p:nvPicPr>
          <p:blipFill>
            <a:blip r:embed="rId4"/>
            <a:stretch>
              <a:fillRect/>
            </a:stretch>
          </p:blipFill>
          <p:spPr>
            <a:xfrm>
              <a:off x="-709210" y="3918037"/>
              <a:ext cx="10619084" cy="725638"/>
            </a:xfrm>
            <a:prstGeom prst="rect">
              <a:avLst/>
            </a:prstGeom>
          </p:spPr>
        </p:pic>
        <p:sp>
          <p:nvSpPr>
            <p:cNvPr id="13" name="TextBox 12">
              <a:extLst>
                <a:ext uri="{FF2B5EF4-FFF2-40B4-BE49-F238E27FC236}">
                  <a16:creationId xmlns:a16="http://schemas.microsoft.com/office/drawing/2014/main" id="{95906BE1-B371-B55C-7D7C-E2AA9015EFD7}"/>
                </a:ext>
              </a:extLst>
            </p:cNvPr>
            <p:cNvSpPr txBox="1"/>
            <p:nvPr/>
          </p:nvSpPr>
          <p:spPr>
            <a:xfrm>
              <a:off x="2735376" y="4749033"/>
              <a:ext cx="3359036" cy="369332"/>
            </a:xfrm>
            <a:prstGeom prst="rect">
              <a:avLst/>
            </a:prstGeom>
            <a:noFill/>
          </p:spPr>
          <p:txBody>
            <a:bodyPr wrap="square">
              <a:spAutoFit/>
            </a:bodyPr>
            <a:lstStyle/>
            <a:p>
              <a:pPr algn="ctr"/>
              <a:r>
                <a:rPr lang="en-US" dirty="0">
                  <a:hlinkClick r:id="rId5"/>
                </a:rPr>
                <a:t>http://arxiv.org/abs/2603.13460</a:t>
              </a:r>
              <a:endParaRPr lang="en-US" dirty="0"/>
            </a:p>
          </p:txBody>
        </p:sp>
      </p:grpSp>
      <p:pic>
        <p:nvPicPr>
          <p:cNvPr id="2" name="Picture 1">
            <a:extLst>
              <a:ext uri="{FF2B5EF4-FFF2-40B4-BE49-F238E27FC236}">
                <a16:creationId xmlns:a16="http://schemas.microsoft.com/office/drawing/2014/main" id="{F503FF0C-5F7A-5B74-1917-B23ADEBD6E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5578" y="3836703"/>
            <a:ext cx="2168820" cy="2168820"/>
          </a:xfrm>
          <a:prstGeom prst="rect">
            <a:avLst/>
          </a:prstGeom>
        </p:spPr>
      </p:pic>
    </p:spTree>
    <p:extLst>
      <p:ext uri="{BB962C8B-B14F-4D97-AF65-F5344CB8AC3E}">
        <p14:creationId xmlns:p14="http://schemas.microsoft.com/office/powerpoint/2010/main" val="162898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E9B85-574E-5689-5CCA-E2E1EB08A91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DA2FE9-2B00-F351-7842-491FAEB71F48}"/>
              </a:ext>
            </a:extLst>
          </p:cNvPr>
          <p:cNvSpPr>
            <a:spLocks noGrp="1"/>
          </p:cNvSpPr>
          <p:nvPr>
            <p:ph sz="quarter" idx="10"/>
          </p:nvPr>
        </p:nvSpPr>
        <p:spPr>
          <a:xfrm>
            <a:off x="633082" y="1293094"/>
            <a:ext cx="6274864" cy="4830616"/>
          </a:xfrm>
        </p:spPr>
        <p:txBody>
          <a:bodyPr/>
          <a:lstStyle/>
          <a:p>
            <a:r>
              <a:rPr lang="en-US" dirty="0"/>
              <a:t>Low rate of correlated errors remains</a:t>
            </a:r>
          </a:p>
          <a:p>
            <a:pPr lvl="1"/>
            <a:r>
              <a:rPr lang="en-US" dirty="0"/>
              <a:t>Consistent with cosmic ray protons and neutrons</a:t>
            </a:r>
          </a:p>
          <a:p>
            <a:r>
              <a:rPr lang="en-US" u="sng" dirty="0"/>
              <a:t>Questions:</a:t>
            </a:r>
            <a:r>
              <a:rPr lang="en-US" dirty="0"/>
              <a:t> to what degree does JJ-GE protect SC qubits?  What about other GE strategies?</a:t>
            </a:r>
          </a:p>
          <a:p>
            <a:r>
              <a:rPr lang="en-US" dirty="0"/>
              <a:t>Measurements:</a:t>
            </a:r>
          </a:p>
          <a:p>
            <a:pPr lvl="1"/>
            <a:r>
              <a:rPr lang="en-US" dirty="0"/>
              <a:t>At MIT with </a:t>
            </a:r>
            <a:r>
              <a:rPr lang="en-US" baseline="30000" dirty="0"/>
              <a:t>241</a:t>
            </a:r>
            <a:r>
              <a:rPr lang="en-US" dirty="0"/>
              <a:t>Am</a:t>
            </a:r>
          </a:p>
          <a:p>
            <a:pPr marL="0" indent="0">
              <a:buNone/>
            </a:pPr>
            <a:endParaRPr lang="en-US" dirty="0"/>
          </a:p>
          <a:p>
            <a:pPr marL="0" indent="0">
              <a:buNone/>
            </a:pPr>
            <a:endParaRPr lang="en-US" b="1" dirty="0"/>
          </a:p>
          <a:p>
            <a:endParaRPr lang="en-US" dirty="0"/>
          </a:p>
        </p:txBody>
      </p:sp>
      <p:sp>
        <p:nvSpPr>
          <p:cNvPr id="3" name="Title 2">
            <a:extLst>
              <a:ext uri="{FF2B5EF4-FFF2-40B4-BE49-F238E27FC236}">
                <a16:creationId xmlns:a16="http://schemas.microsoft.com/office/drawing/2014/main" id="{CC3C6E13-5A7C-ED13-E088-E2762D212FED}"/>
              </a:ext>
            </a:extLst>
          </p:cNvPr>
          <p:cNvSpPr>
            <a:spLocks noGrp="1"/>
          </p:cNvSpPr>
          <p:nvPr>
            <p:ph type="title"/>
          </p:nvPr>
        </p:nvSpPr>
        <p:spPr/>
        <p:txBody>
          <a:bodyPr/>
          <a:lstStyle/>
          <a:p>
            <a:r>
              <a:rPr lang="en-US" dirty="0"/>
              <a:t>Radiation Affects Superconducting Qubits</a:t>
            </a:r>
          </a:p>
        </p:txBody>
      </p:sp>
      <p:sp>
        <p:nvSpPr>
          <p:cNvPr id="4" name="Slide Number Placeholder 3">
            <a:extLst>
              <a:ext uri="{FF2B5EF4-FFF2-40B4-BE49-F238E27FC236}">
                <a16:creationId xmlns:a16="http://schemas.microsoft.com/office/drawing/2014/main" id="{69882AD2-FFCD-0A49-4BED-89326846F9CF}"/>
              </a:ext>
            </a:extLst>
          </p:cNvPr>
          <p:cNvSpPr>
            <a:spLocks noGrp="1"/>
          </p:cNvSpPr>
          <p:nvPr>
            <p:ph type="sldNum" sz="quarter" idx="4"/>
          </p:nvPr>
        </p:nvSpPr>
        <p:spPr/>
        <p:txBody>
          <a:bodyPr/>
          <a:lstStyle/>
          <a:p>
            <a:fld id="{8AF34121-AFFE-3048-BF09-9810F0C44256}" type="slidenum">
              <a:rPr lang="en-US" smtClean="0"/>
              <a:pPr/>
              <a:t>10</a:t>
            </a:fld>
            <a:endParaRPr lang="en-US" dirty="0"/>
          </a:p>
        </p:txBody>
      </p:sp>
      <p:grpSp>
        <p:nvGrpSpPr>
          <p:cNvPr id="5" name="Group 4">
            <a:extLst>
              <a:ext uri="{FF2B5EF4-FFF2-40B4-BE49-F238E27FC236}">
                <a16:creationId xmlns:a16="http://schemas.microsoft.com/office/drawing/2014/main" id="{05A7AEA1-BA0C-2068-B21B-C12C19D57B2F}"/>
              </a:ext>
            </a:extLst>
          </p:cNvPr>
          <p:cNvGrpSpPr/>
          <p:nvPr/>
        </p:nvGrpSpPr>
        <p:grpSpPr>
          <a:xfrm>
            <a:off x="7645392" y="1404482"/>
            <a:ext cx="2908605" cy="2836567"/>
            <a:chOff x="3742124" y="2082373"/>
            <a:chExt cx="3611496" cy="3411711"/>
          </a:xfrm>
        </p:grpSpPr>
        <p:grpSp>
          <p:nvGrpSpPr>
            <p:cNvPr id="6" name="Group 5">
              <a:extLst>
                <a:ext uri="{FF2B5EF4-FFF2-40B4-BE49-F238E27FC236}">
                  <a16:creationId xmlns:a16="http://schemas.microsoft.com/office/drawing/2014/main" id="{27209865-19EA-9AC5-5356-E82CE1615CF1}"/>
                </a:ext>
              </a:extLst>
            </p:cNvPr>
            <p:cNvGrpSpPr/>
            <p:nvPr/>
          </p:nvGrpSpPr>
          <p:grpSpPr>
            <a:xfrm>
              <a:off x="3742124" y="2082373"/>
              <a:ext cx="3611496" cy="1751960"/>
              <a:chOff x="3742124" y="2082373"/>
              <a:chExt cx="3611496" cy="1751960"/>
            </a:xfrm>
          </p:grpSpPr>
          <p:sp>
            <p:nvSpPr>
              <p:cNvPr id="22" name="Rectangle 21">
                <a:extLst>
                  <a:ext uri="{FF2B5EF4-FFF2-40B4-BE49-F238E27FC236}">
                    <a16:creationId xmlns:a16="http://schemas.microsoft.com/office/drawing/2014/main" id="{008DFAF1-3515-A315-95B9-921FDF8E6DBB}"/>
                  </a:ext>
                </a:extLst>
              </p:cNvPr>
              <p:cNvSpPr/>
              <p:nvPr/>
            </p:nvSpPr>
            <p:spPr>
              <a:xfrm>
                <a:off x="3742124" y="2082373"/>
                <a:ext cx="3611496" cy="1751960"/>
              </a:xfrm>
              <a:prstGeom prst="rect">
                <a:avLst/>
              </a:prstGeom>
              <a:solidFill>
                <a:srgbClr val="96352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nvGrpSpPr>
              <p:cNvPr id="23" name="Group 22">
                <a:extLst>
                  <a:ext uri="{FF2B5EF4-FFF2-40B4-BE49-F238E27FC236}">
                    <a16:creationId xmlns:a16="http://schemas.microsoft.com/office/drawing/2014/main" id="{0B640F5E-3683-03E1-6899-E9B0DCDF0A00}"/>
                  </a:ext>
                </a:extLst>
              </p:cNvPr>
              <p:cNvGrpSpPr/>
              <p:nvPr/>
            </p:nvGrpSpPr>
            <p:grpSpPr>
              <a:xfrm>
                <a:off x="4199322" y="2186108"/>
                <a:ext cx="2689413" cy="1264022"/>
                <a:chOff x="4199322" y="2186108"/>
                <a:chExt cx="2689413" cy="1264022"/>
              </a:xfrm>
            </p:grpSpPr>
            <p:sp>
              <p:nvSpPr>
                <p:cNvPr id="24" name="Rectangle 23">
                  <a:extLst>
                    <a:ext uri="{FF2B5EF4-FFF2-40B4-BE49-F238E27FC236}">
                      <a16:creationId xmlns:a16="http://schemas.microsoft.com/office/drawing/2014/main" id="{752E294C-E8BE-BF36-AC28-D31EBB1599A6}"/>
                    </a:ext>
                  </a:extLst>
                </p:cNvPr>
                <p:cNvSpPr/>
                <p:nvPr/>
              </p:nvSpPr>
              <p:spPr>
                <a:xfrm>
                  <a:off x="4909456" y="2186108"/>
                  <a:ext cx="1269147" cy="64943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25" name="Rectangle 24">
                  <a:extLst>
                    <a:ext uri="{FF2B5EF4-FFF2-40B4-BE49-F238E27FC236}">
                      <a16:creationId xmlns:a16="http://schemas.microsoft.com/office/drawing/2014/main" id="{38259DA4-68F3-1806-D668-AA43A657FFC2}"/>
                    </a:ext>
                  </a:extLst>
                </p:cNvPr>
                <p:cNvSpPr/>
                <p:nvPr/>
              </p:nvSpPr>
              <p:spPr>
                <a:xfrm>
                  <a:off x="4199322" y="2820039"/>
                  <a:ext cx="2689413" cy="63009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grpSp>
        <p:sp>
          <p:nvSpPr>
            <p:cNvPr id="8" name="Rectangle 7">
              <a:extLst>
                <a:ext uri="{FF2B5EF4-FFF2-40B4-BE49-F238E27FC236}">
                  <a16:creationId xmlns:a16="http://schemas.microsoft.com/office/drawing/2014/main" id="{73AF70A7-0A2C-ED58-370E-4CD25D864385}"/>
                </a:ext>
              </a:extLst>
            </p:cNvPr>
            <p:cNvSpPr/>
            <p:nvPr/>
          </p:nvSpPr>
          <p:spPr>
            <a:xfrm>
              <a:off x="4226218" y="2820040"/>
              <a:ext cx="2635624" cy="284310"/>
            </a:xfrm>
            <a:prstGeom prst="rect">
              <a:avLst/>
            </a:prstGeom>
            <a:solidFill>
              <a:srgbClr val="FFC000">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9" name="Rectangle 8">
              <a:extLst>
                <a:ext uri="{FF2B5EF4-FFF2-40B4-BE49-F238E27FC236}">
                  <a16:creationId xmlns:a16="http://schemas.microsoft.com/office/drawing/2014/main" id="{E2CAFF78-C148-91F4-ACB8-48EA44831810}"/>
                </a:ext>
              </a:extLst>
            </p:cNvPr>
            <p:cNvSpPr/>
            <p:nvPr/>
          </p:nvSpPr>
          <p:spPr>
            <a:xfrm>
              <a:off x="4226218" y="3104350"/>
              <a:ext cx="2635624" cy="99892"/>
            </a:xfrm>
            <a:prstGeom prst="rect">
              <a:avLst/>
            </a:prstGeom>
            <a:solidFill>
              <a:srgbClr val="8A8B8C">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0" name="Rectangle 9">
              <a:extLst>
                <a:ext uri="{FF2B5EF4-FFF2-40B4-BE49-F238E27FC236}">
                  <a16:creationId xmlns:a16="http://schemas.microsoft.com/office/drawing/2014/main" id="{2C861F5C-81DE-7371-34CC-61E44C1072BE}"/>
                </a:ext>
              </a:extLst>
            </p:cNvPr>
            <p:cNvSpPr/>
            <p:nvPr/>
          </p:nvSpPr>
          <p:spPr>
            <a:xfrm>
              <a:off x="5432611" y="3417342"/>
              <a:ext cx="230522" cy="67907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1" name="Rectangle 10">
              <a:extLst>
                <a:ext uri="{FF2B5EF4-FFF2-40B4-BE49-F238E27FC236}">
                  <a16:creationId xmlns:a16="http://schemas.microsoft.com/office/drawing/2014/main" id="{EDC42F98-D412-2D82-D56F-8DBDE4CF6887}"/>
                </a:ext>
              </a:extLst>
            </p:cNvPr>
            <p:cNvSpPr/>
            <p:nvPr/>
          </p:nvSpPr>
          <p:spPr>
            <a:xfrm>
              <a:off x="3742124" y="3834333"/>
              <a:ext cx="3611496" cy="1659751"/>
            </a:xfrm>
            <a:prstGeom prst="rect">
              <a:avLst/>
            </a:prstGeom>
            <a:solidFill>
              <a:srgbClr val="96352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2" name="Rectangle 11">
              <a:extLst>
                <a:ext uri="{FF2B5EF4-FFF2-40B4-BE49-F238E27FC236}">
                  <a16:creationId xmlns:a16="http://schemas.microsoft.com/office/drawing/2014/main" id="{EF979E4E-D59C-0B44-9D19-701B6EBBB236}"/>
                </a:ext>
              </a:extLst>
            </p:cNvPr>
            <p:cNvSpPr/>
            <p:nvPr/>
          </p:nvSpPr>
          <p:spPr>
            <a:xfrm>
              <a:off x="3850153" y="3834333"/>
              <a:ext cx="3395891" cy="155986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3" name="Rectangle 12">
              <a:extLst>
                <a:ext uri="{FF2B5EF4-FFF2-40B4-BE49-F238E27FC236}">
                  <a16:creationId xmlns:a16="http://schemas.microsoft.com/office/drawing/2014/main" id="{48122F1F-877D-12BF-2776-1DA7F8AA5364}"/>
                </a:ext>
              </a:extLst>
            </p:cNvPr>
            <p:cNvSpPr/>
            <p:nvPr/>
          </p:nvSpPr>
          <p:spPr>
            <a:xfrm>
              <a:off x="5305823" y="5193663"/>
              <a:ext cx="476410" cy="200530"/>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14" name="Straight Arrow Connector 13">
              <a:extLst>
                <a:ext uri="{FF2B5EF4-FFF2-40B4-BE49-F238E27FC236}">
                  <a16:creationId xmlns:a16="http://schemas.microsoft.com/office/drawing/2014/main" id="{26422943-389B-9C47-5200-4C41E51B7D93}"/>
                </a:ext>
              </a:extLst>
            </p:cNvPr>
            <p:cNvCxnSpPr/>
            <p:nvPr/>
          </p:nvCxnSpPr>
          <p:spPr>
            <a:xfrm flipV="1">
              <a:off x="5544028" y="3204242"/>
              <a:ext cx="0" cy="19894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79F1C30-A0DD-2D39-D192-FC5A5F506CCE}"/>
                </a:ext>
              </a:extLst>
            </p:cNvPr>
            <p:cNvCxnSpPr>
              <a:cxnSpLocks/>
            </p:cNvCxnSpPr>
            <p:nvPr/>
          </p:nvCxnSpPr>
          <p:spPr>
            <a:xfrm flipH="1" flipV="1">
              <a:off x="5140618" y="3834333"/>
              <a:ext cx="403410" cy="13593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01C5A37-8771-E30B-00E7-F393B6F3AEBA}"/>
                </a:ext>
              </a:extLst>
            </p:cNvPr>
            <p:cNvCxnSpPr>
              <a:cxnSpLocks/>
            </p:cNvCxnSpPr>
            <p:nvPr/>
          </p:nvCxnSpPr>
          <p:spPr>
            <a:xfrm flipV="1">
              <a:off x="5543360" y="3834333"/>
              <a:ext cx="403410" cy="13593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5E6E3E-94B2-2C6F-4835-CA68E7AAF479}"/>
                    </a:ext>
                  </a:extLst>
                </p:cNvPr>
                <p:cNvSpPr txBox="1"/>
                <p:nvPr/>
              </p:nvSpPr>
              <p:spPr>
                <a:xfrm>
                  <a:off x="5394135" y="4033907"/>
                  <a:ext cx="600080" cy="37018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m:rPr>
                            <m:sty m:val="p"/>
                          </m:rPr>
                          <a:rPr lang="en-US" sz="1400" b="1" i="1">
                            <a:latin typeface="Cambria Math" panose="02040503050406030204" pitchFamily="18" charset="0"/>
                          </a:rPr>
                          <m:t>α</m:t>
                        </m:r>
                      </m:oMath>
                    </m:oMathPara>
                  </a14:m>
                  <a:endParaRPr lang="en-US" sz="1400" b="1" dirty="0"/>
                </a:p>
              </p:txBody>
            </p:sp>
          </mc:Choice>
          <mc:Fallback xmlns="">
            <p:sp>
              <p:nvSpPr>
                <p:cNvPr id="46" name="TextBox 45">
                  <a:extLst>
                    <a:ext uri="{FF2B5EF4-FFF2-40B4-BE49-F238E27FC236}">
                      <a16:creationId xmlns:a16="http://schemas.microsoft.com/office/drawing/2014/main" id="{A40AA6C2-5D30-2D9B-6886-887340758083}"/>
                    </a:ext>
                  </a:extLst>
                </p:cNvPr>
                <p:cNvSpPr txBox="1">
                  <a:spLocks noRot="1" noChangeAspect="1" noMove="1" noResize="1" noEditPoints="1" noAdjustHandles="1" noChangeArrowheads="1" noChangeShapeType="1" noTextEdit="1"/>
                </p:cNvSpPr>
                <p:nvPr/>
              </p:nvSpPr>
              <p:spPr>
                <a:xfrm>
                  <a:off x="5394135" y="4033907"/>
                  <a:ext cx="600080" cy="370182"/>
                </a:xfrm>
                <a:prstGeom prst="rect">
                  <a:avLst/>
                </a:prstGeom>
                <a:blipFill>
                  <a:blip r:embed="rId6"/>
                  <a:stretch>
                    <a:fillRect/>
                  </a:stretch>
                </a:blipFill>
              </p:spPr>
              <p:txBody>
                <a:bodyPr/>
                <a:lstStyle/>
                <a:p>
                  <a:r>
                    <a:rPr lang="en-US">
                      <a:noFill/>
                    </a:rPr>
                    <a:t> </a:t>
                  </a:r>
                </a:p>
              </p:txBody>
            </p:sp>
          </mc:Fallback>
        </mc:AlternateContent>
        <p:sp>
          <p:nvSpPr>
            <p:cNvPr id="18" name="Rectangle 17">
              <a:extLst>
                <a:ext uri="{FF2B5EF4-FFF2-40B4-BE49-F238E27FC236}">
                  <a16:creationId xmlns:a16="http://schemas.microsoft.com/office/drawing/2014/main" id="{E2EAD183-59EB-AC3D-7E13-7AF731675F16}"/>
                </a:ext>
              </a:extLst>
            </p:cNvPr>
            <p:cNvSpPr/>
            <p:nvPr/>
          </p:nvSpPr>
          <p:spPr>
            <a:xfrm>
              <a:off x="3819525" y="3488553"/>
              <a:ext cx="1574609" cy="302398"/>
            </a:xfrm>
            <a:prstGeom prst="rect">
              <a:avLst/>
            </a:prstGeom>
            <a:solidFill>
              <a:srgbClr val="FFFFFF">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8A74342-570A-4E8E-E7F3-6055D055EDF2}"/>
                    </a:ext>
                  </a:extLst>
                </p:cNvPr>
                <p:cNvSpPr txBox="1"/>
                <p:nvPr/>
              </p:nvSpPr>
              <p:spPr>
                <a:xfrm>
                  <a:off x="3742124" y="3488552"/>
                  <a:ext cx="1692876" cy="277636"/>
                </a:xfrm>
                <a:prstGeom prst="rect">
                  <a:avLst/>
                </a:prstGeom>
                <a:noFill/>
              </p:spPr>
              <p:txBody>
                <a:bodyPr wrap="square" rtlCol="0">
                  <a:spAutoFit/>
                </a:bodyPr>
                <a:lstStyle/>
                <a:p>
                  <a:pPr algn="ctr"/>
                  <a:r>
                    <a:rPr lang="en-US" sz="900" dirty="0"/>
                    <a:t>Collimator, ~100 </a:t>
                  </a:r>
                  <a14:m>
                    <m:oMath xmlns:m="http://schemas.openxmlformats.org/officeDocument/2006/math">
                      <m:r>
                        <a:rPr lang="en-US" sz="900" i="1">
                          <a:latin typeface="Cambria Math" panose="02040503050406030204" pitchFamily="18" charset="0"/>
                        </a:rPr>
                        <m:t>𝜇</m:t>
                      </m:r>
                    </m:oMath>
                  </a14:m>
                  <a:r>
                    <a:rPr lang="en-US" sz="900" dirty="0"/>
                    <a:t>m </a:t>
                  </a:r>
                  <a14:m>
                    <m:oMath xmlns:m="http://schemas.openxmlformats.org/officeDocument/2006/math">
                      <m:r>
                        <a:rPr lang="en-US" sz="900" i="1">
                          <a:latin typeface="Cambria Math" panose="02040503050406030204" pitchFamily="18" charset="0"/>
                          <a:ea typeface="Cambria Math" panose="02040503050406030204" pitchFamily="18" charset="0"/>
                        </a:rPr>
                        <m:t>∅</m:t>
                      </m:r>
                    </m:oMath>
                  </a14:m>
                  <a:endParaRPr lang="en-US" sz="900" dirty="0"/>
                </a:p>
              </p:txBody>
            </p:sp>
          </mc:Choice>
          <mc:Fallback xmlns="">
            <p:sp>
              <p:nvSpPr>
                <p:cNvPr id="25" name="TextBox 24">
                  <a:extLst>
                    <a:ext uri="{FF2B5EF4-FFF2-40B4-BE49-F238E27FC236}">
                      <a16:creationId xmlns:a16="http://schemas.microsoft.com/office/drawing/2014/main" id="{10EBB770-AFC0-DB5B-42A3-3440307EF9F7}"/>
                    </a:ext>
                  </a:extLst>
                </p:cNvPr>
                <p:cNvSpPr txBox="1">
                  <a:spLocks noRot="1" noChangeAspect="1" noMove="1" noResize="1" noEditPoints="1" noAdjustHandles="1" noChangeArrowheads="1" noChangeShapeType="1" noTextEdit="1"/>
                </p:cNvSpPr>
                <p:nvPr/>
              </p:nvSpPr>
              <p:spPr>
                <a:xfrm>
                  <a:off x="3742124" y="3488552"/>
                  <a:ext cx="1692876" cy="277636"/>
                </a:xfrm>
                <a:prstGeom prst="rect">
                  <a:avLst/>
                </a:prstGeom>
                <a:blipFill>
                  <a:blip r:embed="rId7"/>
                  <a:stretch>
                    <a:fillRect b="-10526"/>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52A34B10-4108-29D7-67D6-518ED862B004}"/>
                </a:ext>
              </a:extLst>
            </p:cNvPr>
            <p:cNvSpPr txBox="1"/>
            <p:nvPr/>
          </p:nvSpPr>
          <p:spPr>
            <a:xfrm>
              <a:off x="5730071" y="5115602"/>
              <a:ext cx="764720" cy="277636"/>
            </a:xfrm>
            <a:prstGeom prst="rect">
              <a:avLst/>
            </a:prstGeom>
            <a:noFill/>
          </p:spPr>
          <p:txBody>
            <a:bodyPr wrap="square" rtlCol="0">
              <a:spAutoFit/>
            </a:bodyPr>
            <a:lstStyle/>
            <a:p>
              <a:pPr algn="ctr"/>
              <a:r>
                <a:rPr lang="en-US" sz="900" baseline="30000" dirty="0"/>
                <a:t>241</a:t>
              </a:r>
              <a:r>
                <a:rPr lang="en-US" sz="900" dirty="0"/>
                <a:t>Am</a:t>
              </a:r>
              <a:endParaRPr lang="en-US" sz="900" baseline="30000" dirty="0"/>
            </a:p>
          </p:txBody>
        </p:sp>
        <p:sp>
          <p:nvSpPr>
            <p:cNvPr id="21" name="TextBox 20">
              <a:extLst>
                <a:ext uri="{FF2B5EF4-FFF2-40B4-BE49-F238E27FC236}">
                  <a16:creationId xmlns:a16="http://schemas.microsoft.com/office/drawing/2014/main" id="{0155BC33-8FD3-188E-3E2B-418B11FE8FAC}"/>
                </a:ext>
              </a:extLst>
            </p:cNvPr>
            <p:cNvSpPr txBox="1"/>
            <p:nvPr/>
          </p:nvSpPr>
          <p:spPr>
            <a:xfrm>
              <a:off x="4575767" y="2806834"/>
              <a:ext cx="1925859" cy="277636"/>
            </a:xfrm>
            <a:prstGeom prst="rect">
              <a:avLst/>
            </a:prstGeom>
            <a:noFill/>
          </p:spPr>
          <p:txBody>
            <a:bodyPr wrap="square" rtlCol="0">
              <a:spAutoFit/>
            </a:bodyPr>
            <a:lstStyle/>
            <a:p>
              <a:pPr algn="ctr"/>
              <a:r>
                <a:rPr lang="en-US" sz="900" dirty="0"/>
                <a:t>JJ-GE Qubit</a:t>
              </a:r>
            </a:p>
          </p:txBody>
        </p:sp>
      </p:grpSp>
    </p:spTree>
    <p:extLst>
      <p:ext uri="{BB962C8B-B14F-4D97-AF65-F5344CB8AC3E}">
        <p14:creationId xmlns:p14="http://schemas.microsoft.com/office/powerpoint/2010/main" val="2624911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A4858-854C-620D-DDC6-641A9DA27E1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86C813-7986-7477-68AE-736DBCE17C76}"/>
              </a:ext>
            </a:extLst>
          </p:cNvPr>
          <p:cNvSpPr>
            <a:spLocks noGrp="1"/>
          </p:cNvSpPr>
          <p:nvPr>
            <p:ph sz="quarter" idx="10"/>
          </p:nvPr>
        </p:nvSpPr>
        <p:spPr>
          <a:xfrm>
            <a:off x="633082" y="1293094"/>
            <a:ext cx="6274864" cy="4830616"/>
          </a:xfrm>
        </p:spPr>
        <p:txBody>
          <a:bodyPr/>
          <a:lstStyle/>
          <a:p>
            <a:r>
              <a:rPr lang="en-US" dirty="0"/>
              <a:t>Low rate of correlated errors remains</a:t>
            </a:r>
          </a:p>
          <a:p>
            <a:pPr lvl="1"/>
            <a:r>
              <a:rPr lang="en-US" dirty="0"/>
              <a:t>Consistent with cosmic ray protons and neutrons</a:t>
            </a:r>
          </a:p>
          <a:p>
            <a:r>
              <a:rPr lang="en-US" u="sng" dirty="0"/>
              <a:t>Questions:</a:t>
            </a:r>
            <a:r>
              <a:rPr lang="en-US" dirty="0"/>
              <a:t> to what degree does JJ-GE protect SC qubits?  What about other GE strategies?</a:t>
            </a:r>
          </a:p>
          <a:p>
            <a:r>
              <a:rPr lang="en-US" dirty="0"/>
              <a:t>Measurements:</a:t>
            </a:r>
          </a:p>
          <a:p>
            <a:pPr lvl="1"/>
            <a:r>
              <a:rPr lang="en-US" dirty="0"/>
              <a:t>At MIT with </a:t>
            </a:r>
            <a:r>
              <a:rPr lang="en-US" baseline="30000" dirty="0"/>
              <a:t>241</a:t>
            </a:r>
            <a:r>
              <a:rPr lang="en-US" dirty="0"/>
              <a:t>Am</a:t>
            </a:r>
          </a:p>
          <a:p>
            <a:pPr lvl="1"/>
            <a:r>
              <a:rPr lang="en-US" dirty="0"/>
              <a:t>At APL with CLIQUE, a linear accelerator</a:t>
            </a:r>
          </a:p>
          <a:p>
            <a:pPr marL="0" indent="0">
              <a:buNone/>
            </a:pPr>
            <a:endParaRPr lang="en-US" dirty="0"/>
          </a:p>
          <a:p>
            <a:pPr marL="0" indent="0">
              <a:buNone/>
            </a:pPr>
            <a:endParaRPr lang="en-US" b="1" dirty="0"/>
          </a:p>
          <a:p>
            <a:endParaRPr lang="en-US" dirty="0"/>
          </a:p>
        </p:txBody>
      </p:sp>
      <p:sp>
        <p:nvSpPr>
          <p:cNvPr id="3" name="Title 2">
            <a:extLst>
              <a:ext uri="{FF2B5EF4-FFF2-40B4-BE49-F238E27FC236}">
                <a16:creationId xmlns:a16="http://schemas.microsoft.com/office/drawing/2014/main" id="{D868D8C8-9DB8-CA0A-9925-ED4E2967335F}"/>
              </a:ext>
            </a:extLst>
          </p:cNvPr>
          <p:cNvSpPr>
            <a:spLocks noGrp="1"/>
          </p:cNvSpPr>
          <p:nvPr>
            <p:ph type="title"/>
          </p:nvPr>
        </p:nvSpPr>
        <p:spPr/>
        <p:txBody>
          <a:bodyPr/>
          <a:lstStyle/>
          <a:p>
            <a:r>
              <a:rPr lang="en-US" dirty="0"/>
              <a:t>Radiation Affects Superconducting Qubits</a:t>
            </a:r>
          </a:p>
        </p:txBody>
      </p:sp>
      <p:sp>
        <p:nvSpPr>
          <p:cNvPr id="4" name="Slide Number Placeholder 3">
            <a:extLst>
              <a:ext uri="{FF2B5EF4-FFF2-40B4-BE49-F238E27FC236}">
                <a16:creationId xmlns:a16="http://schemas.microsoft.com/office/drawing/2014/main" id="{D7F1CEAF-A89B-7760-3AA7-8867D9544C48}"/>
              </a:ext>
            </a:extLst>
          </p:cNvPr>
          <p:cNvSpPr>
            <a:spLocks noGrp="1"/>
          </p:cNvSpPr>
          <p:nvPr>
            <p:ph type="sldNum" sz="quarter" idx="4"/>
          </p:nvPr>
        </p:nvSpPr>
        <p:spPr/>
        <p:txBody>
          <a:bodyPr/>
          <a:lstStyle/>
          <a:p>
            <a:fld id="{8AF34121-AFFE-3048-BF09-9810F0C44256}" type="slidenum">
              <a:rPr lang="en-US" smtClean="0"/>
              <a:pPr/>
              <a:t>11</a:t>
            </a:fld>
            <a:endParaRPr lang="en-US" dirty="0"/>
          </a:p>
        </p:txBody>
      </p:sp>
      <p:pic>
        <p:nvPicPr>
          <p:cNvPr id="5" name="Picture 4" descr="A collage of people in a room&#10;&#10;Description automatically generated">
            <a:extLst>
              <a:ext uri="{FF2B5EF4-FFF2-40B4-BE49-F238E27FC236}">
                <a16:creationId xmlns:a16="http://schemas.microsoft.com/office/drawing/2014/main" id="{A5E45FF1-64B3-ED4D-E36A-F0BE32E2C55A}"/>
              </a:ext>
            </a:extLst>
          </p:cNvPr>
          <p:cNvPicPr>
            <a:picLocks noChangeAspect="1"/>
          </p:cNvPicPr>
          <p:nvPr/>
        </p:nvPicPr>
        <p:blipFill>
          <a:blip r:embed="rId2">
            <a:extLst>
              <a:ext uri="{28A0092B-C50C-407E-A947-70E740481C1C}">
                <a14:useLocalDpi xmlns:a14="http://schemas.microsoft.com/office/drawing/2010/main" val="0"/>
              </a:ext>
            </a:extLst>
          </a:blip>
          <a:srcRect r="41047"/>
          <a:stretch/>
        </p:blipFill>
        <p:spPr>
          <a:xfrm>
            <a:off x="6289989" y="4266792"/>
            <a:ext cx="5804679" cy="2547474"/>
          </a:xfrm>
          <a:prstGeom prst="rect">
            <a:avLst/>
          </a:prstGeom>
        </p:spPr>
      </p:pic>
    </p:spTree>
    <p:extLst>
      <p:ext uri="{BB962C8B-B14F-4D97-AF65-F5344CB8AC3E}">
        <p14:creationId xmlns:p14="http://schemas.microsoft.com/office/powerpoint/2010/main" val="2207517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3CE43-DDD0-85EF-9833-ECFF503A8E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176054-7438-A343-554D-BF753A723D81}"/>
              </a:ext>
            </a:extLst>
          </p:cNvPr>
          <p:cNvSpPr>
            <a:spLocks noGrp="1"/>
          </p:cNvSpPr>
          <p:nvPr>
            <p:ph type="title"/>
          </p:nvPr>
        </p:nvSpPr>
        <p:spPr/>
        <p:txBody>
          <a:bodyPr/>
          <a:lstStyle/>
          <a:p>
            <a:r>
              <a:rPr lang="en-US" dirty="0"/>
              <a:t>Three Devices Under Test</a:t>
            </a:r>
          </a:p>
        </p:txBody>
      </p:sp>
      <mc:AlternateContent xmlns:mc="http://schemas.openxmlformats.org/markup-compatibility/2006" xmlns:a14="http://schemas.microsoft.com/office/drawing/2010/main">
        <mc:Choice Requires="a14">
          <p:graphicFrame>
            <p:nvGraphicFramePr>
              <p:cNvPr id="47" name="Table 46">
                <a:extLst>
                  <a:ext uri="{FF2B5EF4-FFF2-40B4-BE49-F238E27FC236}">
                    <a16:creationId xmlns:a16="http://schemas.microsoft.com/office/drawing/2014/main" id="{1FE8305C-B365-E01B-3055-ACAA38EADE75}"/>
                  </a:ext>
                </a:extLst>
              </p:cNvPr>
              <p:cNvGraphicFramePr>
                <a:graphicFrameLocks noGrp="1"/>
              </p:cNvGraphicFramePr>
              <p:nvPr>
                <p:extLst>
                  <p:ext uri="{D42A27DB-BD31-4B8C-83A1-F6EECF244321}">
                    <p14:modId xmlns:p14="http://schemas.microsoft.com/office/powerpoint/2010/main" val="4056912147"/>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M1</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47" name="Table 46">
                <a:extLst>
                  <a:ext uri="{FF2B5EF4-FFF2-40B4-BE49-F238E27FC236}">
                    <a16:creationId xmlns:a16="http://schemas.microsoft.com/office/drawing/2014/main" id="{1FE8305C-B365-E01B-3055-ACAA38EADE75}"/>
                  </a:ext>
                </a:extLst>
              </p:cNvPr>
              <p:cNvGraphicFramePr>
                <a:graphicFrameLocks noGrp="1"/>
              </p:cNvGraphicFramePr>
              <p:nvPr>
                <p:extLst>
                  <p:ext uri="{D42A27DB-BD31-4B8C-83A1-F6EECF244321}">
                    <p14:modId xmlns:p14="http://schemas.microsoft.com/office/powerpoint/2010/main" val="4056912147"/>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2"/>
                          <a:stretch>
                            <a:fillRect l="-100662" t="-6667" r="-300000" b="-320000"/>
                          </a:stretch>
                        </a:blipFill>
                      </a:tcPr>
                    </a:tc>
                    <a:tc>
                      <a:txBody>
                        <a:bodyPr/>
                        <a:lstStyle/>
                        <a:p>
                          <a:endParaRPr lang="en-US"/>
                        </a:p>
                      </a:txBody>
                      <a:tcPr anchor="ctr">
                        <a:blipFill>
                          <a:blip r:embed="rId2"/>
                          <a:stretch>
                            <a:fillRect l="-202000" t="-6667" r="-202000"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sp>
        <p:nvSpPr>
          <p:cNvPr id="14" name="Rectangle 13">
            <a:extLst>
              <a:ext uri="{FF2B5EF4-FFF2-40B4-BE49-F238E27FC236}">
                <a16:creationId xmlns:a16="http://schemas.microsoft.com/office/drawing/2014/main" id="{99D4A92D-BD78-4968-F193-24DA8FD451E8}"/>
              </a:ext>
            </a:extLst>
          </p:cNvPr>
          <p:cNvSpPr/>
          <p:nvPr/>
        </p:nvSpPr>
        <p:spPr>
          <a:xfrm>
            <a:off x="2796932" y="4210773"/>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 name="Straight Connector 4">
            <a:extLst>
              <a:ext uri="{FF2B5EF4-FFF2-40B4-BE49-F238E27FC236}">
                <a16:creationId xmlns:a16="http://schemas.microsoft.com/office/drawing/2014/main" id="{DC73E4C0-14A6-836E-1C03-149164665C69}"/>
              </a:ext>
            </a:extLst>
          </p:cNvPr>
          <p:cNvCxnSpPr>
            <a:cxnSpLocks/>
          </p:cNvCxnSpPr>
          <p:nvPr/>
        </p:nvCxnSpPr>
        <p:spPr>
          <a:xfrm>
            <a:off x="2952324" y="4008699"/>
            <a:ext cx="5983751"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8619F3F-3F11-0108-7FDC-F9C7406A7797}"/>
                  </a:ext>
                </a:extLst>
              </p:cNvPr>
              <p:cNvSpPr txBox="1"/>
              <p:nvPr/>
            </p:nvSpPr>
            <p:spPr>
              <a:xfrm>
                <a:off x="5484636" y="4087502"/>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6" name="TextBox 5">
                <a:extLst>
                  <a:ext uri="{FF2B5EF4-FFF2-40B4-BE49-F238E27FC236}">
                    <a16:creationId xmlns:a16="http://schemas.microsoft.com/office/drawing/2014/main" id="{68619F3F-3F11-0108-7FDC-F9C7406A7797}"/>
                  </a:ext>
                </a:extLst>
              </p:cNvPr>
              <p:cNvSpPr txBox="1">
                <a:spLocks noRot="1" noChangeAspect="1" noMove="1" noResize="1" noEditPoints="1" noAdjustHandles="1" noChangeArrowheads="1" noChangeShapeType="1" noTextEdit="1"/>
              </p:cNvSpPr>
              <p:nvPr/>
            </p:nvSpPr>
            <p:spPr>
              <a:xfrm>
                <a:off x="5484636" y="4087502"/>
                <a:ext cx="269642" cy="291298"/>
              </a:xfrm>
              <a:prstGeom prst="rect">
                <a:avLst/>
              </a:prstGeom>
              <a:blipFill>
                <a:blip r:embed="rId3"/>
                <a:stretch>
                  <a:fillRect b="-4348"/>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D85A13FB-7764-C5C3-C2A4-4823B362B4AA}"/>
              </a:ext>
            </a:extLst>
          </p:cNvPr>
          <p:cNvCxnSpPr>
            <a:cxnSpLocks/>
          </p:cNvCxnSpPr>
          <p:nvPr/>
        </p:nvCxnSpPr>
        <p:spPr>
          <a:xfrm>
            <a:off x="5786920" y="4021399"/>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3E8499-CFCD-34D5-DDF5-29C81BD8C463}"/>
              </a:ext>
            </a:extLst>
          </p:cNvPr>
          <p:cNvCxnSpPr>
            <a:cxnSpLocks/>
          </p:cNvCxnSpPr>
          <p:nvPr/>
        </p:nvCxnSpPr>
        <p:spPr>
          <a:xfrm>
            <a:off x="2955721" y="4210114"/>
            <a:ext cx="219279"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251BAC3-2B5F-383C-1B0C-C5D66AED2FB4}"/>
              </a:ext>
            </a:extLst>
          </p:cNvPr>
          <p:cNvCxnSpPr>
            <a:cxnSpLocks/>
          </p:cNvCxnSpPr>
          <p:nvPr/>
        </p:nvCxnSpPr>
        <p:spPr>
          <a:xfrm>
            <a:off x="3039824" y="4210774"/>
            <a:ext cx="0" cy="271131"/>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09AC565-269B-06A1-BCC3-57660FDAF4D9}"/>
              </a:ext>
            </a:extLst>
          </p:cNvPr>
          <p:cNvCxnSpPr>
            <a:cxnSpLocks/>
          </p:cNvCxnSpPr>
          <p:nvPr/>
        </p:nvCxnSpPr>
        <p:spPr>
          <a:xfrm flipV="1">
            <a:off x="1665763" y="4485512"/>
            <a:ext cx="6575129" cy="1899"/>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5B3B021-C2A5-B5CE-DF04-549F8352DADF}"/>
              </a:ext>
            </a:extLst>
          </p:cNvPr>
          <p:cNvCxnSpPr>
            <a:cxnSpLocks/>
          </p:cNvCxnSpPr>
          <p:nvPr/>
        </p:nvCxnSpPr>
        <p:spPr>
          <a:xfrm>
            <a:off x="1851737" y="463899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9C1EBB8-7E45-8ACF-4D55-B76A1625F031}"/>
              </a:ext>
            </a:extLst>
          </p:cNvPr>
          <p:cNvSpPr txBox="1"/>
          <p:nvPr/>
        </p:nvSpPr>
        <p:spPr>
          <a:xfrm>
            <a:off x="5498918" y="3255147"/>
            <a:ext cx="1026443" cy="230832"/>
          </a:xfrm>
          <a:prstGeom prst="rect">
            <a:avLst/>
          </a:prstGeom>
          <a:noFill/>
        </p:spPr>
        <p:txBody>
          <a:bodyPr wrap="square" rtlCol="0">
            <a:spAutoFit/>
          </a:bodyPr>
          <a:lstStyle/>
          <a:p>
            <a:r>
              <a:rPr lang="en-US" sz="900" dirty="0"/>
              <a:t>Junction barrier</a:t>
            </a:r>
          </a:p>
        </p:txBody>
      </p:sp>
      <p:grpSp>
        <p:nvGrpSpPr>
          <p:cNvPr id="152" name="Group 151">
            <a:extLst>
              <a:ext uri="{FF2B5EF4-FFF2-40B4-BE49-F238E27FC236}">
                <a16:creationId xmlns:a16="http://schemas.microsoft.com/office/drawing/2014/main" id="{17A80B71-8C33-7707-5047-6E3975D5391A}"/>
              </a:ext>
            </a:extLst>
          </p:cNvPr>
          <p:cNvGrpSpPr/>
          <p:nvPr/>
        </p:nvGrpSpPr>
        <p:grpSpPr>
          <a:xfrm>
            <a:off x="1344649" y="4481059"/>
            <a:ext cx="1390902" cy="157941"/>
            <a:chOff x="1459909" y="4434955"/>
            <a:chExt cx="1390902" cy="157941"/>
          </a:xfrm>
        </p:grpSpPr>
        <p:sp>
          <p:nvSpPr>
            <p:cNvPr id="19" name="Rectangle 18">
              <a:extLst>
                <a:ext uri="{FF2B5EF4-FFF2-40B4-BE49-F238E27FC236}">
                  <a16:creationId xmlns:a16="http://schemas.microsoft.com/office/drawing/2014/main" id="{7A859293-8876-3C08-7F32-89B5950F4FB2}"/>
                </a:ext>
              </a:extLst>
            </p:cNvPr>
            <p:cNvSpPr/>
            <p:nvPr/>
          </p:nvSpPr>
          <p:spPr>
            <a:xfrm rot="16200000" flipH="1">
              <a:off x="1772482" y="4219665"/>
              <a:ext cx="60656" cy="685801"/>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20" name="Straight Connector 19">
              <a:extLst>
                <a:ext uri="{FF2B5EF4-FFF2-40B4-BE49-F238E27FC236}">
                  <a16:creationId xmlns:a16="http://schemas.microsoft.com/office/drawing/2014/main" id="{E0A5E3EA-D344-B2FE-D9D6-19D0848E9820}"/>
                </a:ext>
              </a:extLst>
            </p:cNvPr>
            <p:cNvCxnSpPr>
              <a:cxnSpLocks/>
            </p:cNvCxnSpPr>
            <p:nvPr/>
          </p:nvCxnSpPr>
          <p:spPr>
            <a:xfrm>
              <a:off x="2155633" y="4436745"/>
              <a:ext cx="0" cy="156151"/>
            </a:xfrm>
            <a:prstGeom prst="line">
              <a:avLst/>
            </a:prstGeom>
            <a:noFill/>
            <a:ln w="19050" cap="flat" cmpd="sng" algn="ctr">
              <a:solidFill>
                <a:srgbClr val="005097"/>
              </a:solidFill>
              <a:prstDash val="sysDot"/>
              <a:miter lim="800000"/>
            </a:ln>
            <a:effectLst/>
          </p:spPr>
        </p:cxnSp>
        <p:sp>
          <p:nvSpPr>
            <p:cNvPr id="28" name="Rectangle 27">
              <a:extLst>
                <a:ext uri="{FF2B5EF4-FFF2-40B4-BE49-F238E27FC236}">
                  <a16:creationId xmlns:a16="http://schemas.microsoft.com/office/drawing/2014/main" id="{53A09CC6-E712-6EBF-E03C-1489FFED66CD}"/>
                </a:ext>
              </a:extLst>
            </p:cNvPr>
            <p:cNvSpPr/>
            <p:nvPr/>
          </p:nvSpPr>
          <p:spPr>
            <a:xfrm rot="16200000" flipH="1">
              <a:off x="2473853" y="4126113"/>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90" name="Straight Arrow Connector 89">
            <a:extLst>
              <a:ext uri="{FF2B5EF4-FFF2-40B4-BE49-F238E27FC236}">
                <a16:creationId xmlns:a16="http://schemas.microsoft.com/office/drawing/2014/main" id="{65461273-6B0B-AE95-42A5-6EE8CBB0C1B0}"/>
              </a:ext>
            </a:extLst>
          </p:cNvPr>
          <p:cNvCxnSpPr>
            <a:cxnSpLocks/>
          </p:cNvCxnSpPr>
          <p:nvPr/>
        </p:nvCxnSpPr>
        <p:spPr>
          <a:xfrm flipV="1">
            <a:off x="1853321" y="427156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3" name="Group 152">
            <a:extLst>
              <a:ext uri="{FF2B5EF4-FFF2-40B4-BE49-F238E27FC236}">
                <a16:creationId xmlns:a16="http://schemas.microsoft.com/office/drawing/2014/main" id="{E42E9A66-79B0-A682-A0F7-9D7ABFD73995}"/>
              </a:ext>
            </a:extLst>
          </p:cNvPr>
          <p:cNvGrpSpPr/>
          <p:nvPr/>
        </p:nvGrpSpPr>
        <p:grpSpPr>
          <a:xfrm flipH="1">
            <a:off x="2953090" y="4481057"/>
            <a:ext cx="1390902" cy="157941"/>
            <a:chOff x="1459909" y="4434955"/>
            <a:chExt cx="1390902" cy="157941"/>
          </a:xfrm>
        </p:grpSpPr>
        <p:sp>
          <p:nvSpPr>
            <p:cNvPr id="154" name="Rectangle 153">
              <a:extLst>
                <a:ext uri="{FF2B5EF4-FFF2-40B4-BE49-F238E27FC236}">
                  <a16:creationId xmlns:a16="http://schemas.microsoft.com/office/drawing/2014/main" id="{274C4459-E8A3-C05B-E2BA-F36C09601B92}"/>
                </a:ext>
              </a:extLst>
            </p:cNvPr>
            <p:cNvSpPr/>
            <p:nvPr/>
          </p:nvSpPr>
          <p:spPr>
            <a:xfrm rot="16200000" flipH="1">
              <a:off x="1772482" y="4219665"/>
              <a:ext cx="60656" cy="685801"/>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55" name="Straight Connector 154">
              <a:extLst>
                <a:ext uri="{FF2B5EF4-FFF2-40B4-BE49-F238E27FC236}">
                  <a16:creationId xmlns:a16="http://schemas.microsoft.com/office/drawing/2014/main" id="{172D7378-3C2C-8E3C-92E2-8E650870BE48}"/>
                </a:ext>
              </a:extLst>
            </p:cNvPr>
            <p:cNvCxnSpPr>
              <a:cxnSpLocks/>
            </p:cNvCxnSpPr>
            <p:nvPr/>
          </p:nvCxnSpPr>
          <p:spPr>
            <a:xfrm>
              <a:off x="2155633" y="4436745"/>
              <a:ext cx="0" cy="156151"/>
            </a:xfrm>
            <a:prstGeom prst="line">
              <a:avLst/>
            </a:prstGeom>
            <a:noFill/>
            <a:ln w="19050" cap="flat" cmpd="sng" algn="ctr">
              <a:solidFill>
                <a:srgbClr val="005097"/>
              </a:solidFill>
              <a:prstDash val="sysDot"/>
              <a:miter lim="800000"/>
            </a:ln>
            <a:effectLst/>
          </p:spPr>
        </p:cxnSp>
        <p:sp>
          <p:nvSpPr>
            <p:cNvPr id="156" name="Rectangle 155">
              <a:extLst>
                <a:ext uri="{FF2B5EF4-FFF2-40B4-BE49-F238E27FC236}">
                  <a16:creationId xmlns:a16="http://schemas.microsoft.com/office/drawing/2014/main" id="{60B72E8E-77DE-02D3-1F94-383370CE678B}"/>
                </a:ext>
              </a:extLst>
            </p:cNvPr>
            <p:cNvSpPr/>
            <p:nvPr/>
          </p:nvSpPr>
          <p:spPr>
            <a:xfrm rot="16200000" flipH="1">
              <a:off x="2473853" y="4126113"/>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04" name="Rectangle 103">
            <a:extLst>
              <a:ext uri="{FF2B5EF4-FFF2-40B4-BE49-F238E27FC236}">
                <a16:creationId xmlns:a16="http://schemas.microsoft.com/office/drawing/2014/main" id="{9998EFFA-53D6-B56C-53FD-EB2B507665C2}"/>
              </a:ext>
            </a:extLst>
          </p:cNvPr>
          <p:cNvSpPr/>
          <p:nvPr/>
        </p:nvSpPr>
        <p:spPr>
          <a:xfrm>
            <a:off x="5934444" y="3567675"/>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05" name="Straight Connector 104">
            <a:extLst>
              <a:ext uri="{FF2B5EF4-FFF2-40B4-BE49-F238E27FC236}">
                <a16:creationId xmlns:a16="http://schemas.microsoft.com/office/drawing/2014/main" id="{CC3059E9-8652-59BA-6135-ECF8E9F21392}"/>
              </a:ext>
            </a:extLst>
          </p:cNvPr>
          <p:cNvCxnSpPr>
            <a:cxnSpLocks/>
          </p:cNvCxnSpPr>
          <p:nvPr/>
        </p:nvCxnSpPr>
        <p:spPr>
          <a:xfrm>
            <a:off x="6079782" y="3631053"/>
            <a:ext cx="1157" cy="913954"/>
          </a:xfrm>
          <a:prstGeom prst="line">
            <a:avLst/>
          </a:prstGeom>
          <a:noFill/>
          <a:ln w="19050" cap="flat" cmpd="sng" algn="ctr">
            <a:solidFill>
              <a:srgbClr val="005097"/>
            </a:solidFill>
            <a:prstDash val="sysDot"/>
            <a:miter lim="800000"/>
          </a:ln>
          <a:effectLst/>
        </p:spPr>
      </p:cxnSp>
      <p:sp>
        <p:nvSpPr>
          <p:cNvPr id="109" name="Rectangle 108">
            <a:extLst>
              <a:ext uri="{FF2B5EF4-FFF2-40B4-BE49-F238E27FC236}">
                <a16:creationId xmlns:a16="http://schemas.microsoft.com/office/drawing/2014/main" id="{58977844-283A-7A08-B69C-DF2E5F243DFA}"/>
              </a:ext>
            </a:extLst>
          </p:cNvPr>
          <p:cNvSpPr/>
          <p:nvPr/>
        </p:nvSpPr>
        <p:spPr>
          <a:xfrm>
            <a:off x="5871215" y="3567681"/>
            <a:ext cx="77329" cy="97657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7BA4F15D-95B0-9CA1-EF11-0F8E292C8E27}"/>
                  </a:ext>
                </a:extLst>
              </p:cNvPr>
              <p:cNvSpPr txBox="1"/>
              <p:nvPr/>
            </p:nvSpPr>
            <p:spPr>
              <a:xfrm>
                <a:off x="5913894" y="4547399"/>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98" name="TextBox 97">
                <a:extLst>
                  <a:ext uri="{FF2B5EF4-FFF2-40B4-BE49-F238E27FC236}">
                    <a16:creationId xmlns:a16="http://schemas.microsoft.com/office/drawing/2014/main" id="{7BA4F15D-95B0-9CA1-EF11-0F8E292C8E27}"/>
                  </a:ext>
                </a:extLst>
              </p:cNvPr>
              <p:cNvSpPr txBox="1">
                <a:spLocks noRot="1" noChangeAspect="1" noMove="1" noResize="1" noEditPoints="1" noAdjustHandles="1" noChangeArrowheads="1" noChangeShapeType="1" noTextEdit="1"/>
              </p:cNvSpPr>
              <p:nvPr/>
            </p:nvSpPr>
            <p:spPr>
              <a:xfrm>
                <a:off x="5913894" y="4547399"/>
                <a:ext cx="546799" cy="276999"/>
              </a:xfrm>
              <a:prstGeom prst="rect">
                <a:avLst/>
              </a:prstGeom>
              <a:blipFill>
                <a:blip r:embed="rId4"/>
                <a:stretch>
                  <a:fillRect b="-18182"/>
                </a:stretch>
              </a:blipFill>
              <a:ln>
                <a:noFill/>
              </a:ln>
            </p:spPr>
            <p:txBody>
              <a:bodyPr/>
              <a:lstStyle/>
              <a:p>
                <a:r>
                  <a:rPr lang="en-US">
                    <a:noFill/>
                  </a:rPr>
                  <a:t> </a:t>
                </a:r>
              </a:p>
            </p:txBody>
          </p:sp>
        </mc:Fallback>
      </mc:AlternateContent>
      <p:cxnSp>
        <p:nvCxnSpPr>
          <p:cNvPr id="99" name="Straight Connector 98">
            <a:extLst>
              <a:ext uri="{FF2B5EF4-FFF2-40B4-BE49-F238E27FC236}">
                <a16:creationId xmlns:a16="http://schemas.microsoft.com/office/drawing/2014/main" id="{81E19FD3-9E16-BF63-53FA-BE220053DA6E}"/>
              </a:ext>
            </a:extLst>
          </p:cNvPr>
          <p:cNvCxnSpPr>
            <a:cxnSpLocks/>
          </p:cNvCxnSpPr>
          <p:nvPr/>
        </p:nvCxnSpPr>
        <p:spPr>
          <a:xfrm>
            <a:off x="6131333" y="3573372"/>
            <a:ext cx="365434"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DFAE405A-95BC-24AA-6FE2-34C9B574F6EE}"/>
              </a:ext>
            </a:extLst>
          </p:cNvPr>
          <p:cNvCxnSpPr>
            <a:cxnSpLocks/>
          </p:cNvCxnSpPr>
          <p:nvPr/>
        </p:nvCxnSpPr>
        <p:spPr>
          <a:xfrm flipH="1">
            <a:off x="6177336" y="3567675"/>
            <a:ext cx="1156" cy="906138"/>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D536F660-8D8E-A354-B1AF-48EB4CD185BA}"/>
              </a:ext>
            </a:extLst>
          </p:cNvPr>
          <p:cNvCxnSpPr>
            <a:cxnSpLocks/>
          </p:cNvCxnSpPr>
          <p:nvPr/>
        </p:nvCxnSpPr>
        <p:spPr>
          <a:xfrm>
            <a:off x="4979725" y="458963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4205FFDC-EAC0-4D19-0D30-AB56C85C96FF}"/>
                  </a:ext>
                </a:extLst>
              </p:cNvPr>
              <p:cNvSpPr txBox="1"/>
              <p:nvPr/>
            </p:nvSpPr>
            <p:spPr>
              <a:xfrm>
                <a:off x="4460611" y="4586960"/>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gnd</a:t>
                </a:r>
                <a:endParaRPr lang="en-US" sz="1200" b="0" dirty="0">
                  <a:solidFill>
                    <a:srgbClr val="00B050"/>
                  </a:solidFill>
                </a:endParaRPr>
              </a:p>
            </p:txBody>
          </p:sp>
        </mc:Choice>
        <mc:Fallback xmlns="">
          <p:sp>
            <p:nvSpPr>
              <p:cNvPr id="103" name="TextBox 102">
                <a:extLst>
                  <a:ext uri="{FF2B5EF4-FFF2-40B4-BE49-F238E27FC236}">
                    <a16:creationId xmlns:a16="http://schemas.microsoft.com/office/drawing/2014/main" id="{4205FFDC-EAC0-4D19-0D30-AB56C85C96FF}"/>
                  </a:ext>
                </a:extLst>
              </p:cNvPr>
              <p:cNvSpPr txBox="1">
                <a:spLocks noRot="1" noChangeAspect="1" noMove="1" noResize="1" noEditPoints="1" noAdjustHandles="1" noChangeArrowheads="1" noChangeShapeType="1" noTextEdit="1"/>
              </p:cNvSpPr>
              <p:nvPr/>
            </p:nvSpPr>
            <p:spPr>
              <a:xfrm>
                <a:off x="4460611" y="4586960"/>
                <a:ext cx="531477" cy="276999"/>
              </a:xfrm>
              <a:prstGeom prst="rect">
                <a:avLst/>
              </a:prstGeom>
              <a:blipFill>
                <a:blip r:embed="rId5"/>
                <a:stretch>
                  <a:fillRect b="-8333"/>
                </a:stretch>
              </a:blipFill>
            </p:spPr>
            <p:txBody>
              <a:bodyPr/>
              <a:lstStyle/>
              <a:p>
                <a:r>
                  <a:rPr lang="en-US">
                    <a:noFill/>
                  </a:rPr>
                  <a:t> </a:t>
                </a:r>
              </a:p>
            </p:txBody>
          </p:sp>
        </mc:Fallback>
      </mc:AlternateContent>
      <p:grpSp>
        <p:nvGrpSpPr>
          <p:cNvPr id="157" name="Group 156">
            <a:extLst>
              <a:ext uri="{FF2B5EF4-FFF2-40B4-BE49-F238E27FC236}">
                <a16:creationId xmlns:a16="http://schemas.microsoft.com/office/drawing/2014/main" id="{9CB735DD-6B1A-1AF9-D352-3233CCB066E3}"/>
              </a:ext>
            </a:extLst>
          </p:cNvPr>
          <p:cNvGrpSpPr/>
          <p:nvPr/>
        </p:nvGrpSpPr>
        <p:grpSpPr>
          <a:xfrm>
            <a:off x="4482147" y="4474753"/>
            <a:ext cx="1390921" cy="111696"/>
            <a:chOff x="1459889" y="5860198"/>
            <a:chExt cx="1390921" cy="111696"/>
          </a:xfrm>
        </p:grpSpPr>
        <p:sp>
          <p:nvSpPr>
            <p:cNvPr id="107" name="Rectangle 106">
              <a:extLst>
                <a:ext uri="{FF2B5EF4-FFF2-40B4-BE49-F238E27FC236}">
                  <a16:creationId xmlns:a16="http://schemas.microsoft.com/office/drawing/2014/main" id="{941AD4EF-29C1-935F-FA7B-1A48E5D92FC5}"/>
                </a:ext>
              </a:extLst>
            </p:cNvPr>
            <p:cNvSpPr/>
            <p:nvPr/>
          </p:nvSpPr>
          <p:spPr>
            <a:xfrm rot="16200000" flipH="1">
              <a:off x="1772461" y="559866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08" name="Straight Connector 107">
              <a:extLst>
                <a:ext uri="{FF2B5EF4-FFF2-40B4-BE49-F238E27FC236}">
                  <a16:creationId xmlns:a16="http://schemas.microsoft.com/office/drawing/2014/main" id="{BB695E57-6C4E-9A9C-84D7-CF482E969D74}"/>
                </a:ext>
              </a:extLst>
            </p:cNvPr>
            <p:cNvCxnSpPr>
              <a:cxnSpLocks/>
            </p:cNvCxnSpPr>
            <p:nvPr/>
          </p:nvCxnSpPr>
          <p:spPr>
            <a:xfrm>
              <a:off x="2155626" y="5860198"/>
              <a:ext cx="199" cy="105626"/>
            </a:xfrm>
            <a:prstGeom prst="line">
              <a:avLst/>
            </a:prstGeom>
            <a:noFill/>
            <a:ln w="19050" cap="flat" cmpd="sng" algn="ctr">
              <a:solidFill>
                <a:srgbClr val="005097"/>
              </a:solidFill>
              <a:prstDash val="sysDot"/>
              <a:miter lim="800000"/>
            </a:ln>
            <a:effectLst/>
          </p:spPr>
        </p:cxnSp>
        <p:sp>
          <p:nvSpPr>
            <p:cNvPr id="112" name="Rectangle 111">
              <a:extLst>
                <a:ext uri="{FF2B5EF4-FFF2-40B4-BE49-F238E27FC236}">
                  <a16:creationId xmlns:a16="http://schemas.microsoft.com/office/drawing/2014/main" id="{1E2B68FE-DDAF-83F5-D631-AB48DD73FFC8}"/>
                </a:ext>
              </a:extLst>
            </p:cNvPr>
            <p:cNvSpPr/>
            <p:nvPr/>
          </p:nvSpPr>
          <p:spPr>
            <a:xfrm rot="16200000" flipH="1">
              <a:off x="2473852" y="5552745"/>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14" name="Straight Arrow Connector 113">
            <a:extLst>
              <a:ext uri="{FF2B5EF4-FFF2-40B4-BE49-F238E27FC236}">
                <a16:creationId xmlns:a16="http://schemas.microsoft.com/office/drawing/2014/main" id="{7115FD05-AAD5-2D79-4465-220265CDCB61}"/>
              </a:ext>
            </a:extLst>
          </p:cNvPr>
          <p:cNvCxnSpPr>
            <a:cxnSpLocks/>
          </p:cNvCxnSpPr>
          <p:nvPr/>
        </p:nvCxnSpPr>
        <p:spPr>
          <a:xfrm flipV="1">
            <a:off x="4981313" y="426665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7BB00CDD-E564-034C-91C0-418B30C5C391}"/>
              </a:ext>
            </a:extLst>
          </p:cNvPr>
          <p:cNvGrpSpPr/>
          <p:nvPr/>
        </p:nvGrpSpPr>
        <p:grpSpPr>
          <a:xfrm flipH="1">
            <a:off x="6088185" y="4474882"/>
            <a:ext cx="1390921" cy="111696"/>
            <a:chOff x="1459889" y="5860198"/>
            <a:chExt cx="1390921" cy="111696"/>
          </a:xfrm>
        </p:grpSpPr>
        <p:sp>
          <p:nvSpPr>
            <p:cNvPr id="159" name="Rectangle 158">
              <a:extLst>
                <a:ext uri="{FF2B5EF4-FFF2-40B4-BE49-F238E27FC236}">
                  <a16:creationId xmlns:a16="http://schemas.microsoft.com/office/drawing/2014/main" id="{44A28248-9681-5CA6-EA5C-27B8315FB5CA}"/>
                </a:ext>
              </a:extLst>
            </p:cNvPr>
            <p:cNvSpPr/>
            <p:nvPr/>
          </p:nvSpPr>
          <p:spPr>
            <a:xfrm rot="16200000" flipH="1">
              <a:off x="1772461" y="559866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0" name="Straight Connector 159">
              <a:extLst>
                <a:ext uri="{FF2B5EF4-FFF2-40B4-BE49-F238E27FC236}">
                  <a16:creationId xmlns:a16="http://schemas.microsoft.com/office/drawing/2014/main" id="{67FBBDC8-E222-56E0-7B9F-EFDB9A061622}"/>
                </a:ext>
              </a:extLst>
            </p:cNvPr>
            <p:cNvCxnSpPr>
              <a:cxnSpLocks/>
            </p:cNvCxnSpPr>
            <p:nvPr/>
          </p:nvCxnSpPr>
          <p:spPr>
            <a:xfrm>
              <a:off x="2155626" y="5860198"/>
              <a:ext cx="199" cy="105626"/>
            </a:xfrm>
            <a:prstGeom prst="line">
              <a:avLst/>
            </a:prstGeom>
            <a:noFill/>
            <a:ln w="19050" cap="flat" cmpd="sng" algn="ctr">
              <a:solidFill>
                <a:srgbClr val="005097"/>
              </a:solidFill>
              <a:prstDash val="sysDot"/>
              <a:miter lim="800000"/>
            </a:ln>
            <a:effectLst/>
          </p:spPr>
        </p:cxnSp>
        <p:sp>
          <p:nvSpPr>
            <p:cNvPr id="161" name="Rectangle 160">
              <a:extLst>
                <a:ext uri="{FF2B5EF4-FFF2-40B4-BE49-F238E27FC236}">
                  <a16:creationId xmlns:a16="http://schemas.microsoft.com/office/drawing/2014/main" id="{8198C78E-3292-7F5D-2B55-B1508F7ABB0A}"/>
                </a:ext>
              </a:extLst>
            </p:cNvPr>
            <p:cNvSpPr/>
            <p:nvPr/>
          </p:nvSpPr>
          <p:spPr>
            <a:xfrm rot="16200000" flipH="1">
              <a:off x="2473852" y="5552745"/>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2" name="Rectangle 131">
            <a:extLst>
              <a:ext uri="{FF2B5EF4-FFF2-40B4-BE49-F238E27FC236}">
                <a16:creationId xmlns:a16="http://schemas.microsoft.com/office/drawing/2014/main" id="{60657CB5-0546-0D0A-D8F8-C749F5B926F1}"/>
              </a:ext>
            </a:extLst>
          </p:cNvPr>
          <p:cNvSpPr/>
          <p:nvPr/>
        </p:nvSpPr>
        <p:spPr>
          <a:xfrm>
            <a:off x="8994276" y="3843839"/>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3" name="Straight Connector 132">
            <a:extLst>
              <a:ext uri="{FF2B5EF4-FFF2-40B4-BE49-F238E27FC236}">
                <a16:creationId xmlns:a16="http://schemas.microsoft.com/office/drawing/2014/main" id="{05CAD233-49DA-4B2F-8980-0C96C12E668F}"/>
              </a:ext>
            </a:extLst>
          </p:cNvPr>
          <p:cNvCxnSpPr>
            <a:cxnSpLocks/>
          </p:cNvCxnSpPr>
          <p:nvPr/>
        </p:nvCxnSpPr>
        <p:spPr>
          <a:xfrm flipH="1">
            <a:off x="9139555" y="3851650"/>
            <a:ext cx="1217" cy="678940"/>
          </a:xfrm>
          <a:prstGeom prst="line">
            <a:avLst/>
          </a:prstGeom>
          <a:noFill/>
          <a:ln w="19050" cap="flat" cmpd="sng" algn="ctr">
            <a:solidFill>
              <a:srgbClr val="005097"/>
            </a:solidFill>
            <a:prstDash val="sysDot"/>
            <a:miter lim="800000"/>
          </a:ln>
          <a:effectLst/>
        </p:spPr>
      </p:cxnSp>
      <p:sp>
        <p:nvSpPr>
          <p:cNvPr id="137" name="Rectangle 136">
            <a:extLst>
              <a:ext uri="{FF2B5EF4-FFF2-40B4-BE49-F238E27FC236}">
                <a16:creationId xmlns:a16="http://schemas.microsoft.com/office/drawing/2014/main" id="{968290C4-0133-F69C-3531-0DBF8BFAE0BD}"/>
              </a:ext>
            </a:extLst>
          </p:cNvPr>
          <p:cNvSpPr/>
          <p:nvPr/>
        </p:nvSpPr>
        <p:spPr>
          <a:xfrm>
            <a:off x="8936726" y="3843849"/>
            <a:ext cx="71650" cy="70352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nvGrpSpPr>
          <p:cNvPr id="186" name="Group 185">
            <a:extLst>
              <a:ext uri="{FF2B5EF4-FFF2-40B4-BE49-F238E27FC236}">
                <a16:creationId xmlns:a16="http://schemas.microsoft.com/office/drawing/2014/main" id="{13AE89CB-610B-4CCE-A186-F22E17B74C7D}"/>
              </a:ext>
            </a:extLst>
          </p:cNvPr>
          <p:cNvGrpSpPr/>
          <p:nvPr/>
        </p:nvGrpSpPr>
        <p:grpSpPr>
          <a:xfrm flipH="1">
            <a:off x="8667750" y="3851650"/>
            <a:ext cx="235709" cy="628457"/>
            <a:chOff x="9191165" y="3851650"/>
            <a:chExt cx="235709" cy="628457"/>
          </a:xfrm>
        </p:grpSpPr>
        <p:cxnSp>
          <p:nvCxnSpPr>
            <p:cNvPr id="127" name="Straight Connector 126">
              <a:extLst>
                <a:ext uri="{FF2B5EF4-FFF2-40B4-BE49-F238E27FC236}">
                  <a16:creationId xmlns:a16="http://schemas.microsoft.com/office/drawing/2014/main" id="{75143C74-A59C-6B55-867B-86339FAAE4D2}"/>
                </a:ext>
              </a:extLst>
            </p:cNvPr>
            <p:cNvCxnSpPr>
              <a:cxnSpLocks/>
            </p:cNvCxnSpPr>
            <p:nvPr/>
          </p:nvCxnSpPr>
          <p:spPr>
            <a:xfrm flipV="1">
              <a:off x="9191165" y="3851650"/>
              <a:ext cx="235709" cy="1066"/>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D2EFE145-0130-C480-6E02-82E26186DFD0}"/>
                </a:ext>
              </a:extLst>
            </p:cNvPr>
            <p:cNvCxnSpPr>
              <a:cxnSpLocks/>
            </p:cNvCxnSpPr>
            <p:nvPr/>
          </p:nvCxnSpPr>
          <p:spPr>
            <a:xfrm>
              <a:off x="9237168" y="3860642"/>
              <a:ext cx="0" cy="619465"/>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FC3E6541-02F4-6BAA-B212-F45A5B6ED7BF}"/>
              </a:ext>
            </a:extLst>
          </p:cNvPr>
          <p:cNvGrpSpPr/>
          <p:nvPr/>
        </p:nvGrpSpPr>
        <p:grpSpPr>
          <a:xfrm>
            <a:off x="7545159" y="4479261"/>
            <a:ext cx="1390916" cy="335733"/>
            <a:chOff x="8051254" y="5149321"/>
            <a:chExt cx="1390916" cy="335733"/>
          </a:xfrm>
        </p:grpSpPr>
        <p:sp>
          <p:nvSpPr>
            <p:cNvPr id="135" name="Rectangle 134">
              <a:extLst>
                <a:ext uri="{FF2B5EF4-FFF2-40B4-BE49-F238E27FC236}">
                  <a16:creationId xmlns:a16="http://schemas.microsoft.com/office/drawing/2014/main" id="{8D73958F-F17E-16E8-378D-A94DFD5B47DA}"/>
                </a:ext>
              </a:extLst>
            </p:cNvPr>
            <p:cNvSpPr/>
            <p:nvPr/>
          </p:nvSpPr>
          <p:spPr>
            <a:xfrm rot="16200000" flipH="1">
              <a:off x="8363826" y="511182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6" name="Straight Connector 135">
              <a:extLst>
                <a:ext uri="{FF2B5EF4-FFF2-40B4-BE49-F238E27FC236}">
                  <a16:creationId xmlns:a16="http://schemas.microsoft.com/office/drawing/2014/main" id="{36407CA9-1D7C-240E-17EE-AE447554869D}"/>
                </a:ext>
              </a:extLst>
            </p:cNvPr>
            <p:cNvCxnSpPr>
              <a:cxnSpLocks/>
            </p:cNvCxnSpPr>
            <p:nvPr/>
          </p:nvCxnSpPr>
          <p:spPr>
            <a:xfrm>
              <a:off x="8746987" y="5151107"/>
              <a:ext cx="138" cy="332118"/>
            </a:xfrm>
            <a:prstGeom prst="line">
              <a:avLst/>
            </a:prstGeom>
            <a:noFill/>
            <a:ln w="19050" cap="flat" cmpd="sng" algn="ctr">
              <a:solidFill>
                <a:srgbClr val="005097"/>
              </a:solidFill>
              <a:prstDash val="sysDot"/>
              <a:miter lim="800000"/>
            </a:ln>
            <a:effectLst/>
          </p:spPr>
        </p:cxnSp>
        <p:sp>
          <p:nvSpPr>
            <p:cNvPr id="140" name="Rectangle 139">
              <a:extLst>
                <a:ext uri="{FF2B5EF4-FFF2-40B4-BE49-F238E27FC236}">
                  <a16:creationId xmlns:a16="http://schemas.microsoft.com/office/drawing/2014/main" id="{9B39FC3E-0B4C-B4A9-4236-800E838B4080}"/>
                </a:ext>
              </a:extLst>
            </p:cNvPr>
            <p:cNvSpPr/>
            <p:nvPr/>
          </p:nvSpPr>
          <p:spPr>
            <a:xfrm rot="16200000" flipH="1">
              <a:off x="9065212" y="4840479"/>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47" name="Straight Arrow Connector 146">
            <a:extLst>
              <a:ext uri="{FF2B5EF4-FFF2-40B4-BE49-F238E27FC236}">
                <a16:creationId xmlns:a16="http://schemas.microsoft.com/office/drawing/2014/main" id="{F28E5617-AF13-7CF8-DFAF-3F9C90EB52EE}"/>
              </a:ext>
            </a:extLst>
          </p:cNvPr>
          <p:cNvCxnSpPr>
            <a:cxnSpLocks/>
          </p:cNvCxnSpPr>
          <p:nvPr/>
        </p:nvCxnSpPr>
        <p:spPr>
          <a:xfrm>
            <a:off x="8085858" y="4479261"/>
            <a:ext cx="0" cy="274320"/>
          </a:xfrm>
          <a:prstGeom prst="straightConnector1">
            <a:avLst/>
          </a:prstGeom>
          <a:ln w="127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0A60819F-4CEF-BDAB-F01C-B4B2CCB29004}"/>
              </a:ext>
            </a:extLst>
          </p:cNvPr>
          <p:cNvGrpSpPr/>
          <p:nvPr/>
        </p:nvGrpSpPr>
        <p:grpSpPr>
          <a:xfrm flipH="1">
            <a:off x="9150642" y="4478584"/>
            <a:ext cx="1390916" cy="335733"/>
            <a:chOff x="8051254" y="5149321"/>
            <a:chExt cx="1390916" cy="335733"/>
          </a:xfrm>
        </p:grpSpPr>
        <p:sp>
          <p:nvSpPr>
            <p:cNvPr id="168" name="Rectangle 167">
              <a:extLst>
                <a:ext uri="{FF2B5EF4-FFF2-40B4-BE49-F238E27FC236}">
                  <a16:creationId xmlns:a16="http://schemas.microsoft.com/office/drawing/2014/main" id="{3C33907B-E4F0-AC98-3084-38235719E097}"/>
                </a:ext>
              </a:extLst>
            </p:cNvPr>
            <p:cNvSpPr/>
            <p:nvPr/>
          </p:nvSpPr>
          <p:spPr>
            <a:xfrm rot="16200000" flipH="1">
              <a:off x="8363826" y="511182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9" name="Straight Connector 168">
              <a:extLst>
                <a:ext uri="{FF2B5EF4-FFF2-40B4-BE49-F238E27FC236}">
                  <a16:creationId xmlns:a16="http://schemas.microsoft.com/office/drawing/2014/main" id="{8E0C381E-1A9F-3665-D9BA-F1C7B97F69B1}"/>
                </a:ext>
              </a:extLst>
            </p:cNvPr>
            <p:cNvCxnSpPr>
              <a:cxnSpLocks/>
            </p:cNvCxnSpPr>
            <p:nvPr/>
          </p:nvCxnSpPr>
          <p:spPr>
            <a:xfrm>
              <a:off x="8746987" y="5151107"/>
              <a:ext cx="138" cy="332118"/>
            </a:xfrm>
            <a:prstGeom prst="line">
              <a:avLst/>
            </a:prstGeom>
            <a:noFill/>
            <a:ln w="19050" cap="flat" cmpd="sng" algn="ctr">
              <a:solidFill>
                <a:srgbClr val="005097"/>
              </a:solidFill>
              <a:prstDash val="sysDot"/>
              <a:miter lim="800000"/>
            </a:ln>
            <a:effectLst/>
          </p:spPr>
        </p:cxnSp>
        <p:sp>
          <p:nvSpPr>
            <p:cNvPr id="170" name="Rectangle 169">
              <a:extLst>
                <a:ext uri="{FF2B5EF4-FFF2-40B4-BE49-F238E27FC236}">
                  <a16:creationId xmlns:a16="http://schemas.microsoft.com/office/drawing/2014/main" id="{A6E98647-93C9-361D-5D57-E1E07EFA7B48}"/>
                </a:ext>
              </a:extLst>
            </p:cNvPr>
            <p:cNvSpPr/>
            <p:nvPr/>
          </p:nvSpPr>
          <p:spPr>
            <a:xfrm rot="16200000" flipH="1">
              <a:off x="9065212" y="4840479"/>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83" name="TextBox 182">
            <a:extLst>
              <a:ext uri="{FF2B5EF4-FFF2-40B4-BE49-F238E27FC236}">
                <a16:creationId xmlns:a16="http://schemas.microsoft.com/office/drawing/2014/main" id="{BD2B7327-6344-B8D8-2CB1-B87EABEF0DBF}"/>
              </a:ext>
            </a:extLst>
          </p:cNvPr>
          <p:cNvSpPr txBox="1"/>
          <p:nvPr/>
        </p:nvSpPr>
        <p:spPr>
          <a:xfrm>
            <a:off x="4831904" y="5091111"/>
            <a:ext cx="2360469" cy="338554"/>
          </a:xfrm>
          <a:prstGeom prst="rect">
            <a:avLst/>
          </a:prstGeom>
          <a:noFill/>
        </p:spPr>
        <p:txBody>
          <a:bodyPr wrap="square" rtlCol="0">
            <a:spAutoFit/>
          </a:bodyPr>
          <a:lstStyle/>
          <a:p>
            <a:pPr algn="ctr"/>
            <a:r>
              <a:rPr lang="en-US" sz="1600" dirty="0"/>
              <a:t>Junction Blocking Only</a:t>
            </a:r>
          </a:p>
        </p:txBody>
      </p:sp>
      <p:sp>
        <p:nvSpPr>
          <p:cNvPr id="184" name="TextBox 183">
            <a:extLst>
              <a:ext uri="{FF2B5EF4-FFF2-40B4-BE49-F238E27FC236}">
                <a16:creationId xmlns:a16="http://schemas.microsoft.com/office/drawing/2014/main" id="{033B1F4E-0A50-F45A-610D-540439B19F49}"/>
              </a:ext>
            </a:extLst>
          </p:cNvPr>
          <p:cNvSpPr txBox="1"/>
          <p:nvPr/>
        </p:nvSpPr>
        <p:spPr>
          <a:xfrm>
            <a:off x="7967285" y="5093208"/>
            <a:ext cx="2360469" cy="584775"/>
          </a:xfrm>
          <a:prstGeom prst="rect">
            <a:avLst/>
          </a:prstGeom>
          <a:noFill/>
        </p:spPr>
        <p:txBody>
          <a:bodyPr wrap="square" rtlCol="0">
            <a:spAutoFit/>
          </a:bodyPr>
          <a:lstStyle/>
          <a:p>
            <a:pPr algn="ctr"/>
            <a:r>
              <a:rPr lang="en-US" sz="1600" dirty="0"/>
              <a:t>Junction Blocking and Ground Trapping</a:t>
            </a:r>
          </a:p>
        </p:txBody>
      </p:sp>
      <p:sp>
        <p:nvSpPr>
          <p:cNvPr id="185" name="TextBox 184">
            <a:extLst>
              <a:ext uri="{FF2B5EF4-FFF2-40B4-BE49-F238E27FC236}">
                <a16:creationId xmlns:a16="http://schemas.microsoft.com/office/drawing/2014/main" id="{19EED6B6-E7BC-1F31-DD23-A160215B74B2}"/>
              </a:ext>
            </a:extLst>
          </p:cNvPr>
          <p:cNvSpPr txBox="1"/>
          <p:nvPr/>
        </p:nvSpPr>
        <p:spPr>
          <a:xfrm>
            <a:off x="1763193" y="5091111"/>
            <a:ext cx="2360469" cy="338554"/>
          </a:xfrm>
          <a:prstGeom prst="rect">
            <a:avLst/>
          </a:prstGeom>
          <a:noFill/>
        </p:spPr>
        <p:txBody>
          <a:bodyPr wrap="square" rtlCol="0">
            <a:spAutoFit/>
          </a:bodyPr>
          <a:lstStyle/>
          <a:p>
            <a:pPr algn="ctr"/>
            <a:r>
              <a:rPr lang="en-US" sz="1600" dirty="0">
                <a:effectLst/>
              </a:rPr>
              <a:t>No JJ blocking</a:t>
            </a:r>
          </a:p>
        </p:txBody>
      </p:sp>
      <p:sp>
        <p:nvSpPr>
          <p:cNvPr id="188" name="Rectangle 187">
            <a:extLst>
              <a:ext uri="{FF2B5EF4-FFF2-40B4-BE49-F238E27FC236}">
                <a16:creationId xmlns:a16="http://schemas.microsoft.com/office/drawing/2014/main" id="{4C5375CB-D5BB-D484-2507-DED9D95E7D97}"/>
              </a:ext>
            </a:extLst>
          </p:cNvPr>
          <p:cNvSpPr/>
          <p:nvPr/>
        </p:nvSpPr>
        <p:spPr>
          <a:xfrm>
            <a:off x="5949951" y="4422775"/>
            <a:ext cx="119396"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89" name="Rectangle 188">
            <a:extLst>
              <a:ext uri="{FF2B5EF4-FFF2-40B4-BE49-F238E27FC236}">
                <a16:creationId xmlns:a16="http://schemas.microsoft.com/office/drawing/2014/main" id="{D4ABA327-38D4-BCA1-B2C1-32378D2808A6}"/>
              </a:ext>
            </a:extLst>
          </p:cNvPr>
          <p:cNvSpPr/>
          <p:nvPr/>
        </p:nvSpPr>
        <p:spPr>
          <a:xfrm>
            <a:off x="2809422" y="4408649"/>
            <a:ext cx="119396"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191" name="Straight Connector 190">
            <a:extLst>
              <a:ext uri="{FF2B5EF4-FFF2-40B4-BE49-F238E27FC236}">
                <a16:creationId xmlns:a16="http://schemas.microsoft.com/office/drawing/2014/main" id="{B10033B5-F263-9B02-538F-A9120C0EADC0}"/>
              </a:ext>
            </a:extLst>
          </p:cNvPr>
          <p:cNvCxnSpPr/>
          <p:nvPr/>
        </p:nvCxnSpPr>
        <p:spPr>
          <a:xfrm>
            <a:off x="441314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E1B84C9F-5A4B-24FC-A250-A76C35660B70}"/>
              </a:ext>
            </a:extLst>
          </p:cNvPr>
          <p:cNvCxnSpPr/>
          <p:nvPr/>
        </p:nvCxnSpPr>
        <p:spPr>
          <a:xfrm>
            <a:off x="751855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D6EBAD9E-E313-B237-C72B-B0D860F410A4}"/>
              </a:ext>
            </a:extLst>
          </p:cNvPr>
          <p:cNvGrpSpPr/>
          <p:nvPr/>
        </p:nvGrpSpPr>
        <p:grpSpPr>
          <a:xfrm>
            <a:off x="749889" y="3380687"/>
            <a:ext cx="351433" cy="2365595"/>
            <a:chOff x="749889" y="3380687"/>
            <a:chExt cx="351433" cy="2365595"/>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B041323-1BBC-D75F-391F-02A708774084}"/>
                    </a:ext>
                  </a:extLst>
                </p:cNvPr>
                <p:cNvSpPr txBox="1"/>
                <p:nvPr/>
              </p:nvSpPr>
              <p:spPr>
                <a:xfrm rot="16200000">
                  <a:off x="-261069" y="4391645"/>
                  <a:ext cx="2360469" cy="338554"/>
                </a:xfrm>
                <a:prstGeom prst="rect">
                  <a:avLst/>
                </a:prstGeom>
                <a:noFill/>
              </p:spPr>
              <p:txBody>
                <a:bodyPr wrap="square" rtlCol="0">
                  <a:spAutoFit/>
                </a:bodyPr>
                <a:lstStyle/>
                <a:p>
                  <a:pPr algn="ctr"/>
                  <a:r>
                    <a:rPr lang="en-US" sz="1600" b="0" dirty="0">
                      <a:effectLst/>
                    </a:rPr>
                    <a:t>Profile of </a:t>
                  </a:r>
                  <a14:m>
                    <m:oMath xmlns:m="http://schemas.openxmlformats.org/officeDocument/2006/math">
                      <m:r>
                        <a:rPr lang="en-US" sz="1600" b="0" i="1" smtClean="0">
                          <a:effectLst/>
                          <a:latin typeface="Cambria Math" panose="02040503050406030204" pitchFamily="18" charset="0"/>
                        </a:rPr>
                        <m:t>𝛿</m:t>
                      </m:r>
                      <m:r>
                        <m:rPr>
                          <m:sty m:val="p"/>
                        </m:rPr>
                        <a:rPr lang="en-US" sz="1600" b="0" i="0" smtClean="0">
                          <a:effectLst/>
                          <a:latin typeface="Cambria Math" panose="02040503050406030204" pitchFamily="18" charset="0"/>
                        </a:rPr>
                        <m:t>Δ</m:t>
                      </m:r>
                    </m:oMath>
                  </a14:m>
                  <a:endParaRPr lang="en-US" sz="1600" dirty="0">
                    <a:effectLst/>
                  </a:endParaRPr>
                </a:p>
              </p:txBody>
            </p:sp>
          </mc:Choice>
          <mc:Fallback xmlns="">
            <p:sp>
              <p:nvSpPr>
                <p:cNvPr id="4" name="TextBox 3">
                  <a:extLst>
                    <a:ext uri="{FF2B5EF4-FFF2-40B4-BE49-F238E27FC236}">
                      <a16:creationId xmlns:a16="http://schemas.microsoft.com/office/drawing/2014/main" id="{6B041323-1BBC-D75F-391F-02A708774084}"/>
                    </a:ext>
                  </a:extLst>
                </p:cNvPr>
                <p:cNvSpPr txBox="1">
                  <a:spLocks noRot="1" noChangeAspect="1" noMove="1" noResize="1" noEditPoints="1" noAdjustHandles="1" noChangeArrowheads="1" noChangeShapeType="1" noTextEdit="1"/>
                </p:cNvSpPr>
                <p:nvPr/>
              </p:nvSpPr>
              <p:spPr>
                <a:xfrm rot="16200000">
                  <a:off x="-261069" y="4391645"/>
                  <a:ext cx="2360469" cy="338554"/>
                </a:xfrm>
                <a:prstGeom prst="rect">
                  <a:avLst/>
                </a:prstGeom>
                <a:blipFill>
                  <a:blip r:embed="rId6"/>
                  <a:stretch>
                    <a:fillRect l="-7407" r="-25926"/>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F7A3D4B7-0649-93DC-5DC3-91AF3925A9BE}"/>
                </a:ext>
              </a:extLst>
            </p:cNvPr>
            <p:cNvCxnSpPr>
              <a:cxnSpLocks/>
            </p:cNvCxnSpPr>
            <p:nvPr/>
          </p:nvCxnSpPr>
          <p:spPr>
            <a:xfrm>
              <a:off x="1101322" y="3429000"/>
              <a:ext cx="0" cy="2317282"/>
            </a:xfrm>
            <a:prstGeom prst="line">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48003D8D-E08C-27C5-7B17-70177D848516}"/>
              </a:ext>
            </a:extLst>
          </p:cNvPr>
          <p:cNvSpPr/>
          <p:nvPr/>
        </p:nvSpPr>
        <p:spPr>
          <a:xfrm>
            <a:off x="2734952" y="4210779"/>
            <a:ext cx="76080" cy="338554"/>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 name="Straight Connector 15">
            <a:extLst>
              <a:ext uri="{FF2B5EF4-FFF2-40B4-BE49-F238E27FC236}">
                <a16:creationId xmlns:a16="http://schemas.microsoft.com/office/drawing/2014/main" id="{3A008E1D-35E8-58E1-66E1-CF5309BEC30D}"/>
              </a:ext>
            </a:extLst>
          </p:cNvPr>
          <p:cNvCxnSpPr>
            <a:cxnSpLocks/>
          </p:cNvCxnSpPr>
          <p:nvPr/>
        </p:nvCxnSpPr>
        <p:spPr>
          <a:xfrm>
            <a:off x="2943428" y="4218581"/>
            <a:ext cx="0" cy="334522"/>
          </a:xfrm>
          <a:prstGeom prst="line">
            <a:avLst/>
          </a:prstGeom>
          <a:noFill/>
          <a:ln w="19050" cap="flat" cmpd="sng" algn="ctr">
            <a:solidFill>
              <a:srgbClr val="005097"/>
            </a:solidFill>
            <a:prstDash val="sysDot"/>
            <a:miter lim="800000"/>
          </a:ln>
          <a:effectLst/>
        </p:spPr>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1CFB0D2-01CE-264D-45C3-9E2AB21EBF79}"/>
                  </a:ext>
                </a:extLst>
              </p:cNvPr>
              <p:cNvSpPr txBox="1"/>
              <p:nvPr/>
            </p:nvSpPr>
            <p:spPr>
              <a:xfrm>
                <a:off x="8593175" y="4527566"/>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22" name="TextBox 21">
                <a:extLst>
                  <a:ext uri="{FF2B5EF4-FFF2-40B4-BE49-F238E27FC236}">
                    <a16:creationId xmlns:a16="http://schemas.microsoft.com/office/drawing/2014/main" id="{01CFB0D2-01CE-264D-45C3-9E2AB21EBF79}"/>
                  </a:ext>
                </a:extLst>
              </p:cNvPr>
              <p:cNvSpPr txBox="1">
                <a:spLocks noRot="1" noChangeAspect="1" noMove="1" noResize="1" noEditPoints="1" noAdjustHandles="1" noChangeArrowheads="1" noChangeShapeType="1" noTextEdit="1"/>
              </p:cNvSpPr>
              <p:nvPr/>
            </p:nvSpPr>
            <p:spPr>
              <a:xfrm>
                <a:off x="8593175" y="4527566"/>
                <a:ext cx="546799" cy="276999"/>
              </a:xfrm>
              <a:prstGeom prst="rect">
                <a:avLst/>
              </a:prstGeom>
              <a:blipFill>
                <a:blip r:embed="rId7"/>
                <a:stretch>
                  <a:fillRect b="-1304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54C6EC4-D75D-588D-44C9-A0A23A29A250}"/>
                  </a:ext>
                </a:extLst>
              </p:cNvPr>
              <p:cNvSpPr txBox="1"/>
              <p:nvPr/>
            </p:nvSpPr>
            <p:spPr>
              <a:xfrm>
                <a:off x="2796447" y="4506962"/>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23" name="TextBox 22">
                <a:extLst>
                  <a:ext uri="{FF2B5EF4-FFF2-40B4-BE49-F238E27FC236}">
                    <a16:creationId xmlns:a16="http://schemas.microsoft.com/office/drawing/2014/main" id="{054C6EC4-D75D-588D-44C9-A0A23A29A250}"/>
                  </a:ext>
                </a:extLst>
              </p:cNvPr>
              <p:cNvSpPr txBox="1">
                <a:spLocks noRot="1" noChangeAspect="1" noMove="1" noResize="1" noEditPoints="1" noAdjustHandles="1" noChangeArrowheads="1" noChangeShapeType="1" noTextEdit="1"/>
              </p:cNvSpPr>
              <p:nvPr/>
            </p:nvSpPr>
            <p:spPr>
              <a:xfrm>
                <a:off x="2796447" y="4506962"/>
                <a:ext cx="546799" cy="276999"/>
              </a:xfrm>
              <a:prstGeom prst="rect">
                <a:avLst/>
              </a:prstGeom>
              <a:blipFill>
                <a:blip r:embed="rId8"/>
                <a:stretch>
                  <a:fillRect b="-1304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02FCFE5-20D0-9F26-570D-A77745C8DE31}"/>
                  </a:ext>
                </a:extLst>
              </p:cNvPr>
              <p:cNvSpPr txBox="1"/>
              <p:nvPr/>
            </p:nvSpPr>
            <p:spPr>
              <a:xfrm>
                <a:off x="1365637" y="4588449"/>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gnd</a:t>
                </a:r>
                <a:endParaRPr lang="en-US" sz="1200" b="0" dirty="0">
                  <a:solidFill>
                    <a:srgbClr val="00B050"/>
                  </a:solidFill>
                </a:endParaRPr>
              </a:p>
            </p:txBody>
          </p:sp>
        </mc:Choice>
        <mc:Fallback xmlns="">
          <p:sp>
            <p:nvSpPr>
              <p:cNvPr id="24" name="TextBox 23">
                <a:extLst>
                  <a:ext uri="{FF2B5EF4-FFF2-40B4-BE49-F238E27FC236}">
                    <a16:creationId xmlns:a16="http://schemas.microsoft.com/office/drawing/2014/main" id="{F02FCFE5-20D0-9F26-570D-A77745C8DE31}"/>
                  </a:ext>
                </a:extLst>
              </p:cNvPr>
              <p:cNvSpPr txBox="1">
                <a:spLocks noRot="1" noChangeAspect="1" noMove="1" noResize="1" noEditPoints="1" noAdjustHandles="1" noChangeArrowheads="1" noChangeShapeType="1" noTextEdit="1"/>
              </p:cNvSpPr>
              <p:nvPr/>
            </p:nvSpPr>
            <p:spPr>
              <a:xfrm>
                <a:off x="1365637" y="4588449"/>
                <a:ext cx="531477" cy="276999"/>
              </a:xfrm>
              <a:prstGeom prst="rect">
                <a:avLst/>
              </a:prstGeom>
              <a:blipFill>
                <a:blip r:embed="rId9"/>
                <a:stretch>
                  <a:fillRect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855027CD-2F0C-1C6C-73EA-5F23CB583161}"/>
                  </a:ext>
                </a:extLst>
              </p:cNvPr>
              <p:cNvSpPr txBox="1"/>
              <p:nvPr/>
            </p:nvSpPr>
            <p:spPr>
              <a:xfrm>
                <a:off x="7543461" y="4467088"/>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gnd</a:t>
                </a:r>
                <a:endParaRPr lang="en-US" sz="1200" b="0" dirty="0">
                  <a:solidFill>
                    <a:srgbClr val="00B050"/>
                  </a:solidFill>
                </a:endParaRPr>
              </a:p>
            </p:txBody>
          </p:sp>
        </mc:Choice>
        <mc:Fallback xmlns="">
          <p:sp>
            <p:nvSpPr>
              <p:cNvPr id="26" name="TextBox 25">
                <a:extLst>
                  <a:ext uri="{FF2B5EF4-FFF2-40B4-BE49-F238E27FC236}">
                    <a16:creationId xmlns:a16="http://schemas.microsoft.com/office/drawing/2014/main" id="{855027CD-2F0C-1C6C-73EA-5F23CB583161}"/>
                  </a:ext>
                </a:extLst>
              </p:cNvPr>
              <p:cNvSpPr txBox="1">
                <a:spLocks noRot="1" noChangeAspect="1" noMove="1" noResize="1" noEditPoints="1" noAdjustHandles="1" noChangeArrowheads="1" noChangeShapeType="1" noTextEdit="1"/>
              </p:cNvSpPr>
              <p:nvPr/>
            </p:nvSpPr>
            <p:spPr>
              <a:xfrm>
                <a:off x="7543461" y="4467088"/>
                <a:ext cx="531477" cy="276999"/>
              </a:xfrm>
              <a:prstGeom prst="rect">
                <a:avLst/>
              </a:prstGeom>
              <a:blipFill>
                <a:blip r:embed="rId10"/>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F268DA7-85A0-AE4D-6F8C-4F05D8326738}"/>
                  </a:ext>
                </a:extLst>
              </p:cNvPr>
              <p:cNvSpPr txBox="1"/>
              <p:nvPr/>
            </p:nvSpPr>
            <p:spPr>
              <a:xfrm>
                <a:off x="8115454"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27" name="TextBox 26">
                <a:extLst>
                  <a:ext uri="{FF2B5EF4-FFF2-40B4-BE49-F238E27FC236}">
                    <a16:creationId xmlns:a16="http://schemas.microsoft.com/office/drawing/2014/main" id="{EF268DA7-85A0-AE4D-6F8C-4F05D8326738}"/>
                  </a:ext>
                </a:extLst>
              </p:cNvPr>
              <p:cNvSpPr txBox="1">
                <a:spLocks noRot="1" noChangeAspect="1" noMove="1" noResize="1" noEditPoints="1" noAdjustHandles="1" noChangeArrowheads="1" noChangeShapeType="1" noTextEdit="1"/>
              </p:cNvSpPr>
              <p:nvPr/>
            </p:nvSpPr>
            <p:spPr>
              <a:xfrm>
                <a:off x="8115454" y="4085563"/>
                <a:ext cx="269642" cy="291298"/>
              </a:xfrm>
              <a:prstGeom prst="rect">
                <a:avLst/>
              </a:prstGeom>
              <a:blipFill>
                <a:blip r:embed="rId11"/>
                <a:stretch>
                  <a:fillRect b="-4167"/>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39655A35-8A83-0DFF-D679-3B1864BE8A17}"/>
              </a:ext>
            </a:extLst>
          </p:cNvPr>
          <p:cNvCxnSpPr>
            <a:cxnSpLocks/>
          </p:cNvCxnSpPr>
          <p:nvPr/>
        </p:nvCxnSpPr>
        <p:spPr>
          <a:xfrm>
            <a:off x="8417738"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D65D4B6-1081-F18E-6309-6EEDC901A3BB}"/>
                  </a:ext>
                </a:extLst>
              </p:cNvPr>
              <p:cNvSpPr txBox="1"/>
              <p:nvPr/>
            </p:nvSpPr>
            <p:spPr>
              <a:xfrm>
                <a:off x="3212077"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30" name="TextBox 29">
                <a:extLst>
                  <a:ext uri="{FF2B5EF4-FFF2-40B4-BE49-F238E27FC236}">
                    <a16:creationId xmlns:a16="http://schemas.microsoft.com/office/drawing/2014/main" id="{8D65D4B6-1081-F18E-6309-6EEDC901A3BB}"/>
                  </a:ext>
                </a:extLst>
              </p:cNvPr>
              <p:cNvSpPr txBox="1">
                <a:spLocks noRot="1" noChangeAspect="1" noMove="1" noResize="1" noEditPoints="1" noAdjustHandles="1" noChangeArrowheads="1" noChangeShapeType="1" noTextEdit="1"/>
              </p:cNvSpPr>
              <p:nvPr/>
            </p:nvSpPr>
            <p:spPr>
              <a:xfrm>
                <a:off x="3212077" y="4085563"/>
                <a:ext cx="269642" cy="291298"/>
              </a:xfrm>
              <a:prstGeom prst="rect">
                <a:avLst/>
              </a:prstGeom>
              <a:blipFill>
                <a:blip r:embed="rId12"/>
                <a:stretch>
                  <a:fillRect b="-4167"/>
                </a:stretch>
              </a:blipFill>
            </p:spPr>
            <p:txBody>
              <a:bodyPr/>
              <a:lstStyle/>
              <a:p>
                <a:r>
                  <a:rPr lang="en-US">
                    <a:noFill/>
                  </a:rPr>
                  <a:t> </a:t>
                </a:r>
              </a:p>
            </p:txBody>
          </p:sp>
        </mc:Fallback>
      </mc:AlternateContent>
      <p:cxnSp>
        <p:nvCxnSpPr>
          <p:cNvPr id="31" name="Straight Arrow Connector 30">
            <a:extLst>
              <a:ext uri="{FF2B5EF4-FFF2-40B4-BE49-F238E27FC236}">
                <a16:creationId xmlns:a16="http://schemas.microsoft.com/office/drawing/2014/main" id="{06A5A5DE-55A5-3ED3-ACB8-B507268D715E}"/>
              </a:ext>
            </a:extLst>
          </p:cNvPr>
          <p:cNvCxnSpPr>
            <a:cxnSpLocks/>
          </p:cNvCxnSpPr>
          <p:nvPr/>
        </p:nvCxnSpPr>
        <p:spPr>
          <a:xfrm>
            <a:off x="3514361"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AB55F36F-C4CF-A4D8-D6A9-16BA72CC5A3F}"/>
              </a:ext>
            </a:extLst>
          </p:cNvPr>
          <p:cNvGrpSpPr/>
          <p:nvPr/>
        </p:nvGrpSpPr>
        <p:grpSpPr>
          <a:xfrm>
            <a:off x="1467490" y="5654379"/>
            <a:ext cx="2876495" cy="752291"/>
            <a:chOff x="1467490" y="5530810"/>
            <a:chExt cx="2876495" cy="752291"/>
          </a:xfrm>
        </p:grpSpPr>
        <p:grpSp>
          <p:nvGrpSpPr>
            <p:cNvPr id="35" name="Group 34">
              <a:extLst>
                <a:ext uri="{FF2B5EF4-FFF2-40B4-BE49-F238E27FC236}">
                  <a16:creationId xmlns:a16="http://schemas.microsoft.com/office/drawing/2014/main" id="{A5CA1A06-8ABB-0F8B-2EB9-BC43B0AC9231}"/>
                </a:ext>
              </a:extLst>
            </p:cNvPr>
            <p:cNvGrpSpPr/>
            <p:nvPr/>
          </p:nvGrpSpPr>
          <p:grpSpPr>
            <a:xfrm>
              <a:off x="1467490" y="5610633"/>
              <a:ext cx="2876495" cy="672468"/>
              <a:chOff x="7854570" y="3538359"/>
              <a:chExt cx="2679936" cy="626517"/>
            </a:xfrm>
          </p:grpSpPr>
          <p:grpSp>
            <p:nvGrpSpPr>
              <p:cNvPr id="42" name="Group 41">
                <a:extLst>
                  <a:ext uri="{FF2B5EF4-FFF2-40B4-BE49-F238E27FC236}">
                    <a16:creationId xmlns:a16="http://schemas.microsoft.com/office/drawing/2014/main" id="{FC740B5B-F414-DF50-800F-E1CD15E0076B}"/>
                  </a:ext>
                </a:extLst>
              </p:cNvPr>
              <p:cNvGrpSpPr/>
              <p:nvPr/>
            </p:nvGrpSpPr>
            <p:grpSpPr>
              <a:xfrm>
                <a:off x="8235132" y="3538359"/>
                <a:ext cx="1919934" cy="357412"/>
                <a:chOff x="8235132" y="2339655"/>
                <a:chExt cx="1919934" cy="357412"/>
              </a:xfrm>
            </p:grpSpPr>
            <p:sp>
              <p:nvSpPr>
                <p:cNvPr id="44" name="Rectangle 43">
                  <a:extLst>
                    <a:ext uri="{FF2B5EF4-FFF2-40B4-BE49-F238E27FC236}">
                      <a16:creationId xmlns:a16="http://schemas.microsoft.com/office/drawing/2014/main" id="{74B0D20B-654C-43C5-A042-B22841498310}"/>
                    </a:ext>
                  </a:extLst>
                </p:cNvPr>
                <p:cNvSpPr/>
                <p:nvPr/>
              </p:nvSpPr>
              <p:spPr>
                <a:xfrm>
                  <a:off x="8237733" y="2367816"/>
                  <a:ext cx="1071636" cy="27010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5" name="Rectangle 44">
                  <a:extLst>
                    <a:ext uri="{FF2B5EF4-FFF2-40B4-BE49-F238E27FC236}">
                      <a16:creationId xmlns:a16="http://schemas.microsoft.com/office/drawing/2014/main" id="{E6BE637F-FB5D-6251-AAA5-82ADA51885EC}"/>
                    </a:ext>
                  </a:extLst>
                </p:cNvPr>
                <p:cNvSpPr/>
                <p:nvPr/>
              </p:nvSpPr>
              <p:spPr>
                <a:xfrm>
                  <a:off x="9309010" y="2367816"/>
                  <a:ext cx="846056" cy="27424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6" name="Rectangle 45">
                  <a:extLst>
                    <a:ext uri="{FF2B5EF4-FFF2-40B4-BE49-F238E27FC236}">
                      <a16:creationId xmlns:a16="http://schemas.microsoft.com/office/drawing/2014/main" id="{E81121D7-46D5-13F7-D91A-F34CB6B9E21F}"/>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8" name="Rectangle 47">
                  <a:extLst>
                    <a:ext uri="{FF2B5EF4-FFF2-40B4-BE49-F238E27FC236}">
                      <a16:creationId xmlns:a16="http://schemas.microsoft.com/office/drawing/2014/main" id="{FB75AE11-156C-3E2E-25F8-1F006E80DF2C}"/>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2281CCA8-ADEA-2F03-164B-2D9D9B85E5D5}"/>
                    </a:ext>
                  </a:extLst>
                </p:cNvPr>
                <p:cNvSpPr/>
                <p:nvPr/>
              </p:nvSpPr>
              <p:spPr>
                <a:xfrm>
                  <a:off x="9101977" y="2639441"/>
                  <a:ext cx="1053088"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32C175BC-143A-25A0-5DAE-C063D0BB47B5}"/>
                    </a:ext>
                  </a:extLst>
                </p:cNvPr>
                <p:cNvSpPr/>
                <p:nvPr/>
              </p:nvSpPr>
              <p:spPr>
                <a:xfrm flipH="1">
                  <a:off x="9149173" y="2355805"/>
                  <a:ext cx="157235" cy="279553"/>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4" name="Rectangle 63">
                  <a:extLst>
                    <a:ext uri="{FF2B5EF4-FFF2-40B4-BE49-F238E27FC236}">
                      <a16:creationId xmlns:a16="http://schemas.microsoft.com/office/drawing/2014/main" id="{8679D4EB-D26E-B7C3-2ACB-4038B52717E4}"/>
                    </a:ext>
                  </a:extLst>
                </p:cNvPr>
                <p:cNvSpPr/>
                <p:nvPr/>
              </p:nvSpPr>
              <p:spPr>
                <a:xfrm>
                  <a:off x="8235132" y="2638655"/>
                  <a:ext cx="662770"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43" name="Rectangle 42">
                <a:extLst>
                  <a:ext uri="{FF2B5EF4-FFF2-40B4-BE49-F238E27FC236}">
                    <a16:creationId xmlns:a16="http://schemas.microsoft.com/office/drawing/2014/main" id="{9CD45D3A-0A73-BCAC-B13B-29382B612209}"/>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78" name="Rectangle 77">
              <a:extLst>
                <a:ext uri="{FF2B5EF4-FFF2-40B4-BE49-F238E27FC236}">
                  <a16:creationId xmlns:a16="http://schemas.microsoft.com/office/drawing/2014/main" id="{0D5D37C4-4FC2-FAF7-20C0-4783739AA597}"/>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9" name="Rectangle 78">
              <a:extLst>
                <a:ext uri="{FF2B5EF4-FFF2-40B4-BE49-F238E27FC236}">
                  <a16:creationId xmlns:a16="http://schemas.microsoft.com/office/drawing/2014/main" id="{8CAF36BF-94C8-2B61-C6DB-437AB174028D}"/>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81" name="Group 80">
            <a:extLst>
              <a:ext uri="{FF2B5EF4-FFF2-40B4-BE49-F238E27FC236}">
                <a16:creationId xmlns:a16="http://schemas.microsoft.com/office/drawing/2014/main" id="{9F66C478-9258-A176-DA83-F7D030C82FF6}"/>
              </a:ext>
            </a:extLst>
          </p:cNvPr>
          <p:cNvGrpSpPr/>
          <p:nvPr/>
        </p:nvGrpSpPr>
        <p:grpSpPr>
          <a:xfrm>
            <a:off x="4511603" y="5635031"/>
            <a:ext cx="2876495" cy="752297"/>
            <a:chOff x="1467490" y="5530810"/>
            <a:chExt cx="2876495" cy="752297"/>
          </a:xfrm>
        </p:grpSpPr>
        <p:grpSp>
          <p:nvGrpSpPr>
            <p:cNvPr id="82" name="Group 81">
              <a:extLst>
                <a:ext uri="{FF2B5EF4-FFF2-40B4-BE49-F238E27FC236}">
                  <a16:creationId xmlns:a16="http://schemas.microsoft.com/office/drawing/2014/main" id="{66C795C3-2A62-16A7-9705-609C27DB7133}"/>
                </a:ext>
              </a:extLst>
            </p:cNvPr>
            <p:cNvGrpSpPr/>
            <p:nvPr/>
          </p:nvGrpSpPr>
          <p:grpSpPr>
            <a:xfrm>
              <a:off x="1467490" y="5559944"/>
              <a:ext cx="2876495" cy="723163"/>
              <a:chOff x="7854570" y="3491129"/>
              <a:chExt cx="2679936" cy="673747"/>
            </a:xfrm>
          </p:grpSpPr>
          <p:grpSp>
            <p:nvGrpSpPr>
              <p:cNvPr id="85" name="Group 84">
                <a:extLst>
                  <a:ext uri="{FF2B5EF4-FFF2-40B4-BE49-F238E27FC236}">
                    <a16:creationId xmlns:a16="http://schemas.microsoft.com/office/drawing/2014/main" id="{26BCF981-89F7-C08D-2EAC-4946556481A5}"/>
                  </a:ext>
                </a:extLst>
              </p:cNvPr>
              <p:cNvGrpSpPr/>
              <p:nvPr/>
            </p:nvGrpSpPr>
            <p:grpSpPr>
              <a:xfrm>
                <a:off x="8235132" y="3491129"/>
                <a:ext cx="1919934" cy="404642"/>
                <a:chOff x="8235132" y="2292425"/>
                <a:chExt cx="1919934" cy="404642"/>
              </a:xfrm>
            </p:grpSpPr>
            <p:sp>
              <p:nvSpPr>
                <p:cNvPr id="87" name="Rectangle 86">
                  <a:extLst>
                    <a:ext uri="{FF2B5EF4-FFF2-40B4-BE49-F238E27FC236}">
                      <a16:creationId xmlns:a16="http://schemas.microsoft.com/office/drawing/2014/main" id="{9924D9C9-9C9B-6F1D-9D5A-7C752D1C35DE}"/>
                    </a:ext>
                  </a:extLst>
                </p:cNvPr>
                <p:cNvSpPr/>
                <p:nvPr/>
              </p:nvSpPr>
              <p:spPr>
                <a:xfrm>
                  <a:off x="8237733" y="2332320"/>
                  <a:ext cx="1071636" cy="340767"/>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8" name="Rectangle 87">
                  <a:extLst>
                    <a:ext uri="{FF2B5EF4-FFF2-40B4-BE49-F238E27FC236}">
                      <a16:creationId xmlns:a16="http://schemas.microsoft.com/office/drawing/2014/main" id="{5B4AF5E1-E452-2248-1F47-E2BF9B17971F}"/>
                    </a:ext>
                  </a:extLst>
                </p:cNvPr>
                <p:cNvSpPr/>
                <p:nvPr/>
              </p:nvSpPr>
              <p:spPr>
                <a:xfrm>
                  <a:off x="9309010" y="2332320"/>
                  <a:ext cx="846056" cy="340767"/>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9" name="Rectangle 88">
                  <a:extLst>
                    <a:ext uri="{FF2B5EF4-FFF2-40B4-BE49-F238E27FC236}">
                      <a16:creationId xmlns:a16="http://schemas.microsoft.com/office/drawing/2014/main" id="{97372B8A-F9B4-2D5D-5154-A119294591F4}"/>
                    </a:ext>
                  </a:extLst>
                </p:cNvPr>
                <p:cNvSpPr/>
                <p:nvPr/>
              </p:nvSpPr>
              <p:spPr>
                <a:xfrm flipH="1">
                  <a:off x="8894947" y="2576810"/>
                  <a:ext cx="207028" cy="120257"/>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1" name="Rectangle 90">
                  <a:extLst>
                    <a:ext uri="{FF2B5EF4-FFF2-40B4-BE49-F238E27FC236}">
                      <a16:creationId xmlns:a16="http://schemas.microsoft.com/office/drawing/2014/main" id="{4E935439-D0DB-5731-DFCF-4381992E0086}"/>
                    </a:ext>
                  </a:extLst>
                </p:cNvPr>
                <p:cNvSpPr/>
                <p:nvPr/>
              </p:nvSpPr>
              <p:spPr>
                <a:xfrm flipH="1">
                  <a:off x="8912223" y="2330780"/>
                  <a:ext cx="157235" cy="4259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2" name="Rectangle 91">
                  <a:extLst>
                    <a:ext uri="{FF2B5EF4-FFF2-40B4-BE49-F238E27FC236}">
                      <a16:creationId xmlns:a16="http://schemas.microsoft.com/office/drawing/2014/main" id="{B9FFEF02-F713-9623-B4B3-6C4DD834C726}"/>
                    </a:ext>
                  </a:extLst>
                </p:cNvPr>
                <p:cNvSpPr/>
                <p:nvPr/>
              </p:nvSpPr>
              <p:spPr>
                <a:xfrm>
                  <a:off x="9101977" y="2674936"/>
                  <a:ext cx="1053088"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3" name="Rectangle 92">
                  <a:extLst>
                    <a:ext uri="{FF2B5EF4-FFF2-40B4-BE49-F238E27FC236}">
                      <a16:creationId xmlns:a16="http://schemas.microsoft.com/office/drawing/2014/main" id="{29536DEE-F030-7FF6-8797-EA2BBC2ABC0D}"/>
                    </a:ext>
                  </a:extLst>
                </p:cNvPr>
                <p:cNvSpPr/>
                <p:nvPr/>
              </p:nvSpPr>
              <p:spPr>
                <a:xfrm flipH="1">
                  <a:off x="9149171" y="2292425"/>
                  <a:ext cx="157235" cy="37855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4" name="Rectangle 93">
                  <a:extLst>
                    <a:ext uri="{FF2B5EF4-FFF2-40B4-BE49-F238E27FC236}">
                      <a16:creationId xmlns:a16="http://schemas.microsoft.com/office/drawing/2014/main" id="{5C5259A5-4FCA-431F-2883-DCFDA9C8EA28}"/>
                    </a:ext>
                  </a:extLst>
                </p:cNvPr>
                <p:cNvSpPr/>
                <p:nvPr/>
              </p:nvSpPr>
              <p:spPr>
                <a:xfrm>
                  <a:off x="8235132" y="2674153"/>
                  <a:ext cx="662770"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86" name="Rectangle 85">
                <a:extLst>
                  <a:ext uri="{FF2B5EF4-FFF2-40B4-BE49-F238E27FC236}">
                    <a16:creationId xmlns:a16="http://schemas.microsoft.com/office/drawing/2014/main" id="{203A6D2E-29DE-F80D-8657-A77DB512C255}"/>
                  </a:ext>
                </a:extLst>
              </p:cNvPr>
              <p:cNvSpPr/>
              <p:nvPr/>
            </p:nvSpPr>
            <p:spPr>
              <a:xfrm>
                <a:off x="7854570" y="3891759"/>
                <a:ext cx="2679936" cy="273117"/>
              </a:xfrm>
              <a:prstGeom prst="rect">
                <a:avLst/>
              </a:prstGeom>
              <a:solidFill>
                <a:srgbClr val="FFDF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83" name="Rectangle 82">
              <a:extLst>
                <a:ext uri="{FF2B5EF4-FFF2-40B4-BE49-F238E27FC236}">
                  <a16:creationId xmlns:a16="http://schemas.microsoft.com/office/drawing/2014/main" id="{34B0FF22-4969-A66D-EA3D-3664D7825BBC}"/>
                </a:ext>
              </a:extLst>
            </p:cNvPr>
            <p:cNvSpPr/>
            <p:nvPr/>
          </p:nvSpPr>
          <p:spPr>
            <a:xfrm>
              <a:off x="3936714" y="553081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4" name="Rectangle 83">
              <a:extLst>
                <a:ext uri="{FF2B5EF4-FFF2-40B4-BE49-F238E27FC236}">
                  <a16:creationId xmlns:a16="http://schemas.microsoft.com/office/drawing/2014/main" id="{83EDA1FB-D889-35F5-0B1E-0635F7F8D0FB}"/>
                </a:ext>
              </a:extLst>
            </p:cNvPr>
            <p:cNvSpPr/>
            <p:nvPr/>
          </p:nvSpPr>
          <p:spPr>
            <a:xfrm>
              <a:off x="1469862" y="553099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95" name="Group 94">
            <a:extLst>
              <a:ext uri="{FF2B5EF4-FFF2-40B4-BE49-F238E27FC236}">
                <a16:creationId xmlns:a16="http://schemas.microsoft.com/office/drawing/2014/main" id="{C632E324-4075-4AFC-9271-6ECEC0E723A0}"/>
              </a:ext>
            </a:extLst>
          </p:cNvPr>
          <p:cNvGrpSpPr/>
          <p:nvPr/>
        </p:nvGrpSpPr>
        <p:grpSpPr>
          <a:xfrm>
            <a:off x="7701307" y="5635031"/>
            <a:ext cx="2876495" cy="752306"/>
            <a:chOff x="1467490" y="5530810"/>
            <a:chExt cx="2876495" cy="752306"/>
          </a:xfrm>
        </p:grpSpPr>
        <p:grpSp>
          <p:nvGrpSpPr>
            <p:cNvPr id="96" name="Group 95">
              <a:extLst>
                <a:ext uri="{FF2B5EF4-FFF2-40B4-BE49-F238E27FC236}">
                  <a16:creationId xmlns:a16="http://schemas.microsoft.com/office/drawing/2014/main" id="{62757CD1-29FE-2841-4C91-D239C5A2DC9C}"/>
                </a:ext>
              </a:extLst>
            </p:cNvPr>
            <p:cNvGrpSpPr/>
            <p:nvPr/>
          </p:nvGrpSpPr>
          <p:grpSpPr>
            <a:xfrm>
              <a:off x="1467490" y="5676883"/>
              <a:ext cx="2876495" cy="606233"/>
              <a:chOff x="7854570" y="3600070"/>
              <a:chExt cx="2679936" cy="564806"/>
            </a:xfrm>
          </p:grpSpPr>
          <p:grpSp>
            <p:nvGrpSpPr>
              <p:cNvPr id="106" name="Group 105">
                <a:extLst>
                  <a:ext uri="{FF2B5EF4-FFF2-40B4-BE49-F238E27FC236}">
                    <a16:creationId xmlns:a16="http://schemas.microsoft.com/office/drawing/2014/main" id="{BFF223E3-940A-B4D3-6426-4C285889BBB3}"/>
                  </a:ext>
                </a:extLst>
              </p:cNvPr>
              <p:cNvGrpSpPr/>
              <p:nvPr/>
            </p:nvGrpSpPr>
            <p:grpSpPr>
              <a:xfrm>
                <a:off x="8235132" y="3600070"/>
                <a:ext cx="1919934" cy="295701"/>
                <a:chOff x="8235132" y="2401366"/>
                <a:chExt cx="1919934" cy="295701"/>
              </a:xfrm>
            </p:grpSpPr>
            <p:sp>
              <p:nvSpPr>
                <p:cNvPr id="111" name="Rectangle 110">
                  <a:extLst>
                    <a:ext uri="{FF2B5EF4-FFF2-40B4-BE49-F238E27FC236}">
                      <a16:creationId xmlns:a16="http://schemas.microsoft.com/office/drawing/2014/main" id="{1DE170B7-737E-221B-E092-C2DC543539FB}"/>
                    </a:ext>
                  </a:extLst>
                </p:cNvPr>
                <p:cNvSpPr/>
                <p:nvPr/>
              </p:nvSpPr>
              <p:spPr>
                <a:xfrm>
                  <a:off x="8237733" y="2622944"/>
                  <a:ext cx="1071636" cy="5111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3" name="Rectangle 112">
                  <a:extLst>
                    <a:ext uri="{FF2B5EF4-FFF2-40B4-BE49-F238E27FC236}">
                      <a16:creationId xmlns:a16="http://schemas.microsoft.com/office/drawing/2014/main" id="{B9135F8F-AF19-7BF7-1ED1-1F40A922E7EA}"/>
                    </a:ext>
                  </a:extLst>
                </p:cNvPr>
                <p:cNvSpPr/>
                <p:nvPr/>
              </p:nvSpPr>
              <p:spPr>
                <a:xfrm>
                  <a:off x="9309010" y="2622944"/>
                  <a:ext cx="846056" cy="5111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5" name="Rectangle 114">
                  <a:extLst>
                    <a:ext uri="{FF2B5EF4-FFF2-40B4-BE49-F238E27FC236}">
                      <a16:creationId xmlns:a16="http://schemas.microsoft.com/office/drawing/2014/main" id="{3E6CF502-CC6C-8A9C-5633-7206F9BF431F}"/>
                    </a:ext>
                  </a:extLst>
                </p:cNvPr>
                <p:cNvSpPr/>
                <p:nvPr/>
              </p:nvSpPr>
              <p:spPr>
                <a:xfrm flipH="1">
                  <a:off x="8894947" y="2654472"/>
                  <a:ext cx="207028" cy="4259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6" name="Rectangle 115">
                  <a:extLst>
                    <a:ext uri="{FF2B5EF4-FFF2-40B4-BE49-F238E27FC236}">
                      <a16:creationId xmlns:a16="http://schemas.microsoft.com/office/drawing/2014/main" id="{A784B927-BAD3-9C62-9795-559BBD423A9E}"/>
                    </a:ext>
                  </a:extLst>
                </p:cNvPr>
                <p:cNvSpPr/>
                <p:nvPr/>
              </p:nvSpPr>
              <p:spPr>
                <a:xfrm flipH="1">
                  <a:off x="8912224" y="2517331"/>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7" name="Rectangle 116">
                  <a:extLst>
                    <a:ext uri="{FF2B5EF4-FFF2-40B4-BE49-F238E27FC236}">
                      <a16:creationId xmlns:a16="http://schemas.microsoft.com/office/drawing/2014/main" id="{946C23EA-5F67-6C45-80B2-F438CC8C9F9F}"/>
                    </a:ext>
                  </a:extLst>
                </p:cNvPr>
                <p:cNvSpPr/>
                <p:nvPr/>
              </p:nvSpPr>
              <p:spPr>
                <a:xfrm>
                  <a:off x="9101977" y="2675887"/>
                  <a:ext cx="1053088"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8" name="Rectangle 117">
                  <a:extLst>
                    <a:ext uri="{FF2B5EF4-FFF2-40B4-BE49-F238E27FC236}">
                      <a16:creationId xmlns:a16="http://schemas.microsoft.com/office/drawing/2014/main" id="{1CB7B36B-30AC-6139-7D00-C21F1CAC316B}"/>
                    </a:ext>
                  </a:extLst>
                </p:cNvPr>
                <p:cNvSpPr/>
                <p:nvPr/>
              </p:nvSpPr>
              <p:spPr>
                <a:xfrm flipH="1">
                  <a:off x="9149174" y="2401366"/>
                  <a:ext cx="157235" cy="26969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9" name="Rectangle 118">
                  <a:extLst>
                    <a:ext uri="{FF2B5EF4-FFF2-40B4-BE49-F238E27FC236}">
                      <a16:creationId xmlns:a16="http://schemas.microsoft.com/office/drawing/2014/main" id="{F0B54764-8E00-FD64-335C-AD54556B325B}"/>
                    </a:ext>
                  </a:extLst>
                </p:cNvPr>
                <p:cNvSpPr/>
                <p:nvPr/>
              </p:nvSpPr>
              <p:spPr>
                <a:xfrm>
                  <a:off x="8235132" y="2675102"/>
                  <a:ext cx="662770"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10" name="Rectangle 109">
                <a:extLst>
                  <a:ext uri="{FF2B5EF4-FFF2-40B4-BE49-F238E27FC236}">
                    <a16:creationId xmlns:a16="http://schemas.microsoft.com/office/drawing/2014/main" id="{C5AD2872-2826-D91A-61CF-9F3CF0E45A5C}"/>
                  </a:ext>
                </a:extLst>
              </p:cNvPr>
              <p:cNvSpPr/>
              <p:nvPr/>
            </p:nvSpPr>
            <p:spPr>
              <a:xfrm>
                <a:off x="7854570" y="3891759"/>
                <a:ext cx="2679936" cy="273117"/>
              </a:xfrm>
              <a:prstGeom prst="rect">
                <a:avLst/>
              </a:prstGeom>
              <a:solidFill>
                <a:srgbClr val="FFDF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97" name="Rectangle 96">
              <a:extLst>
                <a:ext uri="{FF2B5EF4-FFF2-40B4-BE49-F238E27FC236}">
                  <a16:creationId xmlns:a16="http://schemas.microsoft.com/office/drawing/2014/main" id="{A41E16C9-636F-47C8-4DEC-026559A0C14D}"/>
                </a:ext>
              </a:extLst>
            </p:cNvPr>
            <p:cNvSpPr/>
            <p:nvPr/>
          </p:nvSpPr>
          <p:spPr>
            <a:xfrm>
              <a:off x="3936714" y="553081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01" name="Rectangle 100">
              <a:extLst>
                <a:ext uri="{FF2B5EF4-FFF2-40B4-BE49-F238E27FC236}">
                  <a16:creationId xmlns:a16="http://schemas.microsoft.com/office/drawing/2014/main" id="{A510BBC6-6159-B2C2-F46E-A819C15EE635}"/>
                </a:ext>
              </a:extLst>
            </p:cNvPr>
            <p:cNvSpPr/>
            <p:nvPr/>
          </p:nvSpPr>
          <p:spPr>
            <a:xfrm>
              <a:off x="1469862" y="553099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 name="Rectangle 12">
            <a:extLst>
              <a:ext uri="{FF2B5EF4-FFF2-40B4-BE49-F238E27FC236}">
                <a16:creationId xmlns:a16="http://schemas.microsoft.com/office/drawing/2014/main" id="{7C00E247-CAB1-0258-8663-993DDAE9224C}"/>
              </a:ext>
            </a:extLst>
          </p:cNvPr>
          <p:cNvSpPr/>
          <p:nvPr/>
        </p:nvSpPr>
        <p:spPr>
          <a:xfrm>
            <a:off x="4376627" y="2969777"/>
            <a:ext cx="6507161" cy="352309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7" name="Rectangle 16">
            <a:extLst>
              <a:ext uri="{FF2B5EF4-FFF2-40B4-BE49-F238E27FC236}">
                <a16:creationId xmlns:a16="http://schemas.microsoft.com/office/drawing/2014/main" id="{DC0FA2B5-6934-3B81-E8C9-A9C6CA681DF1}"/>
              </a:ext>
            </a:extLst>
          </p:cNvPr>
          <p:cNvSpPr/>
          <p:nvPr/>
        </p:nvSpPr>
        <p:spPr>
          <a:xfrm>
            <a:off x="1203104" y="2927190"/>
            <a:ext cx="6507161" cy="254295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8" name="Slide Number Placeholder 17">
            <a:extLst>
              <a:ext uri="{FF2B5EF4-FFF2-40B4-BE49-F238E27FC236}">
                <a16:creationId xmlns:a16="http://schemas.microsoft.com/office/drawing/2014/main" id="{021A19DB-7C4D-1167-63DC-68E90C073877}"/>
              </a:ext>
            </a:extLst>
          </p:cNvPr>
          <p:cNvSpPr>
            <a:spLocks noGrp="1"/>
          </p:cNvSpPr>
          <p:nvPr>
            <p:ph type="sldNum" sz="quarter" idx="4"/>
          </p:nvPr>
        </p:nvSpPr>
        <p:spPr/>
        <p:txBody>
          <a:bodyPr/>
          <a:lstStyle/>
          <a:p>
            <a:fld id="{8AF34121-AFFE-3048-BF09-9810F0C44256}" type="slidenum">
              <a:rPr lang="en-US" smtClean="0"/>
              <a:pPr/>
              <a:t>12</a:t>
            </a:fld>
            <a:endParaRPr lang="en-US" dirty="0"/>
          </a:p>
        </p:txBody>
      </p:sp>
    </p:spTree>
    <p:extLst>
      <p:ext uri="{BB962C8B-B14F-4D97-AF65-F5344CB8AC3E}">
        <p14:creationId xmlns:p14="http://schemas.microsoft.com/office/powerpoint/2010/main" val="32809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2293-C71B-FF97-8465-C69D84AE2EF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7B063C41-D0A7-AD4B-22E1-961184601F99}"/>
                  </a:ext>
                </a:extLst>
              </p:cNvPr>
              <p:cNvGraphicFramePr>
                <a:graphicFrameLocks noGrp="1"/>
              </p:cNvGraphicFramePr>
              <p:nvPr>
                <p:extLst>
                  <p:ext uri="{D42A27DB-BD31-4B8C-83A1-F6EECF244321}">
                    <p14:modId xmlns:p14="http://schemas.microsoft.com/office/powerpoint/2010/main" val="2341497471"/>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M1</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2" name="Table 1">
                <a:extLst>
                  <a:ext uri="{FF2B5EF4-FFF2-40B4-BE49-F238E27FC236}">
                    <a16:creationId xmlns:a16="http://schemas.microsoft.com/office/drawing/2014/main" id="{7B063C41-D0A7-AD4B-22E1-961184601F99}"/>
                  </a:ext>
                </a:extLst>
              </p:cNvPr>
              <p:cNvGraphicFramePr>
                <a:graphicFrameLocks noGrp="1"/>
              </p:cNvGraphicFramePr>
              <p:nvPr>
                <p:extLst>
                  <p:ext uri="{D42A27DB-BD31-4B8C-83A1-F6EECF244321}">
                    <p14:modId xmlns:p14="http://schemas.microsoft.com/office/powerpoint/2010/main" val="2341497471"/>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2"/>
                          <a:stretch>
                            <a:fillRect l="-100662" t="-6667" r="-300000" b="-320000"/>
                          </a:stretch>
                        </a:blipFill>
                      </a:tcPr>
                    </a:tc>
                    <a:tc>
                      <a:txBody>
                        <a:bodyPr/>
                        <a:lstStyle/>
                        <a:p>
                          <a:endParaRPr lang="en-US"/>
                        </a:p>
                      </a:txBody>
                      <a:tcPr anchor="ctr">
                        <a:blipFill>
                          <a:blip r:embed="rId2"/>
                          <a:stretch>
                            <a:fillRect l="-202000" t="-6667" r="-202000"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sp>
        <p:nvSpPr>
          <p:cNvPr id="3" name="Title 2">
            <a:extLst>
              <a:ext uri="{FF2B5EF4-FFF2-40B4-BE49-F238E27FC236}">
                <a16:creationId xmlns:a16="http://schemas.microsoft.com/office/drawing/2014/main" id="{37F116BB-68DF-1BB9-7563-38ADD612D0F0}"/>
              </a:ext>
            </a:extLst>
          </p:cNvPr>
          <p:cNvSpPr>
            <a:spLocks noGrp="1"/>
          </p:cNvSpPr>
          <p:nvPr>
            <p:ph type="title"/>
          </p:nvPr>
        </p:nvSpPr>
        <p:spPr/>
        <p:txBody>
          <a:bodyPr/>
          <a:lstStyle/>
          <a:p>
            <a:r>
              <a:rPr lang="en-US" dirty="0"/>
              <a:t>Three Devices Under Test</a:t>
            </a:r>
          </a:p>
        </p:txBody>
      </p:sp>
      <p:cxnSp>
        <p:nvCxnSpPr>
          <p:cNvPr id="5" name="Straight Connector 4">
            <a:extLst>
              <a:ext uri="{FF2B5EF4-FFF2-40B4-BE49-F238E27FC236}">
                <a16:creationId xmlns:a16="http://schemas.microsoft.com/office/drawing/2014/main" id="{E4E532AD-8384-B177-26C7-33DFC9F9DF56}"/>
              </a:ext>
            </a:extLst>
          </p:cNvPr>
          <p:cNvCxnSpPr>
            <a:cxnSpLocks/>
          </p:cNvCxnSpPr>
          <p:nvPr/>
        </p:nvCxnSpPr>
        <p:spPr>
          <a:xfrm>
            <a:off x="2952324" y="4008699"/>
            <a:ext cx="5983751"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FE1E10C-0E51-8236-296F-AF9EC11DC0E5}"/>
                  </a:ext>
                </a:extLst>
              </p:cNvPr>
              <p:cNvSpPr txBox="1"/>
              <p:nvPr/>
            </p:nvSpPr>
            <p:spPr>
              <a:xfrm>
                <a:off x="5484636" y="4087502"/>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6" name="TextBox 5">
                <a:extLst>
                  <a:ext uri="{FF2B5EF4-FFF2-40B4-BE49-F238E27FC236}">
                    <a16:creationId xmlns:a16="http://schemas.microsoft.com/office/drawing/2014/main" id="{68619F3F-3F11-0108-7FDC-F9C7406A7797}"/>
                  </a:ext>
                </a:extLst>
              </p:cNvPr>
              <p:cNvSpPr txBox="1">
                <a:spLocks noRot="1" noChangeAspect="1" noMove="1" noResize="1" noEditPoints="1" noAdjustHandles="1" noChangeArrowheads="1" noChangeShapeType="1" noTextEdit="1"/>
              </p:cNvSpPr>
              <p:nvPr/>
            </p:nvSpPr>
            <p:spPr>
              <a:xfrm>
                <a:off x="5484636" y="4087502"/>
                <a:ext cx="269642" cy="291298"/>
              </a:xfrm>
              <a:prstGeom prst="rect">
                <a:avLst/>
              </a:prstGeom>
              <a:blipFill>
                <a:blip r:embed="rId3"/>
                <a:stretch>
                  <a:fillRect b="-4348"/>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0B67EF59-C170-28DA-92AD-88A37EA821A6}"/>
              </a:ext>
            </a:extLst>
          </p:cNvPr>
          <p:cNvCxnSpPr>
            <a:cxnSpLocks/>
          </p:cNvCxnSpPr>
          <p:nvPr/>
        </p:nvCxnSpPr>
        <p:spPr>
          <a:xfrm>
            <a:off x="5786920" y="4021399"/>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A6F4EAD-8F33-9482-D37E-1BBBE999BDD1}"/>
              </a:ext>
            </a:extLst>
          </p:cNvPr>
          <p:cNvCxnSpPr>
            <a:cxnSpLocks/>
          </p:cNvCxnSpPr>
          <p:nvPr/>
        </p:nvCxnSpPr>
        <p:spPr>
          <a:xfrm flipV="1">
            <a:off x="1665763" y="4485512"/>
            <a:ext cx="6575129" cy="1899"/>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4924448-893D-D1F5-2669-D073B6D007BB}"/>
              </a:ext>
            </a:extLst>
          </p:cNvPr>
          <p:cNvSpPr txBox="1"/>
          <p:nvPr/>
        </p:nvSpPr>
        <p:spPr>
          <a:xfrm>
            <a:off x="5498918" y="3255147"/>
            <a:ext cx="1026443" cy="230832"/>
          </a:xfrm>
          <a:prstGeom prst="rect">
            <a:avLst/>
          </a:prstGeom>
          <a:noFill/>
        </p:spPr>
        <p:txBody>
          <a:bodyPr wrap="square" rtlCol="0">
            <a:spAutoFit/>
          </a:bodyPr>
          <a:lstStyle/>
          <a:p>
            <a:r>
              <a:rPr lang="en-US" sz="900" dirty="0"/>
              <a:t>Junction barrier</a:t>
            </a:r>
          </a:p>
        </p:txBody>
      </p:sp>
      <p:sp>
        <p:nvSpPr>
          <p:cNvPr id="104" name="Rectangle 103">
            <a:extLst>
              <a:ext uri="{FF2B5EF4-FFF2-40B4-BE49-F238E27FC236}">
                <a16:creationId xmlns:a16="http://schemas.microsoft.com/office/drawing/2014/main" id="{A74E93D5-674D-76A4-A230-A6710FD3EF29}"/>
              </a:ext>
            </a:extLst>
          </p:cNvPr>
          <p:cNvSpPr/>
          <p:nvPr/>
        </p:nvSpPr>
        <p:spPr>
          <a:xfrm>
            <a:off x="5934444" y="3567675"/>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05" name="Straight Connector 104">
            <a:extLst>
              <a:ext uri="{FF2B5EF4-FFF2-40B4-BE49-F238E27FC236}">
                <a16:creationId xmlns:a16="http://schemas.microsoft.com/office/drawing/2014/main" id="{91E9BB51-8F11-ACE1-92B4-88B6C872B07C}"/>
              </a:ext>
            </a:extLst>
          </p:cNvPr>
          <p:cNvCxnSpPr>
            <a:cxnSpLocks/>
          </p:cNvCxnSpPr>
          <p:nvPr/>
        </p:nvCxnSpPr>
        <p:spPr>
          <a:xfrm>
            <a:off x="6079782" y="3631053"/>
            <a:ext cx="1157" cy="913954"/>
          </a:xfrm>
          <a:prstGeom prst="line">
            <a:avLst/>
          </a:prstGeom>
          <a:noFill/>
          <a:ln w="19050" cap="flat" cmpd="sng" algn="ctr">
            <a:solidFill>
              <a:srgbClr val="005097"/>
            </a:solidFill>
            <a:prstDash val="sysDot"/>
            <a:miter lim="800000"/>
          </a:ln>
          <a:effectLst/>
        </p:spPr>
      </p:cxnSp>
      <p:sp>
        <p:nvSpPr>
          <p:cNvPr id="109" name="Rectangle 108">
            <a:extLst>
              <a:ext uri="{FF2B5EF4-FFF2-40B4-BE49-F238E27FC236}">
                <a16:creationId xmlns:a16="http://schemas.microsoft.com/office/drawing/2014/main" id="{2DD2B702-3107-D921-491D-0E0E9B62568C}"/>
              </a:ext>
            </a:extLst>
          </p:cNvPr>
          <p:cNvSpPr/>
          <p:nvPr/>
        </p:nvSpPr>
        <p:spPr>
          <a:xfrm>
            <a:off x="5871215" y="3567681"/>
            <a:ext cx="77329" cy="97657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F0FBFEC9-513A-B1F2-5693-E30D3F7B44F2}"/>
                  </a:ext>
                </a:extLst>
              </p:cNvPr>
              <p:cNvSpPr txBox="1"/>
              <p:nvPr/>
            </p:nvSpPr>
            <p:spPr>
              <a:xfrm>
                <a:off x="5913894" y="4547399"/>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98" name="TextBox 97">
                <a:extLst>
                  <a:ext uri="{FF2B5EF4-FFF2-40B4-BE49-F238E27FC236}">
                    <a16:creationId xmlns:a16="http://schemas.microsoft.com/office/drawing/2014/main" id="{7BA4F15D-95B0-9CA1-EF11-0F8E292C8E27}"/>
                  </a:ext>
                </a:extLst>
              </p:cNvPr>
              <p:cNvSpPr txBox="1">
                <a:spLocks noRot="1" noChangeAspect="1" noMove="1" noResize="1" noEditPoints="1" noAdjustHandles="1" noChangeArrowheads="1" noChangeShapeType="1" noTextEdit="1"/>
              </p:cNvSpPr>
              <p:nvPr/>
            </p:nvSpPr>
            <p:spPr>
              <a:xfrm>
                <a:off x="5913894" y="4547399"/>
                <a:ext cx="546799" cy="276999"/>
              </a:xfrm>
              <a:prstGeom prst="rect">
                <a:avLst/>
              </a:prstGeom>
              <a:blipFill>
                <a:blip r:embed="rId4"/>
                <a:stretch>
                  <a:fillRect b="-18182"/>
                </a:stretch>
              </a:blipFill>
              <a:ln>
                <a:noFill/>
              </a:ln>
            </p:spPr>
            <p:txBody>
              <a:bodyPr/>
              <a:lstStyle/>
              <a:p>
                <a:r>
                  <a:rPr lang="en-US">
                    <a:noFill/>
                  </a:rPr>
                  <a:t> </a:t>
                </a:r>
              </a:p>
            </p:txBody>
          </p:sp>
        </mc:Fallback>
      </mc:AlternateContent>
      <p:cxnSp>
        <p:nvCxnSpPr>
          <p:cNvPr id="99" name="Straight Connector 98">
            <a:extLst>
              <a:ext uri="{FF2B5EF4-FFF2-40B4-BE49-F238E27FC236}">
                <a16:creationId xmlns:a16="http://schemas.microsoft.com/office/drawing/2014/main" id="{7C21FBE0-4AEF-371E-87E5-76B2337187CE}"/>
              </a:ext>
            </a:extLst>
          </p:cNvPr>
          <p:cNvCxnSpPr>
            <a:cxnSpLocks/>
          </p:cNvCxnSpPr>
          <p:nvPr/>
        </p:nvCxnSpPr>
        <p:spPr>
          <a:xfrm>
            <a:off x="6131333" y="3573372"/>
            <a:ext cx="365434"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4B3852D8-97BF-F110-07A9-6DE2796008BB}"/>
              </a:ext>
            </a:extLst>
          </p:cNvPr>
          <p:cNvCxnSpPr>
            <a:cxnSpLocks/>
          </p:cNvCxnSpPr>
          <p:nvPr/>
        </p:nvCxnSpPr>
        <p:spPr>
          <a:xfrm flipH="1">
            <a:off x="6177336" y="3567675"/>
            <a:ext cx="1156" cy="906138"/>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32CE9695-2307-30CE-FB67-9D85A4B708B1}"/>
              </a:ext>
            </a:extLst>
          </p:cNvPr>
          <p:cNvCxnSpPr>
            <a:cxnSpLocks/>
          </p:cNvCxnSpPr>
          <p:nvPr/>
        </p:nvCxnSpPr>
        <p:spPr>
          <a:xfrm>
            <a:off x="4979725" y="458963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752B9736-7C71-1FD1-F202-D943BA9EC1CC}"/>
                  </a:ext>
                </a:extLst>
              </p:cNvPr>
              <p:cNvSpPr txBox="1"/>
              <p:nvPr/>
            </p:nvSpPr>
            <p:spPr>
              <a:xfrm>
                <a:off x="4460611" y="4586960"/>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gnd</a:t>
                </a:r>
                <a:endParaRPr lang="en-US" sz="1200" b="0" dirty="0">
                  <a:solidFill>
                    <a:srgbClr val="00B050"/>
                  </a:solidFill>
                </a:endParaRPr>
              </a:p>
            </p:txBody>
          </p:sp>
        </mc:Choice>
        <mc:Fallback xmlns="">
          <p:sp>
            <p:nvSpPr>
              <p:cNvPr id="103" name="TextBox 102">
                <a:extLst>
                  <a:ext uri="{FF2B5EF4-FFF2-40B4-BE49-F238E27FC236}">
                    <a16:creationId xmlns:a16="http://schemas.microsoft.com/office/drawing/2014/main" id="{4205FFDC-EAC0-4D19-0D30-AB56C85C96FF}"/>
                  </a:ext>
                </a:extLst>
              </p:cNvPr>
              <p:cNvSpPr txBox="1">
                <a:spLocks noRot="1" noChangeAspect="1" noMove="1" noResize="1" noEditPoints="1" noAdjustHandles="1" noChangeArrowheads="1" noChangeShapeType="1" noTextEdit="1"/>
              </p:cNvSpPr>
              <p:nvPr/>
            </p:nvSpPr>
            <p:spPr>
              <a:xfrm>
                <a:off x="4460611" y="4586960"/>
                <a:ext cx="531477" cy="276999"/>
              </a:xfrm>
              <a:prstGeom prst="rect">
                <a:avLst/>
              </a:prstGeom>
              <a:blipFill>
                <a:blip r:embed="rId5"/>
                <a:stretch>
                  <a:fillRect b="-8333"/>
                </a:stretch>
              </a:blipFill>
            </p:spPr>
            <p:txBody>
              <a:bodyPr/>
              <a:lstStyle/>
              <a:p>
                <a:r>
                  <a:rPr lang="en-US">
                    <a:noFill/>
                  </a:rPr>
                  <a:t> </a:t>
                </a:r>
              </a:p>
            </p:txBody>
          </p:sp>
        </mc:Fallback>
      </mc:AlternateContent>
      <p:grpSp>
        <p:nvGrpSpPr>
          <p:cNvPr id="157" name="Group 156">
            <a:extLst>
              <a:ext uri="{FF2B5EF4-FFF2-40B4-BE49-F238E27FC236}">
                <a16:creationId xmlns:a16="http://schemas.microsoft.com/office/drawing/2014/main" id="{B13D716E-1162-0215-10CD-9EB40AB82522}"/>
              </a:ext>
            </a:extLst>
          </p:cNvPr>
          <p:cNvGrpSpPr/>
          <p:nvPr/>
        </p:nvGrpSpPr>
        <p:grpSpPr>
          <a:xfrm>
            <a:off x="4482147" y="4474753"/>
            <a:ext cx="1390921" cy="111696"/>
            <a:chOff x="1459889" y="5860198"/>
            <a:chExt cx="1390921" cy="111696"/>
          </a:xfrm>
        </p:grpSpPr>
        <p:sp>
          <p:nvSpPr>
            <p:cNvPr id="107" name="Rectangle 106">
              <a:extLst>
                <a:ext uri="{FF2B5EF4-FFF2-40B4-BE49-F238E27FC236}">
                  <a16:creationId xmlns:a16="http://schemas.microsoft.com/office/drawing/2014/main" id="{DBFCAA08-BBA3-C55D-6AF0-62988259A9C7}"/>
                </a:ext>
              </a:extLst>
            </p:cNvPr>
            <p:cNvSpPr/>
            <p:nvPr/>
          </p:nvSpPr>
          <p:spPr>
            <a:xfrm rot="16200000" flipH="1">
              <a:off x="1772461" y="559866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08" name="Straight Connector 107">
              <a:extLst>
                <a:ext uri="{FF2B5EF4-FFF2-40B4-BE49-F238E27FC236}">
                  <a16:creationId xmlns:a16="http://schemas.microsoft.com/office/drawing/2014/main" id="{B273A7BE-2F47-8921-EC26-07C9495D35D1}"/>
                </a:ext>
              </a:extLst>
            </p:cNvPr>
            <p:cNvCxnSpPr>
              <a:cxnSpLocks/>
            </p:cNvCxnSpPr>
            <p:nvPr/>
          </p:nvCxnSpPr>
          <p:spPr>
            <a:xfrm>
              <a:off x="2155626" y="5860198"/>
              <a:ext cx="199" cy="105626"/>
            </a:xfrm>
            <a:prstGeom prst="line">
              <a:avLst/>
            </a:prstGeom>
            <a:noFill/>
            <a:ln w="19050" cap="flat" cmpd="sng" algn="ctr">
              <a:solidFill>
                <a:srgbClr val="005097"/>
              </a:solidFill>
              <a:prstDash val="sysDot"/>
              <a:miter lim="800000"/>
            </a:ln>
            <a:effectLst/>
          </p:spPr>
        </p:cxnSp>
        <p:sp>
          <p:nvSpPr>
            <p:cNvPr id="112" name="Rectangle 111">
              <a:extLst>
                <a:ext uri="{FF2B5EF4-FFF2-40B4-BE49-F238E27FC236}">
                  <a16:creationId xmlns:a16="http://schemas.microsoft.com/office/drawing/2014/main" id="{26CF84DD-D71E-0B5C-5802-1FED9589778F}"/>
                </a:ext>
              </a:extLst>
            </p:cNvPr>
            <p:cNvSpPr/>
            <p:nvPr/>
          </p:nvSpPr>
          <p:spPr>
            <a:xfrm rot="16200000" flipH="1">
              <a:off x="2473852" y="5552745"/>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14" name="Straight Arrow Connector 113">
            <a:extLst>
              <a:ext uri="{FF2B5EF4-FFF2-40B4-BE49-F238E27FC236}">
                <a16:creationId xmlns:a16="http://schemas.microsoft.com/office/drawing/2014/main" id="{E8A1429C-CB62-EDEF-D122-8EF1415C1C7F}"/>
              </a:ext>
            </a:extLst>
          </p:cNvPr>
          <p:cNvCxnSpPr>
            <a:cxnSpLocks/>
          </p:cNvCxnSpPr>
          <p:nvPr/>
        </p:nvCxnSpPr>
        <p:spPr>
          <a:xfrm flipV="1">
            <a:off x="4981313" y="426665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FAE4C995-1F81-B4A5-A0B9-501E009B210A}"/>
              </a:ext>
            </a:extLst>
          </p:cNvPr>
          <p:cNvGrpSpPr/>
          <p:nvPr/>
        </p:nvGrpSpPr>
        <p:grpSpPr>
          <a:xfrm flipH="1">
            <a:off x="6088185" y="4474882"/>
            <a:ext cx="1390921" cy="111696"/>
            <a:chOff x="1459889" y="5860198"/>
            <a:chExt cx="1390921" cy="111696"/>
          </a:xfrm>
        </p:grpSpPr>
        <p:sp>
          <p:nvSpPr>
            <p:cNvPr id="159" name="Rectangle 158">
              <a:extLst>
                <a:ext uri="{FF2B5EF4-FFF2-40B4-BE49-F238E27FC236}">
                  <a16:creationId xmlns:a16="http://schemas.microsoft.com/office/drawing/2014/main" id="{642B49C5-899C-68B9-AD7D-0E72B19C21D2}"/>
                </a:ext>
              </a:extLst>
            </p:cNvPr>
            <p:cNvSpPr/>
            <p:nvPr/>
          </p:nvSpPr>
          <p:spPr>
            <a:xfrm rot="16200000" flipH="1">
              <a:off x="1772461" y="559866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0" name="Straight Connector 159">
              <a:extLst>
                <a:ext uri="{FF2B5EF4-FFF2-40B4-BE49-F238E27FC236}">
                  <a16:creationId xmlns:a16="http://schemas.microsoft.com/office/drawing/2014/main" id="{2F5F7F73-A27C-AE20-06D0-6EA6269B0CE9}"/>
                </a:ext>
              </a:extLst>
            </p:cNvPr>
            <p:cNvCxnSpPr>
              <a:cxnSpLocks/>
            </p:cNvCxnSpPr>
            <p:nvPr/>
          </p:nvCxnSpPr>
          <p:spPr>
            <a:xfrm>
              <a:off x="2155626" y="5860198"/>
              <a:ext cx="199" cy="105626"/>
            </a:xfrm>
            <a:prstGeom prst="line">
              <a:avLst/>
            </a:prstGeom>
            <a:noFill/>
            <a:ln w="19050" cap="flat" cmpd="sng" algn="ctr">
              <a:solidFill>
                <a:srgbClr val="005097"/>
              </a:solidFill>
              <a:prstDash val="sysDot"/>
              <a:miter lim="800000"/>
            </a:ln>
            <a:effectLst/>
          </p:spPr>
        </p:cxnSp>
        <p:sp>
          <p:nvSpPr>
            <p:cNvPr id="161" name="Rectangle 160">
              <a:extLst>
                <a:ext uri="{FF2B5EF4-FFF2-40B4-BE49-F238E27FC236}">
                  <a16:creationId xmlns:a16="http://schemas.microsoft.com/office/drawing/2014/main" id="{69D141E2-1270-CB37-BDF1-E77D14A6DB3A}"/>
                </a:ext>
              </a:extLst>
            </p:cNvPr>
            <p:cNvSpPr/>
            <p:nvPr/>
          </p:nvSpPr>
          <p:spPr>
            <a:xfrm rot="16200000" flipH="1">
              <a:off x="2473852" y="5552745"/>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2" name="Rectangle 131">
            <a:extLst>
              <a:ext uri="{FF2B5EF4-FFF2-40B4-BE49-F238E27FC236}">
                <a16:creationId xmlns:a16="http://schemas.microsoft.com/office/drawing/2014/main" id="{F7124B0F-1FE1-D9EF-72C8-378F9C5B273F}"/>
              </a:ext>
            </a:extLst>
          </p:cNvPr>
          <p:cNvSpPr/>
          <p:nvPr/>
        </p:nvSpPr>
        <p:spPr>
          <a:xfrm>
            <a:off x="8994276" y="3843839"/>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3" name="Straight Connector 132">
            <a:extLst>
              <a:ext uri="{FF2B5EF4-FFF2-40B4-BE49-F238E27FC236}">
                <a16:creationId xmlns:a16="http://schemas.microsoft.com/office/drawing/2014/main" id="{FE9969BB-F120-C331-34B6-A95F52A3F7D5}"/>
              </a:ext>
            </a:extLst>
          </p:cNvPr>
          <p:cNvCxnSpPr>
            <a:cxnSpLocks/>
          </p:cNvCxnSpPr>
          <p:nvPr/>
        </p:nvCxnSpPr>
        <p:spPr>
          <a:xfrm flipH="1">
            <a:off x="9139555" y="3851650"/>
            <a:ext cx="1217" cy="678940"/>
          </a:xfrm>
          <a:prstGeom prst="line">
            <a:avLst/>
          </a:prstGeom>
          <a:noFill/>
          <a:ln w="19050" cap="flat" cmpd="sng" algn="ctr">
            <a:solidFill>
              <a:srgbClr val="005097"/>
            </a:solidFill>
            <a:prstDash val="sysDot"/>
            <a:miter lim="800000"/>
          </a:ln>
          <a:effectLst/>
        </p:spPr>
      </p:cxnSp>
      <p:sp>
        <p:nvSpPr>
          <p:cNvPr id="137" name="Rectangle 136">
            <a:extLst>
              <a:ext uri="{FF2B5EF4-FFF2-40B4-BE49-F238E27FC236}">
                <a16:creationId xmlns:a16="http://schemas.microsoft.com/office/drawing/2014/main" id="{90190E13-C999-067A-4657-BEDAB682126C}"/>
              </a:ext>
            </a:extLst>
          </p:cNvPr>
          <p:cNvSpPr/>
          <p:nvPr/>
        </p:nvSpPr>
        <p:spPr>
          <a:xfrm>
            <a:off x="8936726" y="3843849"/>
            <a:ext cx="71650" cy="70352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nvGrpSpPr>
          <p:cNvPr id="186" name="Group 185">
            <a:extLst>
              <a:ext uri="{FF2B5EF4-FFF2-40B4-BE49-F238E27FC236}">
                <a16:creationId xmlns:a16="http://schemas.microsoft.com/office/drawing/2014/main" id="{E7986F1E-21AD-D510-DFB2-F3A28AD74EFD}"/>
              </a:ext>
            </a:extLst>
          </p:cNvPr>
          <p:cNvGrpSpPr/>
          <p:nvPr/>
        </p:nvGrpSpPr>
        <p:grpSpPr>
          <a:xfrm flipH="1">
            <a:off x="8667750" y="3851650"/>
            <a:ext cx="235709" cy="628457"/>
            <a:chOff x="9191165" y="3851650"/>
            <a:chExt cx="235709" cy="628457"/>
          </a:xfrm>
        </p:grpSpPr>
        <p:cxnSp>
          <p:nvCxnSpPr>
            <p:cNvPr id="127" name="Straight Connector 126">
              <a:extLst>
                <a:ext uri="{FF2B5EF4-FFF2-40B4-BE49-F238E27FC236}">
                  <a16:creationId xmlns:a16="http://schemas.microsoft.com/office/drawing/2014/main" id="{BA310AB2-FB5C-9975-2082-F54E10AAD702}"/>
                </a:ext>
              </a:extLst>
            </p:cNvPr>
            <p:cNvCxnSpPr>
              <a:cxnSpLocks/>
            </p:cNvCxnSpPr>
            <p:nvPr/>
          </p:nvCxnSpPr>
          <p:spPr>
            <a:xfrm flipV="1">
              <a:off x="9191165" y="3851650"/>
              <a:ext cx="235709" cy="1066"/>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D7B7C02D-44CB-C104-F5B1-7EC5CF32DE05}"/>
                </a:ext>
              </a:extLst>
            </p:cNvPr>
            <p:cNvCxnSpPr>
              <a:cxnSpLocks/>
            </p:cNvCxnSpPr>
            <p:nvPr/>
          </p:nvCxnSpPr>
          <p:spPr>
            <a:xfrm>
              <a:off x="9237168" y="3860642"/>
              <a:ext cx="0" cy="619465"/>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3B569122-AC4B-2FA1-377B-692BFEAD93DF}"/>
              </a:ext>
            </a:extLst>
          </p:cNvPr>
          <p:cNvGrpSpPr/>
          <p:nvPr/>
        </p:nvGrpSpPr>
        <p:grpSpPr>
          <a:xfrm>
            <a:off x="7545159" y="4479261"/>
            <a:ext cx="1390916" cy="335733"/>
            <a:chOff x="8051254" y="5149321"/>
            <a:chExt cx="1390916" cy="335733"/>
          </a:xfrm>
        </p:grpSpPr>
        <p:sp>
          <p:nvSpPr>
            <p:cNvPr id="135" name="Rectangle 134">
              <a:extLst>
                <a:ext uri="{FF2B5EF4-FFF2-40B4-BE49-F238E27FC236}">
                  <a16:creationId xmlns:a16="http://schemas.microsoft.com/office/drawing/2014/main" id="{C260001D-3046-9C26-C047-06302F036590}"/>
                </a:ext>
              </a:extLst>
            </p:cNvPr>
            <p:cNvSpPr/>
            <p:nvPr/>
          </p:nvSpPr>
          <p:spPr>
            <a:xfrm rot="16200000" flipH="1">
              <a:off x="8363826" y="511182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6" name="Straight Connector 135">
              <a:extLst>
                <a:ext uri="{FF2B5EF4-FFF2-40B4-BE49-F238E27FC236}">
                  <a16:creationId xmlns:a16="http://schemas.microsoft.com/office/drawing/2014/main" id="{C3A4A223-7A05-69DC-CF88-88AC62CA2E35}"/>
                </a:ext>
              </a:extLst>
            </p:cNvPr>
            <p:cNvCxnSpPr>
              <a:cxnSpLocks/>
            </p:cNvCxnSpPr>
            <p:nvPr/>
          </p:nvCxnSpPr>
          <p:spPr>
            <a:xfrm>
              <a:off x="8746987" y="5151107"/>
              <a:ext cx="138" cy="332118"/>
            </a:xfrm>
            <a:prstGeom prst="line">
              <a:avLst/>
            </a:prstGeom>
            <a:noFill/>
            <a:ln w="19050" cap="flat" cmpd="sng" algn="ctr">
              <a:solidFill>
                <a:srgbClr val="005097"/>
              </a:solidFill>
              <a:prstDash val="sysDot"/>
              <a:miter lim="800000"/>
            </a:ln>
            <a:effectLst/>
          </p:spPr>
        </p:cxnSp>
        <p:sp>
          <p:nvSpPr>
            <p:cNvPr id="140" name="Rectangle 139">
              <a:extLst>
                <a:ext uri="{FF2B5EF4-FFF2-40B4-BE49-F238E27FC236}">
                  <a16:creationId xmlns:a16="http://schemas.microsoft.com/office/drawing/2014/main" id="{E54AAED3-D8D9-6DDF-4982-EAF18AD35E68}"/>
                </a:ext>
              </a:extLst>
            </p:cNvPr>
            <p:cNvSpPr/>
            <p:nvPr/>
          </p:nvSpPr>
          <p:spPr>
            <a:xfrm rot="16200000" flipH="1">
              <a:off x="9065212" y="4840479"/>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47" name="Straight Arrow Connector 146">
            <a:extLst>
              <a:ext uri="{FF2B5EF4-FFF2-40B4-BE49-F238E27FC236}">
                <a16:creationId xmlns:a16="http://schemas.microsoft.com/office/drawing/2014/main" id="{816E6245-98DD-413C-3549-B71E772AA3EC}"/>
              </a:ext>
            </a:extLst>
          </p:cNvPr>
          <p:cNvCxnSpPr>
            <a:cxnSpLocks/>
          </p:cNvCxnSpPr>
          <p:nvPr/>
        </p:nvCxnSpPr>
        <p:spPr>
          <a:xfrm>
            <a:off x="8085858" y="4479261"/>
            <a:ext cx="0" cy="274320"/>
          </a:xfrm>
          <a:prstGeom prst="straightConnector1">
            <a:avLst/>
          </a:prstGeom>
          <a:ln w="127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B9B31D1B-31BB-7730-FE27-185C27B71AAC}"/>
              </a:ext>
            </a:extLst>
          </p:cNvPr>
          <p:cNvGrpSpPr/>
          <p:nvPr/>
        </p:nvGrpSpPr>
        <p:grpSpPr>
          <a:xfrm flipH="1">
            <a:off x="9150642" y="4478584"/>
            <a:ext cx="1390916" cy="335733"/>
            <a:chOff x="8051254" y="5149321"/>
            <a:chExt cx="1390916" cy="335733"/>
          </a:xfrm>
        </p:grpSpPr>
        <p:sp>
          <p:nvSpPr>
            <p:cNvPr id="168" name="Rectangle 167">
              <a:extLst>
                <a:ext uri="{FF2B5EF4-FFF2-40B4-BE49-F238E27FC236}">
                  <a16:creationId xmlns:a16="http://schemas.microsoft.com/office/drawing/2014/main" id="{1F54F684-B91F-55B6-F8B0-56A62C3F6D82}"/>
                </a:ext>
              </a:extLst>
            </p:cNvPr>
            <p:cNvSpPr/>
            <p:nvPr/>
          </p:nvSpPr>
          <p:spPr>
            <a:xfrm rot="16200000" flipH="1">
              <a:off x="8363826" y="511182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9" name="Straight Connector 168">
              <a:extLst>
                <a:ext uri="{FF2B5EF4-FFF2-40B4-BE49-F238E27FC236}">
                  <a16:creationId xmlns:a16="http://schemas.microsoft.com/office/drawing/2014/main" id="{C842100A-4C92-9FBE-1655-D4AFAEA2DB21}"/>
                </a:ext>
              </a:extLst>
            </p:cNvPr>
            <p:cNvCxnSpPr>
              <a:cxnSpLocks/>
            </p:cNvCxnSpPr>
            <p:nvPr/>
          </p:nvCxnSpPr>
          <p:spPr>
            <a:xfrm>
              <a:off x="8746987" y="5151107"/>
              <a:ext cx="138" cy="332118"/>
            </a:xfrm>
            <a:prstGeom prst="line">
              <a:avLst/>
            </a:prstGeom>
            <a:noFill/>
            <a:ln w="19050" cap="flat" cmpd="sng" algn="ctr">
              <a:solidFill>
                <a:srgbClr val="005097"/>
              </a:solidFill>
              <a:prstDash val="sysDot"/>
              <a:miter lim="800000"/>
            </a:ln>
            <a:effectLst/>
          </p:spPr>
        </p:cxnSp>
        <p:sp>
          <p:nvSpPr>
            <p:cNvPr id="170" name="Rectangle 169">
              <a:extLst>
                <a:ext uri="{FF2B5EF4-FFF2-40B4-BE49-F238E27FC236}">
                  <a16:creationId xmlns:a16="http://schemas.microsoft.com/office/drawing/2014/main" id="{6E2A70E2-A3CD-16D7-87CA-E828EC972929}"/>
                </a:ext>
              </a:extLst>
            </p:cNvPr>
            <p:cNvSpPr/>
            <p:nvPr/>
          </p:nvSpPr>
          <p:spPr>
            <a:xfrm rot="16200000" flipH="1">
              <a:off x="9065212" y="4840479"/>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83" name="TextBox 182">
            <a:extLst>
              <a:ext uri="{FF2B5EF4-FFF2-40B4-BE49-F238E27FC236}">
                <a16:creationId xmlns:a16="http://schemas.microsoft.com/office/drawing/2014/main" id="{21708F3E-7C7C-AFE3-8B9D-9B1DD7F03191}"/>
              </a:ext>
            </a:extLst>
          </p:cNvPr>
          <p:cNvSpPr txBox="1"/>
          <p:nvPr/>
        </p:nvSpPr>
        <p:spPr>
          <a:xfrm>
            <a:off x="4831904" y="5091111"/>
            <a:ext cx="2360469" cy="338554"/>
          </a:xfrm>
          <a:prstGeom prst="rect">
            <a:avLst/>
          </a:prstGeom>
          <a:noFill/>
        </p:spPr>
        <p:txBody>
          <a:bodyPr wrap="square" rtlCol="0">
            <a:spAutoFit/>
          </a:bodyPr>
          <a:lstStyle/>
          <a:p>
            <a:pPr algn="ctr"/>
            <a:r>
              <a:rPr lang="en-US" sz="1600" dirty="0"/>
              <a:t>Junction Blocking Only</a:t>
            </a:r>
          </a:p>
        </p:txBody>
      </p:sp>
      <p:sp>
        <p:nvSpPr>
          <p:cNvPr id="184" name="TextBox 183">
            <a:extLst>
              <a:ext uri="{FF2B5EF4-FFF2-40B4-BE49-F238E27FC236}">
                <a16:creationId xmlns:a16="http://schemas.microsoft.com/office/drawing/2014/main" id="{A64F0F32-CD40-2848-7957-B180B1D94ECE}"/>
              </a:ext>
            </a:extLst>
          </p:cNvPr>
          <p:cNvSpPr txBox="1"/>
          <p:nvPr/>
        </p:nvSpPr>
        <p:spPr>
          <a:xfrm>
            <a:off x="7967285" y="5093208"/>
            <a:ext cx="2360469" cy="584775"/>
          </a:xfrm>
          <a:prstGeom prst="rect">
            <a:avLst/>
          </a:prstGeom>
          <a:noFill/>
        </p:spPr>
        <p:txBody>
          <a:bodyPr wrap="square" rtlCol="0">
            <a:spAutoFit/>
          </a:bodyPr>
          <a:lstStyle/>
          <a:p>
            <a:pPr algn="ctr"/>
            <a:r>
              <a:rPr lang="en-US" sz="1600" dirty="0"/>
              <a:t>Junction Blocking and Ground Trapping</a:t>
            </a:r>
          </a:p>
        </p:txBody>
      </p:sp>
      <p:sp>
        <p:nvSpPr>
          <p:cNvPr id="185" name="TextBox 184">
            <a:extLst>
              <a:ext uri="{FF2B5EF4-FFF2-40B4-BE49-F238E27FC236}">
                <a16:creationId xmlns:a16="http://schemas.microsoft.com/office/drawing/2014/main" id="{7DBB5C9A-90C1-BD83-0CE2-89B816CDB0C2}"/>
              </a:ext>
            </a:extLst>
          </p:cNvPr>
          <p:cNvSpPr txBox="1"/>
          <p:nvPr/>
        </p:nvSpPr>
        <p:spPr>
          <a:xfrm>
            <a:off x="1763193" y="5091111"/>
            <a:ext cx="2360469" cy="338554"/>
          </a:xfrm>
          <a:prstGeom prst="rect">
            <a:avLst/>
          </a:prstGeom>
          <a:noFill/>
        </p:spPr>
        <p:txBody>
          <a:bodyPr wrap="square" rtlCol="0">
            <a:spAutoFit/>
          </a:bodyPr>
          <a:lstStyle/>
          <a:p>
            <a:pPr algn="ctr"/>
            <a:r>
              <a:rPr lang="en-US" sz="1600" dirty="0"/>
              <a:t>N</a:t>
            </a:r>
            <a:r>
              <a:rPr lang="en-US" sz="1600" dirty="0">
                <a:effectLst/>
              </a:rPr>
              <a:t>o JJ GE</a:t>
            </a:r>
          </a:p>
        </p:txBody>
      </p:sp>
      <p:sp>
        <p:nvSpPr>
          <p:cNvPr id="188" name="Rectangle 187">
            <a:extLst>
              <a:ext uri="{FF2B5EF4-FFF2-40B4-BE49-F238E27FC236}">
                <a16:creationId xmlns:a16="http://schemas.microsoft.com/office/drawing/2014/main" id="{F592EB50-B818-EAAA-33B8-13D8189D3C81}"/>
              </a:ext>
            </a:extLst>
          </p:cNvPr>
          <p:cNvSpPr/>
          <p:nvPr/>
        </p:nvSpPr>
        <p:spPr>
          <a:xfrm>
            <a:off x="5949951" y="4422775"/>
            <a:ext cx="119396"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191" name="Straight Connector 190">
            <a:extLst>
              <a:ext uri="{FF2B5EF4-FFF2-40B4-BE49-F238E27FC236}">
                <a16:creationId xmlns:a16="http://schemas.microsoft.com/office/drawing/2014/main" id="{5308C4E8-F18A-CA3F-A3C6-3D16AC5D492E}"/>
              </a:ext>
            </a:extLst>
          </p:cNvPr>
          <p:cNvCxnSpPr/>
          <p:nvPr/>
        </p:nvCxnSpPr>
        <p:spPr>
          <a:xfrm>
            <a:off x="441314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9EF535B-4955-BF5E-DA7E-EC0B54B4C0B8}"/>
              </a:ext>
            </a:extLst>
          </p:cNvPr>
          <p:cNvCxnSpPr/>
          <p:nvPr/>
        </p:nvCxnSpPr>
        <p:spPr>
          <a:xfrm>
            <a:off x="751855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BBFC613-FBF8-18BB-8220-262B02F26DA3}"/>
                  </a:ext>
                </a:extLst>
              </p:cNvPr>
              <p:cNvSpPr txBox="1"/>
              <p:nvPr/>
            </p:nvSpPr>
            <p:spPr>
              <a:xfrm rot="16200000">
                <a:off x="-261069" y="4391645"/>
                <a:ext cx="2360469" cy="338554"/>
              </a:xfrm>
              <a:prstGeom prst="rect">
                <a:avLst/>
              </a:prstGeom>
              <a:noFill/>
            </p:spPr>
            <p:txBody>
              <a:bodyPr wrap="square" rtlCol="0">
                <a:spAutoFit/>
              </a:bodyPr>
              <a:lstStyle/>
              <a:p>
                <a:pPr algn="ctr"/>
                <a:r>
                  <a:rPr lang="en-US" sz="1600" b="0" dirty="0">
                    <a:effectLst/>
                  </a:rPr>
                  <a:t>Profile of </a:t>
                </a:r>
                <a14:m>
                  <m:oMath xmlns:m="http://schemas.openxmlformats.org/officeDocument/2006/math">
                    <m:r>
                      <a:rPr lang="en-US" sz="1600" b="0" i="1" smtClean="0">
                        <a:effectLst/>
                        <a:latin typeface="Cambria Math" panose="02040503050406030204" pitchFamily="18" charset="0"/>
                      </a:rPr>
                      <m:t>𝛿</m:t>
                    </m:r>
                    <m:r>
                      <m:rPr>
                        <m:sty m:val="p"/>
                      </m:rPr>
                      <a:rPr lang="en-US" sz="1600" b="0" i="0" smtClean="0">
                        <a:effectLst/>
                        <a:latin typeface="Cambria Math" panose="02040503050406030204" pitchFamily="18" charset="0"/>
                      </a:rPr>
                      <m:t>Δ</m:t>
                    </m:r>
                  </m:oMath>
                </a14:m>
                <a:endParaRPr lang="en-US" sz="1600" dirty="0">
                  <a:effectLst/>
                </a:endParaRPr>
              </a:p>
            </p:txBody>
          </p:sp>
        </mc:Choice>
        <mc:Fallback xmlns="">
          <p:sp>
            <p:nvSpPr>
              <p:cNvPr id="4" name="TextBox 3">
                <a:extLst>
                  <a:ext uri="{FF2B5EF4-FFF2-40B4-BE49-F238E27FC236}">
                    <a16:creationId xmlns:a16="http://schemas.microsoft.com/office/drawing/2014/main" id="{6B041323-1BBC-D75F-391F-02A708774084}"/>
                  </a:ext>
                </a:extLst>
              </p:cNvPr>
              <p:cNvSpPr txBox="1">
                <a:spLocks noRot="1" noChangeAspect="1" noMove="1" noResize="1" noEditPoints="1" noAdjustHandles="1" noChangeArrowheads="1" noChangeShapeType="1" noTextEdit="1"/>
              </p:cNvSpPr>
              <p:nvPr/>
            </p:nvSpPr>
            <p:spPr>
              <a:xfrm rot="16200000">
                <a:off x="-261069" y="4391645"/>
                <a:ext cx="2360469" cy="338554"/>
              </a:xfrm>
              <a:prstGeom prst="rect">
                <a:avLst/>
              </a:prstGeom>
              <a:blipFill>
                <a:blip r:embed="rId6"/>
                <a:stretch>
                  <a:fillRect l="-7407" r="-25926"/>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39C6BED6-E4C6-0BB5-829C-2D1F376D3F7E}"/>
              </a:ext>
            </a:extLst>
          </p:cNvPr>
          <p:cNvCxnSpPr>
            <a:cxnSpLocks/>
          </p:cNvCxnSpPr>
          <p:nvPr/>
        </p:nvCxnSpPr>
        <p:spPr>
          <a:xfrm>
            <a:off x="1101322" y="3429000"/>
            <a:ext cx="0" cy="2317282"/>
          </a:xfrm>
          <a:prstGeom prst="line">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D91EA96-715E-9458-3BF9-5440F868865A}"/>
              </a:ext>
            </a:extLst>
          </p:cNvPr>
          <p:cNvSpPr/>
          <p:nvPr/>
        </p:nvSpPr>
        <p:spPr>
          <a:xfrm>
            <a:off x="3115159" y="1410345"/>
            <a:ext cx="1844300" cy="1418580"/>
          </a:xfrm>
          <a:prstGeom prst="rect">
            <a:avLst/>
          </a:prstGeom>
          <a:noFill/>
          <a:ln w="38100">
            <a:solidFill>
              <a:srgbClr val="D43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21" name="Rectangle 20">
            <a:extLst>
              <a:ext uri="{FF2B5EF4-FFF2-40B4-BE49-F238E27FC236}">
                <a16:creationId xmlns:a16="http://schemas.microsoft.com/office/drawing/2014/main" id="{5AFFAEC9-0151-82D3-86F3-74ADC68127D8}"/>
              </a:ext>
            </a:extLst>
          </p:cNvPr>
          <p:cNvSpPr/>
          <p:nvPr/>
        </p:nvSpPr>
        <p:spPr>
          <a:xfrm>
            <a:off x="5032375" y="1410343"/>
            <a:ext cx="1841500" cy="141858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763FAE7-FA9A-2ED1-C9EC-ECACB6CD2A3C}"/>
                  </a:ext>
                </a:extLst>
              </p:cNvPr>
              <p:cNvSpPr txBox="1"/>
              <p:nvPr/>
            </p:nvSpPr>
            <p:spPr>
              <a:xfrm>
                <a:off x="8593175" y="4527566"/>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22" name="TextBox 21">
                <a:extLst>
                  <a:ext uri="{FF2B5EF4-FFF2-40B4-BE49-F238E27FC236}">
                    <a16:creationId xmlns:a16="http://schemas.microsoft.com/office/drawing/2014/main" id="{01CFB0D2-01CE-264D-45C3-9E2AB21EBF79}"/>
                  </a:ext>
                </a:extLst>
              </p:cNvPr>
              <p:cNvSpPr txBox="1">
                <a:spLocks noRot="1" noChangeAspect="1" noMove="1" noResize="1" noEditPoints="1" noAdjustHandles="1" noChangeArrowheads="1" noChangeShapeType="1" noTextEdit="1"/>
              </p:cNvSpPr>
              <p:nvPr/>
            </p:nvSpPr>
            <p:spPr>
              <a:xfrm>
                <a:off x="8593175" y="4527566"/>
                <a:ext cx="546799" cy="276999"/>
              </a:xfrm>
              <a:prstGeom prst="rect">
                <a:avLst/>
              </a:prstGeom>
              <a:blipFill>
                <a:blip r:embed="rId7"/>
                <a:stretch>
                  <a:fillRect b="-1304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AE84A635-1FF1-1653-D975-28C33F91BD3C}"/>
                  </a:ext>
                </a:extLst>
              </p:cNvPr>
              <p:cNvSpPr txBox="1"/>
              <p:nvPr/>
            </p:nvSpPr>
            <p:spPr>
              <a:xfrm>
                <a:off x="7543461" y="4467088"/>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gnd</a:t>
                </a:r>
                <a:endParaRPr lang="en-US" sz="1200" b="0" dirty="0">
                  <a:solidFill>
                    <a:srgbClr val="00B050"/>
                  </a:solidFill>
                </a:endParaRPr>
              </a:p>
            </p:txBody>
          </p:sp>
        </mc:Choice>
        <mc:Fallback xmlns="">
          <p:sp>
            <p:nvSpPr>
              <p:cNvPr id="26" name="TextBox 25">
                <a:extLst>
                  <a:ext uri="{FF2B5EF4-FFF2-40B4-BE49-F238E27FC236}">
                    <a16:creationId xmlns:a16="http://schemas.microsoft.com/office/drawing/2014/main" id="{855027CD-2F0C-1C6C-73EA-5F23CB583161}"/>
                  </a:ext>
                </a:extLst>
              </p:cNvPr>
              <p:cNvSpPr txBox="1">
                <a:spLocks noRot="1" noChangeAspect="1" noMove="1" noResize="1" noEditPoints="1" noAdjustHandles="1" noChangeArrowheads="1" noChangeShapeType="1" noTextEdit="1"/>
              </p:cNvSpPr>
              <p:nvPr/>
            </p:nvSpPr>
            <p:spPr>
              <a:xfrm>
                <a:off x="7543461" y="4467088"/>
                <a:ext cx="531477" cy="276999"/>
              </a:xfrm>
              <a:prstGeom prst="rect">
                <a:avLst/>
              </a:prstGeom>
              <a:blipFill>
                <a:blip r:embed="rId10"/>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CAA6A7F-4296-C44F-FDE3-F2CC572588A7}"/>
                  </a:ext>
                </a:extLst>
              </p:cNvPr>
              <p:cNvSpPr txBox="1"/>
              <p:nvPr/>
            </p:nvSpPr>
            <p:spPr>
              <a:xfrm>
                <a:off x="8115454"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27" name="TextBox 26">
                <a:extLst>
                  <a:ext uri="{FF2B5EF4-FFF2-40B4-BE49-F238E27FC236}">
                    <a16:creationId xmlns:a16="http://schemas.microsoft.com/office/drawing/2014/main" id="{EF268DA7-85A0-AE4D-6F8C-4F05D8326738}"/>
                  </a:ext>
                </a:extLst>
              </p:cNvPr>
              <p:cNvSpPr txBox="1">
                <a:spLocks noRot="1" noChangeAspect="1" noMove="1" noResize="1" noEditPoints="1" noAdjustHandles="1" noChangeArrowheads="1" noChangeShapeType="1" noTextEdit="1"/>
              </p:cNvSpPr>
              <p:nvPr/>
            </p:nvSpPr>
            <p:spPr>
              <a:xfrm>
                <a:off x="8115454" y="4085563"/>
                <a:ext cx="269642" cy="291298"/>
              </a:xfrm>
              <a:prstGeom prst="rect">
                <a:avLst/>
              </a:prstGeom>
              <a:blipFill>
                <a:blip r:embed="rId11"/>
                <a:stretch>
                  <a:fillRect b="-4167"/>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470B467B-8A6D-9207-1FBF-380A8F3F0526}"/>
              </a:ext>
            </a:extLst>
          </p:cNvPr>
          <p:cNvCxnSpPr>
            <a:cxnSpLocks/>
          </p:cNvCxnSpPr>
          <p:nvPr/>
        </p:nvCxnSpPr>
        <p:spPr>
          <a:xfrm>
            <a:off x="8417738"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92C1B543-94AC-ABA3-EFA8-ED57799F19E2}"/>
              </a:ext>
            </a:extLst>
          </p:cNvPr>
          <p:cNvGrpSpPr/>
          <p:nvPr/>
        </p:nvGrpSpPr>
        <p:grpSpPr>
          <a:xfrm>
            <a:off x="4511603" y="5635031"/>
            <a:ext cx="2876495" cy="752297"/>
            <a:chOff x="1467490" y="5530810"/>
            <a:chExt cx="2876495" cy="752297"/>
          </a:xfrm>
        </p:grpSpPr>
        <p:grpSp>
          <p:nvGrpSpPr>
            <p:cNvPr id="82" name="Group 81">
              <a:extLst>
                <a:ext uri="{FF2B5EF4-FFF2-40B4-BE49-F238E27FC236}">
                  <a16:creationId xmlns:a16="http://schemas.microsoft.com/office/drawing/2014/main" id="{C77F2FC5-B5C2-BD67-4CCB-AF3EE016448F}"/>
                </a:ext>
              </a:extLst>
            </p:cNvPr>
            <p:cNvGrpSpPr/>
            <p:nvPr/>
          </p:nvGrpSpPr>
          <p:grpSpPr>
            <a:xfrm>
              <a:off x="1467490" y="5559944"/>
              <a:ext cx="2876495" cy="723163"/>
              <a:chOff x="7854570" y="3491129"/>
              <a:chExt cx="2679936" cy="673747"/>
            </a:xfrm>
          </p:grpSpPr>
          <p:grpSp>
            <p:nvGrpSpPr>
              <p:cNvPr id="85" name="Group 84">
                <a:extLst>
                  <a:ext uri="{FF2B5EF4-FFF2-40B4-BE49-F238E27FC236}">
                    <a16:creationId xmlns:a16="http://schemas.microsoft.com/office/drawing/2014/main" id="{CFF82607-6645-519E-9361-23E1757C2E16}"/>
                  </a:ext>
                </a:extLst>
              </p:cNvPr>
              <p:cNvGrpSpPr/>
              <p:nvPr/>
            </p:nvGrpSpPr>
            <p:grpSpPr>
              <a:xfrm>
                <a:off x="8235132" y="3491129"/>
                <a:ext cx="1919934" cy="404642"/>
                <a:chOff x="8235132" y="2292425"/>
                <a:chExt cx="1919934" cy="404642"/>
              </a:xfrm>
            </p:grpSpPr>
            <p:sp>
              <p:nvSpPr>
                <p:cNvPr id="87" name="Rectangle 86">
                  <a:extLst>
                    <a:ext uri="{FF2B5EF4-FFF2-40B4-BE49-F238E27FC236}">
                      <a16:creationId xmlns:a16="http://schemas.microsoft.com/office/drawing/2014/main" id="{F2E3FC7C-B73E-D77E-DE36-7FF52DC3CCEE}"/>
                    </a:ext>
                  </a:extLst>
                </p:cNvPr>
                <p:cNvSpPr/>
                <p:nvPr/>
              </p:nvSpPr>
              <p:spPr>
                <a:xfrm>
                  <a:off x="8237733" y="2332320"/>
                  <a:ext cx="1071636" cy="340767"/>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8" name="Rectangle 87">
                  <a:extLst>
                    <a:ext uri="{FF2B5EF4-FFF2-40B4-BE49-F238E27FC236}">
                      <a16:creationId xmlns:a16="http://schemas.microsoft.com/office/drawing/2014/main" id="{2BE1F40E-C39B-F915-F4C6-2623660CD0D4}"/>
                    </a:ext>
                  </a:extLst>
                </p:cNvPr>
                <p:cNvSpPr/>
                <p:nvPr/>
              </p:nvSpPr>
              <p:spPr>
                <a:xfrm>
                  <a:off x="9309010" y="2332320"/>
                  <a:ext cx="846056" cy="340767"/>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9" name="Rectangle 88">
                  <a:extLst>
                    <a:ext uri="{FF2B5EF4-FFF2-40B4-BE49-F238E27FC236}">
                      <a16:creationId xmlns:a16="http://schemas.microsoft.com/office/drawing/2014/main" id="{6BB32172-2CCB-220A-505C-D6092909A220}"/>
                    </a:ext>
                  </a:extLst>
                </p:cNvPr>
                <p:cNvSpPr/>
                <p:nvPr/>
              </p:nvSpPr>
              <p:spPr>
                <a:xfrm flipH="1">
                  <a:off x="8894947" y="2576810"/>
                  <a:ext cx="207028" cy="120257"/>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1" name="Rectangle 90">
                  <a:extLst>
                    <a:ext uri="{FF2B5EF4-FFF2-40B4-BE49-F238E27FC236}">
                      <a16:creationId xmlns:a16="http://schemas.microsoft.com/office/drawing/2014/main" id="{F5EF2633-6423-A460-092F-2CEB384EE7CA}"/>
                    </a:ext>
                  </a:extLst>
                </p:cNvPr>
                <p:cNvSpPr/>
                <p:nvPr/>
              </p:nvSpPr>
              <p:spPr>
                <a:xfrm flipH="1">
                  <a:off x="8912223" y="2330780"/>
                  <a:ext cx="157235" cy="4259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2" name="Rectangle 91">
                  <a:extLst>
                    <a:ext uri="{FF2B5EF4-FFF2-40B4-BE49-F238E27FC236}">
                      <a16:creationId xmlns:a16="http://schemas.microsoft.com/office/drawing/2014/main" id="{FAE4F415-4E25-20EF-461E-1167ABB4F1D1}"/>
                    </a:ext>
                  </a:extLst>
                </p:cNvPr>
                <p:cNvSpPr/>
                <p:nvPr/>
              </p:nvSpPr>
              <p:spPr>
                <a:xfrm>
                  <a:off x="9101977" y="2674936"/>
                  <a:ext cx="1053088"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3" name="Rectangle 92">
                  <a:extLst>
                    <a:ext uri="{FF2B5EF4-FFF2-40B4-BE49-F238E27FC236}">
                      <a16:creationId xmlns:a16="http://schemas.microsoft.com/office/drawing/2014/main" id="{4135EB1C-3FF7-2DE0-4E3C-D6DC27633567}"/>
                    </a:ext>
                  </a:extLst>
                </p:cNvPr>
                <p:cNvSpPr/>
                <p:nvPr/>
              </p:nvSpPr>
              <p:spPr>
                <a:xfrm flipH="1">
                  <a:off x="9149171" y="2292425"/>
                  <a:ext cx="157235" cy="37855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4" name="Rectangle 93">
                  <a:extLst>
                    <a:ext uri="{FF2B5EF4-FFF2-40B4-BE49-F238E27FC236}">
                      <a16:creationId xmlns:a16="http://schemas.microsoft.com/office/drawing/2014/main" id="{CD88D469-7691-C738-90BA-561F008CE953}"/>
                    </a:ext>
                  </a:extLst>
                </p:cNvPr>
                <p:cNvSpPr/>
                <p:nvPr/>
              </p:nvSpPr>
              <p:spPr>
                <a:xfrm>
                  <a:off x="8235132" y="2674153"/>
                  <a:ext cx="662770"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86" name="Rectangle 85">
                <a:extLst>
                  <a:ext uri="{FF2B5EF4-FFF2-40B4-BE49-F238E27FC236}">
                    <a16:creationId xmlns:a16="http://schemas.microsoft.com/office/drawing/2014/main" id="{1DB97AD7-B1FD-33A3-2612-1C8726C651F9}"/>
                  </a:ext>
                </a:extLst>
              </p:cNvPr>
              <p:cNvSpPr/>
              <p:nvPr/>
            </p:nvSpPr>
            <p:spPr>
              <a:xfrm>
                <a:off x="7854570" y="3891759"/>
                <a:ext cx="2679936" cy="273117"/>
              </a:xfrm>
              <a:prstGeom prst="rect">
                <a:avLst/>
              </a:prstGeom>
              <a:solidFill>
                <a:srgbClr val="FFDF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83" name="Rectangle 82">
              <a:extLst>
                <a:ext uri="{FF2B5EF4-FFF2-40B4-BE49-F238E27FC236}">
                  <a16:creationId xmlns:a16="http://schemas.microsoft.com/office/drawing/2014/main" id="{D594B7CF-C2D7-9C8C-1EBF-84ACDED04540}"/>
                </a:ext>
              </a:extLst>
            </p:cNvPr>
            <p:cNvSpPr/>
            <p:nvPr/>
          </p:nvSpPr>
          <p:spPr>
            <a:xfrm>
              <a:off x="3936714" y="553081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4" name="Rectangle 83">
              <a:extLst>
                <a:ext uri="{FF2B5EF4-FFF2-40B4-BE49-F238E27FC236}">
                  <a16:creationId xmlns:a16="http://schemas.microsoft.com/office/drawing/2014/main" id="{A8964742-2E52-B1D7-900A-EE9D5995426F}"/>
                </a:ext>
              </a:extLst>
            </p:cNvPr>
            <p:cNvSpPr/>
            <p:nvPr/>
          </p:nvSpPr>
          <p:spPr>
            <a:xfrm>
              <a:off x="1469862" y="553099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95" name="Group 94">
            <a:extLst>
              <a:ext uri="{FF2B5EF4-FFF2-40B4-BE49-F238E27FC236}">
                <a16:creationId xmlns:a16="http://schemas.microsoft.com/office/drawing/2014/main" id="{98A8416D-B319-4C8F-17CC-8142951555BD}"/>
              </a:ext>
            </a:extLst>
          </p:cNvPr>
          <p:cNvGrpSpPr/>
          <p:nvPr/>
        </p:nvGrpSpPr>
        <p:grpSpPr>
          <a:xfrm>
            <a:off x="7701307" y="5635031"/>
            <a:ext cx="2876495" cy="752306"/>
            <a:chOff x="1467490" y="5530810"/>
            <a:chExt cx="2876495" cy="752306"/>
          </a:xfrm>
        </p:grpSpPr>
        <p:grpSp>
          <p:nvGrpSpPr>
            <p:cNvPr id="96" name="Group 95">
              <a:extLst>
                <a:ext uri="{FF2B5EF4-FFF2-40B4-BE49-F238E27FC236}">
                  <a16:creationId xmlns:a16="http://schemas.microsoft.com/office/drawing/2014/main" id="{B8F65739-D4A8-B614-5542-3440D808738C}"/>
                </a:ext>
              </a:extLst>
            </p:cNvPr>
            <p:cNvGrpSpPr/>
            <p:nvPr/>
          </p:nvGrpSpPr>
          <p:grpSpPr>
            <a:xfrm>
              <a:off x="1467490" y="5676883"/>
              <a:ext cx="2876495" cy="606233"/>
              <a:chOff x="7854570" y="3600070"/>
              <a:chExt cx="2679936" cy="564806"/>
            </a:xfrm>
          </p:grpSpPr>
          <p:grpSp>
            <p:nvGrpSpPr>
              <p:cNvPr id="106" name="Group 105">
                <a:extLst>
                  <a:ext uri="{FF2B5EF4-FFF2-40B4-BE49-F238E27FC236}">
                    <a16:creationId xmlns:a16="http://schemas.microsoft.com/office/drawing/2014/main" id="{3D929617-3F00-89AD-1124-3F70027F962A}"/>
                  </a:ext>
                </a:extLst>
              </p:cNvPr>
              <p:cNvGrpSpPr/>
              <p:nvPr/>
            </p:nvGrpSpPr>
            <p:grpSpPr>
              <a:xfrm>
                <a:off x="8235132" y="3600070"/>
                <a:ext cx="1919934" cy="295701"/>
                <a:chOff x="8235132" y="2401366"/>
                <a:chExt cx="1919934" cy="295701"/>
              </a:xfrm>
            </p:grpSpPr>
            <p:sp>
              <p:nvSpPr>
                <p:cNvPr id="111" name="Rectangle 110">
                  <a:extLst>
                    <a:ext uri="{FF2B5EF4-FFF2-40B4-BE49-F238E27FC236}">
                      <a16:creationId xmlns:a16="http://schemas.microsoft.com/office/drawing/2014/main" id="{3F040606-B8DE-61B7-E585-87A52D59F7F8}"/>
                    </a:ext>
                  </a:extLst>
                </p:cNvPr>
                <p:cNvSpPr/>
                <p:nvPr/>
              </p:nvSpPr>
              <p:spPr>
                <a:xfrm>
                  <a:off x="8237733" y="2622944"/>
                  <a:ext cx="1071636" cy="5111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3" name="Rectangle 112">
                  <a:extLst>
                    <a:ext uri="{FF2B5EF4-FFF2-40B4-BE49-F238E27FC236}">
                      <a16:creationId xmlns:a16="http://schemas.microsoft.com/office/drawing/2014/main" id="{9BF26403-CD90-79A4-18E2-0553F16EDF8E}"/>
                    </a:ext>
                  </a:extLst>
                </p:cNvPr>
                <p:cNvSpPr/>
                <p:nvPr/>
              </p:nvSpPr>
              <p:spPr>
                <a:xfrm>
                  <a:off x="9309010" y="2622944"/>
                  <a:ext cx="846056" cy="5111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5" name="Rectangle 114">
                  <a:extLst>
                    <a:ext uri="{FF2B5EF4-FFF2-40B4-BE49-F238E27FC236}">
                      <a16:creationId xmlns:a16="http://schemas.microsoft.com/office/drawing/2014/main" id="{F433D86E-C08B-689B-2F33-57B4805BAFEB}"/>
                    </a:ext>
                  </a:extLst>
                </p:cNvPr>
                <p:cNvSpPr/>
                <p:nvPr/>
              </p:nvSpPr>
              <p:spPr>
                <a:xfrm flipH="1">
                  <a:off x="8894947" y="2654472"/>
                  <a:ext cx="207028" cy="4259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6" name="Rectangle 115">
                  <a:extLst>
                    <a:ext uri="{FF2B5EF4-FFF2-40B4-BE49-F238E27FC236}">
                      <a16:creationId xmlns:a16="http://schemas.microsoft.com/office/drawing/2014/main" id="{3C44862A-00FD-5FCE-B37D-479E954631EB}"/>
                    </a:ext>
                  </a:extLst>
                </p:cNvPr>
                <p:cNvSpPr/>
                <p:nvPr/>
              </p:nvSpPr>
              <p:spPr>
                <a:xfrm flipH="1">
                  <a:off x="8912224" y="2517331"/>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7" name="Rectangle 116">
                  <a:extLst>
                    <a:ext uri="{FF2B5EF4-FFF2-40B4-BE49-F238E27FC236}">
                      <a16:creationId xmlns:a16="http://schemas.microsoft.com/office/drawing/2014/main" id="{4530265D-A520-0906-042D-C870295D072A}"/>
                    </a:ext>
                  </a:extLst>
                </p:cNvPr>
                <p:cNvSpPr/>
                <p:nvPr/>
              </p:nvSpPr>
              <p:spPr>
                <a:xfrm>
                  <a:off x="9101977" y="2675887"/>
                  <a:ext cx="1053088"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8" name="Rectangle 117">
                  <a:extLst>
                    <a:ext uri="{FF2B5EF4-FFF2-40B4-BE49-F238E27FC236}">
                      <a16:creationId xmlns:a16="http://schemas.microsoft.com/office/drawing/2014/main" id="{A1B3F5E5-227B-AD94-E58A-6275E7CADA5C}"/>
                    </a:ext>
                  </a:extLst>
                </p:cNvPr>
                <p:cNvSpPr/>
                <p:nvPr/>
              </p:nvSpPr>
              <p:spPr>
                <a:xfrm flipH="1">
                  <a:off x="9149174" y="2401366"/>
                  <a:ext cx="157235" cy="26969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9" name="Rectangle 118">
                  <a:extLst>
                    <a:ext uri="{FF2B5EF4-FFF2-40B4-BE49-F238E27FC236}">
                      <a16:creationId xmlns:a16="http://schemas.microsoft.com/office/drawing/2014/main" id="{74187463-958C-C28C-7109-C0CA399468DB}"/>
                    </a:ext>
                  </a:extLst>
                </p:cNvPr>
                <p:cNvSpPr/>
                <p:nvPr/>
              </p:nvSpPr>
              <p:spPr>
                <a:xfrm>
                  <a:off x="8235132" y="2675102"/>
                  <a:ext cx="662770"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10" name="Rectangle 109">
                <a:extLst>
                  <a:ext uri="{FF2B5EF4-FFF2-40B4-BE49-F238E27FC236}">
                    <a16:creationId xmlns:a16="http://schemas.microsoft.com/office/drawing/2014/main" id="{E4ABBF8F-DC05-3DEA-8CC9-09F5FFCEB96B}"/>
                  </a:ext>
                </a:extLst>
              </p:cNvPr>
              <p:cNvSpPr/>
              <p:nvPr/>
            </p:nvSpPr>
            <p:spPr>
              <a:xfrm>
                <a:off x="7854570" y="3891759"/>
                <a:ext cx="2679936" cy="273117"/>
              </a:xfrm>
              <a:prstGeom prst="rect">
                <a:avLst/>
              </a:prstGeom>
              <a:solidFill>
                <a:srgbClr val="FFDF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97" name="Rectangle 96">
              <a:extLst>
                <a:ext uri="{FF2B5EF4-FFF2-40B4-BE49-F238E27FC236}">
                  <a16:creationId xmlns:a16="http://schemas.microsoft.com/office/drawing/2014/main" id="{D21A7251-3A65-7901-255F-D75AE73B74F4}"/>
                </a:ext>
              </a:extLst>
            </p:cNvPr>
            <p:cNvSpPr/>
            <p:nvPr/>
          </p:nvSpPr>
          <p:spPr>
            <a:xfrm>
              <a:off x="3936714" y="553081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01" name="Rectangle 100">
              <a:extLst>
                <a:ext uri="{FF2B5EF4-FFF2-40B4-BE49-F238E27FC236}">
                  <a16:creationId xmlns:a16="http://schemas.microsoft.com/office/drawing/2014/main" id="{1035A07C-A8E7-B877-EED8-094B75756C4D}"/>
                </a:ext>
              </a:extLst>
            </p:cNvPr>
            <p:cNvSpPr/>
            <p:nvPr/>
          </p:nvSpPr>
          <p:spPr>
            <a:xfrm>
              <a:off x="1469862" y="553099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 name="Rectangle 12">
            <a:extLst>
              <a:ext uri="{FF2B5EF4-FFF2-40B4-BE49-F238E27FC236}">
                <a16:creationId xmlns:a16="http://schemas.microsoft.com/office/drawing/2014/main" id="{5F84C50A-5D7E-87B5-8078-2826AB2884BE}"/>
              </a:ext>
            </a:extLst>
          </p:cNvPr>
          <p:cNvSpPr/>
          <p:nvPr/>
        </p:nvSpPr>
        <p:spPr>
          <a:xfrm>
            <a:off x="4376627" y="2969777"/>
            <a:ext cx="6507161" cy="352309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7" name="Slide Number Placeholder 16">
            <a:extLst>
              <a:ext uri="{FF2B5EF4-FFF2-40B4-BE49-F238E27FC236}">
                <a16:creationId xmlns:a16="http://schemas.microsoft.com/office/drawing/2014/main" id="{5C629615-B019-B6D4-C027-3D163CD92324}"/>
              </a:ext>
            </a:extLst>
          </p:cNvPr>
          <p:cNvSpPr>
            <a:spLocks noGrp="1"/>
          </p:cNvSpPr>
          <p:nvPr>
            <p:ph type="sldNum" sz="quarter" idx="4"/>
          </p:nvPr>
        </p:nvSpPr>
        <p:spPr/>
        <p:txBody>
          <a:bodyPr/>
          <a:lstStyle/>
          <a:p>
            <a:fld id="{8AF34121-AFFE-3048-BF09-9810F0C44256}" type="slidenum">
              <a:rPr lang="en-US" smtClean="0"/>
              <a:pPr/>
              <a:t>13</a:t>
            </a:fld>
            <a:endParaRPr lang="en-US" dirty="0"/>
          </a:p>
        </p:txBody>
      </p:sp>
      <p:sp>
        <p:nvSpPr>
          <p:cNvPr id="32" name="Rectangle 31">
            <a:extLst>
              <a:ext uri="{FF2B5EF4-FFF2-40B4-BE49-F238E27FC236}">
                <a16:creationId xmlns:a16="http://schemas.microsoft.com/office/drawing/2014/main" id="{CB76D0E8-3BC6-2DE4-0822-74EB4EAFD836}"/>
              </a:ext>
            </a:extLst>
          </p:cNvPr>
          <p:cNvSpPr/>
          <p:nvPr/>
        </p:nvSpPr>
        <p:spPr>
          <a:xfrm>
            <a:off x="6944346" y="1401690"/>
            <a:ext cx="3791386" cy="1404680"/>
          </a:xfrm>
          <a:prstGeom prst="rect">
            <a:avLst/>
          </a:prstGeom>
          <a:solidFill>
            <a:srgbClr val="FFFFFF">
              <a:alpha val="7568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nvGrpSpPr>
          <p:cNvPr id="33" name="Group 32">
            <a:extLst>
              <a:ext uri="{FF2B5EF4-FFF2-40B4-BE49-F238E27FC236}">
                <a16:creationId xmlns:a16="http://schemas.microsoft.com/office/drawing/2014/main" id="{B98336DF-B8F1-AFB1-9DB1-3ACDC0FC43CC}"/>
              </a:ext>
            </a:extLst>
          </p:cNvPr>
          <p:cNvGrpSpPr/>
          <p:nvPr/>
        </p:nvGrpSpPr>
        <p:grpSpPr>
          <a:xfrm>
            <a:off x="1467490" y="5654379"/>
            <a:ext cx="2876495" cy="752291"/>
            <a:chOff x="1467490" y="5530810"/>
            <a:chExt cx="2876495" cy="752291"/>
          </a:xfrm>
        </p:grpSpPr>
        <p:grpSp>
          <p:nvGrpSpPr>
            <p:cNvPr id="34" name="Group 33">
              <a:extLst>
                <a:ext uri="{FF2B5EF4-FFF2-40B4-BE49-F238E27FC236}">
                  <a16:creationId xmlns:a16="http://schemas.microsoft.com/office/drawing/2014/main" id="{948B908B-784A-459E-8A4A-02B4AF228027}"/>
                </a:ext>
              </a:extLst>
            </p:cNvPr>
            <p:cNvGrpSpPr/>
            <p:nvPr/>
          </p:nvGrpSpPr>
          <p:grpSpPr>
            <a:xfrm>
              <a:off x="1467490" y="5610633"/>
              <a:ext cx="2876495" cy="672468"/>
              <a:chOff x="7854570" y="3538359"/>
              <a:chExt cx="2679936" cy="626517"/>
            </a:xfrm>
          </p:grpSpPr>
          <p:grpSp>
            <p:nvGrpSpPr>
              <p:cNvPr id="38" name="Group 37">
                <a:extLst>
                  <a:ext uri="{FF2B5EF4-FFF2-40B4-BE49-F238E27FC236}">
                    <a16:creationId xmlns:a16="http://schemas.microsoft.com/office/drawing/2014/main" id="{861B0FE5-E91E-D03F-FD03-922DAE8DED8E}"/>
                  </a:ext>
                </a:extLst>
              </p:cNvPr>
              <p:cNvGrpSpPr/>
              <p:nvPr/>
            </p:nvGrpSpPr>
            <p:grpSpPr>
              <a:xfrm>
                <a:off x="8235132" y="3538359"/>
                <a:ext cx="1919934" cy="357412"/>
                <a:chOff x="8235132" y="2339655"/>
                <a:chExt cx="1919934" cy="357412"/>
              </a:xfrm>
            </p:grpSpPr>
            <p:sp>
              <p:nvSpPr>
                <p:cNvPr id="40" name="Rectangle 39">
                  <a:extLst>
                    <a:ext uri="{FF2B5EF4-FFF2-40B4-BE49-F238E27FC236}">
                      <a16:creationId xmlns:a16="http://schemas.microsoft.com/office/drawing/2014/main" id="{4738F110-9ECC-5CC3-78B5-A9903884EB57}"/>
                    </a:ext>
                  </a:extLst>
                </p:cNvPr>
                <p:cNvSpPr/>
                <p:nvPr/>
              </p:nvSpPr>
              <p:spPr>
                <a:xfrm>
                  <a:off x="8237733" y="2367816"/>
                  <a:ext cx="1071636" cy="27010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1" name="Rectangle 40">
                  <a:extLst>
                    <a:ext uri="{FF2B5EF4-FFF2-40B4-BE49-F238E27FC236}">
                      <a16:creationId xmlns:a16="http://schemas.microsoft.com/office/drawing/2014/main" id="{713E1743-9DF6-874C-046F-A8D283736F30}"/>
                    </a:ext>
                  </a:extLst>
                </p:cNvPr>
                <p:cNvSpPr/>
                <p:nvPr/>
              </p:nvSpPr>
              <p:spPr>
                <a:xfrm>
                  <a:off x="9309010" y="2367816"/>
                  <a:ext cx="846056" cy="27424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E0F8594E-7745-0D3F-5BC6-92002088836C}"/>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409CC6C9-D92F-0F07-1933-713125FD30A7}"/>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9D981C96-E026-BCBD-6D19-7CDC99F349BF}"/>
                    </a:ext>
                  </a:extLst>
                </p:cNvPr>
                <p:cNvSpPr/>
                <p:nvPr/>
              </p:nvSpPr>
              <p:spPr>
                <a:xfrm>
                  <a:off x="9101977" y="2639441"/>
                  <a:ext cx="1053088"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8FC25F4A-B1C6-4DF9-BD09-3C734AE3DDD4}"/>
                    </a:ext>
                  </a:extLst>
                </p:cNvPr>
                <p:cNvSpPr/>
                <p:nvPr/>
              </p:nvSpPr>
              <p:spPr>
                <a:xfrm flipH="1">
                  <a:off x="9149173" y="2355805"/>
                  <a:ext cx="157235" cy="279553"/>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3" name="Rectangle 52">
                  <a:extLst>
                    <a:ext uri="{FF2B5EF4-FFF2-40B4-BE49-F238E27FC236}">
                      <a16:creationId xmlns:a16="http://schemas.microsoft.com/office/drawing/2014/main" id="{36DCCFD0-615E-F3F0-AA11-ECF4C2197539}"/>
                    </a:ext>
                  </a:extLst>
                </p:cNvPr>
                <p:cNvSpPr/>
                <p:nvPr/>
              </p:nvSpPr>
              <p:spPr>
                <a:xfrm>
                  <a:off x="8235132" y="2638655"/>
                  <a:ext cx="662770"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39" name="Rectangle 38">
                <a:extLst>
                  <a:ext uri="{FF2B5EF4-FFF2-40B4-BE49-F238E27FC236}">
                    <a16:creationId xmlns:a16="http://schemas.microsoft.com/office/drawing/2014/main" id="{DCEFC445-5298-8A84-3DA4-16A4B89A54DA}"/>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36" name="Rectangle 35">
              <a:extLst>
                <a:ext uri="{FF2B5EF4-FFF2-40B4-BE49-F238E27FC236}">
                  <a16:creationId xmlns:a16="http://schemas.microsoft.com/office/drawing/2014/main" id="{B1864405-BBE9-9410-9331-19055248AA53}"/>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7" name="Rectangle 36">
              <a:extLst>
                <a:ext uri="{FF2B5EF4-FFF2-40B4-BE49-F238E27FC236}">
                  <a16:creationId xmlns:a16="http://schemas.microsoft.com/office/drawing/2014/main" id="{56F8206B-37C3-A90D-E276-2542917B49D4}"/>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55" name="Rectangle 54">
            <a:extLst>
              <a:ext uri="{FF2B5EF4-FFF2-40B4-BE49-F238E27FC236}">
                <a16:creationId xmlns:a16="http://schemas.microsoft.com/office/drawing/2014/main" id="{67EE55DF-4B78-00C5-C323-FCE8A9724150}"/>
              </a:ext>
            </a:extLst>
          </p:cNvPr>
          <p:cNvSpPr/>
          <p:nvPr/>
        </p:nvSpPr>
        <p:spPr>
          <a:xfrm>
            <a:off x="2796931" y="4210773"/>
            <a:ext cx="211461" cy="70759"/>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 name="Straight Connector 55">
            <a:extLst>
              <a:ext uri="{FF2B5EF4-FFF2-40B4-BE49-F238E27FC236}">
                <a16:creationId xmlns:a16="http://schemas.microsoft.com/office/drawing/2014/main" id="{99FC27A5-353F-394B-F92B-5AD5C61BEB69}"/>
              </a:ext>
            </a:extLst>
          </p:cNvPr>
          <p:cNvCxnSpPr>
            <a:cxnSpLocks/>
          </p:cNvCxnSpPr>
          <p:nvPr/>
        </p:nvCxnSpPr>
        <p:spPr>
          <a:xfrm>
            <a:off x="3069611" y="4210114"/>
            <a:ext cx="219279"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B3AB5AA2-5D36-2344-D20A-4AD61736894A}"/>
              </a:ext>
            </a:extLst>
          </p:cNvPr>
          <p:cNvCxnSpPr>
            <a:cxnSpLocks/>
          </p:cNvCxnSpPr>
          <p:nvPr/>
        </p:nvCxnSpPr>
        <p:spPr>
          <a:xfrm>
            <a:off x="3153714" y="4210774"/>
            <a:ext cx="0" cy="271131"/>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4A0B65B-CB53-3AEA-16D2-6252989CD777}"/>
              </a:ext>
            </a:extLst>
          </p:cNvPr>
          <p:cNvCxnSpPr>
            <a:cxnSpLocks/>
          </p:cNvCxnSpPr>
          <p:nvPr/>
        </p:nvCxnSpPr>
        <p:spPr>
          <a:xfrm>
            <a:off x="1851737" y="463899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10408D62-B052-30FA-4173-AC4A8A7CF58E}"/>
              </a:ext>
            </a:extLst>
          </p:cNvPr>
          <p:cNvGrpSpPr/>
          <p:nvPr/>
        </p:nvGrpSpPr>
        <p:grpSpPr>
          <a:xfrm>
            <a:off x="1463055" y="4481059"/>
            <a:ext cx="1272496" cy="157941"/>
            <a:chOff x="1578315" y="4434955"/>
            <a:chExt cx="1272496" cy="157941"/>
          </a:xfrm>
        </p:grpSpPr>
        <p:sp>
          <p:nvSpPr>
            <p:cNvPr id="60" name="Rectangle 59">
              <a:extLst>
                <a:ext uri="{FF2B5EF4-FFF2-40B4-BE49-F238E27FC236}">
                  <a16:creationId xmlns:a16="http://schemas.microsoft.com/office/drawing/2014/main" id="{1F30731C-03F9-3A71-07A0-03B386B35BA1}"/>
                </a:ext>
              </a:extLst>
            </p:cNvPr>
            <p:cNvSpPr/>
            <p:nvPr/>
          </p:nvSpPr>
          <p:spPr>
            <a:xfrm rot="16200000" flipH="1">
              <a:off x="1755498" y="4355056"/>
              <a:ext cx="57000" cy="41136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1" name="Straight Connector 60">
              <a:extLst>
                <a:ext uri="{FF2B5EF4-FFF2-40B4-BE49-F238E27FC236}">
                  <a16:creationId xmlns:a16="http://schemas.microsoft.com/office/drawing/2014/main" id="{84FD0A0E-576E-1083-F086-58A4ED4E2D4D}"/>
                </a:ext>
              </a:extLst>
            </p:cNvPr>
            <p:cNvCxnSpPr>
              <a:cxnSpLocks/>
            </p:cNvCxnSpPr>
            <p:nvPr/>
          </p:nvCxnSpPr>
          <p:spPr>
            <a:xfrm>
              <a:off x="1996187" y="4436745"/>
              <a:ext cx="0" cy="156151"/>
            </a:xfrm>
            <a:prstGeom prst="line">
              <a:avLst/>
            </a:prstGeom>
            <a:noFill/>
            <a:ln w="19050" cap="flat" cmpd="sng" algn="ctr">
              <a:solidFill>
                <a:srgbClr val="005097"/>
              </a:solidFill>
              <a:prstDash val="sysDot"/>
              <a:miter lim="800000"/>
            </a:ln>
            <a:effectLst/>
          </p:spPr>
        </p:cxnSp>
        <p:sp>
          <p:nvSpPr>
            <p:cNvPr id="62" name="Rectangle 61">
              <a:extLst>
                <a:ext uri="{FF2B5EF4-FFF2-40B4-BE49-F238E27FC236}">
                  <a16:creationId xmlns:a16="http://schemas.microsoft.com/office/drawing/2014/main" id="{419794AD-AE7D-EFB6-D93B-B903CE508151}"/>
                </a:ext>
              </a:extLst>
            </p:cNvPr>
            <p:cNvSpPr/>
            <p:nvPr/>
          </p:nvSpPr>
          <p:spPr>
            <a:xfrm rot="16200000" flipH="1">
              <a:off x="2393932" y="4043717"/>
              <a:ext cx="65641" cy="84811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63" name="Straight Arrow Connector 62">
            <a:extLst>
              <a:ext uri="{FF2B5EF4-FFF2-40B4-BE49-F238E27FC236}">
                <a16:creationId xmlns:a16="http://schemas.microsoft.com/office/drawing/2014/main" id="{CFA64456-1E20-B5FD-8A42-155987034F7E}"/>
              </a:ext>
            </a:extLst>
          </p:cNvPr>
          <p:cNvCxnSpPr>
            <a:cxnSpLocks/>
          </p:cNvCxnSpPr>
          <p:nvPr/>
        </p:nvCxnSpPr>
        <p:spPr>
          <a:xfrm flipV="1">
            <a:off x="1853321" y="427156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7399E054-E543-9E8E-AB8D-35D614D1EB26}"/>
              </a:ext>
            </a:extLst>
          </p:cNvPr>
          <p:cNvGrpSpPr/>
          <p:nvPr/>
        </p:nvGrpSpPr>
        <p:grpSpPr>
          <a:xfrm flipH="1">
            <a:off x="3027722" y="4481056"/>
            <a:ext cx="1308720" cy="157942"/>
            <a:chOff x="1467459" y="4434954"/>
            <a:chExt cx="1308720" cy="157942"/>
          </a:xfrm>
        </p:grpSpPr>
        <p:sp>
          <p:nvSpPr>
            <p:cNvPr id="66" name="Rectangle 65">
              <a:extLst>
                <a:ext uri="{FF2B5EF4-FFF2-40B4-BE49-F238E27FC236}">
                  <a16:creationId xmlns:a16="http://schemas.microsoft.com/office/drawing/2014/main" id="{4FB425CB-6656-DC76-F81C-1AF85B7AEC27}"/>
                </a:ext>
              </a:extLst>
            </p:cNvPr>
            <p:cNvSpPr/>
            <p:nvPr/>
          </p:nvSpPr>
          <p:spPr>
            <a:xfrm rot="16200000" flipH="1">
              <a:off x="1642297" y="4357401"/>
              <a:ext cx="55107" cy="404784"/>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7" name="Straight Connector 66">
              <a:extLst>
                <a:ext uri="{FF2B5EF4-FFF2-40B4-BE49-F238E27FC236}">
                  <a16:creationId xmlns:a16="http://schemas.microsoft.com/office/drawing/2014/main" id="{F6967742-7F85-FC13-0F65-ACDD0ACA94A5}"/>
                </a:ext>
              </a:extLst>
            </p:cNvPr>
            <p:cNvCxnSpPr>
              <a:cxnSpLocks/>
            </p:cNvCxnSpPr>
            <p:nvPr/>
          </p:nvCxnSpPr>
          <p:spPr>
            <a:xfrm>
              <a:off x="1879038" y="4436745"/>
              <a:ext cx="0" cy="156151"/>
            </a:xfrm>
            <a:prstGeom prst="line">
              <a:avLst/>
            </a:prstGeom>
            <a:noFill/>
            <a:ln w="19050" cap="flat" cmpd="sng" algn="ctr">
              <a:solidFill>
                <a:srgbClr val="005097"/>
              </a:solidFill>
              <a:prstDash val="sysDot"/>
              <a:miter lim="800000"/>
            </a:ln>
            <a:effectLst/>
          </p:spPr>
        </p:cxnSp>
        <p:sp>
          <p:nvSpPr>
            <p:cNvPr id="68" name="Rectangle 67">
              <a:extLst>
                <a:ext uri="{FF2B5EF4-FFF2-40B4-BE49-F238E27FC236}">
                  <a16:creationId xmlns:a16="http://schemas.microsoft.com/office/drawing/2014/main" id="{991DE47F-5EAE-CEA6-E902-E8C6EAE8E4E7}"/>
                </a:ext>
              </a:extLst>
            </p:cNvPr>
            <p:cNvSpPr/>
            <p:nvPr/>
          </p:nvSpPr>
          <p:spPr>
            <a:xfrm rot="16200000" flipH="1">
              <a:off x="2296299" y="4027074"/>
              <a:ext cx="71999" cy="88776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69" name="Rectangle 68">
            <a:extLst>
              <a:ext uri="{FF2B5EF4-FFF2-40B4-BE49-F238E27FC236}">
                <a16:creationId xmlns:a16="http://schemas.microsoft.com/office/drawing/2014/main" id="{D0D6CD1E-38B5-1AB5-E32B-BB397D5E3777}"/>
              </a:ext>
            </a:extLst>
          </p:cNvPr>
          <p:cNvSpPr/>
          <p:nvPr/>
        </p:nvSpPr>
        <p:spPr>
          <a:xfrm>
            <a:off x="2809421" y="4408649"/>
            <a:ext cx="215613"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70" name="Rectangle 69">
            <a:extLst>
              <a:ext uri="{FF2B5EF4-FFF2-40B4-BE49-F238E27FC236}">
                <a16:creationId xmlns:a16="http://schemas.microsoft.com/office/drawing/2014/main" id="{04DC27BF-EAD5-ADE1-FAD1-A18C481FB809}"/>
              </a:ext>
            </a:extLst>
          </p:cNvPr>
          <p:cNvSpPr/>
          <p:nvPr/>
        </p:nvSpPr>
        <p:spPr>
          <a:xfrm>
            <a:off x="2734952" y="4210779"/>
            <a:ext cx="76080" cy="338554"/>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1" name="Straight Connector 70">
            <a:extLst>
              <a:ext uri="{FF2B5EF4-FFF2-40B4-BE49-F238E27FC236}">
                <a16:creationId xmlns:a16="http://schemas.microsoft.com/office/drawing/2014/main" id="{8465F9A0-22DB-EE84-49ED-64AB1945BA5B}"/>
              </a:ext>
            </a:extLst>
          </p:cNvPr>
          <p:cNvCxnSpPr>
            <a:cxnSpLocks/>
          </p:cNvCxnSpPr>
          <p:nvPr/>
        </p:nvCxnSpPr>
        <p:spPr>
          <a:xfrm>
            <a:off x="3018270" y="4218581"/>
            <a:ext cx="0" cy="334522"/>
          </a:xfrm>
          <a:prstGeom prst="line">
            <a:avLst/>
          </a:prstGeom>
          <a:noFill/>
          <a:ln w="19050" cap="flat" cmpd="sng" algn="ctr">
            <a:solidFill>
              <a:srgbClr val="005097"/>
            </a:solidFill>
            <a:prstDash val="sysDot"/>
            <a:miter lim="800000"/>
          </a:ln>
          <a:effectLst/>
        </p:spPr>
      </p:cxnSp>
      <mc:AlternateContent xmlns:mc="http://schemas.openxmlformats.org/markup-compatibility/2006">
        <mc:Choice xmlns:a14="http://schemas.microsoft.com/office/drawing/2010/main" Requires="a14">
          <p:sp>
            <p:nvSpPr>
              <p:cNvPr id="72" name="TextBox 71">
                <a:extLst>
                  <a:ext uri="{FF2B5EF4-FFF2-40B4-BE49-F238E27FC236}">
                    <a16:creationId xmlns:a16="http://schemas.microsoft.com/office/drawing/2014/main" id="{1E31263E-B22B-58C4-25CC-DDBB9CE6F67A}"/>
                  </a:ext>
                </a:extLst>
              </p:cNvPr>
              <p:cNvSpPr txBox="1"/>
              <p:nvPr/>
            </p:nvSpPr>
            <p:spPr>
              <a:xfrm>
                <a:off x="2910337" y="4506962"/>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72" name="TextBox 71">
                <a:extLst>
                  <a:ext uri="{FF2B5EF4-FFF2-40B4-BE49-F238E27FC236}">
                    <a16:creationId xmlns:a16="http://schemas.microsoft.com/office/drawing/2014/main" id="{1E31263E-B22B-58C4-25CC-DDBB9CE6F67A}"/>
                  </a:ext>
                </a:extLst>
              </p:cNvPr>
              <p:cNvSpPr txBox="1">
                <a:spLocks noRot="1" noChangeAspect="1" noMove="1" noResize="1" noEditPoints="1" noAdjustHandles="1" noChangeArrowheads="1" noChangeShapeType="1" noTextEdit="1"/>
              </p:cNvSpPr>
              <p:nvPr/>
            </p:nvSpPr>
            <p:spPr>
              <a:xfrm>
                <a:off x="2910337" y="4506962"/>
                <a:ext cx="546799" cy="276999"/>
              </a:xfrm>
              <a:prstGeom prst="rect">
                <a:avLst/>
              </a:prstGeom>
              <a:blipFill>
                <a:blip r:embed="rId12"/>
                <a:stretch>
                  <a:fillRect b="-1304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3" name="TextBox 72">
                <a:extLst>
                  <a:ext uri="{FF2B5EF4-FFF2-40B4-BE49-F238E27FC236}">
                    <a16:creationId xmlns:a16="http://schemas.microsoft.com/office/drawing/2014/main" id="{58B5A9F3-DC20-BB66-6F05-9EB974A3C234}"/>
                  </a:ext>
                </a:extLst>
              </p:cNvPr>
              <p:cNvSpPr txBox="1"/>
              <p:nvPr/>
            </p:nvSpPr>
            <p:spPr>
              <a:xfrm>
                <a:off x="3212077"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p:sp>
            <p:nvSpPr>
              <p:cNvPr id="73" name="TextBox 72">
                <a:extLst>
                  <a:ext uri="{FF2B5EF4-FFF2-40B4-BE49-F238E27FC236}">
                    <a16:creationId xmlns:a16="http://schemas.microsoft.com/office/drawing/2014/main" id="{58B5A9F3-DC20-BB66-6F05-9EB974A3C234}"/>
                  </a:ext>
                </a:extLst>
              </p:cNvPr>
              <p:cNvSpPr txBox="1">
                <a:spLocks noRot="1" noChangeAspect="1" noMove="1" noResize="1" noEditPoints="1" noAdjustHandles="1" noChangeArrowheads="1" noChangeShapeType="1" noTextEdit="1"/>
              </p:cNvSpPr>
              <p:nvPr/>
            </p:nvSpPr>
            <p:spPr>
              <a:xfrm>
                <a:off x="3212077" y="4085563"/>
                <a:ext cx="269642" cy="291298"/>
              </a:xfrm>
              <a:prstGeom prst="rect">
                <a:avLst/>
              </a:prstGeom>
              <a:blipFill>
                <a:blip r:embed="rId13"/>
                <a:stretch>
                  <a:fillRect b="-4167"/>
                </a:stretch>
              </a:blipFill>
            </p:spPr>
            <p:txBody>
              <a:bodyPr/>
              <a:lstStyle/>
              <a:p>
                <a:r>
                  <a:rPr lang="en-US">
                    <a:noFill/>
                  </a:rPr>
                  <a:t> </a:t>
                </a:r>
              </a:p>
            </p:txBody>
          </p:sp>
        </mc:Fallback>
      </mc:AlternateContent>
      <p:cxnSp>
        <p:nvCxnSpPr>
          <p:cNvPr id="74" name="Straight Arrow Connector 73">
            <a:extLst>
              <a:ext uri="{FF2B5EF4-FFF2-40B4-BE49-F238E27FC236}">
                <a16:creationId xmlns:a16="http://schemas.microsoft.com/office/drawing/2014/main" id="{F4BD619E-CB06-47ED-0B03-12A68C77F8F2}"/>
              </a:ext>
            </a:extLst>
          </p:cNvPr>
          <p:cNvCxnSpPr>
            <a:cxnSpLocks/>
          </p:cNvCxnSpPr>
          <p:nvPr/>
        </p:nvCxnSpPr>
        <p:spPr>
          <a:xfrm>
            <a:off x="3514361"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5" name="TextBox 74">
                <a:extLst>
                  <a:ext uri="{FF2B5EF4-FFF2-40B4-BE49-F238E27FC236}">
                    <a16:creationId xmlns:a16="http://schemas.microsoft.com/office/drawing/2014/main" id="{6820F877-10FE-90E9-A1FC-C630061E8085}"/>
                  </a:ext>
                </a:extLst>
              </p:cNvPr>
              <p:cNvSpPr txBox="1"/>
              <p:nvPr/>
            </p:nvSpPr>
            <p:spPr>
              <a:xfrm>
                <a:off x="1365637" y="4588449"/>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p:sp>
            <p:nvSpPr>
              <p:cNvPr id="75" name="TextBox 74">
                <a:extLst>
                  <a:ext uri="{FF2B5EF4-FFF2-40B4-BE49-F238E27FC236}">
                    <a16:creationId xmlns:a16="http://schemas.microsoft.com/office/drawing/2014/main" id="{6820F877-10FE-90E9-A1FC-C630061E8085}"/>
                  </a:ext>
                </a:extLst>
              </p:cNvPr>
              <p:cNvSpPr txBox="1">
                <a:spLocks noRot="1" noChangeAspect="1" noMove="1" noResize="1" noEditPoints="1" noAdjustHandles="1" noChangeArrowheads="1" noChangeShapeType="1" noTextEdit="1"/>
              </p:cNvSpPr>
              <p:nvPr/>
            </p:nvSpPr>
            <p:spPr>
              <a:xfrm>
                <a:off x="1365637" y="4588449"/>
                <a:ext cx="531477" cy="276999"/>
              </a:xfrm>
              <a:prstGeom prst="rect">
                <a:avLst/>
              </a:prstGeom>
              <a:blipFill>
                <a:blip r:embed="rId14"/>
                <a:stretch>
                  <a:fillRect b="-8696"/>
                </a:stretch>
              </a:blipFill>
            </p:spPr>
            <p:txBody>
              <a:bodyPr/>
              <a:lstStyle/>
              <a:p>
                <a:r>
                  <a:rPr lang="en-US">
                    <a:noFill/>
                  </a:rPr>
                  <a:t> </a:t>
                </a:r>
              </a:p>
            </p:txBody>
          </p:sp>
        </mc:Fallback>
      </mc:AlternateContent>
    </p:spTree>
    <p:extLst>
      <p:ext uri="{BB962C8B-B14F-4D97-AF65-F5344CB8AC3E}">
        <p14:creationId xmlns:p14="http://schemas.microsoft.com/office/powerpoint/2010/main" val="995508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C1CF1-7A0C-EC53-B5F7-74864D91FE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23DE49D-C0F4-702E-6CCC-0B7BD11D59AE}"/>
              </a:ext>
            </a:extLst>
          </p:cNvPr>
          <p:cNvSpPr>
            <a:spLocks noGrp="1"/>
          </p:cNvSpPr>
          <p:nvPr>
            <p:ph type="title"/>
          </p:nvPr>
        </p:nvSpPr>
        <p:spPr/>
        <p:txBody>
          <a:bodyPr/>
          <a:lstStyle/>
          <a:p>
            <a:r>
              <a:rPr lang="en-US" dirty="0"/>
              <a:t>Three Devices Under Test</a:t>
            </a:r>
          </a:p>
        </p:txBody>
      </p:sp>
      <p:cxnSp>
        <p:nvCxnSpPr>
          <p:cNvPr id="5" name="Straight Connector 4">
            <a:extLst>
              <a:ext uri="{FF2B5EF4-FFF2-40B4-BE49-F238E27FC236}">
                <a16:creationId xmlns:a16="http://schemas.microsoft.com/office/drawing/2014/main" id="{B96CE739-4B42-BC96-C5C4-63148307CC37}"/>
              </a:ext>
            </a:extLst>
          </p:cNvPr>
          <p:cNvCxnSpPr>
            <a:cxnSpLocks/>
          </p:cNvCxnSpPr>
          <p:nvPr/>
        </p:nvCxnSpPr>
        <p:spPr>
          <a:xfrm>
            <a:off x="2952324" y="4008699"/>
            <a:ext cx="5983751"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7F267-885F-4EEC-FBCB-B715FFEEC06F}"/>
              </a:ext>
            </a:extLst>
          </p:cNvPr>
          <p:cNvCxnSpPr>
            <a:cxnSpLocks/>
          </p:cNvCxnSpPr>
          <p:nvPr/>
        </p:nvCxnSpPr>
        <p:spPr>
          <a:xfrm flipV="1">
            <a:off x="1665763" y="4485512"/>
            <a:ext cx="6575129" cy="1899"/>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32" name="Rectangle 131">
            <a:extLst>
              <a:ext uri="{FF2B5EF4-FFF2-40B4-BE49-F238E27FC236}">
                <a16:creationId xmlns:a16="http://schemas.microsoft.com/office/drawing/2014/main" id="{5D2451FB-AAEA-A534-60CE-FB0FF75D01B7}"/>
              </a:ext>
            </a:extLst>
          </p:cNvPr>
          <p:cNvSpPr/>
          <p:nvPr/>
        </p:nvSpPr>
        <p:spPr>
          <a:xfrm>
            <a:off x="8994276" y="3843839"/>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3" name="Straight Connector 132">
            <a:extLst>
              <a:ext uri="{FF2B5EF4-FFF2-40B4-BE49-F238E27FC236}">
                <a16:creationId xmlns:a16="http://schemas.microsoft.com/office/drawing/2014/main" id="{C7959508-ABF9-5F95-34AF-85BB62706CA7}"/>
              </a:ext>
            </a:extLst>
          </p:cNvPr>
          <p:cNvCxnSpPr>
            <a:cxnSpLocks/>
          </p:cNvCxnSpPr>
          <p:nvPr/>
        </p:nvCxnSpPr>
        <p:spPr>
          <a:xfrm flipH="1">
            <a:off x="9139555" y="3851650"/>
            <a:ext cx="1217" cy="678940"/>
          </a:xfrm>
          <a:prstGeom prst="line">
            <a:avLst/>
          </a:prstGeom>
          <a:noFill/>
          <a:ln w="19050" cap="flat" cmpd="sng" algn="ctr">
            <a:solidFill>
              <a:srgbClr val="005097"/>
            </a:solidFill>
            <a:prstDash val="sysDot"/>
            <a:miter lim="800000"/>
          </a:ln>
          <a:effectLst/>
        </p:spPr>
      </p:cxnSp>
      <p:sp>
        <p:nvSpPr>
          <p:cNvPr id="137" name="Rectangle 136">
            <a:extLst>
              <a:ext uri="{FF2B5EF4-FFF2-40B4-BE49-F238E27FC236}">
                <a16:creationId xmlns:a16="http://schemas.microsoft.com/office/drawing/2014/main" id="{33160F8A-864C-6C37-618F-DE2204FA92DD}"/>
              </a:ext>
            </a:extLst>
          </p:cNvPr>
          <p:cNvSpPr/>
          <p:nvPr/>
        </p:nvSpPr>
        <p:spPr>
          <a:xfrm>
            <a:off x="8936726" y="3843849"/>
            <a:ext cx="71650" cy="70352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nvGrpSpPr>
          <p:cNvPr id="186" name="Group 185">
            <a:extLst>
              <a:ext uri="{FF2B5EF4-FFF2-40B4-BE49-F238E27FC236}">
                <a16:creationId xmlns:a16="http://schemas.microsoft.com/office/drawing/2014/main" id="{82E06A05-EBEA-79B8-BF21-1AEE5F91B070}"/>
              </a:ext>
            </a:extLst>
          </p:cNvPr>
          <p:cNvGrpSpPr/>
          <p:nvPr/>
        </p:nvGrpSpPr>
        <p:grpSpPr>
          <a:xfrm flipH="1">
            <a:off x="8667750" y="3851650"/>
            <a:ext cx="235709" cy="628457"/>
            <a:chOff x="9191165" y="3851650"/>
            <a:chExt cx="235709" cy="628457"/>
          </a:xfrm>
        </p:grpSpPr>
        <p:cxnSp>
          <p:nvCxnSpPr>
            <p:cNvPr id="127" name="Straight Connector 126">
              <a:extLst>
                <a:ext uri="{FF2B5EF4-FFF2-40B4-BE49-F238E27FC236}">
                  <a16:creationId xmlns:a16="http://schemas.microsoft.com/office/drawing/2014/main" id="{60DBC44C-8705-2A4D-4A5C-17A0F5AF65EC}"/>
                </a:ext>
              </a:extLst>
            </p:cNvPr>
            <p:cNvCxnSpPr>
              <a:cxnSpLocks/>
            </p:cNvCxnSpPr>
            <p:nvPr/>
          </p:nvCxnSpPr>
          <p:spPr>
            <a:xfrm flipV="1">
              <a:off x="9191165" y="3851650"/>
              <a:ext cx="235709" cy="1066"/>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0CA26059-9A44-4003-086F-F0E486BE86B3}"/>
                </a:ext>
              </a:extLst>
            </p:cNvPr>
            <p:cNvCxnSpPr>
              <a:cxnSpLocks/>
            </p:cNvCxnSpPr>
            <p:nvPr/>
          </p:nvCxnSpPr>
          <p:spPr>
            <a:xfrm>
              <a:off x="9237168" y="3860642"/>
              <a:ext cx="0" cy="619465"/>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56BDCC60-BD94-DEAE-E62A-85CA73D0B217}"/>
              </a:ext>
            </a:extLst>
          </p:cNvPr>
          <p:cNvGrpSpPr/>
          <p:nvPr/>
        </p:nvGrpSpPr>
        <p:grpSpPr>
          <a:xfrm>
            <a:off x="7545159" y="4479261"/>
            <a:ext cx="1390916" cy="335733"/>
            <a:chOff x="8051254" y="5149321"/>
            <a:chExt cx="1390916" cy="335733"/>
          </a:xfrm>
        </p:grpSpPr>
        <p:sp>
          <p:nvSpPr>
            <p:cNvPr id="135" name="Rectangle 134">
              <a:extLst>
                <a:ext uri="{FF2B5EF4-FFF2-40B4-BE49-F238E27FC236}">
                  <a16:creationId xmlns:a16="http://schemas.microsoft.com/office/drawing/2014/main" id="{F4849AF6-3099-AD71-58A4-517E3593C35C}"/>
                </a:ext>
              </a:extLst>
            </p:cNvPr>
            <p:cNvSpPr/>
            <p:nvPr/>
          </p:nvSpPr>
          <p:spPr>
            <a:xfrm rot="16200000" flipH="1">
              <a:off x="8363826" y="511182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6" name="Straight Connector 135">
              <a:extLst>
                <a:ext uri="{FF2B5EF4-FFF2-40B4-BE49-F238E27FC236}">
                  <a16:creationId xmlns:a16="http://schemas.microsoft.com/office/drawing/2014/main" id="{35C2C14E-BFD9-8B96-F9A7-10935C8470D4}"/>
                </a:ext>
              </a:extLst>
            </p:cNvPr>
            <p:cNvCxnSpPr>
              <a:cxnSpLocks/>
            </p:cNvCxnSpPr>
            <p:nvPr/>
          </p:nvCxnSpPr>
          <p:spPr>
            <a:xfrm>
              <a:off x="8746987" y="5151107"/>
              <a:ext cx="138" cy="332118"/>
            </a:xfrm>
            <a:prstGeom prst="line">
              <a:avLst/>
            </a:prstGeom>
            <a:noFill/>
            <a:ln w="19050" cap="flat" cmpd="sng" algn="ctr">
              <a:solidFill>
                <a:srgbClr val="005097"/>
              </a:solidFill>
              <a:prstDash val="sysDot"/>
              <a:miter lim="800000"/>
            </a:ln>
            <a:effectLst/>
          </p:spPr>
        </p:cxnSp>
        <p:sp>
          <p:nvSpPr>
            <p:cNvPr id="140" name="Rectangle 139">
              <a:extLst>
                <a:ext uri="{FF2B5EF4-FFF2-40B4-BE49-F238E27FC236}">
                  <a16:creationId xmlns:a16="http://schemas.microsoft.com/office/drawing/2014/main" id="{9C98355F-816F-057B-E461-4A194D94E452}"/>
                </a:ext>
              </a:extLst>
            </p:cNvPr>
            <p:cNvSpPr/>
            <p:nvPr/>
          </p:nvSpPr>
          <p:spPr>
            <a:xfrm rot="16200000" flipH="1">
              <a:off x="9065212" y="4840479"/>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47" name="Straight Arrow Connector 146">
            <a:extLst>
              <a:ext uri="{FF2B5EF4-FFF2-40B4-BE49-F238E27FC236}">
                <a16:creationId xmlns:a16="http://schemas.microsoft.com/office/drawing/2014/main" id="{D7B4F15E-3183-E592-A84D-D2553C89D7A5}"/>
              </a:ext>
            </a:extLst>
          </p:cNvPr>
          <p:cNvCxnSpPr>
            <a:cxnSpLocks/>
          </p:cNvCxnSpPr>
          <p:nvPr/>
        </p:nvCxnSpPr>
        <p:spPr>
          <a:xfrm>
            <a:off x="8085858" y="4479261"/>
            <a:ext cx="0" cy="274320"/>
          </a:xfrm>
          <a:prstGeom prst="straightConnector1">
            <a:avLst/>
          </a:prstGeom>
          <a:ln w="127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48A72513-8171-8B4C-1E5A-6E9C7F0FD93B}"/>
              </a:ext>
            </a:extLst>
          </p:cNvPr>
          <p:cNvGrpSpPr/>
          <p:nvPr/>
        </p:nvGrpSpPr>
        <p:grpSpPr>
          <a:xfrm flipH="1">
            <a:off x="9150642" y="4478584"/>
            <a:ext cx="1390916" cy="335733"/>
            <a:chOff x="8051254" y="5149321"/>
            <a:chExt cx="1390916" cy="335733"/>
          </a:xfrm>
        </p:grpSpPr>
        <p:sp>
          <p:nvSpPr>
            <p:cNvPr id="168" name="Rectangle 167">
              <a:extLst>
                <a:ext uri="{FF2B5EF4-FFF2-40B4-BE49-F238E27FC236}">
                  <a16:creationId xmlns:a16="http://schemas.microsoft.com/office/drawing/2014/main" id="{EC6F2556-9405-74B1-C07A-87A2D8DA802D}"/>
                </a:ext>
              </a:extLst>
            </p:cNvPr>
            <p:cNvSpPr/>
            <p:nvPr/>
          </p:nvSpPr>
          <p:spPr>
            <a:xfrm rot="16200000" flipH="1">
              <a:off x="8363826" y="5111827"/>
              <a:ext cx="60655"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9" name="Straight Connector 168">
              <a:extLst>
                <a:ext uri="{FF2B5EF4-FFF2-40B4-BE49-F238E27FC236}">
                  <a16:creationId xmlns:a16="http://schemas.microsoft.com/office/drawing/2014/main" id="{D2F3686B-3A9E-0638-DADF-87781910B8C5}"/>
                </a:ext>
              </a:extLst>
            </p:cNvPr>
            <p:cNvCxnSpPr>
              <a:cxnSpLocks/>
            </p:cNvCxnSpPr>
            <p:nvPr/>
          </p:nvCxnSpPr>
          <p:spPr>
            <a:xfrm>
              <a:off x="8746987" y="5151107"/>
              <a:ext cx="138" cy="332118"/>
            </a:xfrm>
            <a:prstGeom prst="line">
              <a:avLst/>
            </a:prstGeom>
            <a:noFill/>
            <a:ln w="19050" cap="flat" cmpd="sng" algn="ctr">
              <a:solidFill>
                <a:srgbClr val="005097"/>
              </a:solidFill>
              <a:prstDash val="sysDot"/>
              <a:miter lim="800000"/>
            </a:ln>
            <a:effectLst/>
          </p:spPr>
        </p:cxnSp>
        <p:sp>
          <p:nvSpPr>
            <p:cNvPr id="170" name="Rectangle 169">
              <a:extLst>
                <a:ext uri="{FF2B5EF4-FFF2-40B4-BE49-F238E27FC236}">
                  <a16:creationId xmlns:a16="http://schemas.microsoft.com/office/drawing/2014/main" id="{D52AE4C3-5394-CDE2-C736-59AA37191399}"/>
                </a:ext>
              </a:extLst>
            </p:cNvPr>
            <p:cNvSpPr/>
            <p:nvPr/>
          </p:nvSpPr>
          <p:spPr>
            <a:xfrm rot="16200000" flipH="1">
              <a:off x="9065212" y="4840479"/>
              <a:ext cx="68116" cy="68580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83" name="TextBox 182">
            <a:extLst>
              <a:ext uri="{FF2B5EF4-FFF2-40B4-BE49-F238E27FC236}">
                <a16:creationId xmlns:a16="http://schemas.microsoft.com/office/drawing/2014/main" id="{9D5F1649-D467-4B6A-5781-F8171A205DB9}"/>
              </a:ext>
            </a:extLst>
          </p:cNvPr>
          <p:cNvSpPr txBox="1"/>
          <p:nvPr/>
        </p:nvSpPr>
        <p:spPr>
          <a:xfrm>
            <a:off x="4831904" y="5091111"/>
            <a:ext cx="2360469" cy="338554"/>
          </a:xfrm>
          <a:prstGeom prst="rect">
            <a:avLst/>
          </a:prstGeom>
          <a:noFill/>
        </p:spPr>
        <p:txBody>
          <a:bodyPr wrap="square" rtlCol="0">
            <a:spAutoFit/>
          </a:bodyPr>
          <a:lstStyle/>
          <a:p>
            <a:pPr algn="ctr"/>
            <a:r>
              <a:rPr lang="en-US" sz="1600" dirty="0"/>
              <a:t>JJ Only</a:t>
            </a:r>
          </a:p>
        </p:txBody>
      </p:sp>
      <p:sp>
        <p:nvSpPr>
          <p:cNvPr id="184" name="TextBox 183">
            <a:extLst>
              <a:ext uri="{FF2B5EF4-FFF2-40B4-BE49-F238E27FC236}">
                <a16:creationId xmlns:a16="http://schemas.microsoft.com/office/drawing/2014/main" id="{7D43497A-3675-976C-3090-0C33CBE5CD30}"/>
              </a:ext>
            </a:extLst>
          </p:cNvPr>
          <p:cNvSpPr txBox="1"/>
          <p:nvPr/>
        </p:nvSpPr>
        <p:spPr>
          <a:xfrm>
            <a:off x="7967285" y="5093208"/>
            <a:ext cx="2360469" cy="584775"/>
          </a:xfrm>
          <a:prstGeom prst="rect">
            <a:avLst/>
          </a:prstGeom>
          <a:noFill/>
        </p:spPr>
        <p:txBody>
          <a:bodyPr wrap="square" rtlCol="0">
            <a:spAutoFit/>
          </a:bodyPr>
          <a:lstStyle/>
          <a:p>
            <a:pPr algn="ctr"/>
            <a:r>
              <a:rPr lang="en-US" sz="1600" dirty="0"/>
              <a:t>Junction Blocking and Ground Trapping</a:t>
            </a:r>
          </a:p>
        </p:txBody>
      </p:sp>
      <p:sp>
        <p:nvSpPr>
          <p:cNvPr id="185" name="TextBox 184">
            <a:extLst>
              <a:ext uri="{FF2B5EF4-FFF2-40B4-BE49-F238E27FC236}">
                <a16:creationId xmlns:a16="http://schemas.microsoft.com/office/drawing/2014/main" id="{6182D6FC-879C-A7F0-8941-B671932D6C51}"/>
              </a:ext>
            </a:extLst>
          </p:cNvPr>
          <p:cNvSpPr txBox="1"/>
          <p:nvPr/>
        </p:nvSpPr>
        <p:spPr>
          <a:xfrm>
            <a:off x="1763193" y="5091111"/>
            <a:ext cx="2360469" cy="338554"/>
          </a:xfrm>
          <a:prstGeom prst="rect">
            <a:avLst/>
          </a:prstGeom>
          <a:noFill/>
        </p:spPr>
        <p:txBody>
          <a:bodyPr wrap="square" rtlCol="0">
            <a:spAutoFit/>
          </a:bodyPr>
          <a:lstStyle/>
          <a:p>
            <a:pPr algn="ctr"/>
            <a:r>
              <a:rPr lang="en-US" sz="1600" dirty="0">
                <a:effectLst/>
              </a:rPr>
              <a:t>No JJ GE</a:t>
            </a:r>
          </a:p>
        </p:txBody>
      </p:sp>
      <p:cxnSp>
        <p:nvCxnSpPr>
          <p:cNvPr id="191" name="Straight Connector 190">
            <a:extLst>
              <a:ext uri="{FF2B5EF4-FFF2-40B4-BE49-F238E27FC236}">
                <a16:creationId xmlns:a16="http://schemas.microsoft.com/office/drawing/2014/main" id="{1F069221-8A79-68DE-3C11-2E4AD006D998}"/>
              </a:ext>
            </a:extLst>
          </p:cNvPr>
          <p:cNvCxnSpPr/>
          <p:nvPr/>
        </p:nvCxnSpPr>
        <p:spPr>
          <a:xfrm>
            <a:off x="441314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1BEFC289-3408-E2FE-3DF0-3F31AEEAE1BB}"/>
              </a:ext>
            </a:extLst>
          </p:cNvPr>
          <p:cNvCxnSpPr/>
          <p:nvPr/>
        </p:nvCxnSpPr>
        <p:spPr>
          <a:xfrm>
            <a:off x="751855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94A108E-325B-24CE-2E31-FCC847CC16AF}"/>
                  </a:ext>
                </a:extLst>
              </p:cNvPr>
              <p:cNvSpPr txBox="1"/>
              <p:nvPr/>
            </p:nvSpPr>
            <p:spPr>
              <a:xfrm rot="16200000">
                <a:off x="-261069" y="4391645"/>
                <a:ext cx="2360469" cy="338554"/>
              </a:xfrm>
              <a:prstGeom prst="rect">
                <a:avLst/>
              </a:prstGeom>
              <a:noFill/>
            </p:spPr>
            <p:txBody>
              <a:bodyPr wrap="square" rtlCol="0">
                <a:spAutoFit/>
              </a:bodyPr>
              <a:lstStyle/>
              <a:p>
                <a:pPr algn="ctr"/>
                <a:r>
                  <a:rPr lang="en-US" sz="1600" b="0" dirty="0">
                    <a:effectLst/>
                  </a:rPr>
                  <a:t>Profile of </a:t>
                </a:r>
                <a14:m>
                  <m:oMath xmlns:m="http://schemas.openxmlformats.org/officeDocument/2006/math">
                    <m:r>
                      <a:rPr lang="en-US" sz="1600" b="0" i="1" smtClean="0">
                        <a:effectLst/>
                        <a:latin typeface="Cambria Math" panose="02040503050406030204" pitchFamily="18" charset="0"/>
                      </a:rPr>
                      <m:t>𝛿</m:t>
                    </m:r>
                    <m:r>
                      <m:rPr>
                        <m:sty m:val="p"/>
                      </m:rPr>
                      <a:rPr lang="en-US" sz="1600" b="0" i="0" smtClean="0">
                        <a:effectLst/>
                        <a:latin typeface="Cambria Math" panose="02040503050406030204" pitchFamily="18" charset="0"/>
                      </a:rPr>
                      <m:t>Δ</m:t>
                    </m:r>
                  </m:oMath>
                </a14:m>
                <a:endParaRPr lang="en-US" sz="1600" dirty="0">
                  <a:effectLst/>
                </a:endParaRPr>
              </a:p>
            </p:txBody>
          </p:sp>
        </mc:Choice>
        <mc:Fallback xmlns="">
          <p:sp>
            <p:nvSpPr>
              <p:cNvPr id="4" name="TextBox 3">
                <a:extLst>
                  <a:ext uri="{FF2B5EF4-FFF2-40B4-BE49-F238E27FC236}">
                    <a16:creationId xmlns:a16="http://schemas.microsoft.com/office/drawing/2014/main" id="{6B041323-1BBC-D75F-391F-02A708774084}"/>
                  </a:ext>
                </a:extLst>
              </p:cNvPr>
              <p:cNvSpPr txBox="1">
                <a:spLocks noRot="1" noChangeAspect="1" noMove="1" noResize="1" noEditPoints="1" noAdjustHandles="1" noChangeArrowheads="1" noChangeShapeType="1" noTextEdit="1"/>
              </p:cNvSpPr>
              <p:nvPr/>
            </p:nvSpPr>
            <p:spPr>
              <a:xfrm rot="16200000">
                <a:off x="-261069" y="4391645"/>
                <a:ext cx="2360469" cy="338554"/>
              </a:xfrm>
              <a:prstGeom prst="rect">
                <a:avLst/>
              </a:prstGeom>
              <a:blipFill>
                <a:blip r:embed="rId6"/>
                <a:stretch>
                  <a:fillRect l="-7407" r="-25926"/>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B4B09F33-0444-504F-0A73-DA08DF02E7B0}"/>
              </a:ext>
            </a:extLst>
          </p:cNvPr>
          <p:cNvCxnSpPr>
            <a:cxnSpLocks/>
          </p:cNvCxnSpPr>
          <p:nvPr/>
        </p:nvCxnSpPr>
        <p:spPr>
          <a:xfrm>
            <a:off x="1101322" y="3429000"/>
            <a:ext cx="0" cy="2317282"/>
          </a:xfrm>
          <a:prstGeom prst="line">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2A780A2-470C-D2CF-D946-ACE30E317457}"/>
                  </a:ext>
                </a:extLst>
              </p:cNvPr>
              <p:cNvSpPr txBox="1"/>
              <p:nvPr/>
            </p:nvSpPr>
            <p:spPr>
              <a:xfrm>
                <a:off x="8593175" y="4527566"/>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22" name="TextBox 21">
                <a:extLst>
                  <a:ext uri="{FF2B5EF4-FFF2-40B4-BE49-F238E27FC236}">
                    <a16:creationId xmlns:a16="http://schemas.microsoft.com/office/drawing/2014/main" id="{01CFB0D2-01CE-264D-45C3-9E2AB21EBF79}"/>
                  </a:ext>
                </a:extLst>
              </p:cNvPr>
              <p:cNvSpPr txBox="1">
                <a:spLocks noRot="1" noChangeAspect="1" noMove="1" noResize="1" noEditPoints="1" noAdjustHandles="1" noChangeArrowheads="1" noChangeShapeType="1" noTextEdit="1"/>
              </p:cNvSpPr>
              <p:nvPr/>
            </p:nvSpPr>
            <p:spPr>
              <a:xfrm>
                <a:off x="8593175" y="4527566"/>
                <a:ext cx="546799" cy="276999"/>
              </a:xfrm>
              <a:prstGeom prst="rect">
                <a:avLst/>
              </a:prstGeom>
              <a:blipFill>
                <a:blip r:embed="rId7"/>
                <a:stretch>
                  <a:fillRect b="-1304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BEB121A-E96E-0581-336F-A97E33638528}"/>
                  </a:ext>
                </a:extLst>
              </p:cNvPr>
              <p:cNvSpPr txBox="1"/>
              <p:nvPr/>
            </p:nvSpPr>
            <p:spPr>
              <a:xfrm>
                <a:off x="7543461" y="4467088"/>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gnd</a:t>
                </a:r>
                <a:endParaRPr lang="en-US" sz="1200" b="0" dirty="0">
                  <a:solidFill>
                    <a:srgbClr val="00B050"/>
                  </a:solidFill>
                </a:endParaRPr>
              </a:p>
            </p:txBody>
          </p:sp>
        </mc:Choice>
        <mc:Fallback xmlns="">
          <p:sp>
            <p:nvSpPr>
              <p:cNvPr id="26" name="TextBox 25">
                <a:extLst>
                  <a:ext uri="{FF2B5EF4-FFF2-40B4-BE49-F238E27FC236}">
                    <a16:creationId xmlns:a16="http://schemas.microsoft.com/office/drawing/2014/main" id="{855027CD-2F0C-1C6C-73EA-5F23CB583161}"/>
                  </a:ext>
                </a:extLst>
              </p:cNvPr>
              <p:cNvSpPr txBox="1">
                <a:spLocks noRot="1" noChangeAspect="1" noMove="1" noResize="1" noEditPoints="1" noAdjustHandles="1" noChangeArrowheads="1" noChangeShapeType="1" noTextEdit="1"/>
              </p:cNvSpPr>
              <p:nvPr/>
            </p:nvSpPr>
            <p:spPr>
              <a:xfrm>
                <a:off x="7543461" y="4467088"/>
                <a:ext cx="531477" cy="276999"/>
              </a:xfrm>
              <a:prstGeom prst="rect">
                <a:avLst/>
              </a:prstGeom>
              <a:blipFill>
                <a:blip r:embed="rId10"/>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0945A099-AC36-2AD7-162A-D685123AC087}"/>
                  </a:ext>
                </a:extLst>
              </p:cNvPr>
              <p:cNvSpPr txBox="1"/>
              <p:nvPr/>
            </p:nvSpPr>
            <p:spPr>
              <a:xfrm>
                <a:off x="8115454"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27" name="TextBox 26">
                <a:extLst>
                  <a:ext uri="{FF2B5EF4-FFF2-40B4-BE49-F238E27FC236}">
                    <a16:creationId xmlns:a16="http://schemas.microsoft.com/office/drawing/2014/main" id="{EF268DA7-85A0-AE4D-6F8C-4F05D8326738}"/>
                  </a:ext>
                </a:extLst>
              </p:cNvPr>
              <p:cNvSpPr txBox="1">
                <a:spLocks noRot="1" noChangeAspect="1" noMove="1" noResize="1" noEditPoints="1" noAdjustHandles="1" noChangeArrowheads="1" noChangeShapeType="1" noTextEdit="1"/>
              </p:cNvSpPr>
              <p:nvPr/>
            </p:nvSpPr>
            <p:spPr>
              <a:xfrm>
                <a:off x="8115454" y="4085563"/>
                <a:ext cx="269642" cy="291298"/>
              </a:xfrm>
              <a:prstGeom prst="rect">
                <a:avLst/>
              </a:prstGeom>
              <a:blipFill>
                <a:blip r:embed="rId11"/>
                <a:stretch>
                  <a:fillRect b="-4167"/>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5C21E42A-BAEE-C4D7-6946-D9F90E7381E3}"/>
              </a:ext>
            </a:extLst>
          </p:cNvPr>
          <p:cNvCxnSpPr>
            <a:cxnSpLocks/>
          </p:cNvCxnSpPr>
          <p:nvPr/>
        </p:nvCxnSpPr>
        <p:spPr>
          <a:xfrm>
            <a:off x="8417738"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DFBB0705-6A5E-8539-1479-DE2CD950DB52}"/>
              </a:ext>
            </a:extLst>
          </p:cNvPr>
          <p:cNvGrpSpPr/>
          <p:nvPr/>
        </p:nvGrpSpPr>
        <p:grpSpPr>
          <a:xfrm>
            <a:off x="4511603" y="5635031"/>
            <a:ext cx="2876495" cy="752297"/>
            <a:chOff x="1467490" y="5530810"/>
            <a:chExt cx="2876495" cy="752297"/>
          </a:xfrm>
        </p:grpSpPr>
        <p:grpSp>
          <p:nvGrpSpPr>
            <p:cNvPr id="82" name="Group 81">
              <a:extLst>
                <a:ext uri="{FF2B5EF4-FFF2-40B4-BE49-F238E27FC236}">
                  <a16:creationId xmlns:a16="http://schemas.microsoft.com/office/drawing/2014/main" id="{8E9A09C6-D436-37C9-EFB1-BB9CD739D329}"/>
                </a:ext>
              </a:extLst>
            </p:cNvPr>
            <p:cNvGrpSpPr/>
            <p:nvPr/>
          </p:nvGrpSpPr>
          <p:grpSpPr>
            <a:xfrm>
              <a:off x="1467490" y="5559944"/>
              <a:ext cx="2876495" cy="723163"/>
              <a:chOff x="7854570" y="3491129"/>
              <a:chExt cx="2679936" cy="673747"/>
            </a:xfrm>
          </p:grpSpPr>
          <p:grpSp>
            <p:nvGrpSpPr>
              <p:cNvPr id="85" name="Group 84">
                <a:extLst>
                  <a:ext uri="{FF2B5EF4-FFF2-40B4-BE49-F238E27FC236}">
                    <a16:creationId xmlns:a16="http://schemas.microsoft.com/office/drawing/2014/main" id="{4A7A064E-A03C-123C-7C79-18B57320399E}"/>
                  </a:ext>
                </a:extLst>
              </p:cNvPr>
              <p:cNvGrpSpPr/>
              <p:nvPr/>
            </p:nvGrpSpPr>
            <p:grpSpPr>
              <a:xfrm>
                <a:off x="8235132" y="3491129"/>
                <a:ext cx="1919934" cy="404642"/>
                <a:chOff x="8235132" y="2292425"/>
                <a:chExt cx="1919934" cy="404642"/>
              </a:xfrm>
            </p:grpSpPr>
            <p:sp>
              <p:nvSpPr>
                <p:cNvPr id="87" name="Rectangle 86">
                  <a:extLst>
                    <a:ext uri="{FF2B5EF4-FFF2-40B4-BE49-F238E27FC236}">
                      <a16:creationId xmlns:a16="http://schemas.microsoft.com/office/drawing/2014/main" id="{7A91A78B-CE38-BD64-0B70-D4F918FA19D7}"/>
                    </a:ext>
                  </a:extLst>
                </p:cNvPr>
                <p:cNvSpPr/>
                <p:nvPr/>
              </p:nvSpPr>
              <p:spPr>
                <a:xfrm>
                  <a:off x="8237733" y="2332320"/>
                  <a:ext cx="1071636" cy="34076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8" name="Rectangle 87">
                  <a:extLst>
                    <a:ext uri="{FF2B5EF4-FFF2-40B4-BE49-F238E27FC236}">
                      <a16:creationId xmlns:a16="http://schemas.microsoft.com/office/drawing/2014/main" id="{D7EF71C9-BA61-90D6-E657-3357B70569D2}"/>
                    </a:ext>
                  </a:extLst>
                </p:cNvPr>
                <p:cNvSpPr/>
                <p:nvPr/>
              </p:nvSpPr>
              <p:spPr>
                <a:xfrm>
                  <a:off x="9309010" y="2332320"/>
                  <a:ext cx="846056" cy="34076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9" name="Rectangle 88">
                  <a:extLst>
                    <a:ext uri="{FF2B5EF4-FFF2-40B4-BE49-F238E27FC236}">
                      <a16:creationId xmlns:a16="http://schemas.microsoft.com/office/drawing/2014/main" id="{2E1C4E6D-6F99-BDAF-03E7-31061E6284CB}"/>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1" name="Rectangle 90">
                  <a:extLst>
                    <a:ext uri="{FF2B5EF4-FFF2-40B4-BE49-F238E27FC236}">
                      <a16:creationId xmlns:a16="http://schemas.microsoft.com/office/drawing/2014/main" id="{8AC4F0D4-EE25-CE27-AF3B-DB96E8FC4158}"/>
                    </a:ext>
                  </a:extLst>
                </p:cNvPr>
                <p:cNvSpPr/>
                <p:nvPr/>
              </p:nvSpPr>
              <p:spPr>
                <a:xfrm flipH="1">
                  <a:off x="8912223" y="2330780"/>
                  <a:ext cx="157235" cy="4259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2" name="Rectangle 91">
                  <a:extLst>
                    <a:ext uri="{FF2B5EF4-FFF2-40B4-BE49-F238E27FC236}">
                      <a16:creationId xmlns:a16="http://schemas.microsoft.com/office/drawing/2014/main" id="{B130CDCD-1EBE-7FA7-E8A9-A64BFA05BB02}"/>
                    </a:ext>
                  </a:extLst>
                </p:cNvPr>
                <p:cNvSpPr/>
                <p:nvPr/>
              </p:nvSpPr>
              <p:spPr>
                <a:xfrm>
                  <a:off x="9101977" y="2674936"/>
                  <a:ext cx="1053088"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3" name="Rectangle 92">
                  <a:extLst>
                    <a:ext uri="{FF2B5EF4-FFF2-40B4-BE49-F238E27FC236}">
                      <a16:creationId xmlns:a16="http://schemas.microsoft.com/office/drawing/2014/main" id="{24490A1D-3211-28F9-EE1E-5C6ADE93919B}"/>
                    </a:ext>
                  </a:extLst>
                </p:cNvPr>
                <p:cNvSpPr/>
                <p:nvPr/>
              </p:nvSpPr>
              <p:spPr>
                <a:xfrm flipH="1">
                  <a:off x="9149171" y="2292425"/>
                  <a:ext cx="157235" cy="37855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94" name="Rectangle 93">
                  <a:extLst>
                    <a:ext uri="{FF2B5EF4-FFF2-40B4-BE49-F238E27FC236}">
                      <a16:creationId xmlns:a16="http://schemas.microsoft.com/office/drawing/2014/main" id="{DAB6E1C0-BCC8-9972-BD7D-9E88848195B6}"/>
                    </a:ext>
                  </a:extLst>
                </p:cNvPr>
                <p:cNvSpPr/>
                <p:nvPr/>
              </p:nvSpPr>
              <p:spPr>
                <a:xfrm>
                  <a:off x="8235132" y="2674153"/>
                  <a:ext cx="662770"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86" name="Rectangle 85">
                <a:extLst>
                  <a:ext uri="{FF2B5EF4-FFF2-40B4-BE49-F238E27FC236}">
                    <a16:creationId xmlns:a16="http://schemas.microsoft.com/office/drawing/2014/main" id="{CA60D279-8D2D-A5E2-9A3E-70DAB24D25F6}"/>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83" name="Rectangle 82">
              <a:extLst>
                <a:ext uri="{FF2B5EF4-FFF2-40B4-BE49-F238E27FC236}">
                  <a16:creationId xmlns:a16="http://schemas.microsoft.com/office/drawing/2014/main" id="{193625F7-D162-BE9C-3008-4EFEC3360A3C}"/>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84" name="Rectangle 83">
              <a:extLst>
                <a:ext uri="{FF2B5EF4-FFF2-40B4-BE49-F238E27FC236}">
                  <a16:creationId xmlns:a16="http://schemas.microsoft.com/office/drawing/2014/main" id="{5943E021-A3B2-A7BB-4A36-517D6DBA3D6D}"/>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95" name="Group 94">
            <a:extLst>
              <a:ext uri="{FF2B5EF4-FFF2-40B4-BE49-F238E27FC236}">
                <a16:creationId xmlns:a16="http://schemas.microsoft.com/office/drawing/2014/main" id="{B063D8FA-6023-826A-9436-CF52850A12F9}"/>
              </a:ext>
            </a:extLst>
          </p:cNvPr>
          <p:cNvGrpSpPr/>
          <p:nvPr/>
        </p:nvGrpSpPr>
        <p:grpSpPr>
          <a:xfrm>
            <a:off x="7701307" y="5635031"/>
            <a:ext cx="2876495" cy="752306"/>
            <a:chOff x="1467490" y="5530810"/>
            <a:chExt cx="2876495" cy="752306"/>
          </a:xfrm>
        </p:grpSpPr>
        <p:grpSp>
          <p:nvGrpSpPr>
            <p:cNvPr id="96" name="Group 95">
              <a:extLst>
                <a:ext uri="{FF2B5EF4-FFF2-40B4-BE49-F238E27FC236}">
                  <a16:creationId xmlns:a16="http://schemas.microsoft.com/office/drawing/2014/main" id="{733BBF53-E98A-D361-36F2-D4FDE5A3F8E8}"/>
                </a:ext>
              </a:extLst>
            </p:cNvPr>
            <p:cNvGrpSpPr/>
            <p:nvPr/>
          </p:nvGrpSpPr>
          <p:grpSpPr>
            <a:xfrm>
              <a:off x="1467490" y="5676883"/>
              <a:ext cx="2876495" cy="606233"/>
              <a:chOff x="7854570" y="3600070"/>
              <a:chExt cx="2679936" cy="564806"/>
            </a:xfrm>
          </p:grpSpPr>
          <p:grpSp>
            <p:nvGrpSpPr>
              <p:cNvPr id="106" name="Group 105">
                <a:extLst>
                  <a:ext uri="{FF2B5EF4-FFF2-40B4-BE49-F238E27FC236}">
                    <a16:creationId xmlns:a16="http://schemas.microsoft.com/office/drawing/2014/main" id="{7F322AFF-DAAE-6C14-21FE-648646387215}"/>
                  </a:ext>
                </a:extLst>
              </p:cNvPr>
              <p:cNvGrpSpPr/>
              <p:nvPr/>
            </p:nvGrpSpPr>
            <p:grpSpPr>
              <a:xfrm>
                <a:off x="8235132" y="3600070"/>
                <a:ext cx="1919934" cy="295701"/>
                <a:chOff x="8235132" y="2401366"/>
                <a:chExt cx="1919934" cy="295701"/>
              </a:xfrm>
            </p:grpSpPr>
            <p:sp>
              <p:nvSpPr>
                <p:cNvPr id="111" name="Rectangle 110">
                  <a:extLst>
                    <a:ext uri="{FF2B5EF4-FFF2-40B4-BE49-F238E27FC236}">
                      <a16:creationId xmlns:a16="http://schemas.microsoft.com/office/drawing/2014/main" id="{E9F03097-5483-089F-03A0-A4CE1B00F504}"/>
                    </a:ext>
                  </a:extLst>
                </p:cNvPr>
                <p:cNvSpPr/>
                <p:nvPr/>
              </p:nvSpPr>
              <p:spPr>
                <a:xfrm>
                  <a:off x="8237733" y="2622944"/>
                  <a:ext cx="1071636" cy="5111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3" name="Rectangle 112">
                  <a:extLst>
                    <a:ext uri="{FF2B5EF4-FFF2-40B4-BE49-F238E27FC236}">
                      <a16:creationId xmlns:a16="http://schemas.microsoft.com/office/drawing/2014/main" id="{014C54C0-D696-52EF-B1D6-84882361DE96}"/>
                    </a:ext>
                  </a:extLst>
                </p:cNvPr>
                <p:cNvSpPr/>
                <p:nvPr/>
              </p:nvSpPr>
              <p:spPr>
                <a:xfrm>
                  <a:off x="9309010" y="2622944"/>
                  <a:ext cx="846056" cy="5111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5" name="Rectangle 114">
                  <a:extLst>
                    <a:ext uri="{FF2B5EF4-FFF2-40B4-BE49-F238E27FC236}">
                      <a16:creationId xmlns:a16="http://schemas.microsoft.com/office/drawing/2014/main" id="{586E0796-78BC-DA2B-D8B4-A2361FEEC221}"/>
                    </a:ext>
                  </a:extLst>
                </p:cNvPr>
                <p:cNvSpPr/>
                <p:nvPr/>
              </p:nvSpPr>
              <p:spPr>
                <a:xfrm flipH="1">
                  <a:off x="8894947" y="2654472"/>
                  <a:ext cx="207028" cy="42595"/>
                </a:xfrm>
                <a:prstGeom prst="rect">
                  <a:avLst/>
                </a:prstGeom>
                <a:solidFill>
                  <a:srgbClr val="E796A4"/>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6" name="Rectangle 115">
                  <a:extLst>
                    <a:ext uri="{FF2B5EF4-FFF2-40B4-BE49-F238E27FC236}">
                      <a16:creationId xmlns:a16="http://schemas.microsoft.com/office/drawing/2014/main" id="{42C1F701-8BAB-B2DF-4926-86813609B8DE}"/>
                    </a:ext>
                  </a:extLst>
                </p:cNvPr>
                <p:cNvSpPr/>
                <p:nvPr/>
              </p:nvSpPr>
              <p:spPr>
                <a:xfrm flipH="1">
                  <a:off x="8912224" y="2517331"/>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7" name="Rectangle 116">
                  <a:extLst>
                    <a:ext uri="{FF2B5EF4-FFF2-40B4-BE49-F238E27FC236}">
                      <a16:creationId xmlns:a16="http://schemas.microsoft.com/office/drawing/2014/main" id="{BB08E995-FB24-A76B-EB54-E6C216489240}"/>
                    </a:ext>
                  </a:extLst>
                </p:cNvPr>
                <p:cNvSpPr/>
                <p:nvPr/>
              </p:nvSpPr>
              <p:spPr>
                <a:xfrm>
                  <a:off x="9101977" y="2675887"/>
                  <a:ext cx="1053088"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8" name="Rectangle 117">
                  <a:extLst>
                    <a:ext uri="{FF2B5EF4-FFF2-40B4-BE49-F238E27FC236}">
                      <a16:creationId xmlns:a16="http://schemas.microsoft.com/office/drawing/2014/main" id="{7A20FDA0-6D7A-D4DC-56A3-2F3CB5CD8386}"/>
                    </a:ext>
                  </a:extLst>
                </p:cNvPr>
                <p:cNvSpPr/>
                <p:nvPr/>
              </p:nvSpPr>
              <p:spPr>
                <a:xfrm flipH="1">
                  <a:off x="9149174" y="2401366"/>
                  <a:ext cx="157235" cy="26969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9" name="Rectangle 118">
                  <a:extLst>
                    <a:ext uri="{FF2B5EF4-FFF2-40B4-BE49-F238E27FC236}">
                      <a16:creationId xmlns:a16="http://schemas.microsoft.com/office/drawing/2014/main" id="{79846C77-F546-BD68-D74D-258DBD2EC80E}"/>
                    </a:ext>
                  </a:extLst>
                </p:cNvPr>
                <p:cNvSpPr/>
                <p:nvPr/>
              </p:nvSpPr>
              <p:spPr>
                <a:xfrm>
                  <a:off x="8235132" y="2675102"/>
                  <a:ext cx="662770" cy="17038"/>
                </a:xfrm>
                <a:prstGeom prst="rect">
                  <a:avLst/>
                </a:prstGeom>
                <a:solidFill>
                  <a:srgbClr val="D33D56"/>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10" name="Rectangle 109">
                <a:extLst>
                  <a:ext uri="{FF2B5EF4-FFF2-40B4-BE49-F238E27FC236}">
                    <a16:creationId xmlns:a16="http://schemas.microsoft.com/office/drawing/2014/main" id="{EE89E725-12CA-1BB2-5112-BA0D4AF7D37E}"/>
                  </a:ext>
                </a:extLst>
              </p:cNvPr>
              <p:cNvSpPr/>
              <p:nvPr/>
            </p:nvSpPr>
            <p:spPr>
              <a:xfrm>
                <a:off x="7854570" y="3891759"/>
                <a:ext cx="2679936" cy="273117"/>
              </a:xfrm>
              <a:prstGeom prst="rect">
                <a:avLst/>
              </a:prstGeom>
              <a:solidFill>
                <a:srgbClr val="FFDF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97" name="Rectangle 96">
              <a:extLst>
                <a:ext uri="{FF2B5EF4-FFF2-40B4-BE49-F238E27FC236}">
                  <a16:creationId xmlns:a16="http://schemas.microsoft.com/office/drawing/2014/main" id="{812C8773-AF90-6D2D-4FC1-B0C5075FE1AF}"/>
                </a:ext>
              </a:extLst>
            </p:cNvPr>
            <p:cNvSpPr/>
            <p:nvPr/>
          </p:nvSpPr>
          <p:spPr>
            <a:xfrm>
              <a:off x="3936714" y="553081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01" name="Rectangle 100">
              <a:extLst>
                <a:ext uri="{FF2B5EF4-FFF2-40B4-BE49-F238E27FC236}">
                  <a16:creationId xmlns:a16="http://schemas.microsoft.com/office/drawing/2014/main" id="{1BAAB8E5-7105-3AFE-F77A-F53AE0DC1B32}"/>
                </a:ext>
              </a:extLst>
            </p:cNvPr>
            <p:cNvSpPr/>
            <p:nvPr/>
          </p:nvSpPr>
          <p:spPr>
            <a:xfrm>
              <a:off x="1469862" y="5530990"/>
              <a:ext cx="404784" cy="457200"/>
            </a:xfrm>
            <a:prstGeom prst="rect">
              <a:avLst/>
            </a:prstGeom>
            <a:solidFill>
              <a:srgbClr val="92D050"/>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 name="Rectangle 12">
            <a:extLst>
              <a:ext uri="{FF2B5EF4-FFF2-40B4-BE49-F238E27FC236}">
                <a16:creationId xmlns:a16="http://schemas.microsoft.com/office/drawing/2014/main" id="{515AE6F9-3932-264D-8F3E-07DA4E61E539}"/>
              </a:ext>
            </a:extLst>
          </p:cNvPr>
          <p:cNvSpPr/>
          <p:nvPr/>
        </p:nvSpPr>
        <p:spPr>
          <a:xfrm>
            <a:off x="7484495" y="2969777"/>
            <a:ext cx="3399293" cy="352309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7" name="Slide Number Placeholder 16">
            <a:extLst>
              <a:ext uri="{FF2B5EF4-FFF2-40B4-BE49-F238E27FC236}">
                <a16:creationId xmlns:a16="http://schemas.microsoft.com/office/drawing/2014/main" id="{B4B3B494-FCBD-FF58-CC42-57D887CE19FA}"/>
              </a:ext>
            </a:extLst>
          </p:cNvPr>
          <p:cNvSpPr>
            <a:spLocks noGrp="1"/>
          </p:cNvSpPr>
          <p:nvPr>
            <p:ph type="sldNum" sz="quarter" idx="4"/>
          </p:nvPr>
        </p:nvSpPr>
        <p:spPr/>
        <p:txBody>
          <a:bodyPr/>
          <a:lstStyle/>
          <a:p>
            <a:fld id="{8AF34121-AFFE-3048-BF09-9810F0C44256}" type="slidenum">
              <a:rPr lang="en-US" smtClean="0"/>
              <a:pPr/>
              <a:t>14</a:t>
            </a:fld>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80E4F30B-D316-06E2-D77D-C8BB6D779AAC}"/>
                  </a:ext>
                </a:extLst>
              </p:cNvPr>
              <p:cNvGraphicFramePr>
                <a:graphicFrameLocks noGrp="1"/>
              </p:cNvGraphicFramePr>
              <p:nvPr>
                <p:extLst>
                  <p:ext uri="{D42A27DB-BD31-4B8C-83A1-F6EECF244321}">
                    <p14:modId xmlns:p14="http://schemas.microsoft.com/office/powerpoint/2010/main" val="743635421"/>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M1</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2" name="Table 1">
                <a:extLst>
                  <a:ext uri="{FF2B5EF4-FFF2-40B4-BE49-F238E27FC236}">
                    <a16:creationId xmlns:a16="http://schemas.microsoft.com/office/drawing/2014/main" id="{80E4F30B-D316-06E2-D77D-C8BB6D779AAC}"/>
                  </a:ext>
                </a:extLst>
              </p:cNvPr>
              <p:cNvGraphicFramePr>
                <a:graphicFrameLocks noGrp="1"/>
              </p:cNvGraphicFramePr>
              <p:nvPr>
                <p:extLst>
                  <p:ext uri="{D42A27DB-BD31-4B8C-83A1-F6EECF244321}">
                    <p14:modId xmlns:p14="http://schemas.microsoft.com/office/powerpoint/2010/main" val="743635421"/>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13"/>
                          <a:stretch>
                            <a:fillRect l="-100662" t="-6667" r="-300000" b="-320000"/>
                          </a:stretch>
                        </a:blipFill>
                      </a:tcPr>
                    </a:tc>
                    <a:tc>
                      <a:txBody>
                        <a:bodyPr/>
                        <a:lstStyle/>
                        <a:p>
                          <a:endParaRPr lang="en-US"/>
                        </a:p>
                      </a:txBody>
                      <a:tcPr anchor="ctr">
                        <a:blipFill>
                          <a:blip r:embed="rId13"/>
                          <a:stretch>
                            <a:fillRect l="-202000" t="-6667" r="-202000"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sp>
        <p:nvSpPr>
          <p:cNvPr id="32" name="Rectangle 31">
            <a:extLst>
              <a:ext uri="{FF2B5EF4-FFF2-40B4-BE49-F238E27FC236}">
                <a16:creationId xmlns:a16="http://schemas.microsoft.com/office/drawing/2014/main" id="{7D705CD8-A06B-A5B5-F404-DC2C7AF12792}"/>
              </a:ext>
            </a:extLst>
          </p:cNvPr>
          <p:cNvSpPr/>
          <p:nvPr/>
        </p:nvSpPr>
        <p:spPr>
          <a:xfrm>
            <a:off x="3115159" y="1410345"/>
            <a:ext cx="1844300" cy="1418580"/>
          </a:xfrm>
          <a:prstGeom prst="rect">
            <a:avLst/>
          </a:prstGeom>
          <a:noFill/>
          <a:ln w="38100">
            <a:solidFill>
              <a:srgbClr val="D43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3" name="Rectangle 32">
            <a:extLst>
              <a:ext uri="{FF2B5EF4-FFF2-40B4-BE49-F238E27FC236}">
                <a16:creationId xmlns:a16="http://schemas.microsoft.com/office/drawing/2014/main" id="{797CE4C3-116E-9675-9914-6BFFF280BDAA}"/>
              </a:ext>
            </a:extLst>
          </p:cNvPr>
          <p:cNvSpPr/>
          <p:nvPr/>
        </p:nvSpPr>
        <p:spPr>
          <a:xfrm>
            <a:off x="5032375" y="1410343"/>
            <a:ext cx="1841500" cy="141858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8" name="Rectangle 17">
            <a:extLst>
              <a:ext uri="{FF2B5EF4-FFF2-40B4-BE49-F238E27FC236}">
                <a16:creationId xmlns:a16="http://schemas.microsoft.com/office/drawing/2014/main" id="{2F95A6D6-01C2-5474-A769-088C04AD1CF0}"/>
              </a:ext>
            </a:extLst>
          </p:cNvPr>
          <p:cNvSpPr/>
          <p:nvPr/>
        </p:nvSpPr>
        <p:spPr>
          <a:xfrm>
            <a:off x="6944346" y="1401690"/>
            <a:ext cx="3791386" cy="1404680"/>
          </a:xfrm>
          <a:prstGeom prst="rect">
            <a:avLst/>
          </a:prstGeom>
          <a:solidFill>
            <a:srgbClr val="FFFFFF">
              <a:alpha val="7568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nvGrpSpPr>
          <p:cNvPr id="21" name="Group 20">
            <a:extLst>
              <a:ext uri="{FF2B5EF4-FFF2-40B4-BE49-F238E27FC236}">
                <a16:creationId xmlns:a16="http://schemas.microsoft.com/office/drawing/2014/main" id="{22A5C58D-7F74-E21A-8086-40229EBF611A}"/>
              </a:ext>
            </a:extLst>
          </p:cNvPr>
          <p:cNvGrpSpPr/>
          <p:nvPr/>
        </p:nvGrpSpPr>
        <p:grpSpPr>
          <a:xfrm>
            <a:off x="1467490" y="5654379"/>
            <a:ext cx="2876495" cy="752291"/>
            <a:chOff x="1467490" y="5530810"/>
            <a:chExt cx="2876495" cy="752291"/>
          </a:xfrm>
        </p:grpSpPr>
        <p:grpSp>
          <p:nvGrpSpPr>
            <p:cNvPr id="36" name="Group 35">
              <a:extLst>
                <a:ext uri="{FF2B5EF4-FFF2-40B4-BE49-F238E27FC236}">
                  <a16:creationId xmlns:a16="http://schemas.microsoft.com/office/drawing/2014/main" id="{8B9B81CB-E447-72A7-8FBC-5667B094EE36}"/>
                </a:ext>
              </a:extLst>
            </p:cNvPr>
            <p:cNvGrpSpPr/>
            <p:nvPr/>
          </p:nvGrpSpPr>
          <p:grpSpPr>
            <a:xfrm>
              <a:off x="1467490" y="5610633"/>
              <a:ext cx="2876495" cy="672468"/>
              <a:chOff x="7854570" y="3538359"/>
              <a:chExt cx="2679936" cy="626517"/>
            </a:xfrm>
          </p:grpSpPr>
          <p:grpSp>
            <p:nvGrpSpPr>
              <p:cNvPr id="39" name="Group 38">
                <a:extLst>
                  <a:ext uri="{FF2B5EF4-FFF2-40B4-BE49-F238E27FC236}">
                    <a16:creationId xmlns:a16="http://schemas.microsoft.com/office/drawing/2014/main" id="{24695505-ED42-73AA-7002-72741DCB6E29}"/>
                  </a:ext>
                </a:extLst>
              </p:cNvPr>
              <p:cNvGrpSpPr/>
              <p:nvPr/>
            </p:nvGrpSpPr>
            <p:grpSpPr>
              <a:xfrm>
                <a:off x="8235132" y="3538359"/>
                <a:ext cx="1919934" cy="357412"/>
                <a:chOff x="8235132" y="2339655"/>
                <a:chExt cx="1919934" cy="357412"/>
              </a:xfrm>
            </p:grpSpPr>
            <p:sp>
              <p:nvSpPr>
                <p:cNvPr id="41" name="Rectangle 40">
                  <a:extLst>
                    <a:ext uri="{FF2B5EF4-FFF2-40B4-BE49-F238E27FC236}">
                      <a16:creationId xmlns:a16="http://schemas.microsoft.com/office/drawing/2014/main" id="{7BF0F2BE-1A45-68DC-C85F-934A688288AE}"/>
                    </a:ext>
                  </a:extLst>
                </p:cNvPr>
                <p:cNvSpPr/>
                <p:nvPr/>
              </p:nvSpPr>
              <p:spPr>
                <a:xfrm>
                  <a:off x="8237733" y="2367816"/>
                  <a:ext cx="1071636" cy="27010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626DFBEF-0AE4-7440-C12A-39A6A41D7386}"/>
                    </a:ext>
                  </a:extLst>
                </p:cNvPr>
                <p:cNvSpPr/>
                <p:nvPr/>
              </p:nvSpPr>
              <p:spPr>
                <a:xfrm>
                  <a:off x="9309010" y="2367816"/>
                  <a:ext cx="846056" cy="27424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FE6A869E-468B-ED1B-D8AA-E8255E11F299}"/>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FD5CFF69-DAEB-91A7-86DC-935812414055}"/>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3DE1D0CB-9301-1E20-6672-EA302298A716}"/>
                    </a:ext>
                  </a:extLst>
                </p:cNvPr>
                <p:cNvSpPr/>
                <p:nvPr/>
              </p:nvSpPr>
              <p:spPr>
                <a:xfrm>
                  <a:off x="9101977" y="2639441"/>
                  <a:ext cx="1053088"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3" name="Rectangle 52">
                  <a:extLst>
                    <a:ext uri="{FF2B5EF4-FFF2-40B4-BE49-F238E27FC236}">
                      <a16:creationId xmlns:a16="http://schemas.microsoft.com/office/drawing/2014/main" id="{F717DC5D-6655-D8C0-1532-19F4D99C6D1D}"/>
                    </a:ext>
                  </a:extLst>
                </p:cNvPr>
                <p:cNvSpPr/>
                <p:nvPr/>
              </p:nvSpPr>
              <p:spPr>
                <a:xfrm flipH="1">
                  <a:off x="9149173" y="2355805"/>
                  <a:ext cx="157235" cy="279553"/>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54">
                  <a:extLst>
                    <a:ext uri="{FF2B5EF4-FFF2-40B4-BE49-F238E27FC236}">
                      <a16:creationId xmlns:a16="http://schemas.microsoft.com/office/drawing/2014/main" id="{62438E3D-13BA-1D79-4628-DD8446108078}"/>
                    </a:ext>
                  </a:extLst>
                </p:cNvPr>
                <p:cNvSpPr/>
                <p:nvPr/>
              </p:nvSpPr>
              <p:spPr>
                <a:xfrm>
                  <a:off x="8235132" y="2638655"/>
                  <a:ext cx="662770"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40" name="Rectangle 39">
                <a:extLst>
                  <a:ext uri="{FF2B5EF4-FFF2-40B4-BE49-F238E27FC236}">
                    <a16:creationId xmlns:a16="http://schemas.microsoft.com/office/drawing/2014/main" id="{029AD1E7-818F-2DC4-E807-1E51D09CA825}"/>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37" name="Rectangle 36">
              <a:extLst>
                <a:ext uri="{FF2B5EF4-FFF2-40B4-BE49-F238E27FC236}">
                  <a16:creationId xmlns:a16="http://schemas.microsoft.com/office/drawing/2014/main" id="{343BA951-15CD-71B1-58AF-AFD9A18B475C}"/>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8" name="Rectangle 37">
              <a:extLst>
                <a:ext uri="{FF2B5EF4-FFF2-40B4-BE49-F238E27FC236}">
                  <a16:creationId xmlns:a16="http://schemas.microsoft.com/office/drawing/2014/main" id="{3314D4E1-F9FC-44E6-B2A9-06925C6F5B1D}"/>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mc:AlternateContent xmlns:mc="http://schemas.openxmlformats.org/markup-compatibility/2006">
        <mc:Choice xmlns:a14="http://schemas.microsoft.com/office/drawing/2010/main" Requires="a14">
          <p:sp>
            <p:nvSpPr>
              <p:cNvPr id="56" name="TextBox 55">
                <a:extLst>
                  <a:ext uri="{FF2B5EF4-FFF2-40B4-BE49-F238E27FC236}">
                    <a16:creationId xmlns:a16="http://schemas.microsoft.com/office/drawing/2014/main" id="{49C8AEAF-7D38-B6BF-22D9-1FBA394DBC6D}"/>
                  </a:ext>
                </a:extLst>
              </p:cNvPr>
              <p:cNvSpPr txBox="1"/>
              <p:nvPr/>
            </p:nvSpPr>
            <p:spPr>
              <a:xfrm>
                <a:off x="5484636" y="4087502"/>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p:sp>
            <p:nvSpPr>
              <p:cNvPr id="56" name="TextBox 55">
                <a:extLst>
                  <a:ext uri="{FF2B5EF4-FFF2-40B4-BE49-F238E27FC236}">
                    <a16:creationId xmlns:a16="http://schemas.microsoft.com/office/drawing/2014/main" id="{49C8AEAF-7D38-B6BF-22D9-1FBA394DBC6D}"/>
                  </a:ext>
                </a:extLst>
              </p:cNvPr>
              <p:cNvSpPr txBox="1">
                <a:spLocks noRot="1" noChangeAspect="1" noMove="1" noResize="1" noEditPoints="1" noAdjustHandles="1" noChangeArrowheads="1" noChangeShapeType="1" noTextEdit="1"/>
              </p:cNvSpPr>
              <p:nvPr/>
            </p:nvSpPr>
            <p:spPr>
              <a:xfrm>
                <a:off x="5484636" y="4087502"/>
                <a:ext cx="269642" cy="291298"/>
              </a:xfrm>
              <a:prstGeom prst="rect">
                <a:avLst/>
              </a:prstGeom>
              <a:blipFill>
                <a:blip r:embed="rId14"/>
                <a:stretch>
                  <a:fillRect b="-4348"/>
                </a:stretch>
              </a:blipFill>
            </p:spPr>
            <p:txBody>
              <a:bodyPr/>
              <a:lstStyle/>
              <a:p>
                <a:r>
                  <a:rPr lang="en-US">
                    <a:noFill/>
                  </a:rPr>
                  <a:t> </a:t>
                </a:r>
              </a:p>
            </p:txBody>
          </p:sp>
        </mc:Fallback>
      </mc:AlternateContent>
      <p:cxnSp>
        <p:nvCxnSpPr>
          <p:cNvPr id="57" name="Straight Arrow Connector 56">
            <a:extLst>
              <a:ext uri="{FF2B5EF4-FFF2-40B4-BE49-F238E27FC236}">
                <a16:creationId xmlns:a16="http://schemas.microsoft.com/office/drawing/2014/main" id="{72216167-8361-085F-296A-7D39458CCB6C}"/>
              </a:ext>
            </a:extLst>
          </p:cNvPr>
          <p:cNvCxnSpPr>
            <a:cxnSpLocks/>
          </p:cNvCxnSpPr>
          <p:nvPr/>
        </p:nvCxnSpPr>
        <p:spPr>
          <a:xfrm>
            <a:off x="5786920" y="4021399"/>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51ACF852-A008-A487-6974-0E4C0E686B7E}"/>
              </a:ext>
            </a:extLst>
          </p:cNvPr>
          <p:cNvSpPr txBox="1"/>
          <p:nvPr/>
        </p:nvSpPr>
        <p:spPr>
          <a:xfrm>
            <a:off x="5498918" y="3255147"/>
            <a:ext cx="1026443" cy="230832"/>
          </a:xfrm>
          <a:prstGeom prst="rect">
            <a:avLst/>
          </a:prstGeom>
          <a:noFill/>
        </p:spPr>
        <p:txBody>
          <a:bodyPr wrap="square" rtlCol="0">
            <a:spAutoFit/>
          </a:bodyPr>
          <a:lstStyle/>
          <a:p>
            <a:r>
              <a:rPr lang="en-US" sz="900" dirty="0"/>
              <a:t>Junction barrier</a:t>
            </a:r>
          </a:p>
        </p:txBody>
      </p:sp>
      <p:sp>
        <p:nvSpPr>
          <p:cNvPr id="59" name="Rectangle 58">
            <a:extLst>
              <a:ext uri="{FF2B5EF4-FFF2-40B4-BE49-F238E27FC236}">
                <a16:creationId xmlns:a16="http://schemas.microsoft.com/office/drawing/2014/main" id="{8FD9EF53-1E4E-7BED-875B-96E633BD9AD0}"/>
              </a:ext>
            </a:extLst>
          </p:cNvPr>
          <p:cNvSpPr/>
          <p:nvPr/>
        </p:nvSpPr>
        <p:spPr>
          <a:xfrm>
            <a:off x="5934444" y="3567675"/>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0" name="Straight Connector 59">
            <a:extLst>
              <a:ext uri="{FF2B5EF4-FFF2-40B4-BE49-F238E27FC236}">
                <a16:creationId xmlns:a16="http://schemas.microsoft.com/office/drawing/2014/main" id="{E41CBA35-4DB5-046A-AA00-40CB7A836BF1}"/>
              </a:ext>
            </a:extLst>
          </p:cNvPr>
          <p:cNvCxnSpPr>
            <a:cxnSpLocks/>
          </p:cNvCxnSpPr>
          <p:nvPr/>
        </p:nvCxnSpPr>
        <p:spPr>
          <a:xfrm>
            <a:off x="6079782" y="3631053"/>
            <a:ext cx="1157" cy="913954"/>
          </a:xfrm>
          <a:prstGeom prst="line">
            <a:avLst/>
          </a:prstGeom>
          <a:noFill/>
          <a:ln w="19050" cap="flat" cmpd="sng" algn="ctr">
            <a:solidFill>
              <a:srgbClr val="005097"/>
            </a:solidFill>
            <a:prstDash val="sysDot"/>
            <a:miter lim="800000"/>
          </a:ln>
          <a:effectLst/>
        </p:spPr>
      </p:cxnSp>
      <p:sp>
        <p:nvSpPr>
          <p:cNvPr id="61" name="Rectangle 60">
            <a:extLst>
              <a:ext uri="{FF2B5EF4-FFF2-40B4-BE49-F238E27FC236}">
                <a16:creationId xmlns:a16="http://schemas.microsoft.com/office/drawing/2014/main" id="{E9ACD7A4-06EA-810C-76F6-548126CE14D0}"/>
              </a:ext>
            </a:extLst>
          </p:cNvPr>
          <p:cNvSpPr/>
          <p:nvPr/>
        </p:nvSpPr>
        <p:spPr>
          <a:xfrm>
            <a:off x="5871215" y="3567681"/>
            <a:ext cx="77329" cy="97657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mc:Choice xmlns:a14="http://schemas.microsoft.com/office/drawing/2010/main" Requires="a14">
          <p:sp>
            <p:nvSpPr>
              <p:cNvPr id="62" name="TextBox 61">
                <a:extLst>
                  <a:ext uri="{FF2B5EF4-FFF2-40B4-BE49-F238E27FC236}">
                    <a16:creationId xmlns:a16="http://schemas.microsoft.com/office/drawing/2014/main" id="{19318992-9DD6-737F-2FFB-36DC1198E33A}"/>
                  </a:ext>
                </a:extLst>
              </p:cNvPr>
              <p:cNvSpPr txBox="1"/>
              <p:nvPr/>
            </p:nvSpPr>
            <p:spPr>
              <a:xfrm>
                <a:off x="5913894" y="4547399"/>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62" name="TextBox 61">
                <a:extLst>
                  <a:ext uri="{FF2B5EF4-FFF2-40B4-BE49-F238E27FC236}">
                    <a16:creationId xmlns:a16="http://schemas.microsoft.com/office/drawing/2014/main" id="{19318992-9DD6-737F-2FFB-36DC1198E33A}"/>
                  </a:ext>
                </a:extLst>
              </p:cNvPr>
              <p:cNvSpPr txBox="1">
                <a:spLocks noRot="1" noChangeAspect="1" noMove="1" noResize="1" noEditPoints="1" noAdjustHandles="1" noChangeArrowheads="1" noChangeShapeType="1" noTextEdit="1"/>
              </p:cNvSpPr>
              <p:nvPr/>
            </p:nvSpPr>
            <p:spPr>
              <a:xfrm>
                <a:off x="5913894" y="4547399"/>
                <a:ext cx="546799" cy="276999"/>
              </a:xfrm>
              <a:prstGeom prst="rect">
                <a:avLst/>
              </a:prstGeom>
              <a:blipFill>
                <a:blip r:embed="rId15"/>
                <a:stretch>
                  <a:fillRect b="-18182"/>
                </a:stretch>
              </a:blipFill>
              <a:ln>
                <a:noFill/>
              </a:ln>
            </p:spPr>
            <p:txBody>
              <a:bodyPr/>
              <a:lstStyle/>
              <a:p>
                <a:r>
                  <a:rPr lang="en-US">
                    <a:noFill/>
                  </a:rPr>
                  <a:t> </a:t>
                </a:r>
              </a:p>
            </p:txBody>
          </p:sp>
        </mc:Fallback>
      </mc:AlternateContent>
      <p:cxnSp>
        <p:nvCxnSpPr>
          <p:cNvPr id="63" name="Straight Connector 62">
            <a:extLst>
              <a:ext uri="{FF2B5EF4-FFF2-40B4-BE49-F238E27FC236}">
                <a16:creationId xmlns:a16="http://schemas.microsoft.com/office/drawing/2014/main" id="{3ED19102-0BDC-618D-42A1-6B2DD53EF2DD}"/>
              </a:ext>
            </a:extLst>
          </p:cNvPr>
          <p:cNvCxnSpPr>
            <a:cxnSpLocks/>
          </p:cNvCxnSpPr>
          <p:nvPr/>
        </p:nvCxnSpPr>
        <p:spPr>
          <a:xfrm>
            <a:off x="6131333" y="3573372"/>
            <a:ext cx="365434"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0DC339EA-251B-5A68-863A-A202E2A46DFA}"/>
              </a:ext>
            </a:extLst>
          </p:cNvPr>
          <p:cNvCxnSpPr>
            <a:cxnSpLocks/>
          </p:cNvCxnSpPr>
          <p:nvPr/>
        </p:nvCxnSpPr>
        <p:spPr>
          <a:xfrm flipH="1">
            <a:off x="6177336" y="3567675"/>
            <a:ext cx="1156" cy="906138"/>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3F5B5CF-6647-AD0C-0145-FA08262E4F6A}"/>
              </a:ext>
            </a:extLst>
          </p:cNvPr>
          <p:cNvCxnSpPr>
            <a:cxnSpLocks/>
          </p:cNvCxnSpPr>
          <p:nvPr/>
        </p:nvCxnSpPr>
        <p:spPr>
          <a:xfrm>
            <a:off x="4979725" y="458963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22EDBEB1-7CD9-49B7-9771-82F34F3025FE}"/>
              </a:ext>
            </a:extLst>
          </p:cNvPr>
          <p:cNvGrpSpPr/>
          <p:nvPr/>
        </p:nvGrpSpPr>
        <p:grpSpPr>
          <a:xfrm>
            <a:off x="4519019" y="4474753"/>
            <a:ext cx="1354049" cy="110441"/>
            <a:chOff x="1496761" y="5860198"/>
            <a:chExt cx="1354049" cy="110441"/>
          </a:xfrm>
        </p:grpSpPr>
        <p:sp>
          <p:nvSpPr>
            <p:cNvPr id="68" name="Rectangle 67">
              <a:extLst>
                <a:ext uri="{FF2B5EF4-FFF2-40B4-BE49-F238E27FC236}">
                  <a16:creationId xmlns:a16="http://schemas.microsoft.com/office/drawing/2014/main" id="{E4BEDF9F-5853-7C91-0466-655112ACD8ED}"/>
                </a:ext>
              </a:extLst>
            </p:cNvPr>
            <p:cNvSpPr/>
            <p:nvPr/>
          </p:nvSpPr>
          <p:spPr>
            <a:xfrm rot="16200000" flipH="1">
              <a:off x="1665155" y="5742847"/>
              <a:ext cx="59398" cy="39618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9" name="Straight Connector 68">
              <a:extLst>
                <a:ext uri="{FF2B5EF4-FFF2-40B4-BE49-F238E27FC236}">
                  <a16:creationId xmlns:a16="http://schemas.microsoft.com/office/drawing/2014/main" id="{EA67FA6E-BE3D-BF8B-B898-937D951A11ED}"/>
                </a:ext>
              </a:extLst>
            </p:cNvPr>
            <p:cNvCxnSpPr>
              <a:cxnSpLocks/>
            </p:cNvCxnSpPr>
            <p:nvPr/>
          </p:nvCxnSpPr>
          <p:spPr>
            <a:xfrm>
              <a:off x="1901809" y="5860198"/>
              <a:ext cx="199" cy="105626"/>
            </a:xfrm>
            <a:prstGeom prst="line">
              <a:avLst/>
            </a:prstGeom>
            <a:noFill/>
            <a:ln w="19050" cap="flat" cmpd="sng" algn="ctr">
              <a:solidFill>
                <a:srgbClr val="005097"/>
              </a:solidFill>
              <a:prstDash val="sysDot"/>
              <a:miter lim="800000"/>
            </a:ln>
            <a:effectLst/>
          </p:spPr>
        </p:cxnSp>
        <p:sp>
          <p:nvSpPr>
            <p:cNvPr id="70" name="Rectangle 69">
              <a:extLst>
                <a:ext uri="{FF2B5EF4-FFF2-40B4-BE49-F238E27FC236}">
                  <a16:creationId xmlns:a16="http://schemas.microsoft.com/office/drawing/2014/main" id="{8D47A2F3-4E90-1EA6-04DC-D27FC8B02B48}"/>
                </a:ext>
              </a:extLst>
            </p:cNvPr>
            <p:cNvSpPr/>
            <p:nvPr/>
          </p:nvSpPr>
          <p:spPr>
            <a:xfrm rot="16200000" flipH="1">
              <a:off x="2349874" y="5420046"/>
              <a:ext cx="59396" cy="94247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71" name="Straight Arrow Connector 70">
            <a:extLst>
              <a:ext uri="{FF2B5EF4-FFF2-40B4-BE49-F238E27FC236}">
                <a16:creationId xmlns:a16="http://schemas.microsoft.com/office/drawing/2014/main" id="{8D18F326-AD73-63F2-C3CA-C75563CF5772}"/>
              </a:ext>
            </a:extLst>
          </p:cNvPr>
          <p:cNvCxnSpPr>
            <a:cxnSpLocks/>
          </p:cNvCxnSpPr>
          <p:nvPr/>
        </p:nvCxnSpPr>
        <p:spPr>
          <a:xfrm flipV="1">
            <a:off x="4981313" y="426665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55081D3C-B422-7DFE-6795-D98D1EC8FFDA}"/>
              </a:ext>
            </a:extLst>
          </p:cNvPr>
          <p:cNvGrpSpPr/>
          <p:nvPr/>
        </p:nvGrpSpPr>
        <p:grpSpPr>
          <a:xfrm flipH="1">
            <a:off x="6078068" y="4474882"/>
            <a:ext cx="1308693" cy="105626"/>
            <a:chOff x="1552234" y="5860198"/>
            <a:chExt cx="1308693" cy="105626"/>
          </a:xfrm>
        </p:grpSpPr>
        <p:sp>
          <p:nvSpPr>
            <p:cNvPr id="73" name="Rectangle 72">
              <a:extLst>
                <a:ext uri="{FF2B5EF4-FFF2-40B4-BE49-F238E27FC236}">
                  <a16:creationId xmlns:a16="http://schemas.microsoft.com/office/drawing/2014/main" id="{4950831D-D30D-E089-CE5E-F7FE8C1FFCB1}"/>
                </a:ext>
              </a:extLst>
            </p:cNvPr>
            <p:cNvSpPr/>
            <p:nvPr/>
          </p:nvSpPr>
          <p:spPr>
            <a:xfrm rot="16200000" flipH="1">
              <a:off x="1728992" y="5734482"/>
              <a:ext cx="52419" cy="40593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4" name="Straight Connector 73">
              <a:extLst>
                <a:ext uri="{FF2B5EF4-FFF2-40B4-BE49-F238E27FC236}">
                  <a16:creationId xmlns:a16="http://schemas.microsoft.com/office/drawing/2014/main" id="{962EF627-E0A2-F509-E9A6-918F78B7496E}"/>
                </a:ext>
              </a:extLst>
            </p:cNvPr>
            <p:cNvCxnSpPr>
              <a:cxnSpLocks/>
            </p:cNvCxnSpPr>
            <p:nvPr/>
          </p:nvCxnSpPr>
          <p:spPr>
            <a:xfrm>
              <a:off x="1966891" y="5860198"/>
              <a:ext cx="199" cy="105626"/>
            </a:xfrm>
            <a:prstGeom prst="line">
              <a:avLst/>
            </a:prstGeom>
            <a:noFill/>
            <a:ln w="19050" cap="flat" cmpd="sng" algn="ctr">
              <a:solidFill>
                <a:srgbClr val="005097"/>
              </a:solidFill>
              <a:prstDash val="sysDot"/>
              <a:miter lim="800000"/>
            </a:ln>
            <a:effectLst/>
          </p:spPr>
        </p:cxnSp>
        <p:sp>
          <p:nvSpPr>
            <p:cNvPr id="75" name="Rectangle 74">
              <a:extLst>
                <a:ext uri="{FF2B5EF4-FFF2-40B4-BE49-F238E27FC236}">
                  <a16:creationId xmlns:a16="http://schemas.microsoft.com/office/drawing/2014/main" id="{7AC333E3-1288-49FE-CFA8-309B828A4677}"/>
                </a:ext>
              </a:extLst>
            </p:cNvPr>
            <p:cNvSpPr/>
            <p:nvPr/>
          </p:nvSpPr>
          <p:spPr>
            <a:xfrm rot="16200000" flipH="1">
              <a:off x="2390935" y="5441121"/>
              <a:ext cx="49526" cy="890458"/>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76" name="Rectangle 75">
            <a:extLst>
              <a:ext uri="{FF2B5EF4-FFF2-40B4-BE49-F238E27FC236}">
                <a16:creationId xmlns:a16="http://schemas.microsoft.com/office/drawing/2014/main" id="{B041E9A6-5BB9-4521-C31B-8B77919BB909}"/>
              </a:ext>
            </a:extLst>
          </p:cNvPr>
          <p:cNvSpPr/>
          <p:nvPr/>
        </p:nvSpPr>
        <p:spPr>
          <a:xfrm>
            <a:off x="5949951" y="4422775"/>
            <a:ext cx="119396"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mc:AlternateContent xmlns:mc="http://schemas.openxmlformats.org/markup-compatibility/2006">
        <mc:Choice xmlns:a14="http://schemas.microsoft.com/office/drawing/2010/main" Requires="a14">
          <p:sp>
            <p:nvSpPr>
              <p:cNvPr id="77" name="TextBox 76">
                <a:extLst>
                  <a:ext uri="{FF2B5EF4-FFF2-40B4-BE49-F238E27FC236}">
                    <a16:creationId xmlns:a16="http://schemas.microsoft.com/office/drawing/2014/main" id="{C5119137-E81B-194E-DDCA-73627BACDF12}"/>
                  </a:ext>
                </a:extLst>
              </p:cNvPr>
              <p:cNvSpPr txBox="1"/>
              <p:nvPr/>
            </p:nvSpPr>
            <p:spPr>
              <a:xfrm>
                <a:off x="4460611" y="4586960"/>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p:sp>
            <p:nvSpPr>
              <p:cNvPr id="77" name="TextBox 76">
                <a:extLst>
                  <a:ext uri="{FF2B5EF4-FFF2-40B4-BE49-F238E27FC236}">
                    <a16:creationId xmlns:a16="http://schemas.microsoft.com/office/drawing/2014/main" id="{C5119137-E81B-194E-DDCA-73627BACDF12}"/>
                  </a:ext>
                </a:extLst>
              </p:cNvPr>
              <p:cNvSpPr txBox="1">
                <a:spLocks noRot="1" noChangeAspect="1" noMove="1" noResize="1" noEditPoints="1" noAdjustHandles="1" noChangeArrowheads="1" noChangeShapeType="1" noTextEdit="1"/>
              </p:cNvSpPr>
              <p:nvPr/>
            </p:nvSpPr>
            <p:spPr>
              <a:xfrm>
                <a:off x="4460611" y="4586960"/>
                <a:ext cx="531477" cy="276999"/>
              </a:xfrm>
              <a:prstGeom prst="rect">
                <a:avLst/>
              </a:prstGeom>
              <a:blipFill>
                <a:blip r:embed="rId16"/>
                <a:stretch>
                  <a:fillRect b="-8333"/>
                </a:stretch>
              </a:blipFill>
            </p:spPr>
            <p:txBody>
              <a:bodyPr/>
              <a:lstStyle/>
              <a:p>
                <a:r>
                  <a:rPr lang="en-US">
                    <a:noFill/>
                  </a:rPr>
                  <a:t> </a:t>
                </a:r>
              </a:p>
            </p:txBody>
          </p:sp>
        </mc:Fallback>
      </mc:AlternateContent>
      <p:sp>
        <p:nvSpPr>
          <p:cNvPr id="120" name="Rectangle 119">
            <a:extLst>
              <a:ext uri="{FF2B5EF4-FFF2-40B4-BE49-F238E27FC236}">
                <a16:creationId xmlns:a16="http://schemas.microsoft.com/office/drawing/2014/main" id="{1136DCDF-4AF1-3A04-565E-4523AA65AA3D}"/>
              </a:ext>
            </a:extLst>
          </p:cNvPr>
          <p:cNvSpPr/>
          <p:nvPr/>
        </p:nvSpPr>
        <p:spPr>
          <a:xfrm>
            <a:off x="2796931" y="4210773"/>
            <a:ext cx="211461" cy="70759"/>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21" name="Straight Connector 120">
            <a:extLst>
              <a:ext uri="{FF2B5EF4-FFF2-40B4-BE49-F238E27FC236}">
                <a16:creationId xmlns:a16="http://schemas.microsoft.com/office/drawing/2014/main" id="{FBA935DA-B98B-4670-E4F0-86DCFAA73BD8}"/>
              </a:ext>
            </a:extLst>
          </p:cNvPr>
          <p:cNvCxnSpPr>
            <a:cxnSpLocks/>
          </p:cNvCxnSpPr>
          <p:nvPr/>
        </p:nvCxnSpPr>
        <p:spPr>
          <a:xfrm>
            <a:off x="3069611" y="4210114"/>
            <a:ext cx="219279"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4D49F9CA-F7ED-300B-9466-5BC711202BAC}"/>
              </a:ext>
            </a:extLst>
          </p:cNvPr>
          <p:cNvCxnSpPr>
            <a:cxnSpLocks/>
          </p:cNvCxnSpPr>
          <p:nvPr/>
        </p:nvCxnSpPr>
        <p:spPr>
          <a:xfrm>
            <a:off x="3153714" y="4210774"/>
            <a:ext cx="0" cy="271131"/>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C1BA6E2F-3DEB-30B2-3A01-376452BDC4B1}"/>
              </a:ext>
            </a:extLst>
          </p:cNvPr>
          <p:cNvCxnSpPr>
            <a:cxnSpLocks/>
          </p:cNvCxnSpPr>
          <p:nvPr/>
        </p:nvCxnSpPr>
        <p:spPr>
          <a:xfrm>
            <a:off x="1851737" y="463899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24" name="Group 123">
            <a:extLst>
              <a:ext uri="{FF2B5EF4-FFF2-40B4-BE49-F238E27FC236}">
                <a16:creationId xmlns:a16="http://schemas.microsoft.com/office/drawing/2014/main" id="{689DEC61-230D-4CD2-95B6-728DDEB2425C}"/>
              </a:ext>
            </a:extLst>
          </p:cNvPr>
          <p:cNvGrpSpPr/>
          <p:nvPr/>
        </p:nvGrpSpPr>
        <p:grpSpPr>
          <a:xfrm>
            <a:off x="1463055" y="4481059"/>
            <a:ext cx="1272496" cy="157941"/>
            <a:chOff x="1578315" y="4434955"/>
            <a:chExt cx="1272496" cy="157941"/>
          </a:xfrm>
        </p:grpSpPr>
        <p:sp>
          <p:nvSpPr>
            <p:cNvPr id="125" name="Rectangle 124">
              <a:extLst>
                <a:ext uri="{FF2B5EF4-FFF2-40B4-BE49-F238E27FC236}">
                  <a16:creationId xmlns:a16="http://schemas.microsoft.com/office/drawing/2014/main" id="{C8882CD2-2A86-DE67-CFA3-F3111FBBBAB7}"/>
                </a:ext>
              </a:extLst>
            </p:cNvPr>
            <p:cNvSpPr/>
            <p:nvPr/>
          </p:nvSpPr>
          <p:spPr>
            <a:xfrm rot="16200000" flipH="1">
              <a:off x="1755498" y="4355056"/>
              <a:ext cx="57000" cy="41136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26" name="Straight Connector 125">
              <a:extLst>
                <a:ext uri="{FF2B5EF4-FFF2-40B4-BE49-F238E27FC236}">
                  <a16:creationId xmlns:a16="http://schemas.microsoft.com/office/drawing/2014/main" id="{C10E4DF9-2D3D-1156-D2ED-3D8A83B353AC}"/>
                </a:ext>
              </a:extLst>
            </p:cNvPr>
            <p:cNvCxnSpPr>
              <a:cxnSpLocks/>
            </p:cNvCxnSpPr>
            <p:nvPr/>
          </p:nvCxnSpPr>
          <p:spPr>
            <a:xfrm>
              <a:off x="1996187" y="4436745"/>
              <a:ext cx="0" cy="156151"/>
            </a:xfrm>
            <a:prstGeom prst="line">
              <a:avLst/>
            </a:prstGeom>
            <a:noFill/>
            <a:ln w="19050" cap="flat" cmpd="sng" algn="ctr">
              <a:solidFill>
                <a:srgbClr val="005097"/>
              </a:solidFill>
              <a:prstDash val="sysDot"/>
              <a:miter lim="800000"/>
            </a:ln>
            <a:effectLst/>
          </p:spPr>
        </p:cxnSp>
        <p:sp>
          <p:nvSpPr>
            <p:cNvPr id="129" name="Rectangle 128">
              <a:extLst>
                <a:ext uri="{FF2B5EF4-FFF2-40B4-BE49-F238E27FC236}">
                  <a16:creationId xmlns:a16="http://schemas.microsoft.com/office/drawing/2014/main" id="{7A6B262A-D2E3-23DE-0C33-D4C640F71DB2}"/>
                </a:ext>
              </a:extLst>
            </p:cNvPr>
            <p:cNvSpPr/>
            <p:nvPr/>
          </p:nvSpPr>
          <p:spPr>
            <a:xfrm rot="16200000" flipH="1">
              <a:off x="2393932" y="4043717"/>
              <a:ext cx="65641" cy="84811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30" name="Straight Arrow Connector 129">
            <a:extLst>
              <a:ext uri="{FF2B5EF4-FFF2-40B4-BE49-F238E27FC236}">
                <a16:creationId xmlns:a16="http://schemas.microsoft.com/office/drawing/2014/main" id="{F5DF6DF3-D4FB-7BDC-113F-D1D222EC9510}"/>
              </a:ext>
            </a:extLst>
          </p:cNvPr>
          <p:cNvCxnSpPr>
            <a:cxnSpLocks/>
          </p:cNvCxnSpPr>
          <p:nvPr/>
        </p:nvCxnSpPr>
        <p:spPr>
          <a:xfrm flipV="1">
            <a:off x="1853321" y="427156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31" name="Group 130">
            <a:extLst>
              <a:ext uri="{FF2B5EF4-FFF2-40B4-BE49-F238E27FC236}">
                <a16:creationId xmlns:a16="http://schemas.microsoft.com/office/drawing/2014/main" id="{3AFB1357-C3A5-984D-9329-6772106A8CDC}"/>
              </a:ext>
            </a:extLst>
          </p:cNvPr>
          <p:cNvGrpSpPr/>
          <p:nvPr/>
        </p:nvGrpSpPr>
        <p:grpSpPr>
          <a:xfrm flipH="1">
            <a:off x="3027722" y="4481056"/>
            <a:ext cx="1308720" cy="157942"/>
            <a:chOff x="1467459" y="4434954"/>
            <a:chExt cx="1308720" cy="157942"/>
          </a:xfrm>
        </p:grpSpPr>
        <p:sp>
          <p:nvSpPr>
            <p:cNvPr id="134" name="Rectangle 133">
              <a:extLst>
                <a:ext uri="{FF2B5EF4-FFF2-40B4-BE49-F238E27FC236}">
                  <a16:creationId xmlns:a16="http://schemas.microsoft.com/office/drawing/2014/main" id="{83E75902-CE13-2DF4-9E41-70C1176999D8}"/>
                </a:ext>
              </a:extLst>
            </p:cNvPr>
            <p:cNvSpPr/>
            <p:nvPr/>
          </p:nvSpPr>
          <p:spPr>
            <a:xfrm rot="16200000" flipH="1">
              <a:off x="1642297" y="4357401"/>
              <a:ext cx="55107" cy="404784"/>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8" name="Straight Connector 137">
              <a:extLst>
                <a:ext uri="{FF2B5EF4-FFF2-40B4-BE49-F238E27FC236}">
                  <a16:creationId xmlns:a16="http://schemas.microsoft.com/office/drawing/2014/main" id="{2DD89D02-567C-7979-50A2-7B43A9D09286}"/>
                </a:ext>
              </a:extLst>
            </p:cNvPr>
            <p:cNvCxnSpPr>
              <a:cxnSpLocks/>
            </p:cNvCxnSpPr>
            <p:nvPr/>
          </p:nvCxnSpPr>
          <p:spPr>
            <a:xfrm>
              <a:off x="1879038" y="4436745"/>
              <a:ext cx="0" cy="156151"/>
            </a:xfrm>
            <a:prstGeom prst="line">
              <a:avLst/>
            </a:prstGeom>
            <a:noFill/>
            <a:ln w="19050" cap="flat" cmpd="sng" algn="ctr">
              <a:solidFill>
                <a:srgbClr val="005097"/>
              </a:solidFill>
              <a:prstDash val="sysDot"/>
              <a:miter lim="800000"/>
            </a:ln>
            <a:effectLst/>
          </p:spPr>
        </p:cxnSp>
        <p:sp>
          <p:nvSpPr>
            <p:cNvPr id="139" name="Rectangle 138">
              <a:extLst>
                <a:ext uri="{FF2B5EF4-FFF2-40B4-BE49-F238E27FC236}">
                  <a16:creationId xmlns:a16="http://schemas.microsoft.com/office/drawing/2014/main" id="{F39F50AD-25BE-ED1E-8FB2-0693622DFA6A}"/>
                </a:ext>
              </a:extLst>
            </p:cNvPr>
            <p:cNvSpPr/>
            <p:nvPr/>
          </p:nvSpPr>
          <p:spPr>
            <a:xfrm rot="16200000" flipH="1">
              <a:off x="2296299" y="4027074"/>
              <a:ext cx="71999" cy="88776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41" name="Rectangle 140">
            <a:extLst>
              <a:ext uri="{FF2B5EF4-FFF2-40B4-BE49-F238E27FC236}">
                <a16:creationId xmlns:a16="http://schemas.microsoft.com/office/drawing/2014/main" id="{AE30A29C-9DDE-8305-FB52-2F4348C43D14}"/>
              </a:ext>
            </a:extLst>
          </p:cNvPr>
          <p:cNvSpPr/>
          <p:nvPr/>
        </p:nvSpPr>
        <p:spPr>
          <a:xfrm>
            <a:off x="2809421" y="4408649"/>
            <a:ext cx="215613"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42" name="Rectangle 141">
            <a:extLst>
              <a:ext uri="{FF2B5EF4-FFF2-40B4-BE49-F238E27FC236}">
                <a16:creationId xmlns:a16="http://schemas.microsoft.com/office/drawing/2014/main" id="{95B304D1-77C0-F877-7A3A-B0359211A7C9}"/>
              </a:ext>
            </a:extLst>
          </p:cNvPr>
          <p:cNvSpPr/>
          <p:nvPr/>
        </p:nvSpPr>
        <p:spPr>
          <a:xfrm>
            <a:off x="2734952" y="4210779"/>
            <a:ext cx="76080" cy="338554"/>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43" name="Straight Connector 142">
            <a:extLst>
              <a:ext uri="{FF2B5EF4-FFF2-40B4-BE49-F238E27FC236}">
                <a16:creationId xmlns:a16="http://schemas.microsoft.com/office/drawing/2014/main" id="{0C836E47-7A9C-1B80-F76C-DA40076F3490}"/>
              </a:ext>
            </a:extLst>
          </p:cNvPr>
          <p:cNvCxnSpPr>
            <a:cxnSpLocks/>
          </p:cNvCxnSpPr>
          <p:nvPr/>
        </p:nvCxnSpPr>
        <p:spPr>
          <a:xfrm>
            <a:off x="3018270" y="4218581"/>
            <a:ext cx="0" cy="334522"/>
          </a:xfrm>
          <a:prstGeom prst="line">
            <a:avLst/>
          </a:prstGeom>
          <a:noFill/>
          <a:ln w="19050" cap="flat" cmpd="sng" algn="ctr">
            <a:solidFill>
              <a:srgbClr val="005097"/>
            </a:solidFill>
            <a:prstDash val="sysDot"/>
            <a:miter lim="800000"/>
          </a:ln>
          <a:effectLst/>
        </p:spPr>
      </p:cxnSp>
      <mc:AlternateContent xmlns:mc="http://schemas.openxmlformats.org/markup-compatibility/2006">
        <mc:Choice xmlns:a14="http://schemas.microsoft.com/office/drawing/2010/main" Requires="a14">
          <p:sp>
            <p:nvSpPr>
              <p:cNvPr id="144" name="TextBox 143">
                <a:extLst>
                  <a:ext uri="{FF2B5EF4-FFF2-40B4-BE49-F238E27FC236}">
                    <a16:creationId xmlns:a16="http://schemas.microsoft.com/office/drawing/2014/main" id="{9CAFD070-0817-99FD-312B-094720296C84}"/>
                  </a:ext>
                </a:extLst>
              </p:cNvPr>
              <p:cNvSpPr txBox="1"/>
              <p:nvPr/>
            </p:nvSpPr>
            <p:spPr>
              <a:xfrm>
                <a:off x="2910337" y="4506962"/>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144" name="TextBox 143">
                <a:extLst>
                  <a:ext uri="{FF2B5EF4-FFF2-40B4-BE49-F238E27FC236}">
                    <a16:creationId xmlns:a16="http://schemas.microsoft.com/office/drawing/2014/main" id="{9CAFD070-0817-99FD-312B-094720296C84}"/>
                  </a:ext>
                </a:extLst>
              </p:cNvPr>
              <p:cNvSpPr txBox="1">
                <a:spLocks noRot="1" noChangeAspect="1" noMove="1" noResize="1" noEditPoints="1" noAdjustHandles="1" noChangeArrowheads="1" noChangeShapeType="1" noTextEdit="1"/>
              </p:cNvSpPr>
              <p:nvPr/>
            </p:nvSpPr>
            <p:spPr>
              <a:xfrm>
                <a:off x="2910337" y="4506962"/>
                <a:ext cx="546799" cy="276999"/>
              </a:xfrm>
              <a:prstGeom prst="rect">
                <a:avLst/>
              </a:prstGeom>
              <a:blipFill>
                <a:blip r:embed="rId17"/>
                <a:stretch>
                  <a:fillRect b="-1304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5" name="TextBox 144">
                <a:extLst>
                  <a:ext uri="{FF2B5EF4-FFF2-40B4-BE49-F238E27FC236}">
                    <a16:creationId xmlns:a16="http://schemas.microsoft.com/office/drawing/2014/main" id="{279CA701-168F-FEFB-261B-F948A366AA44}"/>
                  </a:ext>
                </a:extLst>
              </p:cNvPr>
              <p:cNvSpPr txBox="1"/>
              <p:nvPr/>
            </p:nvSpPr>
            <p:spPr>
              <a:xfrm>
                <a:off x="3212077"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p:sp>
            <p:nvSpPr>
              <p:cNvPr id="145" name="TextBox 144">
                <a:extLst>
                  <a:ext uri="{FF2B5EF4-FFF2-40B4-BE49-F238E27FC236}">
                    <a16:creationId xmlns:a16="http://schemas.microsoft.com/office/drawing/2014/main" id="{279CA701-168F-FEFB-261B-F948A366AA44}"/>
                  </a:ext>
                </a:extLst>
              </p:cNvPr>
              <p:cNvSpPr txBox="1">
                <a:spLocks noRot="1" noChangeAspect="1" noMove="1" noResize="1" noEditPoints="1" noAdjustHandles="1" noChangeArrowheads="1" noChangeShapeType="1" noTextEdit="1"/>
              </p:cNvSpPr>
              <p:nvPr/>
            </p:nvSpPr>
            <p:spPr>
              <a:xfrm>
                <a:off x="3212077" y="4085563"/>
                <a:ext cx="269642" cy="291298"/>
              </a:xfrm>
              <a:prstGeom prst="rect">
                <a:avLst/>
              </a:prstGeom>
              <a:blipFill>
                <a:blip r:embed="rId18"/>
                <a:stretch>
                  <a:fillRect b="-4167"/>
                </a:stretch>
              </a:blipFill>
            </p:spPr>
            <p:txBody>
              <a:bodyPr/>
              <a:lstStyle/>
              <a:p>
                <a:r>
                  <a:rPr lang="en-US">
                    <a:noFill/>
                  </a:rPr>
                  <a:t> </a:t>
                </a:r>
              </a:p>
            </p:txBody>
          </p:sp>
        </mc:Fallback>
      </mc:AlternateContent>
      <p:cxnSp>
        <p:nvCxnSpPr>
          <p:cNvPr id="146" name="Straight Arrow Connector 145">
            <a:extLst>
              <a:ext uri="{FF2B5EF4-FFF2-40B4-BE49-F238E27FC236}">
                <a16:creationId xmlns:a16="http://schemas.microsoft.com/office/drawing/2014/main" id="{D95646CA-71DC-5E45-7497-51AC1CC7C21F}"/>
              </a:ext>
            </a:extLst>
          </p:cNvPr>
          <p:cNvCxnSpPr>
            <a:cxnSpLocks/>
          </p:cNvCxnSpPr>
          <p:nvPr/>
        </p:nvCxnSpPr>
        <p:spPr>
          <a:xfrm>
            <a:off x="3514361"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48" name="TextBox 147">
                <a:extLst>
                  <a:ext uri="{FF2B5EF4-FFF2-40B4-BE49-F238E27FC236}">
                    <a16:creationId xmlns:a16="http://schemas.microsoft.com/office/drawing/2014/main" id="{39F464A6-2AE3-4BCA-1AE0-8BF3BFCAA602}"/>
                  </a:ext>
                </a:extLst>
              </p:cNvPr>
              <p:cNvSpPr txBox="1"/>
              <p:nvPr/>
            </p:nvSpPr>
            <p:spPr>
              <a:xfrm>
                <a:off x="1365637" y="4588449"/>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p:sp>
            <p:nvSpPr>
              <p:cNvPr id="148" name="TextBox 147">
                <a:extLst>
                  <a:ext uri="{FF2B5EF4-FFF2-40B4-BE49-F238E27FC236}">
                    <a16:creationId xmlns:a16="http://schemas.microsoft.com/office/drawing/2014/main" id="{39F464A6-2AE3-4BCA-1AE0-8BF3BFCAA602}"/>
                  </a:ext>
                </a:extLst>
              </p:cNvPr>
              <p:cNvSpPr txBox="1">
                <a:spLocks noRot="1" noChangeAspect="1" noMove="1" noResize="1" noEditPoints="1" noAdjustHandles="1" noChangeArrowheads="1" noChangeShapeType="1" noTextEdit="1"/>
              </p:cNvSpPr>
              <p:nvPr/>
            </p:nvSpPr>
            <p:spPr>
              <a:xfrm>
                <a:off x="1365637" y="4588449"/>
                <a:ext cx="531477" cy="276999"/>
              </a:xfrm>
              <a:prstGeom prst="rect">
                <a:avLst/>
              </a:prstGeom>
              <a:blipFill>
                <a:blip r:embed="rId19"/>
                <a:stretch>
                  <a:fillRect b="-8696"/>
                </a:stretch>
              </a:blipFill>
            </p:spPr>
            <p:txBody>
              <a:bodyPr/>
              <a:lstStyle/>
              <a:p>
                <a:r>
                  <a:rPr lang="en-US">
                    <a:noFill/>
                  </a:rPr>
                  <a:t> </a:t>
                </a:r>
              </a:p>
            </p:txBody>
          </p:sp>
        </mc:Fallback>
      </mc:AlternateContent>
      <p:sp>
        <p:nvSpPr>
          <p:cNvPr id="24" name="Rectangle 23">
            <a:extLst>
              <a:ext uri="{FF2B5EF4-FFF2-40B4-BE49-F238E27FC236}">
                <a16:creationId xmlns:a16="http://schemas.microsoft.com/office/drawing/2014/main" id="{4E6D27DD-38CE-4578-B420-1945AEFA6BC7}"/>
              </a:ext>
            </a:extLst>
          </p:cNvPr>
          <p:cNvSpPr/>
          <p:nvPr/>
        </p:nvSpPr>
        <p:spPr>
          <a:xfrm>
            <a:off x="1239173" y="3312339"/>
            <a:ext cx="3147294" cy="3158360"/>
          </a:xfrm>
          <a:prstGeom prst="rect">
            <a:avLst/>
          </a:prstGeom>
          <a:solidFill>
            <a:srgbClr val="FFFFFF">
              <a:alpha val="7568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Tree>
    <p:extLst>
      <p:ext uri="{BB962C8B-B14F-4D97-AF65-F5344CB8AC3E}">
        <p14:creationId xmlns:p14="http://schemas.microsoft.com/office/powerpoint/2010/main" val="1522744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E0D38-6D05-7143-F22A-E3D545F6BB75}"/>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3E3185E7-A624-D44E-00A3-C7AA77270BCF}"/>
              </a:ext>
            </a:extLst>
          </p:cNvPr>
          <p:cNvGrpSpPr/>
          <p:nvPr/>
        </p:nvGrpSpPr>
        <p:grpSpPr>
          <a:xfrm>
            <a:off x="4511603" y="5635031"/>
            <a:ext cx="2876495" cy="752297"/>
            <a:chOff x="1467490" y="5530810"/>
            <a:chExt cx="2876495" cy="752297"/>
          </a:xfrm>
        </p:grpSpPr>
        <p:grpSp>
          <p:nvGrpSpPr>
            <p:cNvPr id="36" name="Group 35">
              <a:extLst>
                <a:ext uri="{FF2B5EF4-FFF2-40B4-BE49-F238E27FC236}">
                  <a16:creationId xmlns:a16="http://schemas.microsoft.com/office/drawing/2014/main" id="{4F7A2EEF-39C4-3347-A22A-230F068BC6DB}"/>
                </a:ext>
              </a:extLst>
            </p:cNvPr>
            <p:cNvGrpSpPr/>
            <p:nvPr/>
          </p:nvGrpSpPr>
          <p:grpSpPr>
            <a:xfrm>
              <a:off x="1467490" y="5559944"/>
              <a:ext cx="2876495" cy="723163"/>
              <a:chOff x="7854570" y="3491129"/>
              <a:chExt cx="2679936" cy="673747"/>
            </a:xfrm>
          </p:grpSpPr>
          <p:grpSp>
            <p:nvGrpSpPr>
              <p:cNvPr id="39" name="Group 38">
                <a:extLst>
                  <a:ext uri="{FF2B5EF4-FFF2-40B4-BE49-F238E27FC236}">
                    <a16:creationId xmlns:a16="http://schemas.microsoft.com/office/drawing/2014/main" id="{49164A13-F07C-47EF-F39B-ECAC77378D5D}"/>
                  </a:ext>
                </a:extLst>
              </p:cNvPr>
              <p:cNvGrpSpPr/>
              <p:nvPr/>
            </p:nvGrpSpPr>
            <p:grpSpPr>
              <a:xfrm>
                <a:off x="8235132" y="3491129"/>
                <a:ext cx="1919934" cy="404642"/>
                <a:chOff x="8235132" y="2292425"/>
                <a:chExt cx="1919934" cy="404642"/>
              </a:xfrm>
            </p:grpSpPr>
            <p:sp>
              <p:nvSpPr>
                <p:cNvPr id="41" name="Rectangle 40">
                  <a:extLst>
                    <a:ext uri="{FF2B5EF4-FFF2-40B4-BE49-F238E27FC236}">
                      <a16:creationId xmlns:a16="http://schemas.microsoft.com/office/drawing/2014/main" id="{D1DC12E5-42E3-F7BE-F375-45645CF28D2B}"/>
                    </a:ext>
                  </a:extLst>
                </p:cNvPr>
                <p:cNvSpPr/>
                <p:nvPr/>
              </p:nvSpPr>
              <p:spPr>
                <a:xfrm>
                  <a:off x="8237733" y="2332320"/>
                  <a:ext cx="1071636" cy="34076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8AA619B4-D1AD-C2AF-1523-0EFF93E45641}"/>
                    </a:ext>
                  </a:extLst>
                </p:cNvPr>
                <p:cNvSpPr/>
                <p:nvPr/>
              </p:nvSpPr>
              <p:spPr>
                <a:xfrm>
                  <a:off x="9309010" y="2332320"/>
                  <a:ext cx="846056" cy="34076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5ED242A2-C740-0A2C-9782-BFCE7C3F13C6}"/>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ECEF5C7F-DC7D-0625-7F14-F9D102D40EAE}"/>
                    </a:ext>
                  </a:extLst>
                </p:cNvPr>
                <p:cNvSpPr/>
                <p:nvPr/>
              </p:nvSpPr>
              <p:spPr>
                <a:xfrm flipH="1">
                  <a:off x="8912223" y="2330780"/>
                  <a:ext cx="157235" cy="4259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90B30782-93CE-214B-9309-B4C31E3F1B00}"/>
                    </a:ext>
                  </a:extLst>
                </p:cNvPr>
                <p:cNvSpPr/>
                <p:nvPr/>
              </p:nvSpPr>
              <p:spPr>
                <a:xfrm>
                  <a:off x="9101977" y="2674936"/>
                  <a:ext cx="1053088"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3" name="Rectangle 52">
                  <a:extLst>
                    <a:ext uri="{FF2B5EF4-FFF2-40B4-BE49-F238E27FC236}">
                      <a16:creationId xmlns:a16="http://schemas.microsoft.com/office/drawing/2014/main" id="{9B2B4C3C-63D3-D7F0-FE39-9AD2E574F281}"/>
                    </a:ext>
                  </a:extLst>
                </p:cNvPr>
                <p:cNvSpPr/>
                <p:nvPr/>
              </p:nvSpPr>
              <p:spPr>
                <a:xfrm flipH="1">
                  <a:off x="9149171" y="2292425"/>
                  <a:ext cx="157235" cy="37855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54">
                  <a:extLst>
                    <a:ext uri="{FF2B5EF4-FFF2-40B4-BE49-F238E27FC236}">
                      <a16:creationId xmlns:a16="http://schemas.microsoft.com/office/drawing/2014/main" id="{5DEEECD5-2F70-55F2-3469-E900781903E3}"/>
                    </a:ext>
                  </a:extLst>
                </p:cNvPr>
                <p:cNvSpPr/>
                <p:nvPr/>
              </p:nvSpPr>
              <p:spPr>
                <a:xfrm>
                  <a:off x="8235132" y="2674153"/>
                  <a:ext cx="662770"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40" name="Rectangle 39">
                <a:extLst>
                  <a:ext uri="{FF2B5EF4-FFF2-40B4-BE49-F238E27FC236}">
                    <a16:creationId xmlns:a16="http://schemas.microsoft.com/office/drawing/2014/main" id="{56FE3D91-AE71-8349-0C26-EFFED7FAB366}"/>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37" name="Rectangle 36">
              <a:extLst>
                <a:ext uri="{FF2B5EF4-FFF2-40B4-BE49-F238E27FC236}">
                  <a16:creationId xmlns:a16="http://schemas.microsoft.com/office/drawing/2014/main" id="{A3E50875-0B62-052C-7A43-8FF8ACD869F7}"/>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8" name="Rectangle 37">
              <a:extLst>
                <a:ext uri="{FF2B5EF4-FFF2-40B4-BE49-F238E27FC236}">
                  <a16:creationId xmlns:a16="http://schemas.microsoft.com/office/drawing/2014/main" id="{D4A85F40-8004-71E8-95BE-BAC1FDFD5EEF}"/>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56" name="Group 55">
            <a:extLst>
              <a:ext uri="{FF2B5EF4-FFF2-40B4-BE49-F238E27FC236}">
                <a16:creationId xmlns:a16="http://schemas.microsoft.com/office/drawing/2014/main" id="{CD941F46-9A82-B71C-ABA6-1B3AD27DBBDB}"/>
              </a:ext>
            </a:extLst>
          </p:cNvPr>
          <p:cNvGrpSpPr/>
          <p:nvPr/>
        </p:nvGrpSpPr>
        <p:grpSpPr>
          <a:xfrm>
            <a:off x="1467490" y="5654379"/>
            <a:ext cx="2876495" cy="752291"/>
            <a:chOff x="1467490" y="5530810"/>
            <a:chExt cx="2876495" cy="752291"/>
          </a:xfrm>
        </p:grpSpPr>
        <p:grpSp>
          <p:nvGrpSpPr>
            <p:cNvPr id="57" name="Group 56">
              <a:extLst>
                <a:ext uri="{FF2B5EF4-FFF2-40B4-BE49-F238E27FC236}">
                  <a16:creationId xmlns:a16="http://schemas.microsoft.com/office/drawing/2014/main" id="{F61E6CA3-C026-3223-B4C7-5A64B7E54211}"/>
                </a:ext>
              </a:extLst>
            </p:cNvPr>
            <p:cNvGrpSpPr/>
            <p:nvPr/>
          </p:nvGrpSpPr>
          <p:grpSpPr>
            <a:xfrm>
              <a:off x="1467490" y="5610633"/>
              <a:ext cx="2876495" cy="672468"/>
              <a:chOff x="7854570" y="3538359"/>
              <a:chExt cx="2679936" cy="626517"/>
            </a:xfrm>
          </p:grpSpPr>
          <p:grpSp>
            <p:nvGrpSpPr>
              <p:cNvPr id="60" name="Group 59">
                <a:extLst>
                  <a:ext uri="{FF2B5EF4-FFF2-40B4-BE49-F238E27FC236}">
                    <a16:creationId xmlns:a16="http://schemas.microsoft.com/office/drawing/2014/main" id="{77734C1A-50D0-AC55-B645-E57632BE8C72}"/>
                  </a:ext>
                </a:extLst>
              </p:cNvPr>
              <p:cNvGrpSpPr/>
              <p:nvPr/>
            </p:nvGrpSpPr>
            <p:grpSpPr>
              <a:xfrm>
                <a:off x="8235132" y="3538359"/>
                <a:ext cx="1919934" cy="357412"/>
                <a:chOff x="8235132" y="2339655"/>
                <a:chExt cx="1919934" cy="357412"/>
              </a:xfrm>
            </p:grpSpPr>
            <p:sp>
              <p:nvSpPr>
                <p:cNvPr id="62" name="Rectangle 61">
                  <a:extLst>
                    <a:ext uri="{FF2B5EF4-FFF2-40B4-BE49-F238E27FC236}">
                      <a16:creationId xmlns:a16="http://schemas.microsoft.com/office/drawing/2014/main" id="{154EDFD8-A577-0363-D89D-82043E847A24}"/>
                    </a:ext>
                  </a:extLst>
                </p:cNvPr>
                <p:cNvSpPr/>
                <p:nvPr/>
              </p:nvSpPr>
              <p:spPr>
                <a:xfrm>
                  <a:off x="8237733" y="2367816"/>
                  <a:ext cx="1071636" cy="27010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3" name="Rectangle 62">
                  <a:extLst>
                    <a:ext uri="{FF2B5EF4-FFF2-40B4-BE49-F238E27FC236}">
                      <a16:creationId xmlns:a16="http://schemas.microsoft.com/office/drawing/2014/main" id="{17FEAED0-B1AF-FADB-AD05-851B72CEBB42}"/>
                    </a:ext>
                  </a:extLst>
                </p:cNvPr>
                <p:cNvSpPr/>
                <p:nvPr/>
              </p:nvSpPr>
              <p:spPr>
                <a:xfrm>
                  <a:off x="9309010" y="2367816"/>
                  <a:ext cx="846056" cy="27424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E246F230-4A48-B0DD-D60D-FBCF61EAF1F2}"/>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6" name="Rectangle 65">
                  <a:extLst>
                    <a:ext uri="{FF2B5EF4-FFF2-40B4-BE49-F238E27FC236}">
                      <a16:creationId xmlns:a16="http://schemas.microsoft.com/office/drawing/2014/main" id="{89306C65-C210-E60B-6BA2-656975547DEA}"/>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7" name="Rectangle 66">
                  <a:extLst>
                    <a:ext uri="{FF2B5EF4-FFF2-40B4-BE49-F238E27FC236}">
                      <a16:creationId xmlns:a16="http://schemas.microsoft.com/office/drawing/2014/main" id="{30A11914-4483-FEBC-C7E7-EEB47474BEFF}"/>
                    </a:ext>
                  </a:extLst>
                </p:cNvPr>
                <p:cNvSpPr/>
                <p:nvPr/>
              </p:nvSpPr>
              <p:spPr>
                <a:xfrm>
                  <a:off x="9101977" y="2639441"/>
                  <a:ext cx="1053088"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8" name="Rectangle 67">
                  <a:extLst>
                    <a:ext uri="{FF2B5EF4-FFF2-40B4-BE49-F238E27FC236}">
                      <a16:creationId xmlns:a16="http://schemas.microsoft.com/office/drawing/2014/main" id="{01984519-36EA-E5B2-2ED0-91C9F942F9BE}"/>
                    </a:ext>
                  </a:extLst>
                </p:cNvPr>
                <p:cNvSpPr/>
                <p:nvPr/>
              </p:nvSpPr>
              <p:spPr>
                <a:xfrm flipH="1">
                  <a:off x="9149173" y="2355805"/>
                  <a:ext cx="157235" cy="279553"/>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9" name="Rectangle 68">
                  <a:extLst>
                    <a:ext uri="{FF2B5EF4-FFF2-40B4-BE49-F238E27FC236}">
                      <a16:creationId xmlns:a16="http://schemas.microsoft.com/office/drawing/2014/main" id="{3D455320-289D-72B4-A476-55225204885D}"/>
                    </a:ext>
                  </a:extLst>
                </p:cNvPr>
                <p:cNvSpPr/>
                <p:nvPr/>
              </p:nvSpPr>
              <p:spPr>
                <a:xfrm>
                  <a:off x="8235132" y="2638655"/>
                  <a:ext cx="662770"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61" name="Rectangle 60">
                <a:extLst>
                  <a:ext uri="{FF2B5EF4-FFF2-40B4-BE49-F238E27FC236}">
                    <a16:creationId xmlns:a16="http://schemas.microsoft.com/office/drawing/2014/main" id="{8A138AAB-56A3-3139-D77C-4FC4FC8B4B2D}"/>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58" name="Rectangle 57">
              <a:extLst>
                <a:ext uri="{FF2B5EF4-FFF2-40B4-BE49-F238E27FC236}">
                  <a16:creationId xmlns:a16="http://schemas.microsoft.com/office/drawing/2014/main" id="{C6BE45FA-3373-0E91-3AA4-1A973FAC7AEB}"/>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9" name="Rectangle 58">
              <a:extLst>
                <a:ext uri="{FF2B5EF4-FFF2-40B4-BE49-F238E27FC236}">
                  <a16:creationId xmlns:a16="http://schemas.microsoft.com/office/drawing/2014/main" id="{4197E050-28ED-8222-CE41-DCC881C45E97}"/>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70" name="Rectangle 69">
            <a:extLst>
              <a:ext uri="{FF2B5EF4-FFF2-40B4-BE49-F238E27FC236}">
                <a16:creationId xmlns:a16="http://schemas.microsoft.com/office/drawing/2014/main" id="{75B77841-3C95-26E7-CACE-C13678D41366}"/>
              </a:ext>
            </a:extLst>
          </p:cNvPr>
          <p:cNvSpPr/>
          <p:nvPr/>
        </p:nvSpPr>
        <p:spPr>
          <a:xfrm>
            <a:off x="1239173" y="2429519"/>
            <a:ext cx="3147294" cy="3158360"/>
          </a:xfrm>
          <a:prstGeom prst="rect">
            <a:avLst/>
          </a:prstGeom>
          <a:solidFill>
            <a:srgbClr val="FFFFFF">
              <a:alpha val="7568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 name="Title 2">
            <a:extLst>
              <a:ext uri="{FF2B5EF4-FFF2-40B4-BE49-F238E27FC236}">
                <a16:creationId xmlns:a16="http://schemas.microsoft.com/office/drawing/2014/main" id="{28C306C3-E60C-0D99-1FEA-8394429ACE31}"/>
              </a:ext>
            </a:extLst>
          </p:cNvPr>
          <p:cNvSpPr>
            <a:spLocks noGrp="1"/>
          </p:cNvSpPr>
          <p:nvPr>
            <p:ph type="title"/>
          </p:nvPr>
        </p:nvSpPr>
        <p:spPr/>
        <p:txBody>
          <a:bodyPr/>
          <a:lstStyle/>
          <a:p>
            <a:r>
              <a:rPr lang="en-US" dirty="0"/>
              <a:t>Three Devices Under Test</a:t>
            </a:r>
          </a:p>
        </p:txBody>
      </p:sp>
      <p:cxnSp>
        <p:nvCxnSpPr>
          <p:cNvPr id="5" name="Straight Connector 4">
            <a:extLst>
              <a:ext uri="{FF2B5EF4-FFF2-40B4-BE49-F238E27FC236}">
                <a16:creationId xmlns:a16="http://schemas.microsoft.com/office/drawing/2014/main" id="{7F2B3B11-BD19-977F-0A77-37EAC3188EDD}"/>
              </a:ext>
            </a:extLst>
          </p:cNvPr>
          <p:cNvCxnSpPr>
            <a:cxnSpLocks/>
          </p:cNvCxnSpPr>
          <p:nvPr/>
        </p:nvCxnSpPr>
        <p:spPr>
          <a:xfrm>
            <a:off x="2952324" y="4008699"/>
            <a:ext cx="5983751"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D48AA0-00C5-781F-3BDD-86B41E73FD87}"/>
              </a:ext>
            </a:extLst>
          </p:cNvPr>
          <p:cNvCxnSpPr>
            <a:cxnSpLocks/>
          </p:cNvCxnSpPr>
          <p:nvPr/>
        </p:nvCxnSpPr>
        <p:spPr>
          <a:xfrm flipV="1">
            <a:off x="1665763" y="4485512"/>
            <a:ext cx="6575129" cy="1899"/>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83" name="TextBox 182">
            <a:extLst>
              <a:ext uri="{FF2B5EF4-FFF2-40B4-BE49-F238E27FC236}">
                <a16:creationId xmlns:a16="http://schemas.microsoft.com/office/drawing/2014/main" id="{01043F89-80DA-FF18-95F8-351B44A994C1}"/>
              </a:ext>
            </a:extLst>
          </p:cNvPr>
          <p:cNvSpPr txBox="1"/>
          <p:nvPr/>
        </p:nvSpPr>
        <p:spPr>
          <a:xfrm>
            <a:off x="4831904" y="5091111"/>
            <a:ext cx="2360469" cy="338554"/>
          </a:xfrm>
          <a:prstGeom prst="rect">
            <a:avLst/>
          </a:prstGeom>
          <a:noFill/>
        </p:spPr>
        <p:txBody>
          <a:bodyPr wrap="square" rtlCol="0">
            <a:spAutoFit/>
          </a:bodyPr>
          <a:lstStyle/>
          <a:p>
            <a:pPr algn="ctr"/>
            <a:r>
              <a:rPr lang="en-US" sz="1600" dirty="0"/>
              <a:t>JJ Only</a:t>
            </a:r>
          </a:p>
        </p:txBody>
      </p:sp>
      <p:sp>
        <p:nvSpPr>
          <p:cNvPr id="184" name="TextBox 183">
            <a:extLst>
              <a:ext uri="{FF2B5EF4-FFF2-40B4-BE49-F238E27FC236}">
                <a16:creationId xmlns:a16="http://schemas.microsoft.com/office/drawing/2014/main" id="{BF403435-088B-56A1-A729-100E79BFF9BD}"/>
              </a:ext>
            </a:extLst>
          </p:cNvPr>
          <p:cNvSpPr txBox="1"/>
          <p:nvPr/>
        </p:nvSpPr>
        <p:spPr>
          <a:xfrm>
            <a:off x="7967285" y="5093208"/>
            <a:ext cx="2360469" cy="338554"/>
          </a:xfrm>
          <a:prstGeom prst="rect">
            <a:avLst/>
          </a:prstGeom>
          <a:noFill/>
        </p:spPr>
        <p:txBody>
          <a:bodyPr wrap="square" rtlCol="0">
            <a:spAutoFit/>
          </a:bodyPr>
          <a:lstStyle/>
          <a:p>
            <a:pPr algn="ctr"/>
            <a:r>
              <a:rPr lang="en-US" sz="1600" dirty="0"/>
              <a:t>JJ &amp; M1</a:t>
            </a:r>
          </a:p>
        </p:txBody>
      </p:sp>
      <p:sp>
        <p:nvSpPr>
          <p:cNvPr id="185" name="TextBox 184">
            <a:extLst>
              <a:ext uri="{FF2B5EF4-FFF2-40B4-BE49-F238E27FC236}">
                <a16:creationId xmlns:a16="http://schemas.microsoft.com/office/drawing/2014/main" id="{7B40E08C-02D3-5F2F-7B6C-7F201D308603}"/>
              </a:ext>
            </a:extLst>
          </p:cNvPr>
          <p:cNvSpPr txBox="1"/>
          <p:nvPr/>
        </p:nvSpPr>
        <p:spPr>
          <a:xfrm>
            <a:off x="1763193" y="5091111"/>
            <a:ext cx="2360469" cy="338554"/>
          </a:xfrm>
          <a:prstGeom prst="rect">
            <a:avLst/>
          </a:prstGeom>
          <a:noFill/>
        </p:spPr>
        <p:txBody>
          <a:bodyPr wrap="square" rtlCol="0">
            <a:spAutoFit/>
          </a:bodyPr>
          <a:lstStyle/>
          <a:p>
            <a:pPr algn="ctr"/>
            <a:r>
              <a:rPr lang="en-US" sz="1600" dirty="0">
                <a:effectLst/>
              </a:rPr>
              <a:t>No JJ GE</a:t>
            </a:r>
          </a:p>
        </p:txBody>
      </p:sp>
      <p:cxnSp>
        <p:nvCxnSpPr>
          <p:cNvPr id="191" name="Straight Connector 190">
            <a:extLst>
              <a:ext uri="{FF2B5EF4-FFF2-40B4-BE49-F238E27FC236}">
                <a16:creationId xmlns:a16="http://schemas.microsoft.com/office/drawing/2014/main" id="{857A5C1C-DCE3-1402-4F0B-6DE492C5D223}"/>
              </a:ext>
            </a:extLst>
          </p:cNvPr>
          <p:cNvCxnSpPr/>
          <p:nvPr/>
        </p:nvCxnSpPr>
        <p:spPr>
          <a:xfrm>
            <a:off x="441314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2A7E5575-785B-A496-F784-E951404DDD87}"/>
              </a:ext>
            </a:extLst>
          </p:cNvPr>
          <p:cNvCxnSpPr/>
          <p:nvPr/>
        </p:nvCxnSpPr>
        <p:spPr>
          <a:xfrm>
            <a:off x="751855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BA988F3-AC9D-A7B1-F371-5D7C1ADB7C80}"/>
                  </a:ext>
                </a:extLst>
              </p:cNvPr>
              <p:cNvSpPr txBox="1"/>
              <p:nvPr/>
            </p:nvSpPr>
            <p:spPr>
              <a:xfrm rot="16200000">
                <a:off x="-261069" y="4391645"/>
                <a:ext cx="2360469" cy="338554"/>
              </a:xfrm>
              <a:prstGeom prst="rect">
                <a:avLst/>
              </a:prstGeom>
              <a:noFill/>
            </p:spPr>
            <p:txBody>
              <a:bodyPr wrap="square" rtlCol="0">
                <a:spAutoFit/>
              </a:bodyPr>
              <a:lstStyle/>
              <a:p>
                <a:pPr algn="ctr"/>
                <a:r>
                  <a:rPr lang="en-US" sz="1600" b="0" dirty="0">
                    <a:effectLst/>
                  </a:rPr>
                  <a:t>Profile of </a:t>
                </a:r>
                <a14:m>
                  <m:oMath xmlns:m="http://schemas.openxmlformats.org/officeDocument/2006/math">
                    <m:r>
                      <a:rPr lang="en-US" sz="1600" b="0" i="1" smtClean="0">
                        <a:effectLst/>
                        <a:latin typeface="Cambria Math" panose="02040503050406030204" pitchFamily="18" charset="0"/>
                      </a:rPr>
                      <m:t>𝛿</m:t>
                    </m:r>
                    <m:r>
                      <m:rPr>
                        <m:sty m:val="p"/>
                      </m:rPr>
                      <a:rPr lang="en-US" sz="1600" b="0" i="0" smtClean="0">
                        <a:effectLst/>
                        <a:latin typeface="Cambria Math" panose="02040503050406030204" pitchFamily="18" charset="0"/>
                      </a:rPr>
                      <m:t>Δ</m:t>
                    </m:r>
                  </m:oMath>
                </a14:m>
                <a:endParaRPr lang="en-US" sz="1600" dirty="0">
                  <a:effectLst/>
                </a:endParaRPr>
              </a:p>
            </p:txBody>
          </p:sp>
        </mc:Choice>
        <mc:Fallback xmlns="">
          <p:sp>
            <p:nvSpPr>
              <p:cNvPr id="4" name="TextBox 3">
                <a:extLst>
                  <a:ext uri="{FF2B5EF4-FFF2-40B4-BE49-F238E27FC236}">
                    <a16:creationId xmlns:a16="http://schemas.microsoft.com/office/drawing/2014/main" id="{6B041323-1BBC-D75F-391F-02A708774084}"/>
                  </a:ext>
                </a:extLst>
              </p:cNvPr>
              <p:cNvSpPr txBox="1">
                <a:spLocks noRot="1" noChangeAspect="1" noMove="1" noResize="1" noEditPoints="1" noAdjustHandles="1" noChangeArrowheads="1" noChangeShapeType="1" noTextEdit="1"/>
              </p:cNvSpPr>
              <p:nvPr/>
            </p:nvSpPr>
            <p:spPr>
              <a:xfrm rot="16200000">
                <a:off x="-261069" y="4391645"/>
                <a:ext cx="2360469" cy="338554"/>
              </a:xfrm>
              <a:prstGeom prst="rect">
                <a:avLst/>
              </a:prstGeom>
              <a:blipFill>
                <a:blip r:embed="rId6"/>
                <a:stretch>
                  <a:fillRect l="-7407" r="-25926"/>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79A52B19-D909-CFD9-69AE-63C1C1DC04E4}"/>
              </a:ext>
            </a:extLst>
          </p:cNvPr>
          <p:cNvCxnSpPr>
            <a:cxnSpLocks/>
          </p:cNvCxnSpPr>
          <p:nvPr/>
        </p:nvCxnSpPr>
        <p:spPr>
          <a:xfrm>
            <a:off x="1101322" y="3429000"/>
            <a:ext cx="0" cy="2317282"/>
          </a:xfrm>
          <a:prstGeom prst="line">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6A957479-4165-8A7E-C646-4E3B8600849B}"/>
              </a:ext>
            </a:extLst>
          </p:cNvPr>
          <p:cNvGrpSpPr/>
          <p:nvPr/>
        </p:nvGrpSpPr>
        <p:grpSpPr>
          <a:xfrm>
            <a:off x="7701307" y="5635031"/>
            <a:ext cx="2876495" cy="752306"/>
            <a:chOff x="1467490" y="5530810"/>
            <a:chExt cx="2876495" cy="752306"/>
          </a:xfrm>
        </p:grpSpPr>
        <p:grpSp>
          <p:nvGrpSpPr>
            <p:cNvPr id="96" name="Group 95">
              <a:extLst>
                <a:ext uri="{FF2B5EF4-FFF2-40B4-BE49-F238E27FC236}">
                  <a16:creationId xmlns:a16="http://schemas.microsoft.com/office/drawing/2014/main" id="{453B61B9-1E89-8F26-DC31-661A58B9274E}"/>
                </a:ext>
              </a:extLst>
            </p:cNvPr>
            <p:cNvGrpSpPr/>
            <p:nvPr/>
          </p:nvGrpSpPr>
          <p:grpSpPr>
            <a:xfrm>
              <a:off x="1467490" y="5676883"/>
              <a:ext cx="2876495" cy="606233"/>
              <a:chOff x="7854570" y="3600070"/>
              <a:chExt cx="2679936" cy="564806"/>
            </a:xfrm>
          </p:grpSpPr>
          <p:grpSp>
            <p:nvGrpSpPr>
              <p:cNvPr id="106" name="Group 105">
                <a:extLst>
                  <a:ext uri="{FF2B5EF4-FFF2-40B4-BE49-F238E27FC236}">
                    <a16:creationId xmlns:a16="http://schemas.microsoft.com/office/drawing/2014/main" id="{7EA9CB07-EBCE-CD0A-494C-A59CD0F5598E}"/>
                  </a:ext>
                </a:extLst>
              </p:cNvPr>
              <p:cNvGrpSpPr/>
              <p:nvPr/>
            </p:nvGrpSpPr>
            <p:grpSpPr>
              <a:xfrm>
                <a:off x="8235132" y="3600070"/>
                <a:ext cx="1919934" cy="295701"/>
                <a:chOff x="8235132" y="2401366"/>
                <a:chExt cx="1919934" cy="295701"/>
              </a:xfrm>
            </p:grpSpPr>
            <p:sp>
              <p:nvSpPr>
                <p:cNvPr id="111" name="Rectangle 110">
                  <a:extLst>
                    <a:ext uri="{FF2B5EF4-FFF2-40B4-BE49-F238E27FC236}">
                      <a16:creationId xmlns:a16="http://schemas.microsoft.com/office/drawing/2014/main" id="{A77CF174-A861-DD57-8E41-E8322F9E71FE}"/>
                    </a:ext>
                  </a:extLst>
                </p:cNvPr>
                <p:cNvSpPr/>
                <p:nvPr/>
              </p:nvSpPr>
              <p:spPr>
                <a:xfrm>
                  <a:off x="8237733" y="2622944"/>
                  <a:ext cx="1071636" cy="51115"/>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3" name="Rectangle 112">
                  <a:extLst>
                    <a:ext uri="{FF2B5EF4-FFF2-40B4-BE49-F238E27FC236}">
                      <a16:creationId xmlns:a16="http://schemas.microsoft.com/office/drawing/2014/main" id="{38230334-3DAB-AB08-2A0C-071593E5E442}"/>
                    </a:ext>
                  </a:extLst>
                </p:cNvPr>
                <p:cNvSpPr/>
                <p:nvPr/>
              </p:nvSpPr>
              <p:spPr>
                <a:xfrm>
                  <a:off x="9309010" y="2622944"/>
                  <a:ext cx="846056" cy="51115"/>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5" name="Rectangle 114">
                  <a:extLst>
                    <a:ext uri="{FF2B5EF4-FFF2-40B4-BE49-F238E27FC236}">
                      <a16:creationId xmlns:a16="http://schemas.microsoft.com/office/drawing/2014/main" id="{B964B7AE-0701-119E-8803-34A511C4292F}"/>
                    </a:ext>
                  </a:extLst>
                </p:cNvPr>
                <p:cNvSpPr/>
                <p:nvPr/>
              </p:nvSpPr>
              <p:spPr>
                <a:xfrm flipH="1">
                  <a:off x="8894947" y="2654472"/>
                  <a:ext cx="207028" cy="42595"/>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6" name="Rectangle 115">
                  <a:extLst>
                    <a:ext uri="{FF2B5EF4-FFF2-40B4-BE49-F238E27FC236}">
                      <a16:creationId xmlns:a16="http://schemas.microsoft.com/office/drawing/2014/main" id="{0B33E229-6B1D-5FEA-495C-60E5BA322682}"/>
                    </a:ext>
                  </a:extLst>
                </p:cNvPr>
                <p:cNvSpPr/>
                <p:nvPr/>
              </p:nvSpPr>
              <p:spPr>
                <a:xfrm flipH="1">
                  <a:off x="8912224" y="2517331"/>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7" name="Rectangle 116">
                  <a:extLst>
                    <a:ext uri="{FF2B5EF4-FFF2-40B4-BE49-F238E27FC236}">
                      <a16:creationId xmlns:a16="http://schemas.microsoft.com/office/drawing/2014/main" id="{9F3CB20B-C745-C27E-B5B1-FCD9CA58A9E3}"/>
                    </a:ext>
                  </a:extLst>
                </p:cNvPr>
                <p:cNvSpPr/>
                <p:nvPr/>
              </p:nvSpPr>
              <p:spPr>
                <a:xfrm>
                  <a:off x="9101977" y="2675887"/>
                  <a:ext cx="1053088"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8" name="Rectangle 117">
                  <a:extLst>
                    <a:ext uri="{FF2B5EF4-FFF2-40B4-BE49-F238E27FC236}">
                      <a16:creationId xmlns:a16="http://schemas.microsoft.com/office/drawing/2014/main" id="{63DF8A8F-2F7B-95DA-38BE-1483079290D3}"/>
                    </a:ext>
                  </a:extLst>
                </p:cNvPr>
                <p:cNvSpPr/>
                <p:nvPr/>
              </p:nvSpPr>
              <p:spPr>
                <a:xfrm flipH="1">
                  <a:off x="9149174" y="2401366"/>
                  <a:ext cx="157235" cy="26969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19" name="Rectangle 118">
                  <a:extLst>
                    <a:ext uri="{FF2B5EF4-FFF2-40B4-BE49-F238E27FC236}">
                      <a16:creationId xmlns:a16="http://schemas.microsoft.com/office/drawing/2014/main" id="{5965B99E-18A3-107D-9497-9815AFF15D57}"/>
                    </a:ext>
                  </a:extLst>
                </p:cNvPr>
                <p:cNvSpPr/>
                <p:nvPr/>
              </p:nvSpPr>
              <p:spPr>
                <a:xfrm>
                  <a:off x="8235132" y="2675102"/>
                  <a:ext cx="662770"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10" name="Rectangle 109">
                <a:extLst>
                  <a:ext uri="{FF2B5EF4-FFF2-40B4-BE49-F238E27FC236}">
                    <a16:creationId xmlns:a16="http://schemas.microsoft.com/office/drawing/2014/main" id="{4BE3198F-F87D-5B22-D0A5-D8A3BA9DB4B5}"/>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97" name="Rectangle 96">
              <a:extLst>
                <a:ext uri="{FF2B5EF4-FFF2-40B4-BE49-F238E27FC236}">
                  <a16:creationId xmlns:a16="http://schemas.microsoft.com/office/drawing/2014/main" id="{1295289F-720B-1FB2-731C-CC57C888773C}"/>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01" name="Rectangle 100">
              <a:extLst>
                <a:ext uri="{FF2B5EF4-FFF2-40B4-BE49-F238E27FC236}">
                  <a16:creationId xmlns:a16="http://schemas.microsoft.com/office/drawing/2014/main" id="{B1619352-2C39-3618-626C-FC39F61E4FC4}"/>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 name="Slide Number Placeholder 12">
            <a:extLst>
              <a:ext uri="{FF2B5EF4-FFF2-40B4-BE49-F238E27FC236}">
                <a16:creationId xmlns:a16="http://schemas.microsoft.com/office/drawing/2014/main" id="{A054FCD5-8D21-BCB3-A2B0-B7705D1DF881}"/>
              </a:ext>
            </a:extLst>
          </p:cNvPr>
          <p:cNvSpPr>
            <a:spLocks noGrp="1"/>
          </p:cNvSpPr>
          <p:nvPr>
            <p:ph type="sldNum" sz="quarter" idx="4"/>
          </p:nvPr>
        </p:nvSpPr>
        <p:spPr/>
        <p:txBody>
          <a:bodyPr/>
          <a:lstStyle/>
          <a:p>
            <a:fld id="{8AF34121-AFFE-3048-BF09-9810F0C44256}" type="slidenum">
              <a:rPr lang="en-US" smtClean="0"/>
              <a:pPr/>
              <a:t>15</a:t>
            </a:fld>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14B82E40-62CD-023A-474B-4D6E163A47D1}"/>
                  </a:ext>
                </a:extLst>
              </p:cNvPr>
              <p:cNvGraphicFramePr>
                <a:graphicFrameLocks noGrp="1"/>
              </p:cNvGraphicFramePr>
              <p:nvPr>
                <p:extLst>
                  <p:ext uri="{D42A27DB-BD31-4B8C-83A1-F6EECF244321}">
                    <p14:modId xmlns:p14="http://schemas.microsoft.com/office/powerpoint/2010/main" val="1553852274"/>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M1</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2" name="Table 1">
                <a:extLst>
                  <a:ext uri="{FF2B5EF4-FFF2-40B4-BE49-F238E27FC236}">
                    <a16:creationId xmlns:a16="http://schemas.microsoft.com/office/drawing/2014/main" id="{14B82E40-62CD-023A-474B-4D6E163A47D1}"/>
                  </a:ext>
                </a:extLst>
              </p:cNvPr>
              <p:cNvGraphicFramePr>
                <a:graphicFrameLocks noGrp="1"/>
              </p:cNvGraphicFramePr>
              <p:nvPr>
                <p:extLst>
                  <p:ext uri="{D42A27DB-BD31-4B8C-83A1-F6EECF244321}">
                    <p14:modId xmlns:p14="http://schemas.microsoft.com/office/powerpoint/2010/main" val="1553852274"/>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13"/>
                          <a:stretch>
                            <a:fillRect l="-100662" t="-6667" r="-300000" b="-320000"/>
                          </a:stretch>
                        </a:blipFill>
                      </a:tcPr>
                    </a:tc>
                    <a:tc>
                      <a:txBody>
                        <a:bodyPr/>
                        <a:lstStyle/>
                        <a:p>
                          <a:endParaRPr lang="en-US"/>
                        </a:p>
                      </a:txBody>
                      <a:tcPr anchor="ctr">
                        <a:blipFill>
                          <a:blip r:embed="rId13"/>
                          <a:stretch>
                            <a:fillRect l="-202000" t="-6667" r="-202000"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sp>
        <p:nvSpPr>
          <p:cNvPr id="17" name="Rectangle 16">
            <a:extLst>
              <a:ext uri="{FF2B5EF4-FFF2-40B4-BE49-F238E27FC236}">
                <a16:creationId xmlns:a16="http://schemas.microsoft.com/office/drawing/2014/main" id="{BBE28EF9-C7B0-40B8-6D94-602FB43C4A9F}"/>
              </a:ext>
            </a:extLst>
          </p:cNvPr>
          <p:cNvSpPr/>
          <p:nvPr/>
        </p:nvSpPr>
        <p:spPr>
          <a:xfrm>
            <a:off x="3115159" y="1410345"/>
            <a:ext cx="1844300" cy="1418580"/>
          </a:xfrm>
          <a:prstGeom prst="rect">
            <a:avLst/>
          </a:prstGeom>
          <a:noFill/>
          <a:ln w="38100">
            <a:solidFill>
              <a:srgbClr val="D43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2" name="Rectangle 31">
            <a:extLst>
              <a:ext uri="{FF2B5EF4-FFF2-40B4-BE49-F238E27FC236}">
                <a16:creationId xmlns:a16="http://schemas.microsoft.com/office/drawing/2014/main" id="{4D396EC1-902E-E061-24B5-B939B1EE04E6}"/>
              </a:ext>
            </a:extLst>
          </p:cNvPr>
          <p:cNvSpPr/>
          <p:nvPr/>
        </p:nvSpPr>
        <p:spPr>
          <a:xfrm>
            <a:off x="5032375" y="1410343"/>
            <a:ext cx="1841500" cy="141858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8" name="Rectangle 17">
            <a:extLst>
              <a:ext uri="{FF2B5EF4-FFF2-40B4-BE49-F238E27FC236}">
                <a16:creationId xmlns:a16="http://schemas.microsoft.com/office/drawing/2014/main" id="{0695B51E-0499-F8E4-F2F4-3ADF1842EFCD}"/>
              </a:ext>
            </a:extLst>
          </p:cNvPr>
          <p:cNvSpPr/>
          <p:nvPr/>
        </p:nvSpPr>
        <p:spPr>
          <a:xfrm>
            <a:off x="6944346" y="1401690"/>
            <a:ext cx="3791386" cy="1404680"/>
          </a:xfrm>
          <a:prstGeom prst="rect">
            <a:avLst/>
          </a:prstGeom>
          <a:solidFill>
            <a:srgbClr val="FFFFFF">
              <a:alpha val="7568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71" name="Rectangle 70">
            <a:extLst>
              <a:ext uri="{FF2B5EF4-FFF2-40B4-BE49-F238E27FC236}">
                <a16:creationId xmlns:a16="http://schemas.microsoft.com/office/drawing/2014/main" id="{C075DDCF-0F5A-0541-9F70-AE7587BA1131}"/>
              </a:ext>
            </a:extLst>
          </p:cNvPr>
          <p:cNvSpPr/>
          <p:nvPr/>
        </p:nvSpPr>
        <p:spPr>
          <a:xfrm>
            <a:off x="9088642" y="3843839"/>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2" name="Straight Connector 71">
            <a:extLst>
              <a:ext uri="{FF2B5EF4-FFF2-40B4-BE49-F238E27FC236}">
                <a16:creationId xmlns:a16="http://schemas.microsoft.com/office/drawing/2014/main" id="{17F54633-FF56-63E2-9047-8D1D5935BEF3}"/>
              </a:ext>
            </a:extLst>
          </p:cNvPr>
          <p:cNvCxnSpPr>
            <a:cxnSpLocks/>
          </p:cNvCxnSpPr>
          <p:nvPr/>
        </p:nvCxnSpPr>
        <p:spPr>
          <a:xfrm flipH="1">
            <a:off x="9233921" y="3851650"/>
            <a:ext cx="1217" cy="678940"/>
          </a:xfrm>
          <a:prstGeom prst="line">
            <a:avLst/>
          </a:prstGeom>
          <a:noFill/>
          <a:ln w="19050" cap="flat" cmpd="sng" algn="ctr">
            <a:solidFill>
              <a:srgbClr val="005097"/>
            </a:solidFill>
            <a:prstDash val="sysDot"/>
            <a:miter lim="800000"/>
          </a:ln>
          <a:effectLst/>
        </p:spPr>
      </p:cxnSp>
      <p:sp>
        <p:nvSpPr>
          <p:cNvPr id="73" name="Rectangle 72">
            <a:extLst>
              <a:ext uri="{FF2B5EF4-FFF2-40B4-BE49-F238E27FC236}">
                <a16:creationId xmlns:a16="http://schemas.microsoft.com/office/drawing/2014/main" id="{C7092F17-E1A8-5F32-75D4-8BF190D4AC12}"/>
              </a:ext>
            </a:extLst>
          </p:cNvPr>
          <p:cNvSpPr/>
          <p:nvPr/>
        </p:nvSpPr>
        <p:spPr>
          <a:xfrm>
            <a:off x="9031092" y="3843849"/>
            <a:ext cx="71650" cy="70352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nvGrpSpPr>
          <p:cNvPr id="74" name="Group 73">
            <a:extLst>
              <a:ext uri="{FF2B5EF4-FFF2-40B4-BE49-F238E27FC236}">
                <a16:creationId xmlns:a16="http://schemas.microsoft.com/office/drawing/2014/main" id="{210A5078-8BB8-8BF0-3DB6-78DBF9AFF355}"/>
              </a:ext>
            </a:extLst>
          </p:cNvPr>
          <p:cNvGrpSpPr/>
          <p:nvPr/>
        </p:nvGrpSpPr>
        <p:grpSpPr>
          <a:xfrm flipH="1">
            <a:off x="8796957" y="3851650"/>
            <a:ext cx="235709" cy="628457"/>
            <a:chOff x="9061958" y="3851650"/>
            <a:chExt cx="235709" cy="628457"/>
          </a:xfrm>
        </p:grpSpPr>
        <p:cxnSp>
          <p:nvCxnSpPr>
            <p:cNvPr id="75" name="Straight Connector 74">
              <a:extLst>
                <a:ext uri="{FF2B5EF4-FFF2-40B4-BE49-F238E27FC236}">
                  <a16:creationId xmlns:a16="http://schemas.microsoft.com/office/drawing/2014/main" id="{DFE6D0F3-E736-E3BC-A3F9-24C25AF87D93}"/>
                </a:ext>
              </a:extLst>
            </p:cNvPr>
            <p:cNvCxnSpPr>
              <a:cxnSpLocks/>
            </p:cNvCxnSpPr>
            <p:nvPr/>
          </p:nvCxnSpPr>
          <p:spPr>
            <a:xfrm flipV="1">
              <a:off x="9061958" y="3851650"/>
              <a:ext cx="235709" cy="1066"/>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5FDBB7AC-AC2B-24DC-4035-94FC196D2EAE}"/>
                </a:ext>
              </a:extLst>
            </p:cNvPr>
            <p:cNvCxnSpPr>
              <a:cxnSpLocks/>
            </p:cNvCxnSpPr>
            <p:nvPr/>
          </p:nvCxnSpPr>
          <p:spPr>
            <a:xfrm>
              <a:off x="9237168" y="3860642"/>
              <a:ext cx="0" cy="619465"/>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B971A47F-BF42-6705-0C34-64C35BF2E3C4}"/>
              </a:ext>
            </a:extLst>
          </p:cNvPr>
          <p:cNvGrpSpPr/>
          <p:nvPr/>
        </p:nvGrpSpPr>
        <p:grpSpPr>
          <a:xfrm>
            <a:off x="7699485" y="4479261"/>
            <a:ext cx="1334553" cy="333904"/>
            <a:chOff x="8205580" y="5149321"/>
            <a:chExt cx="1334553" cy="333904"/>
          </a:xfrm>
        </p:grpSpPr>
        <p:sp>
          <p:nvSpPr>
            <p:cNvPr id="103" name="Rectangle 102">
              <a:extLst>
                <a:ext uri="{FF2B5EF4-FFF2-40B4-BE49-F238E27FC236}">
                  <a16:creationId xmlns:a16="http://schemas.microsoft.com/office/drawing/2014/main" id="{EA6AD223-9EA4-85DA-2513-6E82A30E000D}"/>
                </a:ext>
              </a:extLst>
            </p:cNvPr>
            <p:cNvSpPr/>
            <p:nvPr/>
          </p:nvSpPr>
          <p:spPr>
            <a:xfrm rot="16200000" flipH="1">
              <a:off x="8378899" y="5251081"/>
              <a:ext cx="58150" cy="404788"/>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20" name="Straight Connector 119">
              <a:extLst>
                <a:ext uri="{FF2B5EF4-FFF2-40B4-BE49-F238E27FC236}">
                  <a16:creationId xmlns:a16="http://schemas.microsoft.com/office/drawing/2014/main" id="{54530051-63A8-3780-49B8-1245F20CE6AD}"/>
                </a:ext>
              </a:extLst>
            </p:cNvPr>
            <p:cNvCxnSpPr>
              <a:cxnSpLocks/>
            </p:cNvCxnSpPr>
            <p:nvPr/>
          </p:nvCxnSpPr>
          <p:spPr>
            <a:xfrm>
              <a:off x="8616827" y="5151107"/>
              <a:ext cx="138" cy="332118"/>
            </a:xfrm>
            <a:prstGeom prst="line">
              <a:avLst/>
            </a:prstGeom>
            <a:noFill/>
            <a:ln w="19050" cap="flat" cmpd="sng" algn="ctr">
              <a:solidFill>
                <a:srgbClr val="005097"/>
              </a:solidFill>
              <a:prstDash val="sysDot"/>
              <a:miter lim="800000"/>
            </a:ln>
            <a:effectLst/>
          </p:spPr>
        </p:cxnSp>
        <p:sp>
          <p:nvSpPr>
            <p:cNvPr id="121" name="Rectangle 120">
              <a:extLst>
                <a:ext uri="{FF2B5EF4-FFF2-40B4-BE49-F238E27FC236}">
                  <a16:creationId xmlns:a16="http://schemas.microsoft.com/office/drawing/2014/main" id="{0AD4909C-3F2B-B21F-4842-216FB76D7230}"/>
                </a:ext>
              </a:extLst>
            </p:cNvPr>
            <p:cNvSpPr/>
            <p:nvPr/>
          </p:nvSpPr>
          <p:spPr>
            <a:xfrm rot="16200000" flipH="1">
              <a:off x="9048345" y="4722526"/>
              <a:ext cx="64994" cy="918583"/>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22" name="Straight Arrow Connector 121">
            <a:extLst>
              <a:ext uri="{FF2B5EF4-FFF2-40B4-BE49-F238E27FC236}">
                <a16:creationId xmlns:a16="http://schemas.microsoft.com/office/drawing/2014/main" id="{2A1DD0E5-23B0-DFE0-B73A-4FFCC627ED3D}"/>
              </a:ext>
            </a:extLst>
          </p:cNvPr>
          <p:cNvCxnSpPr>
            <a:cxnSpLocks/>
          </p:cNvCxnSpPr>
          <p:nvPr/>
        </p:nvCxnSpPr>
        <p:spPr>
          <a:xfrm>
            <a:off x="8001254" y="4479261"/>
            <a:ext cx="0" cy="274320"/>
          </a:xfrm>
          <a:prstGeom prst="straightConnector1">
            <a:avLst/>
          </a:prstGeom>
          <a:ln w="127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A4AB53EA-5DE4-1FCA-8823-DEAD1BB957B8}"/>
              </a:ext>
            </a:extLst>
          </p:cNvPr>
          <p:cNvGrpSpPr/>
          <p:nvPr/>
        </p:nvGrpSpPr>
        <p:grpSpPr>
          <a:xfrm flipH="1">
            <a:off x="9234089" y="4478584"/>
            <a:ext cx="1339836" cy="333907"/>
            <a:chOff x="8018887" y="5149321"/>
            <a:chExt cx="1339836" cy="333907"/>
          </a:xfrm>
        </p:grpSpPr>
        <p:sp>
          <p:nvSpPr>
            <p:cNvPr id="124" name="Rectangle 123">
              <a:extLst>
                <a:ext uri="{FF2B5EF4-FFF2-40B4-BE49-F238E27FC236}">
                  <a16:creationId xmlns:a16="http://schemas.microsoft.com/office/drawing/2014/main" id="{17D52FA8-AA82-D837-451B-143B1AAEBB14}"/>
                </a:ext>
              </a:extLst>
            </p:cNvPr>
            <p:cNvSpPr/>
            <p:nvPr/>
          </p:nvSpPr>
          <p:spPr>
            <a:xfrm rot="16200000" flipH="1">
              <a:off x="8191866" y="5251423"/>
              <a:ext cx="58826" cy="404784"/>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25" name="Straight Connector 124">
              <a:extLst>
                <a:ext uri="{FF2B5EF4-FFF2-40B4-BE49-F238E27FC236}">
                  <a16:creationId xmlns:a16="http://schemas.microsoft.com/office/drawing/2014/main" id="{CEC5C66C-A485-DF14-AFF6-9449FB85775C}"/>
                </a:ext>
              </a:extLst>
            </p:cNvPr>
            <p:cNvCxnSpPr>
              <a:cxnSpLocks/>
            </p:cNvCxnSpPr>
            <p:nvPr/>
          </p:nvCxnSpPr>
          <p:spPr>
            <a:xfrm>
              <a:off x="8431344" y="5151107"/>
              <a:ext cx="138" cy="332118"/>
            </a:xfrm>
            <a:prstGeom prst="line">
              <a:avLst/>
            </a:prstGeom>
            <a:noFill/>
            <a:ln w="19050" cap="flat" cmpd="sng" algn="ctr">
              <a:solidFill>
                <a:srgbClr val="005097"/>
              </a:solidFill>
              <a:prstDash val="sysDot"/>
              <a:miter lim="800000"/>
            </a:ln>
            <a:effectLst/>
          </p:spPr>
        </p:cxnSp>
        <p:sp>
          <p:nvSpPr>
            <p:cNvPr id="126" name="Rectangle 125">
              <a:extLst>
                <a:ext uri="{FF2B5EF4-FFF2-40B4-BE49-F238E27FC236}">
                  <a16:creationId xmlns:a16="http://schemas.microsoft.com/office/drawing/2014/main" id="{9AC332A3-9C3A-0174-E333-42DB99EBD301}"/>
                </a:ext>
              </a:extLst>
            </p:cNvPr>
            <p:cNvSpPr/>
            <p:nvPr/>
          </p:nvSpPr>
          <p:spPr>
            <a:xfrm rot="16200000" flipH="1">
              <a:off x="8868518" y="4724785"/>
              <a:ext cx="65669" cy="914741"/>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29" name="TextBox 128">
            <a:extLst>
              <a:ext uri="{FF2B5EF4-FFF2-40B4-BE49-F238E27FC236}">
                <a16:creationId xmlns:a16="http://schemas.microsoft.com/office/drawing/2014/main" id="{C8CC57AC-0E5A-97BE-7C05-CE06BDDA3B23}"/>
              </a:ext>
            </a:extLst>
          </p:cNvPr>
          <p:cNvSpPr txBox="1"/>
          <p:nvPr/>
        </p:nvSpPr>
        <p:spPr>
          <a:xfrm>
            <a:off x="7967285" y="5093208"/>
            <a:ext cx="2360469" cy="338554"/>
          </a:xfrm>
          <a:prstGeom prst="rect">
            <a:avLst/>
          </a:prstGeom>
          <a:noFill/>
        </p:spPr>
        <p:txBody>
          <a:bodyPr wrap="square" rtlCol="0">
            <a:spAutoFit/>
          </a:bodyPr>
          <a:lstStyle/>
          <a:p>
            <a:pPr algn="ctr"/>
            <a:r>
              <a:rPr lang="en-US" sz="1600" dirty="0"/>
              <a:t>JJ &amp; M1</a:t>
            </a:r>
          </a:p>
        </p:txBody>
      </p:sp>
      <mc:AlternateContent xmlns:mc="http://schemas.openxmlformats.org/markup-compatibility/2006">
        <mc:Choice xmlns:a14="http://schemas.microsoft.com/office/drawing/2010/main" Requires="a14">
          <p:sp>
            <p:nvSpPr>
              <p:cNvPr id="130" name="TextBox 129">
                <a:extLst>
                  <a:ext uri="{FF2B5EF4-FFF2-40B4-BE49-F238E27FC236}">
                    <a16:creationId xmlns:a16="http://schemas.microsoft.com/office/drawing/2014/main" id="{8522B3EA-7FF5-7736-4B0F-B88E69504A28}"/>
                  </a:ext>
                </a:extLst>
              </p:cNvPr>
              <p:cNvSpPr txBox="1"/>
              <p:nvPr/>
            </p:nvSpPr>
            <p:spPr>
              <a:xfrm>
                <a:off x="8593175" y="4527566"/>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130" name="TextBox 129">
                <a:extLst>
                  <a:ext uri="{FF2B5EF4-FFF2-40B4-BE49-F238E27FC236}">
                    <a16:creationId xmlns:a16="http://schemas.microsoft.com/office/drawing/2014/main" id="{8522B3EA-7FF5-7736-4B0F-B88E69504A28}"/>
                  </a:ext>
                </a:extLst>
              </p:cNvPr>
              <p:cNvSpPr txBox="1">
                <a:spLocks noRot="1" noChangeAspect="1" noMove="1" noResize="1" noEditPoints="1" noAdjustHandles="1" noChangeArrowheads="1" noChangeShapeType="1" noTextEdit="1"/>
              </p:cNvSpPr>
              <p:nvPr/>
            </p:nvSpPr>
            <p:spPr>
              <a:xfrm>
                <a:off x="8593175" y="4527566"/>
                <a:ext cx="546799" cy="276999"/>
              </a:xfrm>
              <a:prstGeom prst="rect">
                <a:avLst/>
              </a:prstGeom>
              <a:blipFill>
                <a:blip r:embed="rId14"/>
                <a:stretch>
                  <a:fillRect b="-1304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1" name="TextBox 130">
                <a:extLst>
                  <a:ext uri="{FF2B5EF4-FFF2-40B4-BE49-F238E27FC236}">
                    <a16:creationId xmlns:a16="http://schemas.microsoft.com/office/drawing/2014/main" id="{B0434DC2-24A5-8835-712E-BFEC896AEB9F}"/>
                  </a:ext>
                </a:extLst>
              </p:cNvPr>
              <p:cNvSpPr txBox="1"/>
              <p:nvPr/>
            </p:nvSpPr>
            <p:spPr>
              <a:xfrm>
                <a:off x="8115454"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p:sp>
            <p:nvSpPr>
              <p:cNvPr id="131" name="TextBox 130">
                <a:extLst>
                  <a:ext uri="{FF2B5EF4-FFF2-40B4-BE49-F238E27FC236}">
                    <a16:creationId xmlns:a16="http://schemas.microsoft.com/office/drawing/2014/main" id="{B0434DC2-24A5-8835-712E-BFEC896AEB9F}"/>
                  </a:ext>
                </a:extLst>
              </p:cNvPr>
              <p:cNvSpPr txBox="1">
                <a:spLocks noRot="1" noChangeAspect="1" noMove="1" noResize="1" noEditPoints="1" noAdjustHandles="1" noChangeArrowheads="1" noChangeShapeType="1" noTextEdit="1"/>
              </p:cNvSpPr>
              <p:nvPr/>
            </p:nvSpPr>
            <p:spPr>
              <a:xfrm>
                <a:off x="8115454" y="4085563"/>
                <a:ext cx="269642" cy="291298"/>
              </a:xfrm>
              <a:prstGeom prst="rect">
                <a:avLst/>
              </a:prstGeom>
              <a:blipFill>
                <a:blip r:embed="rId15"/>
                <a:stretch>
                  <a:fillRect b="-4167"/>
                </a:stretch>
              </a:blipFill>
            </p:spPr>
            <p:txBody>
              <a:bodyPr/>
              <a:lstStyle/>
              <a:p>
                <a:r>
                  <a:rPr lang="en-US">
                    <a:noFill/>
                  </a:rPr>
                  <a:t> </a:t>
                </a:r>
              </a:p>
            </p:txBody>
          </p:sp>
        </mc:Fallback>
      </mc:AlternateContent>
      <p:cxnSp>
        <p:nvCxnSpPr>
          <p:cNvPr id="134" name="Straight Arrow Connector 133">
            <a:extLst>
              <a:ext uri="{FF2B5EF4-FFF2-40B4-BE49-F238E27FC236}">
                <a16:creationId xmlns:a16="http://schemas.microsoft.com/office/drawing/2014/main" id="{94696C6D-B9C5-F20C-79B9-6DDB549057F8}"/>
              </a:ext>
            </a:extLst>
          </p:cNvPr>
          <p:cNvCxnSpPr>
            <a:cxnSpLocks/>
          </p:cNvCxnSpPr>
          <p:nvPr/>
        </p:nvCxnSpPr>
        <p:spPr>
          <a:xfrm>
            <a:off x="8417738"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38" name="TextBox 137">
                <a:extLst>
                  <a:ext uri="{FF2B5EF4-FFF2-40B4-BE49-F238E27FC236}">
                    <a16:creationId xmlns:a16="http://schemas.microsoft.com/office/drawing/2014/main" id="{B8DB901A-1909-7C8E-1542-730ECA1AF66D}"/>
                  </a:ext>
                </a:extLst>
              </p:cNvPr>
              <p:cNvSpPr txBox="1"/>
              <p:nvPr/>
            </p:nvSpPr>
            <p:spPr>
              <a:xfrm>
                <a:off x="5484636" y="4087502"/>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p:sp>
            <p:nvSpPr>
              <p:cNvPr id="138" name="TextBox 137">
                <a:extLst>
                  <a:ext uri="{FF2B5EF4-FFF2-40B4-BE49-F238E27FC236}">
                    <a16:creationId xmlns:a16="http://schemas.microsoft.com/office/drawing/2014/main" id="{B8DB901A-1909-7C8E-1542-730ECA1AF66D}"/>
                  </a:ext>
                </a:extLst>
              </p:cNvPr>
              <p:cNvSpPr txBox="1">
                <a:spLocks noRot="1" noChangeAspect="1" noMove="1" noResize="1" noEditPoints="1" noAdjustHandles="1" noChangeArrowheads="1" noChangeShapeType="1" noTextEdit="1"/>
              </p:cNvSpPr>
              <p:nvPr/>
            </p:nvSpPr>
            <p:spPr>
              <a:xfrm>
                <a:off x="5484636" y="4087502"/>
                <a:ext cx="269642" cy="291298"/>
              </a:xfrm>
              <a:prstGeom prst="rect">
                <a:avLst/>
              </a:prstGeom>
              <a:blipFill>
                <a:blip r:embed="rId16"/>
                <a:stretch>
                  <a:fillRect b="-4348"/>
                </a:stretch>
              </a:blipFill>
            </p:spPr>
            <p:txBody>
              <a:bodyPr/>
              <a:lstStyle/>
              <a:p>
                <a:r>
                  <a:rPr lang="en-US">
                    <a:noFill/>
                  </a:rPr>
                  <a:t> </a:t>
                </a:r>
              </a:p>
            </p:txBody>
          </p:sp>
        </mc:Fallback>
      </mc:AlternateContent>
      <p:cxnSp>
        <p:nvCxnSpPr>
          <p:cNvPr id="139" name="Straight Arrow Connector 138">
            <a:extLst>
              <a:ext uri="{FF2B5EF4-FFF2-40B4-BE49-F238E27FC236}">
                <a16:creationId xmlns:a16="http://schemas.microsoft.com/office/drawing/2014/main" id="{95400BE7-2077-43D2-0CAE-9F65581D4516}"/>
              </a:ext>
            </a:extLst>
          </p:cNvPr>
          <p:cNvCxnSpPr>
            <a:cxnSpLocks/>
          </p:cNvCxnSpPr>
          <p:nvPr/>
        </p:nvCxnSpPr>
        <p:spPr>
          <a:xfrm>
            <a:off x="5786920" y="4021399"/>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D325B208-D369-FC92-52BF-1C52CB330D99}"/>
              </a:ext>
            </a:extLst>
          </p:cNvPr>
          <p:cNvSpPr txBox="1"/>
          <p:nvPr/>
        </p:nvSpPr>
        <p:spPr>
          <a:xfrm>
            <a:off x="5498918" y="3255147"/>
            <a:ext cx="1026443" cy="230832"/>
          </a:xfrm>
          <a:prstGeom prst="rect">
            <a:avLst/>
          </a:prstGeom>
          <a:noFill/>
        </p:spPr>
        <p:txBody>
          <a:bodyPr wrap="square" rtlCol="0">
            <a:spAutoFit/>
          </a:bodyPr>
          <a:lstStyle/>
          <a:p>
            <a:r>
              <a:rPr lang="en-US" sz="900" dirty="0"/>
              <a:t>Junction barrier</a:t>
            </a:r>
          </a:p>
        </p:txBody>
      </p:sp>
      <p:sp>
        <p:nvSpPr>
          <p:cNvPr id="142" name="Rectangle 141">
            <a:extLst>
              <a:ext uri="{FF2B5EF4-FFF2-40B4-BE49-F238E27FC236}">
                <a16:creationId xmlns:a16="http://schemas.microsoft.com/office/drawing/2014/main" id="{A0DB5F4C-3DBF-3662-6237-93DE281968B8}"/>
              </a:ext>
            </a:extLst>
          </p:cNvPr>
          <p:cNvSpPr/>
          <p:nvPr/>
        </p:nvSpPr>
        <p:spPr>
          <a:xfrm>
            <a:off x="5934444" y="3567675"/>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43" name="Straight Connector 142">
            <a:extLst>
              <a:ext uri="{FF2B5EF4-FFF2-40B4-BE49-F238E27FC236}">
                <a16:creationId xmlns:a16="http://schemas.microsoft.com/office/drawing/2014/main" id="{B80C1CA2-59B9-8AB7-2146-0918C4473827}"/>
              </a:ext>
            </a:extLst>
          </p:cNvPr>
          <p:cNvCxnSpPr>
            <a:cxnSpLocks/>
          </p:cNvCxnSpPr>
          <p:nvPr/>
        </p:nvCxnSpPr>
        <p:spPr>
          <a:xfrm>
            <a:off x="6079782" y="3631053"/>
            <a:ext cx="1157" cy="913954"/>
          </a:xfrm>
          <a:prstGeom prst="line">
            <a:avLst/>
          </a:prstGeom>
          <a:noFill/>
          <a:ln w="19050" cap="flat" cmpd="sng" algn="ctr">
            <a:solidFill>
              <a:srgbClr val="005097"/>
            </a:solidFill>
            <a:prstDash val="sysDot"/>
            <a:miter lim="800000"/>
          </a:ln>
          <a:effectLst/>
        </p:spPr>
      </p:cxnSp>
      <p:sp>
        <p:nvSpPr>
          <p:cNvPr id="144" name="Rectangle 143">
            <a:extLst>
              <a:ext uri="{FF2B5EF4-FFF2-40B4-BE49-F238E27FC236}">
                <a16:creationId xmlns:a16="http://schemas.microsoft.com/office/drawing/2014/main" id="{CC4E54AB-96BD-3F56-187F-49A95F5F7BCE}"/>
              </a:ext>
            </a:extLst>
          </p:cNvPr>
          <p:cNvSpPr/>
          <p:nvPr/>
        </p:nvSpPr>
        <p:spPr>
          <a:xfrm>
            <a:off x="5871215" y="3567681"/>
            <a:ext cx="77329" cy="97657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mc:Choice xmlns:a14="http://schemas.microsoft.com/office/drawing/2010/main" Requires="a14">
          <p:sp>
            <p:nvSpPr>
              <p:cNvPr id="145" name="TextBox 144">
                <a:extLst>
                  <a:ext uri="{FF2B5EF4-FFF2-40B4-BE49-F238E27FC236}">
                    <a16:creationId xmlns:a16="http://schemas.microsoft.com/office/drawing/2014/main" id="{9E9B3294-4318-34AF-9499-2E6141B899AC}"/>
                  </a:ext>
                </a:extLst>
              </p:cNvPr>
              <p:cNvSpPr txBox="1"/>
              <p:nvPr/>
            </p:nvSpPr>
            <p:spPr>
              <a:xfrm>
                <a:off x="5913894" y="4547399"/>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145" name="TextBox 144">
                <a:extLst>
                  <a:ext uri="{FF2B5EF4-FFF2-40B4-BE49-F238E27FC236}">
                    <a16:creationId xmlns:a16="http://schemas.microsoft.com/office/drawing/2014/main" id="{9E9B3294-4318-34AF-9499-2E6141B899AC}"/>
                  </a:ext>
                </a:extLst>
              </p:cNvPr>
              <p:cNvSpPr txBox="1">
                <a:spLocks noRot="1" noChangeAspect="1" noMove="1" noResize="1" noEditPoints="1" noAdjustHandles="1" noChangeArrowheads="1" noChangeShapeType="1" noTextEdit="1"/>
              </p:cNvSpPr>
              <p:nvPr/>
            </p:nvSpPr>
            <p:spPr>
              <a:xfrm>
                <a:off x="5913894" y="4547399"/>
                <a:ext cx="546799" cy="276999"/>
              </a:xfrm>
              <a:prstGeom prst="rect">
                <a:avLst/>
              </a:prstGeom>
              <a:blipFill>
                <a:blip r:embed="rId17"/>
                <a:stretch>
                  <a:fillRect b="-18182"/>
                </a:stretch>
              </a:blipFill>
              <a:ln>
                <a:noFill/>
              </a:ln>
            </p:spPr>
            <p:txBody>
              <a:bodyPr/>
              <a:lstStyle/>
              <a:p>
                <a:r>
                  <a:rPr lang="en-US">
                    <a:noFill/>
                  </a:rPr>
                  <a:t> </a:t>
                </a:r>
              </a:p>
            </p:txBody>
          </p:sp>
        </mc:Fallback>
      </mc:AlternateContent>
      <p:cxnSp>
        <p:nvCxnSpPr>
          <p:cNvPr id="146" name="Straight Connector 145">
            <a:extLst>
              <a:ext uri="{FF2B5EF4-FFF2-40B4-BE49-F238E27FC236}">
                <a16:creationId xmlns:a16="http://schemas.microsoft.com/office/drawing/2014/main" id="{00FE61F8-E965-5E79-3252-170E47D206EF}"/>
              </a:ext>
            </a:extLst>
          </p:cNvPr>
          <p:cNvCxnSpPr>
            <a:cxnSpLocks/>
          </p:cNvCxnSpPr>
          <p:nvPr/>
        </p:nvCxnSpPr>
        <p:spPr>
          <a:xfrm>
            <a:off x="6131333" y="3573372"/>
            <a:ext cx="365434"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C1B2C74E-BCBA-9581-C4C4-9F6C0FB9B78C}"/>
              </a:ext>
            </a:extLst>
          </p:cNvPr>
          <p:cNvCxnSpPr>
            <a:cxnSpLocks/>
          </p:cNvCxnSpPr>
          <p:nvPr/>
        </p:nvCxnSpPr>
        <p:spPr>
          <a:xfrm flipH="1">
            <a:off x="6177336" y="3567675"/>
            <a:ext cx="1156" cy="906138"/>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7409D3FF-7757-7588-07EB-5965EC179789}"/>
              </a:ext>
            </a:extLst>
          </p:cNvPr>
          <p:cNvCxnSpPr>
            <a:cxnSpLocks/>
          </p:cNvCxnSpPr>
          <p:nvPr/>
        </p:nvCxnSpPr>
        <p:spPr>
          <a:xfrm>
            <a:off x="4979725" y="458963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0" name="Group 149">
            <a:extLst>
              <a:ext uri="{FF2B5EF4-FFF2-40B4-BE49-F238E27FC236}">
                <a16:creationId xmlns:a16="http://schemas.microsoft.com/office/drawing/2014/main" id="{C10D7378-0C7E-62D1-1312-487C77D9A57B}"/>
              </a:ext>
            </a:extLst>
          </p:cNvPr>
          <p:cNvGrpSpPr/>
          <p:nvPr/>
        </p:nvGrpSpPr>
        <p:grpSpPr>
          <a:xfrm>
            <a:off x="4519019" y="4474753"/>
            <a:ext cx="1354049" cy="110441"/>
            <a:chOff x="1496761" y="5860198"/>
            <a:chExt cx="1354049" cy="110441"/>
          </a:xfrm>
        </p:grpSpPr>
        <p:sp>
          <p:nvSpPr>
            <p:cNvPr id="151" name="Rectangle 150">
              <a:extLst>
                <a:ext uri="{FF2B5EF4-FFF2-40B4-BE49-F238E27FC236}">
                  <a16:creationId xmlns:a16="http://schemas.microsoft.com/office/drawing/2014/main" id="{680CBAB2-0873-3BDC-866B-8354B881832A}"/>
                </a:ext>
              </a:extLst>
            </p:cNvPr>
            <p:cNvSpPr/>
            <p:nvPr/>
          </p:nvSpPr>
          <p:spPr>
            <a:xfrm rot="16200000" flipH="1">
              <a:off x="1665155" y="5742847"/>
              <a:ext cx="59398" cy="39618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2" name="Straight Connector 161">
              <a:extLst>
                <a:ext uri="{FF2B5EF4-FFF2-40B4-BE49-F238E27FC236}">
                  <a16:creationId xmlns:a16="http://schemas.microsoft.com/office/drawing/2014/main" id="{C33E4511-062E-BA56-3A69-A57CA2BA9E38}"/>
                </a:ext>
              </a:extLst>
            </p:cNvPr>
            <p:cNvCxnSpPr>
              <a:cxnSpLocks/>
            </p:cNvCxnSpPr>
            <p:nvPr/>
          </p:nvCxnSpPr>
          <p:spPr>
            <a:xfrm>
              <a:off x="1901809" y="5860198"/>
              <a:ext cx="199" cy="105626"/>
            </a:xfrm>
            <a:prstGeom prst="line">
              <a:avLst/>
            </a:prstGeom>
            <a:noFill/>
            <a:ln w="19050" cap="flat" cmpd="sng" algn="ctr">
              <a:solidFill>
                <a:srgbClr val="005097"/>
              </a:solidFill>
              <a:prstDash val="sysDot"/>
              <a:miter lim="800000"/>
            </a:ln>
            <a:effectLst/>
          </p:spPr>
        </p:cxnSp>
        <p:sp>
          <p:nvSpPr>
            <p:cNvPr id="163" name="Rectangle 162">
              <a:extLst>
                <a:ext uri="{FF2B5EF4-FFF2-40B4-BE49-F238E27FC236}">
                  <a16:creationId xmlns:a16="http://schemas.microsoft.com/office/drawing/2014/main" id="{4FAA56CB-F12A-4497-1D54-9471873A690E}"/>
                </a:ext>
              </a:extLst>
            </p:cNvPr>
            <p:cNvSpPr/>
            <p:nvPr/>
          </p:nvSpPr>
          <p:spPr>
            <a:xfrm rot="16200000" flipH="1">
              <a:off x="2349874" y="5420046"/>
              <a:ext cx="59396" cy="94247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64" name="Straight Arrow Connector 163">
            <a:extLst>
              <a:ext uri="{FF2B5EF4-FFF2-40B4-BE49-F238E27FC236}">
                <a16:creationId xmlns:a16="http://schemas.microsoft.com/office/drawing/2014/main" id="{0F8CE0BF-D669-0134-9A98-0BE740688AF6}"/>
              </a:ext>
            </a:extLst>
          </p:cNvPr>
          <p:cNvCxnSpPr>
            <a:cxnSpLocks/>
          </p:cNvCxnSpPr>
          <p:nvPr/>
        </p:nvCxnSpPr>
        <p:spPr>
          <a:xfrm flipV="1">
            <a:off x="4981313" y="426665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5" name="Group 164">
            <a:extLst>
              <a:ext uri="{FF2B5EF4-FFF2-40B4-BE49-F238E27FC236}">
                <a16:creationId xmlns:a16="http://schemas.microsoft.com/office/drawing/2014/main" id="{E0C2EE6D-C951-79E4-A966-2BA7ED3C105D}"/>
              </a:ext>
            </a:extLst>
          </p:cNvPr>
          <p:cNvGrpSpPr/>
          <p:nvPr/>
        </p:nvGrpSpPr>
        <p:grpSpPr>
          <a:xfrm flipH="1">
            <a:off x="6078068" y="4474882"/>
            <a:ext cx="1308693" cy="105626"/>
            <a:chOff x="1552234" y="5860198"/>
            <a:chExt cx="1308693" cy="105626"/>
          </a:xfrm>
        </p:grpSpPr>
        <p:sp>
          <p:nvSpPr>
            <p:cNvPr id="171" name="Rectangle 170">
              <a:extLst>
                <a:ext uri="{FF2B5EF4-FFF2-40B4-BE49-F238E27FC236}">
                  <a16:creationId xmlns:a16="http://schemas.microsoft.com/office/drawing/2014/main" id="{631CEFC4-BAF8-D2BD-5FE9-38E457CFA697}"/>
                </a:ext>
              </a:extLst>
            </p:cNvPr>
            <p:cNvSpPr/>
            <p:nvPr/>
          </p:nvSpPr>
          <p:spPr>
            <a:xfrm rot="16200000" flipH="1">
              <a:off x="1728992" y="5734482"/>
              <a:ext cx="52419" cy="40593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72" name="Straight Connector 171">
              <a:extLst>
                <a:ext uri="{FF2B5EF4-FFF2-40B4-BE49-F238E27FC236}">
                  <a16:creationId xmlns:a16="http://schemas.microsoft.com/office/drawing/2014/main" id="{C2A28440-1BE2-44D5-182E-C1336FDEE7E4}"/>
                </a:ext>
              </a:extLst>
            </p:cNvPr>
            <p:cNvCxnSpPr>
              <a:cxnSpLocks/>
            </p:cNvCxnSpPr>
            <p:nvPr/>
          </p:nvCxnSpPr>
          <p:spPr>
            <a:xfrm>
              <a:off x="1966891" y="5860198"/>
              <a:ext cx="199" cy="105626"/>
            </a:xfrm>
            <a:prstGeom prst="line">
              <a:avLst/>
            </a:prstGeom>
            <a:noFill/>
            <a:ln w="19050" cap="flat" cmpd="sng" algn="ctr">
              <a:solidFill>
                <a:srgbClr val="005097"/>
              </a:solidFill>
              <a:prstDash val="sysDot"/>
              <a:miter lim="800000"/>
            </a:ln>
            <a:effectLst/>
          </p:spPr>
        </p:cxnSp>
        <p:sp>
          <p:nvSpPr>
            <p:cNvPr id="173" name="Rectangle 172">
              <a:extLst>
                <a:ext uri="{FF2B5EF4-FFF2-40B4-BE49-F238E27FC236}">
                  <a16:creationId xmlns:a16="http://schemas.microsoft.com/office/drawing/2014/main" id="{FACF36A8-ADF2-1DC3-5707-F4DED1EAABA2}"/>
                </a:ext>
              </a:extLst>
            </p:cNvPr>
            <p:cNvSpPr/>
            <p:nvPr/>
          </p:nvSpPr>
          <p:spPr>
            <a:xfrm rot="16200000" flipH="1">
              <a:off x="2390935" y="5441121"/>
              <a:ext cx="49526" cy="890458"/>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74" name="Rectangle 173">
            <a:extLst>
              <a:ext uri="{FF2B5EF4-FFF2-40B4-BE49-F238E27FC236}">
                <a16:creationId xmlns:a16="http://schemas.microsoft.com/office/drawing/2014/main" id="{C20D7B9C-5BC1-1A0A-1E6D-D7BE9738524B}"/>
              </a:ext>
            </a:extLst>
          </p:cNvPr>
          <p:cNvSpPr/>
          <p:nvPr/>
        </p:nvSpPr>
        <p:spPr>
          <a:xfrm>
            <a:off x="5949951" y="4422775"/>
            <a:ext cx="119396"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mc:AlternateContent xmlns:mc="http://schemas.openxmlformats.org/markup-compatibility/2006">
        <mc:Choice xmlns:a14="http://schemas.microsoft.com/office/drawing/2010/main" Requires="a14">
          <p:sp>
            <p:nvSpPr>
              <p:cNvPr id="175" name="TextBox 174">
                <a:extLst>
                  <a:ext uri="{FF2B5EF4-FFF2-40B4-BE49-F238E27FC236}">
                    <a16:creationId xmlns:a16="http://schemas.microsoft.com/office/drawing/2014/main" id="{1CC462BA-3412-B15C-8387-8E0C1A79F1BB}"/>
                  </a:ext>
                </a:extLst>
              </p:cNvPr>
              <p:cNvSpPr txBox="1"/>
              <p:nvPr/>
            </p:nvSpPr>
            <p:spPr>
              <a:xfrm>
                <a:off x="4460611" y="4586960"/>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p:sp>
            <p:nvSpPr>
              <p:cNvPr id="175" name="TextBox 174">
                <a:extLst>
                  <a:ext uri="{FF2B5EF4-FFF2-40B4-BE49-F238E27FC236}">
                    <a16:creationId xmlns:a16="http://schemas.microsoft.com/office/drawing/2014/main" id="{1CC462BA-3412-B15C-8387-8E0C1A79F1BB}"/>
                  </a:ext>
                </a:extLst>
              </p:cNvPr>
              <p:cNvSpPr txBox="1">
                <a:spLocks noRot="1" noChangeAspect="1" noMove="1" noResize="1" noEditPoints="1" noAdjustHandles="1" noChangeArrowheads="1" noChangeShapeType="1" noTextEdit="1"/>
              </p:cNvSpPr>
              <p:nvPr/>
            </p:nvSpPr>
            <p:spPr>
              <a:xfrm>
                <a:off x="4460611" y="4586960"/>
                <a:ext cx="531477" cy="276999"/>
              </a:xfrm>
              <a:prstGeom prst="rect">
                <a:avLst/>
              </a:prstGeom>
              <a:blipFill>
                <a:blip r:embed="rId18"/>
                <a:stretch>
                  <a:fillRect b="-8333"/>
                </a:stretch>
              </a:blipFill>
            </p:spPr>
            <p:txBody>
              <a:bodyPr/>
              <a:lstStyle/>
              <a:p>
                <a:r>
                  <a:rPr lang="en-US">
                    <a:noFill/>
                  </a:rPr>
                  <a:t> </a:t>
                </a:r>
              </a:p>
            </p:txBody>
          </p:sp>
        </mc:Fallback>
      </mc:AlternateContent>
      <p:sp>
        <p:nvSpPr>
          <p:cNvPr id="176" name="Rectangle 175">
            <a:extLst>
              <a:ext uri="{FF2B5EF4-FFF2-40B4-BE49-F238E27FC236}">
                <a16:creationId xmlns:a16="http://schemas.microsoft.com/office/drawing/2014/main" id="{A635D477-61A9-0CF5-0150-AC5EC5C4C09B}"/>
              </a:ext>
            </a:extLst>
          </p:cNvPr>
          <p:cNvSpPr/>
          <p:nvPr/>
        </p:nvSpPr>
        <p:spPr>
          <a:xfrm>
            <a:off x="2796931" y="4210773"/>
            <a:ext cx="211461" cy="70759"/>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77" name="Straight Connector 176">
            <a:extLst>
              <a:ext uri="{FF2B5EF4-FFF2-40B4-BE49-F238E27FC236}">
                <a16:creationId xmlns:a16="http://schemas.microsoft.com/office/drawing/2014/main" id="{1FE5F730-F3AB-56E1-9A22-F04C9780A96E}"/>
              </a:ext>
            </a:extLst>
          </p:cNvPr>
          <p:cNvCxnSpPr>
            <a:cxnSpLocks/>
          </p:cNvCxnSpPr>
          <p:nvPr/>
        </p:nvCxnSpPr>
        <p:spPr>
          <a:xfrm>
            <a:off x="3069611" y="4210114"/>
            <a:ext cx="219279"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78" name="Straight Arrow Connector 177">
            <a:extLst>
              <a:ext uri="{FF2B5EF4-FFF2-40B4-BE49-F238E27FC236}">
                <a16:creationId xmlns:a16="http://schemas.microsoft.com/office/drawing/2014/main" id="{C573A765-D127-2089-BCAC-D1640010A15C}"/>
              </a:ext>
            </a:extLst>
          </p:cNvPr>
          <p:cNvCxnSpPr>
            <a:cxnSpLocks/>
          </p:cNvCxnSpPr>
          <p:nvPr/>
        </p:nvCxnSpPr>
        <p:spPr>
          <a:xfrm>
            <a:off x="3153714" y="4210774"/>
            <a:ext cx="0" cy="271131"/>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80F08FCB-88E1-823C-0C17-A4709825AB11}"/>
              </a:ext>
            </a:extLst>
          </p:cNvPr>
          <p:cNvCxnSpPr>
            <a:cxnSpLocks/>
          </p:cNvCxnSpPr>
          <p:nvPr/>
        </p:nvCxnSpPr>
        <p:spPr>
          <a:xfrm>
            <a:off x="1851737" y="463899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80" name="Group 179">
            <a:extLst>
              <a:ext uri="{FF2B5EF4-FFF2-40B4-BE49-F238E27FC236}">
                <a16:creationId xmlns:a16="http://schemas.microsoft.com/office/drawing/2014/main" id="{6D1B4100-2436-68CA-E02F-CD6332349020}"/>
              </a:ext>
            </a:extLst>
          </p:cNvPr>
          <p:cNvGrpSpPr/>
          <p:nvPr/>
        </p:nvGrpSpPr>
        <p:grpSpPr>
          <a:xfrm>
            <a:off x="1463055" y="4481059"/>
            <a:ext cx="1272496" cy="157941"/>
            <a:chOff x="1578315" y="4434955"/>
            <a:chExt cx="1272496" cy="157941"/>
          </a:xfrm>
        </p:grpSpPr>
        <p:sp>
          <p:nvSpPr>
            <p:cNvPr id="181" name="Rectangle 180">
              <a:extLst>
                <a:ext uri="{FF2B5EF4-FFF2-40B4-BE49-F238E27FC236}">
                  <a16:creationId xmlns:a16="http://schemas.microsoft.com/office/drawing/2014/main" id="{F7EE33B0-2BCA-655A-E7A5-C7C75B5F9E09}"/>
                </a:ext>
              </a:extLst>
            </p:cNvPr>
            <p:cNvSpPr/>
            <p:nvPr/>
          </p:nvSpPr>
          <p:spPr>
            <a:xfrm rot="16200000" flipH="1">
              <a:off x="1755498" y="4355056"/>
              <a:ext cx="57000" cy="41136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82" name="Straight Connector 181">
              <a:extLst>
                <a:ext uri="{FF2B5EF4-FFF2-40B4-BE49-F238E27FC236}">
                  <a16:creationId xmlns:a16="http://schemas.microsoft.com/office/drawing/2014/main" id="{6CD2B010-BF9D-036B-35C0-397978486C9B}"/>
                </a:ext>
              </a:extLst>
            </p:cNvPr>
            <p:cNvCxnSpPr>
              <a:cxnSpLocks/>
            </p:cNvCxnSpPr>
            <p:nvPr/>
          </p:nvCxnSpPr>
          <p:spPr>
            <a:xfrm>
              <a:off x="1996187" y="4436745"/>
              <a:ext cx="0" cy="156151"/>
            </a:xfrm>
            <a:prstGeom prst="line">
              <a:avLst/>
            </a:prstGeom>
            <a:noFill/>
            <a:ln w="19050" cap="flat" cmpd="sng" algn="ctr">
              <a:solidFill>
                <a:srgbClr val="005097"/>
              </a:solidFill>
              <a:prstDash val="sysDot"/>
              <a:miter lim="800000"/>
            </a:ln>
            <a:effectLst/>
          </p:spPr>
        </p:cxnSp>
        <p:sp>
          <p:nvSpPr>
            <p:cNvPr id="187" name="Rectangle 186">
              <a:extLst>
                <a:ext uri="{FF2B5EF4-FFF2-40B4-BE49-F238E27FC236}">
                  <a16:creationId xmlns:a16="http://schemas.microsoft.com/office/drawing/2014/main" id="{A2CA0D51-CB36-FDDA-6421-D77EF8F14DB4}"/>
                </a:ext>
              </a:extLst>
            </p:cNvPr>
            <p:cNvSpPr/>
            <p:nvPr/>
          </p:nvSpPr>
          <p:spPr>
            <a:xfrm rot="16200000" flipH="1">
              <a:off x="2393932" y="4043717"/>
              <a:ext cx="65641" cy="84811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90" name="Straight Arrow Connector 189">
            <a:extLst>
              <a:ext uri="{FF2B5EF4-FFF2-40B4-BE49-F238E27FC236}">
                <a16:creationId xmlns:a16="http://schemas.microsoft.com/office/drawing/2014/main" id="{12B0FE03-F316-033D-6D99-C41CCE9AFBE4}"/>
              </a:ext>
            </a:extLst>
          </p:cNvPr>
          <p:cNvCxnSpPr>
            <a:cxnSpLocks/>
          </p:cNvCxnSpPr>
          <p:nvPr/>
        </p:nvCxnSpPr>
        <p:spPr>
          <a:xfrm flipV="1">
            <a:off x="1853321" y="427156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93" name="Group 192">
            <a:extLst>
              <a:ext uri="{FF2B5EF4-FFF2-40B4-BE49-F238E27FC236}">
                <a16:creationId xmlns:a16="http://schemas.microsoft.com/office/drawing/2014/main" id="{9E97B18A-2154-089A-B810-13FB06274A56}"/>
              </a:ext>
            </a:extLst>
          </p:cNvPr>
          <p:cNvGrpSpPr/>
          <p:nvPr/>
        </p:nvGrpSpPr>
        <p:grpSpPr>
          <a:xfrm flipH="1">
            <a:off x="3027722" y="4481056"/>
            <a:ext cx="1308720" cy="157942"/>
            <a:chOff x="1467459" y="4434954"/>
            <a:chExt cx="1308720" cy="157942"/>
          </a:xfrm>
        </p:grpSpPr>
        <p:sp>
          <p:nvSpPr>
            <p:cNvPr id="194" name="Rectangle 193">
              <a:extLst>
                <a:ext uri="{FF2B5EF4-FFF2-40B4-BE49-F238E27FC236}">
                  <a16:creationId xmlns:a16="http://schemas.microsoft.com/office/drawing/2014/main" id="{0B163CA3-BAE9-CF4E-CF81-51AE25F60EED}"/>
                </a:ext>
              </a:extLst>
            </p:cNvPr>
            <p:cNvSpPr/>
            <p:nvPr/>
          </p:nvSpPr>
          <p:spPr>
            <a:xfrm rot="16200000" flipH="1">
              <a:off x="1642297" y="4357401"/>
              <a:ext cx="55107" cy="404784"/>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95" name="Straight Connector 194">
              <a:extLst>
                <a:ext uri="{FF2B5EF4-FFF2-40B4-BE49-F238E27FC236}">
                  <a16:creationId xmlns:a16="http://schemas.microsoft.com/office/drawing/2014/main" id="{B2AEF5DA-63E9-208D-5D14-C803C299D1D8}"/>
                </a:ext>
              </a:extLst>
            </p:cNvPr>
            <p:cNvCxnSpPr>
              <a:cxnSpLocks/>
            </p:cNvCxnSpPr>
            <p:nvPr/>
          </p:nvCxnSpPr>
          <p:spPr>
            <a:xfrm>
              <a:off x="1879038" y="4436745"/>
              <a:ext cx="0" cy="156151"/>
            </a:xfrm>
            <a:prstGeom prst="line">
              <a:avLst/>
            </a:prstGeom>
            <a:noFill/>
            <a:ln w="19050" cap="flat" cmpd="sng" algn="ctr">
              <a:solidFill>
                <a:srgbClr val="005097"/>
              </a:solidFill>
              <a:prstDash val="sysDot"/>
              <a:miter lim="800000"/>
            </a:ln>
            <a:effectLst/>
          </p:spPr>
        </p:cxnSp>
        <p:sp>
          <p:nvSpPr>
            <p:cNvPr id="196" name="Rectangle 195">
              <a:extLst>
                <a:ext uri="{FF2B5EF4-FFF2-40B4-BE49-F238E27FC236}">
                  <a16:creationId xmlns:a16="http://schemas.microsoft.com/office/drawing/2014/main" id="{5D320312-BD78-B7CC-C54F-C5B8E3DD6698}"/>
                </a:ext>
              </a:extLst>
            </p:cNvPr>
            <p:cNvSpPr/>
            <p:nvPr/>
          </p:nvSpPr>
          <p:spPr>
            <a:xfrm rot="16200000" flipH="1">
              <a:off x="2296299" y="4027074"/>
              <a:ext cx="71999" cy="88776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97" name="Rectangle 196">
            <a:extLst>
              <a:ext uri="{FF2B5EF4-FFF2-40B4-BE49-F238E27FC236}">
                <a16:creationId xmlns:a16="http://schemas.microsoft.com/office/drawing/2014/main" id="{CE8EFE35-1449-FB2A-226E-0EA7D21F8009}"/>
              </a:ext>
            </a:extLst>
          </p:cNvPr>
          <p:cNvSpPr/>
          <p:nvPr/>
        </p:nvSpPr>
        <p:spPr>
          <a:xfrm>
            <a:off x="2809421" y="4408649"/>
            <a:ext cx="215613"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98" name="Rectangle 197">
            <a:extLst>
              <a:ext uri="{FF2B5EF4-FFF2-40B4-BE49-F238E27FC236}">
                <a16:creationId xmlns:a16="http://schemas.microsoft.com/office/drawing/2014/main" id="{C8C0B121-410F-8AA6-B638-DEFADFEA3F2B}"/>
              </a:ext>
            </a:extLst>
          </p:cNvPr>
          <p:cNvSpPr/>
          <p:nvPr/>
        </p:nvSpPr>
        <p:spPr>
          <a:xfrm>
            <a:off x="2734952" y="4210779"/>
            <a:ext cx="76080" cy="338554"/>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99" name="Straight Connector 198">
            <a:extLst>
              <a:ext uri="{FF2B5EF4-FFF2-40B4-BE49-F238E27FC236}">
                <a16:creationId xmlns:a16="http://schemas.microsoft.com/office/drawing/2014/main" id="{E3F4EE35-BE55-3480-21AD-320C79B44363}"/>
              </a:ext>
            </a:extLst>
          </p:cNvPr>
          <p:cNvCxnSpPr>
            <a:cxnSpLocks/>
          </p:cNvCxnSpPr>
          <p:nvPr/>
        </p:nvCxnSpPr>
        <p:spPr>
          <a:xfrm>
            <a:off x="3018270" y="4218581"/>
            <a:ext cx="0" cy="334522"/>
          </a:xfrm>
          <a:prstGeom prst="line">
            <a:avLst/>
          </a:prstGeom>
          <a:noFill/>
          <a:ln w="19050" cap="flat" cmpd="sng" algn="ctr">
            <a:solidFill>
              <a:srgbClr val="005097"/>
            </a:solidFill>
            <a:prstDash val="sysDot"/>
            <a:miter lim="800000"/>
          </a:ln>
          <a:effectLst/>
        </p:spPr>
      </p:cxnSp>
      <mc:AlternateContent xmlns:mc="http://schemas.openxmlformats.org/markup-compatibility/2006">
        <mc:Choice xmlns:a14="http://schemas.microsoft.com/office/drawing/2010/main" Requires="a14">
          <p:sp>
            <p:nvSpPr>
              <p:cNvPr id="200" name="TextBox 199">
                <a:extLst>
                  <a:ext uri="{FF2B5EF4-FFF2-40B4-BE49-F238E27FC236}">
                    <a16:creationId xmlns:a16="http://schemas.microsoft.com/office/drawing/2014/main" id="{07DDB90E-30E2-2474-0BA5-89C26C2A91A5}"/>
                  </a:ext>
                </a:extLst>
              </p:cNvPr>
              <p:cNvSpPr txBox="1"/>
              <p:nvPr/>
            </p:nvSpPr>
            <p:spPr>
              <a:xfrm>
                <a:off x="2910337" y="4506962"/>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200" name="TextBox 199">
                <a:extLst>
                  <a:ext uri="{FF2B5EF4-FFF2-40B4-BE49-F238E27FC236}">
                    <a16:creationId xmlns:a16="http://schemas.microsoft.com/office/drawing/2014/main" id="{07DDB90E-30E2-2474-0BA5-89C26C2A91A5}"/>
                  </a:ext>
                </a:extLst>
              </p:cNvPr>
              <p:cNvSpPr txBox="1">
                <a:spLocks noRot="1" noChangeAspect="1" noMove="1" noResize="1" noEditPoints="1" noAdjustHandles="1" noChangeArrowheads="1" noChangeShapeType="1" noTextEdit="1"/>
              </p:cNvSpPr>
              <p:nvPr/>
            </p:nvSpPr>
            <p:spPr>
              <a:xfrm>
                <a:off x="2910337" y="4506962"/>
                <a:ext cx="546799" cy="276999"/>
              </a:xfrm>
              <a:prstGeom prst="rect">
                <a:avLst/>
              </a:prstGeom>
              <a:blipFill>
                <a:blip r:embed="rId19"/>
                <a:stretch>
                  <a:fillRect b="-1304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1" name="TextBox 200">
                <a:extLst>
                  <a:ext uri="{FF2B5EF4-FFF2-40B4-BE49-F238E27FC236}">
                    <a16:creationId xmlns:a16="http://schemas.microsoft.com/office/drawing/2014/main" id="{7A7A6936-1AEA-310F-BF4D-FB2A33D4EC17}"/>
                  </a:ext>
                </a:extLst>
              </p:cNvPr>
              <p:cNvSpPr txBox="1"/>
              <p:nvPr/>
            </p:nvSpPr>
            <p:spPr>
              <a:xfrm>
                <a:off x="3212077"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p:sp>
            <p:nvSpPr>
              <p:cNvPr id="201" name="TextBox 200">
                <a:extLst>
                  <a:ext uri="{FF2B5EF4-FFF2-40B4-BE49-F238E27FC236}">
                    <a16:creationId xmlns:a16="http://schemas.microsoft.com/office/drawing/2014/main" id="{7A7A6936-1AEA-310F-BF4D-FB2A33D4EC17}"/>
                  </a:ext>
                </a:extLst>
              </p:cNvPr>
              <p:cNvSpPr txBox="1">
                <a:spLocks noRot="1" noChangeAspect="1" noMove="1" noResize="1" noEditPoints="1" noAdjustHandles="1" noChangeArrowheads="1" noChangeShapeType="1" noTextEdit="1"/>
              </p:cNvSpPr>
              <p:nvPr/>
            </p:nvSpPr>
            <p:spPr>
              <a:xfrm>
                <a:off x="3212077" y="4085563"/>
                <a:ext cx="269642" cy="291298"/>
              </a:xfrm>
              <a:prstGeom prst="rect">
                <a:avLst/>
              </a:prstGeom>
              <a:blipFill>
                <a:blip r:embed="rId20"/>
                <a:stretch>
                  <a:fillRect b="-4167"/>
                </a:stretch>
              </a:blipFill>
            </p:spPr>
            <p:txBody>
              <a:bodyPr/>
              <a:lstStyle/>
              <a:p>
                <a:r>
                  <a:rPr lang="en-US">
                    <a:noFill/>
                  </a:rPr>
                  <a:t> </a:t>
                </a:r>
              </a:p>
            </p:txBody>
          </p:sp>
        </mc:Fallback>
      </mc:AlternateContent>
      <p:cxnSp>
        <p:nvCxnSpPr>
          <p:cNvPr id="202" name="Straight Arrow Connector 201">
            <a:extLst>
              <a:ext uri="{FF2B5EF4-FFF2-40B4-BE49-F238E27FC236}">
                <a16:creationId xmlns:a16="http://schemas.microsoft.com/office/drawing/2014/main" id="{6DFDA654-5FE2-111B-C350-0B8D4C344035}"/>
              </a:ext>
            </a:extLst>
          </p:cNvPr>
          <p:cNvCxnSpPr>
            <a:cxnSpLocks/>
          </p:cNvCxnSpPr>
          <p:nvPr/>
        </p:nvCxnSpPr>
        <p:spPr>
          <a:xfrm>
            <a:off x="3514361"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03" name="TextBox 202">
                <a:extLst>
                  <a:ext uri="{FF2B5EF4-FFF2-40B4-BE49-F238E27FC236}">
                    <a16:creationId xmlns:a16="http://schemas.microsoft.com/office/drawing/2014/main" id="{0F1180D6-1954-2FC6-D91F-A2873FD87FFC}"/>
                  </a:ext>
                </a:extLst>
              </p:cNvPr>
              <p:cNvSpPr txBox="1"/>
              <p:nvPr/>
            </p:nvSpPr>
            <p:spPr>
              <a:xfrm>
                <a:off x="1365637" y="4588449"/>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p:sp>
            <p:nvSpPr>
              <p:cNvPr id="203" name="TextBox 202">
                <a:extLst>
                  <a:ext uri="{FF2B5EF4-FFF2-40B4-BE49-F238E27FC236}">
                    <a16:creationId xmlns:a16="http://schemas.microsoft.com/office/drawing/2014/main" id="{0F1180D6-1954-2FC6-D91F-A2873FD87FFC}"/>
                  </a:ext>
                </a:extLst>
              </p:cNvPr>
              <p:cNvSpPr txBox="1">
                <a:spLocks noRot="1" noChangeAspect="1" noMove="1" noResize="1" noEditPoints="1" noAdjustHandles="1" noChangeArrowheads="1" noChangeShapeType="1" noTextEdit="1"/>
              </p:cNvSpPr>
              <p:nvPr/>
            </p:nvSpPr>
            <p:spPr>
              <a:xfrm>
                <a:off x="1365637" y="4588449"/>
                <a:ext cx="531477" cy="276999"/>
              </a:xfrm>
              <a:prstGeom prst="rect">
                <a:avLst/>
              </a:prstGeom>
              <a:blipFill>
                <a:blip r:embed="rId21"/>
                <a:stretch>
                  <a:fillRect b="-8696"/>
                </a:stretch>
              </a:blipFill>
            </p:spPr>
            <p:txBody>
              <a:bodyPr/>
              <a:lstStyle/>
              <a:p>
                <a:r>
                  <a:rPr lang="en-US">
                    <a:noFill/>
                  </a:rPr>
                  <a:t> </a:t>
                </a:r>
              </a:p>
            </p:txBody>
          </p:sp>
        </mc:Fallback>
      </mc:AlternateContent>
      <p:sp>
        <p:nvSpPr>
          <p:cNvPr id="24" name="Rectangle 23">
            <a:extLst>
              <a:ext uri="{FF2B5EF4-FFF2-40B4-BE49-F238E27FC236}">
                <a16:creationId xmlns:a16="http://schemas.microsoft.com/office/drawing/2014/main" id="{BB3C44DD-F659-FE21-F339-F5ACB524F1B4}"/>
              </a:ext>
            </a:extLst>
          </p:cNvPr>
          <p:cNvSpPr/>
          <p:nvPr/>
        </p:nvSpPr>
        <p:spPr>
          <a:xfrm>
            <a:off x="1237625" y="2991679"/>
            <a:ext cx="6246661" cy="3478148"/>
          </a:xfrm>
          <a:prstGeom prst="rect">
            <a:avLst/>
          </a:prstGeom>
          <a:solidFill>
            <a:srgbClr val="FFFFFF">
              <a:alpha val="7568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Tree>
    <p:extLst>
      <p:ext uri="{BB962C8B-B14F-4D97-AF65-F5344CB8AC3E}">
        <p14:creationId xmlns:p14="http://schemas.microsoft.com/office/powerpoint/2010/main" val="4114362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3A92-CD80-02F8-45AB-39F641EFBC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9104DC-18AF-C39A-1428-5BF18DF13075}"/>
              </a:ext>
            </a:extLst>
          </p:cNvPr>
          <p:cNvSpPr>
            <a:spLocks noGrp="1"/>
          </p:cNvSpPr>
          <p:nvPr>
            <p:ph type="title"/>
          </p:nvPr>
        </p:nvSpPr>
        <p:spPr/>
        <p:txBody>
          <a:bodyPr/>
          <a:lstStyle/>
          <a:p>
            <a:r>
              <a:rPr lang="en-US" dirty="0"/>
              <a:t>Three Devices Under Test</a:t>
            </a:r>
          </a:p>
        </p:txBody>
      </p:sp>
      <p:sp>
        <p:nvSpPr>
          <p:cNvPr id="14" name="Rectangle 13">
            <a:extLst>
              <a:ext uri="{FF2B5EF4-FFF2-40B4-BE49-F238E27FC236}">
                <a16:creationId xmlns:a16="http://schemas.microsoft.com/office/drawing/2014/main" id="{9DA016DC-E8F3-F8EC-C969-0C303CF2A056}"/>
              </a:ext>
            </a:extLst>
          </p:cNvPr>
          <p:cNvSpPr/>
          <p:nvPr/>
        </p:nvSpPr>
        <p:spPr>
          <a:xfrm>
            <a:off x="2796931" y="4210773"/>
            <a:ext cx="211461" cy="70759"/>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 name="Straight Connector 4">
            <a:extLst>
              <a:ext uri="{FF2B5EF4-FFF2-40B4-BE49-F238E27FC236}">
                <a16:creationId xmlns:a16="http://schemas.microsoft.com/office/drawing/2014/main" id="{7CEE554C-D8E0-CBAE-09E0-DC63ACC5F98F}"/>
              </a:ext>
            </a:extLst>
          </p:cNvPr>
          <p:cNvCxnSpPr>
            <a:cxnSpLocks/>
          </p:cNvCxnSpPr>
          <p:nvPr/>
        </p:nvCxnSpPr>
        <p:spPr>
          <a:xfrm>
            <a:off x="2952324" y="4008699"/>
            <a:ext cx="5983751"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9A64304-F17D-7199-F5A1-A481723E7C36}"/>
                  </a:ext>
                </a:extLst>
              </p:cNvPr>
              <p:cNvSpPr txBox="1"/>
              <p:nvPr/>
            </p:nvSpPr>
            <p:spPr>
              <a:xfrm>
                <a:off x="5484636" y="4087502"/>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6" name="TextBox 5">
                <a:extLst>
                  <a:ext uri="{FF2B5EF4-FFF2-40B4-BE49-F238E27FC236}">
                    <a16:creationId xmlns:a16="http://schemas.microsoft.com/office/drawing/2014/main" id="{68619F3F-3F11-0108-7FDC-F9C7406A7797}"/>
                  </a:ext>
                </a:extLst>
              </p:cNvPr>
              <p:cNvSpPr txBox="1">
                <a:spLocks noRot="1" noChangeAspect="1" noMove="1" noResize="1" noEditPoints="1" noAdjustHandles="1" noChangeArrowheads="1" noChangeShapeType="1" noTextEdit="1"/>
              </p:cNvSpPr>
              <p:nvPr/>
            </p:nvSpPr>
            <p:spPr>
              <a:xfrm>
                <a:off x="5484636" y="4087502"/>
                <a:ext cx="269642" cy="291298"/>
              </a:xfrm>
              <a:prstGeom prst="rect">
                <a:avLst/>
              </a:prstGeom>
              <a:blipFill>
                <a:blip r:embed="rId3"/>
                <a:stretch>
                  <a:fillRect b="-4348"/>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2851E93F-26C8-ABD2-9960-6C8F7FA46B84}"/>
              </a:ext>
            </a:extLst>
          </p:cNvPr>
          <p:cNvCxnSpPr>
            <a:cxnSpLocks/>
          </p:cNvCxnSpPr>
          <p:nvPr/>
        </p:nvCxnSpPr>
        <p:spPr>
          <a:xfrm>
            <a:off x="5786920" y="4021399"/>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37C0063-3634-BD6D-DDA5-8258AD2362E5}"/>
              </a:ext>
            </a:extLst>
          </p:cNvPr>
          <p:cNvCxnSpPr>
            <a:cxnSpLocks/>
          </p:cNvCxnSpPr>
          <p:nvPr/>
        </p:nvCxnSpPr>
        <p:spPr>
          <a:xfrm>
            <a:off x="3069611" y="4210114"/>
            <a:ext cx="219279"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AA438E4-767F-877E-3927-3E72F8F3482D}"/>
              </a:ext>
            </a:extLst>
          </p:cNvPr>
          <p:cNvCxnSpPr>
            <a:cxnSpLocks/>
          </p:cNvCxnSpPr>
          <p:nvPr/>
        </p:nvCxnSpPr>
        <p:spPr>
          <a:xfrm>
            <a:off x="3153714" y="4210774"/>
            <a:ext cx="0" cy="271131"/>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A8A910A-1D82-9B22-D210-27F47A5B7ECC}"/>
              </a:ext>
            </a:extLst>
          </p:cNvPr>
          <p:cNvCxnSpPr>
            <a:cxnSpLocks/>
          </p:cNvCxnSpPr>
          <p:nvPr/>
        </p:nvCxnSpPr>
        <p:spPr>
          <a:xfrm flipV="1">
            <a:off x="1665763" y="4485512"/>
            <a:ext cx="6575129" cy="1899"/>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19E9A6C-D7C9-F3D1-C18C-FECE031FFC22}"/>
              </a:ext>
            </a:extLst>
          </p:cNvPr>
          <p:cNvCxnSpPr>
            <a:cxnSpLocks/>
          </p:cNvCxnSpPr>
          <p:nvPr/>
        </p:nvCxnSpPr>
        <p:spPr>
          <a:xfrm>
            <a:off x="1851737" y="463899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F7CEF73-7BDB-8C39-FAA0-5B6D4DD6317B}"/>
              </a:ext>
            </a:extLst>
          </p:cNvPr>
          <p:cNvSpPr txBox="1"/>
          <p:nvPr/>
        </p:nvSpPr>
        <p:spPr>
          <a:xfrm>
            <a:off x="5498918" y="3255147"/>
            <a:ext cx="1026443" cy="230832"/>
          </a:xfrm>
          <a:prstGeom prst="rect">
            <a:avLst/>
          </a:prstGeom>
          <a:noFill/>
        </p:spPr>
        <p:txBody>
          <a:bodyPr wrap="square" rtlCol="0">
            <a:spAutoFit/>
          </a:bodyPr>
          <a:lstStyle/>
          <a:p>
            <a:r>
              <a:rPr lang="en-US" sz="900" dirty="0"/>
              <a:t>Junction barrier</a:t>
            </a:r>
          </a:p>
        </p:txBody>
      </p:sp>
      <p:grpSp>
        <p:nvGrpSpPr>
          <p:cNvPr id="152" name="Group 151">
            <a:extLst>
              <a:ext uri="{FF2B5EF4-FFF2-40B4-BE49-F238E27FC236}">
                <a16:creationId xmlns:a16="http://schemas.microsoft.com/office/drawing/2014/main" id="{E9FEE450-1C8C-0F95-2E03-1BF94CE4546D}"/>
              </a:ext>
            </a:extLst>
          </p:cNvPr>
          <p:cNvGrpSpPr/>
          <p:nvPr/>
        </p:nvGrpSpPr>
        <p:grpSpPr>
          <a:xfrm>
            <a:off x="1463055" y="4481059"/>
            <a:ext cx="1272496" cy="157941"/>
            <a:chOff x="1578315" y="4434955"/>
            <a:chExt cx="1272496" cy="157941"/>
          </a:xfrm>
        </p:grpSpPr>
        <p:sp>
          <p:nvSpPr>
            <p:cNvPr id="19" name="Rectangle 18">
              <a:extLst>
                <a:ext uri="{FF2B5EF4-FFF2-40B4-BE49-F238E27FC236}">
                  <a16:creationId xmlns:a16="http://schemas.microsoft.com/office/drawing/2014/main" id="{305FEACB-1172-983E-76F9-CE3FBD3681CF}"/>
                </a:ext>
              </a:extLst>
            </p:cNvPr>
            <p:cNvSpPr/>
            <p:nvPr/>
          </p:nvSpPr>
          <p:spPr>
            <a:xfrm rot="16200000" flipH="1">
              <a:off x="1755498" y="4355056"/>
              <a:ext cx="57000" cy="41136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20" name="Straight Connector 19">
              <a:extLst>
                <a:ext uri="{FF2B5EF4-FFF2-40B4-BE49-F238E27FC236}">
                  <a16:creationId xmlns:a16="http://schemas.microsoft.com/office/drawing/2014/main" id="{EF90CB73-5FA6-AC06-5FA9-BC79899A36FA}"/>
                </a:ext>
              </a:extLst>
            </p:cNvPr>
            <p:cNvCxnSpPr>
              <a:cxnSpLocks/>
            </p:cNvCxnSpPr>
            <p:nvPr/>
          </p:nvCxnSpPr>
          <p:spPr>
            <a:xfrm>
              <a:off x="1996187" y="4436745"/>
              <a:ext cx="0" cy="156151"/>
            </a:xfrm>
            <a:prstGeom prst="line">
              <a:avLst/>
            </a:prstGeom>
            <a:noFill/>
            <a:ln w="19050" cap="flat" cmpd="sng" algn="ctr">
              <a:solidFill>
                <a:srgbClr val="005097"/>
              </a:solidFill>
              <a:prstDash val="sysDot"/>
              <a:miter lim="800000"/>
            </a:ln>
            <a:effectLst/>
          </p:spPr>
        </p:cxnSp>
        <p:sp>
          <p:nvSpPr>
            <p:cNvPr id="28" name="Rectangle 27">
              <a:extLst>
                <a:ext uri="{FF2B5EF4-FFF2-40B4-BE49-F238E27FC236}">
                  <a16:creationId xmlns:a16="http://schemas.microsoft.com/office/drawing/2014/main" id="{E88E719B-E148-EC76-FA54-14B0EB2CE799}"/>
                </a:ext>
              </a:extLst>
            </p:cNvPr>
            <p:cNvSpPr/>
            <p:nvPr/>
          </p:nvSpPr>
          <p:spPr>
            <a:xfrm rot="16200000" flipH="1">
              <a:off x="2393932" y="4043717"/>
              <a:ext cx="65641" cy="84811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90" name="Straight Arrow Connector 89">
            <a:extLst>
              <a:ext uri="{FF2B5EF4-FFF2-40B4-BE49-F238E27FC236}">
                <a16:creationId xmlns:a16="http://schemas.microsoft.com/office/drawing/2014/main" id="{4B44CDFE-EF07-7B0F-E5DC-E18C9D423255}"/>
              </a:ext>
            </a:extLst>
          </p:cNvPr>
          <p:cNvCxnSpPr>
            <a:cxnSpLocks/>
          </p:cNvCxnSpPr>
          <p:nvPr/>
        </p:nvCxnSpPr>
        <p:spPr>
          <a:xfrm flipV="1">
            <a:off x="1853321" y="4271569"/>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3" name="Group 152">
            <a:extLst>
              <a:ext uri="{FF2B5EF4-FFF2-40B4-BE49-F238E27FC236}">
                <a16:creationId xmlns:a16="http://schemas.microsoft.com/office/drawing/2014/main" id="{84DB1724-EFDB-9D6C-1B7E-E27B544A7E93}"/>
              </a:ext>
            </a:extLst>
          </p:cNvPr>
          <p:cNvGrpSpPr/>
          <p:nvPr/>
        </p:nvGrpSpPr>
        <p:grpSpPr>
          <a:xfrm flipH="1">
            <a:off x="3027722" y="4481056"/>
            <a:ext cx="1308720" cy="157942"/>
            <a:chOff x="1467459" y="4434954"/>
            <a:chExt cx="1308720" cy="157942"/>
          </a:xfrm>
        </p:grpSpPr>
        <p:sp>
          <p:nvSpPr>
            <p:cNvPr id="154" name="Rectangle 153">
              <a:extLst>
                <a:ext uri="{FF2B5EF4-FFF2-40B4-BE49-F238E27FC236}">
                  <a16:creationId xmlns:a16="http://schemas.microsoft.com/office/drawing/2014/main" id="{5A5B590A-A464-1011-0040-7E8D5F1717F2}"/>
                </a:ext>
              </a:extLst>
            </p:cNvPr>
            <p:cNvSpPr/>
            <p:nvPr/>
          </p:nvSpPr>
          <p:spPr>
            <a:xfrm rot="16200000" flipH="1">
              <a:off x="1642297" y="4357401"/>
              <a:ext cx="55107" cy="404784"/>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55" name="Straight Connector 154">
              <a:extLst>
                <a:ext uri="{FF2B5EF4-FFF2-40B4-BE49-F238E27FC236}">
                  <a16:creationId xmlns:a16="http://schemas.microsoft.com/office/drawing/2014/main" id="{2B26109A-68A8-D080-DE99-C354FFE12581}"/>
                </a:ext>
              </a:extLst>
            </p:cNvPr>
            <p:cNvCxnSpPr>
              <a:cxnSpLocks/>
            </p:cNvCxnSpPr>
            <p:nvPr/>
          </p:nvCxnSpPr>
          <p:spPr>
            <a:xfrm>
              <a:off x="1879038" y="4436745"/>
              <a:ext cx="0" cy="156151"/>
            </a:xfrm>
            <a:prstGeom prst="line">
              <a:avLst/>
            </a:prstGeom>
            <a:noFill/>
            <a:ln w="19050" cap="flat" cmpd="sng" algn="ctr">
              <a:solidFill>
                <a:srgbClr val="005097"/>
              </a:solidFill>
              <a:prstDash val="sysDot"/>
              <a:miter lim="800000"/>
            </a:ln>
            <a:effectLst/>
          </p:spPr>
        </p:cxnSp>
        <p:sp>
          <p:nvSpPr>
            <p:cNvPr id="156" name="Rectangle 155">
              <a:extLst>
                <a:ext uri="{FF2B5EF4-FFF2-40B4-BE49-F238E27FC236}">
                  <a16:creationId xmlns:a16="http://schemas.microsoft.com/office/drawing/2014/main" id="{66507231-9954-EBC2-325E-BA16A826AEED}"/>
                </a:ext>
              </a:extLst>
            </p:cNvPr>
            <p:cNvSpPr/>
            <p:nvPr/>
          </p:nvSpPr>
          <p:spPr>
            <a:xfrm rot="16200000" flipH="1">
              <a:off x="2296299" y="4027074"/>
              <a:ext cx="71999" cy="887760"/>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04" name="Rectangle 103">
            <a:extLst>
              <a:ext uri="{FF2B5EF4-FFF2-40B4-BE49-F238E27FC236}">
                <a16:creationId xmlns:a16="http://schemas.microsoft.com/office/drawing/2014/main" id="{2CD01723-1E3F-D399-4E11-53966D69E4B4}"/>
              </a:ext>
            </a:extLst>
          </p:cNvPr>
          <p:cNvSpPr/>
          <p:nvPr/>
        </p:nvSpPr>
        <p:spPr>
          <a:xfrm>
            <a:off x="5934444" y="3567675"/>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05" name="Straight Connector 104">
            <a:extLst>
              <a:ext uri="{FF2B5EF4-FFF2-40B4-BE49-F238E27FC236}">
                <a16:creationId xmlns:a16="http://schemas.microsoft.com/office/drawing/2014/main" id="{B6B5CAB5-3774-8982-A0EC-94C95D47BECF}"/>
              </a:ext>
            </a:extLst>
          </p:cNvPr>
          <p:cNvCxnSpPr>
            <a:cxnSpLocks/>
          </p:cNvCxnSpPr>
          <p:nvPr/>
        </p:nvCxnSpPr>
        <p:spPr>
          <a:xfrm>
            <a:off x="6079782" y="3631053"/>
            <a:ext cx="1157" cy="913954"/>
          </a:xfrm>
          <a:prstGeom prst="line">
            <a:avLst/>
          </a:prstGeom>
          <a:noFill/>
          <a:ln w="19050" cap="flat" cmpd="sng" algn="ctr">
            <a:solidFill>
              <a:srgbClr val="005097"/>
            </a:solidFill>
            <a:prstDash val="sysDot"/>
            <a:miter lim="800000"/>
          </a:ln>
          <a:effectLst/>
        </p:spPr>
      </p:cxnSp>
      <p:sp>
        <p:nvSpPr>
          <p:cNvPr id="109" name="Rectangle 108">
            <a:extLst>
              <a:ext uri="{FF2B5EF4-FFF2-40B4-BE49-F238E27FC236}">
                <a16:creationId xmlns:a16="http://schemas.microsoft.com/office/drawing/2014/main" id="{86B494EF-4DDB-6458-E38E-EC8219CA7191}"/>
              </a:ext>
            </a:extLst>
          </p:cNvPr>
          <p:cNvSpPr/>
          <p:nvPr/>
        </p:nvSpPr>
        <p:spPr>
          <a:xfrm>
            <a:off x="5871215" y="3567681"/>
            <a:ext cx="77329" cy="97657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95F58CFC-CBFC-2DB3-27C3-50B612970B8C}"/>
                  </a:ext>
                </a:extLst>
              </p:cNvPr>
              <p:cNvSpPr txBox="1"/>
              <p:nvPr/>
            </p:nvSpPr>
            <p:spPr>
              <a:xfrm>
                <a:off x="5913894" y="4547399"/>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98" name="TextBox 97">
                <a:extLst>
                  <a:ext uri="{FF2B5EF4-FFF2-40B4-BE49-F238E27FC236}">
                    <a16:creationId xmlns:a16="http://schemas.microsoft.com/office/drawing/2014/main" id="{7BA4F15D-95B0-9CA1-EF11-0F8E292C8E27}"/>
                  </a:ext>
                </a:extLst>
              </p:cNvPr>
              <p:cNvSpPr txBox="1">
                <a:spLocks noRot="1" noChangeAspect="1" noMove="1" noResize="1" noEditPoints="1" noAdjustHandles="1" noChangeArrowheads="1" noChangeShapeType="1" noTextEdit="1"/>
              </p:cNvSpPr>
              <p:nvPr/>
            </p:nvSpPr>
            <p:spPr>
              <a:xfrm>
                <a:off x="5913894" y="4547399"/>
                <a:ext cx="546799" cy="276999"/>
              </a:xfrm>
              <a:prstGeom prst="rect">
                <a:avLst/>
              </a:prstGeom>
              <a:blipFill>
                <a:blip r:embed="rId4"/>
                <a:stretch>
                  <a:fillRect b="-18182"/>
                </a:stretch>
              </a:blipFill>
              <a:ln>
                <a:noFill/>
              </a:ln>
            </p:spPr>
            <p:txBody>
              <a:bodyPr/>
              <a:lstStyle/>
              <a:p>
                <a:r>
                  <a:rPr lang="en-US">
                    <a:noFill/>
                  </a:rPr>
                  <a:t> </a:t>
                </a:r>
              </a:p>
            </p:txBody>
          </p:sp>
        </mc:Fallback>
      </mc:AlternateContent>
      <p:cxnSp>
        <p:nvCxnSpPr>
          <p:cNvPr id="99" name="Straight Connector 98">
            <a:extLst>
              <a:ext uri="{FF2B5EF4-FFF2-40B4-BE49-F238E27FC236}">
                <a16:creationId xmlns:a16="http://schemas.microsoft.com/office/drawing/2014/main" id="{D6E73ADB-8F45-3153-FD67-6DE3DA5A4D33}"/>
              </a:ext>
            </a:extLst>
          </p:cNvPr>
          <p:cNvCxnSpPr>
            <a:cxnSpLocks/>
          </p:cNvCxnSpPr>
          <p:nvPr/>
        </p:nvCxnSpPr>
        <p:spPr>
          <a:xfrm>
            <a:off x="6131333" y="3573372"/>
            <a:ext cx="365434" cy="0"/>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E0FBF276-C7EF-B361-CD2F-F3745C895813}"/>
              </a:ext>
            </a:extLst>
          </p:cNvPr>
          <p:cNvCxnSpPr>
            <a:cxnSpLocks/>
          </p:cNvCxnSpPr>
          <p:nvPr/>
        </p:nvCxnSpPr>
        <p:spPr>
          <a:xfrm flipH="1">
            <a:off x="6177336" y="3567675"/>
            <a:ext cx="1156" cy="906138"/>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1D0F4B62-5976-51C2-71E4-36B1DAC0AC94}"/>
              </a:ext>
            </a:extLst>
          </p:cNvPr>
          <p:cNvCxnSpPr>
            <a:cxnSpLocks/>
          </p:cNvCxnSpPr>
          <p:nvPr/>
        </p:nvCxnSpPr>
        <p:spPr>
          <a:xfrm>
            <a:off x="4979725" y="458963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7" name="Group 156">
            <a:extLst>
              <a:ext uri="{FF2B5EF4-FFF2-40B4-BE49-F238E27FC236}">
                <a16:creationId xmlns:a16="http://schemas.microsoft.com/office/drawing/2014/main" id="{92B3A594-749E-0FD0-D8F7-63D45DD0BBB8}"/>
              </a:ext>
            </a:extLst>
          </p:cNvPr>
          <p:cNvGrpSpPr/>
          <p:nvPr/>
        </p:nvGrpSpPr>
        <p:grpSpPr>
          <a:xfrm>
            <a:off x="4519019" y="4474753"/>
            <a:ext cx="1354049" cy="110441"/>
            <a:chOff x="1496761" y="5860198"/>
            <a:chExt cx="1354049" cy="110441"/>
          </a:xfrm>
        </p:grpSpPr>
        <p:sp>
          <p:nvSpPr>
            <p:cNvPr id="107" name="Rectangle 106">
              <a:extLst>
                <a:ext uri="{FF2B5EF4-FFF2-40B4-BE49-F238E27FC236}">
                  <a16:creationId xmlns:a16="http://schemas.microsoft.com/office/drawing/2014/main" id="{35650F2A-CF2F-A297-5F3A-471D9FC6EC35}"/>
                </a:ext>
              </a:extLst>
            </p:cNvPr>
            <p:cNvSpPr/>
            <p:nvPr/>
          </p:nvSpPr>
          <p:spPr>
            <a:xfrm rot="16200000" flipH="1">
              <a:off x="1665155" y="5742847"/>
              <a:ext cx="59398" cy="39618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08" name="Straight Connector 107">
              <a:extLst>
                <a:ext uri="{FF2B5EF4-FFF2-40B4-BE49-F238E27FC236}">
                  <a16:creationId xmlns:a16="http://schemas.microsoft.com/office/drawing/2014/main" id="{665CD9E9-0D1A-D75A-9593-AAA180FC5868}"/>
                </a:ext>
              </a:extLst>
            </p:cNvPr>
            <p:cNvCxnSpPr>
              <a:cxnSpLocks/>
            </p:cNvCxnSpPr>
            <p:nvPr/>
          </p:nvCxnSpPr>
          <p:spPr>
            <a:xfrm>
              <a:off x="1901809" y="5860198"/>
              <a:ext cx="199" cy="105626"/>
            </a:xfrm>
            <a:prstGeom prst="line">
              <a:avLst/>
            </a:prstGeom>
            <a:noFill/>
            <a:ln w="19050" cap="flat" cmpd="sng" algn="ctr">
              <a:solidFill>
                <a:srgbClr val="005097"/>
              </a:solidFill>
              <a:prstDash val="sysDot"/>
              <a:miter lim="800000"/>
            </a:ln>
            <a:effectLst/>
          </p:spPr>
        </p:cxnSp>
        <p:sp>
          <p:nvSpPr>
            <p:cNvPr id="112" name="Rectangle 111">
              <a:extLst>
                <a:ext uri="{FF2B5EF4-FFF2-40B4-BE49-F238E27FC236}">
                  <a16:creationId xmlns:a16="http://schemas.microsoft.com/office/drawing/2014/main" id="{95998F90-F9E1-25AF-BFD7-47DC56117128}"/>
                </a:ext>
              </a:extLst>
            </p:cNvPr>
            <p:cNvSpPr/>
            <p:nvPr/>
          </p:nvSpPr>
          <p:spPr>
            <a:xfrm rot="16200000" flipH="1">
              <a:off x="2349874" y="5420046"/>
              <a:ext cx="59396" cy="94247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14" name="Straight Arrow Connector 113">
            <a:extLst>
              <a:ext uri="{FF2B5EF4-FFF2-40B4-BE49-F238E27FC236}">
                <a16:creationId xmlns:a16="http://schemas.microsoft.com/office/drawing/2014/main" id="{DC020C15-AB3B-EA7A-C8D4-D3D502BFEB28}"/>
              </a:ext>
            </a:extLst>
          </p:cNvPr>
          <p:cNvCxnSpPr>
            <a:cxnSpLocks/>
          </p:cNvCxnSpPr>
          <p:nvPr/>
        </p:nvCxnSpPr>
        <p:spPr>
          <a:xfrm flipV="1">
            <a:off x="4981313" y="4266652"/>
            <a:ext cx="0" cy="200381"/>
          </a:xfrm>
          <a:prstGeom prst="straightConnector1">
            <a:avLst/>
          </a:prstGeom>
          <a:ln w="127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44D45096-DC4B-03E7-79F6-E27A6619411F}"/>
              </a:ext>
            </a:extLst>
          </p:cNvPr>
          <p:cNvGrpSpPr/>
          <p:nvPr/>
        </p:nvGrpSpPr>
        <p:grpSpPr>
          <a:xfrm flipH="1">
            <a:off x="6078068" y="4474882"/>
            <a:ext cx="1308693" cy="105626"/>
            <a:chOff x="1552234" y="5860198"/>
            <a:chExt cx="1308693" cy="105626"/>
          </a:xfrm>
        </p:grpSpPr>
        <p:sp>
          <p:nvSpPr>
            <p:cNvPr id="159" name="Rectangle 158">
              <a:extLst>
                <a:ext uri="{FF2B5EF4-FFF2-40B4-BE49-F238E27FC236}">
                  <a16:creationId xmlns:a16="http://schemas.microsoft.com/office/drawing/2014/main" id="{8756967E-1CC5-973F-3F90-10AD238E67CA}"/>
                </a:ext>
              </a:extLst>
            </p:cNvPr>
            <p:cNvSpPr/>
            <p:nvPr/>
          </p:nvSpPr>
          <p:spPr>
            <a:xfrm rot="16200000" flipH="1">
              <a:off x="1728992" y="5734482"/>
              <a:ext cx="52419" cy="405936"/>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0" name="Straight Connector 159">
              <a:extLst>
                <a:ext uri="{FF2B5EF4-FFF2-40B4-BE49-F238E27FC236}">
                  <a16:creationId xmlns:a16="http://schemas.microsoft.com/office/drawing/2014/main" id="{8CD1FA91-8A97-C3D5-35E1-FFECA578D5D3}"/>
                </a:ext>
              </a:extLst>
            </p:cNvPr>
            <p:cNvCxnSpPr>
              <a:cxnSpLocks/>
            </p:cNvCxnSpPr>
            <p:nvPr/>
          </p:nvCxnSpPr>
          <p:spPr>
            <a:xfrm>
              <a:off x="1966891" y="5860198"/>
              <a:ext cx="199" cy="105626"/>
            </a:xfrm>
            <a:prstGeom prst="line">
              <a:avLst/>
            </a:prstGeom>
            <a:noFill/>
            <a:ln w="19050" cap="flat" cmpd="sng" algn="ctr">
              <a:solidFill>
                <a:srgbClr val="005097"/>
              </a:solidFill>
              <a:prstDash val="sysDot"/>
              <a:miter lim="800000"/>
            </a:ln>
            <a:effectLst/>
          </p:spPr>
        </p:cxnSp>
        <p:sp>
          <p:nvSpPr>
            <p:cNvPr id="161" name="Rectangle 160">
              <a:extLst>
                <a:ext uri="{FF2B5EF4-FFF2-40B4-BE49-F238E27FC236}">
                  <a16:creationId xmlns:a16="http://schemas.microsoft.com/office/drawing/2014/main" id="{464FCD3D-5353-FFEC-FF5D-7084F5F86681}"/>
                </a:ext>
              </a:extLst>
            </p:cNvPr>
            <p:cNvSpPr/>
            <p:nvPr/>
          </p:nvSpPr>
          <p:spPr>
            <a:xfrm rot="16200000" flipH="1">
              <a:off x="2390935" y="5441121"/>
              <a:ext cx="49526" cy="890458"/>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32" name="Rectangle 131">
            <a:extLst>
              <a:ext uri="{FF2B5EF4-FFF2-40B4-BE49-F238E27FC236}">
                <a16:creationId xmlns:a16="http://schemas.microsoft.com/office/drawing/2014/main" id="{DB2C7882-365B-D1DE-29DF-E30EDD2E2886}"/>
              </a:ext>
            </a:extLst>
          </p:cNvPr>
          <p:cNvSpPr/>
          <p:nvPr/>
        </p:nvSpPr>
        <p:spPr>
          <a:xfrm>
            <a:off x="9088642" y="3843839"/>
            <a:ext cx="155392" cy="70537"/>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3" name="Straight Connector 132">
            <a:extLst>
              <a:ext uri="{FF2B5EF4-FFF2-40B4-BE49-F238E27FC236}">
                <a16:creationId xmlns:a16="http://schemas.microsoft.com/office/drawing/2014/main" id="{70F0363E-8BB2-B1DF-7176-005A144F58AA}"/>
              </a:ext>
            </a:extLst>
          </p:cNvPr>
          <p:cNvCxnSpPr>
            <a:cxnSpLocks/>
          </p:cNvCxnSpPr>
          <p:nvPr/>
        </p:nvCxnSpPr>
        <p:spPr>
          <a:xfrm flipH="1">
            <a:off x="9233921" y="3851650"/>
            <a:ext cx="1217" cy="678940"/>
          </a:xfrm>
          <a:prstGeom prst="line">
            <a:avLst/>
          </a:prstGeom>
          <a:noFill/>
          <a:ln w="19050" cap="flat" cmpd="sng" algn="ctr">
            <a:solidFill>
              <a:srgbClr val="005097"/>
            </a:solidFill>
            <a:prstDash val="sysDot"/>
            <a:miter lim="800000"/>
          </a:ln>
          <a:effectLst/>
        </p:spPr>
      </p:cxnSp>
      <p:sp>
        <p:nvSpPr>
          <p:cNvPr id="137" name="Rectangle 136">
            <a:extLst>
              <a:ext uri="{FF2B5EF4-FFF2-40B4-BE49-F238E27FC236}">
                <a16:creationId xmlns:a16="http://schemas.microsoft.com/office/drawing/2014/main" id="{52F9C649-22A0-CC8F-1AA9-39FD1579CB86}"/>
              </a:ext>
            </a:extLst>
          </p:cNvPr>
          <p:cNvSpPr/>
          <p:nvPr/>
        </p:nvSpPr>
        <p:spPr>
          <a:xfrm>
            <a:off x="9031092" y="3843849"/>
            <a:ext cx="71650" cy="703522"/>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nvGrpSpPr>
          <p:cNvPr id="166" name="Group 165">
            <a:extLst>
              <a:ext uri="{FF2B5EF4-FFF2-40B4-BE49-F238E27FC236}">
                <a16:creationId xmlns:a16="http://schemas.microsoft.com/office/drawing/2014/main" id="{4D38A0C8-8E7F-9D62-7186-41BF35BE79AE}"/>
              </a:ext>
            </a:extLst>
          </p:cNvPr>
          <p:cNvGrpSpPr/>
          <p:nvPr/>
        </p:nvGrpSpPr>
        <p:grpSpPr>
          <a:xfrm>
            <a:off x="7699485" y="4479261"/>
            <a:ext cx="1334553" cy="333904"/>
            <a:chOff x="8205580" y="5149321"/>
            <a:chExt cx="1334553" cy="333904"/>
          </a:xfrm>
        </p:grpSpPr>
        <p:sp>
          <p:nvSpPr>
            <p:cNvPr id="135" name="Rectangle 134">
              <a:extLst>
                <a:ext uri="{FF2B5EF4-FFF2-40B4-BE49-F238E27FC236}">
                  <a16:creationId xmlns:a16="http://schemas.microsoft.com/office/drawing/2014/main" id="{01EF1752-17E2-F38D-6A3D-D696F7610581}"/>
                </a:ext>
              </a:extLst>
            </p:cNvPr>
            <p:cNvSpPr/>
            <p:nvPr/>
          </p:nvSpPr>
          <p:spPr>
            <a:xfrm rot="16200000" flipH="1">
              <a:off x="8378899" y="5251081"/>
              <a:ext cx="58150" cy="404788"/>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36" name="Straight Connector 135">
              <a:extLst>
                <a:ext uri="{FF2B5EF4-FFF2-40B4-BE49-F238E27FC236}">
                  <a16:creationId xmlns:a16="http://schemas.microsoft.com/office/drawing/2014/main" id="{501C2402-0C1C-10AC-26A0-24790F4BE1F7}"/>
                </a:ext>
              </a:extLst>
            </p:cNvPr>
            <p:cNvCxnSpPr>
              <a:cxnSpLocks/>
            </p:cNvCxnSpPr>
            <p:nvPr/>
          </p:nvCxnSpPr>
          <p:spPr>
            <a:xfrm>
              <a:off x="8616827" y="5151107"/>
              <a:ext cx="138" cy="332118"/>
            </a:xfrm>
            <a:prstGeom prst="line">
              <a:avLst/>
            </a:prstGeom>
            <a:noFill/>
            <a:ln w="19050" cap="flat" cmpd="sng" algn="ctr">
              <a:solidFill>
                <a:srgbClr val="005097"/>
              </a:solidFill>
              <a:prstDash val="sysDot"/>
              <a:miter lim="800000"/>
            </a:ln>
            <a:effectLst/>
          </p:spPr>
        </p:cxnSp>
        <p:sp>
          <p:nvSpPr>
            <p:cNvPr id="140" name="Rectangle 139">
              <a:extLst>
                <a:ext uri="{FF2B5EF4-FFF2-40B4-BE49-F238E27FC236}">
                  <a16:creationId xmlns:a16="http://schemas.microsoft.com/office/drawing/2014/main" id="{70B81BB9-FF41-87B2-8226-5C578FA79B7B}"/>
                </a:ext>
              </a:extLst>
            </p:cNvPr>
            <p:cNvSpPr/>
            <p:nvPr/>
          </p:nvSpPr>
          <p:spPr>
            <a:xfrm rot="16200000" flipH="1">
              <a:off x="9048345" y="4722526"/>
              <a:ext cx="64994" cy="918583"/>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cxnSp>
        <p:nvCxnSpPr>
          <p:cNvPr id="147" name="Straight Arrow Connector 146">
            <a:extLst>
              <a:ext uri="{FF2B5EF4-FFF2-40B4-BE49-F238E27FC236}">
                <a16:creationId xmlns:a16="http://schemas.microsoft.com/office/drawing/2014/main" id="{C64A06CC-DD76-E899-049D-C4031F100D40}"/>
              </a:ext>
            </a:extLst>
          </p:cNvPr>
          <p:cNvCxnSpPr>
            <a:cxnSpLocks/>
          </p:cNvCxnSpPr>
          <p:nvPr/>
        </p:nvCxnSpPr>
        <p:spPr>
          <a:xfrm>
            <a:off x="8001254" y="4479261"/>
            <a:ext cx="0" cy="274320"/>
          </a:xfrm>
          <a:prstGeom prst="straightConnector1">
            <a:avLst/>
          </a:prstGeom>
          <a:ln w="127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C164F8E4-B99F-1A5E-D529-EFA46CB93AE7}"/>
              </a:ext>
            </a:extLst>
          </p:cNvPr>
          <p:cNvGrpSpPr/>
          <p:nvPr/>
        </p:nvGrpSpPr>
        <p:grpSpPr>
          <a:xfrm flipH="1">
            <a:off x="9234089" y="4478584"/>
            <a:ext cx="1339836" cy="333907"/>
            <a:chOff x="8018887" y="5149321"/>
            <a:chExt cx="1339836" cy="333907"/>
          </a:xfrm>
        </p:grpSpPr>
        <p:sp>
          <p:nvSpPr>
            <p:cNvPr id="168" name="Rectangle 167">
              <a:extLst>
                <a:ext uri="{FF2B5EF4-FFF2-40B4-BE49-F238E27FC236}">
                  <a16:creationId xmlns:a16="http://schemas.microsoft.com/office/drawing/2014/main" id="{A4B6D5CA-37D0-3D45-7BA4-980BD648459F}"/>
                </a:ext>
              </a:extLst>
            </p:cNvPr>
            <p:cNvSpPr/>
            <p:nvPr/>
          </p:nvSpPr>
          <p:spPr>
            <a:xfrm rot="16200000" flipH="1">
              <a:off x="8191866" y="5251423"/>
              <a:ext cx="58826" cy="404784"/>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9" name="Straight Connector 168">
              <a:extLst>
                <a:ext uri="{FF2B5EF4-FFF2-40B4-BE49-F238E27FC236}">
                  <a16:creationId xmlns:a16="http://schemas.microsoft.com/office/drawing/2014/main" id="{18918C83-0261-91C5-8284-D00755C17649}"/>
                </a:ext>
              </a:extLst>
            </p:cNvPr>
            <p:cNvCxnSpPr>
              <a:cxnSpLocks/>
            </p:cNvCxnSpPr>
            <p:nvPr/>
          </p:nvCxnSpPr>
          <p:spPr>
            <a:xfrm>
              <a:off x="8431344" y="5151107"/>
              <a:ext cx="138" cy="332118"/>
            </a:xfrm>
            <a:prstGeom prst="line">
              <a:avLst/>
            </a:prstGeom>
            <a:noFill/>
            <a:ln w="19050" cap="flat" cmpd="sng" algn="ctr">
              <a:solidFill>
                <a:srgbClr val="005097"/>
              </a:solidFill>
              <a:prstDash val="sysDot"/>
              <a:miter lim="800000"/>
            </a:ln>
            <a:effectLst/>
          </p:spPr>
        </p:cxnSp>
        <p:sp>
          <p:nvSpPr>
            <p:cNvPr id="170" name="Rectangle 169">
              <a:extLst>
                <a:ext uri="{FF2B5EF4-FFF2-40B4-BE49-F238E27FC236}">
                  <a16:creationId xmlns:a16="http://schemas.microsoft.com/office/drawing/2014/main" id="{6B6EA84B-5448-695A-FD7C-D8B96E8C82EB}"/>
                </a:ext>
              </a:extLst>
            </p:cNvPr>
            <p:cNvSpPr/>
            <p:nvPr/>
          </p:nvSpPr>
          <p:spPr>
            <a:xfrm rot="16200000" flipH="1">
              <a:off x="8868518" y="4724785"/>
              <a:ext cx="65669" cy="914741"/>
            </a:xfrm>
            <a:prstGeom prst="rect">
              <a:avLst/>
            </a:prstGeom>
            <a:solidFill>
              <a:srgbClr val="005097"/>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183" name="TextBox 182">
            <a:extLst>
              <a:ext uri="{FF2B5EF4-FFF2-40B4-BE49-F238E27FC236}">
                <a16:creationId xmlns:a16="http://schemas.microsoft.com/office/drawing/2014/main" id="{5D149BFB-2529-553B-BE73-C4B20F616075}"/>
              </a:ext>
            </a:extLst>
          </p:cNvPr>
          <p:cNvSpPr txBox="1"/>
          <p:nvPr/>
        </p:nvSpPr>
        <p:spPr>
          <a:xfrm>
            <a:off x="4831904" y="5091111"/>
            <a:ext cx="2360469" cy="338554"/>
          </a:xfrm>
          <a:prstGeom prst="rect">
            <a:avLst/>
          </a:prstGeom>
          <a:noFill/>
        </p:spPr>
        <p:txBody>
          <a:bodyPr wrap="square" rtlCol="0">
            <a:spAutoFit/>
          </a:bodyPr>
          <a:lstStyle/>
          <a:p>
            <a:pPr algn="ctr"/>
            <a:r>
              <a:rPr lang="en-US" sz="1600" dirty="0"/>
              <a:t>JJ Only</a:t>
            </a:r>
          </a:p>
        </p:txBody>
      </p:sp>
      <p:sp>
        <p:nvSpPr>
          <p:cNvPr id="184" name="TextBox 183">
            <a:extLst>
              <a:ext uri="{FF2B5EF4-FFF2-40B4-BE49-F238E27FC236}">
                <a16:creationId xmlns:a16="http://schemas.microsoft.com/office/drawing/2014/main" id="{606CA302-38CB-4995-C5AD-B8CC37B9087A}"/>
              </a:ext>
            </a:extLst>
          </p:cNvPr>
          <p:cNvSpPr txBox="1"/>
          <p:nvPr/>
        </p:nvSpPr>
        <p:spPr>
          <a:xfrm>
            <a:off x="7967285" y="5093208"/>
            <a:ext cx="2360469" cy="338554"/>
          </a:xfrm>
          <a:prstGeom prst="rect">
            <a:avLst/>
          </a:prstGeom>
          <a:noFill/>
        </p:spPr>
        <p:txBody>
          <a:bodyPr wrap="square" rtlCol="0">
            <a:spAutoFit/>
          </a:bodyPr>
          <a:lstStyle/>
          <a:p>
            <a:pPr algn="ctr"/>
            <a:r>
              <a:rPr lang="en-US" sz="1600" dirty="0"/>
              <a:t>JJ &amp; M1</a:t>
            </a:r>
          </a:p>
        </p:txBody>
      </p:sp>
      <p:sp>
        <p:nvSpPr>
          <p:cNvPr id="185" name="TextBox 184">
            <a:extLst>
              <a:ext uri="{FF2B5EF4-FFF2-40B4-BE49-F238E27FC236}">
                <a16:creationId xmlns:a16="http://schemas.microsoft.com/office/drawing/2014/main" id="{F60A23A6-1048-E40E-5CBD-2881BC33D7A6}"/>
              </a:ext>
            </a:extLst>
          </p:cNvPr>
          <p:cNvSpPr txBox="1"/>
          <p:nvPr/>
        </p:nvSpPr>
        <p:spPr>
          <a:xfrm>
            <a:off x="1763193" y="5091111"/>
            <a:ext cx="2360469" cy="338554"/>
          </a:xfrm>
          <a:prstGeom prst="rect">
            <a:avLst/>
          </a:prstGeom>
          <a:noFill/>
        </p:spPr>
        <p:txBody>
          <a:bodyPr wrap="square" rtlCol="0">
            <a:spAutoFit/>
          </a:bodyPr>
          <a:lstStyle/>
          <a:p>
            <a:pPr algn="ctr"/>
            <a:r>
              <a:rPr lang="en-US" sz="1600" dirty="0">
                <a:effectLst/>
              </a:rPr>
              <a:t>No JJ GE</a:t>
            </a:r>
          </a:p>
        </p:txBody>
      </p:sp>
      <p:sp>
        <p:nvSpPr>
          <p:cNvPr id="188" name="Rectangle 187">
            <a:extLst>
              <a:ext uri="{FF2B5EF4-FFF2-40B4-BE49-F238E27FC236}">
                <a16:creationId xmlns:a16="http://schemas.microsoft.com/office/drawing/2014/main" id="{F64BCDA9-43EB-D5C6-A3F9-7D552B7A55E1}"/>
              </a:ext>
            </a:extLst>
          </p:cNvPr>
          <p:cNvSpPr/>
          <p:nvPr/>
        </p:nvSpPr>
        <p:spPr>
          <a:xfrm>
            <a:off x="5949951" y="4422775"/>
            <a:ext cx="119396"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89" name="Rectangle 188">
            <a:extLst>
              <a:ext uri="{FF2B5EF4-FFF2-40B4-BE49-F238E27FC236}">
                <a16:creationId xmlns:a16="http://schemas.microsoft.com/office/drawing/2014/main" id="{ABB9883C-6528-9EE8-F28A-4E4A725649E2}"/>
              </a:ext>
            </a:extLst>
          </p:cNvPr>
          <p:cNvSpPr/>
          <p:nvPr/>
        </p:nvSpPr>
        <p:spPr>
          <a:xfrm>
            <a:off x="2809421" y="4408649"/>
            <a:ext cx="215613" cy="1303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191" name="Straight Connector 190">
            <a:extLst>
              <a:ext uri="{FF2B5EF4-FFF2-40B4-BE49-F238E27FC236}">
                <a16:creationId xmlns:a16="http://schemas.microsoft.com/office/drawing/2014/main" id="{2CFC5ABE-F797-2B89-9CC8-467ED221C8F6}"/>
              </a:ext>
            </a:extLst>
          </p:cNvPr>
          <p:cNvCxnSpPr/>
          <p:nvPr/>
        </p:nvCxnSpPr>
        <p:spPr>
          <a:xfrm>
            <a:off x="441314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FB1AB58F-C60E-8654-6C6F-17A6598C67A2}"/>
              </a:ext>
            </a:extLst>
          </p:cNvPr>
          <p:cNvCxnSpPr/>
          <p:nvPr/>
        </p:nvCxnSpPr>
        <p:spPr>
          <a:xfrm>
            <a:off x="7518558" y="3065929"/>
            <a:ext cx="0" cy="33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5640992-99B9-8121-69B6-8484E3A697E6}"/>
                  </a:ext>
                </a:extLst>
              </p:cNvPr>
              <p:cNvSpPr txBox="1"/>
              <p:nvPr/>
            </p:nvSpPr>
            <p:spPr>
              <a:xfrm rot="16200000">
                <a:off x="-261069" y="4391645"/>
                <a:ext cx="2360469" cy="338554"/>
              </a:xfrm>
              <a:prstGeom prst="rect">
                <a:avLst/>
              </a:prstGeom>
              <a:noFill/>
            </p:spPr>
            <p:txBody>
              <a:bodyPr wrap="square" rtlCol="0">
                <a:spAutoFit/>
              </a:bodyPr>
              <a:lstStyle/>
              <a:p>
                <a:pPr algn="ctr"/>
                <a:r>
                  <a:rPr lang="en-US" sz="1600" b="0" dirty="0">
                    <a:effectLst/>
                  </a:rPr>
                  <a:t>Profile of </a:t>
                </a:r>
                <a14:m>
                  <m:oMath xmlns:m="http://schemas.openxmlformats.org/officeDocument/2006/math">
                    <m:r>
                      <a:rPr lang="en-US" sz="1600" b="0" i="1" smtClean="0">
                        <a:effectLst/>
                        <a:latin typeface="Cambria Math" panose="02040503050406030204" pitchFamily="18" charset="0"/>
                      </a:rPr>
                      <m:t>𝛿</m:t>
                    </m:r>
                    <m:r>
                      <m:rPr>
                        <m:sty m:val="p"/>
                      </m:rPr>
                      <a:rPr lang="en-US" sz="1600" b="0" i="0" smtClean="0">
                        <a:effectLst/>
                        <a:latin typeface="Cambria Math" panose="02040503050406030204" pitchFamily="18" charset="0"/>
                      </a:rPr>
                      <m:t>Δ</m:t>
                    </m:r>
                  </m:oMath>
                </a14:m>
                <a:endParaRPr lang="en-US" sz="1600" dirty="0">
                  <a:effectLst/>
                </a:endParaRPr>
              </a:p>
            </p:txBody>
          </p:sp>
        </mc:Choice>
        <mc:Fallback xmlns="">
          <p:sp>
            <p:nvSpPr>
              <p:cNvPr id="4" name="TextBox 3">
                <a:extLst>
                  <a:ext uri="{FF2B5EF4-FFF2-40B4-BE49-F238E27FC236}">
                    <a16:creationId xmlns:a16="http://schemas.microsoft.com/office/drawing/2014/main" id="{6B041323-1BBC-D75F-391F-02A708774084}"/>
                  </a:ext>
                </a:extLst>
              </p:cNvPr>
              <p:cNvSpPr txBox="1">
                <a:spLocks noRot="1" noChangeAspect="1" noMove="1" noResize="1" noEditPoints="1" noAdjustHandles="1" noChangeArrowheads="1" noChangeShapeType="1" noTextEdit="1"/>
              </p:cNvSpPr>
              <p:nvPr/>
            </p:nvSpPr>
            <p:spPr>
              <a:xfrm rot="16200000">
                <a:off x="-261069" y="4391645"/>
                <a:ext cx="2360469" cy="338554"/>
              </a:xfrm>
              <a:prstGeom prst="rect">
                <a:avLst/>
              </a:prstGeom>
              <a:blipFill>
                <a:blip r:embed="rId6"/>
                <a:stretch>
                  <a:fillRect l="-7407" r="-25926"/>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8E8D470B-FA11-FA76-5488-CA3E3CEE03EE}"/>
              </a:ext>
            </a:extLst>
          </p:cNvPr>
          <p:cNvCxnSpPr>
            <a:cxnSpLocks/>
          </p:cNvCxnSpPr>
          <p:nvPr/>
        </p:nvCxnSpPr>
        <p:spPr>
          <a:xfrm>
            <a:off x="1101322" y="3429000"/>
            <a:ext cx="0" cy="2317282"/>
          </a:xfrm>
          <a:prstGeom prst="line">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B7C0386-84D0-AE45-AF59-4540397A47B6}"/>
              </a:ext>
            </a:extLst>
          </p:cNvPr>
          <p:cNvSpPr/>
          <p:nvPr/>
        </p:nvSpPr>
        <p:spPr>
          <a:xfrm>
            <a:off x="2734952" y="4210779"/>
            <a:ext cx="76080" cy="338554"/>
          </a:xfrm>
          <a:prstGeom prst="rect">
            <a:avLst/>
          </a:prstGeom>
          <a:solidFill>
            <a:schemeClr val="tx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16" name="Straight Connector 15">
            <a:extLst>
              <a:ext uri="{FF2B5EF4-FFF2-40B4-BE49-F238E27FC236}">
                <a16:creationId xmlns:a16="http://schemas.microsoft.com/office/drawing/2014/main" id="{276357E0-9C83-5143-6658-9637A66CC58C}"/>
              </a:ext>
            </a:extLst>
          </p:cNvPr>
          <p:cNvCxnSpPr>
            <a:cxnSpLocks/>
          </p:cNvCxnSpPr>
          <p:nvPr/>
        </p:nvCxnSpPr>
        <p:spPr>
          <a:xfrm>
            <a:off x="3018270" y="4218581"/>
            <a:ext cx="0" cy="334522"/>
          </a:xfrm>
          <a:prstGeom prst="line">
            <a:avLst/>
          </a:prstGeom>
          <a:noFill/>
          <a:ln w="19050" cap="flat" cmpd="sng" algn="ctr">
            <a:solidFill>
              <a:srgbClr val="005097"/>
            </a:solidFill>
            <a:prstDash val="sysDot"/>
            <a:miter lim="800000"/>
          </a:ln>
          <a:effectLst/>
        </p:spPr>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C3C4F38-6792-081F-1FB0-0A5D8126CA9F}"/>
                  </a:ext>
                </a:extLst>
              </p:cNvPr>
              <p:cNvSpPr txBox="1"/>
              <p:nvPr/>
            </p:nvSpPr>
            <p:spPr>
              <a:xfrm>
                <a:off x="8593175" y="4527566"/>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xmlns="">
          <p:sp>
            <p:nvSpPr>
              <p:cNvPr id="22" name="TextBox 21">
                <a:extLst>
                  <a:ext uri="{FF2B5EF4-FFF2-40B4-BE49-F238E27FC236}">
                    <a16:creationId xmlns:a16="http://schemas.microsoft.com/office/drawing/2014/main" id="{01CFB0D2-01CE-264D-45C3-9E2AB21EBF79}"/>
                  </a:ext>
                </a:extLst>
              </p:cNvPr>
              <p:cNvSpPr txBox="1">
                <a:spLocks noRot="1" noChangeAspect="1" noMove="1" noResize="1" noEditPoints="1" noAdjustHandles="1" noChangeArrowheads="1" noChangeShapeType="1" noTextEdit="1"/>
              </p:cNvSpPr>
              <p:nvPr/>
            </p:nvSpPr>
            <p:spPr>
              <a:xfrm>
                <a:off x="8593175" y="4527566"/>
                <a:ext cx="546799" cy="276999"/>
              </a:xfrm>
              <a:prstGeom prst="rect">
                <a:avLst/>
              </a:prstGeom>
              <a:blipFill>
                <a:blip r:embed="rId7"/>
                <a:stretch>
                  <a:fillRect b="-1304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603E8561-2C3C-5ADC-AF72-39C3960ED828}"/>
                  </a:ext>
                </a:extLst>
              </p:cNvPr>
              <p:cNvSpPr txBox="1"/>
              <p:nvPr/>
            </p:nvSpPr>
            <p:spPr>
              <a:xfrm>
                <a:off x="2910337" y="4506962"/>
                <a:ext cx="546799" cy="276999"/>
              </a:xfrm>
              <a:prstGeom prst="rect">
                <a:avLst/>
              </a:prstGeom>
              <a:noFill/>
              <a:ln>
                <a:noFill/>
              </a:ln>
            </p:spPr>
            <p:txBody>
              <a:bodyPr wrap="square" rtlCol="0">
                <a:spAutoFit/>
              </a:bodyPr>
              <a:lstStyle/>
              <a:p>
                <a:pPr algn="ctr"/>
                <a14:m>
                  <m:oMath xmlns:m="http://schemas.openxmlformats.org/officeDocument/2006/math">
                    <m:r>
                      <a:rPr lang="en-US" sz="1200" b="0" i="1" smtClean="0">
                        <a:solidFill>
                          <a:srgbClr val="D43D56"/>
                        </a:solidFill>
                        <a:latin typeface="Cambria Math" panose="02040503050406030204" pitchFamily="18" charset="0"/>
                      </a:rPr>
                      <m:t>𝛿</m:t>
                    </m:r>
                    <m:r>
                      <m:rPr>
                        <m:sty m:val="p"/>
                      </m:rPr>
                      <a:rPr lang="en-US" sz="1200" b="0" i="0" smtClean="0">
                        <a:solidFill>
                          <a:srgbClr val="D43D56"/>
                        </a:solidFill>
                        <a:latin typeface="Cambria Math" panose="02040503050406030204" pitchFamily="18" charset="0"/>
                      </a:rPr>
                      <m:t>Δ</m:t>
                    </m:r>
                  </m:oMath>
                </a14:m>
                <a:r>
                  <a:rPr lang="en-US" sz="1200" b="0" baseline="-25000" dirty="0">
                    <a:solidFill>
                      <a:srgbClr val="D43D56"/>
                    </a:solidFill>
                  </a:rPr>
                  <a:t>JJ</a:t>
                </a:r>
                <a:endParaRPr lang="en-US" sz="1200" b="0" dirty="0">
                  <a:solidFill>
                    <a:srgbClr val="D43D56"/>
                  </a:solidFill>
                </a:endParaRPr>
              </a:p>
            </p:txBody>
          </p:sp>
        </mc:Choice>
        <mc:Fallback>
          <p:sp>
            <p:nvSpPr>
              <p:cNvPr id="23" name="TextBox 22">
                <a:extLst>
                  <a:ext uri="{FF2B5EF4-FFF2-40B4-BE49-F238E27FC236}">
                    <a16:creationId xmlns:a16="http://schemas.microsoft.com/office/drawing/2014/main" id="{603E8561-2C3C-5ADC-AF72-39C3960ED828}"/>
                  </a:ext>
                </a:extLst>
              </p:cNvPr>
              <p:cNvSpPr txBox="1">
                <a:spLocks noRot="1" noChangeAspect="1" noMove="1" noResize="1" noEditPoints="1" noAdjustHandles="1" noChangeArrowheads="1" noChangeShapeType="1" noTextEdit="1"/>
              </p:cNvSpPr>
              <p:nvPr/>
            </p:nvSpPr>
            <p:spPr>
              <a:xfrm>
                <a:off x="2910337" y="4506962"/>
                <a:ext cx="546799" cy="276999"/>
              </a:xfrm>
              <a:prstGeom prst="rect">
                <a:avLst/>
              </a:prstGeom>
              <a:blipFill>
                <a:blip r:embed="rId8"/>
                <a:stretch>
                  <a:fillRect b="-1304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C3CE4D3C-240A-D351-0AA2-922EA0E046B6}"/>
                  </a:ext>
                </a:extLst>
              </p:cNvPr>
              <p:cNvSpPr txBox="1"/>
              <p:nvPr/>
            </p:nvSpPr>
            <p:spPr>
              <a:xfrm>
                <a:off x="7543461" y="4467088"/>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xmlns="">
          <p:sp>
            <p:nvSpPr>
              <p:cNvPr id="26" name="TextBox 25">
                <a:extLst>
                  <a:ext uri="{FF2B5EF4-FFF2-40B4-BE49-F238E27FC236}">
                    <a16:creationId xmlns:a16="http://schemas.microsoft.com/office/drawing/2014/main" id="{6C99ECC8-1D16-1339-5F02-B6FBAD403924}"/>
                  </a:ext>
                </a:extLst>
              </p:cNvPr>
              <p:cNvSpPr txBox="1">
                <a:spLocks noRot="1" noChangeAspect="1" noMove="1" noResize="1" noEditPoints="1" noAdjustHandles="1" noChangeArrowheads="1" noChangeShapeType="1" noTextEdit="1"/>
              </p:cNvSpPr>
              <p:nvPr/>
            </p:nvSpPr>
            <p:spPr>
              <a:xfrm>
                <a:off x="7543461" y="4467088"/>
                <a:ext cx="531477" cy="276999"/>
              </a:xfrm>
              <a:prstGeom prst="rect">
                <a:avLst/>
              </a:prstGeom>
              <a:blipFill>
                <a:blip r:embed="rId9"/>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9AF2CBC-0DB5-AD28-657B-1D030DBD5138}"/>
                  </a:ext>
                </a:extLst>
              </p:cNvPr>
              <p:cNvSpPr txBox="1"/>
              <p:nvPr/>
            </p:nvSpPr>
            <p:spPr>
              <a:xfrm>
                <a:off x="8115454"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27" name="TextBox 26">
                <a:extLst>
                  <a:ext uri="{FF2B5EF4-FFF2-40B4-BE49-F238E27FC236}">
                    <a16:creationId xmlns:a16="http://schemas.microsoft.com/office/drawing/2014/main" id="{EF268DA7-85A0-AE4D-6F8C-4F05D8326738}"/>
                  </a:ext>
                </a:extLst>
              </p:cNvPr>
              <p:cNvSpPr txBox="1">
                <a:spLocks noRot="1" noChangeAspect="1" noMove="1" noResize="1" noEditPoints="1" noAdjustHandles="1" noChangeArrowheads="1" noChangeShapeType="1" noTextEdit="1"/>
              </p:cNvSpPr>
              <p:nvPr/>
            </p:nvSpPr>
            <p:spPr>
              <a:xfrm>
                <a:off x="8115454" y="4085563"/>
                <a:ext cx="269642" cy="291298"/>
              </a:xfrm>
              <a:prstGeom prst="rect">
                <a:avLst/>
              </a:prstGeom>
              <a:blipFill>
                <a:blip r:embed="rId11"/>
                <a:stretch>
                  <a:fillRect b="-4167"/>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51DC0D73-893C-4F98-68CE-3224214BE32D}"/>
              </a:ext>
            </a:extLst>
          </p:cNvPr>
          <p:cNvCxnSpPr>
            <a:cxnSpLocks/>
          </p:cNvCxnSpPr>
          <p:nvPr/>
        </p:nvCxnSpPr>
        <p:spPr>
          <a:xfrm>
            <a:off x="8417738"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316DD5DE-9305-17EF-BDF2-6AE9D1A47F44}"/>
                  </a:ext>
                </a:extLst>
              </p:cNvPr>
              <p:cNvSpPr txBox="1"/>
              <p:nvPr/>
            </p:nvSpPr>
            <p:spPr>
              <a:xfrm>
                <a:off x="3212077" y="4085563"/>
                <a:ext cx="269642" cy="2912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𝑓</m:t>
                          </m:r>
                        </m:e>
                        <m:sub>
                          <m:r>
                            <a:rPr lang="en-US" sz="1200" b="0" i="1" smtClean="0">
                              <a:latin typeface="Cambria Math" panose="02040503050406030204" pitchFamily="18" charset="0"/>
                            </a:rPr>
                            <m:t>𝑞</m:t>
                          </m:r>
                        </m:sub>
                      </m:sSub>
                    </m:oMath>
                  </m:oMathPara>
                </a14:m>
                <a:endParaRPr lang="en-US" sz="1200" b="0" dirty="0"/>
              </a:p>
            </p:txBody>
          </p:sp>
        </mc:Choice>
        <mc:Fallback xmlns="">
          <p:sp>
            <p:nvSpPr>
              <p:cNvPr id="30" name="TextBox 29">
                <a:extLst>
                  <a:ext uri="{FF2B5EF4-FFF2-40B4-BE49-F238E27FC236}">
                    <a16:creationId xmlns:a16="http://schemas.microsoft.com/office/drawing/2014/main" id="{8D65D4B6-1081-F18E-6309-6EEDC901A3BB}"/>
                  </a:ext>
                </a:extLst>
              </p:cNvPr>
              <p:cNvSpPr txBox="1">
                <a:spLocks noRot="1" noChangeAspect="1" noMove="1" noResize="1" noEditPoints="1" noAdjustHandles="1" noChangeArrowheads="1" noChangeShapeType="1" noTextEdit="1"/>
              </p:cNvSpPr>
              <p:nvPr/>
            </p:nvSpPr>
            <p:spPr>
              <a:xfrm>
                <a:off x="3212077" y="4085563"/>
                <a:ext cx="269642" cy="291298"/>
              </a:xfrm>
              <a:prstGeom prst="rect">
                <a:avLst/>
              </a:prstGeom>
              <a:blipFill>
                <a:blip r:embed="rId12"/>
                <a:stretch>
                  <a:fillRect b="-4167"/>
                </a:stretch>
              </a:blipFill>
            </p:spPr>
            <p:txBody>
              <a:bodyPr/>
              <a:lstStyle/>
              <a:p>
                <a:r>
                  <a:rPr lang="en-US">
                    <a:noFill/>
                  </a:rPr>
                  <a:t> </a:t>
                </a:r>
              </a:p>
            </p:txBody>
          </p:sp>
        </mc:Fallback>
      </mc:AlternateContent>
      <p:cxnSp>
        <p:nvCxnSpPr>
          <p:cNvPr id="31" name="Straight Arrow Connector 30">
            <a:extLst>
              <a:ext uri="{FF2B5EF4-FFF2-40B4-BE49-F238E27FC236}">
                <a16:creationId xmlns:a16="http://schemas.microsoft.com/office/drawing/2014/main" id="{636307C9-8CF7-40E3-EF1A-144900B58388}"/>
              </a:ext>
            </a:extLst>
          </p:cNvPr>
          <p:cNvCxnSpPr>
            <a:cxnSpLocks/>
          </p:cNvCxnSpPr>
          <p:nvPr/>
        </p:nvCxnSpPr>
        <p:spPr>
          <a:xfrm>
            <a:off x="3514361" y="4019460"/>
            <a:ext cx="0" cy="460506"/>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12">
            <a:extLst>
              <a:ext uri="{FF2B5EF4-FFF2-40B4-BE49-F238E27FC236}">
                <a16:creationId xmlns:a16="http://schemas.microsoft.com/office/drawing/2014/main" id="{2DB79A2B-0CA9-AB39-D6E2-6505EB6BA2A5}"/>
              </a:ext>
            </a:extLst>
          </p:cNvPr>
          <p:cNvSpPr>
            <a:spLocks noGrp="1"/>
          </p:cNvSpPr>
          <p:nvPr>
            <p:ph type="sldNum" sz="quarter" idx="4"/>
          </p:nvPr>
        </p:nvSpPr>
        <p:spPr/>
        <p:txBody>
          <a:bodyPr/>
          <a:lstStyle/>
          <a:p>
            <a:fld id="{8AF34121-AFFE-3048-BF09-9810F0C44256}" type="slidenum">
              <a:rPr lang="en-US" smtClean="0"/>
              <a:pPr/>
              <a:t>16</a:t>
            </a:fld>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8AADDF12-FEC9-355D-E5B7-C034379B39CD}"/>
                  </a:ext>
                </a:extLst>
              </p:cNvPr>
              <p:cNvGraphicFramePr>
                <a:graphicFrameLocks noGrp="1"/>
              </p:cNvGraphicFramePr>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M1</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2" name="Table 1">
                <a:extLst>
                  <a:ext uri="{FF2B5EF4-FFF2-40B4-BE49-F238E27FC236}">
                    <a16:creationId xmlns:a16="http://schemas.microsoft.com/office/drawing/2014/main" id="{14B82E40-62CD-023A-474B-4D6E163A47D1}"/>
                  </a:ext>
                </a:extLst>
              </p:cNvPr>
              <p:cNvGraphicFramePr>
                <a:graphicFrameLocks noGrp="1"/>
              </p:cNvGraphicFramePr>
              <p:nvPr>
                <p:extLst>
                  <p:ext uri="{D42A27DB-BD31-4B8C-83A1-F6EECF244321}">
                    <p14:modId xmlns:p14="http://schemas.microsoft.com/office/powerpoint/2010/main" val="1553852274"/>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1913071">
                      <a:extLst>
                        <a:ext uri="{9D8B030D-6E8A-4147-A177-3AD203B41FA5}">
                          <a16:colId xmlns:a16="http://schemas.microsoft.com/office/drawing/2014/main" val="468635090"/>
                        </a:ext>
                      </a:extLst>
                    </a:gridCol>
                    <a:gridCol w="1913071">
                      <a:extLst>
                        <a:ext uri="{9D8B030D-6E8A-4147-A177-3AD203B41FA5}">
                          <a16:colId xmlns:a16="http://schemas.microsoft.com/office/drawing/2014/main" val="1776586775"/>
                        </a:ext>
                      </a:extLst>
                    </a:gridCol>
                    <a:gridCol w="1913071">
                      <a:extLst>
                        <a:ext uri="{9D8B030D-6E8A-4147-A177-3AD203B41FA5}">
                          <a16:colId xmlns:a16="http://schemas.microsoft.com/office/drawing/2014/main" val="1629884770"/>
                        </a:ext>
                      </a:extLst>
                    </a:gridCol>
                    <a:gridCol w="1913071">
                      <a:extLst>
                        <a:ext uri="{9D8B030D-6E8A-4147-A177-3AD203B41FA5}">
                          <a16:colId xmlns:a16="http://schemas.microsoft.com/office/drawing/2014/main" val="3390995048"/>
                        </a:ext>
                      </a:extLst>
                    </a:gridCol>
                    <a:gridCol w="1913071">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13"/>
                          <a:stretch>
                            <a:fillRect l="-100662" t="-6667" r="-300000" b="-320000"/>
                          </a:stretch>
                        </a:blipFill>
                      </a:tcPr>
                    </a:tc>
                    <a:tc>
                      <a:txBody>
                        <a:bodyPr/>
                        <a:lstStyle/>
                        <a:p>
                          <a:endParaRPr lang="en-US"/>
                        </a:p>
                      </a:txBody>
                      <a:tcPr anchor="ctr">
                        <a:blipFill>
                          <a:blip r:embed="rId13"/>
                          <a:stretch>
                            <a:fillRect l="-202000" t="-6667" r="-202000"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GE</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&amp; M1</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sp>
        <p:nvSpPr>
          <p:cNvPr id="17" name="Rectangle 16">
            <a:extLst>
              <a:ext uri="{FF2B5EF4-FFF2-40B4-BE49-F238E27FC236}">
                <a16:creationId xmlns:a16="http://schemas.microsoft.com/office/drawing/2014/main" id="{7770E2CE-D116-2205-585D-992E7BF419C6}"/>
              </a:ext>
            </a:extLst>
          </p:cNvPr>
          <p:cNvSpPr/>
          <p:nvPr/>
        </p:nvSpPr>
        <p:spPr>
          <a:xfrm>
            <a:off x="3115159" y="1410345"/>
            <a:ext cx="1844300" cy="1418580"/>
          </a:xfrm>
          <a:prstGeom prst="rect">
            <a:avLst/>
          </a:prstGeom>
          <a:noFill/>
          <a:ln w="38100">
            <a:solidFill>
              <a:srgbClr val="D43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2" name="Rectangle 31">
            <a:extLst>
              <a:ext uri="{FF2B5EF4-FFF2-40B4-BE49-F238E27FC236}">
                <a16:creationId xmlns:a16="http://schemas.microsoft.com/office/drawing/2014/main" id="{8BA5D43D-5F8E-605B-EAB2-A84A4F1AB1AE}"/>
              </a:ext>
            </a:extLst>
          </p:cNvPr>
          <p:cNvSpPr/>
          <p:nvPr/>
        </p:nvSpPr>
        <p:spPr>
          <a:xfrm>
            <a:off x="5032375" y="1410343"/>
            <a:ext cx="1841500" cy="141858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0EB2656-623D-25FB-ED53-BA9FE6037217}"/>
                  </a:ext>
                </a:extLst>
              </p:cNvPr>
              <p:cNvSpPr txBox="1"/>
              <p:nvPr/>
            </p:nvSpPr>
            <p:spPr>
              <a:xfrm>
                <a:off x="1365637" y="4588449"/>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xmlns="">
          <p:sp>
            <p:nvSpPr>
              <p:cNvPr id="33" name="TextBox 32">
                <a:extLst>
                  <a:ext uri="{FF2B5EF4-FFF2-40B4-BE49-F238E27FC236}">
                    <a16:creationId xmlns:a16="http://schemas.microsoft.com/office/drawing/2014/main" id="{4564574E-64CC-2F53-675F-46CCE138347F}"/>
                  </a:ext>
                </a:extLst>
              </p:cNvPr>
              <p:cNvSpPr txBox="1">
                <a:spLocks noRot="1" noChangeAspect="1" noMove="1" noResize="1" noEditPoints="1" noAdjustHandles="1" noChangeArrowheads="1" noChangeShapeType="1" noTextEdit="1"/>
              </p:cNvSpPr>
              <p:nvPr/>
            </p:nvSpPr>
            <p:spPr>
              <a:xfrm>
                <a:off x="1365637" y="4588449"/>
                <a:ext cx="531477" cy="276999"/>
              </a:xfrm>
              <a:prstGeom prst="rect">
                <a:avLst/>
              </a:prstGeom>
              <a:blipFill>
                <a:blip r:embed="rId14"/>
                <a:stretch>
                  <a:fillRect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9157E84C-BC6C-0F62-FB88-A98D7D8A951C}"/>
                  </a:ext>
                </a:extLst>
              </p:cNvPr>
              <p:cNvSpPr txBox="1"/>
              <p:nvPr/>
            </p:nvSpPr>
            <p:spPr>
              <a:xfrm>
                <a:off x="4460611" y="4586960"/>
                <a:ext cx="531477" cy="276999"/>
              </a:xfrm>
              <a:prstGeom prst="rect">
                <a:avLst/>
              </a:prstGeom>
              <a:noFill/>
            </p:spPr>
            <p:txBody>
              <a:bodyPr wrap="square" rtlCol="0">
                <a:spAutoFit/>
              </a:bodyPr>
              <a:lstStyle/>
              <a:p>
                <a14:m>
                  <m:oMath xmlns:m="http://schemas.openxmlformats.org/officeDocument/2006/math">
                    <m:r>
                      <a:rPr lang="en-US" sz="1200" b="0" i="1" smtClean="0">
                        <a:solidFill>
                          <a:srgbClr val="00B050"/>
                        </a:solidFill>
                        <a:latin typeface="Cambria Math" panose="02040503050406030204" pitchFamily="18" charset="0"/>
                      </a:rPr>
                      <m:t>𝛿</m:t>
                    </m:r>
                    <m:r>
                      <m:rPr>
                        <m:sty m:val="p"/>
                      </m:rPr>
                      <a:rPr lang="en-US" sz="1200" b="0" i="0" smtClean="0">
                        <a:solidFill>
                          <a:srgbClr val="00B050"/>
                        </a:solidFill>
                        <a:latin typeface="Cambria Math" panose="02040503050406030204" pitchFamily="18" charset="0"/>
                      </a:rPr>
                      <m:t>Δ</m:t>
                    </m:r>
                  </m:oMath>
                </a14:m>
                <a:r>
                  <a:rPr lang="en-US" sz="1200" b="0" baseline="-25000" dirty="0">
                    <a:solidFill>
                      <a:srgbClr val="00B050"/>
                    </a:solidFill>
                  </a:rPr>
                  <a:t>M1</a:t>
                </a:r>
                <a:endParaRPr lang="en-US" sz="1200" b="0" dirty="0">
                  <a:solidFill>
                    <a:srgbClr val="00B050"/>
                  </a:solidFill>
                </a:endParaRPr>
              </a:p>
            </p:txBody>
          </p:sp>
        </mc:Choice>
        <mc:Fallback xmlns="">
          <p:sp>
            <p:nvSpPr>
              <p:cNvPr id="34" name="TextBox 33">
                <a:extLst>
                  <a:ext uri="{FF2B5EF4-FFF2-40B4-BE49-F238E27FC236}">
                    <a16:creationId xmlns:a16="http://schemas.microsoft.com/office/drawing/2014/main" id="{BC348ABC-3E89-1907-3DFF-6ED4311E1653}"/>
                  </a:ext>
                </a:extLst>
              </p:cNvPr>
              <p:cNvSpPr txBox="1">
                <a:spLocks noRot="1" noChangeAspect="1" noMove="1" noResize="1" noEditPoints="1" noAdjustHandles="1" noChangeArrowheads="1" noChangeShapeType="1" noTextEdit="1"/>
              </p:cNvSpPr>
              <p:nvPr/>
            </p:nvSpPr>
            <p:spPr>
              <a:xfrm>
                <a:off x="4460611" y="4586960"/>
                <a:ext cx="531477" cy="276999"/>
              </a:xfrm>
              <a:prstGeom prst="rect">
                <a:avLst/>
              </a:prstGeom>
              <a:blipFill>
                <a:blip r:embed="rId15"/>
                <a:stretch>
                  <a:fillRect b="-8333"/>
                </a:stretch>
              </a:blipFill>
            </p:spPr>
            <p:txBody>
              <a:bodyPr/>
              <a:lstStyle/>
              <a:p>
                <a:r>
                  <a:rPr lang="en-US">
                    <a:noFill/>
                  </a:rPr>
                  <a:t> </a:t>
                </a:r>
              </a:p>
            </p:txBody>
          </p:sp>
        </mc:Fallback>
      </mc:AlternateContent>
      <p:grpSp>
        <p:nvGrpSpPr>
          <p:cNvPr id="18" name="Group 17">
            <a:extLst>
              <a:ext uri="{FF2B5EF4-FFF2-40B4-BE49-F238E27FC236}">
                <a16:creationId xmlns:a16="http://schemas.microsoft.com/office/drawing/2014/main" id="{A2E68057-CAFD-6B16-EC01-F8380A0BD584}"/>
              </a:ext>
            </a:extLst>
          </p:cNvPr>
          <p:cNvGrpSpPr/>
          <p:nvPr/>
        </p:nvGrpSpPr>
        <p:grpSpPr>
          <a:xfrm>
            <a:off x="4511603" y="5635031"/>
            <a:ext cx="2876495" cy="752297"/>
            <a:chOff x="1467490" y="5530810"/>
            <a:chExt cx="2876495" cy="752297"/>
          </a:xfrm>
        </p:grpSpPr>
        <p:grpSp>
          <p:nvGrpSpPr>
            <p:cNvPr id="21" name="Group 20">
              <a:extLst>
                <a:ext uri="{FF2B5EF4-FFF2-40B4-BE49-F238E27FC236}">
                  <a16:creationId xmlns:a16="http://schemas.microsoft.com/office/drawing/2014/main" id="{DBBCC9EB-48FF-82AA-A19E-2365CC8A9DC9}"/>
                </a:ext>
              </a:extLst>
            </p:cNvPr>
            <p:cNvGrpSpPr/>
            <p:nvPr/>
          </p:nvGrpSpPr>
          <p:grpSpPr>
            <a:xfrm>
              <a:off x="1467490" y="5559944"/>
              <a:ext cx="2876495" cy="723163"/>
              <a:chOff x="7854570" y="3491129"/>
              <a:chExt cx="2679936" cy="673747"/>
            </a:xfrm>
          </p:grpSpPr>
          <p:grpSp>
            <p:nvGrpSpPr>
              <p:cNvPr id="37" name="Group 36">
                <a:extLst>
                  <a:ext uri="{FF2B5EF4-FFF2-40B4-BE49-F238E27FC236}">
                    <a16:creationId xmlns:a16="http://schemas.microsoft.com/office/drawing/2014/main" id="{DA17AC37-8E9F-D766-746D-D9C1D92AAE8E}"/>
                  </a:ext>
                </a:extLst>
              </p:cNvPr>
              <p:cNvGrpSpPr/>
              <p:nvPr/>
            </p:nvGrpSpPr>
            <p:grpSpPr>
              <a:xfrm>
                <a:off x="8235132" y="3491129"/>
                <a:ext cx="1919934" cy="404642"/>
                <a:chOff x="8235132" y="2292425"/>
                <a:chExt cx="1919934" cy="404642"/>
              </a:xfrm>
            </p:grpSpPr>
            <p:sp>
              <p:nvSpPr>
                <p:cNvPr id="39" name="Rectangle 38">
                  <a:extLst>
                    <a:ext uri="{FF2B5EF4-FFF2-40B4-BE49-F238E27FC236}">
                      <a16:creationId xmlns:a16="http://schemas.microsoft.com/office/drawing/2014/main" id="{F74252BE-AA4F-5363-E082-A3F24F7A5262}"/>
                    </a:ext>
                  </a:extLst>
                </p:cNvPr>
                <p:cNvSpPr/>
                <p:nvPr/>
              </p:nvSpPr>
              <p:spPr>
                <a:xfrm>
                  <a:off x="8237733" y="2332320"/>
                  <a:ext cx="1071636" cy="34076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8D62C1D4-AF86-30F0-90F1-6476D728A1C8}"/>
                    </a:ext>
                  </a:extLst>
                </p:cNvPr>
                <p:cNvSpPr/>
                <p:nvPr/>
              </p:nvSpPr>
              <p:spPr>
                <a:xfrm>
                  <a:off x="9309010" y="2332320"/>
                  <a:ext cx="846056" cy="34076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1" name="Rectangle 40">
                  <a:extLst>
                    <a:ext uri="{FF2B5EF4-FFF2-40B4-BE49-F238E27FC236}">
                      <a16:creationId xmlns:a16="http://schemas.microsoft.com/office/drawing/2014/main" id="{0C243898-5066-22E2-6C72-3B9AA3A150EB}"/>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35A56F08-6627-2A00-2526-03C33451A2B3}"/>
                    </a:ext>
                  </a:extLst>
                </p:cNvPr>
                <p:cNvSpPr/>
                <p:nvPr/>
              </p:nvSpPr>
              <p:spPr>
                <a:xfrm flipH="1">
                  <a:off x="8912223" y="2330780"/>
                  <a:ext cx="157235" cy="4259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53DBF33A-0375-C0F5-1BAA-D64987D2D70E}"/>
                    </a:ext>
                  </a:extLst>
                </p:cNvPr>
                <p:cNvSpPr/>
                <p:nvPr/>
              </p:nvSpPr>
              <p:spPr>
                <a:xfrm>
                  <a:off x="9101977" y="2674936"/>
                  <a:ext cx="1053088"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B94F00CF-B046-AA25-2295-0ECC384E6F86}"/>
                    </a:ext>
                  </a:extLst>
                </p:cNvPr>
                <p:cNvSpPr/>
                <p:nvPr/>
              </p:nvSpPr>
              <p:spPr>
                <a:xfrm flipH="1">
                  <a:off x="9149171" y="2292425"/>
                  <a:ext cx="157235" cy="378555"/>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5BAC49D8-34FA-AC3E-A3F2-09F85998BCBF}"/>
                    </a:ext>
                  </a:extLst>
                </p:cNvPr>
                <p:cNvSpPr/>
                <p:nvPr/>
              </p:nvSpPr>
              <p:spPr>
                <a:xfrm>
                  <a:off x="8235132" y="2674153"/>
                  <a:ext cx="662770"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38" name="Rectangle 37">
                <a:extLst>
                  <a:ext uri="{FF2B5EF4-FFF2-40B4-BE49-F238E27FC236}">
                    <a16:creationId xmlns:a16="http://schemas.microsoft.com/office/drawing/2014/main" id="{72A19211-15F0-F967-8B12-9E8EDDF480E0}"/>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24" name="Rectangle 23">
              <a:extLst>
                <a:ext uri="{FF2B5EF4-FFF2-40B4-BE49-F238E27FC236}">
                  <a16:creationId xmlns:a16="http://schemas.microsoft.com/office/drawing/2014/main" id="{4CD06D01-38CA-4838-99BA-0FBC4C5E4D6C}"/>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6" name="Rectangle 35">
              <a:extLst>
                <a:ext uri="{FF2B5EF4-FFF2-40B4-BE49-F238E27FC236}">
                  <a16:creationId xmlns:a16="http://schemas.microsoft.com/office/drawing/2014/main" id="{D7BA915F-4630-A5F1-D9DE-C17118CE2E93}"/>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53" name="Group 52">
            <a:extLst>
              <a:ext uri="{FF2B5EF4-FFF2-40B4-BE49-F238E27FC236}">
                <a16:creationId xmlns:a16="http://schemas.microsoft.com/office/drawing/2014/main" id="{A2332CD1-18B1-341D-0048-BE45D8FA5801}"/>
              </a:ext>
            </a:extLst>
          </p:cNvPr>
          <p:cNvGrpSpPr/>
          <p:nvPr/>
        </p:nvGrpSpPr>
        <p:grpSpPr>
          <a:xfrm>
            <a:off x="1467490" y="5640833"/>
            <a:ext cx="2876495" cy="752291"/>
            <a:chOff x="1467490" y="5530810"/>
            <a:chExt cx="2876495" cy="752291"/>
          </a:xfrm>
        </p:grpSpPr>
        <p:grpSp>
          <p:nvGrpSpPr>
            <p:cNvPr id="55" name="Group 54">
              <a:extLst>
                <a:ext uri="{FF2B5EF4-FFF2-40B4-BE49-F238E27FC236}">
                  <a16:creationId xmlns:a16="http://schemas.microsoft.com/office/drawing/2014/main" id="{4B1570F3-A3C1-1B8B-B3C0-3B645D972BE0}"/>
                </a:ext>
              </a:extLst>
            </p:cNvPr>
            <p:cNvGrpSpPr/>
            <p:nvPr/>
          </p:nvGrpSpPr>
          <p:grpSpPr>
            <a:xfrm>
              <a:off x="1467490" y="5610633"/>
              <a:ext cx="2876495" cy="672468"/>
              <a:chOff x="7854570" y="3538359"/>
              <a:chExt cx="2679936" cy="626517"/>
            </a:xfrm>
          </p:grpSpPr>
          <p:grpSp>
            <p:nvGrpSpPr>
              <p:cNvPr id="58" name="Group 57">
                <a:extLst>
                  <a:ext uri="{FF2B5EF4-FFF2-40B4-BE49-F238E27FC236}">
                    <a16:creationId xmlns:a16="http://schemas.microsoft.com/office/drawing/2014/main" id="{33ECCD33-A35A-02F7-7C85-EF84A3F33071}"/>
                  </a:ext>
                </a:extLst>
              </p:cNvPr>
              <p:cNvGrpSpPr/>
              <p:nvPr/>
            </p:nvGrpSpPr>
            <p:grpSpPr>
              <a:xfrm>
                <a:off x="8235132" y="3538359"/>
                <a:ext cx="1919934" cy="357412"/>
                <a:chOff x="8235132" y="2339655"/>
                <a:chExt cx="1919934" cy="357412"/>
              </a:xfrm>
            </p:grpSpPr>
            <p:sp>
              <p:nvSpPr>
                <p:cNvPr id="60" name="Rectangle 59">
                  <a:extLst>
                    <a:ext uri="{FF2B5EF4-FFF2-40B4-BE49-F238E27FC236}">
                      <a16:creationId xmlns:a16="http://schemas.microsoft.com/office/drawing/2014/main" id="{08E120E9-D240-1B53-E846-FD09E2B3AB59}"/>
                    </a:ext>
                  </a:extLst>
                </p:cNvPr>
                <p:cNvSpPr/>
                <p:nvPr/>
              </p:nvSpPr>
              <p:spPr>
                <a:xfrm>
                  <a:off x="8237733" y="2367816"/>
                  <a:ext cx="1071636" cy="27010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1" name="Rectangle 60">
                  <a:extLst>
                    <a:ext uri="{FF2B5EF4-FFF2-40B4-BE49-F238E27FC236}">
                      <a16:creationId xmlns:a16="http://schemas.microsoft.com/office/drawing/2014/main" id="{F0323D51-B1E2-BC1F-5392-CF9D4858119E}"/>
                    </a:ext>
                  </a:extLst>
                </p:cNvPr>
                <p:cNvSpPr/>
                <p:nvPr/>
              </p:nvSpPr>
              <p:spPr>
                <a:xfrm>
                  <a:off x="9309010" y="2367816"/>
                  <a:ext cx="846056" cy="274249"/>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2" name="Rectangle 61">
                  <a:extLst>
                    <a:ext uri="{FF2B5EF4-FFF2-40B4-BE49-F238E27FC236}">
                      <a16:creationId xmlns:a16="http://schemas.microsoft.com/office/drawing/2014/main" id="{4BC00C47-5B12-BE95-6163-2E790A6AADA8}"/>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3" name="Rectangle 62">
                  <a:extLst>
                    <a:ext uri="{FF2B5EF4-FFF2-40B4-BE49-F238E27FC236}">
                      <a16:creationId xmlns:a16="http://schemas.microsoft.com/office/drawing/2014/main" id="{92BF468E-D8A1-F8BE-BEAD-158C8578CD99}"/>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F51AC04B-2661-4EE4-8FCC-AAFC7E114F6A}"/>
                    </a:ext>
                  </a:extLst>
                </p:cNvPr>
                <p:cNvSpPr/>
                <p:nvPr/>
              </p:nvSpPr>
              <p:spPr>
                <a:xfrm>
                  <a:off x="9101977" y="2639441"/>
                  <a:ext cx="1053088"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6" name="Rectangle 65">
                  <a:extLst>
                    <a:ext uri="{FF2B5EF4-FFF2-40B4-BE49-F238E27FC236}">
                      <a16:creationId xmlns:a16="http://schemas.microsoft.com/office/drawing/2014/main" id="{ED9DD0D7-DA4A-4198-8EE8-1110D6851A02}"/>
                    </a:ext>
                  </a:extLst>
                </p:cNvPr>
                <p:cNvSpPr/>
                <p:nvPr/>
              </p:nvSpPr>
              <p:spPr>
                <a:xfrm flipH="1">
                  <a:off x="9149173" y="2355805"/>
                  <a:ext cx="157235" cy="279553"/>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7" name="Rectangle 66">
                  <a:extLst>
                    <a:ext uri="{FF2B5EF4-FFF2-40B4-BE49-F238E27FC236}">
                      <a16:creationId xmlns:a16="http://schemas.microsoft.com/office/drawing/2014/main" id="{311D6C0A-E881-954F-33BF-35741A644073}"/>
                    </a:ext>
                  </a:extLst>
                </p:cNvPr>
                <p:cNvSpPr/>
                <p:nvPr/>
              </p:nvSpPr>
              <p:spPr>
                <a:xfrm>
                  <a:off x="8235132" y="2638655"/>
                  <a:ext cx="662770" cy="51115"/>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59" name="Rectangle 58">
                <a:extLst>
                  <a:ext uri="{FF2B5EF4-FFF2-40B4-BE49-F238E27FC236}">
                    <a16:creationId xmlns:a16="http://schemas.microsoft.com/office/drawing/2014/main" id="{423840B3-43AD-53E8-A348-57C7527FC602}"/>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56" name="Rectangle 55">
              <a:extLst>
                <a:ext uri="{FF2B5EF4-FFF2-40B4-BE49-F238E27FC236}">
                  <a16:creationId xmlns:a16="http://schemas.microsoft.com/office/drawing/2014/main" id="{EB8EF842-9626-850E-59CE-6B153FD20E51}"/>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6">
              <a:extLst>
                <a:ext uri="{FF2B5EF4-FFF2-40B4-BE49-F238E27FC236}">
                  <a16:creationId xmlns:a16="http://schemas.microsoft.com/office/drawing/2014/main" id="{7FD3473D-3034-EEAE-DC02-29AF6F6A299B}"/>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68" name="Group 67">
            <a:extLst>
              <a:ext uri="{FF2B5EF4-FFF2-40B4-BE49-F238E27FC236}">
                <a16:creationId xmlns:a16="http://schemas.microsoft.com/office/drawing/2014/main" id="{1083A867-B982-49C2-DCF4-707FA53F64B6}"/>
              </a:ext>
            </a:extLst>
          </p:cNvPr>
          <p:cNvGrpSpPr/>
          <p:nvPr/>
        </p:nvGrpSpPr>
        <p:grpSpPr>
          <a:xfrm>
            <a:off x="7701307" y="5635031"/>
            <a:ext cx="2876495" cy="752306"/>
            <a:chOff x="1467490" y="5530810"/>
            <a:chExt cx="2876495" cy="752306"/>
          </a:xfrm>
        </p:grpSpPr>
        <p:grpSp>
          <p:nvGrpSpPr>
            <p:cNvPr id="69" name="Group 68">
              <a:extLst>
                <a:ext uri="{FF2B5EF4-FFF2-40B4-BE49-F238E27FC236}">
                  <a16:creationId xmlns:a16="http://schemas.microsoft.com/office/drawing/2014/main" id="{78C17566-46EE-3585-EA04-D59A2ABA5698}"/>
                </a:ext>
              </a:extLst>
            </p:cNvPr>
            <p:cNvGrpSpPr/>
            <p:nvPr/>
          </p:nvGrpSpPr>
          <p:grpSpPr>
            <a:xfrm>
              <a:off x="1467490" y="5676883"/>
              <a:ext cx="2876495" cy="606233"/>
              <a:chOff x="7854570" y="3600070"/>
              <a:chExt cx="2679936" cy="564806"/>
            </a:xfrm>
          </p:grpSpPr>
          <p:grpSp>
            <p:nvGrpSpPr>
              <p:cNvPr id="72" name="Group 71">
                <a:extLst>
                  <a:ext uri="{FF2B5EF4-FFF2-40B4-BE49-F238E27FC236}">
                    <a16:creationId xmlns:a16="http://schemas.microsoft.com/office/drawing/2014/main" id="{6167C2DF-A592-B04C-5299-3A53116ADAFC}"/>
                  </a:ext>
                </a:extLst>
              </p:cNvPr>
              <p:cNvGrpSpPr/>
              <p:nvPr/>
            </p:nvGrpSpPr>
            <p:grpSpPr>
              <a:xfrm>
                <a:off x="8235132" y="3600070"/>
                <a:ext cx="1919934" cy="295701"/>
                <a:chOff x="8235132" y="2401366"/>
                <a:chExt cx="1919934" cy="295701"/>
              </a:xfrm>
            </p:grpSpPr>
            <p:sp>
              <p:nvSpPr>
                <p:cNvPr id="74" name="Rectangle 73">
                  <a:extLst>
                    <a:ext uri="{FF2B5EF4-FFF2-40B4-BE49-F238E27FC236}">
                      <a16:creationId xmlns:a16="http://schemas.microsoft.com/office/drawing/2014/main" id="{22AD9082-20BF-E788-A188-1A01FFD31C0A}"/>
                    </a:ext>
                  </a:extLst>
                </p:cNvPr>
                <p:cNvSpPr/>
                <p:nvPr/>
              </p:nvSpPr>
              <p:spPr>
                <a:xfrm>
                  <a:off x="8237733" y="2622944"/>
                  <a:ext cx="1071636" cy="51115"/>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5" name="Rectangle 74">
                  <a:extLst>
                    <a:ext uri="{FF2B5EF4-FFF2-40B4-BE49-F238E27FC236}">
                      <a16:creationId xmlns:a16="http://schemas.microsoft.com/office/drawing/2014/main" id="{B1CBAD57-38D9-E3F3-38AA-BC4CFCF6D829}"/>
                    </a:ext>
                  </a:extLst>
                </p:cNvPr>
                <p:cNvSpPr/>
                <p:nvPr/>
              </p:nvSpPr>
              <p:spPr>
                <a:xfrm>
                  <a:off x="9309010" y="2622944"/>
                  <a:ext cx="846056" cy="51115"/>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6" name="Rectangle 75">
                  <a:extLst>
                    <a:ext uri="{FF2B5EF4-FFF2-40B4-BE49-F238E27FC236}">
                      <a16:creationId xmlns:a16="http://schemas.microsoft.com/office/drawing/2014/main" id="{F2B280EC-8F2F-9A21-586E-4B7905B03403}"/>
                    </a:ext>
                  </a:extLst>
                </p:cNvPr>
                <p:cNvSpPr/>
                <p:nvPr/>
              </p:nvSpPr>
              <p:spPr>
                <a:xfrm flipH="1">
                  <a:off x="8894947" y="2654472"/>
                  <a:ext cx="207028" cy="42595"/>
                </a:xfrm>
                <a:prstGeom prst="rect">
                  <a:avLst/>
                </a:prstGeom>
                <a:solidFill>
                  <a:srgbClr val="A6A6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7" name="Rectangle 76">
                  <a:extLst>
                    <a:ext uri="{FF2B5EF4-FFF2-40B4-BE49-F238E27FC236}">
                      <a16:creationId xmlns:a16="http://schemas.microsoft.com/office/drawing/2014/main" id="{C62DA795-FB34-891A-A0E5-CC6CBED99255}"/>
                    </a:ext>
                  </a:extLst>
                </p:cNvPr>
                <p:cNvSpPr/>
                <p:nvPr/>
              </p:nvSpPr>
              <p:spPr>
                <a:xfrm flipH="1">
                  <a:off x="8912224" y="2517331"/>
                  <a:ext cx="157235" cy="12669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03" name="Rectangle 102">
                  <a:extLst>
                    <a:ext uri="{FF2B5EF4-FFF2-40B4-BE49-F238E27FC236}">
                      <a16:creationId xmlns:a16="http://schemas.microsoft.com/office/drawing/2014/main" id="{A312E6AE-94B2-D92E-6CF3-70FC9771AED2}"/>
                    </a:ext>
                  </a:extLst>
                </p:cNvPr>
                <p:cNvSpPr/>
                <p:nvPr/>
              </p:nvSpPr>
              <p:spPr>
                <a:xfrm>
                  <a:off x="9101977" y="2675887"/>
                  <a:ext cx="1053088"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20" name="Rectangle 119">
                  <a:extLst>
                    <a:ext uri="{FF2B5EF4-FFF2-40B4-BE49-F238E27FC236}">
                      <a16:creationId xmlns:a16="http://schemas.microsoft.com/office/drawing/2014/main" id="{320C0ED2-A22F-7E2D-1A0E-CA9C83BE1C9B}"/>
                    </a:ext>
                  </a:extLst>
                </p:cNvPr>
                <p:cNvSpPr/>
                <p:nvPr/>
              </p:nvSpPr>
              <p:spPr>
                <a:xfrm flipH="1">
                  <a:off x="9149174" y="2401366"/>
                  <a:ext cx="157235" cy="26969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21" name="Rectangle 120">
                  <a:extLst>
                    <a:ext uri="{FF2B5EF4-FFF2-40B4-BE49-F238E27FC236}">
                      <a16:creationId xmlns:a16="http://schemas.microsoft.com/office/drawing/2014/main" id="{B676B388-0563-BF43-C921-C8E7E5886E42}"/>
                    </a:ext>
                  </a:extLst>
                </p:cNvPr>
                <p:cNvSpPr/>
                <p:nvPr/>
              </p:nvSpPr>
              <p:spPr>
                <a:xfrm>
                  <a:off x="8235132" y="2675102"/>
                  <a:ext cx="662770" cy="17038"/>
                </a:xfrm>
                <a:prstGeom prst="rect">
                  <a:avLst/>
                </a:prstGeom>
                <a:solidFill>
                  <a:srgbClr val="5E5E91"/>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73" name="Rectangle 72">
                <a:extLst>
                  <a:ext uri="{FF2B5EF4-FFF2-40B4-BE49-F238E27FC236}">
                    <a16:creationId xmlns:a16="http://schemas.microsoft.com/office/drawing/2014/main" id="{190B7994-D101-D7B6-6375-6E0B19AEAB95}"/>
                  </a:ext>
                </a:extLst>
              </p:cNvPr>
              <p:cNvSpPr/>
              <p:nvPr/>
            </p:nvSpPr>
            <p:spPr>
              <a:xfrm>
                <a:off x="7854570" y="3891759"/>
                <a:ext cx="2679936" cy="273117"/>
              </a:xfrm>
              <a:prstGeom prst="rect">
                <a:avLst/>
              </a:prstGeom>
              <a:solidFill>
                <a:srgbClr val="D1D1D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70" name="Rectangle 69">
              <a:extLst>
                <a:ext uri="{FF2B5EF4-FFF2-40B4-BE49-F238E27FC236}">
                  <a16:creationId xmlns:a16="http://schemas.microsoft.com/office/drawing/2014/main" id="{0A0335A5-3181-CB39-3425-401C358CECDE}"/>
                </a:ext>
              </a:extLst>
            </p:cNvPr>
            <p:cNvSpPr/>
            <p:nvPr/>
          </p:nvSpPr>
          <p:spPr>
            <a:xfrm>
              <a:off x="3936714" y="553081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1" name="Rectangle 70">
              <a:extLst>
                <a:ext uri="{FF2B5EF4-FFF2-40B4-BE49-F238E27FC236}">
                  <a16:creationId xmlns:a16="http://schemas.microsoft.com/office/drawing/2014/main" id="{FB261D8F-5805-54EF-F138-8D9B725FC781}"/>
                </a:ext>
              </a:extLst>
            </p:cNvPr>
            <p:cNvSpPr/>
            <p:nvPr/>
          </p:nvSpPr>
          <p:spPr>
            <a:xfrm>
              <a:off x="1469862" y="5530990"/>
              <a:ext cx="404784" cy="457200"/>
            </a:xfrm>
            <a:prstGeom prst="rect">
              <a:avLst/>
            </a:prstGeom>
            <a:solidFill>
              <a:srgbClr val="A6C2FF"/>
            </a:solidFill>
            <a:ln w="19050" cap="flat" cmpd="sng" algn="ctr">
              <a:no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22" name="Group 121">
            <a:extLst>
              <a:ext uri="{FF2B5EF4-FFF2-40B4-BE49-F238E27FC236}">
                <a16:creationId xmlns:a16="http://schemas.microsoft.com/office/drawing/2014/main" id="{CEB72764-E2E4-AC48-49A1-E9A2BD7AE9D1}"/>
              </a:ext>
            </a:extLst>
          </p:cNvPr>
          <p:cNvGrpSpPr/>
          <p:nvPr/>
        </p:nvGrpSpPr>
        <p:grpSpPr>
          <a:xfrm flipH="1">
            <a:off x="8796957" y="3851650"/>
            <a:ext cx="235709" cy="628457"/>
            <a:chOff x="9061958" y="3851650"/>
            <a:chExt cx="235709" cy="628457"/>
          </a:xfrm>
        </p:grpSpPr>
        <p:cxnSp>
          <p:nvCxnSpPr>
            <p:cNvPr id="123" name="Straight Connector 122">
              <a:extLst>
                <a:ext uri="{FF2B5EF4-FFF2-40B4-BE49-F238E27FC236}">
                  <a16:creationId xmlns:a16="http://schemas.microsoft.com/office/drawing/2014/main" id="{D0CAB968-9C1A-F4A3-D42F-CE7219B44D1C}"/>
                </a:ext>
              </a:extLst>
            </p:cNvPr>
            <p:cNvCxnSpPr>
              <a:cxnSpLocks/>
            </p:cNvCxnSpPr>
            <p:nvPr/>
          </p:nvCxnSpPr>
          <p:spPr>
            <a:xfrm flipV="1">
              <a:off x="9061958" y="3851650"/>
              <a:ext cx="235709" cy="1066"/>
            </a:xfrm>
            <a:prstGeom prst="line">
              <a:avLst/>
            </a:prstGeom>
            <a:ln w="12700">
              <a:solidFill>
                <a:srgbClr val="D43D56"/>
              </a:solidFill>
              <a:prstDash val="sysDash"/>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8C7F04A7-CD72-9551-01B7-5B4162631127}"/>
                </a:ext>
              </a:extLst>
            </p:cNvPr>
            <p:cNvCxnSpPr>
              <a:cxnSpLocks/>
            </p:cNvCxnSpPr>
            <p:nvPr/>
          </p:nvCxnSpPr>
          <p:spPr>
            <a:xfrm>
              <a:off x="9237168" y="3860642"/>
              <a:ext cx="0" cy="619465"/>
            </a:xfrm>
            <a:prstGeom prst="straightConnector1">
              <a:avLst/>
            </a:prstGeom>
            <a:ln w="12700">
              <a:solidFill>
                <a:srgbClr val="D43D56"/>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50530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9EC14-C2AA-5CA6-B383-42E979D09F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5D8FD2-F061-CF13-D661-2801AFB8836F}"/>
              </a:ext>
            </a:extLst>
          </p:cNvPr>
          <p:cNvSpPr>
            <a:spLocks noGrp="1"/>
          </p:cNvSpPr>
          <p:nvPr>
            <p:ph type="title"/>
          </p:nvPr>
        </p:nvSpPr>
        <p:spPr/>
        <p:txBody>
          <a:bodyPr/>
          <a:lstStyle/>
          <a:p>
            <a:r>
              <a:rPr lang="en-US" dirty="0"/>
              <a:t>Three Devices Under Test</a:t>
            </a:r>
          </a:p>
        </p:txBody>
      </p:sp>
      <mc:AlternateContent xmlns:mc="http://schemas.openxmlformats.org/markup-compatibility/2006" xmlns:a14="http://schemas.microsoft.com/office/drawing/2010/main">
        <mc:Choice Requires="a14">
          <p:sp>
            <p:nvSpPr>
              <p:cNvPr id="46" name="Content Placeholder 1">
                <a:extLst>
                  <a:ext uri="{FF2B5EF4-FFF2-40B4-BE49-F238E27FC236}">
                    <a16:creationId xmlns:a16="http://schemas.microsoft.com/office/drawing/2014/main" id="{8B3EC5F9-864C-35A4-6C76-B80E59E3A540}"/>
                  </a:ext>
                </a:extLst>
              </p:cNvPr>
              <p:cNvSpPr txBox="1">
                <a:spLocks/>
              </p:cNvSpPr>
              <p:nvPr/>
            </p:nvSpPr>
            <p:spPr>
              <a:xfrm>
                <a:off x="633078" y="3015158"/>
                <a:ext cx="7511995" cy="3299779"/>
              </a:xfrm>
              <a:prstGeom prst="rect">
                <a:avLst/>
              </a:prstGeom>
            </p:spPr>
            <p:txBody>
              <a:bodyPr/>
              <a:lstStyle>
                <a:lvl1pPr marL="233363" indent="-233363" algn="l" eaLnBrk="1" hangingPunct="1">
                  <a:lnSpc>
                    <a:spcPct val="90000"/>
                  </a:lnSpc>
                  <a:spcBef>
                    <a:spcPts val="1200"/>
                  </a:spcBef>
                  <a:spcAft>
                    <a:spcPts val="0"/>
                  </a:spcAft>
                  <a:buFont typeface="Arial" pitchFamily="34" charset="0"/>
                  <a:buChar char="•"/>
                  <a:defRPr sz="2000" b="1">
                    <a:latin typeface="Arial" pitchFamily="34" charset="0"/>
                    <a:cs typeface="Arial" pitchFamily="34" charset="0"/>
                  </a:defRPr>
                </a:lvl1pPr>
                <a:lvl2pPr marL="539750" indent="-255588" algn="l" eaLnBrk="1" hangingPunct="1">
                  <a:lnSpc>
                    <a:spcPct val="90000"/>
                  </a:lnSpc>
                  <a:spcBef>
                    <a:spcPts val="600"/>
                  </a:spcBef>
                  <a:spcAft>
                    <a:spcPts val="0"/>
                  </a:spcAft>
                  <a:buFont typeface="Arial" pitchFamily="34" charset="0"/>
                  <a:buChar char="–"/>
                  <a:defRPr sz="1800" b="1">
                    <a:latin typeface="Arial" pitchFamily="34" charset="0"/>
                    <a:cs typeface="Arial" pitchFamily="34" charset="0"/>
                  </a:defRPr>
                </a:lvl2pPr>
                <a:lvl3pPr marL="757238" indent="-184150" algn="l" eaLnBrk="1" hangingPunct="1">
                  <a:lnSpc>
                    <a:spcPct val="90000"/>
                  </a:lnSpc>
                  <a:spcBef>
                    <a:spcPts val="600"/>
                  </a:spcBef>
                  <a:spcAft>
                    <a:spcPts val="0"/>
                  </a:spcAft>
                  <a:buSzPct val="90000"/>
                  <a:buFont typeface="Arial" pitchFamily="34" charset="0"/>
                  <a:buChar char="•"/>
                  <a:defRPr sz="1600" b="1">
                    <a:latin typeface="Arial" pitchFamily="34" charset="0"/>
                    <a:cs typeface="Arial" pitchFamily="34" charset="0"/>
                  </a:defRPr>
                </a:lvl3pPr>
                <a:lvl4pPr marL="1033272" indent="0" algn="l" eaLnBrk="1" hangingPunct="1">
                  <a:lnSpc>
                    <a:spcPct val="90000"/>
                  </a:lnSpc>
                  <a:spcBef>
                    <a:spcPts val="600"/>
                  </a:spcBef>
                  <a:spcAft>
                    <a:spcPts val="0"/>
                  </a:spcAft>
                  <a:buFontTx/>
                  <a:buNone/>
                  <a:defRPr sz="1400" b="1">
                    <a:latin typeface="Arial" pitchFamily="34" charset="0"/>
                    <a:cs typeface="Arial" pitchFamily="34" charset="0"/>
                  </a:defRPr>
                </a:lvl4pPr>
                <a:lvl5pPr marL="1261872" indent="0" algn="l" eaLnBrk="1" hangingPunct="1">
                  <a:lnSpc>
                    <a:spcPct val="90000"/>
                  </a:lnSpc>
                  <a:spcBef>
                    <a:spcPts val="600"/>
                  </a:spcBef>
                  <a:spcAft>
                    <a:spcPts val="0"/>
                  </a:spcAft>
                  <a:buSzPct val="85000"/>
                  <a:buFontTx/>
                  <a:buNone/>
                  <a:defRPr sz="1200" b="1">
                    <a:latin typeface="Arial" pitchFamily="34" charset="0"/>
                    <a:cs typeface="Arial" pitchFamily="34" charset="0"/>
                  </a:defRPr>
                </a:lvl5pPr>
                <a:lvl6pPr marL="1147763" indent="0" algn="l" eaLnBrk="1" hangingPunct="1">
                  <a:spcBef>
                    <a:spcPts val="600"/>
                  </a:spcBef>
                  <a:buFont typeface="Arial" pitchFamily="34" charset="0"/>
                  <a:buChar char="•"/>
                  <a:defRPr sz="1400" b="1">
                    <a:latin typeface="Arial" pitchFamily="34" charset="0"/>
                    <a:cs typeface="Arial" pitchFamily="34" charset="0"/>
                  </a:defRPr>
                </a:lvl6pPr>
                <a:lvl7pPr marL="1319213" indent="-179388" algn="l" eaLnBrk="1" hangingPunct="1">
                  <a:lnSpc>
                    <a:spcPts val="2000"/>
                  </a:lnSpc>
                  <a:spcBef>
                    <a:spcPts val="300"/>
                  </a:spcBef>
                  <a:spcAft>
                    <a:spcPts val="600"/>
                  </a:spcAft>
                  <a:buFont typeface="Arial" pitchFamily="34" charset="0"/>
                  <a:buChar char="•"/>
                  <a:defRPr sz="1200" b="1">
                    <a:latin typeface="Arial" pitchFamily="34" charset="0"/>
                    <a:cs typeface="Arial" pitchFamily="34" charset="0"/>
                  </a:defRPr>
                </a:lvl7pPr>
              </a:lstStyle>
              <a:p>
                <a:r>
                  <a:rPr lang="en-US" kern="0" dirty="0">
                    <a:solidFill>
                      <a:sysClr val="windowText" lastClr="000000"/>
                    </a:solidFill>
                  </a:rPr>
                  <a:t>Same mask design as Harrington </a:t>
                </a:r>
                <a:r>
                  <a:rPr lang="en-US" i="1" kern="0" dirty="0">
                    <a:solidFill>
                      <a:sysClr val="windowText" lastClr="000000"/>
                    </a:solidFill>
                  </a:rPr>
                  <a:t>et al.</a:t>
                </a:r>
                <a:r>
                  <a:rPr lang="en-US" kern="0" dirty="0">
                    <a:solidFill>
                      <a:sysClr val="windowText" lastClr="000000"/>
                    </a:solidFill>
                  </a:rPr>
                  <a:t> (2024):</a:t>
                </a:r>
              </a:p>
              <a:p>
                <a:pPr lvl="1"/>
                <a:r>
                  <a:rPr lang="en-US" kern="0" dirty="0">
                    <a:solidFill>
                      <a:sysClr val="windowText" lastClr="000000"/>
                    </a:solidFill>
                  </a:rPr>
                  <a:t>Qubit frequencies: 4-5 GHz</a:t>
                </a:r>
              </a:p>
              <a:p>
                <a:pPr lvl="1"/>
                <a:r>
                  <a:rPr lang="en-US" kern="0" dirty="0">
                    <a:solidFill>
                      <a:sysClr val="windowText" lastClr="000000"/>
                    </a:solidFill>
                  </a:rPr>
                  <a:t>T</a:t>
                </a:r>
                <a:r>
                  <a:rPr lang="en-US" kern="0" baseline="-25000" dirty="0">
                    <a:solidFill>
                      <a:sysClr val="windowText" lastClr="000000"/>
                    </a:solidFill>
                  </a:rPr>
                  <a:t>1</a:t>
                </a:r>
                <a:r>
                  <a:rPr lang="en-US" kern="0" dirty="0">
                    <a:solidFill>
                      <a:sysClr val="windowText" lastClr="000000"/>
                    </a:solidFill>
                  </a:rPr>
                  <a:t>’s ~ 20-50 </a:t>
                </a:r>
                <a14:m>
                  <m:oMath xmlns:m="http://schemas.openxmlformats.org/officeDocument/2006/math">
                    <m:r>
                      <a:rPr lang="en-US" i="1" kern="0" smtClean="0">
                        <a:solidFill>
                          <a:sysClr val="windowText" lastClr="000000"/>
                        </a:solidFill>
                        <a:latin typeface="Cambria Math" panose="02040503050406030204" pitchFamily="18" charset="0"/>
                      </a:rPr>
                      <m:t>𝝁</m:t>
                    </m:r>
                  </m:oMath>
                </a14:m>
                <a:r>
                  <a:rPr lang="en-US" kern="0" dirty="0">
                    <a:solidFill>
                      <a:sysClr val="windowText" lastClr="000000"/>
                    </a:solidFill>
                  </a:rPr>
                  <a:t>s, readout fidelities ~90%</a:t>
                </a:r>
              </a:p>
            </p:txBody>
          </p:sp>
        </mc:Choice>
        <mc:Fallback xmlns="">
          <p:sp>
            <p:nvSpPr>
              <p:cNvPr id="46" name="Content Placeholder 1">
                <a:extLst>
                  <a:ext uri="{FF2B5EF4-FFF2-40B4-BE49-F238E27FC236}">
                    <a16:creationId xmlns:a16="http://schemas.microsoft.com/office/drawing/2014/main" id="{8B3EC5F9-864C-35A4-6C76-B80E59E3A540}"/>
                  </a:ext>
                </a:extLst>
              </p:cNvPr>
              <p:cNvSpPr txBox="1">
                <a:spLocks noRot="1" noChangeAspect="1" noMove="1" noResize="1" noEditPoints="1" noAdjustHandles="1" noChangeArrowheads="1" noChangeShapeType="1" noTextEdit="1"/>
              </p:cNvSpPr>
              <p:nvPr/>
            </p:nvSpPr>
            <p:spPr>
              <a:xfrm>
                <a:off x="633078" y="3015158"/>
                <a:ext cx="7511995" cy="3299779"/>
              </a:xfrm>
              <a:prstGeom prst="rect">
                <a:avLst/>
              </a:prstGeom>
              <a:blipFill>
                <a:blip r:embed="rId2"/>
                <a:stretch>
                  <a:fillRect l="-675" t="-19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7" name="Table 46">
                <a:extLst>
                  <a:ext uri="{FF2B5EF4-FFF2-40B4-BE49-F238E27FC236}">
                    <a16:creationId xmlns:a16="http://schemas.microsoft.com/office/drawing/2014/main" id="{AB0397BE-DF7F-33D2-EB3E-49ADC3913F53}"/>
                  </a:ext>
                </a:extLst>
              </p:cNvPr>
              <p:cNvGraphicFramePr>
                <a:graphicFrameLocks noGrp="1"/>
              </p:cNvGraphicFramePr>
              <p:nvPr/>
            </p:nvGraphicFramePr>
            <p:xfrm>
              <a:off x="1170377" y="1379976"/>
              <a:ext cx="9565355" cy="1483360"/>
            </p:xfrm>
            <a:graphic>
              <a:graphicData uri="http://schemas.openxmlformats.org/drawingml/2006/table">
                <a:tbl>
                  <a:tblPr firstRow="1" bandRow="1">
                    <a:tableStyleId>{5940675A-B579-460E-94D1-54222C63F5DA}</a:tableStyleId>
                  </a:tblPr>
                  <a:tblGrid>
                    <a:gridCol w="3424201">
                      <a:extLst>
                        <a:ext uri="{9D8B030D-6E8A-4147-A177-3AD203B41FA5}">
                          <a16:colId xmlns:a16="http://schemas.microsoft.com/office/drawing/2014/main" val="468635090"/>
                        </a:ext>
                      </a:extLst>
                    </a:gridCol>
                    <a:gridCol w="1377244">
                      <a:extLst>
                        <a:ext uri="{9D8B030D-6E8A-4147-A177-3AD203B41FA5}">
                          <a16:colId xmlns:a16="http://schemas.microsoft.com/office/drawing/2014/main" val="1776586775"/>
                        </a:ext>
                      </a:extLst>
                    </a:gridCol>
                    <a:gridCol w="1490134">
                      <a:extLst>
                        <a:ext uri="{9D8B030D-6E8A-4147-A177-3AD203B41FA5}">
                          <a16:colId xmlns:a16="http://schemas.microsoft.com/office/drawing/2014/main" val="1629884770"/>
                        </a:ext>
                      </a:extLst>
                    </a:gridCol>
                    <a:gridCol w="1693333">
                      <a:extLst>
                        <a:ext uri="{9D8B030D-6E8A-4147-A177-3AD203B41FA5}">
                          <a16:colId xmlns:a16="http://schemas.microsoft.com/office/drawing/2014/main" val="3390995048"/>
                        </a:ext>
                      </a:extLst>
                    </a:gridCol>
                    <a:gridCol w="1580443">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gnd</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blocking</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blocking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blocking and ground trapping</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47" name="Table 46">
                <a:extLst>
                  <a:ext uri="{FF2B5EF4-FFF2-40B4-BE49-F238E27FC236}">
                    <a16:creationId xmlns:a16="http://schemas.microsoft.com/office/drawing/2014/main" id="{6A5BC867-6BBB-1E13-8CE3-19AA22AFB678}"/>
                  </a:ext>
                </a:extLst>
              </p:cNvPr>
              <p:cNvGraphicFramePr>
                <a:graphicFrameLocks noGrp="1"/>
              </p:cNvGraphicFramePr>
              <p:nvPr>
                <p:extLst>
                  <p:ext uri="{D42A27DB-BD31-4B8C-83A1-F6EECF244321}">
                    <p14:modId xmlns:p14="http://schemas.microsoft.com/office/powerpoint/2010/main" val="2438336376"/>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3424201">
                      <a:extLst>
                        <a:ext uri="{9D8B030D-6E8A-4147-A177-3AD203B41FA5}">
                          <a16:colId xmlns:a16="http://schemas.microsoft.com/office/drawing/2014/main" val="468635090"/>
                        </a:ext>
                      </a:extLst>
                    </a:gridCol>
                    <a:gridCol w="1377244">
                      <a:extLst>
                        <a:ext uri="{9D8B030D-6E8A-4147-A177-3AD203B41FA5}">
                          <a16:colId xmlns:a16="http://schemas.microsoft.com/office/drawing/2014/main" val="1776586775"/>
                        </a:ext>
                      </a:extLst>
                    </a:gridCol>
                    <a:gridCol w="1490134">
                      <a:extLst>
                        <a:ext uri="{9D8B030D-6E8A-4147-A177-3AD203B41FA5}">
                          <a16:colId xmlns:a16="http://schemas.microsoft.com/office/drawing/2014/main" val="1629884770"/>
                        </a:ext>
                      </a:extLst>
                    </a:gridCol>
                    <a:gridCol w="1693333">
                      <a:extLst>
                        <a:ext uri="{9D8B030D-6E8A-4147-A177-3AD203B41FA5}">
                          <a16:colId xmlns:a16="http://schemas.microsoft.com/office/drawing/2014/main" val="3390995048"/>
                        </a:ext>
                      </a:extLst>
                    </a:gridCol>
                    <a:gridCol w="1580443">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3"/>
                          <a:stretch>
                            <a:fillRect l="-250926" t="-6667" r="-349074" b="-320000"/>
                          </a:stretch>
                        </a:blipFill>
                      </a:tcPr>
                    </a:tc>
                    <a:tc>
                      <a:txBody>
                        <a:bodyPr/>
                        <a:lstStyle/>
                        <a:p>
                          <a:endParaRPr lang="en-US"/>
                        </a:p>
                      </a:txBody>
                      <a:tcPr anchor="ctr">
                        <a:blipFill>
                          <a:blip r:embed="rId3"/>
                          <a:stretch>
                            <a:fillRect l="-321186" t="-6667" r="-219492"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blocking</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blocking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blocking and ground trapping</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pic>
        <p:nvPicPr>
          <p:cNvPr id="51" name="Picture 50" descr="A diagram of a circuit&#10;&#10;AI-generated content may be incorrect.">
            <a:extLst>
              <a:ext uri="{FF2B5EF4-FFF2-40B4-BE49-F238E27FC236}">
                <a16:creationId xmlns:a16="http://schemas.microsoft.com/office/drawing/2014/main" id="{E45663C2-4CAF-5CEF-03A7-7C4F32563C34}"/>
              </a:ext>
            </a:extLst>
          </p:cNvPr>
          <p:cNvPicPr>
            <a:picLocks noChangeAspect="1"/>
          </p:cNvPicPr>
          <p:nvPr/>
        </p:nvPicPr>
        <p:blipFill>
          <a:blip r:embed="rId4">
            <a:extLst>
              <a:ext uri="{28A0092B-C50C-407E-A947-70E740481C1C}">
                <a14:useLocalDpi xmlns:a14="http://schemas.microsoft.com/office/drawing/2010/main" val="0"/>
              </a:ext>
            </a:extLst>
          </a:blip>
          <a:srcRect t="14341"/>
          <a:stretch/>
        </p:blipFill>
        <p:spPr>
          <a:xfrm>
            <a:off x="8191842" y="2924168"/>
            <a:ext cx="3363905" cy="3771629"/>
          </a:xfrm>
          <a:prstGeom prst="rect">
            <a:avLst/>
          </a:prstGeom>
        </p:spPr>
      </p:pic>
      <p:sp>
        <p:nvSpPr>
          <p:cNvPr id="2" name="Slide Number Placeholder 1">
            <a:extLst>
              <a:ext uri="{FF2B5EF4-FFF2-40B4-BE49-F238E27FC236}">
                <a16:creationId xmlns:a16="http://schemas.microsoft.com/office/drawing/2014/main" id="{CE4D60BD-7437-D196-8BB6-4EFD93CC615F}"/>
              </a:ext>
            </a:extLst>
          </p:cNvPr>
          <p:cNvSpPr>
            <a:spLocks noGrp="1"/>
          </p:cNvSpPr>
          <p:nvPr>
            <p:ph type="sldNum" sz="quarter" idx="4"/>
          </p:nvPr>
        </p:nvSpPr>
        <p:spPr/>
        <p:txBody>
          <a:bodyPr/>
          <a:lstStyle/>
          <a:p>
            <a:fld id="{8AF34121-AFFE-3048-BF09-9810F0C44256}" type="slidenum">
              <a:rPr lang="en-US" smtClean="0"/>
              <a:pPr/>
              <a:t>17</a:t>
            </a:fld>
            <a:endParaRPr lang="en-US" dirty="0"/>
          </a:p>
        </p:txBody>
      </p:sp>
    </p:spTree>
    <p:extLst>
      <p:ext uri="{BB962C8B-B14F-4D97-AF65-F5344CB8AC3E}">
        <p14:creationId xmlns:p14="http://schemas.microsoft.com/office/powerpoint/2010/main" val="1023054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9BE65-E514-08A8-7C98-4A4321BFBC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BC0236-02DE-6DE1-7798-DC72062BC094}"/>
              </a:ext>
            </a:extLst>
          </p:cNvPr>
          <p:cNvSpPr>
            <a:spLocks noGrp="1"/>
          </p:cNvSpPr>
          <p:nvPr>
            <p:ph type="title"/>
          </p:nvPr>
        </p:nvSpPr>
        <p:spPr/>
        <p:txBody>
          <a:bodyPr/>
          <a:lstStyle/>
          <a:p>
            <a:r>
              <a:rPr lang="en-US" dirty="0"/>
              <a:t>Three Devices Under Test</a:t>
            </a:r>
          </a:p>
        </p:txBody>
      </p:sp>
      <mc:AlternateContent xmlns:mc="http://schemas.openxmlformats.org/markup-compatibility/2006" xmlns:a14="http://schemas.microsoft.com/office/drawing/2010/main">
        <mc:Choice Requires="a14">
          <p:sp>
            <p:nvSpPr>
              <p:cNvPr id="46" name="Content Placeholder 1">
                <a:extLst>
                  <a:ext uri="{FF2B5EF4-FFF2-40B4-BE49-F238E27FC236}">
                    <a16:creationId xmlns:a16="http://schemas.microsoft.com/office/drawing/2014/main" id="{4DE9B344-661A-8C9B-39FC-D7BA642BB2F0}"/>
                  </a:ext>
                </a:extLst>
              </p:cNvPr>
              <p:cNvSpPr txBox="1">
                <a:spLocks/>
              </p:cNvSpPr>
              <p:nvPr/>
            </p:nvSpPr>
            <p:spPr>
              <a:xfrm>
                <a:off x="633078" y="3015158"/>
                <a:ext cx="7511995" cy="3299779"/>
              </a:xfrm>
              <a:prstGeom prst="rect">
                <a:avLst/>
              </a:prstGeom>
            </p:spPr>
            <p:txBody>
              <a:bodyPr/>
              <a:lstStyle>
                <a:lvl1pPr marL="233363" indent="-233363" algn="l" eaLnBrk="1" hangingPunct="1">
                  <a:lnSpc>
                    <a:spcPct val="90000"/>
                  </a:lnSpc>
                  <a:spcBef>
                    <a:spcPts val="1200"/>
                  </a:spcBef>
                  <a:spcAft>
                    <a:spcPts val="0"/>
                  </a:spcAft>
                  <a:buFont typeface="Arial" pitchFamily="34" charset="0"/>
                  <a:buChar char="•"/>
                  <a:defRPr sz="2000" b="1">
                    <a:latin typeface="Arial" pitchFamily="34" charset="0"/>
                    <a:cs typeface="Arial" pitchFamily="34" charset="0"/>
                  </a:defRPr>
                </a:lvl1pPr>
                <a:lvl2pPr marL="539750" indent="-255588" algn="l" eaLnBrk="1" hangingPunct="1">
                  <a:lnSpc>
                    <a:spcPct val="90000"/>
                  </a:lnSpc>
                  <a:spcBef>
                    <a:spcPts val="600"/>
                  </a:spcBef>
                  <a:spcAft>
                    <a:spcPts val="0"/>
                  </a:spcAft>
                  <a:buFont typeface="Arial" pitchFamily="34" charset="0"/>
                  <a:buChar char="–"/>
                  <a:defRPr sz="1800" b="1">
                    <a:latin typeface="Arial" pitchFamily="34" charset="0"/>
                    <a:cs typeface="Arial" pitchFamily="34" charset="0"/>
                  </a:defRPr>
                </a:lvl2pPr>
                <a:lvl3pPr marL="757238" indent="-184150" algn="l" eaLnBrk="1" hangingPunct="1">
                  <a:lnSpc>
                    <a:spcPct val="90000"/>
                  </a:lnSpc>
                  <a:spcBef>
                    <a:spcPts val="600"/>
                  </a:spcBef>
                  <a:spcAft>
                    <a:spcPts val="0"/>
                  </a:spcAft>
                  <a:buSzPct val="90000"/>
                  <a:buFont typeface="Arial" pitchFamily="34" charset="0"/>
                  <a:buChar char="•"/>
                  <a:defRPr sz="1600" b="1">
                    <a:latin typeface="Arial" pitchFamily="34" charset="0"/>
                    <a:cs typeface="Arial" pitchFamily="34" charset="0"/>
                  </a:defRPr>
                </a:lvl3pPr>
                <a:lvl4pPr marL="1033272" indent="0" algn="l" eaLnBrk="1" hangingPunct="1">
                  <a:lnSpc>
                    <a:spcPct val="90000"/>
                  </a:lnSpc>
                  <a:spcBef>
                    <a:spcPts val="600"/>
                  </a:spcBef>
                  <a:spcAft>
                    <a:spcPts val="0"/>
                  </a:spcAft>
                  <a:buFontTx/>
                  <a:buNone/>
                  <a:defRPr sz="1400" b="1">
                    <a:latin typeface="Arial" pitchFamily="34" charset="0"/>
                    <a:cs typeface="Arial" pitchFamily="34" charset="0"/>
                  </a:defRPr>
                </a:lvl4pPr>
                <a:lvl5pPr marL="1261872" indent="0" algn="l" eaLnBrk="1" hangingPunct="1">
                  <a:lnSpc>
                    <a:spcPct val="90000"/>
                  </a:lnSpc>
                  <a:spcBef>
                    <a:spcPts val="600"/>
                  </a:spcBef>
                  <a:spcAft>
                    <a:spcPts val="0"/>
                  </a:spcAft>
                  <a:buSzPct val="85000"/>
                  <a:buFontTx/>
                  <a:buNone/>
                  <a:defRPr sz="1200" b="1">
                    <a:latin typeface="Arial" pitchFamily="34" charset="0"/>
                    <a:cs typeface="Arial" pitchFamily="34" charset="0"/>
                  </a:defRPr>
                </a:lvl5pPr>
                <a:lvl6pPr marL="1147763" indent="0" algn="l" eaLnBrk="1" hangingPunct="1">
                  <a:spcBef>
                    <a:spcPts val="600"/>
                  </a:spcBef>
                  <a:buFont typeface="Arial" pitchFamily="34" charset="0"/>
                  <a:buChar char="•"/>
                  <a:defRPr sz="1400" b="1">
                    <a:latin typeface="Arial" pitchFamily="34" charset="0"/>
                    <a:cs typeface="Arial" pitchFamily="34" charset="0"/>
                  </a:defRPr>
                </a:lvl6pPr>
                <a:lvl7pPr marL="1319213" indent="-179388" algn="l" eaLnBrk="1" hangingPunct="1">
                  <a:lnSpc>
                    <a:spcPts val="2000"/>
                  </a:lnSpc>
                  <a:spcBef>
                    <a:spcPts val="300"/>
                  </a:spcBef>
                  <a:spcAft>
                    <a:spcPts val="600"/>
                  </a:spcAft>
                  <a:buFont typeface="Arial" pitchFamily="34" charset="0"/>
                  <a:buChar char="•"/>
                  <a:defRPr sz="1200" b="1">
                    <a:latin typeface="Arial" pitchFamily="34" charset="0"/>
                    <a:cs typeface="Arial" pitchFamily="34" charset="0"/>
                  </a:defRPr>
                </a:lvl7pPr>
              </a:lstStyle>
              <a:p>
                <a:r>
                  <a:rPr lang="en-US" kern="0" dirty="0">
                    <a:solidFill>
                      <a:sysClr val="windowText" lastClr="000000"/>
                    </a:solidFill>
                  </a:rPr>
                  <a:t>Same mask design as Harrington </a:t>
                </a:r>
                <a:r>
                  <a:rPr lang="en-US" i="1" kern="0" dirty="0">
                    <a:solidFill>
                      <a:sysClr val="windowText" lastClr="000000"/>
                    </a:solidFill>
                  </a:rPr>
                  <a:t>et al.</a:t>
                </a:r>
                <a:r>
                  <a:rPr lang="en-US" kern="0" dirty="0">
                    <a:solidFill>
                      <a:sysClr val="windowText" lastClr="000000"/>
                    </a:solidFill>
                  </a:rPr>
                  <a:t> (2024):</a:t>
                </a:r>
              </a:p>
              <a:p>
                <a:pPr lvl="1"/>
                <a:r>
                  <a:rPr lang="en-US" kern="0" dirty="0">
                    <a:solidFill>
                      <a:sysClr val="windowText" lastClr="000000"/>
                    </a:solidFill>
                  </a:rPr>
                  <a:t>Qubit frequencies: 4-5 GHz</a:t>
                </a:r>
              </a:p>
              <a:p>
                <a:pPr lvl="1"/>
                <a:r>
                  <a:rPr lang="en-US" kern="0" dirty="0">
                    <a:solidFill>
                      <a:sysClr val="windowText" lastClr="000000"/>
                    </a:solidFill>
                  </a:rPr>
                  <a:t>T</a:t>
                </a:r>
                <a:r>
                  <a:rPr lang="en-US" kern="0" baseline="-25000" dirty="0">
                    <a:solidFill>
                      <a:sysClr val="windowText" lastClr="000000"/>
                    </a:solidFill>
                  </a:rPr>
                  <a:t>1</a:t>
                </a:r>
                <a:r>
                  <a:rPr lang="en-US" kern="0" dirty="0">
                    <a:solidFill>
                      <a:sysClr val="windowText" lastClr="000000"/>
                    </a:solidFill>
                  </a:rPr>
                  <a:t>’s ~ 20-50 </a:t>
                </a:r>
                <a14:m>
                  <m:oMath xmlns:m="http://schemas.openxmlformats.org/officeDocument/2006/math">
                    <m:r>
                      <a:rPr lang="en-US" i="1" kern="0" smtClean="0">
                        <a:solidFill>
                          <a:sysClr val="windowText" lastClr="000000"/>
                        </a:solidFill>
                        <a:latin typeface="Cambria Math" panose="02040503050406030204" pitchFamily="18" charset="0"/>
                      </a:rPr>
                      <m:t>𝝁</m:t>
                    </m:r>
                  </m:oMath>
                </a14:m>
                <a:r>
                  <a:rPr lang="en-US" kern="0" dirty="0">
                    <a:solidFill>
                      <a:sysClr val="windowText" lastClr="000000"/>
                    </a:solidFill>
                  </a:rPr>
                  <a:t>s, readout fidelities ~90%</a:t>
                </a:r>
              </a:p>
              <a:p>
                <a:pPr lvl="1"/>
                <a:r>
                  <a:rPr lang="en-US" kern="0" dirty="0">
                    <a:solidFill>
                      <a:sysClr val="windowText" lastClr="000000"/>
                    </a:solidFill>
                  </a:rPr>
                  <a:t>Junction orientation dependence</a:t>
                </a:r>
              </a:p>
            </p:txBody>
          </p:sp>
        </mc:Choice>
        <mc:Fallback xmlns="">
          <p:sp>
            <p:nvSpPr>
              <p:cNvPr id="46" name="Content Placeholder 1">
                <a:extLst>
                  <a:ext uri="{FF2B5EF4-FFF2-40B4-BE49-F238E27FC236}">
                    <a16:creationId xmlns:a16="http://schemas.microsoft.com/office/drawing/2014/main" id="{4DE9B344-661A-8C9B-39FC-D7BA642BB2F0}"/>
                  </a:ext>
                </a:extLst>
              </p:cNvPr>
              <p:cNvSpPr txBox="1">
                <a:spLocks noRot="1" noChangeAspect="1" noMove="1" noResize="1" noEditPoints="1" noAdjustHandles="1" noChangeArrowheads="1" noChangeShapeType="1" noTextEdit="1"/>
              </p:cNvSpPr>
              <p:nvPr/>
            </p:nvSpPr>
            <p:spPr>
              <a:xfrm>
                <a:off x="633078" y="3015158"/>
                <a:ext cx="7511995" cy="3299779"/>
              </a:xfrm>
              <a:prstGeom prst="rect">
                <a:avLst/>
              </a:prstGeom>
              <a:blipFill>
                <a:blip r:embed="rId2"/>
                <a:stretch>
                  <a:fillRect l="-675" t="-19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7" name="Table 46">
                <a:extLst>
                  <a:ext uri="{FF2B5EF4-FFF2-40B4-BE49-F238E27FC236}">
                    <a16:creationId xmlns:a16="http://schemas.microsoft.com/office/drawing/2014/main" id="{53E36418-6B5A-22D6-D15A-E4442053F218}"/>
                  </a:ext>
                </a:extLst>
              </p:cNvPr>
              <p:cNvGraphicFramePr>
                <a:graphicFrameLocks noGrp="1"/>
              </p:cNvGraphicFramePr>
              <p:nvPr/>
            </p:nvGraphicFramePr>
            <p:xfrm>
              <a:off x="1170377" y="1379976"/>
              <a:ext cx="9565355" cy="1483360"/>
            </p:xfrm>
            <a:graphic>
              <a:graphicData uri="http://schemas.openxmlformats.org/drawingml/2006/table">
                <a:tbl>
                  <a:tblPr firstRow="1" bandRow="1">
                    <a:tableStyleId>{5940675A-B579-460E-94D1-54222C63F5DA}</a:tableStyleId>
                  </a:tblPr>
                  <a:tblGrid>
                    <a:gridCol w="3424201">
                      <a:extLst>
                        <a:ext uri="{9D8B030D-6E8A-4147-A177-3AD203B41FA5}">
                          <a16:colId xmlns:a16="http://schemas.microsoft.com/office/drawing/2014/main" val="468635090"/>
                        </a:ext>
                      </a:extLst>
                    </a:gridCol>
                    <a:gridCol w="1377244">
                      <a:extLst>
                        <a:ext uri="{9D8B030D-6E8A-4147-A177-3AD203B41FA5}">
                          <a16:colId xmlns:a16="http://schemas.microsoft.com/office/drawing/2014/main" val="1776586775"/>
                        </a:ext>
                      </a:extLst>
                    </a:gridCol>
                    <a:gridCol w="1490134">
                      <a:extLst>
                        <a:ext uri="{9D8B030D-6E8A-4147-A177-3AD203B41FA5}">
                          <a16:colId xmlns:a16="http://schemas.microsoft.com/office/drawing/2014/main" val="1629884770"/>
                        </a:ext>
                      </a:extLst>
                    </a:gridCol>
                    <a:gridCol w="1693333">
                      <a:extLst>
                        <a:ext uri="{9D8B030D-6E8A-4147-A177-3AD203B41FA5}">
                          <a16:colId xmlns:a16="http://schemas.microsoft.com/office/drawing/2014/main" val="3390995048"/>
                        </a:ext>
                      </a:extLst>
                    </a:gridCol>
                    <a:gridCol w="1580443">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JJ</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1" i="1" smtClean="0">
                                  <a:latin typeface="Cambria Math" panose="02040503050406030204" pitchFamily="18" charset="0"/>
                                </a:rPr>
                                <m:t>𝜹</m:t>
                              </m:r>
                              <m:r>
                                <m:rPr>
                                  <m:sty m:val="p"/>
                                </m:rPr>
                                <a:rPr lang="en-US" b="1" i="1" smtClean="0">
                                  <a:latin typeface="Cambria Math" panose="02040503050406030204" pitchFamily="18" charset="0"/>
                                </a:rPr>
                                <m:t>Δ</m:t>
                              </m:r>
                            </m:oMath>
                          </a14:m>
                          <a:r>
                            <a:rPr lang="en-US" baseline="-25000" dirty="0">
                              <a:effectLst/>
                            </a:rPr>
                            <a:t>gnd</a:t>
                          </a:r>
                          <a:r>
                            <a:rPr lang="en-US" dirty="0">
                              <a:effectLst/>
                            </a:rPr>
                            <a:t> [GHz]</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blocking</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blocking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blocking and ground trapping</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Choice>
        <mc:Fallback xmlns="">
          <p:graphicFrame>
            <p:nvGraphicFramePr>
              <p:cNvPr id="47" name="Table 46">
                <a:extLst>
                  <a:ext uri="{FF2B5EF4-FFF2-40B4-BE49-F238E27FC236}">
                    <a16:creationId xmlns:a16="http://schemas.microsoft.com/office/drawing/2014/main" id="{5A765ACB-A42E-EFA1-8003-7B253E7AC5D1}"/>
                  </a:ext>
                </a:extLst>
              </p:cNvPr>
              <p:cNvGraphicFramePr>
                <a:graphicFrameLocks noGrp="1"/>
              </p:cNvGraphicFramePr>
              <p:nvPr>
                <p:extLst>
                  <p:ext uri="{D42A27DB-BD31-4B8C-83A1-F6EECF244321}">
                    <p14:modId xmlns:p14="http://schemas.microsoft.com/office/powerpoint/2010/main" val="2258896217"/>
                  </p:ext>
                </p:extLst>
              </p:nvPr>
            </p:nvGraphicFramePr>
            <p:xfrm>
              <a:off x="1170377" y="1379976"/>
              <a:ext cx="9565355" cy="1483360"/>
            </p:xfrm>
            <a:graphic>
              <a:graphicData uri="http://schemas.openxmlformats.org/drawingml/2006/table">
                <a:tbl>
                  <a:tblPr firstRow="1" bandRow="1">
                    <a:tableStyleId>{5940675A-B579-460E-94D1-54222C63F5DA}</a:tableStyleId>
                  </a:tblPr>
                  <a:tblGrid>
                    <a:gridCol w="3424201">
                      <a:extLst>
                        <a:ext uri="{9D8B030D-6E8A-4147-A177-3AD203B41FA5}">
                          <a16:colId xmlns:a16="http://schemas.microsoft.com/office/drawing/2014/main" val="468635090"/>
                        </a:ext>
                      </a:extLst>
                    </a:gridCol>
                    <a:gridCol w="1377244">
                      <a:extLst>
                        <a:ext uri="{9D8B030D-6E8A-4147-A177-3AD203B41FA5}">
                          <a16:colId xmlns:a16="http://schemas.microsoft.com/office/drawing/2014/main" val="1776586775"/>
                        </a:ext>
                      </a:extLst>
                    </a:gridCol>
                    <a:gridCol w="1490134">
                      <a:extLst>
                        <a:ext uri="{9D8B030D-6E8A-4147-A177-3AD203B41FA5}">
                          <a16:colId xmlns:a16="http://schemas.microsoft.com/office/drawing/2014/main" val="1629884770"/>
                        </a:ext>
                      </a:extLst>
                    </a:gridCol>
                    <a:gridCol w="1693333">
                      <a:extLst>
                        <a:ext uri="{9D8B030D-6E8A-4147-A177-3AD203B41FA5}">
                          <a16:colId xmlns:a16="http://schemas.microsoft.com/office/drawing/2014/main" val="3390995048"/>
                        </a:ext>
                      </a:extLst>
                    </a:gridCol>
                    <a:gridCol w="1580443">
                      <a:extLst>
                        <a:ext uri="{9D8B030D-6E8A-4147-A177-3AD203B41FA5}">
                          <a16:colId xmlns:a16="http://schemas.microsoft.com/office/drawing/2014/main" val="1856342533"/>
                        </a:ext>
                      </a:extLst>
                    </a:gridCol>
                  </a:tblGrid>
                  <a:tr h="370840">
                    <a:tc>
                      <a:txBody>
                        <a:bodyPr/>
                        <a:lstStyle/>
                        <a:p>
                          <a:endParaRPr lang="en-US" dirty="0">
                            <a:effectLst/>
                          </a:endParaRPr>
                        </a:p>
                      </a:txBody>
                      <a:tcPr anchor="ctr">
                        <a:solidFill>
                          <a:schemeClr val="bg1">
                            <a:lumMod val="85000"/>
                          </a:schemeClr>
                        </a:solidFill>
                      </a:tcPr>
                    </a:tc>
                    <a:tc>
                      <a:txBody>
                        <a:bodyPr/>
                        <a:lstStyle/>
                        <a:p>
                          <a:endParaRPr lang="en-US"/>
                        </a:p>
                      </a:txBody>
                      <a:tcPr anchor="ctr">
                        <a:blipFill>
                          <a:blip r:embed="rId3"/>
                          <a:stretch>
                            <a:fillRect l="-250926" t="-6667" r="-349074" b="-320000"/>
                          </a:stretch>
                        </a:blipFill>
                      </a:tcPr>
                    </a:tc>
                    <a:tc>
                      <a:txBody>
                        <a:bodyPr/>
                        <a:lstStyle/>
                        <a:p>
                          <a:endParaRPr lang="en-US"/>
                        </a:p>
                      </a:txBody>
                      <a:tcPr anchor="ctr">
                        <a:blipFill>
                          <a:blip r:embed="rId3"/>
                          <a:stretch>
                            <a:fillRect l="-321186" t="-6667" r="-219492" b="-320000"/>
                          </a:stretch>
                        </a:blip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Thick [nm]</a:t>
                          </a:r>
                        </a:p>
                      </a:txBody>
                      <a:tcPr anchor="ctr">
                        <a:solidFill>
                          <a:schemeClr val="bg1">
                            <a:lumMod val="8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effectLst/>
                            </a:rPr>
                            <a:t>SE Thin [nm]</a:t>
                          </a:r>
                        </a:p>
                      </a:txBody>
                      <a:tcPr anchor="ctr">
                        <a:solidFill>
                          <a:schemeClr val="bg1">
                            <a:lumMod val="85000"/>
                          </a:schemeClr>
                        </a:solidFill>
                      </a:tcPr>
                    </a:tc>
                    <a:extLst>
                      <a:ext uri="{0D108BD9-81ED-4DB2-BD59-A6C34878D82A}">
                        <a16:rowId xmlns:a16="http://schemas.microsoft.com/office/drawing/2014/main" val="1573715701"/>
                      </a:ext>
                    </a:extLst>
                  </a:tr>
                  <a:tr h="370840">
                    <a:tc>
                      <a:txBody>
                        <a:bodyPr/>
                        <a:lstStyle/>
                        <a:p>
                          <a:r>
                            <a:rPr lang="en-US" dirty="0">
                              <a:effectLst/>
                            </a:rPr>
                            <a:t>No JJ blocking</a:t>
                          </a:r>
                        </a:p>
                      </a:txBody>
                      <a:tcPr anchor="ctr">
                        <a:solidFill>
                          <a:schemeClr val="bg1">
                            <a:lumMod val="85000"/>
                          </a:schemeClr>
                        </a:solidFill>
                      </a:tcPr>
                    </a:tc>
                    <a:tc>
                      <a:txBody>
                        <a:bodyPr/>
                        <a:lstStyle/>
                        <a:p>
                          <a:r>
                            <a:rPr lang="en-US" dirty="0">
                              <a:effectLst/>
                            </a:rPr>
                            <a:t>2.8</a:t>
                          </a:r>
                        </a:p>
                      </a:txBody>
                      <a:tcPr anchor="ctr">
                        <a:noFill/>
                      </a:tcPr>
                    </a:tc>
                    <a:tc>
                      <a:txBody>
                        <a:bodyPr/>
                        <a:lstStyle/>
                        <a:p>
                          <a:r>
                            <a:rPr lang="en-US" dirty="0">
                              <a:effectLst/>
                            </a:rPr>
                            <a:t>0.2</a:t>
                          </a:r>
                        </a:p>
                      </a:txBody>
                      <a:tcPr anchor="ctr">
                        <a:noFill/>
                      </a:tcPr>
                    </a:tc>
                    <a:tc>
                      <a:txBody>
                        <a:bodyPr/>
                        <a:lstStyle/>
                        <a:p>
                          <a:r>
                            <a:rPr lang="en-US" dirty="0">
                              <a:effectLst/>
                            </a:rPr>
                            <a:t>160</a:t>
                          </a:r>
                        </a:p>
                      </a:txBody>
                      <a:tcPr anchor="ctr">
                        <a:noFill/>
                      </a:tcPr>
                    </a:tc>
                    <a:tc>
                      <a:txBody>
                        <a:bodyPr/>
                        <a:lstStyle/>
                        <a:p>
                          <a:r>
                            <a:rPr lang="en-US" dirty="0">
                              <a:effectLst/>
                            </a:rPr>
                            <a:t>30</a:t>
                          </a:r>
                        </a:p>
                      </a:txBody>
                      <a:tcPr anchor="ctr">
                        <a:noFill/>
                      </a:tcPr>
                    </a:tc>
                    <a:extLst>
                      <a:ext uri="{0D108BD9-81ED-4DB2-BD59-A6C34878D82A}">
                        <a16:rowId xmlns:a16="http://schemas.microsoft.com/office/drawing/2014/main" val="1630708323"/>
                      </a:ext>
                    </a:extLst>
                  </a:tr>
                  <a:tr h="370840">
                    <a:tc>
                      <a:txBody>
                        <a:bodyPr/>
                        <a:lstStyle/>
                        <a:p>
                          <a:r>
                            <a:rPr lang="en-US" dirty="0">
                              <a:effectLst/>
                            </a:rPr>
                            <a:t>JJ blocking only</a:t>
                          </a:r>
                        </a:p>
                      </a:txBody>
                      <a:tcPr anchor="ctr">
                        <a:solidFill>
                          <a:schemeClr val="bg1">
                            <a:lumMod val="85000"/>
                          </a:schemeClr>
                        </a:solidFill>
                      </a:tcPr>
                    </a:tc>
                    <a:tc>
                      <a:txBody>
                        <a:bodyPr/>
                        <a:lstStyle/>
                        <a:p>
                          <a:r>
                            <a:rPr lang="en-US" dirty="0">
                              <a:effectLst/>
                            </a:rPr>
                            <a:t>10.0</a:t>
                          </a:r>
                        </a:p>
                      </a:txBody>
                      <a:tcPr anchor="ctr">
                        <a:noFill/>
                      </a:tcPr>
                    </a:tc>
                    <a:tc>
                      <a:txBody>
                        <a:bodyPr/>
                        <a:lstStyle/>
                        <a:p>
                          <a:r>
                            <a:rPr lang="en-US" dirty="0">
                              <a:effectLst/>
                            </a:rPr>
                            <a:t>0.1</a:t>
                          </a:r>
                        </a:p>
                      </a:txBody>
                      <a:tcPr anchor="ctr">
                        <a:noFill/>
                      </a:tcPr>
                    </a:tc>
                    <a:tc>
                      <a:txBody>
                        <a:bodyPr/>
                        <a:lstStyle/>
                        <a:p>
                          <a:r>
                            <a:rPr lang="en-US" dirty="0">
                              <a:effectLst/>
                            </a:rPr>
                            <a:t>200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1405303106"/>
                      </a:ext>
                    </a:extLst>
                  </a:tr>
                  <a:tr h="370840">
                    <a:tc>
                      <a:txBody>
                        <a:bodyPr/>
                        <a:lstStyle/>
                        <a:p>
                          <a:r>
                            <a:rPr lang="en-US" dirty="0">
                              <a:effectLst/>
                            </a:rPr>
                            <a:t>JJ blocking and ground trapping</a:t>
                          </a:r>
                        </a:p>
                      </a:txBody>
                      <a:tcPr anchor="ctr">
                        <a:solidFill>
                          <a:schemeClr val="bg1">
                            <a:lumMod val="85000"/>
                          </a:schemeClr>
                        </a:solidFill>
                      </a:tcPr>
                    </a:tc>
                    <a:tc>
                      <a:txBody>
                        <a:bodyPr/>
                        <a:lstStyle/>
                        <a:p>
                          <a:r>
                            <a:rPr lang="en-US" dirty="0">
                              <a:effectLst/>
                            </a:rPr>
                            <a:t>7.0</a:t>
                          </a:r>
                        </a:p>
                      </a:txBody>
                      <a:tcPr anchor="ctr">
                        <a:noFill/>
                      </a:tcPr>
                    </a:tc>
                    <a:tc>
                      <a:txBody>
                        <a:bodyPr/>
                        <a:lstStyle/>
                        <a:p>
                          <a:r>
                            <a:rPr lang="en-US" dirty="0">
                              <a:effectLst/>
                            </a:rPr>
                            <a:t>3.0</a:t>
                          </a:r>
                        </a:p>
                      </a:txBody>
                      <a:tcPr anchor="ctr">
                        <a:noFill/>
                      </a:tcPr>
                    </a:tc>
                    <a:tc>
                      <a:txBody>
                        <a:bodyPr/>
                        <a:lstStyle/>
                        <a:p>
                          <a:r>
                            <a:rPr lang="en-US" dirty="0">
                              <a:effectLst/>
                            </a:rPr>
                            <a:t>30</a:t>
                          </a:r>
                        </a:p>
                      </a:txBody>
                      <a:tcPr anchor="ctr">
                        <a:noFill/>
                      </a:tcPr>
                    </a:tc>
                    <a:tc>
                      <a:txBody>
                        <a:bodyPr/>
                        <a:lstStyle/>
                        <a:p>
                          <a:r>
                            <a:rPr lang="en-US" dirty="0">
                              <a:effectLst/>
                            </a:rPr>
                            <a:t>10</a:t>
                          </a:r>
                        </a:p>
                      </a:txBody>
                      <a:tcPr anchor="ctr">
                        <a:noFill/>
                      </a:tcPr>
                    </a:tc>
                    <a:extLst>
                      <a:ext uri="{0D108BD9-81ED-4DB2-BD59-A6C34878D82A}">
                        <a16:rowId xmlns:a16="http://schemas.microsoft.com/office/drawing/2014/main" val="2665571528"/>
                      </a:ext>
                    </a:extLst>
                  </a:tr>
                </a:tbl>
              </a:graphicData>
            </a:graphic>
          </p:graphicFrame>
        </mc:Fallback>
      </mc:AlternateContent>
      <p:pic>
        <p:nvPicPr>
          <p:cNvPr id="51" name="Picture 50" descr="A diagram of a circuit&#10;&#10;AI-generated content may be incorrect.">
            <a:extLst>
              <a:ext uri="{FF2B5EF4-FFF2-40B4-BE49-F238E27FC236}">
                <a16:creationId xmlns:a16="http://schemas.microsoft.com/office/drawing/2014/main" id="{811025DA-D048-65D6-F6E1-15AFC4528814}"/>
              </a:ext>
            </a:extLst>
          </p:cNvPr>
          <p:cNvPicPr>
            <a:picLocks noChangeAspect="1"/>
          </p:cNvPicPr>
          <p:nvPr/>
        </p:nvPicPr>
        <p:blipFill>
          <a:blip r:embed="rId4">
            <a:extLst>
              <a:ext uri="{28A0092B-C50C-407E-A947-70E740481C1C}">
                <a14:useLocalDpi xmlns:a14="http://schemas.microsoft.com/office/drawing/2010/main" val="0"/>
              </a:ext>
            </a:extLst>
          </a:blip>
          <a:srcRect l="5626" t="60232" r="5066"/>
          <a:stretch/>
        </p:blipFill>
        <p:spPr>
          <a:xfrm>
            <a:off x="6248890" y="3384141"/>
            <a:ext cx="5939935" cy="3462071"/>
          </a:xfrm>
          <a:prstGeom prst="rect">
            <a:avLst/>
          </a:prstGeom>
          <a:ln w="38100">
            <a:noFill/>
          </a:ln>
        </p:spPr>
      </p:pic>
      <p:cxnSp>
        <p:nvCxnSpPr>
          <p:cNvPr id="5" name="Straight Arrow Connector 4">
            <a:extLst>
              <a:ext uri="{FF2B5EF4-FFF2-40B4-BE49-F238E27FC236}">
                <a16:creationId xmlns:a16="http://schemas.microsoft.com/office/drawing/2014/main" id="{5DC9E369-241F-EA31-17A7-061F16A92A62}"/>
              </a:ext>
            </a:extLst>
          </p:cNvPr>
          <p:cNvCxnSpPr>
            <a:cxnSpLocks/>
          </p:cNvCxnSpPr>
          <p:nvPr/>
        </p:nvCxnSpPr>
        <p:spPr>
          <a:xfrm>
            <a:off x="7686943" y="3185962"/>
            <a:ext cx="0" cy="5700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5F08BBF-F926-D33A-DD20-EBBEDA5FA9DF}"/>
              </a:ext>
            </a:extLst>
          </p:cNvPr>
          <p:cNvCxnSpPr>
            <a:cxnSpLocks/>
          </p:cNvCxnSpPr>
          <p:nvPr/>
        </p:nvCxnSpPr>
        <p:spPr>
          <a:xfrm>
            <a:off x="8661668" y="3185962"/>
            <a:ext cx="0" cy="5700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6BC84F2-BFCA-FFBE-2FDB-BE6B3F5B36C8}"/>
              </a:ext>
            </a:extLst>
          </p:cNvPr>
          <p:cNvCxnSpPr>
            <a:cxnSpLocks/>
          </p:cNvCxnSpPr>
          <p:nvPr/>
        </p:nvCxnSpPr>
        <p:spPr>
          <a:xfrm>
            <a:off x="9052193" y="3189855"/>
            <a:ext cx="0" cy="5700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4BF6E35-DE90-D337-C799-80452E931BEC}"/>
              </a:ext>
            </a:extLst>
          </p:cNvPr>
          <p:cNvCxnSpPr>
            <a:cxnSpLocks/>
          </p:cNvCxnSpPr>
          <p:nvPr/>
        </p:nvCxnSpPr>
        <p:spPr>
          <a:xfrm>
            <a:off x="11014343" y="3185962"/>
            <a:ext cx="0" cy="5700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58AE7B2-3039-CEDB-85EC-EEB3940AE7E5}"/>
              </a:ext>
            </a:extLst>
          </p:cNvPr>
          <p:cNvCxnSpPr>
            <a:cxnSpLocks/>
          </p:cNvCxnSpPr>
          <p:nvPr/>
        </p:nvCxnSpPr>
        <p:spPr>
          <a:xfrm>
            <a:off x="10626993" y="3185962"/>
            <a:ext cx="0" cy="57006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526CA2F-5AE3-F2FA-4109-8DF578C97059}"/>
              </a:ext>
            </a:extLst>
          </p:cNvPr>
          <p:cNvSpPr txBox="1"/>
          <p:nvPr/>
        </p:nvSpPr>
        <p:spPr>
          <a:xfrm>
            <a:off x="7546809" y="2911015"/>
            <a:ext cx="274320" cy="307777"/>
          </a:xfrm>
          <a:prstGeom prst="rect">
            <a:avLst/>
          </a:prstGeom>
          <a:solidFill>
            <a:schemeClr val="bg1"/>
          </a:solidFill>
          <a:ln w="19050">
            <a:solidFill>
              <a:schemeClr val="accent6"/>
            </a:solidFill>
          </a:ln>
        </p:spPr>
        <p:txBody>
          <a:bodyPr wrap="square" rtlCol="0">
            <a:spAutoFit/>
          </a:bodyPr>
          <a:lstStyle/>
          <a:p>
            <a:pPr algn="ctr"/>
            <a:r>
              <a:rPr lang="en-US" sz="1400" b="1" dirty="0"/>
              <a:t>S</a:t>
            </a:r>
          </a:p>
        </p:txBody>
      </p:sp>
      <p:sp>
        <p:nvSpPr>
          <p:cNvPr id="7" name="TextBox 6">
            <a:extLst>
              <a:ext uri="{FF2B5EF4-FFF2-40B4-BE49-F238E27FC236}">
                <a16:creationId xmlns:a16="http://schemas.microsoft.com/office/drawing/2014/main" id="{7CFCD172-6555-C3CE-02B5-D6AEF67376D9}"/>
              </a:ext>
            </a:extLst>
          </p:cNvPr>
          <p:cNvSpPr txBox="1"/>
          <p:nvPr/>
        </p:nvSpPr>
        <p:spPr>
          <a:xfrm>
            <a:off x="8520697" y="2911015"/>
            <a:ext cx="274320" cy="307777"/>
          </a:xfrm>
          <a:prstGeom prst="rect">
            <a:avLst/>
          </a:prstGeom>
          <a:solidFill>
            <a:schemeClr val="bg1"/>
          </a:solidFill>
          <a:ln w="19050">
            <a:solidFill>
              <a:schemeClr val="accent6"/>
            </a:solidFill>
          </a:ln>
        </p:spPr>
        <p:txBody>
          <a:bodyPr wrap="square" rtlCol="0">
            <a:spAutoFit/>
          </a:bodyPr>
          <a:lstStyle/>
          <a:p>
            <a:pPr algn="ctr"/>
            <a:r>
              <a:rPr lang="en-US" sz="1400" b="1" dirty="0"/>
              <a:t>S</a:t>
            </a:r>
          </a:p>
        </p:txBody>
      </p:sp>
      <p:sp>
        <p:nvSpPr>
          <p:cNvPr id="12" name="TextBox 11">
            <a:extLst>
              <a:ext uri="{FF2B5EF4-FFF2-40B4-BE49-F238E27FC236}">
                <a16:creationId xmlns:a16="http://schemas.microsoft.com/office/drawing/2014/main" id="{20A802A3-A323-A93F-260B-F34EC6B4FBEE}"/>
              </a:ext>
            </a:extLst>
          </p:cNvPr>
          <p:cNvSpPr txBox="1"/>
          <p:nvPr/>
        </p:nvSpPr>
        <p:spPr>
          <a:xfrm>
            <a:off x="10482648" y="2911015"/>
            <a:ext cx="274320" cy="307777"/>
          </a:xfrm>
          <a:prstGeom prst="rect">
            <a:avLst/>
          </a:prstGeom>
          <a:solidFill>
            <a:schemeClr val="bg1"/>
          </a:solidFill>
          <a:ln w="19050">
            <a:solidFill>
              <a:schemeClr val="accent6"/>
            </a:solidFill>
          </a:ln>
        </p:spPr>
        <p:txBody>
          <a:bodyPr wrap="square" rtlCol="0">
            <a:spAutoFit/>
          </a:bodyPr>
          <a:lstStyle/>
          <a:p>
            <a:pPr algn="ctr"/>
            <a:r>
              <a:rPr lang="en-US" sz="1400" b="1" dirty="0"/>
              <a:t>S</a:t>
            </a:r>
          </a:p>
        </p:txBody>
      </p:sp>
      <p:sp>
        <p:nvSpPr>
          <p:cNvPr id="13" name="TextBox 12">
            <a:extLst>
              <a:ext uri="{FF2B5EF4-FFF2-40B4-BE49-F238E27FC236}">
                <a16:creationId xmlns:a16="http://schemas.microsoft.com/office/drawing/2014/main" id="{EA2E3C46-5FA7-8F45-D236-CE4F389AA8F7}"/>
              </a:ext>
            </a:extLst>
          </p:cNvPr>
          <p:cNvSpPr txBox="1"/>
          <p:nvPr/>
        </p:nvSpPr>
        <p:spPr>
          <a:xfrm>
            <a:off x="8908884" y="2911015"/>
            <a:ext cx="274320" cy="307777"/>
          </a:xfrm>
          <a:prstGeom prst="rect">
            <a:avLst/>
          </a:prstGeom>
          <a:solidFill>
            <a:schemeClr val="bg1"/>
          </a:solidFill>
          <a:ln w="19050">
            <a:solidFill>
              <a:schemeClr val="accent6"/>
            </a:solidFill>
          </a:ln>
        </p:spPr>
        <p:txBody>
          <a:bodyPr wrap="square" rtlCol="0">
            <a:spAutoFit/>
          </a:bodyPr>
          <a:lstStyle/>
          <a:p>
            <a:pPr algn="ctr"/>
            <a:r>
              <a:rPr lang="en-US" sz="1400" b="1" dirty="0"/>
              <a:t>F</a:t>
            </a:r>
          </a:p>
        </p:txBody>
      </p:sp>
      <p:sp>
        <p:nvSpPr>
          <p:cNvPr id="14" name="TextBox 13">
            <a:extLst>
              <a:ext uri="{FF2B5EF4-FFF2-40B4-BE49-F238E27FC236}">
                <a16:creationId xmlns:a16="http://schemas.microsoft.com/office/drawing/2014/main" id="{B5D2127E-F0A8-334D-8079-BD7929FB9061}"/>
              </a:ext>
            </a:extLst>
          </p:cNvPr>
          <p:cNvSpPr txBox="1"/>
          <p:nvPr/>
        </p:nvSpPr>
        <p:spPr>
          <a:xfrm>
            <a:off x="10870835" y="2911015"/>
            <a:ext cx="274320" cy="307777"/>
          </a:xfrm>
          <a:prstGeom prst="rect">
            <a:avLst/>
          </a:prstGeom>
          <a:solidFill>
            <a:schemeClr val="bg1"/>
          </a:solidFill>
          <a:ln w="19050">
            <a:solidFill>
              <a:schemeClr val="accent6"/>
            </a:solidFill>
          </a:ln>
        </p:spPr>
        <p:txBody>
          <a:bodyPr wrap="square" rtlCol="0">
            <a:spAutoFit/>
          </a:bodyPr>
          <a:lstStyle/>
          <a:p>
            <a:pPr algn="ctr"/>
            <a:r>
              <a:rPr lang="en-US" sz="1400" b="1" dirty="0"/>
              <a:t>F</a:t>
            </a:r>
          </a:p>
        </p:txBody>
      </p:sp>
      <p:sp>
        <p:nvSpPr>
          <p:cNvPr id="16" name="Slide Number Placeholder 15">
            <a:extLst>
              <a:ext uri="{FF2B5EF4-FFF2-40B4-BE49-F238E27FC236}">
                <a16:creationId xmlns:a16="http://schemas.microsoft.com/office/drawing/2014/main" id="{8ADBD21D-A25D-07B8-6F94-611164C349CF}"/>
              </a:ext>
            </a:extLst>
          </p:cNvPr>
          <p:cNvSpPr>
            <a:spLocks noGrp="1"/>
          </p:cNvSpPr>
          <p:nvPr>
            <p:ph type="sldNum" sz="quarter" idx="4"/>
          </p:nvPr>
        </p:nvSpPr>
        <p:spPr/>
        <p:txBody>
          <a:bodyPr/>
          <a:lstStyle/>
          <a:p>
            <a:fld id="{8AF34121-AFFE-3048-BF09-9810F0C44256}" type="slidenum">
              <a:rPr lang="en-US" smtClean="0"/>
              <a:pPr/>
              <a:t>18</a:t>
            </a:fld>
            <a:endParaRPr lang="en-US" dirty="0"/>
          </a:p>
        </p:txBody>
      </p:sp>
      <p:pic>
        <p:nvPicPr>
          <p:cNvPr id="18" name="Picture 17">
            <a:extLst>
              <a:ext uri="{FF2B5EF4-FFF2-40B4-BE49-F238E27FC236}">
                <a16:creationId xmlns:a16="http://schemas.microsoft.com/office/drawing/2014/main" id="{B88B35D7-4E28-AB91-93AC-F46D88B46F6D}"/>
              </a:ext>
            </a:extLst>
          </p:cNvPr>
          <p:cNvPicPr>
            <a:picLocks noChangeAspect="1"/>
          </p:cNvPicPr>
          <p:nvPr/>
        </p:nvPicPr>
        <p:blipFill>
          <a:blip r:embed="rId5"/>
          <a:stretch>
            <a:fillRect/>
          </a:stretch>
        </p:blipFill>
        <p:spPr>
          <a:xfrm>
            <a:off x="1170377" y="4355549"/>
            <a:ext cx="3902758" cy="2244949"/>
          </a:xfrm>
          <a:prstGeom prst="rect">
            <a:avLst/>
          </a:prstGeom>
        </p:spPr>
      </p:pic>
    </p:spTree>
    <p:extLst>
      <p:ext uri="{BB962C8B-B14F-4D97-AF65-F5344CB8AC3E}">
        <p14:creationId xmlns:p14="http://schemas.microsoft.com/office/powerpoint/2010/main" val="3928350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CF8FC1-53B4-15B1-33A6-4B465CF9D0B9}"/>
              </a:ext>
            </a:extLst>
          </p:cNvPr>
          <p:cNvSpPr>
            <a:spLocks noGrp="1"/>
          </p:cNvSpPr>
          <p:nvPr>
            <p:ph sz="quarter" idx="10"/>
          </p:nvPr>
        </p:nvSpPr>
        <p:spPr>
          <a:xfrm>
            <a:off x="634504" y="1293650"/>
            <a:ext cx="4982182" cy="4829358"/>
          </a:xfrm>
        </p:spPr>
        <p:txBody>
          <a:bodyPr/>
          <a:lstStyle/>
          <a:p>
            <a:r>
              <a:rPr lang="en-US" dirty="0"/>
              <a:t>A test source: </a:t>
            </a:r>
            <a:r>
              <a:rPr lang="en-US" baseline="30000" dirty="0"/>
              <a:t>241</a:t>
            </a:r>
            <a:r>
              <a:rPr lang="en-US" dirty="0"/>
              <a:t>Am</a:t>
            </a:r>
          </a:p>
          <a:p>
            <a:pPr lvl="1"/>
            <a:r>
              <a:rPr lang="en-US" dirty="0"/>
              <a:t>5.5 MeV alpha (and 59 keV gamma)</a:t>
            </a:r>
          </a:p>
        </p:txBody>
      </p:sp>
      <p:sp>
        <p:nvSpPr>
          <p:cNvPr id="3" name="Title 2">
            <a:extLst>
              <a:ext uri="{FF2B5EF4-FFF2-40B4-BE49-F238E27FC236}">
                <a16:creationId xmlns:a16="http://schemas.microsoft.com/office/drawing/2014/main" id="{C3E7BC1C-11A4-BF56-603A-670BD79B319E}"/>
              </a:ext>
            </a:extLst>
          </p:cNvPr>
          <p:cNvSpPr>
            <a:spLocks noGrp="1"/>
          </p:cNvSpPr>
          <p:nvPr>
            <p:ph type="title"/>
          </p:nvPr>
        </p:nvSpPr>
        <p:spPr/>
        <p:txBody>
          <a:bodyPr/>
          <a:lstStyle/>
          <a:p>
            <a:r>
              <a:rPr lang="en-US" dirty="0"/>
              <a:t>Tests with </a:t>
            </a:r>
            <a:r>
              <a:rPr lang="en-US" baseline="30000" dirty="0"/>
              <a:t>241</a:t>
            </a:r>
            <a:r>
              <a:rPr lang="en-US" dirty="0"/>
              <a:t>Am</a:t>
            </a:r>
          </a:p>
        </p:txBody>
      </p:sp>
      <p:pic>
        <p:nvPicPr>
          <p:cNvPr id="5" name="Picture 4" descr="A graph of energy deposited in substance&#10;&#10;Description automatically generated">
            <a:extLst>
              <a:ext uri="{FF2B5EF4-FFF2-40B4-BE49-F238E27FC236}">
                <a16:creationId xmlns:a16="http://schemas.microsoft.com/office/drawing/2014/main" id="{9C2B6625-82C1-7175-9132-8850BBBA4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246" y="1223782"/>
            <a:ext cx="5014579" cy="4969239"/>
          </a:xfrm>
          <a:prstGeom prst="rect">
            <a:avLst/>
          </a:prstGeom>
        </p:spPr>
      </p:pic>
      <p:sp>
        <p:nvSpPr>
          <p:cNvPr id="6" name="TextBox 5">
            <a:extLst>
              <a:ext uri="{FF2B5EF4-FFF2-40B4-BE49-F238E27FC236}">
                <a16:creationId xmlns:a16="http://schemas.microsoft.com/office/drawing/2014/main" id="{F7D57260-F279-6AB5-CCF4-CD22A26060EA}"/>
              </a:ext>
            </a:extLst>
          </p:cNvPr>
          <p:cNvSpPr txBox="1"/>
          <p:nvPr/>
        </p:nvSpPr>
        <p:spPr>
          <a:xfrm>
            <a:off x="9566468" y="946783"/>
            <a:ext cx="1534706" cy="276999"/>
          </a:xfrm>
          <a:prstGeom prst="rect">
            <a:avLst/>
          </a:prstGeom>
          <a:noFill/>
          <a:ln>
            <a:noFill/>
          </a:ln>
        </p:spPr>
        <p:txBody>
          <a:bodyPr wrap="square" rtlCol="0">
            <a:spAutoFit/>
          </a:bodyPr>
          <a:lstStyle/>
          <a:p>
            <a:pPr algn="ctr"/>
            <a:r>
              <a:rPr lang="en-US" sz="1200" dirty="0"/>
              <a:t>Fowler</a:t>
            </a:r>
            <a:r>
              <a:rPr lang="en-US" sz="1200" dirty="0">
                <a:solidFill>
                  <a:srgbClr val="000000"/>
                </a:solidFill>
                <a:effectLst/>
                <a:latin typeface="+mn-lt"/>
              </a:rPr>
              <a:t> </a:t>
            </a:r>
            <a:r>
              <a:rPr lang="en-US" sz="1200" i="1" dirty="0">
                <a:solidFill>
                  <a:srgbClr val="000000"/>
                </a:solidFill>
                <a:effectLst/>
                <a:latin typeface="+mn-lt"/>
              </a:rPr>
              <a:t>et al.</a:t>
            </a:r>
            <a:r>
              <a:rPr lang="en-US" sz="1200" dirty="0">
                <a:solidFill>
                  <a:srgbClr val="000000"/>
                </a:solidFill>
                <a:effectLst/>
                <a:latin typeface="+mn-lt"/>
              </a:rPr>
              <a:t> (2024)</a:t>
            </a:r>
            <a:endParaRPr lang="en-US" sz="1200" dirty="0"/>
          </a:p>
        </p:txBody>
      </p:sp>
      <p:sp>
        <p:nvSpPr>
          <p:cNvPr id="7" name="Rectangle 6">
            <a:extLst>
              <a:ext uri="{FF2B5EF4-FFF2-40B4-BE49-F238E27FC236}">
                <a16:creationId xmlns:a16="http://schemas.microsoft.com/office/drawing/2014/main" id="{B30425A4-1F04-DE15-79D0-0DE1FA7B749B}"/>
              </a:ext>
            </a:extLst>
          </p:cNvPr>
          <p:cNvSpPr/>
          <p:nvPr/>
        </p:nvSpPr>
        <p:spPr>
          <a:xfrm>
            <a:off x="8205323" y="1354177"/>
            <a:ext cx="501707" cy="4205051"/>
          </a:xfrm>
          <a:prstGeom prst="rect">
            <a:avLst/>
          </a:prstGeom>
          <a:solidFill>
            <a:srgbClr val="FFFFFF">
              <a:alpha val="8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8" name="Rectangle 7">
            <a:extLst>
              <a:ext uri="{FF2B5EF4-FFF2-40B4-BE49-F238E27FC236}">
                <a16:creationId xmlns:a16="http://schemas.microsoft.com/office/drawing/2014/main" id="{4A414E36-3E16-94F2-DD92-BC0A77283A24}"/>
              </a:ext>
            </a:extLst>
          </p:cNvPr>
          <p:cNvSpPr/>
          <p:nvPr/>
        </p:nvSpPr>
        <p:spPr>
          <a:xfrm>
            <a:off x="8707029" y="3074973"/>
            <a:ext cx="3317736" cy="248425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9" name="TextBox 8">
            <a:extLst>
              <a:ext uri="{FF2B5EF4-FFF2-40B4-BE49-F238E27FC236}">
                <a16:creationId xmlns:a16="http://schemas.microsoft.com/office/drawing/2014/main" id="{996F03FE-9EA0-C44F-E61D-A0B17556108F}"/>
              </a:ext>
            </a:extLst>
          </p:cNvPr>
          <p:cNvSpPr txBox="1"/>
          <p:nvPr/>
        </p:nvSpPr>
        <p:spPr>
          <a:xfrm>
            <a:off x="8929213" y="2736419"/>
            <a:ext cx="2873368" cy="338554"/>
          </a:xfrm>
          <a:prstGeom prst="rect">
            <a:avLst/>
          </a:prstGeom>
          <a:noFill/>
          <a:ln w="38100">
            <a:solidFill>
              <a:srgbClr val="0070C0"/>
            </a:solidFill>
          </a:ln>
        </p:spPr>
        <p:txBody>
          <a:bodyPr wrap="square" rtlCol="0">
            <a:spAutoFit/>
          </a:bodyPr>
          <a:lstStyle/>
          <a:p>
            <a:r>
              <a:rPr lang="en-US" sz="1600" b="0" dirty="0"/>
              <a:t>~ 1 impact/hour above 1 MeV</a:t>
            </a:r>
            <a:endParaRPr lang="en-US" sz="1600" dirty="0"/>
          </a:p>
        </p:txBody>
      </p:sp>
      <p:sp>
        <p:nvSpPr>
          <p:cNvPr id="10" name="Slide Number Placeholder 9">
            <a:extLst>
              <a:ext uri="{FF2B5EF4-FFF2-40B4-BE49-F238E27FC236}">
                <a16:creationId xmlns:a16="http://schemas.microsoft.com/office/drawing/2014/main" id="{125DE5B0-42A6-C9EB-ABE7-82D7DA44037D}"/>
              </a:ext>
            </a:extLst>
          </p:cNvPr>
          <p:cNvSpPr>
            <a:spLocks noGrp="1"/>
          </p:cNvSpPr>
          <p:nvPr>
            <p:ph type="sldNum" sz="quarter" idx="4"/>
          </p:nvPr>
        </p:nvSpPr>
        <p:spPr/>
        <p:txBody>
          <a:bodyPr/>
          <a:lstStyle/>
          <a:p>
            <a:fld id="{8AF34121-AFFE-3048-BF09-9810F0C44256}" type="slidenum">
              <a:rPr lang="en-US" smtClean="0"/>
              <a:pPr/>
              <a:t>19</a:t>
            </a:fld>
            <a:endParaRPr lang="en-US" dirty="0"/>
          </a:p>
        </p:txBody>
      </p:sp>
      <p:cxnSp>
        <p:nvCxnSpPr>
          <p:cNvPr id="11" name="Straight Connector 10">
            <a:extLst>
              <a:ext uri="{FF2B5EF4-FFF2-40B4-BE49-F238E27FC236}">
                <a16:creationId xmlns:a16="http://schemas.microsoft.com/office/drawing/2014/main" id="{EB0CDB0B-985E-D96F-7DA7-5EFBFAB882D0}"/>
              </a:ext>
            </a:extLst>
          </p:cNvPr>
          <p:cNvCxnSpPr/>
          <p:nvPr/>
        </p:nvCxnSpPr>
        <p:spPr>
          <a:xfrm>
            <a:off x="10844397" y="3157472"/>
            <a:ext cx="0" cy="2362000"/>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781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F88DF22-902D-27B5-DC7A-410D53DDDF3D}"/>
                  </a:ext>
                </a:extLst>
              </p:cNvPr>
              <p:cNvSpPr>
                <a:spLocks noGrp="1"/>
              </p:cNvSpPr>
              <p:nvPr>
                <p:ph sz="quarter" idx="10"/>
              </p:nvPr>
            </p:nvSpPr>
            <p:spPr>
              <a:xfrm>
                <a:off x="633082" y="1293094"/>
                <a:ext cx="6076606" cy="4830616"/>
              </a:xfrm>
            </p:spPr>
            <p:txBody>
              <a:bodyPr/>
              <a:lstStyle/>
              <a:p>
                <a:r>
                  <a:rPr lang="en-US" dirty="0"/>
                  <a:t>Ionizing radiation </a:t>
                </a:r>
                <a14:m>
                  <m:oMath xmlns:m="http://schemas.openxmlformats.org/officeDocument/2006/math">
                    <m:r>
                      <a:rPr lang="en-US" b="1" i="1" smtClean="0">
                        <a:latin typeface="Cambria Math" panose="02040503050406030204" pitchFamily="18" charset="0"/>
                      </a:rPr>
                      <m:t>→</m:t>
                    </m:r>
                  </m:oMath>
                </a14:m>
                <a:r>
                  <a:rPr lang="en-US" dirty="0"/>
                  <a:t> correlated errors</a:t>
                </a:r>
              </a:p>
              <a:p>
                <a:pPr marL="0" indent="0">
                  <a:buNone/>
                </a:pPr>
                <a:endParaRPr lang="en-US" b="1" dirty="0"/>
              </a:p>
              <a:p>
                <a:endParaRPr lang="en-US" dirty="0"/>
              </a:p>
            </p:txBody>
          </p:sp>
        </mc:Choice>
        <mc:Fallback xmlns="">
          <p:sp>
            <p:nvSpPr>
              <p:cNvPr id="2" name="Content Placeholder 1">
                <a:extLst>
                  <a:ext uri="{FF2B5EF4-FFF2-40B4-BE49-F238E27FC236}">
                    <a16:creationId xmlns:a16="http://schemas.microsoft.com/office/drawing/2014/main" id="{9F88DF22-902D-27B5-DC7A-410D53DDDF3D}"/>
                  </a:ext>
                </a:extLst>
              </p:cNvPr>
              <p:cNvSpPr>
                <a:spLocks noGrp="1" noRot="1" noChangeAspect="1" noMove="1" noResize="1" noEditPoints="1" noAdjustHandles="1" noChangeArrowheads="1" noChangeShapeType="1" noTextEdit="1"/>
              </p:cNvSpPr>
              <p:nvPr>
                <p:ph sz="quarter" idx="10"/>
              </p:nvPr>
            </p:nvSpPr>
            <p:spPr>
              <a:xfrm>
                <a:off x="633082" y="1293094"/>
                <a:ext cx="6076606" cy="4830616"/>
              </a:xfrm>
              <a:blipFill>
                <a:blip r:embed="rId2"/>
                <a:stretch>
                  <a:fillRect l="-833" t="-130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D6D9B943-3E15-012E-DD16-4BC5F3E8C2B8}"/>
              </a:ext>
            </a:extLst>
          </p:cNvPr>
          <p:cNvSpPr>
            <a:spLocks noGrp="1"/>
          </p:cNvSpPr>
          <p:nvPr>
            <p:ph type="title"/>
          </p:nvPr>
        </p:nvSpPr>
        <p:spPr/>
        <p:txBody>
          <a:bodyPr/>
          <a:lstStyle/>
          <a:p>
            <a:r>
              <a:rPr lang="en-US" dirty="0"/>
              <a:t>Radiation Mitigation: Gap Engineering</a:t>
            </a:r>
          </a:p>
        </p:txBody>
      </p:sp>
      <p:sp>
        <p:nvSpPr>
          <p:cNvPr id="4" name="Slide Number Placeholder 3">
            <a:extLst>
              <a:ext uri="{FF2B5EF4-FFF2-40B4-BE49-F238E27FC236}">
                <a16:creationId xmlns:a16="http://schemas.microsoft.com/office/drawing/2014/main" id="{A87F9962-B5BA-0602-9E43-D9BB23727281}"/>
              </a:ext>
            </a:extLst>
          </p:cNvPr>
          <p:cNvSpPr>
            <a:spLocks noGrp="1"/>
          </p:cNvSpPr>
          <p:nvPr>
            <p:ph type="sldNum" sz="quarter" idx="4"/>
          </p:nvPr>
        </p:nvSpPr>
        <p:spPr/>
        <p:txBody>
          <a:bodyPr/>
          <a:lstStyle/>
          <a:p>
            <a:fld id="{8AF34121-AFFE-3048-BF09-9810F0C44256}" type="slidenum">
              <a:rPr lang="en-US" smtClean="0"/>
              <a:pPr/>
              <a:t>2</a:t>
            </a:fld>
            <a:endParaRPr lang="en-US" dirty="0"/>
          </a:p>
        </p:txBody>
      </p:sp>
      <p:sp>
        <p:nvSpPr>
          <p:cNvPr id="7" name="Rectangle 6">
            <a:extLst>
              <a:ext uri="{FF2B5EF4-FFF2-40B4-BE49-F238E27FC236}">
                <a16:creationId xmlns:a16="http://schemas.microsoft.com/office/drawing/2014/main" id="{F8C8029E-C03A-6AD8-75E9-39D86942DC66}"/>
              </a:ext>
            </a:extLst>
          </p:cNvPr>
          <p:cNvSpPr/>
          <p:nvPr/>
        </p:nvSpPr>
        <p:spPr>
          <a:xfrm>
            <a:off x="8177543" y="1038893"/>
            <a:ext cx="441231" cy="53425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nvGrpSpPr>
          <p:cNvPr id="5" name="Group 4">
            <a:extLst>
              <a:ext uri="{FF2B5EF4-FFF2-40B4-BE49-F238E27FC236}">
                <a16:creationId xmlns:a16="http://schemas.microsoft.com/office/drawing/2014/main" id="{9F47E3E2-C564-631A-72B4-5B74996CC259}"/>
              </a:ext>
            </a:extLst>
          </p:cNvPr>
          <p:cNvGrpSpPr/>
          <p:nvPr/>
        </p:nvGrpSpPr>
        <p:grpSpPr>
          <a:xfrm>
            <a:off x="7791638" y="1465573"/>
            <a:ext cx="4343399" cy="1712911"/>
            <a:chOff x="194477" y="4022594"/>
            <a:chExt cx="4343399" cy="1712911"/>
          </a:xfrm>
        </p:grpSpPr>
        <p:grpSp>
          <p:nvGrpSpPr>
            <p:cNvPr id="6" name="Group 5">
              <a:extLst>
                <a:ext uri="{FF2B5EF4-FFF2-40B4-BE49-F238E27FC236}">
                  <a16:creationId xmlns:a16="http://schemas.microsoft.com/office/drawing/2014/main" id="{15A10160-45F1-67D2-FEA6-A2DD8DEAE71E}"/>
                </a:ext>
              </a:extLst>
            </p:cNvPr>
            <p:cNvGrpSpPr/>
            <p:nvPr/>
          </p:nvGrpSpPr>
          <p:grpSpPr>
            <a:xfrm>
              <a:off x="194477" y="4022594"/>
              <a:ext cx="4343399" cy="1712911"/>
              <a:chOff x="194477" y="4022594"/>
              <a:chExt cx="4343399" cy="1712911"/>
            </a:xfrm>
          </p:grpSpPr>
          <p:grpSp>
            <p:nvGrpSpPr>
              <p:cNvPr id="62" name="Group 61">
                <a:extLst>
                  <a:ext uri="{FF2B5EF4-FFF2-40B4-BE49-F238E27FC236}">
                    <a16:creationId xmlns:a16="http://schemas.microsoft.com/office/drawing/2014/main" id="{55212AC2-C35A-2E6A-FE06-340E9170D380}"/>
                  </a:ext>
                </a:extLst>
              </p:cNvPr>
              <p:cNvGrpSpPr/>
              <p:nvPr/>
            </p:nvGrpSpPr>
            <p:grpSpPr>
              <a:xfrm>
                <a:off x="194477" y="4022594"/>
                <a:ext cx="4343399" cy="1264816"/>
                <a:chOff x="194477" y="4022594"/>
                <a:chExt cx="4343399" cy="1264816"/>
              </a:xfrm>
            </p:grpSpPr>
            <p:sp>
              <p:nvSpPr>
                <p:cNvPr id="66" name="Rectangle 65">
                  <a:extLst>
                    <a:ext uri="{FF2B5EF4-FFF2-40B4-BE49-F238E27FC236}">
                      <a16:creationId xmlns:a16="http://schemas.microsoft.com/office/drawing/2014/main" id="{AC1A3EE9-115F-E423-8A03-9E53E36A1C5E}"/>
                    </a:ext>
                  </a:extLst>
                </p:cNvPr>
                <p:cNvSpPr/>
                <p:nvPr/>
              </p:nvSpPr>
              <p:spPr>
                <a:xfrm>
                  <a:off x="194477" y="4446010"/>
                  <a:ext cx="4343399" cy="841400"/>
                </a:xfrm>
                <a:prstGeom prst="rect">
                  <a:avLst/>
                </a:prstGeom>
                <a:solidFill>
                  <a:srgbClr val="FFC000">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67" name="Rectangle 66">
                  <a:extLst>
                    <a:ext uri="{FF2B5EF4-FFF2-40B4-BE49-F238E27FC236}">
                      <a16:creationId xmlns:a16="http://schemas.microsoft.com/office/drawing/2014/main" id="{23707F88-EBE1-5620-6271-B97B7B1EA477}"/>
                    </a:ext>
                  </a:extLst>
                </p:cNvPr>
                <p:cNvSpPr/>
                <p:nvPr/>
              </p:nvSpPr>
              <p:spPr>
                <a:xfrm>
                  <a:off x="345277" y="4022594"/>
                  <a:ext cx="4041800" cy="422621"/>
                </a:xfrm>
                <a:prstGeom prst="rect">
                  <a:avLst/>
                </a:prstGeom>
                <a:solidFill>
                  <a:schemeClr val="bg2">
                    <a:alpha val="50196"/>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68" name="TextBox 67">
                  <a:extLst>
                    <a:ext uri="{FF2B5EF4-FFF2-40B4-BE49-F238E27FC236}">
                      <a16:creationId xmlns:a16="http://schemas.microsoft.com/office/drawing/2014/main" id="{2A4B472D-7D82-DD92-7E4C-2DC2960D4BB0}"/>
                    </a:ext>
                  </a:extLst>
                </p:cNvPr>
                <p:cNvSpPr txBox="1"/>
                <p:nvPr/>
              </p:nvSpPr>
              <p:spPr>
                <a:xfrm>
                  <a:off x="3442446" y="4978838"/>
                  <a:ext cx="944631" cy="276999"/>
                </a:xfrm>
                <a:prstGeom prst="rect">
                  <a:avLst/>
                </a:prstGeom>
                <a:noFill/>
              </p:spPr>
              <p:txBody>
                <a:bodyPr wrap="square" rtlCol="0">
                  <a:spAutoFit/>
                </a:bodyPr>
                <a:lstStyle/>
                <a:p>
                  <a:pPr algn="r"/>
                  <a:r>
                    <a:rPr lang="en-US" sz="1200" dirty="0"/>
                    <a:t>Substrate</a:t>
                  </a:r>
                </a:p>
              </p:txBody>
            </p:sp>
            <p:sp>
              <p:nvSpPr>
                <p:cNvPr id="69" name="TextBox 68">
                  <a:extLst>
                    <a:ext uri="{FF2B5EF4-FFF2-40B4-BE49-F238E27FC236}">
                      <a16:creationId xmlns:a16="http://schemas.microsoft.com/office/drawing/2014/main" id="{78A61AD5-B11C-307A-AF10-22AC6DB680D7}"/>
                    </a:ext>
                  </a:extLst>
                </p:cNvPr>
                <p:cNvSpPr txBox="1"/>
                <p:nvPr/>
              </p:nvSpPr>
              <p:spPr>
                <a:xfrm>
                  <a:off x="2926948" y="4179117"/>
                  <a:ext cx="1525682" cy="276999"/>
                </a:xfrm>
                <a:prstGeom prst="rect">
                  <a:avLst/>
                </a:prstGeom>
                <a:noFill/>
              </p:spPr>
              <p:txBody>
                <a:bodyPr wrap="square" rtlCol="0">
                  <a:spAutoFit/>
                </a:bodyPr>
                <a:lstStyle/>
                <a:p>
                  <a:pPr algn="r"/>
                  <a:r>
                    <a:rPr lang="en-US" sz="1200" dirty="0"/>
                    <a:t>Superconductor</a:t>
                  </a:r>
                </a:p>
              </p:txBody>
            </p:sp>
          </p:grpSp>
          <p:sp>
            <p:nvSpPr>
              <p:cNvPr id="63" name="5-Point Star 62">
                <a:extLst>
                  <a:ext uri="{FF2B5EF4-FFF2-40B4-BE49-F238E27FC236}">
                    <a16:creationId xmlns:a16="http://schemas.microsoft.com/office/drawing/2014/main" id="{8B41001D-9434-056E-1070-D360E1B03AB2}"/>
                  </a:ext>
                </a:extLst>
              </p:cNvPr>
              <p:cNvSpPr/>
              <p:nvPr/>
            </p:nvSpPr>
            <p:spPr>
              <a:xfrm>
                <a:off x="1081369" y="4774475"/>
                <a:ext cx="182880" cy="182880"/>
              </a:xfrm>
              <a:prstGeom prst="star5">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64" name="Straight Arrow Connector 63">
                <a:extLst>
                  <a:ext uri="{FF2B5EF4-FFF2-40B4-BE49-F238E27FC236}">
                    <a16:creationId xmlns:a16="http://schemas.microsoft.com/office/drawing/2014/main" id="{1737462E-E1A7-2D1B-25A8-CAA342547DA1}"/>
                  </a:ext>
                </a:extLst>
              </p:cNvPr>
              <p:cNvCxnSpPr>
                <a:cxnSpLocks/>
              </p:cNvCxnSpPr>
              <p:nvPr/>
            </p:nvCxnSpPr>
            <p:spPr>
              <a:xfrm flipH="1" flipV="1">
                <a:off x="1222375" y="4902200"/>
                <a:ext cx="850900" cy="666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C15400E1-A8F1-8378-3810-9E0DD146945F}"/>
                      </a:ext>
                    </a:extLst>
                  </p:cNvPr>
                  <p:cNvSpPr txBox="1"/>
                  <p:nvPr/>
                </p:nvSpPr>
                <p:spPr>
                  <a:xfrm>
                    <a:off x="1978026" y="5335395"/>
                    <a:ext cx="1297056" cy="400110"/>
                  </a:xfrm>
                  <a:prstGeom prst="rect">
                    <a:avLst/>
                  </a:prstGeom>
                  <a:noFill/>
                </p:spPr>
                <p:txBody>
                  <a:bodyPr wrap="square" rtlCol="0">
                    <a:spAutoFit/>
                  </a:bodyPr>
                  <a:lstStyle/>
                  <a:p>
                    <a:pPr algn="ctr"/>
                    <a14:m>
                      <m:oMath xmlns:m="http://schemas.openxmlformats.org/officeDocument/2006/math">
                        <m:r>
                          <a:rPr lang="en-US" sz="2000" b="0" i="1" smtClean="0">
                            <a:latin typeface="Cambria Math" panose="02040503050406030204" pitchFamily="18" charset="0"/>
                          </a:rPr>
                          <m:t>𝛼</m:t>
                        </m:r>
                        <m:r>
                          <a:rPr lang="en-US" sz="2000" b="0" i="1" smtClean="0">
                            <a:latin typeface="Cambria Math" panose="02040503050406030204" pitchFamily="18" charset="0"/>
                          </a:rPr>
                          <m:t>, </m:t>
                        </m:r>
                        <m:r>
                          <a:rPr lang="en-US" sz="2000" b="0" i="1" smtClean="0">
                            <a:latin typeface="Cambria Math" panose="02040503050406030204" pitchFamily="18" charset="0"/>
                          </a:rPr>
                          <m:t>𝛾</m:t>
                        </m:r>
                        <m:r>
                          <a:rPr lang="en-US" sz="2000" b="0" i="1" smtClean="0">
                            <a:latin typeface="Cambria Math" panose="02040503050406030204" pitchFamily="18" charset="0"/>
                          </a:rPr>
                          <m:t>, </m:t>
                        </m:r>
                        <m:r>
                          <a:rPr lang="en-US" sz="2000" b="0" i="1" smtClean="0">
                            <a:latin typeface="Cambria Math" panose="02040503050406030204" pitchFamily="18" charset="0"/>
                          </a:rPr>
                          <m:t>𝜇</m:t>
                        </m:r>
                        <m:r>
                          <a:rPr lang="en-US" sz="2000" b="0" i="1" smtClean="0">
                            <a:latin typeface="Cambria Math" panose="02040503050406030204" pitchFamily="18" charset="0"/>
                          </a:rPr>
                          <m:t>,</m:t>
                        </m:r>
                      </m:oMath>
                    </a14:m>
                    <a:r>
                      <a:rPr lang="en-US" sz="2000" dirty="0"/>
                      <a:t> …</a:t>
                    </a:r>
                  </a:p>
                </p:txBody>
              </p:sp>
            </mc:Choice>
            <mc:Fallback xmlns="">
              <p:sp>
                <p:nvSpPr>
                  <p:cNvPr id="65" name="TextBox 64">
                    <a:extLst>
                      <a:ext uri="{FF2B5EF4-FFF2-40B4-BE49-F238E27FC236}">
                        <a16:creationId xmlns:a16="http://schemas.microsoft.com/office/drawing/2014/main" id="{C15400E1-A8F1-8378-3810-9E0DD146945F}"/>
                      </a:ext>
                    </a:extLst>
                  </p:cNvPr>
                  <p:cNvSpPr txBox="1">
                    <a:spLocks noRot="1" noChangeAspect="1" noMove="1" noResize="1" noEditPoints="1" noAdjustHandles="1" noChangeArrowheads="1" noChangeShapeType="1" noTextEdit="1"/>
                  </p:cNvSpPr>
                  <p:nvPr/>
                </p:nvSpPr>
                <p:spPr>
                  <a:xfrm>
                    <a:off x="1978026" y="5335395"/>
                    <a:ext cx="1297056" cy="400110"/>
                  </a:xfrm>
                  <a:prstGeom prst="rect">
                    <a:avLst/>
                  </a:prstGeom>
                  <a:blipFill>
                    <a:blip r:embed="rId4"/>
                    <a:stretch>
                      <a:fillRect t="-9091" r="-962" b="-24242"/>
                    </a:stretch>
                  </a:blipFill>
                </p:spPr>
                <p:txBody>
                  <a:bodyPr/>
                  <a:lstStyle/>
                  <a:p>
                    <a:r>
                      <a:rPr lang="en-US">
                        <a:noFill/>
                      </a:rPr>
                      <a:t> </a:t>
                    </a:r>
                  </a:p>
                </p:txBody>
              </p:sp>
            </mc:Fallback>
          </mc:AlternateContent>
        </p:grpSp>
        <p:grpSp>
          <p:nvGrpSpPr>
            <p:cNvPr id="10" name="Group 9">
              <a:extLst>
                <a:ext uri="{FF2B5EF4-FFF2-40B4-BE49-F238E27FC236}">
                  <a16:creationId xmlns:a16="http://schemas.microsoft.com/office/drawing/2014/main" id="{34274F99-30D2-99AD-A107-EE25020DCBDE}"/>
                </a:ext>
              </a:extLst>
            </p:cNvPr>
            <p:cNvGrpSpPr/>
            <p:nvPr/>
          </p:nvGrpSpPr>
          <p:grpSpPr>
            <a:xfrm>
              <a:off x="1092973" y="4596117"/>
              <a:ext cx="376654" cy="367308"/>
              <a:chOff x="1058053" y="4621175"/>
              <a:chExt cx="376654" cy="367308"/>
            </a:xfrm>
          </p:grpSpPr>
          <p:sp>
            <p:nvSpPr>
              <p:cNvPr id="59" name="Arc 58">
                <a:extLst>
                  <a:ext uri="{FF2B5EF4-FFF2-40B4-BE49-F238E27FC236}">
                    <a16:creationId xmlns:a16="http://schemas.microsoft.com/office/drawing/2014/main" id="{EC7715F2-605A-E7ED-A383-FFBD8CB2FBD9}"/>
                  </a:ext>
                </a:extLst>
              </p:cNvPr>
              <p:cNvSpPr>
                <a:spLocks noChangeAspect="1"/>
              </p:cNvSpPr>
              <p:nvPr/>
            </p:nvSpPr>
            <p:spPr>
              <a:xfrm>
                <a:off x="1060843" y="4735645"/>
                <a:ext cx="252837" cy="252837"/>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Arc 59">
                <a:extLst>
                  <a:ext uri="{FF2B5EF4-FFF2-40B4-BE49-F238E27FC236}">
                    <a16:creationId xmlns:a16="http://schemas.microsoft.com/office/drawing/2014/main" id="{E5EB0C5A-1392-213D-C376-1911776A89FA}"/>
                  </a:ext>
                </a:extLst>
              </p:cNvPr>
              <p:cNvSpPr>
                <a:spLocks noChangeAspect="1"/>
              </p:cNvSpPr>
              <p:nvPr/>
            </p:nvSpPr>
            <p:spPr>
              <a:xfrm>
                <a:off x="1058053" y="4674889"/>
                <a:ext cx="313594" cy="313594"/>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Arc 60">
                <a:extLst>
                  <a:ext uri="{FF2B5EF4-FFF2-40B4-BE49-F238E27FC236}">
                    <a16:creationId xmlns:a16="http://schemas.microsoft.com/office/drawing/2014/main" id="{486D4818-EFA3-B762-8E6E-FA70B673953E}"/>
                  </a:ext>
                </a:extLst>
              </p:cNvPr>
              <p:cNvSpPr>
                <a:spLocks noChangeAspect="1"/>
              </p:cNvSpPr>
              <p:nvPr/>
            </p:nvSpPr>
            <p:spPr>
              <a:xfrm>
                <a:off x="1067399" y="4621175"/>
                <a:ext cx="367308" cy="367308"/>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1A9669B4-FD6B-5151-326C-2846D6D40106}"/>
                </a:ext>
              </a:extLst>
            </p:cNvPr>
            <p:cNvGrpSpPr/>
            <p:nvPr/>
          </p:nvGrpSpPr>
          <p:grpSpPr>
            <a:xfrm flipH="1">
              <a:off x="890380" y="4596127"/>
              <a:ext cx="376654" cy="367308"/>
              <a:chOff x="1058053" y="4621175"/>
              <a:chExt cx="376654" cy="367308"/>
            </a:xfrm>
          </p:grpSpPr>
          <p:sp>
            <p:nvSpPr>
              <p:cNvPr id="56" name="Arc 55">
                <a:extLst>
                  <a:ext uri="{FF2B5EF4-FFF2-40B4-BE49-F238E27FC236}">
                    <a16:creationId xmlns:a16="http://schemas.microsoft.com/office/drawing/2014/main" id="{52134B4D-7678-B585-DE86-03BA1261C0F4}"/>
                  </a:ext>
                </a:extLst>
              </p:cNvPr>
              <p:cNvSpPr>
                <a:spLocks noChangeAspect="1"/>
              </p:cNvSpPr>
              <p:nvPr/>
            </p:nvSpPr>
            <p:spPr>
              <a:xfrm>
                <a:off x="1060843" y="4735645"/>
                <a:ext cx="252837" cy="252837"/>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id="{AEB857AA-79A5-95DD-B0D9-E75D5070DC34}"/>
                  </a:ext>
                </a:extLst>
              </p:cNvPr>
              <p:cNvSpPr>
                <a:spLocks noChangeAspect="1"/>
              </p:cNvSpPr>
              <p:nvPr/>
            </p:nvSpPr>
            <p:spPr>
              <a:xfrm>
                <a:off x="1058053" y="4674889"/>
                <a:ext cx="313594" cy="313594"/>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Arc 57">
                <a:extLst>
                  <a:ext uri="{FF2B5EF4-FFF2-40B4-BE49-F238E27FC236}">
                    <a16:creationId xmlns:a16="http://schemas.microsoft.com/office/drawing/2014/main" id="{ACF75E60-69D1-1C06-76C1-2B7EC36BFE10}"/>
                  </a:ext>
                </a:extLst>
              </p:cNvPr>
              <p:cNvSpPr>
                <a:spLocks noChangeAspect="1"/>
              </p:cNvSpPr>
              <p:nvPr/>
            </p:nvSpPr>
            <p:spPr>
              <a:xfrm>
                <a:off x="1067399" y="4621175"/>
                <a:ext cx="367308" cy="367308"/>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DA02FA5C-DE74-2A57-AB4B-EB543BC92EC2}"/>
                </a:ext>
              </a:extLst>
            </p:cNvPr>
            <p:cNvGrpSpPr/>
            <p:nvPr/>
          </p:nvGrpSpPr>
          <p:grpSpPr>
            <a:xfrm flipH="1" flipV="1">
              <a:off x="895965" y="4804827"/>
              <a:ext cx="376654" cy="367308"/>
              <a:chOff x="1058053" y="4621175"/>
              <a:chExt cx="376654" cy="367308"/>
            </a:xfrm>
          </p:grpSpPr>
          <p:sp>
            <p:nvSpPr>
              <p:cNvPr id="53" name="Arc 52">
                <a:extLst>
                  <a:ext uri="{FF2B5EF4-FFF2-40B4-BE49-F238E27FC236}">
                    <a16:creationId xmlns:a16="http://schemas.microsoft.com/office/drawing/2014/main" id="{F2F02EE0-5417-F174-9675-625738A20360}"/>
                  </a:ext>
                </a:extLst>
              </p:cNvPr>
              <p:cNvSpPr>
                <a:spLocks noChangeAspect="1"/>
              </p:cNvSpPr>
              <p:nvPr/>
            </p:nvSpPr>
            <p:spPr>
              <a:xfrm>
                <a:off x="1060843" y="4735645"/>
                <a:ext cx="252837" cy="252837"/>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Arc 53">
                <a:extLst>
                  <a:ext uri="{FF2B5EF4-FFF2-40B4-BE49-F238E27FC236}">
                    <a16:creationId xmlns:a16="http://schemas.microsoft.com/office/drawing/2014/main" id="{E630CA52-EF8B-F0FE-1A7F-D0DC6CA1EE25}"/>
                  </a:ext>
                </a:extLst>
              </p:cNvPr>
              <p:cNvSpPr>
                <a:spLocks noChangeAspect="1"/>
              </p:cNvSpPr>
              <p:nvPr/>
            </p:nvSpPr>
            <p:spPr>
              <a:xfrm>
                <a:off x="1058053" y="4674889"/>
                <a:ext cx="313594" cy="313594"/>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Arc 54">
                <a:extLst>
                  <a:ext uri="{FF2B5EF4-FFF2-40B4-BE49-F238E27FC236}">
                    <a16:creationId xmlns:a16="http://schemas.microsoft.com/office/drawing/2014/main" id="{6A365457-244E-1805-697D-3BA932CA9A33}"/>
                  </a:ext>
                </a:extLst>
              </p:cNvPr>
              <p:cNvSpPr>
                <a:spLocks noChangeAspect="1"/>
              </p:cNvSpPr>
              <p:nvPr/>
            </p:nvSpPr>
            <p:spPr>
              <a:xfrm>
                <a:off x="1067399" y="4621175"/>
                <a:ext cx="367308" cy="367308"/>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7" name="TextBox 16">
              <a:extLst>
                <a:ext uri="{FF2B5EF4-FFF2-40B4-BE49-F238E27FC236}">
                  <a16:creationId xmlns:a16="http://schemas.microsoft.com/office/drawing/2014/main" id="{24B62C34-29F3-7938-AB1B-A054212D8DDC}"/>
                </a:ext>
              </a:extLst>
            </p:cNvPr>
            <p:cNvSpPr txBox="1"/>
            <p:nvPr/>
          </p:nvSpPr>
          <p:spPr>
            <a:xfrm>
              <a:off x="279724" y="4618803"/>
              <a:ext cx="687364" cy="400110"/>
            </a:xfrm>
            <a:prstGeom prst="rect">
              <a:avLst/>
            </a:prstGeom>
            <a:noFill/>
          </p:spPr>
          <p:txBody>
            <a:bodyPr wrap="square" rtlCol="0">
              <a:spAutoFit/>
            </a:bodyPr>
            <a:lstStyle/>
            <a:p>
              <a:pPr algn="ctr"/>
              <a:r>
                <a:rPr lang="en-US" sz="1000" dirty="0"/>
                <a:t>Ballistic Phonons</a:t>
              </a:r>
            </a:p>
          </p:txBody>
        </p:sp>
        <p:grpSp>
          <p:nvGrpSpPr>
            <p:cNvPr id="18" name="Group 17">
              <a:extLst>
                <a:ext uri="{FF2B5EF4-FFF2-40B4-BE49-F238E27FC236}">
                  <a16:creationId xmlns:a16="http://schemas.microsoft.com/office/drawing/2014/main" id="{3B417F57-27FB-B2E7-08D4-A67DF0CC0414}"/>
                </a:ext>
              </a:extLst>
            </p:cNvPr>
            <p:cNvGrpSpPr>
              <a:grpSpLocks noChangeAspect="1"/>
            </p:cNvGrpSpPr>
            <p:nvPr/>
          </p:nvGrpSpPr>
          <p:grpSpPr>
            <a:xfrm>
              <a:off x="893194" y="4061001"/>
              <a:ext cx="295027" cy="99303"/>
              <a:chOff x="4420189" y="4620616"/>
              <a:chExt cx="901108" cy="303303"/>
            </a:xfrm>
          </p:grpSpPr>
          <p:sp>
            <p:nvSpPr>
              <p:cNvPr id="50" name="Oval 49">
                <a:extLst>
                  <a:ext uri="{FF2B5EF4-FFF2-40B4-BE49-F238E27FC236}">
                    <a16:creationId xmlns:a16="http://schemas.microsoft.com/office/drawing/2014/main" id="{FBC6B2EF-823B-AD7C-F683-9C2EE2088CC6}"/>
                  </a:ext>
                </a:extLst>
              </p:cNvPr>
              <p:cNvSpPr>
                <a:spLocks noChangeAspect="1"/>
              </p:cNvSpPr>
              <p:nvPr/>
            </p:nvSpPr>
            <p:spPr>
              <a:xfrm>
                <a:off x="4420189" y="4620616"/>
                <a:ext cx="901108" cy="30330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1" name="Oval 50">
                <a:extLst>
                  <a:ext uri="{FF2B5EF4-FFF2-40B4-BE49-F238E27FC236}">
                    <a16:creationId xmlns:a16="http://schemas.microsoft.com/office/drawing/2014/main" id="{1B1E4EB7-CB06-1AC9-9350-1F3700EF37DC}"/>
                  </a:ext>
                </a:extLst>
              </p:cNvPr>
              <p:cNvSpPr>
                <a:spLocks noChangeAspect="1"/>
              </p:cNvSpPr>
              <p:nvPr/>
            </p:nvSpPr>
            <p:spPr>
              <a:xfrm>
                <a:off x="4641309" y="4695747"/>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2" name="Oval 51">
                <a:extLst>
                  <a:ext uri="{FF2B5EF4-FFF2-40B4-BE49-F238E27FC236}">
                    <a16:creationId xmlns:a16="http://schemas.microsoft.com/office/drawing/2014/main" id="{7374DFB7-F97C-AEE6-D8FF-4ED6A27FB58A}"/>
                  </a:ext>
                </a:extLst>
              </p:cNvPr>
              <p:cNvSpPr>
                <a:spLocks noChangeAspect="1"/>
              </p:cNvSpPr>
              <p:nvPr/>
            </p:nvSpPr>
            <p:spPr>
              <a:xfrm>
                <a:off x="4936782" y="4691478"/>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grpSp>
          <p:nvGrpSpPr>
            <p:cNvPr id="20" name="Group 19">
              <a:extLst>
                <a:ext uri="{FF2B5EF4-FFF2-40B4-BE49-F238E27FC236}">
                  <a16:creationId xmlns:a16="http://schemas.microsoft.com/office/drawing/2014/main" id="{FF9735AE-A89C-BD01-CF84-DCF88621FCD9}"/>
                </a:ext>
              </a:extLst>
            </p:cNvPr>
            <p:cNvGrpSpPr>
              <a:grpSpLocks noChangeAspect="1"/>
            </p:cNvGrpSpPr>
            <p:nvPr/>
          </p:nvGrpSpPr>
          <p:grpSpPr>
            <a:xfrm>
              <a:off x="1244466" y="4264474"/>
              <a:ext cx="295027" cy="99303"/>
              <a:chOff x="4420189" y="4620616"/>
              <a:chExt cx="901108" cy="303303"/>
            </a:xfrm>
          </p:grpSpPr>
          <p:sp>
            <p:nvSpPr>
              <p:cNvPr id="47" name="Oval 46">
                <a:extLst>
                  <a:ext uri="{FF2B5EF4-FFF2-40B4-BE49-F238E27FC236}">
                    <a16:creationId xmlns:a16="http://schemas.microsoft.com/office/drawing/2014/main" id="{A0C6E794-9D95-4B42-48A0-1DFFBAFF09E1}"/>
                  </a:ext>
                </a:extLst>
              </p:cNvPr>
              <p:cNvSpPr>
                <a:spLocks noChangeAspect="1"/>
              </p:cNvSpPr>
              <p:nvPr/>
            </p:nvSpPr>
            <p:spPr>
              <a:xfrm>
                <a:off x="4420189" y="4620616"/>
                <a:ext cx="901108" cy="30330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8" name="Oval 47">
                <a:extLst>
                  <a:ext uri="{FF2B5EF4-FFF2-40B4-BE49-F238E27FC236}">
                    <a16:creationId xmlns:a16="http://schemas.microsoft.com/office/drawing/2014/main" id="{E7EEF528-534D-D838-A35C-F88518F94501}"/>
                  </a:ext>
                </a:extLst>
              </p:cNvPr>
              <p:cNvSpPr>
                <a:spLocks noChangeAspect="1"/>
              </p:cNvSpPr>
              <p:nvPr/>
            </p:nvSpPr>
            <p:spPr>
              <a:xfrm>
                <a:off x="4641309" y="4695747"/>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9" name="Oval 48">
                <a:extLst>
                  <a:ext uri="{FF2B5EF4-FFF2-40B4-BE49-F238E27FC236}">
                    <a16:creationId xmlns:a16="http://schemas.microsoft.com/office/drawing/2014/main" id="{E11CEC87-BFC1-49A0-1DAD-72703BBAF630}"/>
                  </a:ext>
                </a:extLst>
              </p:cNvPr>
              <p:cNvSpPr>
                <a:spLocks noChangeAspect="1"/>
              </p:cNvSpPr>
              <p:nvPr/>
            </p:nvSpPr>
            <p:spPr>
              <a:xfrm>
                <a:off x="4936782" y="4691478"/>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grpSp>
          <p:nvGrpSpPr>
            <p:cNvPr id="23" name="Group 22">
              <a:extLst>
                <a:ext uri="{FF2B5EF4-FFF2-40B4-BE49-F238E27FC236}">
                  <a16:creationId xmlns:a16="http://schemas.microsoft.com/office/drawing/2014/main" id="{84CFD57B-E735-37B6-0657-8255F04B2823}"/>
                </a:ext>
              </a:extLst>
            </p:cNvPr>
            <p:cNvGrpSpPr>
              <a:grpSpLocks noChangeAspect="1"/>
            </p:cNvGrpSpPr>
            <p:nvPr/>
          </p:nvGrpSpPr>
          <p:grpSpPr>
            <a:xfrm>
              <a:off x="871251" y="4255209"/>
              <a:ext cx="295027" cy="99303"/>
              <a:chOff x="4420189" y="4620616"/>
              <a:chExt cx="901108" cy="303303"/>
            </a:xfrm>
          </p:grpSpPr>
          <p:sp>
            <p:nvSpPr>
              <p:cNvPr id="44" name="Oval 43">
                <a:extLst>
                  <a:ext uri="{FF2B5EF4-FFF2-40B4-BE49-F238E27FC236}">
                    <a16:creationId xmlns:a16="http://schemas.microsoft.com/office/drawing/2014/main" id="{14178F11-8573-AD9F-3485-A4A276E38CA5}"/>
                  </a:ext>
                </a:extLst>
              </p:cNvPr>
              <p:cNvSpPr>
                <a:spLocks noChangeAspect="1"/>
              </p:cNvSpPr>
              <p:nvPr/>
            </p:nvSpPr>
            <p:spPr>
              <a:xfrm>
                <a:off x="4420189" y="4620616"/>
                <a:ext cx="901108" cy="30330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5" name="Oval 44">
                <a:extLst>
                  <a:ext uri="{FF2B5EF4-FFF2-40B4-BE49-F238E27FC236}">
                    <a16:creationId xmlns:a16="http://schemas.microsoft.com/office/drawing/2014/main" id="{22CAF185-AC33-9AE9-A176-76BA7E02CC93}"/>
                  </a:ext>
                </a:extLst>
              </p:cNvPr>
              <p:cNvSpPr>
                <a:spLocks noChangeAspect="1"/>
              </p:cNvSpPr>
              <p:nvPr/>
            </p:nvSpPr>
            <p:spPr>
              <a:xfrm>
                <a:off x="4641309" y="4695747"/>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6" name="Oval 45">
                <a:extLst>
                  <a:ext uri="{FF2B5EF4-FFF2-40B4-BE49-F238E27FC236}">
                    <a16:creationId xmlns:a16="http://schemas.microsoft.com/office/drawing/2014/main" id="{ABF6A202-CAB1-C729-95C1-955DFD734CCC}"/>
                  </a:ext>
                </a:extLst>
              </p:cNvPr>
              <p:cNvSpPr>
                <a:spLocks noChangeAspect="1"/>
              </p:cNvSpPr>
              <p:nvPr/>
            </p:nvSpPr>
            <p:spPr>
              <a:xfrm>
                <a:off x="4936782" y="4691478"/>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cxnSp>
          <p:nvCxnSpPr>
            <p:cNvPr id="24" name="Straight Arrow Connector 23">
              <a:extLst>
                <a:ext uri="{FF2B5EF4-FFF2-40B4-BE49-F238E27FC236}">
                  <a16:creationId xmlns:a16="http://schemas.microsoft.com/office/drawing/2014/main" id="{5009D63B-FFB0-7CB8-E069-D1A78B4332FD}"/>
                </a:ext>
              </a:extLst>
            </p:cNvPr>
            <p:cNvCxnSpPr>
              <a:cxnSpLocks/>
            </p:cNvCxnSpPr>
            <p:nvPr/>
          </p:nvCxnSpPr>
          <p:spPr>
            <a:xfrm flipV="1">
              <a:off x="1172809" y="4381404"/>
              <a:ext cx="215094" cy="329183"/>
            </a:xfrm>
            <a:prstGeom prst="straightConnector1">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31CE1266-7F60-2125-4C24-F197A182EB62}"/>
                </a:ext>
              </a:extLst>
            </p:cNvPr>
            <p:cNvGrpSpPr>
              <a:grpSpLocks noChangeAspect="1"/>
            </p:cNvGrpSpPr>
            <p:nvPr/>
          </p:nvGrpSpPr>
          <p:grpSpPr>
            <a:xfrm>
              <a:off x="1163763" y="4138738"/>
              <a:ext cx="295027" cy="99303"/>
              <a:chOff x="4420189" y="4620616"/>
              <a:chExt cx="901108" cy="303303"/>
            </a:xfrm>
          </p:grpSpPr>
          <p:sp>
            <p:nvSpPr>
              <p:cNvPr id="41" name="Oval 40">
                <a:extLst>
                  <a:ext uri="{FF2B5EF4-FFF2-40B4-BE49-F238E27FC236}">
                    <a16:creationId xmlns:a16="http://schemas.microsoft.com/office/drawing/2014/main" id="{306E35E9-CBDB-6585-8BB1-0C5A4BFE70A8}"/>
                  </a:ext>
                </a:extLst>
              </p:cNvPr>
              <p:cNvSpPr>
                <a:spLocks noChangeAspect="1"/>
              </p:cNvSpPr>
              <p:nvPr/>
            </p:nvSpPr>
            <p:spPr>
              <a:xfrm>
                <a:off x="4420189" y="4620616"/>
                <a:ext cx="901108" cy="30330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2" name="Oval 41">
                <a:extLst>
                  <a:ext uri="{FF2B5EF4-FFF2-40B4-BE49-F238E27FC236}">
                    <a16:creationId xmlns:a16="http://schemas.microsoft.com/office/drawing/2014/main" id="{A6326E58-FE22-2546-5091-69965E9357EA}"/>
                  </a:ext>
                </a:extLst>
              </p:cNvPr>
              <p:cNvSpPr>
                <a:spLocks noChangeAspect="1"/>
              </p:cNvSpPr>
              <p:nvPr/>
            </p:nvSpPr>
            <p:spPr>
              <a:xfrm>
                <a:off x="4641309" y="4695747"/>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3" name="Oval 42">
                <a:extLst>
                  <a:ext uri="{FF2B5EF4-FFF2-40B4-BE49-F238E27FC236}">
                    <a16:creationId xmlns:a16="http://schemas.microsoft.com/office/drawing/2014/main" id="{EC10A287-F151-89EC-C7E7-EAB092AE8CCA}"/>
                  </a:ext>
                </a:extLst>
              </p:cNvPr>
              <p:cNvSpPr>
                <a:spLocks noChangeAspect="1"/>
              </p:cNvSpPr>
              <p:nvPr/>
            </p:nvSpPr>
            <p:spPr>
              <a:xfrm>
                <a:off x="4936782" y="4691478"/>
                <a:ext cx="157455" cy="15745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26" name="Oval 25">
              <a:extLst>
                <a:ext uri="{FF2B5EF4-FFF2-40B4-BE49-F238E27FC236}">
                  <a16:creationId xmlns:a16="http://schemas.microsoft.com/office/drawing/2014/main" id="{58E4D215-A3DD-791F-7DAE-E8E4AAF88AD5}"/>
                </a:ext>
              </a:extLst>
            </p:cNvPr>
            <p:cNvSpPr>
              <a:spLocks noChangeAspect="1"/>
            </p:cNvSpPr>
            <p:nvPr/>
          </p:nvSpPr>
          <p:spPr>
            <a:xfrm>
              <a:off x="1783698" y="4180670"/>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27" name="Oval 26">
              <a:extLst>
                <a:ext uri="{FF2B5EF4-FFF2-40B4-BE49-F238E27FC236}">
                  <a16:creationId xmlns:a16="http://schemas.microsoft.com/office/drawing/2014/main" id="{5D0CE42A-0CB8-E118-B984-0C50742C772E}"/>
                </a:ext>
              </a:extLst>
            </p:cNvPr>
            <p:cNvSpPr>
              <a:spLocks noChangeAspect="1"/>
            </p:cNvSpPr>
            <p:nvPr/>
          </p:nvSpPr>
          <p:spPr>
            <a:xfrm>
              <a:off x="1783804" y="4372283"/>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28" name="Straight Arrow Connector 27">
              <a:extLst>
                <a:ext uri="{FF2B5EF4-FFF2-40B4-BE49-F238E27FC236}">
                  <a16:creationId xmlns:a16="http://schemas.microsoft.com/office/drawing/2014/main" id="{387B231F-9FDF-6B20-2892-8AF7D7999734}"/>
                </a:ext>
              </a:extLst>
            </p:cNvPr>
            <p:cNvCxnSpPr>
              <a:cxnSpLocks/>
            </p:cNvCxnSpPr>
            <p:nvPr/>
          </p:nvCxnSpPr>
          <p:spPr>
            <a:xfrm flipV="1">
              <a:off x="1543501" y="4220858"/>
              <a:ext cx="230588" cy="81229"/>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B6C8A97-7216-766B-5779-AC237C4EC6E7}"/>
                </a:ext>
              </a:extLst>
            </p:cNvPr>
            <p:cNvCxnSpPr>
              <a:cxnSpLocks/>
            </p:cNvCxnSpPr>
            <p:nvPr/>
          </p:nvCxnSpPr>
          <p:spPr>
            <a:xfrm>
              <a:off x="1543501" y="4319714"/>
              <a:ext cx="230588" cy="81229"/>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8BA65A2C-8D40-7749-6079-26ABC042EFD1}"/>
                </a:ext>
              </a:extLst>
            </p:cNvPr>
            <p:cNvGrpSpPr/>
            <p:nvPr/>
          </p:nvGrpSpPr>
          <p:grpSpPr>
            <a:xfrm>
              <a:off x="2781316" y="4058468"/>
              <a:ext cx="347790" cy="333366"/>
              <a:chOff x="1902322" y="4067577"/>
              <a:chExt cx="347790" cy="333366"/>
            </a:xfrm>
          </p:grpSpPr>
          <p:sp>
            <p:nvSpPr>
              <p:cNvPr id="33" name="Oval 32">
                <a:extLst>
                  <a:ext uri="{FF2B5EF4-FFF2-40B4-BE49-F238E27FC236}">
                    <a16:creationId xmlns:a16="http://schemas.microsoft.com/office/drawing/2014/main" id="{AA9B5712-C146-7750-3A88-3E2C4FFB6E86}"/>
                  </a:ext>
                </a:extLst>
              </p:cNvPr>
              <p:cNvSpPr>
                <a:spLocks noChangeAspect="1"/>
              </p:cNvSpPr>
              <p:nvPr/>
            </p:nvSpPr>
            <p:spPr>
              <a:xfrm>
                <a:off x="1902322" y="4075591"/>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4" name="Oval 33">
                <a:extLst>
                  <a:ext uri="{FF2B5EF4-FFF2-40B4-BE49-F238E27FC236}">
                    <a16:creationId xmlns:a16="http://schemas.microsoft.com/office/drawing/2014/main" id="{19178A49-315D-BAA0-91E5-79112D9C5ADB}"/>
                  </a:ext>
                </a:extLst>
              </p:cNvPr>
              <p:cNvSpPr>
                <a:spLocks noChangeAspect="1"/>
              </p:cNvSpPr>
              <p:nvPr/>
            </p:nvSpPr>
            <p:spPr>
              <a:xfrm>
                <a:off x="1926474" y="4238411"/>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5" name="Oval 34">
                <a:extLst>
                  <a:ext uri="{FF2B5EF4-FFF2-40B4-BE49-F238E27FC236}">
                    <a16:creationId xmlns:a16="http://schemas.microsoft.com/office/drawing/2014/main" id="{AFE5698C-29B4-CFAB-703A-1F3E90D9003F}"/>
                  </a:ext>
                </a:extLst>
              </p:cNvPr>
              <p:cNvSpPr>
                <a:spLocks noChangeAspect="1"/>
              </p:cNvSpPr>
              <p:nvPr/>
            </p:nvSpPr>
            <p:spPr>
              <a:xfrm>
                <a:off x="2034737" y="4139182"/>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6" name="Oval 35">
                <a:extLst>
                  <a:ext uri="{FF2B5EF4-FFF2-40B4-BE49-F238E27FC236}">
                    <a16:creationId xmlns:a16="http://schemas.microsoft.com/office/drawing/2014/main" id="{FCEE664C-F846-7582-A50A-BD09247A72A9}"/>
                  </a:ext>
                </a:extLst>
              </p:cNvPr>
              <p:cNvSpPr>
                <a:spLocks noChangeAspect="1"/>
              </p:cNvSpPr>
              <p:nvPr/>
            </p:nvSpPr>
            <p:spPr>
              <a:xfrm>
                <a:off x="1965268" y="4334235"/>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7" name="Oval 36">
                <a:extLst>
                  <a:ext uri="{FF2B5EF4-FFF2-40B4-BE49-F238E27FC236}">
                    <a16:creationId xmlns:a16="http://schemas.microsoft.com/office/drawing/2014/main" id="{997A1D4A-CF1B-A8B4-AE94-AF443E873C27}"/>
                  </a:ext>
                </a:extLst>
              </p:cNvPr>
              <p:cNvSpPr>
                <a:spLocks noChangeAspect="1"/>
              </p:cNvSpPr>
              <p:nvPr/>
            </p:nvSpPr>
            <p:spPr>
              <a:xfrm>
                <a:off x="2032827" y="4228309"/>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8" name="Oval 37">
                <a:extLst>
                  <a:ext uri="{FF2B5EF4-FFF2-40B4-BE49-F238E27FC236}">
                    <a16:creationId xmlns:a16="http://schemas.microsoft.com/office/drawing/2014/main" id="{13B1749D-1EBE-CCC9-882D-E7764580E855}"/>
                  </a:ext>
                </a:extLst>
              </p:cNvPr>
              <p:cNvSpPr>
                <a:spLocks noChangeAspect="1"/>
              </p:cNvSpPr>
              <p:nvPr/>
            </p:nvSpPr>
            <p:spPr>
              <a:xfrm>
                <a:off x="2123638" y="4349391"/>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9" name="Oval 38">
                <a:extLst>
                  <a:ext uri="{FF2B5EF4-FFF2-40B4-BE49-F238E27FC236}">
                    <a16:creationId xmlns:a16="http://schemas.microsoft.com/office/drawing/2014/main" id="{DF8D005E-1861-E092-EFA6-BE7F12F477B1}"/>
                  </a:ext>
                </a:extLst>
              </p:cNvPr>
              <p:cNvSpPr>
                <a:spLocks noChangeAspect="1"/>
              </p:cNvSpPr>
              <p:nvPr/>
            </p:nvSpPr>
            <p:spPr>
              <a:xfrm>
                <a:off x="2198560" y="4195378"/>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0" name="Oval 39">
                <a:extLst>
                  <a:ext uri="{FF2B5EF4-FFF2-40B4-BE49-F238E27FC236}">
                    <a16:creationId xmlns:a16="http://schemas.microsoft.com/office/drawing/2014/main" id="{CED39ED7-D373-BD8C-5718-9928F15E45B6}"/>
                  </a:ext>
                </a:extLst>
              </p:cNvPr>
              <p:cNvSpPr>
                <a:spLocks noChangeAspect="1"/>
              </p:cNvSpPr>
              <p:nvPr/>
            </p:nvSpPr>
            <p:spPr>
              <a:xfrm>
                <a:off x="2158293" y="4067577"/>
                <a:ext cx="51552" cy="5155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31" name="TextBox 30">
              <a:extLst>
                <a:ext uri="{FF2B5EF4-FFF2-40B4-BE49-F238E27FC236}">
                  <a16:creationId xmlns:a16="http://schemas.microsoft.com/office/drawing/2014/main" id="{31C91160-9CD5-84DA-7780-FA801CF7B99C}"/>
                </a:ext>
              </a:extLst>
            </p:cNvPr>
            <p:cNvSpPr txBox="1"/>
            <p:nvPr/>
          </p:nvSpPr>
          <p:spPr>
            <a:xfrm>
              <a:off x="1804877" y="4032167"/>
              <a:ext cx="992044" cy="400110"/>
            </a:xfrm>
            <a:prstGeom prst="rect">
              <a:avLst/>
            </a:prstGeom>
            <a:noFill/>
          </p:spPr>
          <p:txBody>
            <a:bodyPr wrap="square" rtlCol="0">
              <a:spAutoFit/>
            </a:bodyPr>
            <a:lstStyle/>
            <a:p>
              <a:pPr algn="ctr"/>
              <a:r>
                <a:rPr lang="en-US" sz="1000" dirty="0"/>
                <a:t>Quasiparticles</a:t>
              </a:r>
            </a:p>
            <a:p>
              <a:pPr algn="ctr"/>
              <a:r>
                <a:rPr lang="en-US" sz="1000" dirty="0"/>
                <a:t>(QP)</a:t>
              </a:r>
            </a:p>
          </p:txBody>
        </p:sp>
        <p:sp>
          <p:nvSpPr>
            <p:cNvPr id="32" name="TextBox 31">
              <a:extLst>
                <a:ext uri="{FF2B5EF4-FFF2-40B4-BE49-F238E27FC236}">
                  <a16:creationId xmlns:a16="http://schemas.microsoft.com/office/drawing/2014/main" id="{D030A1C6-AC23-01F9-7A64-320C92ACF48A}"/>
                </a:ext>
              </a:extLst>
            </p:cNvPr>
            <p:cNvSpPr txBox="1"/>
            <p:nvPr/>
          </p:nvSpPr>
          <p:spPr>
            <a:xfrm>
              <a:off x="308488" y="4033850"/>
              <a:ext cx="598961" cy="400110"/>
            </a:xfrm>
            <a:prstGeom prst="rect">
              <a:avLst/>
            </a:prstGeom>
            <a:noFill/>
          </p:spPr>
          <p:txBody>
            <a:bodyPr wrap="square" rtlCol="0">
              <a:spAutoFit/>
            </a:bodyPr>
            <a:lstStyle/>
            <a:p>
              <a:pPr algn="ctr"/>
              <a:r>
                <a:rPr lang="en-US" sz="1000" dirty="0"/>
                <a:t>Cooper</a:t>
              </a:r>
            </a:p>
            <a:p>
              <a:pPr algn="ctr"/>
              <a:r>
                <a:rPr lang="en-US" sz="1000" dirty="0"/>
                <a:t>Pairs</a:t>
              </a:r>
            </a:p>
          </p:txBody>
        </p:sp>
      </p:grpSp>
      <p:grpSp>
        <p:nvGrpSpPr>
          <p:cNvPr id="11" name="Group 10">
            <a:extLst>
              <a:ext uri="{FF2B5EF4-FFF2-40B4-BE49-F238E27FC236}">
                <a16:creationId xmlns:a16="http://schemas.microsoft.com/office/drawing/2014/main" id="{21A63DAC-063B-DF3B-3DA1-ACECC14833D0}"/>
              </a:ext>
            </a:extLst>
          </p:cNvPr>
          <p:cNvGrpSpPr/>
          <p:nvPr/>
        </p:nvGrpSpPr>
        <p:grpSpPr>
          <a:xfrm>
            <a:off x="4138408" y="913573"/>
            <a:ext cx="3904864" cy="461666"/>
            <a:chOff x="3093384" y="1013465"/>
            <a:chExt cx="3904864" cy="461666"/>
          </a:xfrm>
        </p:grpSpPr>
        <p:sp>
          <p:nvSpPr>
            <p:cNvPr id="12" name="TextBox 11">
              <a:extLst>
                <a:ext uri="{FF2B5EF4-FFF2-40B4-BE49-F238E27FC236}">
                  <a16:creationId xmlns:a16="http://schemas.microsoft.com/office/drawing/2014/main" id="{FB2851A3-C51F-E41D-EE81-D2F432C83FAF}"/>
                </a:ext>
              </a:extLst>
            </p:cNvPr>
            <p:cNvSpPr txBox="1"/>
            <p:nvPr/>
          </p:nvSpPr>
          <p:spPr>
            <a:xfrm>
              <a:off x="3093384" y="1013466"/>
              <a:ext cx="2103100" cy="461665"/>
            </a:xfrm>
            <a:prstGeom prst="rect">
              <a:avLst/>
            </a:prstGeom>
            <a:noFill/>
          </p:spPr>
          <p:txBody>
            <a:bodyPr wrap="square" rtlCol="0">
              <a:spAutoFit/>
            </a:bodyPr>
            <a:lstStyle/>
            <a:p>
              <a:r>
                <a:rPr lang="en-US" sz="1200" dirty="0" err="1"/>
                <a:t>Vepsäläinen</a:t>
              </a:r>
              <a:r>
                <a:rPr lang="en-US" sz="1200" dirty="0"/>
                <a:t> </a:t>
              </a:r>
              <a:r>
                <a:rPr lang="en-US" sz="1200" i="1" dirty="0"/>
                <a:t>et al.</a:t>
              </a:r>
              <a:r>
                <a:rPr lang="en-US" sz="1200" dirty="0"/>
                <a:t> (2020)</a:t>
              </a:r>
            </a:p>
            <a:p>
              <a:r>
                <a:rPr lang="en-US" sz="1200" dirty="0"/>
                <a:t>Wilen </a:t>
              </a:r>
              <a:r>
                <a:rPr lang="en-US" sz="1200" i="1" dirty="0"/>
                <a:t>et al.</a:t>
              </a:r>
              <a:r>
                <a:rPr lang="en-US" sz="1200" dirty="0"/>
                <a:t> (2021)</a:t>
              </a:r>
            </a:p>
          </p:txBody>
        </p:sp>
        <p:sp>
          <p:nvSpPr>
            <p:cNvPr id="14" name="TextBox 13">
              <a:extLst>
                <a:ext uri="{FF2B5EF4-FFF2-40B4-BE49-F238E27FC236}">
                  <a16:creationId xmlns:a16="http://schemas.microsoft.com/office/drawing/2014/main" id="{5CB51414-216F-0FAD-8250-450C986A739F}"/>
                </a:ext>
              </a:extLst>
            </p:cNvPr>
            <p:cNvSpPr txBox="1"/>
            <p:nvPr/>
          </p:nvSpPr>
          <p:spPr>
            <a:xfrm>
              <a:off x="4895148" y="1013465"/>
              <a:ext cx="2103100" cy="461665"/>
            </a:xfrm>
            <a:prstGeom prst="rect">
              <a:avLst/>
            </a:prstGeom>
            <a:noFill/>
          </p:spPr>
          <p:txBody>
            <a:bodyPr wrap="square" rtlCol="0">
              <a:spAutoFit/>
            </a:bodyPr>
            <a:lstStyle/>
            <a:p>
              <a:r>
                <a:rPr lang="en-US" sz="1200" dirty="0"/>
                <a:t>McEwen </a:t>
              </a:r>
              <a:r>
                <a:rPr lang="en-US" sz="1200" i="1" dirty="0"/>
                <a:t>et al.</a:t>
              </a:r>
              <a:r>
                <a:rPr lang="en-US" sz="1200" dirty="0"/>
                <a:t> (2022)</a:t>
              </a:r>
            </a:p>
            <a:p>
              <a:r>
                <a:rPr lang="en-US" sz="1200" dirty="0"/>
                <a:t>Harrington </a:t>
              </a:r>
              <a:r>
                <a:rPr lang="en-US" sz="1200" i="1" dirty="0"/>
                <a:t>et al.</a:t>
              </a:r>
              <a:r>
                <a:rPr lang="en-US" sz="1200" dirty="0"/>
                <a:t> (2024)</a:t>
              </a:r>
            </a:p>
          </p:txBody>
        </p:sp>
      </p:grpSp>
      <p:sp>
        <p:nvSpPr>
          <p:cNvPr id="16" name="TextBox 15">
            <a:extLst>
              <a:ext uri="{FF2B5EF4-FFF2-40B4-BE49-F238E27FC236}">
                <a16:creationId xmlns:a16="http://schemas.microsoft.com/office/drawing/2014/main" id="{20A48C80-36A0-A00C-1AD8-9FB59B66743C}"/>
              </a:ext>
            </a:extLst>
          </p:cNvPr>
          <p:cNvSpPr txBox="1"/>
          <p:nvPr/>
        </p:nvSpPr>
        <p:spPr>
          <a:xfrm>
            <a:off x="7639104" y="911810"/>
            <a:ext cx="2103100" cy="461665"/>
          </a:xfrm>
          <a:prstGeom prst="rect">
            <a:avLst/>
          </a:prstGeom>
          <a:noFill/>
        </p:spPr>
        <p:txBody>
          <a:bodyPr wrap="square" rtlCol="0">
            <a:spAutoFit/>
          </a:bodyPr>
          <a:lstStyle/>
          <a:p>
            <a:r>
              <a:rPr lang="en-US" sz="1200" dirty="0" err="1"/>
              <a:t>Bratrud</a:t>
            </a:r>
            <a:r>
              <a:rPr lang="en-US" sz="1200" dirty="0"/>
              <a:t> </a:t>
            </a:r>
            <a:r>
              <a:rPr lang="en-US" sz="1200" i="1" dirty="0"/>
              <a:t>et al.</a:t>
            </a:r>
            <a:r>
              <a:rPr lang="en-US" sz="1200" dirty="0"/>
              <a:t> (2024)</a:t>
            </a:r>
          </a:p>
          <a:p>
            <a:r>
              <a:rPr lang="en-US" sz="1200" dirty="0"/>
              <a:t>Larson </a:t>
            </a:r>
            <a:r>
              <a:rPr lang="en-US" sz="1200" i="1" dirty="0"/>
              <a:t>et al.</a:t>
            </a:r>
            <a:r>
              <a:rPr lang="en-US" sz="1200" dirty="0"/>
              <a:t> (2025)</a:t>
            </a:r>
          </a:p>
        </p:txBody>
      </p:sp>
    </p:spTree>
    <p:extLst>
      <p:ext uri="{BB962C8B-B14F-4D97-AF65-F5344CB8AC3E}">
        <p14:creationId xmlns:p14="http://schemas.microsoft.com/office/powerpoint/2010/main" val="4071025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ED743-280C-8ADF-25E8-414DB11221E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C6180A-17AF-B1A7-F733-BF75DAB5A7E1}"/>
              </a:ext>
            </a:extLst>
          </p:cNvPr>
          <p:cNvSpPr>
            <a:spLocks noGrp="1"/>
          </p:cNvSpPr>
          <p:nvPr>
            <p:ph sz="quarter" idx="10"/>
          </p:nvPr>
        </p:nvSpPr>
        <p:spPr>
          <a:xfrm>
            <a:off x="634504" y="1293650"/>
            <a:ext cx="5171029" cy="4829358"/>
          </a:xfrm>
        </p:spPr>
        <p:txBody>
          <a:bodyPr/>
          <a:lstStyle/>
          <a:p>
            <a:r>
              <a:rPr lang="en-US" dirty="0"/>
              <a:t>A test source: </a:t>
            </a:r>
            <a:r>
              <a:rPr lang="en-US" baseline="30000" dirty="0"/>
              <a:t>241</a:t>
            </a:r>
            <a:r>
              <a:rPr lang="en-US" dirty="0"/>
              <a:t>Am</a:t>
            </a:r>
          </a:p>
          <a:p>
            <a:pPr lvl="1"/>
            <a:r>
              <a:rPr lang="en-US" dirty="0"/>
              <a:t>5.5 MeV alpha (and 59 keV gamma)</a:t>
            </a:r>
          </a:p>
          <a:p>
            <a:pPr lvl="1"/>
            <a:r>
              <a:rPr lang="en-US" dirty="0"/>
              <a:t>Expect 1 event per 13 seconds</a:t>
            </a:r>
          </a:p>
          <a:p>
            <a:pPr lvl="1"/>
            <a:r>
              <a:rPr lang="en-US" dirty="0"/>
              <a:t>Measured on “JJ Only” and “JJ &amp; M1”</a:t>
            </a:r>
          </a:p>
          <a:p>
            <a:r>
              <a:rPr lang="en-US" dirty="0"/>
              <a:t>Qubit error rate increased by alphas</a:t>
            </a:r>
          </a:p>
          <a:p>
            <a:pPr lvl="1"/>
            <a:r>
              <a:rPr lang="en-US" dirty="0"/>
              <a:t>Observed rate matches expectation</a:t>
            </a:r>
          </a:p>
          <a:p>
            <a:r>
              <a:rPr lang="en-US" u="sng" dirty="0"/>
              <a:t>Conclusions:</a:t>
            </a:r>
            <a:r>
              <a:rPr lang="en-US" dirty="0"/>
              <a:t> While JJ-GE substantially reduces errors, JJ-GE qubits remain sensitive to rare, high </a:t>
            </a:r>
            <a:r>
              <a:rPr lang="en-US" dirty="0" err="1"/>
              <a:t>E</a:t>
            </a:r>
            <a:r>
              <a:rPr lang="en-US" baseline="-25000" dirty="0" err="1"/>
              <a:t>dep</a:t>
            </a:r>
            <a:r>
              <a:rPr lang="en-US" dirty="0"/>
              <a:t> cosmic rays</a:t>
            </a:r>
          </a:p>
          <a:p>
            <a:pPr lvl="1"/>
            <a:r>
              <a:rPr lang="en-US" dirty="0">
                <a:solidFill>
                  <a:schemeClr val="tx1"/>
                </a:solidFill>
              </a:rPr>
              <a:t>Motivates investigating additional mitigation strategies</a:t>
            </a:r>
          </a:p>
          <a:p>
            <a:endParaRPr lang="en-US" dirty="0"/>
          </a:p>
        </p:txBody>
      </p:sp>
      <p:sp>
        <p:nvSpPr>
          <p:cNvPr id="3" name="Title 2">
            <a:extLst>
              <a:ext uri="{FF2B5EF4-FFF2-40B4-BE49-F238E27FC236}">
                <a16:creationId xmlns:a16="http://schemas.microsoft.com/office/drawing/2014/main" id="{CFCA427A-0A60-2553-DBE7-5DD9514E902F}"/>
              </a:ext>
            </a:extLst>
          </p:cNvPr>
          <p:cNvSpPr>
            <a:spLocks noGrp="1"/>
          </p:cNvSpPr>
          <p:nvPr>
            <p:ph type="title"/>
          </p:nvPr>
        </p:nvSpPr>
        <p:spPr/>
        <p:txBody>
          <a:bodyPr/>
          <a:lstStyle/>
          <a:p>
            <a:r>
              <a:rPr lang="en-US" dirty="0"/>
              <a:t>Tests with </a:t>
            </a:r>
            <a:r>
              <a:rPr lang="en-US" baseline="30000" dirty="0"/>
              <a:t>241</a:t>
            </a:r>
            <a:r>
              <a:rPr lang="en-US" dirty="0"/>
              <a:t>Am</a:t>
            </a:r>
          </a:p>
        </p:txBody>
      </p:sp>
      <p:grpSp>
        <p:nvGrpSpPr>
          <p:cNvPr id="36" name="Group 35">
            <a:extLst>
              <a:ext uri="{FF2B5EF4-FFF2-40B4-BE49-F238E27FC236}">
                <a16:creationId xmlns:a16="http://schemas.microsoft.com/office/drawing/2014/main" id="{5D92D2A4-13B3-C614-6D9B-94EB8C32E32F}"/>
              </a:ext>
            </a:extLst>
          </p:cNvPr>
          <p:cNvGrpSpPr/>
          <p:nvPr/>
        </p:nvGrpSpPr>
        <p:grpSpPr>
          <a:xfrm>
            <a:off x="6009254" y="3758983"/>
            <a:ext cx="2907848" cy="2835828"/>
            <a:chOff x="3742124" y="2082373"/>
            <a:chExt cx="3611496" cy="3411711"/>
          </a:xfrm>
        </p:grpSpPr>
        <p:grpSp>
          <p:nvGrpSpPr>
            <p:cNvPr id="37" name="Group 36">
              <a:extLst>
                <a:ext uri="{FF2B5EF4-FFF2-40B4-BE49-F238E27FC236}">
                  <a16:creationId xmlns:a16="http://schemas.microsoft.com/office/drawing/2014/main" id="{47F62EA6-148D-091F-2994-6FE1AAB6A1CB}"/>
                </a:ext>
              </a:extLst>
            </p:cNvPr>
            <p:cNvGrpSpPr/>
            <p:nvPr/>
          </p:nvGrpSpPr>
          <p:grpSpPr>
            <a:xfrm>
              <a:off x="3742124" y="2082373"/>
              <a:ext cx="3611496" cy="1751960"/>
              <a:chOff x="3742124" y="2082373"/>
              <a:chExt cx="3611496" cy="1751960"/>
            </a:xfrm>
          </p:grpSpPr>
          <p:sp>
            <p:nvSpPr>
              <p:cNvPr id="52" name="Rectangle 51">
                <a:extLst>
                  <a:ext uri="{FF2B5EF4-FFF2-40B4-BE49-F238E27FC236}">
                    <a16:creationId xmlns:a16="http://schemas.microsoft.com/office/drawing/2014/main" id="{AA429CFD-18CB-CC09-168D-5A5009E09F8D}"/>
                  </a:ext>
                </a:extLst>
              </p:cNvPr>
              <p:cNvSpPr/>
              <p:nvPr/>
            </p:nvSpPr>
            <p:spPr>
              <a:xfrm>
                <a:off x="3742124" y="2082373"/>
                <a:ext cx="3611496" cy="1751960"/>
              </a:xfrm>
              <a:prstGeom prst="rect">
                <a:avLst/>
              </a:prstGeom>
              <a:solidFill>
                <a:srgbClr val="96352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nvGrpSpPr>
              <p:cNvPr id="53" name="Group 52">
                <a:extLst>
                  <a:ext uri="{FF2B5EF4-FFF2-40B4-BE49-F238E27FC236}">
                    <a16:creationId xmlns:a16="http://schemas.microsoft.com/office/drawing/2014/main" id="{2A2A08BE-9ABB-6AF6-3EAC-ACA02669F540}"/>
                  </a:ext>
                </a:extLst>
              </p:cNvPr>
              <p:cNvGrpSpPr/>
              <p:nvPr/>
            </p:nvGrpSpPr>
            <p:grpSpPr>
              <a:xfrm>
                <a:off x="4199322" y="2186108"/>
                <a:ext cx="2689413" cy="1264022"/>
                <a:chOff x="4199322" y="2186108"/>
                <a:chExt cx="2689413" cy="1264022"/>
              </a:xfrm>
            </p:grpSpPr>
            <p:sp>
              <p:nvSpPr>
                <p:cNvPr id="54" name="Rectangle 53">
                  <a:extLst>
                    <a:ext uri="{FF2B5EF4-FFF2-40B4-BE49-F238E27FC236}">
                      <a16:creationId xmlns:a16="http://schemas.microsoft.com/office/drawing/2014/main" id="{F9192EF9-1527-2CDC-A567-27EF8FE6E366}"/>
                    </a:ext>
                  </a:extLst>
                </p:cNvPr>
                <p:cNvSpPr/>
                <p:nvPr/>
              </p:nvSpPr>
              <p:spPr>
                <a:xfrm>
                  <a:off x="4909456" y="2186108"/>
                  <a:ext cx="1269147" cy="64943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5" name="Rectangle 54">
                  <a:extLst>
                    <a:ext uri="{FF2B5EF4-FFF2-40B4-BE49-F238E27FC236}">
                      <a16:creationId xmlns:a16="http://schemas.microsoft.com/office/drawing/2014/main" id="{882AE104-592A-F9CA-FF9F-E51EF63D1596}"/>
                    </a:ext>
                  </a:extLst>
                </p:cNvPr>
                <p:cNvSpPr/>
                <p:nvPr/>
              </p:nvSpPr>
              <p:spPr>
                <a:xfrm>
                  <a:off x="4199322" y="2820039"/>
                  <a:ext cx="2689413" cy="63009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grpSp>
        <p:sp>
          <p:nvSpPr>
            <p:cNvPr id="38" name="Rectangle 37">
              <a:extLst>
                <a:ext uri="{FF2B5EF4-FFF2-40B4-BE49-F238E27FC236}">
                  <a16:creationId xmlns:a16="http://schemas.microsoft.com/office/drawing/2014/main" id="{31BEC9D7-3D1A-105B-3969-2C612ACFBBA9}"/>
                </a:ext>
              </a:extLst>
            </p:cNvPr>
            <p:cNvSpPr/>
            <p:nvPr/>
          </p:nvSpPr>
          <p:spPr>
            <a:xfrm>
              <a:off x="4226218" y="2820040"/>
              <a:ext cx="2635624" cy="284310"/>
            </a:xfrm>
            <a:prstGeom prst="rect">
              <a:avLst/>
            </a:prstGeom>
            <a:solidFill>
              <a:srgbClr val="FFC000">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39" name="Rectangle 38">
              <a:extLst>
                <a:ext uri="{FF2B5EF4-FFF2-40B4-BE49-F238E27FC236}">
                  <a16:creationId xmlns:a16="http://schemas.microsoft.com/office/drawing/2014/main" id="{52C1949E-B365-5E82-107F-F7A178A0B85A}"/>
                </a:ext>
              </a:extLst>
            </p:cNvPr>
            <p:cNvSpPr/>
            <p:nvPr/>
          </p:nvSpPr>
          <p:spPr>
            <a:xfrm>
              <a:off x="4226218" y="3104350"/>
              <a:ext cx="2635624" cy="99892"/>
            </a:xfrm>
            <a:prstGeom prst="rect">
              <a:avLst/>
            </a:prstGeom>
            <a:solidFill>
              <a:srgbClr val="8A8B8C">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0" name="Rectangle 39">
              <a:extLst>
                <a:ext uri="{FF2B5EF4-FFF2-40B4-BE49-F238E27FC236}">
                  <a16:creationId xmlns:a16="http://schemas.microsoft.com/office/drawing/2014/main" id="{FD8B32A1-8DE8-5650-B0DF-8BE80EA150FD}"/>
                </a:ext>
              </a:extLst>
            </p:cNvPr>
            <p:cNvSpPr/>
            <p:nvPr/>
          </p:nvSpPr>
          <p:spPr>
            <a:xfrm>
              <a:off x="5432611" y="3417342"/>
              <a:ext cx="230522" cy="67907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1" name="Rectangle 40">
              <a:extLst>
                <a:ext uri="{FF2B5EF4-FFF2-40B4-BE49-F238E27FC236}">
                  <a16:creationId xmlns:a16="http://schemas.microsoft.com/office/drawing/2014/main" id="{7FBFA9BE-80CC-6069-AD86-5A300C65EDE3}"/>
                </a:ext>
              </a:extLst>
            </p:cNvPr>
            <p:cNvSpPr/>
            <p:nvPr/>
          </p:nvSpPr>
          <p:spPr>
            <a:xfrm>
              <a:off x="3742124" y="3834333"/>
              <a:ext cx="3611496" cy="1659751"/>
            </a:xfrm>
            <a:prstGeom prst="rect">
              <a:avLst/>
            </a:prstGeom>
            <a:solidFill>
              <a:srgbClr val="96352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2" name="Rectangle 41">
              <a:extLst>
                <a:ext uri="{FF2B5EF4-FFF2-40B4-BE49-F238E27FC236}">
                  <a16:creationId xmlns:a16="http://schemas.microsoft.com/office/drawing/2014/main" id="{32BFDA10-1AA3-8B72-8ECA-A7FD2A218C3B}"/>
                </a:ext>
              </a:extLst>
            </p:cNvPr>
            <p:cNvSpPr/>
            <p:nvPr/>
          </p:nvSpPr>
          <p:spPr>
            <a:xfrm>
              <a:off x="3850153" y="3834333"/>
              <a:ext cx="3395891" cy="155986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3" name="Rectangle 42">
              <a:extLst>
                <a:ext uri="{FF2B5EF4-FFF2-40B4-BE49-F238E27FC236}">
                  <a16:creationId xmlns:a16="http://schemas.microsoft.com/office/drawing/2014/main" id="{9EAB818F-5975-F44E-0B00-BDDE88BEE44E}"/>
                </a:ext>
              </a:extLst>
            </p:cNvPr>
            <p:cNvSpPr/>
            <p:nvPr/>
          </p:nvSpPr>
          <p:spPr>
            <a:xfrm>
              <a:off x="5305823" y="5193663"/>
              <a:ext cx="476410" cy="200530"/>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44" name="Straight Arrow Connector 43">
              <a:extLst>
                <a:ext uri="{FF2B5EF4-FFF2-40B4-BE49-F238E27FC236}">
                  <a16:creationId xmlns:a16="http://schemas.microsoft.com/office/drawing/2014/main" id="{ACF30B09-3FA5-E64A-1808-383AC81630AD}"/>
                </a:ext>
              </a:extLst>
            </p:cNvPr>
            <p:cNvCxnSpPr/>
            <p:nvPr/>
          </p:nvCxnSpPr>
          <p:spPr>
            <a:xfrm flipV="1">
              <a:off x="5544028" y="3204242"/>
              <a:ext cx="0" cy="19894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A23C433-B3D8-5C8B-303C-400530F38F4B}"/>
                </a:ext>
              </a:extLst>
            </p:cNvPr>
            <p:cNvCxnSpPr>
              <a:cxnSpLocks/>
            </p:cNvCxnSpPr>
            <p:nvPr/>
          </p:nvCxnSpPr>
          <p:spPr>
            <a:xfrm flipH="1" flipV="1">
              <a:off x="5140618" y="3834333"/>
              <a:ext cx="403410" cy="13593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9D1CF6E1-EAF4-9CF9-5DF1-E16B5FD8E47A}"/>
                </a:ext>
              </a:extLst>
            </p:cNvPr>
            <p:cNvCxnSpPr>
              <a:cxnSpLocks/>
            </p:cNvCxnSpPr>
            <p:nvPr/>
          </p:nvCxnSpPr>
          <p:spPr>
            <a:xfrm flipV="1">
              <a:off x="5543360" y="3834333"/>
              <a:ext cx="403410" cy="13593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D3428A86-2DBE-58A6-E52D-BB2CDB092439}"/>
                    </a:ext>
                  </a:extLst>
                </p:cNvPr>
                <p:cNvSpPr txBox="1"/>
                <p:nvPr/>
              </p:nvSpPr>
              <p:spPr>
                <a:xfrm>
                  <a:off x="5394135" y="4033907"/>
                  <a:ext cx="600080" cy="37018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m:rPr>
                            <m:sty m:val="p"/>
                          </m:rPr>
                          <a:rPr lang="en-US" sz="1400" b="1" i="1">
                            <a:latin typeface="Cambria Math" panose="02040503050406030204" pitchFamily="18" charset="0"/>
                          </a:rPr>
                          <m:t>α</m:t>
                        </m:r>
                      </m:oMath>
                    </m:oMathPara>
                  </a14:m>
                  <a:endParaRPr lang="en-US" sz="1400" b="1" dirty="0"/>
                </a:p>
              </p:txBody>
            </p:sp>
          </mc:Choice>
          <mc:Fallback xmlns="">
            <p:sp>
              <p:nvSpPr>
                <p:cNvPr id="46" name="TextBox 45">
                  <a:extLst>
                    <a:ext uri="{FF2B5EF4-FFF2-40B4-BE49-F238E27FC236}">
                      <a16:creationId xmlns:a16="http://schemas.microsoft.com/office/drawing/2014/main" id="{A40AA6C2-5D30-2D9B-6886-887340758083}"/>
                    </a:ext>
                  </a:extLst>
                </p:cNvPr>
                <p:cNvSpPr txBox="1">
                  <a:spLocks noRot="1" noChangeAspect="1" noMove="1" noResize="1" noEditPoints="1" noAdjustHandles="1" noChangeArrowheads="1" noChangeShapeType="1" noTextEdit="1"/>
                </p:cNvSpPr>
                <p:nvPr/>
              </p:nvSpPr>
              <p:spPr>
                <a:xfrm>
                  <a:off x="5394135" y="4033907"/>
                  <a:ext cx="600080" cy="370182"/>
                </a:xfrm>
                <a:prstGeom prst="rect">
                  <a:avLst/>
                </a:prstGeom>
                <a:blipFill>
                  <a:blip r:embed="rId6"/>
                  <a:stretch>
                    <a:fillRect/>
                  </a:stretch>
                </a:blipFill>
              </p:spPr>
              <p:txBody>
                <a:bodyPr/>
                <a:lstStyle/>
                <a:p>
                  <a:r>
                    <a:rPr lang="en-US">
                      <a:noFill/>
                    </a:rPr>
                    <a:t> </a:t>
                  </a:r>
                </a:p>
              </p:txBody>
            </p:sp>
          </mc:Fallback>
        </mc:AlternateContent>
        <p:sp>
          <p:nvSpPr>
            <p:cNvPr id="48" name="Rectangle 47">
              <a:extLst>
                <a:ext uri="{FF2B5EF4-FFF2-40B4-BE49-F238E27FC236}">
                  <a16:creationId xmlns:a16="http://schemas.microsoft.com/office/drawing/2014/main" id="{EE90BA91-F752-C9A7-B637-E30E212FA82D}"/>
                </a:ext>
              </a:extLst>
            </p:cNvPr>
            <p:cNvSpPr/>
            <p:nvPr/>
          </p:nvSpPr>
          <p:spPr>
            <a:xfrm>
              <a:off x="3819525" y="3488553"/>
              <a:ext cx="1574609" cy="302398"/>
            </a:xfrm>
            <a:prstGeom prst="rect">
              <a:avLst/>
            </a:prstGeom>
            <a:solidFill>
              <a:srgbClr val="FFFFFF">
                <a:alpha val="50196"/>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9FD9AD98-2BF9-6B2A-342E-3FDC0BD9DC26}"/>
                    </a:ext>
                  </a:extLst>
                </p:cNvPr>
                <p:cNvSpPr txBox="1"/>
                <p:nvPr/>
              </p:nvSpPr>
              <p:spPr>
                <a:xfrm>
                  <a:off x="3742124" y="3488552"/>
                  <a:ext cx="1692876" cy="277636"/>
                </a:xfrm>
                <a:prstGeom prst="rect">
                  <a:avLst/>
                </a:prstGeom>
                <a:noFill/>
              </p:spPr>
              <p:txBody>
                <a:bodyPr wrap="square" rtlCol="0">
                  <a:spAutoFit/>
                </a:bodyPr>
                <a:lstStyle/>
                <a:p>
                  <a:pPr algn="ctr"/>
                  <a:r>
                    <a:rPr lang="en-US" sz="900" dirty="0"/>
                    <a:t>Collimator, ~100 </a:t>
                  </a:r>
                  <a14:m>
                    <m:oMath xmlns:m="http://schemas.openxmlformats.org/officeDocument/2006/math">
                      <m:r>
                        <a:rPr lang="en-US" sz="900" i="1">
                          <a:latin typeface="Cambria Math" panose="02040503050406030204" pitchFamily="18" charset="0"/>
                        </a:rPr>
                        <m:t>𝜇</m:t>
                      </m:r>
                    </m:oMath>
                  </a14:m>
                  <a:r>
                    <a:rPr lang="en-US" sz="900" dirty="0"/>
                    <a:t>m </a:t>
                  </a:r>
                  <a14:m>
                    <m:oMath xmlns:m="http://schemas.openxmlformats.org/officeDocument/2006/math">
                      <m:r>
                        <a:rPr lang="en-US" sz="900" i="1">
                          <a:latin typeface="Cambria Math" panose="02040503050406030204" pitchFamily="18" charset="0"/>
                          <a:ea typeface="Cambria Math" panose="02040503050406030204" pitchFamily="18" charset="0"/>
                        </a:rPr>
                        <m:t>∅</m:t>
                      </m:r>
                    </m:oMath>
                  </a14:m>
                  <a:endParaRPr lang="en-US" sz="900" dirty="0"/>
                </a:p>
              </p:txBody>
            </p:sp>
          </mc:Choice>
          <mc:Fallback xmlns="">
            <p:sp>
              <p:nvSpPr>
                <p:cNvPr id="25" name="TextBox 24">
                  <a:extLst>
                    <a:ext uri="{FF2B5EF4-FFF2-40B4-BE49-F238E27FC236}">
                      <a16:creationId xmlns:a16="http://schemas.microsoft.com/office/drawing/2014/main" id="{10EBB770-AFC0-DB5B-42A3-3440307EF9F7}"/>
                    </a:ext>
                  </a:extLst>
                </p:cNvPr>
                <p:cNvSpPr txBox="1">
                  <a:spLocks noRot="1" noChangeAspect="1" noMove="1" noResize="1" noEditPoints="1" noAdjustHandles="1" noChangeArrowheads="1" noChangeShapeType="1" noTextEdit="1"/>
                </p:cNvSpPr>
                <p:nvPr/>
              </p:nvSpPr>
              <p:spPr>
                <a:xfrm>
                  <a:off x="3742124" y="3488552"/>
                  <a:ext cx="1692876" cy="277636"/>
                </a:xfrm>
                <a:prstGeom prst="rect">
                  <a:avLst/>
                </a:prstGeom>
                <a:blipFill>
                  <a:blip r:embed="rId7"/>
                  <a:stretch>
                    <a:fillRect b="-10526"/>
                  </a:stretch>
                </a:blipFill>
              </p:spPr>
              <p:txBody>
                <a:bodyPr/>
                <a:lstStyle/>
                <a:p>
                  <a:r>
                    <a:rPr lang="en-US">
                      <a:noFill/>
                    </a:rPr>
                    <a:t> </a:t>
                  </a:r>
                </a:p>
              </p:txBody>
            </p:sp>
          </mc:Fallback>
        </mc:AlternateContent>
        <p:sp>
          <p:nvSpPr>
            <p:cNvPr id="50" name="TextBox 49">
              <a:extLst>
                <a:ext uri="{FF2B5EF4-FFF2-40B4-BE49-F238E27FC236}">
                  <a16:creationId xmlns:a16="http://schemas.microsoft.com/office/drawing/2014/main" id="{72AA357B-1400-EAA1-4E1A-42CA639E5673}"/>
                </a:ext>
              </a:extLst>
            </p:cNvPr>
            <p:cNvSpPr txBox="1"/>
            <p:nvPr/>
          </p:nvSpPr>
          <p:spPr>
            <a:xfrm>
              <a:off x="5730071" y="5115602"/>
              <a:ext cx="764720" cy="277636"/>
            </a:xfrm>
            <a:prstGeom prst="rect">
              <a:avLst/>
            </a:prstGeom>
            <a:noFill/>
          </p:spPr>
          <p:txBody>
            <a:bodyPr wrap="square" rtlCol="0">
              <a:spAutoFit/>
            </a:bodyPr>
            <a:lstStyle/>
            <a:p>
              <a:pPr algn="ctr"/>
              <a:r>
                <a:rPr lang="en-US" sz="900" baseline="30000" dirty="0"/>
                <a:t>241</a:t>
              </a:r>
              <a:r>
                <a:rPr lang="en-US" sz="900" dirty="0"/>
                <a:t>Am</a:t>
              </a:r>
              <a:endParaRPr lang="en-US" sz="900" baseline="30000" dirty="0"/>
            </a:p>
          </p:txBody>
        </p:sp>
        <p:sp>
          <p:nvSpPr>
            <p:cNvPr id="51" name="TextBox 50">
              <a:extLst>
                <a:ext uri="{FF2B5EF4-FFF2-40B4-BE49-F238E27FC236}">
                  <a16:creationId xmlns:a16="http://schemas.microsoft.com/office/drawing/2014/main" id="{7188DE77-CC03-3D3C-3F83-A5879C2C2F90}"/>
                </a:ext>
              </a:extLst>
            </p:cNvPr>
            <p:cNvSpPr txBox="1"/>
            <p:nvPr/>
          </p:nvSpPr>
          <p:spPr>
            <a:xfrm>
              <a:off x="4575767" y="2806834"/>
              <a:ext cx="1925859" cy="277636"/>
            </a:xfrm>
            <a:prstGeom prst="rect">
              <a:avLst/>
            </a:prstGeom>
            <a:noFill/>
          </p:spPr>
          <p:txBody>
            <a:bodyPr wrap="square" rtlCol="0">
              <a:spAutoFit/>
            </a:bodyPr>
            <a:lstStyle/>
            <a:p>
              <a:pPr algn="ctr"/>
              <a:r>
                <a:rPr lang="en-US" sz="900" dirty="0"/>
                <a:t>JJ-GE Qubit</a:t>
              </a:r>
            </a:p>
          </p:txBody>
        </p:sp>
      </p:grpSp>
      <p:pic>
        <p:nvPicPr>
          <p:cNvPr id="89" name="Picture 88">
            <a:extLst>
              <a:ext uri="{FF2B5EF4-FFF2-40B4-BE49-F238E27FC236}">
                <a16:creationId xmlns:a16="http://schemas.microsoft.com/office/drawing/2014/main" id="{342AF145-9931-3413-B6F3-DFF1DFB6CDC2}"/>
              </a:ext>
            </a:extLst>
          </p:cNvPr>
          <p:cNvPicPr>
            <a:picLocks noChangeAspect="1"/>
          </p:cNvPicPr>
          <p:nvPr/>
        </p:nvPicPr>
        <p:blipFill>
          <a:blip r:embed="rId8"/>
          <a:srcRect l="-99" t="145" r="51487" b="-145"/>
          <a:stretch>
            <a:fillRect/>
          </a:stretch>
        </p:blipFill>
        <p:spPr>
          <a:xfrm>
            <a:off x="8932155" y="1261146"/>
            <a:ext cx="3257871" cy="5026342"/>
          </a:xfrm>
          <a:prstGeom prst="rect">
            <a:avLst/>
          </a:prstGeom>
        </p:spPr>
      </p:pic>
      <p:sp>
        <p:nvSpPr>
          <p:cNvPr id="5" name="Slide Number Placeholder 4">
            <a:extLst>
              <a:ext uri="{FF2B5EF4-FFF2-40B4-BE49-F238E27FC236}">
                <a16:creationId xmlns:a16="http://schemas.microsoft.com/office/drawing/2014/main" id="{84F5B011-17C8-C6CF-F021-9EC3F57598B0}"/>
              </a:ext>
            </a:extLst>
          </p:cNvPr>
          <p:cNvSpPr>
            <a:spLocks noGrp="1"/>
          </p:cNvSpPr>
          <p:nvPr>
            <p:ph type="sldNum" sz="quarter" idx="4"/>
          </p:nvPr>
        </p:nvSpPr>
        <p:spPr/>
        <p:txBody>
          <a:bodyPr/>
          <a:lstStyle/>
          <a:p>
            <a:fld id="{8AF34121-AFFE-3048-BF09-9810F0C44256}" type="slidenum">
              <a:rPr lang="en-US" smtClean="0"/>
              <a:pPr/>
              <a:t>20</a:t>
            </a:fld>
            <a:endParaRPr lang="en-US" dirty="0"/>
          </a:p>
        </p:txBody>
      </p:sp>
      <p:pic>
        <p:nvPicPr>
          <p:cNvPr id="4" name="Picture 3">
            <a:extLst>
              <a:ext uri="{FF2B5EF4-FFF2-40B4-BE49-F238E27FC236}">
                <a16:creationId xmlns:a16="http://schemas.microsoft.com/office/drawing/2014/main" id="{2091E99F-7413-EB3C-089C-C3CB18EE7FFB}"/>
              </a:ext>
            </a:extLst>
          </p:cNvPr>
          <p:cNvPicPr>
            <a:picLocks noChangeAspect="1"/>
          </p:cNvPicPr>
          <p:nvPr/>
        </p:nvPicPr>
        <p:blipFill>
          <a:blip r:embed="rId9"/>
          <a:stretch>
            <a:fillRect/>
          </a:stretch>
        </p:blipFill>
        <p:spPr>
          <a:xfrm>
            <a:off x="6015881" y="905368"/>
            <a:ext cx="2894594" cy="2825294"/>
          </a:xfrm>
          <a:prstGeom prst="rect">
            <a:avLst/>
          </a:prstGeom>
        </p:spPr>
      </p:pic>
    </p:spTree>
    <p:extLst>
      <p:ext uri="{BB962C8B-B14F-4D97-AF65-F5344CB8AC3E}">
        <p14:creationId xmlns:p14="http://schemas.microsoft.com/office/powerpoint/2010/main" val="271222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31E04-A26E-AA0D-3EFE-721CAFFC673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81273E-E233-FF7A-ED9A-5F5BCE457C0D}"/>
              </a:ext>
            </a:extLst>
          </p:cNvPr>
          <p:cNvSpPr>
            <a:spLocks noGrp="1"/>
          </p:cNvSpPr>
          <p:nvPr>
            <p:ph sz="quarter" idx="10"/>
          </p:nvPr>
        </p:nvSpPr>
        <p:spPr>
          <a:xfrm>
            <a:off x="634503" y="1293650"/>
            <a:ext cx="5572555" cy="4829358"/>
          </a:xfrm>
        </p:spPr>
        <p:txBody>
          <a:bodyPr/>
          <a:lstStyle/>
          <a:p>
            <a:r>
              <a:rPr lang="en-US" dirty="0"/>
              <a:t>QPs have extra energy which can facilitate tunneling</a:t>
            </a:r>
          </a:p>
        </p:txBody>
      </p:sp>
      <p:sp>
        <p:nvSpPr>
          <p:cNvPr id="3" name="Title 2">
            <a:extLst>
              <a:ext uri="{FF2B5EF4-FFF2-40B4-BE49-F238E27FC236}">
                <a16:creationId xmlns:a16="http://schemas.microsoft.com/office/drawing/2014/main" id="{70382508-7ABB-4BC0-170D-B573E9F59DCE}"/>
              </a:ext>
            </a:extLst>
          </p:cNvPr>
          <p:cNvSpPr>
            <a:spLocks noGrp="1"/>
          </p:cNvSpPr>
          <p:nvPr>
            <p:ph type="title"/>
          </p:nvPr>
        </p:nvSpPr>
        <p:spPr/>
        <p:txBody>
          <a:bodyPr/>
          <a:lstStyle/>
          <a:p>
            <a:r>
              <a:rPr lang="en-US" dirty="0"/>
              <a:t>Hypothesis: Hot QP Mediate These Errors</a:t>
            </a:r>
          </a:p>
        </p:txBody>
      </p:sp>
      <p:sp>
        <p:nvSpPr>
          <p:cNvPr id="6" name="Slide Number Placeholder 5">
            <a:extLst>
              <a:ext uri="{FF2B5EF4-FFF2-40B4-BE49-F238E27FC236}">
                <a16:creationId xmlns:a16="http://schemas.microsoft.com/office/drawing/2014/main" id="{6942565C-3CAF-07AC-B863-42038CBD29F8}"/>
              </a:ext>
            </a:extLst>
          </p:cNvPr>
          <p:cNvSpPr>
            <a:spLocks noGrp="1"/>
          </p:cNvSpPr>
          <p:nvPr>
            <p:ph type="sldNum" sz="quarter" idx="4"/>
          </p:nvPr>
        </p:nvSpPr>
        <p:spPr/>
        <p:txBody>
          <a:bodyPr/>
          <a:lstStyle/>
          <a:p>
            <a:fld id="{8AF34121-AFFE-3048-BF09-9810F0C44256}" type="slidenum">
              <a:rPr lang="en-US" smtClean="0"/>
              <a:pPr/>
              <a:t>21</a:t>
            </a:fld>
            <a:endParaRPr lang="en-US" dirty="0"/>
          </a:p>
        </p:txBody>
      </p:sp>
      <p:grpSp>
        <p:nvGrpSpPr>
          <p:cNvPr id="135" name="Group 134">
            <a:extLst>
              <a:ext uri="{FF2B5EF4-FFF2-40B4-BE49-F238E27FC236}">
                <a16:creationId xmlns:a16="http://schemas.microsoft.com/office/drawing/2014/main" id="{1100E304-2B3F-46DB-71AA-3C46B6DE36E0}"/>
              </a:ext>
            </a:extLst>
          </p:cNvPr>
          <p:cNvGrpSpPr/>
          <p:nvPr/>
        </p:nvGrpSpPr>
        <p:grpSpPr>
          <a:xfrm>
            <a:off x="2470932" y="2104835"/>
            <a:ext cx="2863240" cy="4781846"/>
            <a:chOff x="2382440" y="2128800"/>
            <a:chExt cx="2863240" cy="4781846"/>
          </a:xfrm>
        </p:grpSpPr>
        <p:grpSp>
          <p:nvGrpSpPr>
            <p:cNvPr id="136" name="Group 135">
              <a:extLst>
                <a:ext uri="{FF2B5EF4-FFF2-40B4-BE49-F238E27FC236}">
                  <a16:creationId xmlns:a16="http://schemas.microsoft.com/office/drawing/2014/main" id="{472263BC-4257-D049-C2B5-B0943B7302EF}"/>
                </a:ext>
              </a:extLst>
            </p:cNvPr>
            <p:cNvGrpSpPr/>
            <p:nvPr/>
          </p:nvGrpSpPr>
          <p:grpSpPr>
            <a:xfrm>
              <a:off x="2382440" y="2128800"/>
              <a:ext cx="2863240" cy="4781846"/>
              <a:chOff x="2382440" y="2128800"/>
              <a:chExt cx="2863240" cy="4781846"/>
            </a:xfrm>
          </p:grpSpPr>
          <p:grpSp>
            <p:nvGrpSpPr>
              <p:cNvPr id="155" name="Group 154">
                <a:extLst>
                  <a:ext uri="{FF2B5EF4-FFF2-40B4-BE49-F238E27FC236}">
                    <a16:creationId xmlns:a16="http://schemas.microsoft.com/office/drawing/2014/main" id="{8E174D5A-3E2E-79F7-4DF6-3C0573437DC2}"/>
                  </a:ext>
                </a:extLst>
              </p:cNvPr>
              <p:cNvGrpSpPr>
                <a:grpSpLocks noChangeAspect="1"/>
              </p:cNvGrpSpPr>
              <p:nvPr/>
            </p:nvGrpSpPr>
            <p:grpSpPr>
              <a:xfrm>
                <a:off x="2382440" y="2128800"/>
                <a:ext cx="2863240" cy="4546320"/>
                <a:chOff x="2936237" y="-280997"/>
                <a:chExt cx="5577842" cy="6956117"/>
              </a:xfrm>
            </p:grpSpPr>
            <p:sp>
              <p:nvSpPr>
                <p:cNvPr id="168" name="Freeform 167">
                  <a:extLst>
                    <a:ext uri="{FF2B5EF4-FFF2-40B4-BE49-F238E27FC236}">
                      <a16:creationId xmlns:a16="http://schemas.microsoft.com/office/drawing/2014/main" id="{712FD8E5-FE71-7AA8-E1BF-930E40F9E19F}"/>
                    </a:ext>
                  </a:extLst>
                </p:cNvPr>
                <p:cNvSpPr/>
                <p:nvPr/>
              </p:nvSpPr>
              <p:spPr>
                <a:xfrm>
                  <a:off x="2936239" y="-40641"/>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9" name="Freeform 168">
                  <a:extLst>
                    <a:ext uri="{FF2B5EF4-FFF2-40B4-BE49-F238E27FC236}">
                      <a16:creationId xmlns:a16="http://schemas.microsoft.com/office/drawing/2014/main" id="{632D53AF-1ECC-1155-0D48-BC346AE60E54}"/>
                    </a:ext>
                  </a:extLst>
                </p:cNvPr>
                <p:cNvSpPr/>
                <p:nvPr/>
              </p:nvSpPr>
              <p:spPr>
                <a:xfrm flipH="1">
                  <a:off x="6187439" y="1859279"/>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170" name="Group 169">
                  <a:extLst>
                    <a:ext uri="{FF2B5EF4-FFF2-40B4-BE49-F238E27FC236}">
                      <a16:creationId xmlns:a16="http://schemas.microsoft.com/office/drawing/2014/main" id="{1EF79FF9-E2CA-6CD2-34FC-D75A2E801F29}"/>
                    </a:ext>
                  </a:extLst>
                </p:cNvPr>
                <p:cNvGrpSpPr/>
                <p:nvPr/>
              </p:nvGrpSpPr>
              <p:grpSpPr>
                <a:xfrm>
                  <a:off x="5643879" y="182880"/>
                  <a:ext cx="152400" cy="6492240"/>
                  <a:chOff x="4988560" y="172720"/>
                  <a:chExt cx="152400" cy="6492240"/>
                </a:xfrm>
              </p:grpSpPr>
              <p:cxnSp>
                <p:nvCxnSpPr>
                  <p:cNvPr id="175" name="Straight Connector 174">
                    <a:extLst>
                      <a:ext uri="{FF2B5EF4-FFF2-40B4-BE49-F238E27FC236}">
                        <a16:creationId xmlns:a16="http://schemas.microsoft.com/office/drawing/2014/main" id="{89D93A16-C754-B1C1-1C3F-E90479EC4957}"/>
                      </a:ext>
                    </a:extLst>
                  </p:cNvPr>
                  <p:cNvCxnSpPr/>
                  <p:nvPr/>
                </p:nvCxnSpPr>
                <p:spPr>
                  <a:xfrm>
                    <a:off x="4988560" y="172720"/>
                    <a:ext cx="0" cy="6492240"/>
                  </a:xfrm>
                  <a:prstGeom prst="line">
                    <a:avLst/>
                  </a:prstGeom>
                  <a:noFill/>
                  <a:ln w="19050" cap="flat" cmpd="sng" algn="ctr">
                    <a:solidFill>
                      <a:sysClr val="windowText" lastClr="000000"/>
                    </a:solidFill>
                    <a:prstDash val="solid"/>
                    <a:miter lim="800000"/>
                  </a:ln>
                  <a:effectLst/>
                </p:spPr>
              </p:cxnSp>
              <p:cxnSp>
                <p:nvCxnSpPr>
                  <p:cNvPr id="176" name="Straight Connector 175">
                    <a:extLst>
                      <a:ext uri="{FF2B5EF4-FFF2-40B4-BE49-F238E27FC236}">
                        <a16:creationId xmlns:a16="http://schemas.microsoft.com/office/drawing/2014/main" id="{1A457C68-E992-FD41-C94A-AD4D3A7E0035}"/>
                      </a:ext>
                    </a:extLst>
                  </p:cNvPr>
                  <p:cNvCxnSpPr/>
                  <p:nvPr/>
                </p:nvCxnSpPr>
                <p:spPr>
                  <a:xfrm>
                    <a:off x="5140960" y="172720"/>
                    <a:ext cx="0" cy="6492240"/>
                  </a:xfrm>
                  <a:prstGeom prst="line">
                    <a:avLst/>
                  </a:prstGeom>
                  <a:noFill/>
                  <a:ln w="19050" cap="flat" cmpd="sng" algn="ctr">
                    <a:solidFill>
                      <a:sysClr val="windowText" lastClr="000000"/>
                    </a:solidFill>
                    <a:prstDash val="solid"/>
                    <a:miter lim="800000"/>
                  </a:ln>
                  <a:effectLst/>
                </p:spPr>
              </p:cxnSp>
            </p:grpSp>
            <p:cxnSp>
              <p:nvCxnSpPr>
                <p:cNvPr id="171" name="Straight Connector 170">
                  <a:extLst>
                    <a:ext uri="{FF2B5EF4-FFF2-40B4-BE49-F238E27FC236}">
                      <a16:creationId xmlns:a16="http://schemas.microsoft.com/office/drawing/2014/main" id="{D1306565-D2E1-0C1E-6500-241E6E06F56A}"/>
                    </a:ext>
                  </a:extLst>
                </p:cNvPr>
                <p:cNvCxnSpPr>
                  <a:cxnSpLocks/>
                </p:cNvCxnSpPr>
                <p:nvPr/>
              </p:nvCxnSpPr>
              <p:spPr>
                <a:xfrm>
                  <a:off x="5796279" y="5608320"/>
                  <a:ext cx="2717800" cy="0"/>
                </a:xfrm>
                <a:prstGeom prst="line">
                  <a:avLst/>
                </a:prstGeom>
                <a:noFill/>
                <a:ln w="25400" cap="flat" cmpd="sng" algn="ctr">
                  <a:solidFill>
                    <a:sysClr val="windowText" lastClr="000000"/>
                  </a:solidFill>
                  <a:prstDash val="solid"/>
                  <a:miter lim="800000"/>
                </a:ln>
                <a:effectLst/>
              </p:spPr>
            </p:cxnSp>
            <p:cxnSp>
              <p:nvCxnSpPr>
                <p:cNvPr id="172" name="Straight Connector 171">
                  <a:extLst>
                    <a:ext uri="{FF2B5EF4-FFF2-40B4-BE49-F238E27FC236}">
                      <a16:creationId xmlns:a16="http://schemas.microsoft.com/office/drawing/2014/main" id="{75B6F0D2-851E-9D7A-6664-C47D87E4D1D5}"/>
                    </a:ext>
                  </a:extLst>
                </p:cNvPr>
                <p:cNvCxnSpPr>
                  <a:cxnSpLocks/>
                </p:cNvCxnSpPr>
                <p:nvPr/>
              </p:nvCxnSpPr>
              <p:spPr>
                <a:xfrm>
                  <a:off x="2936239" y="3749040"/>
                  <a:ext cx="2707640" cy="0"/>
                </a:xfrm>
                <a:prstGeom prst="line">
                  <a:avLst/>
                </a:prstGeom>
                <a:noFill/>
                <a:ln w="25400" cap="flat" cmpd="sng" algn="ctr">
                  <a:solidFill>
                    <a:sysClr val="windowText" lastClr="000000"/>
                  </a:solidFill>
                  <a:prstDash val="solid"/>
                  <a:miter lim="800000"/>
                </a:ln>
                <a:effectLst/>
              </p:spPr>
            </p:cxnSp>
            <p:sp>
              <p:nvSpPr>
                <p:cNvPr id="173" name="Rectangle 172">
                  <a:extLst>
                    <a:ext uri="{FF2B5EF4-FFF2-40B4-BE49-F238E27FC236}">
                      <a16:creationId xmlns:a16="http://schemas.microsoft.com/office/drawing/2014/main" id="{D6AEEA78-C97F-4733-CD1F-89E3E62EEF0C}"/>
                    </a:ext>
                  </a:extLst>
                </p:cNvPr>
                <p:cNvSpPr/>
                <p:nvPr/>
              </p:nvSpPr>
              <p:spPr>
                <a:xfrm>
                  <a:off x="2936237" y="-280997"/>
                  <a:ext cx="5567686" cy="243491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4" name="Rectangle 173">
                  <a:extLst>
                    <a:ext uri="{FF2B5EF4-FFF2-40B4-BE49-F238E27FC236}">
                      <a16:creationId xmlns:a16="http://schemas.microsoft.com/office/drawing/2014/main" id="{3A011056-6641-FB46-3F2D-3C5C7C941953}"/>
                    </a:ext>
                  </a:extLst>
                </p:cNvPr>
                <p:cNvSpPr/>
                <p:nvPr/>
              </p:nvSpPr>
              <p:spPr>
                <a:xfrm>
                  <a:off x="2936239" y="2153920"/>
                  <a:ext cx="5577840" cy="4521197"/>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cxnSp>
            <p:nvCxnSpPr>
              <p:cNvPr id="156" name="Straight Connector 155">
                <a:extLst>
                  <a:ext uri="{FF2B5EF4-FFF2-40B4-BE49-F238E27FC236}">
                    <a16:creationId xmlns:a16="http://schemas.microsoft.com/office/drawing/2014/main" id="{F8786024-CBC9-5397-A623-C4DA82FE1EA9}"/>
                  </a:ext>
                </a:extLst>
              </p:cNvPr>
              <p:cNvCxnSpPr>
                <a:cxnSpLocks/>
              </p:cNvCxnSpPr>
              <p:nvPr/>
            </p:nvCxnSpPr>
            <p:spPr>
              <a:xfrm flipH="1">
                <a:off x="3077389" y="5197655"/>
                <a:ext cx="694949" cy="0"/>
              </a:xfrm>
              <a:prstGeom prst="line">
                <a:avLst/>
              </a:prstGeom>
              <a:noFill/>
              <a:ln w="19050" cap="flat" cmpd="sng" algn="ctr">
                <a:solidFill>
                  <a:sysClr val="windowText" lastClr="000000"/>
                </a:solidFill>
                <a:prstDash val="sysDash"/>
                <a:miter lim="800000"/>
              </a:ln>
              <a:effectLst/>
            </p:spPr>
          </p:cxnSp>
          <p:cxnSp>
            <p:nvCxnSpPr>
              <p:cNvPr id="157" name="Straight Arrow Connector 156">
                <a:extLst>
                  <a:ext uri="{FF2B5EF4-FFF2-40B4-BE49-F238E27FC236}">
                    <a16:creationId xmlns:a16="http://schemas.microsoft.com/office/drawing/2014/main" id="{99AA2CDD-71B4-1E96-D528-414B0D20F559}"/>
                  </a:ext>
                </a:extLst>
              </p:cNvPr>
              <p:cNvCxnSpPr/>
              <p:nvPr/>
            </p:nvCxnSpPr>
            <p:spPr>
              <a:xfrm>
                <a:off x="3316077" y="5197655"/>
                <a:ext cx="0" cy="780235"/>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58" name="TextBox 157">
                    <a:extLst>
                      <a:ext uri="{FF2B5EF4-FFF2-40B4-BE49-F238E27FC236}">
                        <a16:creationId xmlns:a16="http://schemas.microsoft.com/office/drawing/2014/main" id="{B18B88F5-1F38-1638-73AF-A53A23720896}"/>
                      </a:ext>
                    </a:extLst>
                  </p:cNvPr>
                  <p:cNvSpPr txBox="1"/>
                  <p:nvPr/>
                </p:nvSpPr>
                <p:spPr>
                  <a:xfrm>
                    <a:off x="3068255" y="5403107"/>
                    <a:ext cx="681919" cy="369332"/>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h𝑓</m:t>
                        </m:r>
                      </m:oMath>
                    </a14:m>
                    <a:r>
                      <a:rPr kumimoji="0" lang="en-US" sz="1800" b="0" i="0" u="none" strike="noStrike" kern="0" cap="none" spc="0" normalizeH="0" baseline="-25000" noProof="0" dirty="0">
                        <a:ln>
                          <a:noFill/>
                        </a:ln>
                        <a:solidFill>
                          <a:prstClr val="black"/>
                        </a:solidFill>
                        <a:effectLst/>
                        <a:uLnTx/>
                        <a:uFillTx/>
                        <a:latin typeface="Aptos" panose="02110004020202020204"/>
                      </a:rPr>
                      <a:t>qb</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58" name="TextBox 157">
                    <a:extLst>
                      <a:ext uri="{FF2B5EF4-FFF2-40B4-BE49-F238E27FC236}">
                        <a16:creationId xmlns:a16="http://schemas.microsoft.com/office/drawing/2014/main" id="{B18B88F5-1F38-1638-73AF-A53A23720896}"/>
                      </a:ext>
                    </a:extLst>
                  </p:cNvPr>
                  <p:cNvSpPr txBox="1">
                    <a:spLocks noRot="1" noChangeAspect="1" noMove="1" noResize="1" noEditPoints="1" noAdjustHandles="1" noChangeArrowheads="1" noChangeShapeType="1" noTextEdit="1"/>
                  </p:cNvSpPr>
                  <p:nvPr/>
                </p:nvSpPr>
                <p:spPr>
                  <a:xfrm>
                    <a:off x="3068255" y="5403107"/>
                    <a:ext cx="681919" cy="369332"/>
                  </a:xfrm>
                  <a:prstGeom prst="rect">
                    <a:avLst/>
                  </a:prstGeom>
                  <a:blipFill>
                    <a:blip r:embed="rId2"/>
                    <a:stretch>
                      <a:fillRect l="-1818" b="-13333"/>
                    </a:stretch>
                  </a:blipFill>
                </p:spPr>
                <p:txBody>
                  <a:bodyPr/>
                  <a:lstStyle/>
                  <a:p>
                    <a:r>
                      <a:rPr lang="en-US">
                        <a:noFill/>
                      </a:rPr>
                      <a:t> </a:t>
                    </a:r>
                  </a:p>
                </p:txBody>
              </p:sp>
            </mc:Fallback>
          </mc:AlternateContent>
          <p:cxnSp>
            <p:nvCxnSpPr>
              <p:cNvPr id="159" name="Straight Connector 158">
                <a:extLst>
                  <a:ext uri="{FF2B5EF4-FFF2-40B4-BE49-F238E27FC236}">
                    <a16:creationId xmlns:a16="http://schemas.microsoft.com/office/drawing/2014/main" id="{B51E9341-0CF2-ACA8-5628-E68FA5643C58}"/>
                  </a:ext>
                </a:extLst>
              </p:cNvPr>
              <p:cNvCxnSpPr>
                <a:cxnSpLocks/>
              </p:cNvCxnSpPr>
              <p:nvPr/>
            </p:nvCxnSpPr>
            <p:spPr>
              <a:xfrm flipH="1" flipV="1">
                <a:off x="2382441" y="5977890"/>
                <a:ext cx="1389896" cy="1366"/>
              </a:xfrm>
              <a:prstGeom prst="line">
                <a:avLst/>
              </a:prstGeom>
              <a:noFill/>
              <a:ln w="19050" cap="flat" cmpd="sng" algn="ctr">
                <a:solidFill>
                  <a:sysClr val="windowText" lastClr="000000"/>
                </a:solidFill>
                <a:prstDash val="sysDash"/>
                <a:miter lim="800000"/>
              </a:ln>
              <a:effectLst/>
            </p:spPr>
          </p:cxnSp>
          <p:cxnSp>
            <p:nvCxnSpPr>
              <p:cNvPr id="160" name="Straight Arrow Connector 159">
                <a:extLst>
                  <a:ext uri="{FF2B5EF4-FFF2-40B4-BE49-F238E27FC236}">
                    <a16:creationId xmlns:a16="http://schemas.microsoft.com/office/drawing/2014/main" id="{6053365A-BFAE-6213-AF05-450CC0E74E3C}"/>
                  </a:ext>
                </a:extLst>
              </p:cNvPr>
              <p:cNvCxnSpPr>
                <a:cxnSpLocks/>
              </p:cNvCxnSpPr>
              <p:nvPr/>
            </p:nvCxnSpPr>
            <p:spPr>
              <a:xfrm>
                <a:off x="2706481" y="4774489"/>
                <a:ext cx="0" cy="1203401"/>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61" name="TextBox 160">
                    <a:extLst>
                      <a:ext uri="{FF2B5EF4-FFF2-40B4-BE49-F238E27FC236}">
                        <a16:creationId xmlns:a16="http://schemas.microsoft.com/office/drawing/2014/main" id="{6DECC711-363E-13B2-7152-1804255A3299}"/>
                      </a:ext>
                    </a:extLst>
                  </p:cNvPr>
                  <p:cNvSpPr txBox="1"/>
                  <p:nvPr/>
                </p:nvSpPr>
                <p:spPr>
                  <a:xfrm>
                    <a:off x="2433361" y="5126920"/>
                    <a:ext cx="546240" cy="369332"/>
                  </a:xfrm>
                  <a:prstGeom prst="rect">
                    <a:avLst/>
                  </a:prstGeom>
                  <a:solidFill>
                    <a:sysClr val="window" lastClr="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𝛿</m:t>
                        </m:r>
                        <m:r>
                          <m:rPr>
                            <m:sty m:val="p"/>
                          </m:rP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rPr>
                          <m:t>Δ</m:t>
                        </m:r>
                      </m:oMath>
                    </a14:m>
                    <a:r>
                      <a:rPr kumimoji="0" lang="en-US" sz="1800" b="0" i="0" u="none" strike="noStrike" kern="0" cap="none" spc="0" normalizeH="0" baseline="-25000" noProof="0" dirty="0">
                        <a:ln>
                          <a:noFill/>
                        </a:ln>
                        <a:solidFill>
                          <a:prstClr val="black"/>
                        </a:solidFill>
                        <a:effectLst/>
                        <a:uLnTx/>
                        <a:uFillTx/>
                        <a:latin typeface="Aptos" panose="02110004020202020204"/>
                      </a:rPr>
                      <a:t>JJ</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61" name="TextBox 160">
                    <a:extLst>
                      <a:ext uri="{FF2B5EF4-FFF2-40B4-BE49-F238E27FC236}">
                        <a16:creationId xmlns:a16="http://schemas.microsoft.com/office/drawing/2014/main" id="{6DECC711-363E-13B2-7152-1804255A3299}"/>
                      </a:ext>
                    </a:extLst>
                  </p:cNvPr>
                  <p:cNvSpPr txBox="1">
                    <a:spLocks noRot="1" noChangeAspect="1" noMove="1" noResize="1" noEditPoints="1" noAdjustHandles="1" noChangeArrowheads="1" noChangeShapeType="1" noTextEdit="1"/>
                  </p:cNvSpPr>
                  <p:nvPr/>
                </p:nvSpPr>
                <p:spPr>
                  <a:xfrm>
                    <a:off x="2433361" y="5126920"/>
                    <a:ext cx="546240" cy="369332"/>
                  </a:xfrm>
                  <a:prstGeom prst="rect">
                    <a:avLst/>
                  </a:prstGeom>
                  <a:blipFill>
                    <a:blip r:embed="rId3"/>
                    <a:stretch>
                      <a:fillRect b="-16667"/>
                    </a:stretch>
                  </a:blipFill>
                </p:spPr>
                <p:txBody>
                  <a:bodyPr/>
                  <a:lstStyle/>
                  <a:p>
                    <a:r>
                      <a:rPr lang="en-US">
                        <a:noFill/>
                      </a:rPr>
                      <a:t> </a:t>
                    </a:r>
                  </a:p>
                </p:txBody>
              </p:sp>
            </mc:Fallback>
          </mc:AlternateContent>
          <p:sp>
            <p:nvSpPr>
              <p:cNvPr id="162" name="Oval 161">
                <a:extLst>
                  <a:ext uri="{FF2B5EF4-FFF2-40B4-BE49-F238E27FC236}">
                    <a16:creationId xmlns:a16="http://schemas.microsoft.com/office/drawing/2014/main" id="{94F7C052-B046-68DB-EFE2-8D2D1E42242A}"/>
                  </a:ext>
                </a:extLst>
              </p:cNvPr>
              <p:cNvSpPr>
                <a:spLocks noChangeAspect="1"/>
              </p:cNvSpPr>
              <p:nvPr/>
            </p:nvSpPr>
            <p:spPr>
              <a:xfrm>
                <a:off x="4356460" y="5772439"/>
                <a:ext cx="182880" cy="182880"/>
              </a:xfrm>
              <a:prstGeom prst="ellipse">
                <a:avLst/>
              </a:prstGeom>
              <a:solidFill>
                <a:srgbClr val="4EA72E">
                  <a:lumMod val="60000"/>
                  <a:lumOff val="40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3" name="Arc 162">
                <a:extLst>
                  <a:ext uri="{FF2B5EF4-FFF2-40B4-BE49-F238E27FC236}">
                    <a16:creationId xmlns:a16="http://schemas.microsoft.com/office/drawing/2014/main" id="{E576BF44-6E3C-9145-F7A9-CBB872A45182}"/>
                  </a:ext>
                </a:extLst>
              </p:cNvPr>
              <p:cNvSpPr/>
              <p:nvPr/>
            </p:nvSpPr>
            <p:spPr>
              <a:xfrm>
                <a:off x="2907272" y="4559988"/>
                <a:ext cx="1540628" cy="2350658"/>
              </a:xfrm>
              <a:prstGeom prst="arc">
                <a:avLst/>
              </a:prstGeom>
              <a:noFill/>
              <a:ln w="19050" cap="flat" cmpd="sng" algn="ctr">
                <a:solidFill>
                  <a:srgbClr val="92D050"/>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66" name="TextBox 165">
                <a:extLst>
                  <a:ext uri="{FF2B5EF4-FFF2-40B4-BE49-F238E27FC236}">
                    <a16:creationId xmlns:a16="http://schemas.microsoft.com/office/drawing/2014/main" id="{83DFAE81-5D6A-FA9B-06FF-84FD34EBD547}"/>
                  </a:ext>
                </a:extLst>
              </p:cNvPr>
              <p:cNvSpPr txBox="1"/>
              <p:nvPr/>
            </p:nvSpPr>
            <p:spPr>
              <a:xfrm rot="19958954">
                <a:off x="4233992" y="5095997"/>
                <a:ext cx="31290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EA72E">
                        <a:lumMod val="60000"/>
                        <a:lumOff val="40000"/>
                      </a:srgbClr>
                    </a:solidFill>
                    <a:effectLst/>
                    <a:uLnTx/>
                    <a:uFillTx/>
                    <a:latin typeface="Aptos" panose="02110004020202020204"/>
                  </a:rPr>
                  <a:t>X</a:t>
                </a:r>
              </a:p>
            </p:txBody>
          </p:sp>
        </p:grpSp>
        <p:grpSp>
          <p:nvGrpSpPr>
            <p:cNvPr id="137" name="Group 136">
              <a:extLst>
                <a:ext uri="{FF2B5EF4-FFF2-40B4-BE49-F238E27FC236}">
                  <a16:creationId xmlns:a16="http://schemas.microsoft.com/office/drawing/2014/main" id="{99A504F9-C10F-D17E-EB99-9667E157AF56}"/>
                </a:ext>
              </a:extLst>
            </p:cNvPr>
            <p:cNvGrpSpPr/>
            <p:nvPr/>
          </p:nvGrpSpPr>
          <p:grpSpPr>
            <a:xfrm>
              <a:off x="4592288" y="3673114"/>
              <a:ext cx="593692" cy="888269"/>
              <a:chOff x="8182277" y="3866944"/>
              <a:chExt cx="593692" cy="888269"/>
            </a:xfrm>
          </p:grpSpPr>
          <p:cxnSp>
            <p:nvCxnSpPr>
              <p:cNvPr id="138" name="Straight Connector 137">
                <a:extLst>
                  <a:ext uri="{FF2B5EF4-FFF2-40B4-BE49-F238E27FC236}">
                    <a16:creationId xmlns:a16="http://schemas.microsoft.com/office/drawing/2014/main" id="{9AC31078-09A3-993F-3E4E-69664CD09247}"/>
                  </a:ext>
                </a:extLst>
              </p:cNvPr>
              <p:cNvCxnSpPr/>
              <p:nvPr/>
            </p:nvCxnSpPr>
            <p:spPr>
              <a:xfrm>
                <a:off x="8182277" y="4570547"/>
                <a:ext cx="443930" cy="0"/>
              </a:xfrm>
              <a:prstGeom prst="line">
                <a:avLst/>
              </a:prstGeom>
              <a:noFill/>
              <a:ln w="19050" cap="flat" cmpd="sng" algn="ctr">
                <a:solidFill>
                  <a:sysClr val="windowText" lastClr="000000"/>
                </a:solidFill>
                <a:prstDash val="solid"/>
                <a:miter lim="800000"/>
              </a:ln>
              <a:effectLst/>
            </p:spPr>
          </p:cxnSp>
          <p:sp>
            <p:nvSpPr>
              <p:cNvPr id="139" name="TextBox 138">
                <a:extLst>
                  <a:ext uri="{FF2B5EF4-FFF2-40B4-BE49-F238E27FC236}">
                    <a16:creationId xmlns:a16="http://schemas.microsoft.com/office/drawing/2014/main" id="{934FDECB-9728-439B-7987-A21203F35C3D}"/>
                  </a:ext>
                </a:extLst>
              </p:cNvPr>
              <p:cNvSpPr txBox="1"/>
              <p:nvPr/>
            </p:nvSpPr>
            <p:spPr>
              <a:xfrm>
                <a:off x="8575002" y="4385881"/>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0</a:t>
                </a:r>
              </a:p>
            </p:txBody>
          </p:sp>
          <p:sp>
            <p:nvSpPr>
              <p:cNvPr id="140" name="TextBox 139">
                <a:extLst>
                  <a:ext uri="{FF2B5EF4-FFF2-40B4-BE49-F238E27FC236}">
                    <a16:creationId xmlns:a16="http://schemas.microsoft.com/office/drawing/2014/main" id="{6FEBDA08-B195-3C9E-C4FE-09A8582285D1}"/>
                  </a:ext>
                </a:extLst>
              </p:cNvPr>
              <p:cNvSpPr txBox="1"/>
              <p:nvPr/>
            </p:nvSpPr>
            <p:spPr>
              <a:xfrm>
                <a:off x="8575001" y="3866944"/>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1</a:t>
                </a:r>
              </a:p>
            </p:txBody>
          </p:sp>
          <p:cxnSp>
            <p:nvCxnSpPr>
              <p:cNvPr id="141" name="Straight Arrow Connector 140">
                <a:extLst>
                  <a:ext uri="{FF2B5EF4-FFF2-40B4-BE49-F238E27FC236}">
                    <a16:creationId xmlns:a16="http://schemas.microsoft.com/office/drawing/2014/main" id="{9271EEB6-C713-BC72-32A9-3632417B10CE}"/>
                  </a:ext>
                </a:extLst>
              </p:cNvPr>
              <p:cNvCxnSpPr/>
              <p:nvPr/>
            </p:nvCxnSpPr>
            <p:spPr>
              <a:xfrm>
                <a:off x="8404242" y="4048699"/>
                <a:ext cx="0" cy="504849"/>
              </a:xfrm>
              <a:prstGeom prst="straightConnector1">
                <a:avLst/>
              </a:prstGeom>
              <a:noFill/>
              <a:ln w="19050" cap="flat" cmpd="sng" algn="ctr">
                <a:solidFill>
                  <a:srgbClr val="C00000"/>
                </a:solidFill>
                <a:prstDash val="solid"/>
                <a:miter lim="800000"/>
                <a:tailEnd type="triangle"/>
              </a:ln>
              <a:effectLst/>
            </p:spPr>
          </p:cxnSp>
          <p:cxnSp>
            <p:nvCxnSpPr>
              <p:cNvPr id="142" name="Straight Connector 141">
                <a:extLst>
                  <a:ext uri="{FF2B5EF4-FFF2-40B4-BE49-F238E27FC236}">
                    <a16:creationId xmlns:a16="http://schemas.microsoft.com/office/drawing/2014/main" id="{5C4C1C58-BF6E-1B90-6D66-5C081EA3EBF0}"/>
                  </a:ext>
                </a:extLst>
              </p:cNvPr>
              <p:cNvCxnSpPr/>
              <p:nvPr/>
            </p:nvCxnSpPr>
            <p:spPr>
              <a:xfrm>
                <a:off x="8182277" y="4048699"/>
                <a:ext cx="443930" cy="0"/>
              </a:xfrm>
              <a:prstGeom prst="line">
                <a:avLst/>
              </a:prstGeom>
              <a:noFill/>
              <a:ln w="19050" cap="flat" cmpd="sng" algn="ctr">
                <a:solidFill>
                  <a:sysClr val="windowText" lastClr="000000"/>
                </a:solidFill>
                <a:prstDash val="solid"/>
                <a:miter lim="800000"/>
              </a:ln>
              <a:effectLst/>
            </p:spPr>
          </p:cxnSp>
        </p:grpSp>
      </p:grpSp>
      <p:sp>
        <p:nvSpPr>
          <p:cNvPr id="177" name="TextBox 176">
            <a:extLst>
              <a:ext uri="{FF2B5EF4-FFF2-40B4-BE49-F238E27FC236}">
                <a16:creationId xmlns:a16="http://schemas.microsoft.com/office/drawing/2014/main" id="{29E5149F-5306-BDA5-3E79-6EC185E76E10}"/>
              </a:ext>
            </a:extLst>
          </p:cNvPr>
          <p:cNvSpPr txBox="1"/>
          <p:nvPr/>
        </p:nvSpPr>
        <p:spPr>
          <a:xfrm>
            <a:off x="4749467" y="3910092"/>
            <a:ext cx="31290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Aptos" panose="02110004020202020204"/>
              </a:rPr>
              <a:t>X</a:t>
            </a:r>
          </a:p>
        </p:txBody>
      </p:sp>
    </p:spTree>
    <p:extLst>
      <p:ext uri="{BB962C8B-B14F-4D97-AF65-F5344CB8AC3E}">
        <p14:creationId xmlns:p14="http://schemas.microsoft.com/office/powerpoint/2010/main" val="3132582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C34B-B0D7-044D-1A78-0D8D8A11D5A5}"/>
            </a:ext>
          </a:extLst>
        </p:cNvPr>
        <p:cNvGrpSpPr/>
        <p:nvPr/>
      </p:nvGrpSpPr>
      <p:grpSpPr>
        <a:xfrm>
          <a:off x="0" y="0"/>
          <a:ext cx="0" cy="0"/>
          <a:chOff x="0" y="0"/>
          <a:chExt cx="0" cy="0"/>
        </a:xfrm>
      </p:grpSpPr>
      <p:grpSp>
        <p:nvGrpSpPr>
          <p:cNvPr id="85" name="Group 84">
            <a:extLst>
              <a:ext uri="{FF2B5EF4-FFF2-40B4-BE49-F238E27FC236}">
                <a16:creationId xmlns:a16="http://schemas.microsoft.com/office/drawing/2014/main" id="{25FBA33E-082B-0E6A-ACE1-C00B1C73CA71}"/>
              </a:ext>
            </a:extLst>
          </p:cNvPr>
          <p:cNvGrpSpPr/>
          <p:nvPr/>
        </p:nvGrpSpPr>
        <p:grpSpPr>
          <a:xfrm>
            <a:off x="2470932" y="2104835"/>
            <a:ext cx="2863240" cy="4781846"/>
            <a:chOff x="2382440" y="2128800"/>
            <a:chExt cx="2863240" cy="4781846"/>
          </a:xfrm>
        </p:grpSpPr>
        <p:grpSp>
          <p:nvGrpSpPr>
            <p:cNvPr id="86" name="Group 85">
              <a:extLst>
                <a:ext uri="{FF2B5EF4-FFF2-40B4-BE49-F238E27FC236}">
                  <a16:creationId xmlns:a16="http://schemas.microsoft.com/office/drawing/2014/main" id="{46355A24-6F8F-7300-7B30-58DF08A0DE01}"/>
                </a:ext>
              </a:extLst>
            </p:cNvPr>
            <p:cNvGrpSpPr/>
            <p:nvPr/>
          </p:nvGrpSpPr>
          <p:grpSpPr>
            <a:xfrm>
              <a:off x="2382440" y="2128800"/>
              <a:ext cx="2863240" cy="4781846"/>
              <a:chOff x="2382440" y="2128800"/>
              <a:chExt cx="2863240" cy="4781846"/>
            </a:xfrm>
          </p:grpSpPr>
          <mc:AlternateContent xmlns:mc="http://schemas.openxmlformats.org/markup-compatibility/2006" xmlns:a14="http://schemas.microsoft.com/office/drawing/2010/main">
            <mc:Choice Requires="a14">
              <p:sp>
                <p:nvSpPr>
                  <p:cNvPr id="118" name="TextBox 117">
                    <a:extLst>
                      <a:ext uri="{FF2B5EF4-FFF2-40B4-BE49-F238E27FC236}">
                        <a16:creationId xmlns:a16="http://schemas.microsoft.com/office/drawing/2014/main" id="{B0AA8878-E533-03C4-D73E-91F481068871}"/>
                      </a:ext>
                    </a:extLst>
                  </p:cNvPr>
                  <p:cNvSpPr txBox="1"/>
                  <p:nvPr/>
                </p:nvSpPr>
                <p:spPr>
                  <a:xfrm>
                    <a:off x="3911777" y="5471170"/>
                    <a:ext cx="555501" cy="369332"/>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𝐸</m:t>
                        </m:r>
                      </m:oMath>
                    </a14:m>
                    <a:r>
                      <a:rPr kumimoji="0" lang="en-US" sz="1800" b="0" i="0" u="none" strike="noStrike" kern="0" cap="none" spc="0" normalizeH="0" baseline="-25000" noProof="0" dirty="0">
                        <a:ln>
                          <a:noFill/>
                        </a:ln>
                        <a:solidFill>
                          <a:prstClr val="black"/>
                        </a:solidFill>
                        <a:effectLst/>
                        <a:uLnTx/>
                        <a:uFillTx/>
                        <a:latin typeface="Aptos" panose="02110004020202020204"/>
                      </a:rPr>
                      <a:t>QP</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18" name="TextBox 117">
                    <a:extLst>
                      <a:ext uri="{FF2B5EF4-FFF2-40B4-BE49-F238E27FC236}">
                        <a16:creationId xmlns:a16="http://schemas.microsoft.com/office/drawing/2014/main" id="{B0AA8878-E533-03C4-D73E-91F481068871}"/>
                      </a:ext>
                    </a:extLst>
                  </p:cNvPr>
                  <p:cNvSpPr txBox="1">
                    <a:spLocks noRot="1" noChangeAspect="1" noMove="1" noResize="1" noEditPoints="1" noAdjustHandles="1" noChangeArrowheads="1" noChangeShapeType="1" noTextEdit="1"/>
                  </p:cNvSpPr>
                  <p:nvPr/>
                </p:nvSpPr>
                <p:spPr>
                  <a:xfrm>
                    <a:off x="3911777" y="5471170"/>
                    <a:ext cx="555501" cy="369332"/>
                  </a:xfrm>
                  <a:prstGeom prst="rect">
                    <a:avLst/>
                  </a:prstGeom>
                  <a:blipFill>
                    <a:blip r:embed="rId2"/>
                    <a:stretch>
                      <a:fillRect b="-16667"/>
                    </a:stretch>
                  </a:blipFill>
                </p:spPr>
                <p:txBody>
                  <a:bodyPr/>
                  <a:lstStyle/>
                  <a:p>
                    <a:r>
                      <a:rPr lang="en-US">
                        <a:noFill/>
                      </a:rPr>
                      <a:t> </a:t>
                    </a:r>
                  </a:p>
                </p:txBody>
              </p:sp>
            </mc:Fallback>
          </mc:AlternateContent>
          <p:grpSp>
            <p:nvGrpSpPr>
              <p:cNvPr id="119" name="Group 118">
                <a:extLst>
                  <a:ext uri="{FF2B5EF4-FFF2-40B4-BE49-F238E27FC236}">
                    <a16:creationId xmlns:a16="http://schemas.microsoft.com/office/drawing/2014/main" id="{D6752C8B-43E3-4897-8AAD-E160836DF651}"/>
                  </a:ext>
                </a:extLst>
              </p:cNvPr>
              <p:cNvGrpSpPr>
                <a:grpSpLocks noChangeAspect="1"/>
              </p:cNvGrpSpPr>
              <p:nvPr/>
            </p:nvGrpSpPr>
            <p:grpSpPr>
              <a:xfrm>
                <a:off x="2382440" y="2128800"/>
                <a:ext cx="2863240" cy="4546320"/>
                <a:chOff x="2936237" y="-280997"/>
                <a:chExt cx="5577842" cy="6956117"/>
              </a:xfrm>
            </p:grpSpPr>
            <p:sp>
              <p:nvSpPr>
                <p:cNvPr id="132" name="Freeform 131">
                  <a:extLst>
                    <a:ext uri="{FF2B5EF4-FFF2-40B4-BE49-F238E27FC236}">
                      <a16:creationId xmlns:a16="http://schemas.microsoft.com/office/drawing/2014/main" id="{A838722E-5336-E8C9-F815-C32C636A5D0F}"/>
                    </a:ext>
                  </a:extLst>
                </p:cNvPr>
                <p:cNvSpPr/>
                <p:nvPr/>
              </p:nvSpPr>
              <p:spPr>
                <a:xfrm>
                  <a:off x="2936239" y="-40641"/>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3" name="Freeform 132">
                  <a:extLst>
                    <a:ext uri="{FF2B5EF4-FFF2-40B4-BE49-F238E27FC236}">
                      <a16:creationId xmlns:a16="http://schemas.microsoft.com/office/drawing/2014/main" id="{FF7724DB-8800-9F03-4AB3-ED4698ECB419}"/>
                    </a:ext>
                  </a:extLst>
                </p:cNvPr>
                <p:cNvSpPr/>
                <p:nvPr/>
              </p:nvSpPr>
              <p:spPr>
                <a:xfrm flipH="1">
                  <a:off x="6187439" y="1859279"/>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134" name="Group 133">
                  <a:extLst>
                    <a:ext uri="{FF2B5EF4-FFF2-40B4-BE49-F238E27FC236}">
                      <a16:creationId xmlns:a16="http://schemas.microsoft.com/office/drawing/2014/main" id="{6ED47A5F-1D70-EDA8-DFC3-765DC2856368}"/>
                    </a:ext>
                  </a:extLst>
                </p:cNvPr>
                <p:cNvGrpSpPr/>
                <p:nvPr/>
              </p:nvGrpSpPr>
              <p:grpSpPr>
                <a:xfrm>
                  <a:off x="5643879" y="182880"/>
                  <a:ext cx="152400" cy="6492240"/>
                  <a:chOff x="4988560" y="172720"/>
                  <a:chExt cx="152400" cy="6492240"/>
                </a:xfrm>
              </p:grpSpPr>
              <p:cxnSp>
                <p:nvCxnSpPr>
                  <p:cNvPr id="139" name="Straight Connector 138">
                    <a:extLst>
                      <a:ext uri="{FF2B5EF4-FFF2-40B4-BE49-F238E27FC236}">
                        <a16:creationId xmlns:a16="http://schemas.microsoft.com/office/drawing/2014/main" id="{F75B7CC7-698C-9610-43A4-A14252001C4D}"/>
                      </a:ext>
                    </a:extLst>
                  </p:cNvPr>
                  <p:cNvCxnSpPr/>
                  <p:nvPr/>
                </p:nvCxnSpPr>
                <p:spPr>
                  <a:xfrm>
                    <a:off x="4988560" y="172720"/>
                    <a:ext cx="0" cy="6492240"/>
                  </a:xfrm>
                  <a:prstGeom prst="line">
                    <a:avLst/>
                  </a:prstGeom>
                  <a:noFill/>
                  <a:ln w="19050" cap="flat" cmpd="sng" algn="ctr">
                    <a:solidFill>
                      <a:sysClr val="windowText" lastClr="000000"/>
                    </a:solidFill>
                    <a:prstDash val="solid"/>
                    <a:miter lim="800000"/>
                  </a:ln>
                  <a:effectLst/>
                </p:spPr>
              </p:cxnSp>
              <p:cxnSp>
                <p:nvCxnSpPr>
                  <p:cNvPr id="140" name="Straight Connector 139">
                    <a:extLst>
                      <a:ext uri="{FF2B5EF4-FFF2-40B4-BE49-F238E27FC236}">
                        <a16:creationId xmlns:a16="http://schemas.microsoft.com/office/drawing/2014/main" id="{8237DE37-159B-5D9C-AE71-5BA6A623DBCE}"/>
                      </a:ext>
                    </a:extLst>
                  </p:cNvPr>
                  <p:cNvCxnSpPr/>
                  <p:nvPr/>
                </p:nvCxnSpPr>
                <p:spPr>
                  <a:xfrm>
                    <a:off x="5140960" y="172720"/>
                    <a:ext cx="0" cy="6492240"/>
                  </a:xfrm>
                  <a:prstGeom prst="line">
                    <a:avLst/>
                  </a:prstGeom>
                  <a:noFill/>
                  <a:ln w="19050" cap="flat" cmpd="sng" algn="ctr">
                    <a:solidFill>
                      <a:sysClr val="windowText" lastClr="000000"/>
                    </a:solidFill>
                    <a:prstDash val="solid"/>
                    <a:miter lim="800000"/>
                  </a:ln>
                  <a:effectLst/>
                </p:spPr>
              </p:cxnSp>
            </p:grpSp>
            <p:cxnSp>
              <p:nvCxnSpPr>
                <p:cNvPr id="135" name="Straight Connector 134">
                  <a:extLst>
                    <a:ext uri="{FF2B5EF4-FFF2-40B4-BE49-F238E27FC236}">
                      <a16:creationId xmlns:a16="http://schemas.microsoft.com/office/drawing/2014/main" id="{5F6CEB56-4356-6881-EA3B-32C442826D9A}"/>
                    </a:ext>
                  </a:extLst>
                </p:cNvPr>
                <p:cNvCxnSpPr>
                  <a:cxnSpLocks/>
                </p:cNvCxnSpPr>
                <p:nvPr/>
              </p:nvCxnSpPr>
              <p:spPr>
                <a:xfrm>
                  <a:off x="5796279" y="5608320"/>
                  <a:ext cx="2717800" cy="0"/>
                </a:xfrm>
                <a:prstGeom prst="line">
                  <a:avLst/>
                </a:prstGeom>
                <a:noFill/>
                <a:ln w="25400" cap="flat" cmpd="sng" algn="ctr">
                  <a:solidFill>
                    <a:sysClr val="windowText" lastClr="000000"/>
                  </a:solidFill>
                  <a:prstDash val="solid"/>
                  <a:miter lim="800000"/>
                </a:ln>
                <a:effectLst/>
              </p:spPr>
            </p:cxnSp>
            <p:cxnSp>
              <p:nvCxnSpPr>
                <p:cNvPr id="136" name="Straight Connector 135">
                  <a:extLst>
                    <a:ext uri="{FF2B5EF4-FFF2-40B4-BE49-F238E27FC236}">
                      <a16:creationId xmlns:a16="http://schemas.microsoft.com/office/drawing/2014/main" id="{671428B2-A4EC-4E8B-EE6E-982369663647}"/>
                    </a:ext>
                  </a:extLst>
                </p:cNvPr>
                <p:cNvCxnSpPr>
                  <a:cxnSpLocks/>
                </p:cNvCxnSpPr>
                <p:nvPr/>
              </p:nvCxnSpPr>
              <p:spPr>
                <a:xfrm>
                  <a:off x="2936239" y="3749040"/>
                  <a:ext cx="2707640" cy="0"/>
                </a:xfrm>
                <a:prstGeom prst="line">
                  <a:avLst/>
                </a:prstGeom>
                <a:noFill/>
                <a:ln w="25400" cap="flat" cmpd="sng" algn="ctr">
                  <a:solidFill>
                    <a:sysClr val="windowText" lastClr="000000"/>
                  </a:solidFill>
                  <a:prstDash val="solid"/>
                  <a:miter lim="800000"/>
                </a:ln>
                <a:effectLst/>
              </p:spPr>
            </p:cxnSp>
            <p:sp>
              <p:nvSpPr>
                <p:cNvPr id="137" name="Rectangle 136">
                  <a:extLst>
                    <a:ext uri="{FF2B5EF4-FFF2-40B4-BE49-F238E27FC236}">
                      <a16:creationId xmlns:a16="http://schemas.microsoft.com/office/drawing/2014/main" id="{D43ADE1F-965D-1777-BEA4-2DDCE88527F7}"/>
                    </a:ext>
                  </a:extLst>
                </p:cNvPr>
                <p:cNvSpPr/>
                <p:nvPr/>
              </p:nvSpPr>
              <p:spPr>
                <a:xfrm>
                  <a:off x="2936237" y="-280997"/>
                  <a:ext cx="5567686" cy="243491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8" name="Rectangle 137">
                  <a:extLst>
                    <a:ext uri="{FF2B5EF4-FFF2-40B4-BE49-F238E27FC236}">
                      <a16:creationId xmlns:a16="http://schemas.microsoft.com/office/drawing/2014/main" id="{1C3CA672-F6DF-E3BC-79B4-26FAA1BF7B72}"/>
                    </a:ext>
                  </a:extLst>
                </p:cNvPr>
                <p:cNvSpPr/>
                <p:nvPr/>
              </p:nvSpPr>
              <p:spPr>
                <a:xfrm>
                  <a:off x="2936239" y="2153920"/>
                  <a:ext cx="5577840" cy="4521197"/>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cxnSp>
            <p:nvCxnSpPr>
              <p:cNvPr id="120" name="Straight Connector 119">
                <a:extLst>
                  <a:ext uri="{FF2B5EF4-FFF2-40B4-BE49-F238E27FC236}">
                    <a16:creationId xmlns:a16="http://schemas.microsoft.com/office/drawing/2014/main" id="{C3ABD5A9-540C-8A7F-87E4-071D4EC9D9D2}"/>
                  </a:ext>
                </a:extLst>
              </p:cNvPr>
              <p:cNvCxnSpPr>
                <a:cxnSpLocks/>
              </p:cNvCxnSpPr>
              <p:nvPr/>
            </p:nvCxnSpPr>
            <p:spPr>
              <a:xfrm flipH="1">
                <a:off x="3077389" y="5197655"/>
                <a:ext cx="694949" cy="0"/>
              </a:xfrm>
              <a:prstGeom prst="line">
                <a:avLst/>
              </a:prstGeom>
              <a:noFill/>
              <a:ln w="19050" cap="flat" cmpd="sng" algn="ctr">
                <a:solidFill>
                  <a:sysClr val="windowText" lastClr="000000"/>
                </a:solidFill>
                <a:prstDash val="sysDash"/>
                <a:miter lim="800000"/>
              </a:ln>
              <a:effectLst/>
            </p:spPr>
          </p:cxnSp>
          <p:cxnSp>
            <p:nvCxnSpPr>
              <p:cNvPr id="121" name="Straight Arrow Connector 120">
                <a:extLst>
                  <a:ext uri="{FF2B5EF4-FFF2-40B4-BE49-F238E27FC236}">
                    <a16:creationId xmlns:a16="http://schemas.microsoft.com/office/drawing/2014/main" id="{62B5E169-0045-9034-0D3A-665861522D97}"/>
                  </a:ext>
                </a:extLst>
              </p:cNvPr>
              <p:cNvCxnSpPr/>
              <p:nvPr/>
            </p:nvCxnSpPr>
            <p:spPr>
              <a:xfrm>
                <a:off x="3316077" y="5197655"/>
                <a:ext cx="0" cy="780235"/>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22" name="TextBox 121">
                    <a:extLst>
                      <a:ext uri="{FF2B5EF4-FFF2-40B4-BE49-F238E27FC236}">
                        <a16:creationId xmlns:a16="http://schemas.microsoft.com/office/drawing/2014/main" id="{F0B5C0EC-5A95-6C82-2A39-8B10F52D25C5}"/>
                      </a:ext>
                    </a:extLst>
                  </p:cNvPr>
                  <p:cNvSpPr txBox="1"/>
                  <p:nvPr/>
                </p:nvSpPr>
                <p:spPr>
                  <a:xfrm>
                    <a:off x="3068255" y="5403107"/>
                    <a:ext cx="681919" cy="369332"/>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h𝑓</m:t>
                        </m:r>
                      </m:oMath>
                    </a14:m>
                    <a:r>
                      <a:rPr kumimoji="0" lang="en-US" sz="1800" b="0" i="0" u="none" strike="noStrike" kern="0" cap="none" spc="0" normalizeH="0" baseline="-25000" noProof="0" dirty="0">
                        <a:ln>
                          <a:noFill/>
                        </a:ln>
                        <a:solidFill>
                          <a:prstClr val="black"/>
                        </a:solidFill>
                        <a:effectLst/>
                        <a:uLnTx/>
                        <a:uFillTx/>
                        <a:latin typeface="Aptos" panose="02110004020202020204"/>
                      </a:rPr>
                      <a:t>qb</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22" name="TextBox 121">
                    <a:extLst>
                      <a:ext uri="{FF2B5EF4-FFF2-40B4-BE49-F238E27FC236}">
                        <a16:creationId xmlns:a16="http://schemas.microsoft.com/office/drawing/2014/main" id="{F0B5C0EC-5A95-6C82-2A39-8B10F52D25C5}"/>
                      </a:ext>
                    </a:extLst>
                  </p:cNvPr>
                  <p:cNvSpPr txBox="1">
                    <a:spLocks noRot="1" noChangeAspect="1" noMove="1" noResize="1" noEditPoints="1" noAdjustHandles="1" noChangeArrowheads="1" noChangeShapeType="1" noTextEdit="1"/>
                  </p:cNvSpPr>
                  <p:nvPr/>
                </p:nvSpPr>
                <p:spPr>
                  <a:xfrm>
                    <a:off x="3068255" y="5403107"/>
                    <a:ext cx="681919" cy="369332"/>
                  </a:xfrm>
                  <a:prstGeom prst="rect">
                    <a:avLst/>
                  </a:prstGeom>
                  <a:blipFill>
                    <a:blip r:embed="rId3"/>
                    <a:stretch>
                      <a:fillRect l="-1818" b="-13333"/>
                    </a:stretch>
                  </a:blipFill>
                </p:spPr>
                <p:txBody>
                  <a:bodyPr/>
                  <a:lstStyle/>
                  <a:p>
                    <a:r>
                      <a:rPr lang="en-US">
                        <a:noFill/>
                      </a:rPr>
                      <a:t> </a:t>
                    </a:r>
                  </a:p>
                </p:txBody>
              </p:sp>
            </mc:Fallback>
          </mc:AlternateContent>
          <p:cxnSp>
            <p:nvCxnSpPr>
              <p:cNvPr id="123" name="Straight Connector 122">
                <a:extLst>
                  <a:ext uri="{FF2B5EF4-FFF2-40B4-BE49-F238E27FC236}">
                    <a16:creationId xmlns:a16="http://schemas.microsoft.com/office/drawing/2014/main" id="{C525CCCA-D4D8-BC00-CC1B-886B911E4E32}"/>
                  </a:ext>
                </a:extLst>
              </p:cNvPr>
              <p:cNvCxnSpPr>
                <a:cxnSpLocks/>
              </p:cNvCxnSpPr>
              <p:nvPr/>
            </p:nvCxnSpPr>
            <p:spPr>
              <a:xfrm flipH="1" flipV="1">
                <a:off x="2382441" y="5977890"/>
                <a:ext cx="1389896" cy="1366"/>
              </a:xfrm>
              <a:prstGeom prst="line">
                <a:avLst/>
              </a:prstGeom>
              <a:noFill/>
              <a:ln w="19050" cap="flat" cmpd="sng" algn="ctr">
                <a:solidFill>
                  <a:sysClr val="windowText" lastClr="000000"/>
                </a:solidFill>
                <a:prstDash val="sysDash"/>
                <a:miter lim="800000"/>
              </a:ln>
              <a:effectLst/>
            </p:spPr>
          </p:cxnSp>
          <p:cxnSp>
            <p:nvCxnSpPr>
              <p:cNvPr id="124" name="Straight Arrow Connector 123">
                <a:extLst>
                  <a:ext uri="{FF2B5EF4-FFF2-40B4-BE49-F238E27FC236}">
                    <a16:creationId xmlns:a16="http://schemas.microsoft.com/office/drawing/2014/main" id="{B80A6D00-9102-929A-ED1E-57CA2BD7A3A6}"/>
                  </a:ext>
                </a:extLst>
              </p:cNvPr>
              <p:cNvCxnSpPr>
                <a:cxnSpLocks/>
              </p:cNvCxnSpPr>
              <p:nvPr/>
            </p:nvCxnSpPr>
            <p:spPr>
              <a:xfrm>
                <a:off x="2706481" y="4774489"/>
                <a:ext cx="0" cy="1203401"/>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25" name="TextBox 124">
                    <a:extLst>
                      <a:ext uri="{FF2B5EF4-FFF2-40B4-BE49-F238E27FC236}">
                        <a16:creationId xmlns:a16="http://schemas.microsoft.com/office/drawing/2014/main" id="{536DA16E-2BFB-62A6-85BF-46FF4D15761F}"/>
                      </a:ext>
                    </a:extLst>
                  </p:cNvPr>
                  <p:cNvSpPr txBox="1"/>
                  <p:nvPr/>
                </p:nvSpPr>
                <p:spPr>
                  <a:xfrm>
                    <a:off x="2433361" y="5126920"/>
                    <a:ext cx="546240" cy="369332"/>
                  </a:xfrm>
                  <a:prstGeom prst="rect">
                    <a:avLst/>
                  </a:prstGeom>
                  <a:solidFill>
                    <a:sysClr val="window" lastClr="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𝛿</m:t>
                        </m:r>
                        <m:r>
                          <m:rPr>
                            <m:sty m:val="p"/>
                          </m:rP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rPr>
                          <m:t>Δ</m:t>
                        </m:r>
                      </m:oMath>
                    </a14:m>
                    <a:r>
                      <a:rPr kumimoji="0" lang="en-US" sz="1800" b="0" i="0" u="none" strike="noStrike" kern="0" cap="none" spc="0" normalizeH="0" baseline="-25000" noProof="0" dirty="0">
                        <a:ln>
                          <a:noFill/>
                        </a:ln>
                        <a:solidFill>
                          <a:prstClr val="black"/>
                        </a:solidFill>
                        <a:effectLst/>
                        <a:uLnTx/>
                        <a:uFillTx/>
                        <a:latin typeface="Aptos" panose="02110004020202020204"/>
                      </a:rPr>
                      <a:t>JJ</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25" name="TextBox 124">
                    <a:extLst>
                      <a:ext uri="{FF2B5EF4-FFF2-40B4-BE49-F238E27FC236}">
                        <a16:creationId xmlns:a16="http://schemas.microsoft.com/office/drawing/2014/main" id="{536DA16E-2BFB-62A6-85BF-46FF4D15761F}"/>
                      </a:ext>
                    </a:extLst>
                  </p:cNvPr>
                  <p:cNvSpPr txBox="1">
                    <a:spLocks noRot="1" noChangeAspect="1" noMove="1" noResize="1" noEditPoints="1" noAdjustHandles="1" noChangeArrowheads="1" noChangeShapeType="1" noTextEdit="1"/>
                  </p:cNvSpPr>
                  <p:nvPr/>
                </p:nvSpPr>
                <p:spPr>
                  <a:xfrm>
                    <a:off x="2433361" y="5126920"/>
                    <a:ext cx="546240" cy="369332"/>
                  </a:xfrm>
                  <a:prstGeom prst="rect">
                    <a:avLst/>
                  </a:prstGeom>
                  <a:blipFill>
                    <a:blip r:embed="rId4"/>
                    <a:stretch>
                      <a:fillRect b="-16667"/>
                    </a:stretch>
                  </a:blipFill>
                </p:spPr>
                <p:txBody>
                  <a:bodyPr/>
                  <a:lstStyle/>
                  <a:p>
                    <a:r>
                      <a:rPr lang="en-US">
                        <a:noFill/>
                      </a:rPr>
                      <a:t> </a:t>
                    </a:r>
                  </a:p>
                </p:txBody>
              </p:sp>
            </mc:Fallback>
          </mc:AlternateContent>
          <p:sp>
            <p:nvSpPr>
              <p:cNvPr id="126" name="Oval 125">
                <a:extLst>
                  <a:ext uri="{FF2B5EF4-FFF2-40B4-BE49-F238E27FC236}">
                    <a16:creationId xmlns:a16="http://schemas.microsoft.com/office/drawing/2014/main" id="{7553DF2E-83A6-9233-FDC9-00CD137114BA}"/>
                  </a:ext>
                </a:extLst>
              </p:cNvPr>
              <p:cNvSpPr>
                <a:spLocks noChangeAspect="1"/>
              </p:cNvSpPr>
              <p:nvPr/>
            </p:nvSpPr>
            <p:spPr>
              <a:xfrm>
                <a:off x="4356460" y="5772439"/>
                <a:ext cx="182880" cy="182880"/>
              </a:xfrm>
              <a:prstGeom prst="ellipse">
                <a:avLst/>
              </a:prstGeom>
              <a:solidFill>
                <a:srgbClr val="4EA72E">
                  <a:lumMod val="60000"/>
                  <a:lumOff val="40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7" name="Arc 126">
                <a:extLst>
                  <a:ext uri="{FF2B5EF4-FFF2-40B4-BE49-F238E27FC236}">
                    <a16:creationId xmlns:a16="http://schemas.microsoft.com/office/drawing/2014/main" id="{CEA78129-9E6D-41F3-E57A-586FB9E30E48}"/>
                  </a:ext>
                </a:extLst>
              </p:cNvPr>
              <p:cNvSpPr/>
              <p:nvPr/>
            </p:nvSpPr>
            <p:spPr>
              <a:xfrm>
                <a:off x="2907272" y="4559988"/>
                <a:ext cx="1540628" cy="2350658"/>
              </a:xfrm>
              <a:prstGeom prst="arc">
                <a:avLst/>
              </a:prstGeom>
              <a:noFill/>
              <a:ln w="19050" cap="flat" cmpd="sng" algn="ctr">
                <a:solidFill>
                  <a:srgbClr val="92D050"/>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28" name="Oval 127">
                <a:extLst>
                  <a:ext uri="{FF2B5EF4-FFF2-40B4-BE49-F238E27FC236}">
                    <a16:creationId xmlns:a16="http://schemas.microsoft.com/office/drawing/2014/main" id="{B6951DCC-1500-FDC0-CD98-9B500D1925F9}"/>
                  </a:ext>
                </a:extLst>
              </p:cNvPr>
              <p:cNvSpPr>
                <a:spLocks noChangeAspect="1"/>
              </p:cNvSpPr>
              <p:nvPr/>
            </p:nvSpPr>
            <p:spPr>
              <a:xfrm>
                <a:off x="3894730" y="5242343"/>
                <a:ext cx="182880" cy="182880"/>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9" name="Arc 128">
                <a:extLst>
                  <a:ext uri="{FF2B5EF4-FFF2-40B4-BE49-F238E27FC236}">
                    <a16:creationId xmlns:a16="http://schemas.microsoft.com/office/drawing/2014/main" id="{3C7D8C95-5DDA-45C3-0815-575AC3AD1B0D}"/>
                  </a:ext>
                </a:extLst>
              </p:cNvPr>
              <p:cNvSpPr/>
              <p:nvPr/>
            </p:nvSpPr>
            <p:spPr>
              <a:xfrm>
                <a:off x="2445542" y="4485033"/>
                <a:ext cx="1540628" cy="1472560"/>
              </a:xfrm>
              <a:prstGeom prst="arc">
                <a:avLst/>
              </a:prstGeom>
              <a:noFill/>
              <a:ln w="19050" cap="flat" cmpd="sng" algn="ctr">
                <a:solidFill>
                  <a:srgbClr val="C00000"/>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C00000"/>
                  </a:solidFill>
                  <a:effectLst/>
                  <a:uLnTx/>
                  <a:uFillTx/>
                  <a:latin typeface="Aptos" panose="02110004020202020204"/>
                  <a:ea typeface="+mn-ea"/>
                  <a:cs typeface="+mn-cs"/>
                </a:endParaRPr>
              </a:p>
            </p:txBody>
          </p:sp>
          <p:sp>
            <p:nvSpPr>
              <p:cNvPr id="130" name="TextBox 129">
                <a:extLst>
                  <a:ext uri="{FF2B5EF4-FFF2-40B4-BE49-F238E27FC236}">
                    <a16:creationId xmlns:a16="http://schemas.microsoft.com/office/drawing/2014/main" id="{65542B69-6DE4-A604-407E-BBAF187889CD}"/>
                  </a:ext>
                </a:extLst>
              </p:cNvPr>
              <p:cNvSpPr txBox="1"/>
              <p:nvPr/>
            </p:nvSpPr>
            <p:spPr>
              <a:xfrm rot="19958954">
                <a:off x="4233992" y="5095997"/>
                <a:ext cx="31290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EA72E">
                        <a:lumMod val="60000"/>
                        <a:lumOff val="40000"/>
                      </a:srgbClr>
                    </a:solidFill>
                    <a:effectLst/>
                    <a:uLnTx/>
                    <a:uFillTx/>
                    <a:latin typeface="Aptos" panose="02110004020202020204"/>
                  </a:rPr>
                  <a:t>X</a:t>
                </a:r>
              </a:p>
            </p:txBody>
          </p:sp>
          <p:cxnSp>
            <p:nvCxnSpPr>
              <p:cNvPr id="131" name="Straight Arrow Connector 130">
                <a:extLst>
                  <a:ext uri="{FF2B5EF4-FFF2-40B4-BE49-F238E27FC236}">
                    <a16:creationId xmlns:a16="http://schemas.microsoft.com/office/drawing/2014/main" id="{799D1B03-5A86-9716-E6B3-71392090A26C}"/>
                  </a:ext>
                </a:extLst>
              </p:cNvPr>
              <p:cNvCxnSpPr>
                <a:cxnSpLocks/>
              </p:cNvCxnSpPr>
              <p:nvPr/>
            </p:nvCxnSpPr>
            <p:spPr>
              <a:xfrm>
                <a:off x="3986170" y="5333783"/>
                <a:ext cx="0" cy="644107"/>
              </a:xfrm>
              <a:prstGeom prst="straightConnector1">
                <a:avLst/>
              </a:prstGeom>
              <a:noFill/>
              <a:ln w="19050" cap="flat" cmpd="sng" algn="ctr">
                <a:solidFill>
                  <a:sysClr val="windowText" lastClr="000000"/>
                </a:solidFill>
                <a:prstDash val="solid"/>
                <a:miter lim="800000"/>
                <a:headEnd type="triangle"/>
                <a:tailEnd type="triangle"/>
              </a:ln>
              <a:effectLst/>
            </p:spPr>
          </p:cxnSp>
        </p:grpSp>
        <p:grpSp>
          <p:nvGrpSpPr>
            <p:cNvPr id="87" name="Group 86">
              <a:extLst>
                <a:ext uri="{FF2B5EF4-FFF2-40B4-BE49-F238E27FC236}">
                  <a16:creationId xmlns:a16="http://schemas.microsoft.com/office/drawing/2014/main" id="{48590650-03BA-D977-93A6-BA431B7457BC}"/>
                </a:ext>
              </a:extLst>
            </p:cNvPr>
            <p:cNvGrpSpPr/>
            <p:nvPr/>
          </p:nvGrpSpPr>
          <p:grpSpPr>
            <a:xfrm>
              <a:off x="4264945" y="3673114"/>
              <a:ext cx="921035" cy="1038353"/>
              <a:chOff x="7854934" y="3866944"/>
              <a:chExt cx="921035" cy="1038353"/>
            </a:xfrm>
          </p:grpSpPr>
          <p:cxnSp>
            <p:nvCxnSpPr>
              <p:cNvPr id="88" name="Straight Connector 87">
                <a:extLst>
                  <a:ext uri="{FF2B5EF4-FFF2-40B4-BE49-F238E27FC236}">
                    <a16:creationId xmlns:a16="http://schemas.microsoft.com/office/drawing/2014/main" id="{72315B40-C253-0F5B-861E-50AFB0D0764D}"/>
                  </a:ext>
                </a:extLst>
              </p:cNvPr>
              <p:cNvCxnSpPr/>
              <p:nvPr/>
            </p:nvCxnSpPr>
            <p:spPr>
              <a:xfrm>
                <a:off x="8182277" y="4570547"/>
                <a:ext cx="443930" cy="0"/>
              </a:xfrm>
              <a:prstGeom prst="line">
                <a:avLst/>
              </a:prstGeom>
              <a:noFill/>
              <a:ln w="19050" cap="flat" cmpd="sng" algn="ctr">
                <a:solidFill>
                  <a:sysClr val="windowText" lastClr="000000"/>
                </a:solidFill>
                <a:prstDash val="solid"/>
                <a:miter lim="800000"/>
              </a:ln>
              <a:effectLst/>
            </p:spPr>
          </p:cxnSp>
          <p:sp>
            <p:nvSpPr>
              <p:cNvPr id="89" name="TextBox 88">
                <a:extLst>
                  <a:ext uri="{FF2B5EF4-FFF2-40B4-BE49-F238E27FC236}">
                    <a16:creationId xmlns:a16="http://schemas.microsoft.com/office/drawing/2014/main" id="{DFBC33F9-3956-403A-F139-2FE77276704A}"/>
                  </a:ext>
                </a:extLst>
              </p:cNvPr>
              <p:cNvSpPr txBox="1"/>
              <p:nvPr/>
            </p:nvSpPr>
            <p:spPr>
              <a:xfrm>
                <a:off x="8575002" y="4385881"/>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0</a:t>
                </a:r>
              </a:p>
            </p:txBody>
          </p:sp>
          <p:sp>
            <p:nvSpPr>
              <p:cNvPr id="102" name="TextBox 101">
                <a:extLst>
                  <a:ext uri="{FF2B5EF4-FFF2-40B4-BE49-F238E27FC236}">
                    <a16:creationId xmlns:a16="http://schemas.microsoft.com/office/drawing/2014/main" id="{78CF6BAF-986C-CE71-C940-2727FABCD465}"/>
                  </a:ext>
                </a:extLst>
              </p:cNvPr>
              <p:cNvSpPr txBox="1"/>
              <p:nvPr/>
            </p:nvSpPr>
            <p:spPr>
              <a:xfrm>
                <a:off x="8575001" y="3866944"/>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1</a:t>
                </a:r>
              </a:p>
            </p:txBody>
          </p:sp>
          <p:cxnSp>
            <p:nvCxnSpPr>
              <p:cNvPr id="104" name="Straight Arrow Connector 103">
                <a:extLst>
                  <a:ext uri="{FF2B5EF4-FFF2-40B4-BE49-F238E27FC236}">
                    <a16:creationId xmlns:a16="http://schemas.microsoft.com/office/drawing/2014/main" id="{6C402DD3-C9B3-71AA-D5B2-447CCC5F5E05}"/>
                  </a:ext>
                </a:extLst>
              </p:cNvPr>
              <p:cNvCxnSpPr/>
              <p:nvPr/>
            </p:nvCxnSpPr>
            <p:spPr>
              <a:xfrm>
                <a:off x="8404242" y="4048699"/>
                <a:ext cx="0" cy="504849"/>
              </a:xfrm>
              <a:prstGeom prst="straightConnector1">
                <a:avLst/>
              </a:prstGeom>
              <a:noFill/>
              <a:ln w="19050" cap="flat" cmpd="sng" algn="ctr">
                <a:solidFill>
                  <a:srgbClr val="C00000"/>
                </a:solidFill>
                <a:prstDash val="solid"/>
                <a:miter lim="800000"/>
                <a:tailEnd type="triangle"/>
              </a:ln>
              <a:effectLst/>
            </p:spPr>
          </p:cxnSp>
          <p:cxnSp>
            <p:nvCxnSpPr>
              <p:cNvPr id="105" name="Straight Connector 104">
                <a:extLst>
                  <a:ext uri="{FF2B5EF4-FFF2-40B4-BE49-F238E27FC236}">
                    <a16:creationId xmlns:a16="http://schemas.microsoft.com/office/drawing/2014/main" id="{27039026-41D1-C43E-720E-DE74E9B3757D}"/>
                  </a:ext>
                </a:extLst>
              </p:cNvPr>
              <p:cNvCxnSpPr/>
              <p:nvPr/>
            </p:nvCxnSpPr>
            <p:spPr>
              <a:xfrm>
                <a:off x="8182277" y="4048699"/>
                <a:ext cx="443930" cy="0"/>
              </a:xfrm>
              <a:prstGeom prst="line">
                <a:avLst/>
              </a:prstGeom>
              <a:noFill/>
              <a:ln w="19050" cap="flat" cmpd="sng" algn="ctr">
                <a:solidFill>
                  <a:sysClr val="windowText" lastClr="000000"/>
                </a:solidFill>
                <a:prstDash val="solid"/>
                <a:miter lim="800000"/>
              </a:ln>
              <a:effectLst/>
            </p:spPr>
          </p:cxnSp>
          <p:grpSp>
            <p:nvGrpSpPr>
              <p:cNvPr id="107" name="Group 106">
                <a:extLst>
                  <a:ext uri="{FF2B5EF4-FFF2-40B4-BE49-F238E27FC236}">
                    <a16:creationId xmlns:a16="http://schemas.microsoft.com/office/drawing/2014/main" id="{CA7DCD46-5DC1-BBF0-929A-6D24438EA999}"/>
                  </a:ext>
                </a:extLst>
              </p:cNvPr>
              <p:cNvGrpSpPr>
                <a:grpSpLocks noChangeAspect="1"/>
              </p:cNvGrpSpPr>
              <p:nvPr/>
            </p:nvGrpSpPr>
            <p:grpSpPr>
              <a:xfrm rot="18614442">
                <a:off x="7652792" y="4424837"/>
                <a:ext cx="858180" cy="102739"/>
                <a:chOff x="787300" y="3182615"/>
                <a:chExt cx="5486587" cy="1019667"/>
              </a:xfrm>
            </p:grpSpPr>
            <p:grpSp>
              <p:nvGrpSpPr>
                <p:cNvPr id="109" name="Group 108">
                  <a:extLst>
                    <a:ext uri="{FF2B5EF4-FFF2-40B4-BE49-F238E27FC236}">
                      <a16:creationId xmlns:a16="http://schemas.microsoft.com/office/drawing/2014/main" id="{48CE0C20-C3B9-927D-81DC-DB2F370CE218}"/>
                    </a:ext>
                  </a:extLst>
                </p:cNvPr>
                <p:cNvGrpSpPr/>
                <p:nvPr/>
              </p:nvGrpSpPr>
              <p:grpSpPr>
                <a:xfrm>
                  <a:off x="787300" y="3250363"/>
                  <a:ext cx="1828800" cy="951919"/>
                  <a:chOff x="787300" y="3250363"/>
                  <a:chExt cx="1828800" cy="951919"/>
                </a:xfrm>
              </p:grpSpPr>
              <p:sp>
                <p:nvSpPr>
                  <p:cNvPr id="116" name="Arc 115">
                    <a:extLst>
                      <a:ext uri="{FF2B5EF4-FFF2-40B4-BE49-F238E27FC236}">
                        <a16:creationId xmlns:a16="http://schemas.microsoft.com/office/drawing/2014/main" id="{7ADD6302-DCFC-70EF-5C1D-656D05814336}"/>
                      </a:ext>
                    </a:extLst>
                  </p:cNvPr>
                  <p:cNvSpPr/>
                  <p:nvPr/>
                </p:nvSpPr>
                <p:spPr>
                  <a:xfrm>
                    <a:off x="787300" y="3287882"/>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17" name="Arc 116">
                    <a:extLst>
                      <a:ext uri="{FF2B5EF4-FFF2-40B4-BE49-F238E27FC236}">
                        <a16:creationId xmlns:a16="http://schemas.microsoft.com/office/drawing/2014/main" id="{DFE9E489-0828-BB93-DDCE-087D08CC5851}"/>
                      </a:ext>
                    </a:extLst>
                  </p:cNvPr>
                  <p:cNvSpPr/>
                  <p:nvPr/>
                </p:nvSpPr>
                <p:spPr>
                  <a:xfrm rot="10800000">
                    <a:off x="1701700" y="3250363"/>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110" name="Group 109">
                  <a:extLst>
                    <a:ext uri="{FF2B5EF4-FFF2-40B4-BE49-F238E27FC236}">
                      <a16:creationId xmlns:a16="http://schemas.microsoft.com/office/drawing/2014/main" id="{E755557A-1537-EB95-36A2-8D835CCC1251}"/>
                    </a:ext>
                  </a:extLst>
                </p:cNvPr>
                <p:cNvGrpSpPr/>
                <p:nvPr/>
              </p:nvGrpSpPr>
              <p:grpSpPr>
                <a:xfrm>
                  <a:off x="2616099" y="3209530"/>
                  <a:ext cx="1828800" cy="951919"/>
                  <a:chOff x="787300" y="3250363"/>
                  <a:chExt cx="1828800" cy="951919"/>
                </a:xfrm>
              </p:grpSpPr>
              <p:sp>
                <p:nvSpPr>
                  <p:cNvPr id="114" name="Arc 113">
                    <a:extLst>
                      <a:ext uri="{FF2B5EF4-FFF2-40B4-BE49-F238E27FC236}">
                        <a16:creationId xmlns:a16="http://schemas.microsoft.com/office/drawing/2014/main" id="{9E8899CB-5924-A721-E246-7FFB7D0528C8}"/>
                      </a:ext>
                    </a:extLst>
                  </p:cNvPr>
                  <p:cNvSpPr/>
                  <p:nvPr/>
                </p:nvSpPr>
                <p:spPr>
                  <a:xfrm>
                    <a:off x="787300" y="3287882"/>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15" name="Arc 114">
                    <a:extLst>
                      <a:ext uri="{FF2B5EF4-FFF2-40B4-BE49-F238E27FC236}">
                        <a16:creationId xmlns:a16="http://schemas.microsoft.com/office/drawing/2014/main" id="{48F18BAA-5257-DA05-85D8-14CC211EE3EA}"/>
                      </a:ext>
                    </a:extLst>
                  </p:cNvPr>
                  <p:cNvSpPr/>
                  <p:nvPr/>
                </p:nvSpPr>
                <p:spPr>
                  <a:xfrm rot="10800000">
                    <a:off x="1701700" y="3250363"/>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111" name="Group 110">
                  <a:extLst>
                    <a:ext uri="{FF2B5EF4-FFF2-40B4-BE49-F238E27FC236}">
                      <a16:creationId xmlns:a16="http://schemas.microsoft.com/office/drawing/2014/main" id="{94F3BE48-3030-7CAC-2247-9093436ED33F}"/>
                    </a:ext>
                  </a:extLst>
                </p:cNvPr>
                <p:cNvGrpSpPr/>
                <p:nvPr/>
              </p:nvGrpSpPr>
              <p:grpSpPr>
                <a:xfrm>
                  <a:off x="4445087" y="3182615"/>
                  <a:ext cx="1828800" cy="951919"/>
                  <a:chOff x="787300" y="3250363"/>
                  <a:chExt cx="1828800" cy="951919"/>
                </a:xfrm>
              </p:grpSpPr>
              <p:sp>
                <p:nvSpPr>
                  <p:cNvPr id="112" name="Arc 111">
                    <a:extLst>
                      <a:ext uri="{FF2B5EF4-FFF2-40B4-BE49-F238E27FC236}">
                        <a16:creationId xmlns:a16="http://schemas.microsoft.com/office/drawing/2014/main" id="{785AAA55-F1B2-9E5B-0703-03012455B616}"/>
                      </a:ext>
                    </a:extLst>
                  </p:cNvPr>
                  <p:cNvSpPr/>
                  <p:nvPr/>
                </p:nvSpPr>
                <p:spPr>
                  <a:xfrm>
                    <a:off x="787300" y="3287882"/>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13" name="Arc 112">
                    <a:extLst>
                      <a:ext uri="{FF2B5EF4-FFF2-40B4-BE49-F238E27FC236}">
                        <a16:creationId xmlns:a16="http://schemas.microsoft.com/office/drawing/2014/main" id="{483C28A9-B6B4-9CC2-0BBC-95E49C7B46EB}"/>
                      </a:ext>
                    </a:extLst>
                  </p:cNvPr>
                  <p:cNvSpPr/>
                  <p:nvPr/>
                </p:nvSpPr>
                <p:spPr>
                  <a:xfrm rot="10800000">
                    <a:off x="1701700" y="3250363"/>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CF48BC51-0028-A027-A472-5D51858E8407}"/>
                      </a:ext>
                    </a:extLst>
                  </p:cNvPr>
                  <p:cNvSpPr txBox="1"/>
                  <p:nvPr/>
                </p:nvSpPr>
                <p:spPr>
                  <a:xfrm>
                    <a:off x="7854934" y="4123072"/>
                    <a:ext cx="35920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C00000"/>
                              </a:solidFill>
                              <a:effectLst/>
                              <a:uLnTx/>
                              <a:uFillTx/>
                              <a:latin typeface="Cambria Math" panose="02040503050406030204" pitchFamily="18" charset="0"/>
                            </a:rPr>
                            <m:t>𝛾</m:t>
                          </m:r>
                        </m:oMath>
                      </m:oMathPara>
                    </a14:m>
                    <a:endParaRPr kumimoji="0" lang="en-US" sz="1800" b="0" i="0" u="none" strike="noStrike" kern="0" cap="none" spc="0" normalizeH="0" baseline="0" noProof="0" dirty="0">
                      <a:ln>
                        <a:noFill/>
                      </a:ln>
                      <a:solidFill>
                        <a:srgbClr val="C00000"/>
                      </a:solidFill>
                      <a:effectLst/>
                      <a:uLnTx/>
                      <a:uFillTx/>
                      <a:latin typeface="Aptos" panose="02110004020202020204"/>
                    </a:endParaRPr>
                  </a:p>
                </p:txBody>
              </p:sp>
            </mc:Choice>
            <mc:Fallback xmlns="">
              <p:sp>
                <p:nvSpPr>
                  <p:cNvPr id="108" name="TextBox 107">
                    <a:extLst>
                      <a:ext uri="{FF2B5EF4-FFF2-40B4-BE49-F238E27FC236}">
                        <a16:creationId xmlns:a16="http://schemas.microsoft.com/office/drawing/2014/main" id="{CF48BC51-0028-A027-A472-5D51858E8407}"/>
                      </a:ext>
                    </a:extLst>
                  </p:cNvPr>
                  <p:cNvSpPr txBox="1">
                    <a:spLocks noRot="1" noChangeAspect="1" noMove="1" noResize="1" noEditPoints="1" noAdjustHandles="1" noChangeArrowheads="1" noChangeShapeType="1" noTextEdit="1"/>
                  </p:cNvSpPr>
                  <p:nvPr/>
                </p:nvSpPr>
                <p:spPr>
                  <a:xfrm>
                    <a:off x="7854934" y="4123072"/>
                    <a:ext cx="359201" cy="369332"/>
                  </a:xfrm>
                  <a:prstGeom prst="rect">
                    <a:avLst/>
                  </a:prstGeom>
                  <a:blipFill>
                    <a:blip r:embed="rId5"/>
                    <a:stretch>
                      <a:fillRect b="-10345"/>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7D6C62F-75D3-B8DC-E015-FEEBD0BDAA2D}"/>
                  </a:ext>
                </a:extLst>
              </p:cNvPr>
              <p:cNvSpPr>
                <a:spLocks noGrp="1"/>
              </p:cNvSpPr>
              <p:nvPr>
                <p:ph sz="quarter" idx="10"/>
              </p:nvPr>
            </p:nvSpPr>
            <p:spPr>
              <a:xfrm>
                <a:off x="634503" y="1293650"/>
                <a:ext cx="5616169" cy="4829358"/>
              </a:xfrm>
            </p:spPr>
            <p:txBody>
              <a:bodyPr/>
              <a:lstStyle/>
              <a:p>
                <a:r>
                  <a:rPr lang="en-US" dirty="0"/>
                  <a:t>QPs have extra energy which can facilitate tunneling</a:t>
                </a:r>
              </a:p>
              <a:p>
                <a:r>
                  <a:rPr lang="en-US" dirty="0"/>
                  <a:t>Excitation/relaxation error rate </a:t>
                </a:r>
                <a14:m>
                  <m:oMath xmlns:m="http://schemas.openxmlformats.org/officeDocument/2006/math">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𝑻</m:t>
                        </m:r>
                      </m:e>
                      <m:sub>
                        <m:r>
                          <a:rPr lang="en-US" b="1" i="1" smtClean="0">
                            <a:latin typeface="Cambria Math" panose="02040503050406030204" pitchFamily="18" charset="0"/>
                          </a:rPr>
                          <m:t>𝒒𝒃</m:t>
                        </m:r>
                      </m:sub>
                    </m:sSub>
                  </m:oMath>
                </a14:m>
                <a:endParaRPr lang="en-US" dirty="0"/>
              </a:p>
              <a:p>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𝑻</m:t>
                        </m:r>
                      </m:e>
                      <m:sub>
                        <m:r>
                          <a:rPr lang="en-US" b="1" i="1" smtClean="0">
                            <a:latin typeface="Cambria Math" panose="02040503050406030204" pitchFamily="18" charset="0"/>
                          </a:rPr>
                          <m:t>𝒒𝒃</m:t>
                        </m:r>
                      </m:sub>
                    </m:sSub>
                  </m:oMath>
                </a14:m>
                <a:r>
                  <a:rPr lang="en-US" dirty="0"/>
                  <a:t> increases during an “event”</a:t>
                </a:r>
              </a:p>
            </p:txBody>
          </p:sp>
        </mc:Choice>
        <mc:Fallback xmlns="">
          <p:sp>
            <p:nvSpPr>
              <p:cNvPr id="2" name="Content Placeholder 1">
                <a:extLst>
                  <a:ext uri="{FF2B5EF4-FFF2-40B4-BE49-F238E27FC236}">
                    <a16:creationId xmlns:a16="http://schemas.microsoft.com/office/drawing/2014/main" id="{77D6C62F-75D3-B8DC-E015-FEEBD0BDAA2D}"/>
                  </a:ext>
                </a:extLst>
              </p:cNvPr>
              <p:cNvSpPr>
                <a:spLocks noGrp="1" noRot="1" noChangeAspect="1" noMove="1" noResize="1" noEditPoints="1" noAdjustHandles="1" noChangeArrowheads="1" noChangeShapeType="1" noTextEdit="1"/>
              </p:cNvSpPr>
              <p:nvPr>
                <p:ph sz="quarter" idx="10"/>
              </p:nvPr>
            </p:nvSpPr>
            <p:spPr>
              <a:xfrm>
                <a:off x="634503" y="1293650"/>
                <a:ext cx="5616169" cy="4829358"/>
              </a:xfrm>
              <a:blipFill>
                <a:blip r:embed="rId6"/>
                <a:stretch>
                  <a:fillRect l="-676" t="-1050" r="-112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F62FC5A-31A9-5D07-8077-953471161C03}"/>
              </a:ext>
            </a:extLst>
          </p:cNvPr>
          <p:cNvSpPr>
            <a:spLocks noGrp="1"/>
          </p:cNvSpPr>
          <p:nvPr>
            <p:ph type="title"/>
          </p:nvPr>
        </p:nvSpPr>
        <p:spPr/>
        <p:txBody>
          <a:bodyPr/>
          <a:lstStyle/>
          <a:p>
            <a:r>
              <a:rPr lang="en-US" dirty="0"/>
              <a:t>Hypothesis: Hot QP Mediate These Errors</a:t>
            </a:r>
          </a:p>
        </p:txBody>
      </p:sp>
      <p:sp>
        <p:nvSpPr>
          <p:cNvPr id="7" name="Slide Number Placeholder 6">
            <a:extLst>
              <a:ext uri="{FF2B5EF4-FFF2-40B4-BE49-F238E27FC236}">
                <a16:creationId xmlns:a16="http://schemas.microsoft.com/office/drawing/2014/main" id="{BEE10008-ECCD-5A56-2BC3-9D150CC63A44}"/>
              </a:ext>
            </a:extLst>
          </p:cNvPr>
          <p:cNvSpPr>
            <a:spLocks noGrp="1"/>
          </p:cNvSpPr>
          <p:nvPr>
            <p:ph type="sldNum" sz="quarter" idx="4"/>
          </p:nvPr>
        </p:nvSpPr>
        <p:spPr/>
        <p:txBody>
          <a:bodyPr/>
          <a:lstStyle/>
          <a:p>
            <a:fld id="{8AF34121-AFFE-3048-BF09-9810F0C44256}" type="slidenum">
              <a:rPr lang="en-US" smtClean="0"/>
              <a:pPr/>
              <a:t>22</a:t>
            </a:fld>
            <a:endParaRPr lang="en-US" dirty="0"/>
          </a:p>
        </p:txBody>
      </p:sp>
      <p:sp>
        <p:nvSpPr>
          <p:cNvPr id="4" name="TextBox 3">
            <a:extLst>
              <a:ext uri="{FF2B5EF4-FFF2-40B4-BE49-F238E27FC236}">
                <a16:creationId xmlns:a16="http://schemas.microsoft.com/office/drawing/2014/main" id="{C7C9D7E9-6FDA-4A74-E201-CF4BE48FEBA4}"/>
              </a:ext>
            </a:extLst>
          </p:cNvPr>
          <p:cNvSpPr txBox="1"/>
          <p:nvPr/>
        </p:nvSpPr>
        <p:spPr>
          <a:xfrm>
            <a:off x="4013084" y="2744088"/>
            <a:ext cx="2103100" cy="276999"/>
          </a:xfrm>
          <a:prstGeom prst="rect">
            <a:avLst/>
          </a:prstGeom>
          <a:noFill/>
        </p:spPr>
        <p:txBody>
          <a:bodyPr wrap="square" rtlCol="0">
            <a:spAutoFit/>
          </a:bodyPr>
          <a:lstStyle/>
          <a:p>
            <a:r>
              <a:rPr lang="en-US" sz="1200" dirty="0"/>
              <a:t>Nho </a:t>
            </a:r>
            <a:r>
              <a:rPr lang="en-US" sz="1200" i="1" dirty="0"/>
              <a:t>et al.</a:t>
            </a:r>
            <a:r>
              <a:rPr lang="en-US" sz="1200" dirty="0"/>
              <a:t> (2025)</a:t>
            </a:r>
          </a:p>
        </p:txBody>
      </p:sp>
      <p:pic>
        <p:nvPicPr>
          <p:cNvPr id="5" name="Picture 4">
            <a:extLst>
              <a:ext uri="{FF2B5EF4-FFF2-40B4-BE49-F238E27FC236}">
                <a16:creationId xmlns:a16="http://schemas.microsoft.com/office/drawing/2014/main" id="{4F0217E9-3ABA-C4DB-146B-03EC46824EC2}"/>
              </a:ext>
            </a:extLst>
          </p:cNvPr>
          <p:cNvPicPr>
            <a:picLocks noChangeAspect="1"/>
          </p:cNvPicPr>
          <p:nvPr/>
        </p:nvPicPr>
        <p:blipFill>
          <a:blip r:embed="rId7"/>
          <a:srcRect l="1787" t="12575" r="50399" b="3017"/>
          <a:stretch>
            <a:fillRect/>
          </a:stretch>
        </p:blipFill>
        <p:spPr>
          <a:xfrm>
            <a:off x="7920990" y="1061509"/>
            <a:ext cx="3716295" cy="2926991"/>
          </a:xfrm>
          <a:prstGeom prst="rect">
            <a:avLst/>
          </a:prstGeom>
        </p:spPr>
      </p:pic>
      <p:pic>
        <p:nvPicPr>
          <p:cNvPr id="6" name="Picture 5">
            <a:extLst>
              <a:ext uri="{FF2B5EF4-FFF2-40B4-BE49-F238E27FC236}">
                <a16:creationId xmlns:a16="http://schemas.microsoft.com/office/drawing/2014/main" id="{2A685082-435C-4656-ED8A-CAAEB346C1DA}"/>
              </a:ext>
            </a:extLst>
          </p:cNvPr>
          <p:cNvPicPr>
            <a:picLocks noChangeAspect="1"/>
          </p:cNvPicPr>
          <p:nvPr/>
        </p:nvPicPr>
        <p:blipFill>
          <a:blip r:embed="rId7"/>
          <a:srcRect l="49993" t="12575" r="3635" b="3017"/>
          <a:stretch>
            <a:fillRect/>
          </a:stretch>
        </p:blipFill>
        <p:spPr>
          <a:xfrm>
            <a:off x="7950064" y="3926332"/>
            <a:ext cx="3604258" cy="2926991"/>
          </a:xfrm>
          <a:prstGeom prst="rect">
            <a:avLst/>
          </a:prstGeom>
        </p:spPr>
      </p:pic>
    </p:spTree>
    <p:extLst>
      <p:ext uri="{BB962C8B-B14F-4D97-AF65-F5344CB8AC3E}">
        <p14:creationId xmlns:p14="http://schemas.microsoft.com/office/powerpoint/2010/main" val="343592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B7D625-FD15-27DF-5F07-E73B10A1ED23}"/>
              </a:ext>
            </a:extLst>
          </p:cNvPr>
          <p:cNvSpPr>
            <a:spLocks noGrp="1"/>
          </p:cNvSpPr>
          <p:nvPr>
            <p:ph sz="quarter" idx="10"/>
          </p:nvPr>
        </p:nvSpPr>
        <p:spPr>
          <a:xfrm>
            <a:off x="619777" y="1240293"/>
            <a:ext cx="5708478" cy="5161667"/>
          </a:xfrm>
        </p:spPr>
        <p:txBody>
          <a:bodyPr/>
          <a:lstStyle/>
          <a:p>
            <a:r>
              <a:rPr lang="en-US" dirty="0"/>
              <a:t>Cryostat in linear accelerator beamline</a:t>
            </a:r>
          </a:p>
          <a:p>
            <a:pPr lvl="1"/>
            <a:r>
              <a:rPr lang="en-US" dirty="0"/>
              <a:t>Thinned vacuum can and thermal shields</a:t>
            </a:r>
          </a:p>
          <a:p>
            <a:pPr marL="0" indent="0">
              <a:buNone/>
            </a:pPr>
            <a:endParaRPr lang="en-US" dirty="0"/>
          </a:p>
        </p:txBody>
      </p:sp>
      <p:sp>
        <p:nvSpPr>
          <p:cNvPr id="3" name="Title 2">
            <a:extLst>
              <a:ext uri="{FF2B5EF4-FFF2-40B4-BE49-F238E27FC236}">
                <a16:creationId xmlns:a16="http://schemas.microsoft.com/office/drawing/2014/main" id="{131539FA-61F2-EA0B-986C-4345A14E2034}"/>
              </a:ext>
            </a:extLst>
          </p:cNvPr>
          <p:cNvSpPr>
            <a:spLocks noGrp="1"/>
          </p:cNvSpPr>
          <p:nvPr>
            <p:ph type="title"/>
          </p:nvPr>
        </p:nvSpPr>
        <p:spPr/>
        <p:txBody>
          <a:bodyPr/>
          <a:lstStyle/>
          <a:p>
            <a:r>
              <a:rPr lang="en-US" dirty="0"/>
              <a:t>Tests at JHU APL</a:t>
            </a:r>
          </a:p>
        </p:txBody>
      </p:sp>
      <p:pic>
        <p:nvPicPr>
          <p:cNvPr id="10" name="Picture 9" descr="A machine with many wires&#10;&#10;AI-generated content may be incorrect.">
            <a:extLst>
              <a:ext uri="{FF2B5EF4-FFF2-40B4-BE49-F238E27FC236}">
                <a16:creationId xmlns:a16="http://schemas.microsoft.com/office/drawing/2014/main" id="{13F56D9B-76EB-0DB4-B83A-CA5CCE69B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2181" y="1022118"/>
            <a:ext cx="5907277" cy="5379841"/>
          </a:xfrm>
          <a:prstGeom prst="rect">
            <a:avLst/>
          </a:prstGeom>
        </p:spPr>
      </p:pic>
      <p:pic>
        <p:nvPicPr>
          <p:cNvPr id="12" name="Picture 11" descr="A close-up of a gold object&#10;&#10;AI-generated content may be incorrect.">
            <a:extLst>
              <a:ext uri="{FF2B5EF4-FFF2-40B4-BE49-F238E27FC236}">
                <a16:creationId xmlns:a16="http://schemas.microsoft.com/office/drawing/2014/main" id="{89447C1F-2CBA-22D7-4E34-4DA1FA45CA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77" y="2945502"/>
            <a:ext cx="5230482" cy="3490729"/>
          </a:xfrm>
          <a:prstGeom prst="rect">
            <a:avLst/>
          </a:prstGeom>
        </p:spPr>
      </p:pic>
      <p:sp>
        <p:nvSpPr>
          <p:cNvPr id="13" name="Rectangle 12">
            <a:extLst>
              <a:ext uri="{FF2B5EF4-FFF2-40B4-BE49-F238E27FC236}">
                <a16:creationId xmlns:a16="http://schemas.microsoft.com/office/drawing/2014/main" id="{561AB344-3836-F0E5-11AC-2E439604093F}"/>
              </a:ext>
            </a:extLst>
          </p:cNvPr>
          <p:cNvSpPr/>
          <p:nvPr/>
        </p:nvSpPr>
        <p:spPr>
          <a:xfrm>
            <a:off x="8965975" y="3083065"/>
            <a:ext cx="1683144" cy="73806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4" name="Rectangle 13">
            <a:extLst>
              <a:ext uri="{FF2B5EF4-FFF2-40B4-BE49-F238E27FC236}">
                <a16:creationId xmlns:a16="http://schemas.microsoft.com/office/drawing/2014/main" id="{E23724C0-C9DD-4EE6-B9CF-77BB713611F9}"/>
              </a:ext>
            </a:extLst>
          </p:cNvPr>
          <p:cNvSpPr/>
          <p:nvPr/>
        </p:nvSpPr>
        <p:spPr>
          <a:xfrm>
            <a:off x="679731" y="3010237"/>
            <a:ext cx="5114166" cy="3350103"/>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16" name="Straight Connector 15">
            <a:extLst>
              <a:ext uri="{FF2B5EF4-FFF2-40B4-BE49-F238E27FC236}">
                <a16:creationId xmlns:a16="http://schemas.microsoft.com/office/drawing/2014/main" id="{5E24E113-57F2-E875-149E-D272F1323BFE}"/>
              </a:ext>
            </a:extLst>
          </p:cNvPr>
          <p:cNvCxnSpPr/>
          <p:nvPr/>
        </p:nvCxnSpPr>
        <p:spPr>
          <a:xfrm>
            <a:off x="5793897" y="3010237"/>
            <a:ext cx="3172078" cy="7282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2FDF2BE-608B-4A8A-9191-BF2C6FF1C244}"/>
              </a:ext>
            </a:extLst>
          </p:cNvPr>
          <p:cNvCxnSpPr>
            <a:cxnSpLocks/>
          </p:cNvCxnSpPr>
          <p:nvPr/>
        </p:nvCxnSpPr>
        <p:spPr>
          <a:xfrm flipV="1">
            <a:off x="5793897" y="3821126"/>
            <a:ext cx="3172078" cy="253921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A1BAC30-7492-EBA8-AC3D-6D2B8940F4B0}"/>
              </a:ext>
            </a:extLst>
          </p:cNvPr>
          <p:cNvSpPr>
            <a:spLocks noGrp="1"/>
          </p:cNvSpPr>
          <p:nvPr>
            <p:ph type="sldNum" sz="quarter" idx="4"/>
          </p:nvPr>
        </p:nvSpPr>
        <p:spPr/>
        <p:txBody>
          <a:bodyPr/>
          <a:lstStyle/>
          <a:p>
            <a:fld id="{8AF34121-AFFE-3048-BF09-9810F0C44256}" type="slidenum">
              <a:rPr lang="en-US" smtClean="0"/>
              <a:pPr/>
              <a:t>23</a:t>
            </a:fld>
            <a:endParaRPr lang="en-US" dirty="0"/>
          </a:p>
        </p:txBody>
      </p:sp>
      <p:sp>
        <p:nvSpPr>
          <p:cNvPr id="4" name="TextBox 3">
            <a:extLst>
              <a:ext uri="{FF2B5EF4-FFF2-40B4-BE49-F238E27FC236}">
                <a16:creationId xmlns:a16="http://schemas.microsoft.com/office/drawing/2014/main" id="{83CA82AC-456F-54F0-67B2-E352D6CB6E48}"/>
              </a:ext>
            </a:extLst>
          </p:cNvPr>
          <p:cNvSpPr txBox="1"/>
          <p:nvPr/>
        </p:nvSpPr>
        <p:spPr>
          <a:xfrm>
            <a:off x="1854499" y="227685"/>
            <a:ext cx="2133600" cy="523220"/>
          </a:xfrm>
          <a:prstGeom prst="rect">
            <a:avLst/>
          </a:prstGeom>
          <a:noFill/>
        </p:spPr>
        <p:txBody>
          <a:bodyPr wrap="square" rtlCol="0">
            <a:spAutoFit/>
          </a:bodyPr>
          <a:lstStyle/>
          <a:p>
            <a:pPr algn="ctr"/>
            <a:r>
              <a:rPr lang="en-US" sz="1400" b="1" dirty="0"/>
              <a:t>McJunkin </a:t>
            </a:r>
            <a:r>
              <a:rPr lang="en-US" sz="1400" b="1" i="1" dirty="0"/>
              <a:t>et al. </a:t>
            </a:r>
            <a:r>
              <a:rPr lang="en-US" sz="1400" b="1" dirty="0"/>
              <a:t>(2026)</a:t>
            </a:r>
          </a:p>
          <a:p>
            <a:pPr algn="ctr"/>
            <a:r>
              <a:rPr lang="en-US" sz="1400" b="1" dirty="0"/>
              <a:t>arXiv:2603.13124</a:t>
            </a:r>
          </a:p>
        </p:txBody>
      </p:sp>
    </p:spTree>
    <p:extLst>
      <p:ext uri="{BB962C8B-B14F-4D97-AF65-F5344CB8AC3E}">
        <p14:creationId xmlns:p14="http://schemas.microsoft.com/office/powerpoint/2010/main" val="3084373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440A-6D99-E703-89A1-2456DADDB82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043BA5-E4CD-6A68-E246-54EF3880465B}"/>
              </a:ext>
            </a:extLst>
          </p:cNvPr>
          <p:cNvSpPr>
            <a:spLocks noGrp="1"/>
          </p:cNvSpPr>
          <p:nvPr>
            <p:ph sz="quarter" idx="10"/>
          </p:nvPr>
        </p:nvSpPr>
        <p:spPr>
          <a:xfrm>
            <a:off x="619777" y="1240293"/>
            <a:ext cx="5708478" cy="5161667"/>
          </a:xfrm>
        </p:spPr>
        <p:txBody>
          <a:bodyPr/>
          <a:lstStyle/>
          <a:p>
            <a:r>
              <a:rPr lang="en-US" dirty="0"/>
              <a:t>Cryostat in linear accelerator beamline</a:t>
            </a:r>
          </a:p>
          <a:p>
            <a:pPr lvl="1"/>
            <a:r>
              <a:rPr lang="en-US" dirty="0"/>
              <a:t>Thinned vacuum can and thermal shields</a:t>
            </a:r>
          </a:p>
          <a:p>
            <a:pPr marL="284162" lvl="1"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84C0607A-EEB1-55C9-A95C-744650CDE1C4}"/>
              </a:ext>
            </a:extLst>
          </p:cNvPr>
          <p:cNvSpPr>
            <a:spLocks noGrp="1"/>
          </p:cNvSpPr>
          <p:nvPr>
            <p:ph type="title"/>
          </p:nvPr>
        </p:nvSpPr>
        <p:spPr/>
        <p:txBody>
          <a:bodyPr/>
          <a:lstStyle/>
          <a:p>
            <a:r>
              <a:rPr lang="en-US" dirty="0"/>
              <a:t>Tests at JHU APL</a:t>
            </a:r>
          </a:p>
        </p:txBody>
      </p:sp>
      <p:pic>
        <p:nvPicPr>
          <p:cNvPr id="6" name="Picture 5" descr="A collage of people in a room&#10;&#10;Description automatically generated">
            <a:extLst>
              <a:ext uri="{FF2B5EF4-FFF2-40B4-BE49-F238E27FC236}">
                <a16:creationId xmlns:a16="http://schemas.microsoft.com/office/drawing/2014/main" id="{C692869D-535E-AF45-9158-5FD8A6CAA535}"/>
              </a:ext>
            </a:extLst>
          </p:cNvPr>
          <p:cNvPicPr>
            <a:picLocks noChangeAspect="1"/>
          </p:cNvPicPr>
          <p:nvPr/>
        </p:nvPicPr>
        <p:blipFill>
          <a:blip r:embed="rId2">
            <a:extLst>
              <a:ext uri="{28A0092B-C50C-407E-A947-70E740481C1C}">
                <a14:useLocalDpi xmlns:a14="http://schemas.microsoft.com/office/drawing/2010/main" val="0"/>
              </a:ext>
            </a:extLst>
          </a:blip>
          <a:srcRect r="41047"/>
          <a:stretch/>
        </p:blipFill>
        <p:spPr>
          <a:xfrm>
            <a:off x="208457" y="4029403"/>
            <a:ext cx="5406113" cy="2372557"/>
          </a:xfrm>
          <a:prstGeom prst="rect">
            <a:avLst/>
          </a:prstGeom>
        </p:spPr>
      </p:pic>
      <p:pic>
        <p:nvPicPr>
          <p:cNvPr id="8" name="Picture 7" descr="Diagram of a diagram of a machine&#10;&#10;AI-generated content may be incorrect.">
            <a:extLst>
              <a:ext uri="{FF2B5EF4-FFF2-40B4-BE49-F238E27FC236}">
                <a16:creationId xmlns:a16="http://schemas.microsoft.com/office/drawing/2014/main" id="{7A549445-2DA8-6933-0035-C93F196834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7382" y="1240293"/>
            <a:ext cx="6161443" cy="5292396"/>
          </a:xfrm>
          <a:prstGeom prst="rect">
            <a:avLst/>
          </a:prstGeom>
        </p:spPr>
      </p:pic>
      <p:sp>
        <p:nvSpPr>
          <p:cNvPr id="5" name="Rectangle 4">
            <a:extLst>
              <a:ext uri="{FF2B5EF4-FFF2-40B4-BE49-F238E27FC236}">
                <a16:creationId xmlns:a16="http://schemas.microsoft.com/office/drawing/2014/main" id="{71E5C18B-2977-6ECD-995F-6255450CFF92}"/>
              </a:ext>
            </a:extLst>
          </p:cNvPr>
          <p:cNvSpPr/>
          <p:nvPr/>
        </p:nvSpPr>
        <p:spPr>
          <a:xfrm>
            <a:off x="7978747" y="2484255"/>
            <a:ext cx="898216" cy="72019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7" name="TextBox 6">
            <a:extLst>
              <a:ext uri="{FF2B5EF4-FFF2-40B4-BE49-F238E27FC236}">
                <a16:creationId xmlns:a16="http://schemas.microsoft.com/office/drawing/2014/main" id="{A864AC6B-8CB8-F08A-A4BD-CCE32F6458B7}"/>
              </a:ext>
            </a:extLst>
          </p:cNvPr>
          <p:cNvSpPr txBox="1"/>
          <p:nvPr/>
        </p:nvSpPr>
        <p:spPr>
          <a:xfrm>
            <a:off x="7711709" y="2690461"/>
            <a:ext cx="356050" cy="307777"/>
          </a:xfrm>
          <a:prstGeom prst="rect">
            <a:avLst/>
          </a:prstGeom>
          <a:noFill/>
        </p:spPr>
        <p:txBody>
          <a:bodyPr wrap="square" rtlCol="0">
            <a:spAutoFit/>
          </a:bodyPr>
          <a:lstStyle/>
          <a:p>
            <a:pPr algn="ctr"/>
            <a:r>
              <a:rPr lang="en-US" sz="1400" dirty="0">
                <a:solidFill>
                  <a:srgbClr val="293446"/>
                </a:solidFill>
              </a:rPr>
              <a:t>e</a:t>
            </a:r>
            <a:r>
              <a:rPr lang="en-US" sz="1400" baseline="30000" dirty="0">
                <a:solidFill>
                  <a:srgbClr val="293446"/>
                </a:solidFill>
              </a:rPr>
              <a:t>-</a:t>
            </a:r>
            <a:endParaRPr lang="en-US" sz="1400" dirty="0">
              <a:solidFill>
                <a:srgbClr val="293446"/>
              </a:solidFill>
            </a:endParaRPr>
          </a:p>
        </p:txBody>
      </p:sp>
      <p:cxnSp>
        <p:nvCxnSpPr>
          <p:cNvPr id="10" name="Straight Arrow Connector 9">
            <a:extLst>
              <a:ext uri="{FF2B5EF4-FFF2-40B4-BE49-F238E27FC236}">
                <a16:creationId xmlns:a16="http://schemas.microsoft.com/office/drawing/2014/main" id="{029641C8-ACD3-789D-8652-F34D395E432F}"/>
              </a:ext>
            </a:extLst>
          </p:cNvPr>
          <p:cNvCxnSpPr/>
          <p:nvPr/>
        </p:nvCxnSpPr>
        <p:spPr>
          <a:xfrm>
            <a:off x="7924462" y="2972671"/>
            <a:ext cx="210393" cy="0"/>
          </a:xfrm>
          <a:prstGeom prst="straightConnector1">
            <a:avLst/>
          </a:prstGeom>
          <a:ln w="19050">
            <a:solidFill>
              <a:srgbClr val="001A68"/>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E3E22D6C-F56D-75E9-243F-997FF5C6E12A}"/>
              </a:ext>
            </a:extLst>
          </p:cNvPr>
          <p:cNvSpPr>
            <a:spLocks noGrp="1"/>
          </p:cNvSpPr>
          <p:nvPr>
            <p:ph type="sldNum" sz="quarter" idx="4"/>
          </p:nvPr>
        </p:nvSpPr>
        <p:spPr/>
        <p:txBody>
          <a:bodyPr/>
          <a:lstStyle/>
          <a:p>
            <a:fld id="{8AF34121-AFFE-3048-BF09-9810F0C44256}" type="slidenum">
              <a:rPr lang="en-US" smtClean="0"/>
              <a:pPr/>
              <a:t>24</a:t>
            </a:fld>
            <a:endParaRPr lang="en-US" dirty="0"/>
          </a:p>
        </p:txBody>
      </p:sp>
      <p:sp>
        <p:nvSpPr>
          <p:cNvPr id="4" name="TextBox 3">
            <a:extLst>
              <a:ext uri="{FF2B5EF4-FFF2-40B4-BE49-F238E27FC236}">
                <a16:creationId xmlns:a16="http://schemas.microsoft.com/office/drawing/2014/main" id="{1F6C7681-4F09-6EB4-1B12-A2D15D16EA68}"/>
              </a:ext>
            </a:extLst>
          </p:cNvPr>
          <p:cNvSpPr txBox="1"/>
          <p:nvPr/>
        </p:nvSpPr>
        <p:spPr>
          <a:xfrm>
            <a:off x="1854499" y="227685"/>
            <a:ext cx="2133600" cy="523220"/>
          </a:xfrm>
          <a:prstGeom prst="rect">
            <a:avLst/>
          </a:prstGeom>
          <a:noFill/>
        </p:spPr>
        <p:txBody>
          <a:bodyPr wrap="square" rtlCol="0">
            <a:spAutoFit/>
          </a:bodyPr>
          <a:lstStyle/>
          <a:p>
            <a:pPr algn="ctr"/>
            <a:r>
              <a:rPr lang="en-US" sz="1400" b="1" dirty="0"/>
              <a:t>McJunkin </a:t>
            </a:r>
            <a:r>
              <a:rPr lang="en-US" sz="1400" b="1" i="1" dirty="0"/>
              <a:t>et al. </a:t>
            </a:r>
            <a:r>
              <a:rPr lang="en-US" sz="1400" b="1" dirty="0"/>
              <a:t>(2026)</a:t>
            </a:r>
          </a:p>
          <a:p>
            <a:pPr algn="ctr"/>
            <a:r>
              <a:rPr lang="en-US" sz="1400" b="1" dirty="0"/>
              <a:t>arXiv:2603.13124</a:t>
            </a:r>
          </a:p>
        </p:txBody>
      </p:sp>
    </p:spTree>
    <p:extLst>
      <p:ext uri="{BB962C8B-B14F-4D97-AF65-F5344CB8AC3E}">
        <p14:creationId xmlns:p14="http://schemas.microsoft.com/office/powerpoint/2010/main" val="224913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F7A25-B140-8EFC-57B4-55B7CAC56BF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1F0B4AF-4C75-8014-7FA0-595183414E33}"/>
                  </a:ext>
                </a:extLst>
              </p:cNvPr>
              <p:cNvSpPr>
                <a:spLocks noGrp="1"/>
              </p:cNvSpPr>
              <p:nvPr>
                <p:ph sz="quarter" idx="10"/>
              </p:nvPr>
            </p:nvSpPr>
            <p:spPr>
              <a:xfrm>
                <a:off x="619777" y="1240293"/>
                <a:ext cx="5708478" cy="5161667"/>
              </a:xfrm>
            </p:spPr>
            <p:txBody>
              <a:bodyPr/>
              <a:lstStyle/>
              <a:p>
                <a:r>
                  <a:rPr lang="en-US" dirty="0"/>
                  <a:t>Cryostat in linear accelerator beamline</a:t>
                </a:r>
              </a:p>
              <a:p>
                <a:pPr lvl="1"/>
                <a:r>
                  <a:rPr lang="en-US" dirty="0"/>
                  <a:t>Thinned vacuum can and thermal shields</a:t>
                </a:r>
              </a:p>
              <a:p>
                <a:r>
                  <a:rPr lang="en-US" dirty="0"/>
                  <a:t>Pulse width ~4 </a:t>
                </a:r>
                <a14:m>
                  <m:oMath xmlns:m="http://schemas.openxmlformats.org/officeDocument/2006/math">
                    <m:r>
                      <a:rPr lang="en-US" b="1" i="1" smtClean="0">
                        <a:latin typeface="Cambria Math" panose="02040503050406030204" pitchFamily="18" charset="0"/>
                      </a:rPr>
                      <m:t>𝝁</m:t>
                    </m:r>
                  </m:oMath>
                </a14:m>
                <a:r>
                  <a:rPr lang="en-US" dirty="0"/>
                  <a:t>s</a:t>
                </a:r>
              </a:p>
              <a:p>
                <a:r>
                  <a:rPr lang="en-US" dirty="0"/>
                  <a:t>Accelerated electrons are minimum ionizing (5-25 MeV)</a:t>
                </a:r>
              </a:p>
              <a:p>
                <a:pPr lvl="1"/>
                <a:r>
                  <a:rPr lang="en-US" dirty="0"/>
                  <a:t>Mean electron number: 0 </a:t>
                </a:r>
                <a14:m>
                  <m:oMath xmlns:m="http://schemas.openxmlformats.org/officeDocument/2006/math">
                    <m:r>
                      <a:rPr lang="en-US" b="1" i="1" smtClean="0">
                        <a:latin typeface="Cambria Math" panose="02040503050406030204" pitchFamily="18" charset="0"/>
                      </a:rPr>
                      <m:t>→</m:t>
                    </m:r>
                  </m:oMath>
                </a14:m>
                <a:r>
                  <a:rPr lang="en-US" dirty="0"/>
                  <a:t> 6.5 e</a:t>
                </a:r>
                <a:r>
                  <a:rPr lang="en-US" baseline="30000" dirty="0"/>
                  <a:t>-</a:t>
                </a:r>
              </a:p>
              <a:p>
                <a:pPr lvl="1"/>
                <a:r>
                  <a:rPr lang="en-US" dirty="0"/>
                  <a:t>Mean energies:              0 </a:t>
                </a:r>
                <a14:m>
                  <m:oMath xmlns:m="http://schemas.openxmlformats.org/officeDocument/2006/math">
                    <m:r>
                      <a:rPr lang="en-US" b="1" i="1" smtClean="0">
                        <a:latin typeface="Cambria Math" panose="02040503050406030204" pitchFamily="18" charset="0"/>
                      </a:rPr>
                      <m:t>→</m:t>
                    </m:r>
                  </m:oMath>
                </a14:m>
                <a:r>
                  <a:rPr lang="en-US" dirty="0"/>
                  <a:t> 942 keV</a:t>
                </a:r>
              </a:p>
              <a:p>
                <a:pPr lvl="1"/>
                <a:endParaRPr lang="en-US" dirty="0"/>
              </a:p>
              <a:p>
                <a:pPr lvl="1"/>
                <a:endParaRPr lang="en-US" dirty="0"/>
              </a:p>
              <a:p>
                <a:endParaRPr lang="en-US" dirty="0"/>
              </a:p>
            </p:txBody>
          </p:sp>
        </mc:Choice>
        <mc:Fallback xmlns="">
          <p:sp>
            <p:nvSpPr>
              <p:cNvPr id="2" name="Content Placeholder 1">
                <a:extLst>
                  <a:ext uri="{FF2B5EF4-FFF2-40B4-BE49-F238E27FC236}">
                    <a16:creationId xmlns:a16="http://schemas.microsoft.com/office/drawing/2014/main" id="{21F0B4AF-4C75-8014-7FA0-595183414E33}"/>
                  </a:ext>
                </a:extLst>
              </p:cNvPr>
              <p:cNvSpPr>
                <a:spLocks noGrp="1" noRot="1" noChangeAspect="1" noMove="1" noResize="1" noEditPoints="1" noAdjustHandles="1" noChangeArrowheads="1" noChangeShapeType="1" noTextEdit="1"/>
              </p:cNvSpPr>
              <p:nvPr>
                <p:ph sz="quarter" idx="10"/>
              </p:nvPr>
            </p:nvSpPr>
            <p:spPr>
              <a:xfrm>
                <a:off x="619777" y="1240293"/>
                <a:ext cx="5708478" cy="5161667"/>
              </a:xfrm>
              <a:blipFill>
                <a:blip r:embed="rId2"/>
                <a:stretch>
                  <a:fillRect l="-887" t="-980"/>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18A2E68-221A-3A55-C374-B2C46EDAAA67}"/>
              </a:ext>
            </a:extLst>
          </p:cNvPr>
          <p:cNvSpPr>
            <a:spLocks noGrp="1"/>
          </p:cNvSpPr>
          <p:nvPr>
            <p:ph type="title"/>
          </p:nvPr>
        </p:nvSpPr>
        <p:spPr/>
        <p:txBody>
          <a:bodyPr/>
          <a:lstStyle/>
          <a:p>
            <a:r>
              <a:rPr lang="en-US" dirty="0"/>
              <a:t>Tests at JHU APL</a:t>
            </a:r>
          </a:p>
        </p:txBody>
      </p:sp>
      <p:pic>
        <p:nvPicPr>
          <p:cNvPr id="5" name="Picture 4" descr="Diagram of a diagram of a machine&#10;&#10;AI-generated content may be incorrect.">
            <a:extLst>
              <a:ext uri="{FF2B5EF4-FFF2-40B4-BE49-F238E27FC236}">
                <a16:creationId xmlns:a16="http://schemas.microsoft.com/office/drawing/2014/main" id="{A33681F4-ED35-1502-2838-DE4C39FE79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7382" y="1240293"/>
            <a:ext cx="6161443" cy="5292396"/>
          </a:xfrm>
          <a:prstGeom prst="rect">
            <a:avLst/>
          </a:prstGeom>
        </p:spPr>
      </p:pic>
      <p:sp>
        <p:nvSpPr>
          <p:cNvPr id="8" name="Rectangle 7">
            <a:extLst>
              <a:ext uri="{FF2B5EF4-FFF2-40B4-BE49-F238E27FC236}">
                <a16:creationId xmlns:a16="http://schemas.microsoft.com/office/drawing/2014/main" id="{4AD7967A-A275-F0CF-108C-8B8CBC3BEFAB}"/>
              </a:ext>
            </a:extLst>
          </p:cNvPr>
          <p:cNvSpPr/>
          <p:nvPr/>
        </p:nvSpPr>
        <p:spPr>
          <a:xfrm>
            <a:off x="7978747" y="2484255"/>
            <a:ext cx="898216" cy="72019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9" name="TextBox 8">
            <a:extLst>
              <a:ext uri="{FF2B5EF4-FFF2-40B4-BE49-F238E27FC236}">
                <a16:creationId xmlns:a16="http://schemas.microsoft.com/office/drawing/2014/main" id="{AC48C101-E3FB-8D17-A501-1B6FDFFF7479}"/>
              </a:ext>
            </a:extLst>
          </p:cNvPr>
          <p:cNvSpPr txBox="1"/>
          <p:nvPr/>
        </p:nvSpPr>
        <p:spPr>
          <a:xfrm>
            <a:off x="7711709" y="2690461"/>
            <a:ext cx="356050" cy="307777"/>
          </a:xfrm>
          <a:prstGeom prst="rect">
            <a:avLst/>
          </a:prstGeom>
          <a:noFill/>
        </p:spPr>
        <p:txBody>
          <a:bodyPr wrap="square" rtlCol="0">
            <a:spAutoFit/>
          </a:bodyPr>
          <a:lstStyle/>
          <a:p>
            <a:pPr algn="ctr"/>
            <a:r>
              <a:rPr lang="en-US" sz="1400" dirty="0">
                <a:solidFill>
                  <a:srgbClr val="293446"/>
                </a:solidFill>
              </a:rPr>
              <a:t>e</a:t>
            </a:r>
            <a:r>
              <a:rPr lang="en-US" sz="1400" baseline="30000" dirty="0">
                <a:solidFill>
                  <a:srgbClr val="293446"/>
                </a:solidFill>
              </a:rPr>
              <a:t>-</a:t>
            </a:r>
            <a:endParaRPr lang="en-US" sz="1400" dirty="0">
              <a:solidFill>
                <a:srgbClr val="293446"/>
              </a:solidFill>
            </a:endParaRPr>
          </a:p>
        </p:txBody>
      </p:sp>
      <p:cxnSp>
        <p:nvCxnSpPr>
          <p:cNvPr id="10" name="Straight Arrow Connector 9">
            <a:extLst>
              <a:ext uri="{FF2B5EF4-FFF2-40B4-BE49-F238E27FC236}">
                <a16:creationId xmlns:a16="http://schemas.microsoft.com/office/drawing/2014/main" id="{EE8A1E2F-31A0-F9CC-9B2F-B640078C5D95}"/>
              </a:ext>
            </a:extLst>
          </p:cNvPr>
          <p:cNvCxnSpPr/>
          <p:nvPr/>
        </p:nvCxnSpPr>
        <p:spPr>
          <a:xfrm>
            <a:off x="7924462" y="2972671"/>
            <a:ext cx="210393" cy="0"/>
          </a:xfrm>
          <a:prstGeom prst="straightConnector1">
            <a:avLst/>
          </a:prstGeom>
          <a:ln w="19050">
            <a:solidFill>
              <a:srgbClr val="001A68"/>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F9092C8-266C-5DBF-1A52-72DE7BF02164}"/>
              </a:ext>
            </a:extLst>
          </p:cNvPr>
          <p:cNvSpPr>
            <a:spLocks noGrp="1"/>
          </p:cNvSpPr>
          <p:nvPr>
            <p:ph type="sldNum" sz="quarter" idx="4"/>
          </p:nvPr>
        </p:nvSpPr>
        <p:spPr/>
        <p:txBody>
          <a:bodyPr/>
          <a:lstStyle/>
          <a:p>
            <a:fld id="{8AF34121-AFFE-3048-BF09-9810F0C44256}" type="slidenum">
              <a:rPr lang="en-US" smtClean="0"/>
              <a:pPr/>
              <a:t>25</a:t>
            </a:fld>
            <a:endParaRPr lang="en-US" dirty="0"/>
          </a:p>
        </p:txBody>
      </p:sp>
      <p:sp>
        <p:nvSpPr>
          <p:cNvPr id="4" name="TextBox 3">
            <a:extLst>
              <a:ext uri="{FF2B5EF4-FFF2-40B4-BE49-F238E27FC236}">
                <a16:creationId xmlns:a16="http://schemas.microsoft.com/office/drawing/2014/main" id="{15E0FF91-11B5-1C6E-8D24-CF329DA1F40F}"/>
              </a:ext>
            </a:extLst>
          </p:cNvPr>
          <p:cNvSpPr txBox="1"/>
          <p:nvPr/>
        </p:nvSpPr>
        <p:spPr>
          <a:xfrm>
            <a:off x="1854499" y="227685"/>
            <a:ext cx="2133600" cy="523220"/>
          </a:xfrm>
          <a:prstGeom prst="rect">
            <a:avLst/>
          </a:prstGeom>
          <a:noFill/>
        </p:spPr>
        <p:txBody>
          <a:bodyPr wrap="square" rtlCol="0">
            <a:spAutoFit/>
          </a:bodyPr>
          <a:lstStyle/>
          <a:p>
            <a:pPr algn="ctr"/>
            <a:r>
              <a:rPr lang="en-US" sz="1400" b="1" dirty="0"/>
              <a:t>McJunkin </a:t>
            </a:r>
            <a:r>
              <a:rPr lang="en-US" sz="1400" b="1" i="1" dirty="0"/>
              <a:t>et al. </a:t>
            </a:r>
            <a:r>
              <a:rPr lang="en-US" sz="1400" b="1" dirty="0"/>
              <a:t>(2026)</a:t>
            </a:r>
          </a:p>
          <a:p>
            <a:pPr algn="ctr"/>
            <a:r>
              <a:rPr lang="en-US" sz="1400" b="1" dirty="0"/>
              <a:t>arXiv:2603.13124</a:t>
            </a:r>
          </a:p>
        </p:txBody>
      </p:sp>
    </p:spTree>
    <p:extLst>
      <p:ext uri="{BB962C8B-B14F-4D97-AF65-F5344CB8AC3E}">
        <p14:creationId xmlns:p14="http://schemas.microsoft.com/office/powerpoint/2010/main" val="11467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3F1B5-9D2E-77D7-2084-4D37474B6936}"/>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8EA4C361-2CA9-F0A1-464F-7ABF8EC05FC4}"/>
              </a:ext>
            </a:extLst>
          </p:cNvPr>
          <p:cNvGrpSpPr>
            <a:grpSpLocks noChangeAspect="1"/>
          </p:cNvGrpSpPr>
          <p:nvPr/>
        </p:nvGrpSpPr>
        <p:grpSpPr>
          <a:xfrm>
            <a:off x="1054208" y="1917290"/>
            <a:ext cx="9715435" cy="5079277"/>
            <a:chOff x="1555654" y="2338473"/>
            <a:chExt cx="8778168" cy="4589269"/>
          </a:xfrm>
        </p:grpSpPr>
        <p:pic>
          <p:nvPicPr>
            <p:cNvPr id="9" name="Picture 8">
              <a:extLst>
                <a:ext uri="{FF2B5EF4-FFF2-40B4-BE49-F238E27FC236}">
                  <a16:creationId xmlns:a16="http://schemas.microsoft.com/office/drawing/2014/main" id="{FE1852A1-988A-9C16-69D7-B4A81023946E}"/>
                </a:ext>
              </a:extLst>
            </p:cNvPr>
            <p:cNvPicPr>
              <a:picLocks noChangeAspect="1"/>
            </p:cNvPicPr>
            <p:nvPr/>
          </p:nvPicPr>
          <p:blipFill>
            <a:blip r:embed="rId2"/>
            <a:srcRect t="49369" r="74423"/>
            <a:stretch>
              <a:fillRect/>
            </a:stretch>
          </p:blipFill>
          <p:spPr>
            <a:xfrm>
              <a:off x="6251014" y="2519286"/>
              <a:ext cx="4082808" cy="4408456"/>
            </a:xfrm>
            <a:prstGeom prst="rect">
              <a:avLst/>
            </a:prstGeom>
          </p:spPr>
        </p:pic>
        <p:pic>
          <p:nvPicPr>
            <p:cNvPr id="7" name="Picture 6">
              <a:extLst>
                <a:ext uri="{FF2B5EF4-FFF2-40B4-BE49-F238E27FC236}">
                  <a16:creationId xmlns:a16="http://schemas.microsoft.com/office/drawing/2014/main" id="{E9379F94-0F3C-D931-C1D9-52B12597E28D}"/>
                </a:ext>
              </a:extLst>
            </p:cNvPr>
            <p:cNvPicPr>
              <a:picLocks noChangeAspect="1"/>
            </p:cNvPicPr>
            <p:nvPr/>
          </p:nvPicPr>
          <p:blipFill>
            <a:blip r:embed="rId2"/>
            <a:srcRect r="74423" b="48912"/>
            <a:stretch>
              <a:fillRect/>
            </a:stretch>
          </p:blipFill>
          <p:spPr>
            <a:xfrm>
              <a:off x="1555654" y="2409756"/>
              <a:ext cx="4082808" cy="4448244"/>
            </a:xfrm>
            <a:prstGeom prst="rect">
              <a:avLst/>
            </a:prstGeom>
          </p:spPr>
        </p:pic>
        <p:sp>
          <p:nvSpPr>
            <p:cNvPr id="10" name="Rectangle 9">
              <a:extLst>
                <a:ext uri="{FF2B5EF4-FFF2-40B4-BE49-F238E27FC236}">
                  <a16:creationId xmlns:a16="http://schemas.microsoft.com/office/drawing/2014/main" id="{667462A6-03BE-8A75-5AF2-500461A7BB42}"/>
                </a:ext>
              </a:extLst>
            </p:cNvPr>
            <p:cNvSpPr/>
            <p:nvPr/>
          </p:nvSpPr>
          <p:spPr>
            <a:xfrm>
              <a:off x="6331058" y="2519286"/>
              <a:ext cx="743918" cy="5338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1" name="Rectangle 10">
              <a:extLst>
                <a:ext uri="{FF2B5EF4-FFF2-40B4-BE49-F238E27FC236}">
                  <a16:creationId xmlns:a16="http://schemas.microsoft.com/office/drawing/2014/main" id="{CF0C1AF9-C289-7047-F5B0-8AF4D6950042}"/>
                </a:ext>
              </a:extLst>
            </p:cNvPr>
            <p:cNvSpPr/>
            <p:nvPr/>
          </p:nvSpPr>
          <p:spPr>
            <a:xfrm>
              <a:off x="1640237" y="2519286"/>
              <a:ext cx="743918" cy="5338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2" name="Rectangle 11">
              <a:extLst>
                <a:ext uri="{FF2B5EF4-FFF2-40B4-BE49-F238E27FC236}">
                  <a16:creationId xmlns:a16="http://schemas.microsoft.com/office/drawing/2014/main" id="{6423088E-8235-8D76-9FE7-A851BCA36E0D}"/>
                </a:ext>
              </a:extLst>
            </p:cNvPr>
            <p:cNvSpPr/>
            <p:nvPr/>
          </p:nvSpPr>
          <p:spPr>
            <a:xfrm>
              <a:off x="3267389" y="2338473"/>
              <a:ext cx="1452647" cy="5338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sp>
        <p:nvSpPr>
          <p:cNvPr id="3" name="Title 2">
            <a:extLst>
              <a:ext uri="{FF2B5EF4-FFF2-40B4-BE49-F238E27FC236}">
                <a16:creationId xmlns:a16="http://schemas.microsoft.com/office/drawing/2014/main" id="{7D992599-1825-8A90-EED8-59EE27162F87}"/>
              </a:ext>
            </a:extLst>
          </p:cNvPr>
          <p:cNvSpPr>
            <a:spLocks noGrp="1"/>
          </p:cNvSpPr>
          <p:nvPr>
            <p:ph type="title"/>
          </p:nvPr>
        </p:nvSpPr>
        <p:spPr/>
        <p:txBody>
          <a:bodyPr/>
          <a:lstStyle/>
          <a:p>
            <a:r>
              <a:rPr lang="en-US" dirty="0"/>
              <a:t>Energy Dependence</a:t>
            </a:r>
          </a:p>
        </p:txBody>
      </p:sp>
      <p:sp>
        <p:nvSpPr>
          <p:cNvPr id="2" name="Content Placeholder 1">
            <a:extLst>
              <a:ext uri="{FF2B5EF4-FFF2-40B4-BE49-F238E27FC236}">
                <a16:creationId xmlns:a16="http://schemas.microsoft.com/office/drawing/2014/main" id="{2BD21B17-0AB5-D9B9-0B4A-28BB0B35674C}"/>
              </a:ext>
            </a:extLst>
          </p:cNvPr>
          <p:cNvSpPr>
            <a:spLocks noGrp="1"/>
          </p:cNvSpPr>
          <p:nvPr>
            <p:ph sz="quarter" idx="10"/>
          </p:nvPr>
        </p:nvSpPr>
        <p:spPr>
          <a:xfrm>
            <a:off x="625398" y="1108677"/>
            <a:ext cx="10401190" cy="4830616"/>
          </a:xfrm>
        </p:spPr>
        <p:txBody>
          <a:bodyPr/>
          <a:lstStyle/>
          <a:p>
            <a:r>
              <a:rPr lang="en-US" dirty="0"/>
              <a:t>Linac averaging reveals errors at the lowest measured energy (0.3 e</a:t>
            </a:r>
            <a:r>
              <a:rPr lang="en-US" baseline="30000" dirty="0"/>
              <a:t>- </a:t>
            </a:r>
            <a:r>
              <a:rPr lang="en-US" dirty="0"/>
              <a:t>~ 100 keV)</a:t>
            </a:r>
          </a:p>
          <a:p>
            <a:r>
              <a:rPr lang="en-US" u="sng" dirty="0"/>
              <a:t>Conclusion:</a:t>
            </a:r>
            <a:r>
              <a:rPr lang="en-US" dirty="0"/>
              <a:t> low-energy radiation still affects JJ-GE qubits</a:t>
            </a:r>
          </a:p>
          <a:p>
            <a:pPr lvl="1"/>
            <a:r>
              <a:rPr lang="en-US" dirty="0"/>
              <a:t>As other error mechanisms are reduced, qubit sensitivity to lower energy radiation may become apparent</a:t>
            </a:r>
            <a:endParaRPr lang="en-US" u="sng" dirty="0"/>
          </a:p>
        </p:txBody>
      </p:sp>
      <p:sp>
        <p:nvSpPr>
          <p:cNvPr id="6" name="Slide Number Placeholder 5">
            <a:extLst>
              <a:ext uri="{FF2B5EF4-FFF2-40B4-BE49-F238E27FC236}">
                <a16:creationId xmlns:a16="http://schemas.microsoft.com/office/drawing/2014/main" id="{AA5EAD36-F902-9899-16C0-960B0E9E883B}"/>
              </a:ext>
            </a:extLst>
          </p:cNvPr>
          <p:cNvSpPr>
            <a:spLocks noGrp="1"/>
          </p:cNvSpPr>
          <p:nvPr>
            <p:ph type="sldNum" sz="quarter" idx="4"/>
          </p:nvPr>
        </p:nvSpPr>
        <p:spPr/>
        <p:txBody>
          <a:bodyPr/>
          <a:lstStyle/>
          <a:p>
            <a:fld id="{8AF34121-AFFE-3048-BF09-9810F0C44256}" type="slidenum">
              <a:rPr lang="en-US" smtClean="0"/>
              <a:pPr/>
              <a:t>26</a:t>
            </a:fld>
            <a:endParaRPr lang="en-US" dirty="0"/>
          </a:p>
        </p:txBody>
      </p:sp>
    </p:spTree>
    <p:extLst>
      <p:ext uri="{BB962C8B-B14F-4D97-AF65-F5344CB8AC3E}">
        <p14:creationId xmlns:p14="http://schemas.microsoft.com/office/powerpoint/2010/main" val="291078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E2B6-8450-C0C8-32E2-182B49B7AE3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11C44AA8-8029-1D40-E986-8241069D8108}"/>
              </a:ext>
            </a:extLst>
          </p:cNvPr>
          <p:cNvGrpSpPr/>
          <p:nvPr/>
        </p:nvGrpSpPr>
        <p:grpSpPr>
          <a:xfrm>
            <a:off x="4720037" y="2256762"/>
            <a:ext cx="7323810" cy="3571386"/>
            <a:chOff x="2494845" y="3176169"/>
            <a:chExt cx="7323810" cy="3571386"/>
          </a:xfrm>
        </p:grpSpPr>
        <p:pic>
          <p:nvPicPr>
            <p:cNvPr id="43" name="Picture 42">
              <a:extLst>
                <a:ext uri="{FF2B5EF4-FFF2-40B4-BE49-F238E27FC236}">
                  <a16:creationId xmlns:a16="http://schemas.microsoft.com/office/drawing/2014/main" id="{FF04C8FD-A8E5-CC83-E556-47C86AE25E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94845" y="3176169"/>
              <a:ext cx="7323810" cy="3571386"/>
            </a:xfrm>
            <a:prstGeom prst="rect">
              <a:avLst/>
            </a:prstGeom>
          </p:spPr>
        </p:pic>
        <p:sp>
          <p:nvSpPr>
            <p:cNvPr id="44" name="TextBox 43">
              <a:extLst>
                <a:ext uri="{FF2B5EF4-FFF2-40B4-BE49-F238E27FC236}">
                  <a16:creationId xmlns:a16="http://schemas.microsoft.com/office/drawing/2014/main" id="{34FBB37D-696A-37A6-B455-220A2B7E6A43}"/>
                </a:ext>
              </a:extLst>
            </p:cNvPr>
            <p:cNvSpPr txBox="1"/>
            <p:nvPr/>
          </p:nvSpPr>
          <p:spPr>
            <a:xfrm>
              <a:off x="4218921" y="4079477"/>
              <a:ext cx="1587639" cy="307777"/>
            </a:xfrm>
            <a:prstGeom prst="rect">
              <a:avLst/>
            </a:prstGeom>
            <a:solidFill>
              <a:schemeClr val="bg1"/>
            </a:solidFill>
            <a:ln>
              <a:solidFill>
                <a:schemeClr val="tx1"/>
              </a:solidFill>
            </a:ln>
          </p:spPr>
          <p:txBody>
            <a:bodyPr wrap="square" rtlCol="0">
              <a:spAutoFit/>
            </a:bodyPr>
            <a:lstStyle/>
            <a:p>
              <a:pPr algn="ctr"/>
              <a:r>
                <a:rPr lang="en-US" sz="1400" b="1" dirty="0"/>
                <a:t>145 to 435 keV</a:t>
              </a:r>
            </a:p>
          </p:txBody>
        </p:sp>
      </p:grpSp>
      <p:sp>
        <p:nvSpPr>
          <p:cNvPr id="2" name="Content Placeholder 1">
            <a:extLst>
              <a:ext uri="{FF2B5EF4-FFF2-40B4-BE49-F238E27FC236}">
                <a16:creationId xmlns:a16="http://schemas.microsoft.com/office/drawing/2014/main" id="{E59CBB80-AE89-014F-BA38-9E4C2F6C5B0A}"/>
              </a:ext>
            </a:extLst>
          </p:cNvPr>
          <p:cNvSpPr>
            <a:spLocks noGrp="1"/>
          </p:cNvSpPr>
          <p:nvPr>
            <p:ph sz="quarter" idx="10"/>
          </p:nvPr>
        </p:nvSpPr>
        <p:spPr>
          <a:xfrm>
            <a:off x="636399" y="1148416"/>
            <a:ext cx="10915522" cy="4830616"/>
          </a:xfrm>
        </p:spPr>
        <p:txBody>
          <a:bodyPr/>
          <a:lstStyle/>
          <a:p>
            <a:r>
              <a:rPr lang="en-US" dirty="0"/>
              <a:t>Errors on JJ&amp;M1 are more severe initially</a:t>
            </a:r>
          </a:p>
        </p:txBody>
      </p:sp>
      <p:sp>
        <p:nvSpPr>
          <p:cNvPr id="3" name="Title 2">
            <a:extLst>
              <a:ext uri="{FF2B5EF4-FFF2-40B4-BE49-F238E27FC236}">
                <a16:creationId xmlns:a16="http://schemas.microsoft.com/office/drawing/2014/main" id="{83840118-6467-E694-181F-AB0861C967D1}"/>
              </a:ext>
            </a:extLst>
          </p:cNvPr>
          <p:cNvSpPr>
            <a:spLocks noGrp="1"/>
          </p:cNvSpPr>
          <p:nvPr>
            <p:ph type="title"/>
          </p:nvPr>
        </p:nvSpPr>
        <p:spPr/>
        <p:txBody>
          <a:bodyPr/>
          <a:lstStyle/>
          <a:p>
            <a:r>
              <a:rPr lang="en-US" dirty="0"/>
              <a:t>Differences Between Devices – Severity</a:t>
            </a:r>
          </a:p>
        </p:txBody>
      </p:sp>
      <p:sp>
        <p:nvSpPr>
          <p:cNvPr id="41" name="Slide Number Placeholder 40">
            <a:extLst>
              <a:ext uri="{FF2B5EF4-FFF2-40B4-BE49-F238E27FC236}">
                <a16:creationId xmlns:a16="http://schemas.microsoft.com/office/drawing/2014/main" id="{5DA08F67-6CF2-6143-6DBC-C36EA706D693}"/>
              </a:ext>
            </a:extLst>
          </p:cNvPr>
          <p:cNvSpPr>
            <a:spLocks noGrp="1"/>
          </p:cNvSpPr>
          <p:nvPr>
            <p:ph type="sldNum" sz="quarter" idx="4"/>
          </p:nvPr>
        </p:nvSpPr>
        <p:spPr/>
        <p:txBody>
          <a:bodyPr/>
          <a:lstStyle/>
          <a:p>
            <a:fld id="{8AF34121-AFFE-3048-BF09-9810F0C44256}" type="slidenum">
              <a:rPr lang="en-US" smtClean="0"/>
              <a:pPr/>
              <a:t>27</a:t>
            </a:fld>
            <a:endParaRPr lang="en-US" dirty="0"/>
          </a:p>
        </p:txBody>
      </p:sp>
      <p:pic>
        <p:nvPicPr>
          <p:cNvPr id="4" name="Picture 3">
            <a:extLst>
              <a:ext uri="{FF2B5EF4-FFF2-40B4-BE49-F238E27FC236}">
                <a16:creationId xmlns:a16="http://schemas.microsoft.com/office/drawing/2014/main" id="{236D51B7-EA05-5C20-3CEC-AE188EE64DAE}"/>
              </a:ext>
            </a:extLst>
          </p:cNvPr>
          <p:cNvPicPr>
            <a:picLocks noChangeAspect="1"/>
          </p:cNvPicPr>
          <p:nvPr/>
        </p:nvPicPr>
        <p:blipFill>
          <a:blip r:embed="rId3"/>
          <a:stretch>
            <a:fillRect/>
          </a:stretch>
        </p:blipFill>
        <p:spPr>
          <a:xfrm>
            <a:off x="605760" y="2023110"/>
            <a:ext cx="3421166" cy="3339260"/>
          </a:xfrm>
          <a:prstGeom prst="rect">
            <a:avLst/>
          </a:prstGeom>
        </p:spPr>
      </p:pic>
    </p:spTree>
    <p:extLst>
      <p:ext uri="{BB962C8B-B14F-4D97-AF65-F5344CB8AC3E}">
        <p14:creationId xmlns:p14="http://schemas.microsoft.com/office/powerpoint/2010/main" val="404350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C45CB-EDD0-C680-E17A-51F2D0A8A9F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21D1A1E7-1D1A-026A-E7AE-90A0BED5A834}"/>
              </a:ext>
            </a:extLst>
          </p:cNvPr>
          <p:cNvGrpSpPr/>
          <p:nvPr/>
        </p:nvGrpSpPr>
        <p:grpSpPr>
          <a:xfrm>
            <a:off x="2494845" y="3176169"/>
            <a:ext cx="7323810" cy="3571386"/>
            <a:chOff x="2494845" y="3176169"/>
            <a:chExt cx="7323810" cy="3571386"/>
          </a:xfrm>
        </p:grpSpPr>
        <p:pic>
          <p:nvPicPr>
            <p:cNvPr id="14" name="Picture 13">
              <a:extLst>
                <a:ext uri="{FF2B5EF4-FFF2-40B4-BE49-F238E27FC236}">
                  <a16:creationId xmlns:a16="http://schemas.microsoft.com/office/drawing/2014/main" id="{28CD755B-6797-AFB1-5D38-389EEFA7A80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94845" y="3176169"/>
              <a:ext cx="7323810" cy="3571386"/>
            </a:xfrm>
            <a:prstGeom prst="rect">
              <a:avLst/>
            </a:prstGeom>
          </p:spPr>
        </p:pic>
        <p:sp>
          <p:nvSpPr>
            <p:cNvPr id="17" name="TextBox 16">
              <a:extLst>
                <a:ext uri="{FF2B5EF4-FFF2-40B4-BE49-F238E27FC236}">
                  <a16:creationId xmlns:a16="http://schemas.microsoft.com/office/drawing/2014/main" id="{9B3853A8-1794-A002-B8BF-AB28D903751F}"/>
                </a:ext>
              </a:extLst>
            </p:cNvPr>
            <p:cNvSpPr txBox="1"/>
            <p:nvPr/>
          </p:nvSpPr>
          <p:spPr>
            <a:xfrm>
              <a:off x="4218921" y="4079477"/>
              <a:ext cx="1587639" cy="307777"/>
            </a:xfrm>
            <a:prstGeom prst="rect">
              <a:avLst/>
            </a:prstGeom>
            <a:solidFill>
              <a:schemeClr val="bg1"/>
            </a:solidFill>
            <a:ln>
              <a:solidFill>
                <a:schemeClr val="tx1"/>
              </a:solidFill>
            </a:ln>
          </p:spPr>
          <p:txBody>
            <a:bodyPr wrap="square" rtlCol="0">
              <a:spAutoFit/>
            </a:bodyPr>
            <a:lstStyle/>
            <a:p>
              <a:pPr algn="ctr"/>
              <a:r>
                <a:rPr lang="en-US" sz="1400" b="1" dirty="0"/>
                <a:t>145 to 435 keV</a:t>
              </a:r>
            </a:p>
          </p:txBody>
        </p:sp>
      </p:gr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F9D02E8-5649-4A3E-1D46-2A585D3B59E7}"/>
                  </a:ext>
                </a:extLst>
              </p:cNvPr>
              <p:cNvSpPr>
                <a:spLocks noGrp="1"/>
              </p:cNvSpPr>
              <p:nvPr>
                <p:ph sz="quarter" idx="10"/>
              </p:nvPr>
            </p:nvSpPr>
            <p:spPr>
              <a:xfrm>
                <a:off x="636399" y="1148416"/>
                <a:ext cx="10915522" cy="4830616"/>
              </a:xfrm>
            </p:spPr>
            <p:txBody>
              <a:bodyPr/>
              <a:lstStyle/>
              <a:p>
                <a:r>
                  <a:rPr lang="en-US" dirty="0"/>
                  <a:t>Errors on JJ &amp; M1 are more severe initially</a:t>
                </a:r>
              </a:p>
              <a:p>
                <a:r>
                  <a:rPr lang="en-US" u="sng" dirty="0"/>
                  <a:t>Conclusion:</a:t>
                </a:r>
                <a:r>
                  <a:rPr lang="en-US" dirty="0"/>
                  <a:t> The “magnitude” of gap-engineering at the JJ (</a:t>
                </a:r>
                <a14:m>
                  <m:oMath xmlns:m="http://schemas.openxmlformats.org/officeDocument/2006/math">
                    <m:f>
                      <m:fPr>
                        <m:ctrlPr>
                          <a:rPr lang="en-US" b="0" i="1" smtClean="0">
                            <a:latin typeface="Cambria Math" panose="02040503050406030204" pitchFamily="18" charset="0"/>
                          </a:rPr>
                        </m:ctrlPr>
                      </m:fPr>
                      <m:num>
                        <m:r>
                          <a:rPr lang="en-US" b="0" i="1">
                            <a:latin typeface="Cambria Math" panose="02040503050406030204" pitchFamily="18" charset="0"/>
                          </a:rPr>
                          <m:t>𝛿</m:t>
                        </m:r>
                        <m:r>
                          <m:rPr>
                            <m:sty m:val="p"/>
                          </m:rPr>
                          <a:rPr lang="en-US" b="0">
                            <a:latin typeface="Cambria Math" panose="02040503050406030204" pitchFamily="18" charset="0"/>
                          </a:rPr>
                          <m:t>Δ</m:t>
                        </m:r>
                        <m:r>
                          <m:rPr>
                            <m:sty m:val="p"/>
                          </m:rPr>
                          <a:rPr lang="en-US" b="0" baseline="-25000">
                            <a:latin typeface="Cambria Math" panose="02040503050406030204" pitchFamily="18" charset="0"/>
                          </a:rPr>
                          <m:t>JJ</m:t>
                        </m:r>
                      </m:num>
                      <m:den>
                        <m:sSub>
                          <m:sSubPr>
                            <m:ctrlPr>
                              <a:rPr lang="en-US" b="0" i="1">
                                <a:latin typeface="Cambria Math" panose="02040503050406030204" pitchFamily="18" charset="0"/>
                              </a:rPr>
                            </m:ctrlPr>
                          </m:sSubPr>
                          <m:e>
                            <m:r>
                              <a:rPr lang="en-US" b="0" i="1" smtClean="0">
                                <a:latin typeface="Cambria Math" panose="02040503050406030204" pitchFamily="18" charset="0"/>
                              </a:rPr>
                              <m:t>𝑓</m:t>
                            </m:r>
                          </m:e>
                          <m:sub>
                            <m:r>
                              <a:rPr lang="en-US" b="0" i="1">
                                <a:latin typeface="Cambria Math" panose="02040503050406030204" pitchFamily="18" charset="0"/>
                              </a:rPr>
                              <m:t>𝑞</m:t>
                            </m:r>
                          </m:sub>
                        </m:sSub>
                      </m:den>
                    </m:f>
                  </m:oMath>
                </a14:m>
                <a:r>
                  <a:rPr lang="en-US" dirty="0"/>
                  <a:t>) matters</a:t>
                </a:r>
              </a:p>
              <a:p>
                <a:pPr marL="0" indent="0">
                  <a:buNone/>
                </a:pPr>
                <a:endParaRPr lang="en-US" dirty="0"/>
              </a:p>
            </p:txBody>
          </p:sp>
        </mc:Choice>
        <mc:Fallback xmlns="">
          <p:sp>
            <p:nvSpPr>
              <p:cNvPr id="2" name="Content Placeholder 1">
                <a:extLst>
                  <a:ext uri="{FF2B5EF4-FFF2-40B4-BE49-F238E27FC236}">
                    <a16:creationId xmlns:a16="http://schemas.microsoft.com/office/drawing/2014/main" id="{1F9D02E8-5649-4A3E-1D46-2A585D3B59E7}"/>
                  </a:ext>
                </a:extLst>
              </p:cNvPr>
              <p:cNvSpPr>
                <a:spLocks noGrp="1" noRot="1" noChangeAspect="1" noMove="1" noResize="1" noEditPoints="1" noAdjustHandles="1" noChangeArrowheads="1" noChangeShapeType="1" noTextEdit="1"/>
              </p:cNvSpPr>
              <p:nvPr>
                <p:ph sz="quarter" idx="10"/>
              </p:nvPr>
            </p:nvSpPr>
            <p:spPr>
              <a:xfrm>
                <a:off x="636399" y="1148416"/>
                <a:ext cx="10915522" cy="4830616"/>
              </a:xfrm>
              <a:blipFill>
                <a:blip r:embed="rId3"/>
                <a:stretch>
                  <a:fillRect l="-348" t="-131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9F21F77-5874-A3CC-467C-F8A9872CA65C}"/>
              </a:ext>
            </a:extLst>
          </p:cNvPr>
          <p:cNvSpPr>
            <a:spLocks noGrp="1"/>
          </p:cNvSpPr>
          <p:nvPr>
            <p:ph type="title"/>
          </p:nvPr>
        </p:nvSpPr>
        <p:spPr/>
        <p:txBody>
          <a:bodyPr/>
          <a:lstStyle/>
          <a:p>
            <a:r>
              <a:rPr lang="en-US" dirty="0"/>
              <a:t>Differences Between Devices – Severity</a:t>
            </a:r>
          </a:p>
        </p:txBody>
      </p:sp>
      <p:cxnSp>
        <p:nvCxnSpPr>
          <p:cNvPr id="6" name="Straight Connector 5">
            <a:extLst>
              <a:ext uri="{FF2B5EF4-FFF2-40B4-BE49-F238E27FC236}">
                <a16:creationId xmlns:a16="http://schemas.microsoft.com/office/drawing/2014/main" id="{000C6406-8521-E6F6-836A-0E032A307AB0}"/>
              </a:ext>
            </a:extLst>
          </p:cNvPr>
          <p:cNvCxnSpPr>
            <a:cxnSpLocks/>
          </p:cNvCxnSpPr>
          <p:nvPr/>
        </p:nvCxnSpPr>
        <p:spPr>
          <a:xfrm>
            <a:off x="334108" y="1812364"/>
            <a:ext cx="30387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FCB46DD-04B5-EC77-ACBA-316DD4E671F6}"/>
              </a:ext>
            </a:extLst>
          </p:cNvPr>
          <p:cNvCxnSpPr>
            <a:cxnSpLocks/>
          </p:cNvCxnSpPr>
          <p:nvPr/>
        </p:nvCxnSpPr>
        <p:spPr>
          <a:xfrm>
            <a:off x="334107" y="1799664"/>
            <a:ext cx="0" cy="29898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DCB5F89-BEE5-3A29-43C8-7D53C7CE2E3B}"/>
              </a:ext>
            </a:extLst>
          </p:cNvPr>
          <p:cNvCxnSpPr>
            <a:cxnSpLocks/>
          </p:cNvCxnSpPr>
          <p:nvPr/>
        </p:nvCxnSpPr>
        <p:spPr>
          <a:xfrm>
            <a:off x="334108" y="4773988"/>
            <a:ext cx="323368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38CEF48-47B7-20C0-9689-7B0BD653E6D9}"/>
              </a:ext>
            </a:extLst>
          </p:cNvPr>
          <p:cNvCxnSpPr>
            <a:cxnSpLocks/>
          </p:cNvCxnSpPr>
          <p:nvPr/>
        </p:nvCxnSpPr>
        <p:spPr>
          <a:xfrm>
            <a:off x="3567793" y="4006312"/>
            <a:ext cx="0" cy="131619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14">
            <a:extLst>
              <a:ext uri="{FF2B5EF4-FFF2-40B4-BE49-F238E27FC236}">
                <a16:creationId xmlns:a16="http://schemas.microsoft.com/office/drawing/2014/main" id="{ADB90AC6-AEB2-1A28-C0AD-02FEDD8119D3}"/>
              </a:ext>
            </a:extLst>
          </p:cNvPr>
          <p:cNvSpPr>
            <a:spLocks noGrp="1"/>
          </p:cNvSpPr>
          <p:nvPr>
            <p:ph type="sldNum" sz="quarter" idx="4"/>
          </p:nvPr>
        </p:nvSpPr>
        <p:spPr/>
        <p:txBody>
          <a:bodyPr/>
          <a:lstStyle/>
          <a:p>
            <a:fld id="{8AF34121-AFFE-3048-BF09-9810F0C44256}" type="slidenum">
              <a:rPr lang="en-US" smtClean="0"/>
              <a:pPr/>
              <a:t>28</a:t>
            </a:fld>
            <a:endParaRPr lang="en-US" dirty="0"/>
          </a:p>
        </p:txBody>
      </p:sp>
      <p:sp>
        <p:nvSpPr>
          <p:cNvPr id="22" name="TextBox 21">
            <a:extLst>
              <a:ext uri="{FF2B5EF4-FFF2-40B4-BE49-F238E27FC236}">
                <a16:creationId xmlns:a16="http://schemas.microsoft.com/office/drawing/2014/main" id="{C515DB92-BEBB-6B4E-4DDC-9F495B10578D}"/>
              </a:ext>
            </a:extLst>
          </p:cNvPr>
          <p:cNvSpPr txBox="1"/>
          <p:nvPr/>
        </p:nvSpPr>
        <p:spPr>
          <a:xfrm>
            <a:off x="4218921" y="4079477"/>
            <a:ext cx="1587639" cy="307777"/>
          </a:xfrm>
          <a:prstGeom prst="rect">
            <a:avLst/>
          </a:prstGeom>
          <a:solidFill>
            <a:schemeClr val="bg1"/>
          </a:solidFill>
          <a:ln>
            <a:solidFill>
              <a:schemeClr val="tx1"/>
            </a:solidFill>
          </a:ln>
        </p:spPr>
        <p:txBody>
          <a:bodyPr wrap="square" rtlCol="0">
            <a:spAutoFit/>
          </a:bodyPr>
          <a:lstStyle/>
          <a:p>
            <a:pPr algn="ctr"/>
            <a:r>
              <a:rPr lang="en-US" sz="1400" b="1" dirty="0"/>
              <a:t>145 to 435 keV</a:t>
            </a:r>
          </a:p>
        </p:txBody>
      </p:sp>
    </p:spTree>
    <p:extLst>
      <p:ext uri="{BB962C8B-B14F-4D97-AF65-F5344CB8AC3E}">
        <p14:creationId xmlns:p14="http://schemas.microsoft.com/office/powerpoint/2010/main" val="664970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10D0E-2F8A-A769-37FD-AAE3DCBF011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9CA69D99-0D2A-9329-2B5D-566193EACE3E}"/>
              </a:ext>
            </a:extLst>
          </p:cNvPr>
          <p:cNvGrpSpPr/>
          <p:nvPr/>
        </p:nvGrpSpPr>
        <p:grpSpPr>
          <a:xfrm>
            <a:off x="2494845" y="3176169"/>
            <a:ext cx="7323810" cy="3571386"/>
            <a:chOff x="2494845" y="3176169"/>
            <a:chExt cx="7323810" cy="3571386"/>
          </a:xfrm>
        </p:grpSpPr>
        <p:pic>
          <p:nvPicPr>
            <p:cNvPr id="14" name="Picture 13">
              <a:extLst>
                <a:ext uri="{FF2B5EF4-FFF2-40B4-BE49-F238E27FC236}">
                  <a16:creationId xmlns:a16="http://schemas.microsoft.com/office/drawing/2014/main" id="{C89A8B66-CA59-75A5-36B7-4BEC40EBAF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94845" y="3176169"/>
              <a:ext cx="7323810" cy="3571386"/>
            </a:xfrm>
            <a:prstGeom prst="rect">
              <a:avLst/>
            </a:prstGeom>
          </p:spPr>
        </p:pic>
        <p:sp>
          <p:nvSpPr>
            <p:cNvPr id="17" name="TextBox 16">
              <a:extLst>
                <a:ext uri="{FF2B5EF4-FFF2-40B4-BE49-F238E27FC236}">
                  <a16:creationId xmlns:a16="http://schemas.microsoft.com/office/drawing/2014/main" id="{4ED96028-F745-8584-3E15-B2A29A12DDED}"/>
                </a:ext>
              </a:extLst>
            </p:cNvPr>
            <p:cNvSpPr txBox="1"/>
            <p:nvPr/>
          </p:nvSpPr>
          <p:spPr>
            <a:xfrm>
              <a:off x="4218921" y="4079477"/>
              <a:ext cx="1587639" cy="307777"/>
            </a:xfrm>
            <a:prstGeom prst="rect">
              <a:avLst/>
            </a:prstGeom>
            <a:solidFill>
              <a:schemeClr val="bg1"/>
            </a:solidFill>
            <a:ln>
              <a:solidFill>
                <a:schemeClr val="tx1"/>
              </a:solidFill>
            </a:ln>
          </p:spPr>
          <p:txBody>
            <a:bodyPr wrap="square" rtlCol="0">
              <a:spAutoFit/>
            </a:bodyPr>
            <a:lstStyle/>
            <a:p>
              <a:pPr algn="ctr"/>
              <a:r>
                <a:rPr lang="en-US" sz="1400" b="1" dirty="0"/>
                <a:t>145 to 435 keV</a:t>
              </a:r>
            </a:p>
          </p:txBody>
        </p:sp>
      </p:gr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04F6EB5-DE32-F2D1-2B29-210678C4FD37}"/>
                  </a:ext>
                </a:extLst>
              </p:cNvPr>
              <p:cNvSpPr>
                <a:spLocks noGrp="1"/>
              </p:cNvSpPr>
              <p:nvPr>
                <p:ph sz="quarter" idx="10"/>
              </p:nvPr>
            </p:nvSpPr>
            <p:spPr>
              <a:xfrm>
                <a:off x="636399" y="1148416"/>
                <a:ext cx="10915522" cy="4830616"/>
              </a:xfrm>
            </p:spPr>
            <p:txBody>
              <a:bodyPr/>
              <a:lstStyle/>
              <a:p>
                <a:r>
                  <a:rPr lang="en-US" dirty="0"/>
                  <a:t>Errors on JJ &amp; M1 recover faster</a:t>
                </a:r>
              </a:p>
              <a:p>
                <a:r>
                  <a:rPr lang="en-US" u="sng" dirty="0"/>
                  <a:t>Hypothesis:</a:t>
                </a:r>
                <a:r>
                  <a:rPr lang="en-US" dirty="0"/>
                  <a:t> Gap-engineering at the M1 interface (</a:t>
                </a:r>
                <a14:m>
                  <m:oMath xmlns:m="http://schemas.openxmlformats.org/officeDocument/2006/math">
                    <m:r>
                      <a:rPr lang="en-US" b="0" i="1">
                        <a:latin typeface="Cambria Math" panose="02040503050406030204" pitchFamily="18" charset="0"/>
                      </a:rPr>
                      <m:t>𝛿</m:t>
                    </m:r>
                    <m:r>
                      <m:rPr>
                        <m:sty m:val="p"/>
                      </m:rPr>
                      <a:rPr lang="en-US" b="0">
                        <a:latin typeface="Cambria Math" panose="02040503050406030204" pitchFamily="18" charset="0"/>
                      </a:rPr>
                      <m:t>Δ</m:t>
                    </m:r>
                  </m:oMath>
                </a14:m>
                <a:r>
                  <a:rPr lang="en-US" b="0" baseline="-25000" dirty="0"/>
                  <a:t>M1</a:t>
                </a:r>
                <a:r>
                  <a:rPr lang="en-US" dirty="0"/>
                  <a:t>) traps QP away from the JJ</a:t>
                </a:r>
              </a:p>
              <a:p>
                <a:pPr marL="0" indent="0">
                  <a:buNone/>
                </a:pPr>
                <a:endParaRPr lang="en-US" dirty="0"/>
              </a:p>
            </p:txBody>
          </p:sp>
        </mc:Choice>
        <mc:Fallback xmlns="">
          <p:sp>
            <p:nvSpPr>
              <p:cNvPr id="2" name="Content Placeholder 1">
                <a:extLst>
                  <a:ext uri="{FF2B5EF4-FFF2-40B4-BE49-F238E27FC236}">
                    <a16:creationId xmlns:a16="http://schemas.microsoft.com/office/drawing/2014/main" id="{804F6EB5-DE32-F2D1-2B29-210678C4FD37}"/>
                  </a:ext>
                </a:extLst>
              </p:cNvPr>
              <p:cNvSpPr>
                <a:spLocks noGrp="1" noRot="1" noChangeAspect="1" noMove="1" noResize="1" noEditPoints="1" noAdjustHandles="1" noChangeArrowheads="1" noChangeShapeType="1" noTextEdit="1"/>
              </p:cNvSpPr>
              <p:nvPr>
                <p:ph sz="quarter" idx="10"/>
              </p:nvPr>
            </p:nvSpPr>
            <p:spPr>
              <a:xfrm>
                <a:off x="636399" y="1148416"/>
                <a:ext cx="10915522" cy="4830616"/>
              </a:xfrm>
              <a:blipFill>
                <a:blip r:embed="rId3"/>
                <a:stretch>
                  <a:fillRect l="-348" t="-131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6900787-589C-0195-1F05-4730C1E4B94A}"/>
              </a:ext>
            </a:extLst>
          </p:cNvPr>
          <p:cNvSpPr>
            <a:spLocks noGrp="1"/>
          </p:cNvSpPr>
          <p:nvPr>
            <p:ph type="title"/>
          </p:nvPr>
        </p:nvSpPr>
        <p:spPr/>
        <p:txBody>
          <a:bodyPr/>
          <a:lstStyle/>
          <a:p>
            <a:r>
              <a:rPr lang="en-US" dirty="0"/>
              <a:t>Differences Between Devices – Recovery Time</a:t>
            </a:r>
          </a:p>
        </p:txBody>
      </p:sp>
      <p:cxnSp>
        <p:nvCxnSpPr>
          <p:cNvPr id="8" name="Straight Arrow Connector 7">
            <a:extLst>
              <a:ext uri="{FF2B5EF4-FFF2-40B4-BE49-F238E27FC236}">
                <a16:creationId xmlns:a16="http://schemas.microsoft.com/office/drawing/2014/main" id="{CAD11387-C679-C4C5-541C-842F972156F8}"/>
              </a:ext>
            </a:extLst>
          </p:cNvPr>
          <p:cNvCxnSpPr>
            <a:cxnSpLocks/>
          </p:cNvCxnSpPr>
          <p:nvPr/>
        </p:nvCxnSpPr>
        <p:spPr>
          <a:xfrm flipH="1">
            <a:off x="7504998" y="5569982"/>
            <a:ext cx="37154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CF4AC37-0827-CBE4-2AA7-59CBC0CE0B98}"/>
              </a:ext>
            </a:extLst>
          </p:cNvPr>
          <p:cNvCxnSpPr>
            <a:cxnSpLocks/>
          </p:cNvCxnSpPr>
          <p:nvPr/>
        </p:nvCxnSpPr>
        <p:spPr>
          <a:xfrm>
            <a:off x="7461649" y="5368414"/>
            <a:ext cx="0" cy="384201"/>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14">
            <a:extLst>
              <a:ext uri="{FF2B5EF4-FFF2-40B4-BE49-F238E27FC236}">
                <a16:creationId xmlns:a16="http://schemas.microsoft.com/office/drawing/2014/main" id="{B9724429-BC57-026B-5192-32EA7406AD9F}"/>
              </a:ext>
            </a:extLst>
          </p:cNvPr>
          <p:cNvSpPr>
            <a:spLocks noGrp="1"/>
          </p:cNvSpPr>
          <p:nvPr>
            <p:ph type="sldNum" sz="quarter" idx="4"/>
          </p:nvPr>
        </p:nvSpPr>
        <p:spPr/>
        <p:txBody>
          <a:bodyPr/>
          <a:lstStyle/>
          <a:p>
            <a:fld id="{8AF34121-AFFE-3048-BF09-9810F0C44256}" type="slidenum">
              <a:rPr lang="en-US" smtClean="0"/>
              <a:pPr/>
              <a:t>29</a:t>
            </a:fld>
            <a:endParaRPr lang="en-US" dirty="0"/>
          </a:p>
        </p:txBody>
      </p:sp>
      <p:sp>
        <p:nvSpPr>
          <p:cNvPr id="22" name="TextBox 21">
            <a:extLst>
              <a:ext uri="{FF2B5EF4-FFF2-40B4-BE49-F238E27FC236}">
                <a16:creationId xmlns:a16="http://schemas.microsoft.com/office/drawing/2014/main" id="{5AAD38F6-600A-3AEB-3848-3AF5F82F54A8}"/>
              </a:ext>
            </a:extLst>
          </p:cNvPr>
          <p:cNvSpPr txBox="1"/>
          <p:nvPr/>
        </p:nvSpPr>
        <p:spPr>
          <a:xfrm>
            <a:off x="4218921" y="4079477"/>
            <a:ext cx="1587639" cy="307777"/>
          </a:xfrm>
          <a:prstGeom prst="rect">
            <a:avLst/>
          </a:prstGeom>
          <a:solidFill>
            <a:schemeClr val="bg1"/>
          </a:solidFill>
          <a:ln>
            <a:solidFill>
              <a:schemeClr val="tx1"/>
            </a:solidFill>
          </a:ln>
        </p:spPr>
        <p:txBody>
          <a:bodyPr wrap="square" rtlCol="0">
            <a:spAutoFit/>
          </a:bodyPr>
          <a:lstStyle/>
          <a:p>
            <a:pPr algn="ctr"/>
            <a:r>
              <a:rPr lang="en-US" sz="1400" b="1" dirty="0"/>
              <a:t>145 to 435 keV</a:t>
            </a:r>
          </a:p>
        </p:txBody>
      </p:sp>
    </p:spTree>
    <p:extLst>
      <p:ext uri="{BB962C8B-B14F-4D97-AF65-F5344CB8AC3E}">
        <p14:creationId xmlns:p14="http://schemas.microsoft.com/office/powerpoint/2010/main" val="338458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235F1-26DD-0CC5-F7B8-0179AF898B4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1671158-18AA-53B2-AEF2-E6049AB9695E}"/>
                  </a:ext>
                </a:extLst>
              </p:cNvPr>
              <p:cNvSpPr>
                <a:spLocks noGrp="1"/>
              </p:cNvSpPr>
              <p:nvPr>
                <p:ph sz="quarter" idx="10"/>
              </p:nvPr>
            </p:nvSpPr>
            <p:spPr>
              <a:xfrm>
                <a:off x="633082" y="1293094"/>
                <a:ext cx="6474700" cy="4830616"/>
              </a:xfrm>
            </p:spPr>
            <p:txBody>
              <a:bodyPr/>
              <a:lstStyle/>
              <a:p>
                <a:r>
                  <a:rPr lang="en-US" dirty="0"/>
                  <a:t>Ionizing radiation </a:t>
                </a:r>
                <a14:m>
                  <m:oMath xmlns:m="http://schemas.openxmlformats.org/officeDocument/2006/math">
                    <m:r>
                      <a:rPr lang="en-US" b="1" i="1" smtClean="0">
                        <a:latin typeface="Cambria Math" panose="02040503050406030204" pitchFamily="18" charset="0"/>
                      </a:rPr>
                      <m:t>→</m:t>
                    </m:r>
                  </m:oMath>
                </a14:m>
                <a:r>
                  <a:rPr lang="en-US" dirty="0"/>
                  <a:t> correlated errors</a:t>
                </a:r>
              </a:p>
              <a:p>
                <a:r>
                  <a:rPr lang="en-US" dirty="0"/>
                  <a:t>Josephson junction gap engineering (JJ-GE) can suppress these errors</a:t>
                </a:r>
              </a:p>
              <a:p>
                <a:pPr marL="0" indent="0">
                  <a:buNone/>
                </a:pPr>
                <a:endParaRPr lang="en-US" dirty="0"/>
              </a:p>
              <a:p>
                <a:pPr marL="0" indent="0">
                  <a:buNone/>
                </a:pPr>
                <a:endParaRPr lang="en-US" b="1" dirty="0"/>
              </a:p>
              <a:p>
                <a:endParaRPr lang="en-US" dirty="0"/>
              </a:p>
            </p:txBody>
          </p:sp>
        </mc:Choice>
        <mc:Fallback xmlns="">
          <p:sp>
            <p:nvSpPr>
              <p:cNvPr id="2" name="Content Placeholder 1">
                <a:extLst>
                  <a:ext uri="{FF2B5EF4-FFF2-40B4-BE49-F238E27FC236}">
                    <a16:creationId xmlns:a16="http://schemas.microsoft.com/office/drawing/2014/main" id="{21671158-18AA-53B2-AEF2-E6049AB9695E}"/>
                  </a:ext>
                </a:extLst>
              </p:cNvPr>
              <p:cNvSpPr>
                <a:spLocks noGrp="1" noRot="1" noChangeAspect="1" noMove="1" noResize="1" noEditPoints="1" noAdjustHandles="1" noChangeArrowheads="1" noChangeShapeType="1" noTextEdit="1"/>
              </p:cNvSpPr>
              <p:nvPr>
                <p:ph sz="quarter" idx="10"/>
              </p:nvPr>
            </p:nvSpPr>
            <p:spPr>
              <a:xfrm>
                <a:off x="633082" y="1293094"/>
                <a:ext cx="6474700" cy="4830616"/>
              </a:xfrm>
              <a:blipFill>
                <a:blip r:embed="rId2"/>
                <a:stretch>
                  <a:fillRect l="-783" t="-130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52AE786D-2723-129E-C178-D0F1BA7A4230}"/>
              </a:ext>
            </a:extLst>
          </p:cNvPr>
          <p:cNvSpPr>
            <a:spLocks noGrp="1"/>
          </p:cNvSpPr>
          <p:nvPr>
            <p:ph type="title"/>
          </p:nvPr>
        </p:nvSpPr>
        <p:spPr/>
        <p:txBody>
          <a:bodyPr/>
          <a:lstStyle/>
          <a:p>
            <a:r>
              <a:rPr lang="en-US" dirty="0"/>
              <a:t>Radiation Mitigation: Gap Engineering</a:t>
            </a:r>
          </a:p>
        </p:txBody>
      </p:sp>
      <p:sp>
        <p:nvSpPr>
          <p:cNvPr id="4" name="Slide Number Placeholder 3">
            <a:extLst>
              <a:ext uri="{FF2B5EF4-FFF2-40B4-BE49-F238E27FC236}">
                <a16:creationId xmlns:a16="http://schemas.microsoft.com/office/drawing/2014/main" id="{2DFDB3A5-237D-5989-E497-6A332539ACCF}"/>
              </a:ext>
            </a:extLst>
          </p:cNvPr>
          <p:cNvSpPr>
            <a:spLocks noGrp="1"/>
          </p:cNvSpPr>
          <p:nvPr>
            <p:ph type="sldNum" sz="quarter" idx="4"/>
          </p:nvPr>
        </p:nvSpPr>
        <p:spPr/>
        <p:txBody>
          <a:bodyPr/>
          <a:lstStyle/>
          <a:p>
            <a:fld id="{8AF34121-AFFE-3048-BF09-9810F0C44256}" type="slidenum">
              <a:rPr lang="en-US" smtClean="0"/>
              <a:pPr/>
              <a:t>3</a:t>
            </a:fld>
            <a:endParaRPr lang="en-US" dirty="0"/>
          </a:p>
        </p:txBody>
      </p:sp>
      <p:sp>
        <p:nvSpPr>
          <p:cNvPr id="250" name="TextBox 249">
            <a:extLst>
              <a:ext uri="{FF2B5EF4-FFF2-40B4-BE49-F238E27FC236}">
                <a16:creationId xmlns:a16="http://schemas.microsoft.com/office/drawing/2014/main" id="{102E56C7-D51C-ED69-6AEB-24B4035A9DD0}"/>
              </a:ext>
            </a:extLst>
          </p:cNvPr>
          <p:cNvSpPr txBox="1"/>
          <p:nvPr/>
        </p:nvSpPr>
        <p:spPr>
          <a:xfrm>
            <a:off x="4441979" y="2081510"/>
            <a:ext cx="2103100" cy="461665"/>
          </a:xfrm>
          <a:prstGeom prst="rect">
            <a:avLst/>
          </a:prstGeom>
          <a:noFill/>
        </p:spPr>
        <p:txBody>
          <a:bodyPr wrap="square" rtlCol="0">
            <a:spAutoFit/>
          </a:bodyPr>
          <a:lstStyle/>
          <a:p>
            <a:r>
              <a:rPr lang="en-US" sz="1200" dirty="0" err="1"/>
              <a:t>Aumentado</a:t>
            </a:r>
            <a:r>
              <a:rPr lang="en-US" sz="1200" dirty="0"/>
              <a:t> </a:t>
            </a:r>
            <a:r>
              <a:rPr lang="en-US" sz="1200" i="1" dirty="0"/>
              <a:t>et al.</a:t>
            </a:r>
            <a:r>
              <a:rPr lang="en-US" sz="1200" dirty="0"/>
              <a:t> (2004)</a:t>
            </a:r>
          </a:p>
          <a:p>
            <a:r>
              <a:rPr lang="en-US" sz="1200" dirty="0" err="1"/>
              <a:t>Kamenov</a:t>
            </a:r>
            <a:r>
              <a:rPr lang="en-US" sz="1200" dirty="0"/>
              <a:t> </a:t>
            </a:r>
            <a:r>
              <a:rPr lang="en-US" sz="1200" i="1" dirty="0"/>
              <a:t>et al.</a:t>
            </a:r>
            <a:r>
              <a:rPr lang="en-US" sz="1200" dirty="0"/>
              <a:t> (2023)</a:t>
            </a:r>
          </a:p>
        </p:txBody>
      </p:sp>
      <p:sp>
        <p:nvSpPr>
          <p:cNvPr id="251" name="TextBox 250">
            <a:extLst>
              <a:ext uri="{FF2B5EF4-FFF2-40B4-BE49-F238E27FC236}">
                <a16:creationId xmlns:a16="http://schemas.microsoft.com/office/drawing/2014/main" id="{24031563-99EB-63F8-BA6A-7A4CFDCC40D1}"/>
              </a:ext>
            </a:extLst>
          </p:cNvPr>
          <p:cNvSpPr txBox="1"/>
          <p:nvPr/>
        </p:nvSpPr>
        <p:spPr>
          <a:xfrm>
            <a:off x="6170503" y="2081231"/>
            <a:ext cx="2103100" cy="461665"/>
          </a:xfrm>
          <a:prstGeom prst="rect">
            <a:avLst/>
          </a:prstGeom>
          <a:noFill/>
        </p:spPr>
        <p:txBody>
          <a:bodyPr wrap="square" rtlCol="0">
            <a:spAutoFit/>
          </a:bodyPr>
          <a:lstStyle/>
          <a:p>
            <a:r>
              <a:rPr lang="en-US" sz="1200" dirty="0"/>
              <a:t>McEwen </a:t>
            </a:r>
            <a:r>
              <a:rPr lang="en-US" sz="1200" i="1" dirty="0"/>
              <a:t>et al.</a:t>
            </a:r>
            <a:r>
              <a:rPr lang="en-US" sz="1200" dirty="0"/>
              <a:t> (2024)</a:t>
            </a:r>
          </a:p>
          <a:p>
            <a:r>
              <a:rPr lang="en-US" sz="1200" dirty="0"/>
              <a:t>Nho </a:t>
            </a:r>
            <a:r>
              <a:rPr lang="en-US" sz="1200" i="1" dirty="0"/>
              <a:t>et al.</a:t>
            </a:r>
            <a:r>
              <a:rPr lang="en-US" sz="1200" dirty="0"/>
              <a:t> (2025)</a:t>
            </a:r>
          </a:p>
        </p:txBody>
      </p:sp>
      <p:grpSp>
        <p:nvGrpSpPr>
          <p:cNvPr id="5" name="Group 4">
            <a:extLst>
              <a:ext uri="{FF2B5EF4-FFF2-40B4-BE49-F238E27FC236}">
                <a16:creationId xmlns:a16="http://schemas.microsoft.com/office/drawing/2014/main" id="{B24A2F1F-CD30-FCA0-9A06-DBDA91146CD8}"/>
              </a:ext>
            </a:extLst>
          </p:cNvPr>
          <p:cNvGrpSpPr/>
          <p:nvPr/>
        </p:nvGrpSpPr>
        <p:grpSpPr>
          <a:xfrm>
            <a:off x="4138408" y="913573"/>
            <a:ext cx="3904864" cy="461666"/>
            <a:chOff x="3093384" y="1013465"/>
            <a:chExt cx="3904864" cy="461666"/>
          </a:xfrm>
        </p:grpSpPr>
        <p:sp>
          <p:nvSpPr>
            <p:cNvPr id="6" name="TextBox 5">
              <a:extLst>
                <a:ext uri="{FF2B5EF4-FFF2-40B4-BE49-F238E27FC236}">
                  <a16:creationId xmlns:a16="http://schemas.microsoft.com/office/drawing/2014/main" id="{A372FB98-5F57-903A-2CE7-E0C2CD8BA50F}"/>
                </a:ext>
              </a:extLst>
            </p:cNvPr>
            <p:cNvSpPr txBox="1"/>
            <p:nvPr/>
          </p:nvSpPr>
          <p:spPr>
            <a:xfrm>
              <a:off x="3093384" y="1013466"/>
              <a:ext cx="2103100" cy="461665"/>
            </a:xfrm>
            <a:prstGeom prst="rect">
              <a:avLst/>
            </a:prstGeom>
            <a:noFill/>
          </p:spPr>
          <p:txBody>
            <a:bodyPr wrap="square" rtlCol="0">
              <a:spAutoFit/>
            </a:bodyPr>
            <a:lstStyle/>
            <a:p>
              <a:r>
                <a:rPr lang="en-US" sz="1200" dirty="0" err="1"/>
                <a:t>Vepsäläinen</a:t>
              </a:r>
              <a:r>
                <a:rPr lang="en-US" sz="1200" dirty="0"/>
                <a:t> </a:t>
              </a:r>
              <a:r>
                <a:rPr lang="en-US" sz="1200" i="1" dirty="0"/>
                <a:t>et al.</a:t>
              </a:r>
              <a:r>
                <a:rPr lang="en-US" sz="1200" dirty="0"/>
                <a:t> (2020)</a:t>
              </a:r>
            </a:p>
            <a:p>
              <a:r>
                <a:rPr lang="en-US" sz="1200" dirty="0"/>
                <a:t>Wilen </a:t>
              </a:r>
              <a:r>
                <a:rPr lang="en-US" sz="1200" i="1" dirty="0"/>
                <a:t>et al.</a:t>
              </a:r>
              <a:r>
                <a:rPr lang="en-US" sz="1200" dirty="0"/>
                <a:t> (2021)</a:t>
              </a:r>
            </a:p>
          </p:txBody>
        </p:sp>
        <p:sp>
          <p:nvSpPr>
            <p:cNvPr id="9" name="TextBox 8">
              <a:extLst>
                <a:ext uri="{FF2B5EF4-FFF2-40B4-BE49-F238E27FC236}">
                  <a16:creationId xmlns:a16="http://schemas.microsoft.com/office/drawing/2014/main" id="{4F6059D4-5908-D210-F10B-D763EA2B8EA7}"/>
                </a:ext>
              </a:extLst>
            </p:cNvPr>
            <p:cNvSpPr txBox="1"/>
            <p:nvPr/>
          </p:nvSpPr>
          <p:spPr>
            <a:xfrm>
              <a:off x="4895148" y="1013465"/>
              <a:ext cx="2103100" cy="461665"/>
            </a:xfrm>
            <a:prstGeom prst="rect">
              <a:avLst/>
            </a:prstGeom>
            <a:noFill/>
          </p:spPr>
          <p:txBody>
            <a:bodyPr wrap="square" rtlCol="0">
              <a:spAutoFit/>
            </a:bodyPr>
            <a:lstStyle/>
            <a:p>
              <a:r>
                <a:rPr lang="en-US" sz="1200" dirty="0"/>
                <a:t>McEwen </a:t>
              </a:r>
              <a:r>
                <a:rPr lang="en-US" sz="1200" i="1" dirty="0"/>
                <a:t>et al.</a:t>
              </a:r>
              <a:r>
                <a:rPr lang="en-US" sz="1200" dirty="0"/>
                <a:t> (2022)</a:t>
              </a:r>
            </a:p>
            <a:p>
              <a:r>
                <a:rPr lang="en-US" sz="1200" dirty="0"/>
                <a:t>Harrington </a:t>
              </a:r>
              <a:r>
                <a:rPr lang="en-US" sz="1200" i="1" dirty="0"/>
                <a:t>et al.</a:t>
              </a:r>
              <a:r>
                <a:rPr lang="en-US" sz="1200" dirty="0"/>
                <a:t> (2024)</a:t>
              </a:r>
            </a:p>
          </p:txBody>
        </p:sp>
      </p:grpSp>
      <p:sp>
        <p:nvSpPr>
          <p:cNvPr id="10" name="TextBox 9">
            <a:extLst>
              <a:ext uri="{FF2B5EF4-FFF2-40B4-BE49-F238E27FC236}">
                <a16:creationId xmlns:a16="http://schemas.microsoft.com/office/drawing/2014/main" id="{7716CED8-F4DA-2307-5CBE-7DF39BD9AAC3}"/>
              </a:ext>
            </a:extLst>
          </p:cNvPr>
          <p:cNvSpPr txBox="1"/>
          <p:nvPr/>
        </p:nvSpPr>
        <p:spPr>
          <a:xfrm>
            <a:off x="7639104" y="911810"/>
            <a:ext cx="2103100" cy="461665"/>
          </a:xfrm>
          <a:prstGeom prst="rect">
            <a:avLst/>
          </a:prstGeom>
          <a:noFill/>
        </p:spPr>
        <p:txBody>
          <a:bodyPr wrap="square" rtlCol="0">
            <a:spAutoFit/>
          </a:bodyPr>
          <a:lstStyle/>
          <a:p>
            <a:r>
              <a:rPr lang="en-US" sz="1200" dirty="0" err="1"/>
              <a:t>Bratrud</a:t>
            </a:r>
            <a:r>
              <a:rPr lang="en-US" sz="1200" dirty="0"/>
              <a:t> </a:t>
            </a:r>
            <a:r>
              <a:rPr lang="en-US" sz="1200" i="1" dirty="0"/>
              <a:t>et al.</a:t>
            </a:r>
            <a:r>
              <a:rPr lang="en-US" sz="1200" dirty="0"/>
              <a:t> (2024)</a:t>
            </a:r>
          </a:p>
          <a:p>
            <a:r>
              <a:rPr lang="en-US" sz="1200" dirty="0"/>
              <a:t>Larson </a:t>
            </a:r>
            <a:r>
              <a:rPr lang="en-US" sz="1200" i="1" dirty="0"/>
              <a:t>et al.</a:t>
            </a:r>
            <a:r>
              <a:rPr lang="en-US" sz="1200" dirty="0"/>
              <a:t> (2025)</a:t>
            </a:r>
          </a:p>
        </p:txBody>
      </p:sp>
      <p:pic>
        <p:nvPicPr>
          <p:cNvPr id="11" name="Picture 10" descr="A graph of a graph with numbers and lines&#10;&#10;AI-generated content may be incorrect.">
            <a:extLst>
              <a:ext uri="{FF2B5EF4-FFF2-40B4-BE49-F238E27FC236}">
                <a16:creationId xmlns:a16="http://schemas.microsoft.com/office/drawing/2014/main" id="{3517EC7C-1CB8-D2E1-4B4A-4D4619DE3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2973" y="1338453"/>
            <a:ext cx="3096259" cy="2720078"/>
          </a:xfrm>
          <a:prstGeom prst="rect">
            <a:avLst/>
          </a:prstGeom>
        </p:spPr>
      </p:pic>
      <p:sp>
        <p:nvSpPr>
          <p:cNvPr id="12" name="TextBox 11">
            <a:extLst>
              <a:ext uri="{FF2B5EF4-FFF2-40B4-BE49-F238E27FC236}">
                <a16:creationId xmlns:a16="http://schemas.microsoft.com/office/drawing/2014/main" id="{E7FEB0A4-2F7B-5AAA-4DAE-3AE11DD9C528}"/>
              </a:ext>
            </a:extLst>
          </p:cNvPr>
          <p:cNvSpPr txBox="1"/>
          <p:nvPr/>
        </p:nvSpPr>
        <p:spPr>
          <a:xfrm>
            <a:off x="10023146" y="1061454"/>
            <a:ext cx="2103100" cy="276999"/>
          </a:xfrm>
          <a:prstGeom prst="rect">
            <a:avLst/>
          </a:prstGeom>
          <a:noFill/>
        </p:spPr>
        <p:txBody>
          <a:bodyPr wrap="square" rtlCol="0">
            <a:spAutoFit/>
          </a:bodyPr>
          <a:lstStyle/>
          <a:p>
            <a:r>
              <a:rPr lang="en-US" sz="1200" dirty="0"/>
              <a:t>Marchegiani </a:t>
            </a:r>
            <a:r>
              <a:rPr lang="en-US" sz="1200" i="1" dirty="0"/>
              <a:t>et al.</a:t>
            </a:r>
            <a:r>
              <a:rPr lang="en-US" sz="1200" dirty="0"/>
              <a:t> (2022)</a:t>
            </a:r>
          </a:p>
        </p:txBody>
      </p:sp>
    </p:spTree>
    <p:extLst>
      <p:ext uri="{BB962C8B-B14F-4D97-AF65-F5344CB8AC3E}">
        <p14:creationId xmlns:p14="http://schemas.microsoft.com/office/powerpoint/2010/main" val="3299325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FA95C-4AE6-ABDC-A59E-87FC28F11B53}"/>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928A590E-3E67-E4E4-C4F9-F8258A390D3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961249" y="2896694"/>
            <a:ext cx="5000800" cy="3716348"/>
          </a:xfrm>
          <a:prstGeom prst="rect">
            <a:avLst/>
          </a:prstGeom>
        </p:spPr>
      </p:pic>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4C4C246-AC20-99FC-BD12-96E0C2A2779B}"/>
                  </a:ext>
                </a:extLst>
              </p:cNvPr>
              <p:cNvSpPr>
                <a:spLocks noGrp="1"/>
              </p:cNvSpPr>
              <p:nvPr>
                <p:ph sz="quarter" idx="10"/>
              </p:nvPr>
            </p:nvSpPr>
            <p:spPr>
              <a:xfrm>
                <a:off x="636399" y="1148416"/>
                <a:ext cx="10915522" cy="4830616"/>
              </a:xfrm>
            </p:spPr>
            <p:txBody>
              <a:bodyPr/>
              <a:lstStyle/>
              <a:p>
                <a:r>
                  <a:rPr lang="en-US" dirty="0"/>
                  <a:t>Increased QP density </a:t>
                </a:r>
                <a14:m>
                  <m:oMath xmlns:m="http://schemas.openxmlformats.org/officeDocument/2006/math">
                    <m:r>
                      <a:rPr lang="en-US" b="1" i="1" smtClean="0">
                        <a:latin typeface="Cambria Math" panose="02040503050406030204" pitchFamily="18" charset="0"/>
                      </a:rPr>
                      <m:t>→</m:t>
                    </m:r>
                  </m:oMath>
                </a14:m>
                <a:r>
                  <a:rPr lang="en-US" dirty="0"/>
                  <a:t> decreased qubit frequency</a:t>
                </a:r>
              </a:p>
              <a:p>
                <a:r>
                  <a:rPr lang="en-US" dirty="0"/>
                  <a:t>Estimated with Ramsey interferometry</a:t>
                </a:r>
              </a:p>
              <a:p>
                <a:r>
                  <a:rPr lang="en-US" dirty="0"/>
                  <a:t>QP density recovers faster for JJ &amp; M1</a:t>
                </a:r>
              </a:p>
              <a:p>
                <a:r>
                  <a:rPr lang="en-US" u="sng" dirty="0"/>
                  <a:t>Conclusion:</a:t>
                </a:r>
                <a:r>
                  <a:rPr lang="en-US" dirty="0"/>
                  <a:t> Gap-engineering at the M1 interface (</a:t>
                </a:r>
                <a14:m>
                  <m:oMath xmlns:m="http://schemas.openxmlformats.org/officeDocument/2006/math">
                    <m:r>
                      <a:rPr lang="en-US" b="0" i="1" smtClean="0">
                        <a:latin typeface="Cambria Math" panose="02040503050406030204" pitchFamily="18" charset="0"/>
                      </a:rPr>
                      <m:t>𝛿</m:t>
                    </m:r>
                    <m:r>
                      <m:rPr>
                        <m:sty m:val="p"/>
                      </m:rPr>
                      <a:rPr lang="en-US" b="0" i="0" smtClean="0">
                        <a:latin typeface="Cambria Math" panose="02040503050406030204" pitchFamily="18" charset="0"/>
                      </a:rPr>
                      <m:t>Δ</m:t>
                    </m:r>
                  </m:oMath>
                </a14:m>
                <a:r>
                  <a:rPr lang="en-US" b="0" baseline="-25000" dirty="0"/>
                  <a:t>M1</a:t>
                </a:r>
                <a:r>
                  <a:rPr lang="en-US" dirty="0"/>
                  <a:t>) traps QP away from the JJ</a:t>
                </a:r>
              </a:p>
              <a:p>
                <a:pPr marL="0" indent="0">
                  <a:buNone/>
                </a:pPr>
                <a:endParaRPr lang="en-US" dirty="0"/>
              </a:p>
            </p:txBody>
          </p:sp>
        </mc:Choice>
        <mc:Fallback xmlns="">
          <p:sp>
            <p:nvSpPr>
              <p:cNvPr id="2" name="Content Placeholder 1">
                <a:extLst>
                  <a:ext uri="{FF2B5EF4-FFF2-40B4-BE49-F238E27FC236}">
                    <a16:creationId xmlns:a16="http://schemas.microsoft.com/office/drawing/2014/main" id="{C4C4C246-AC20-99FC-BD12-96E0C2A2779B}"/>
                  </a:ext>
                </a:extLst>
              </p:cNvPr>
              <p:cNvSpPr>
                <a:spLocks noGrp="1" noRot="1" noChangeAspect="1" noMove="1" noResize="1" noEditPoints="1" noAdjustHandles="1" noChangeArrowheads="1" noChangeShapeType="1" noTextEdit="1"/>
              </p:cNvSpPr>
              <p:nvPr>
                <p:ph sz="quarter" idx="10"/>
              </p:nvPr>
            </p:nvSpPr>
            <p:spPr>
              <a:xfrm>
                <a:off x="636399" y="1148416"/>
                <a:ext cx="10915522" cy="4830616"/>
              </a:xfrm>
              <a:blipFill>
                <a:blip r:embed="rId6"/>
                <a:stretch>
                  <a:fillRect l="-348" t="-131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9E8900D-A953-A312-183B-75BD99435A5C}"/>
              </a:ext>
            </a:extLst>
          </p:cNvPr>
          <p:cNvSpPr>
            <a:spLocks noGrp="1"/>
          </p:cNvSpPr>
          <p:nvPr>
            <p:ph type="title"/>
          </p:nvPr>
        </p:nvSpPr>
        <p:spPr/>
        <p:txBody>
          <a:bodyPr/>
          <a:lstStyle/>
          <a:p>
            <a:r>
              <a:rPr lang="en-US" dirty="0"/>
              <a:t>Qubit Frequency Shifts</a:t>
            </a:r>
          </a:p>
        </p:txBody>
      </p:sp>
      <p:cxnSp>
        <p:nvCxnSpPr>
          <p:cNvPr id="13" name="Straight Arrow Connector 12">
            <a:extLst>
              <a:ext uri="{FF2B5EF4-FFF2-40B4-BE49-F238E27FC236}">
                <a16:creationId xmlns:a16="http://schemas.microsoft.com/office/drawing/2014/main" id="{8962690C-9249-6537-7025-B11B2600C5C4}"/>
              </a:ext>
            </a:extLst>
          </p:cNvPr>
          <p:cNvCxnSpPr>
            <a:cxnSpLocks/>
          </p:cNvCxnSpPr>
          <p:nvPr/>
        </p:nvCxnSpPr>
        <p:spPr>
          <a:xfrm>
            <a:off x="6697206" y="3631943"/>
            <a:ext cx="0" cy="887582"/>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B403A0A-CF14-77BD-EEC9-37A16ABC3F54}"/>
              </a:ext>
            </a:extLst>
          </p:cNvPr>
          <p:cNvSpPr>
            <a:spLocks noGrp="1"/>
          </p:cNvSpPr>
          <p:nvPr>
            <p:ph type="sldNum" sz="quarter" idx="4"/>
          </p:nvPr>
        </p:nvSpPr>
        <p:spPr/>
        <p:txBody>
          <a:bodyPr/>
          <a:lstStyle/>
          <a:p>
            <a:fld id="{8AF34121-AFFE-3048-BF09-9810F0C44256}" type="slidenum">
              <a:rPr lang="en-US" smtClean="0"/>
              <a:pPr/>
              <a:t>30</a:t>
            </a:fld>
            <a:endParaRPr lang="en-US" dirty="0"/>
          </a:p>
        </p:txBody>
      </p:sp>
      <p:sp>
        <p:nvSpPr>
          <p:cNvPr id="6" name="TextBox 5">
            <a:extLst>
              <a:ext uri="{FF2B5EF4-FFF2-40B4-BE49-F238E27FC236}">
                <a16:creationId xmlns:a16="http://schemas.microsoft.com/office/drawing/2014/main" id="{BA942358-9CA0-1096-2290-7C7977576A77}"/>
              </a:ext>
            </a:extLst>
          </p:cNvPr>
          <p:cNvSpPr txBox="1"/>
          <p:nvPr/>
        </p:nvSpPr>
        <p:spPr>
          <a:xfrm>
            <a:off x="7576405" y="1215896"/>
            <a:ext cx="2103100" cy="646331"/>
          </a:xfrm>
          <a:prstGeom prst="rect">
            <a:avLst/>
          </a:prstGeom>
          <a:noFill/>
        </p:spPr>
        <p:txBody>
          <a:bodyPr wrap="square" rtlCol="0">
            <a:spAutoFit/>
          </a:bodyPr>
          <a:lstStyle/>
          <a:p>
            <a:r>
              <a:rPr lang="en-US" sz="1200" dirty="0" err="1"/>
              <a:t>Catelani</a:t>
            </a:r>
            <a:r>
              <a:rPr lang="en-US" sz="1200" dirty="0"/>
              <a:t> </a:t>
            </a:r>
            <a:r>
              <a:rPr lang="en-US" sz="1200" i="1" dirty="0"/>
              <a:t>et al.</a:t>
            </a:r>
            <a:r>
              <a:rPr lang="en-US" sz="1200" dirty="0"/>
              <a:t> (2011)</a:t>
            </a:r>
          </a:p>
          <a:p>
            <a:r>
              <a:rPr lang="en-US" sz="1200" dirty="0"/>
              <a:t>Kurilovich </a:t>
            </a:r>
            <a:r>
              <a:rPr lang="en-US" sz="1200" i="1" dirty="0"/>
              <a:t>et al.</a:t>
            </a:r>
            <a:r>
              <a:rPr lang="en-US" sz="1200" dirty="0"/>
              <a:t> (2025)</a:t>
            </a:r>
          </a:p>
          <a:p>
            <a:r>
              <a:rPr lang="en-US" sz="1200" dirty="0"/>
              <a:t>Antonenko </a:t>
            </a:r>
            <a:r>
              <a:rPr lang="en-US" sz="1200" i="1" dirty="0"/>
              <a:t>et al.</a:t>
            </a:r>
            <a:r>
              <a:rPr lang="en-US" sz="1200" dirty="0"/>
              <a:t> (2026)</a:t>
            </a:r>
          </a:p>
        </p:txBody>
      </p:sp>
      <p:pic>
        <p:nvPicPr>
          <p:cNvPr id="8" name="Picture 7">
            <a:extLst>
              <a:ext uri="{FF2B5EF4-FFF2-40B4-BE49-F238E27FC236}">
                <a16:creationId xmlns:a16="http://schemas.microsoft.com/office/drawing/2014/main" id="{FC09DED4-17C8-8C73-D998-C7E74272C6F1}"/>
              </a:ext>
            </a:extLst>
          </p:cNvPr>
          <p:cNvPicPr>
            <a:picLocks noChangeAspect="1"/>
          </p:cNvPicPr>
          <p:nvPr/>
        </p:nvPicPr>
        <p:blipFill>
          <a:blip r:embed="rId7"/>
          <a:stretch>
            <a:fillRect/>
          </a:stretch>
        </p:blipFill>
        <p:spPr>
          <a:xfrm>
            <a:off x="423659" y="2896694"/>
            <a:ext cx="3421166" cy="3339260"/>
          </a:xfrm>
          <a:prstGeom prst="rect">
            <a:avLst/>
          </a:prstGeom>
        </p:spPr>
      </p:pic>
    </p:spTree>
    <p:extLst>
      <p:ext uri="{BB962C8B-B14F-4D97-AF65-F5344CB8AC3E}">
        <p14:creationId xmlns:p14="http://schemas.microsoft.com/office/powerpoint/2010/main" val="226404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2DE27-932B-CBC6-FDB2-253221ACC5E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2D9666B-DBB6-F743-4DE8-EE414D1A1488}"/>
              </a:ext>
            </a:extLst>
          </p:cNvPr>
          <p:cNvPicPr>
            <a:picLocks noChangeAspect="1"/>
          </p:cNvPicPr>
          <p:nvPr/>
        </p:nvPicPr>
        <p:blipFill>
          <a:blip r:embed="rId2"/>
          <a:srcRect t="7332" b="49962"/>
          <a:stretch>
            <a:fillRect/>
          </a:stretch>
        </p:blipFill>
        <p:spPr>
          <a:xfrm>
            <a:off x="5357261" y="2141603"/>
            <a:ext cx="6509584" cy="4351272"/>
          </a:xfrm>
          <a:prstGeom prst="rect">
            <a:avLst/>
          </a:prstGeom>
        </p:spPr>
      </p:pic>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D293FA1-EC25-DB16-206A-C85418DACF0E}"/>
                  </a:ext>
                </a:extLst>
              </p:cNvPr>
              <p:cNvSpPr>
                <a:spLocks noGrp="1"/>
              </p:cNvSpPr>
              <p:nvPr>
                <p:ph sz="quarter" idx="10"/>
              </p:nvPr>
            </p:nvSpPr>
            <p:spPr>
              <a:xfrm>
                <a:off x="636399" y="1148416"/>
                <a:ext cx="10915522" cy="4830616"/>
              </a:xfrm>
            </p:spPr>
            <p:txBody>
              <a:bodyPr/>
              <a:lstStyle/>
              <a:p>
                <a:r>
                  <a:rPr lang="en-US" u="sng" dirty="0"/>
                  <a:t>Conclusion:</a:t>
                </a:r>
                <a:r>
                  <a:rPr lang="en-US" dirty="0"/>
                  <a:t> Gap-engineering at the M1 interface (</a:t>
                </a:r>
                <a14:m>
                  <m:oMath xmlns:m="http://schemas.openxmlformats.org/officeDocument/2006/math">
                    <m:r>
                      <a:rPr lang="en-US" b="0" i="1">
                        <a:latin typeface="Cambria Math" panose="02040503050406030204" pitchFamily="18" charset="0"/>
                      </a:rPr>
                      <m:t>𝛿</m:t>
                    </m:r>
                    <m:r>
                      <m:rPr>
                        <m:sty m:val="p"/>
                      </m:rPr>
                      <a:rPr lang="en-US" b="0">
                        <a:latin typeface="Cambria Math" panose="02040503050406030204" pitchFamily="18" charset="0"/>
                      </a:rPr>
                      <m:t>Δ</m:t>
                    </m:r>
                  </m:oMath>
                </a14:m>
                <a:r>
                  <a:rPr lang="en-US" b="0" baseline="-25000" dirty="0"/>
                  <a:t>M1</a:t>
                </a:r>
                <a:r>
                  <a:rPr lang="en-US" dirty="0"/>
                  <a:t>) traps QP away from the JJ</a:t>
                </a:r>
              </a:p>
            </p:txBody>
          </p:sp>
        </mc:Choice>
        <mc:Fallback xmlns="">
          <p:sp>
            <p:nvSpPr>
              <p:cNvPr id="2" name="Content Placeholder 1">
                <a:extLst>
                  <a:ext uri="{FF2B5EF4-FFF2-40B4-BE49-F238E27FC236}">
                    <a16:creationId xmlns:a16="http://schemas.microsoft.com/office/drawing/2014/main" id="{AD293FA1-EC25-DB16-206A-C85418DACF0E}"/>
                  </a:ext>
                </a:extLst>
              </p:cNvPr>
              <p:cNvSpPr>
                <a:spLocks noGrp="1" noRot="1" noChangeAspect="1" noMove="1" noResize="1" noEditPoints="1" noAdjustHandles="1" noChangeArrowheads="1" noChangeShapeType="1" noTextEdit="1"/>
              </p:cNvSpPr>
              <p:nvPr>
                <p:ph sz="quarter" idx="10"/>
              </p:nvPr>
            </p:nvSpPr>
            <p:spPr>
              <a:xfrm>
                <a:off x="636399" y="1148416"/>
                <a:ext cx="10915522" cy="4830616"/>
              </a:xfrm>
              <a:blipFill>
                <a:blip r:embed="rId3"/>
                <a:stretch>
                  <a:fillRect l="-348" t="-131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0799FDD0-EBFF-B716-4486-96CDEBADCD60}"/>
              </a:ext>
            </a:extLst>
          </p:cNvPr>
          <p:cNvSpPr>
            <a:spLocks noGrp="1"/>
          </p:cNvSpPr>
          <p:nvPr>
            <p:ph type="title"/>
          </p:nvPr>
        </p:nvSpPr>
        <p:spPr/>
        <p:txBody>
          <a:bodyPr/>
          <a:lstStyle/>
          <a:p>
            <a:r>
              <a:rPr lang="en-US" dirty="0"/>
              <a:t>Differences Between Devices</a:t>
            </a:r>
          </a:p>
        </p:txBody>
      </p:sp>
      <p:sp>
        <p:nvSpPr>
          <p:cNvPr id="5" name="TextBox 4">
            <a:extLst>
              <a:ext uri="{FF2B5EF4-FFF2-40B4-BE49-F238E27FC236}">
                <a16:creationId xmlns:a16="http://schemas.microsoft.com/office/drawing/2014/main" id="{855C8D83-9B44-2EC3-90E1-54CBD79BB725}"/>
              </a:ext>
            </a:extLst>
          </p:cNvPr>
          <p:cNvSpPr txBox="1"/>
          <p:nvPr/>
        </p:nvSpPr>
        <p:spPr>
          <a:xfrm>
            <a:off x="8354754" y="1618383"/>
            <a:ext cx="1587639" cy="523220"/>
          </a:xfrm>
          <a:prstGeom prst="rect">
            <a:avLst/>
          </a:prstGeom>
          <a:solidFill>
            <a:schemeClr val="bg1"/>
          </a:solidFill>
          <a:ln>
            <a:solidFill>
              <a:schemeClr val="tx1"/>
            </a:solidFill>
          </a:ln>
        </p:spPr>
        <p:txBody>
          <a:bodyPr wrap="square" rtlCol="0">
            <a:spAutoFit/>
          </a:bodyPr>
          <a:lstStyle/>
          <a:p>
            <a:pPr algn="ctr"/>
            <a:r>
              <a:rPr lang="en-US" sz="1400" b="1" dirty="0"/>
              <a:t>Average of</a:t>
            </a:r>
          </a:p>
          <a:p>
            <a:pPr algn="ctr"/>
            <a:r>
              <a:rPr lang="en-US" sz="1400" b="1" dirty="0"/>
              <a:t>1-3 electrons</a:t>
            </a:r>
          </a:p>
        </p:txBody>
      </p:sp>
      <p:cxnSp>
        <p:nvCxnSpPr>
          <p:cNvPr id="9" name="Straight Connector 8">
            <a:extLst>
              <a:ext uri="{FF2B5EF4-FFF2-40B4-BE49-F238E27FC236}">
                <a16:creationId xmlns:a16="http://schemas.microsoft.com/office/drawing/2014/main" id="{9276BBAA-E1EB-3FA8-E0FB-155AB7141712}"/>
              </a:ext>
            </a:extLst>
          </p:cNvPr>
          <p:cNvCxnSpPr>
            <a:cxnSpLocks/>
          </p:cNvCxnSpPr>
          <p:nvPr/>
        </p:nvCxnSpPr>
        <p:spPr>
          <a:xfrm flipH="1">
            <a:off x="11022496" y="1316465"/>
            <a:ext cx="97486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DDAE5A0-20D9-4E6E-1D6E-525D8F0FCC1D}"/>
              </a:ext>
            </a:extLst>
          </p:cNvPr>
          <p:cNvCxnSpPr>
            <a:cxnSpLocks/>
          </p:cNvCxnSpPr>
          <p:nvPr/>
        </p:nvCxnSpPr>
        <p:spPr>
          <a:xfrm>
            <a:off x="11987839" y="1305328"/>
            <a:ext cx="0" cy="317573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4BBE22E-F871-8AEC-A4F5-71F5B661637C}"/>
              </a:ext>
            </a:extLst>
          </p:cNvPr>
          <p:cNvCxnSpPr>
            <a:cxnSpLocks/>
          </p:cNvCxnSpPr>
          <p:nvPr/>
        </p:nvCxnSpPr>
        <p:spPr>
          <a:xfrm flipH="1">
            <a:off x="8040235" y="4481061"/>
            <a:ext cx="396397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ED31192-737C-D1C7-4401-238BB57D72A1}"/>
              </a:ext>
            </a:extLst>
          </p:cNvPr>
          <p:cNvCxnSpPr>
            <a:cxnSpLocks/>
          </p:cNvCxnSpPr>
          <p:nvPr/>
        </p:nvCxnSpPr>
        <p:spPr>
          <a:xfrm>
            <a:off x="8033385" y="4186225"/>
            <a:ext cx="0" cy="613681"/>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Slide Number Placeholder 29">
            <a:extLst>
              <a:ext uri="{FF2B5EF4-FFF2-40B4-BE49-F238E27FC236}">
                <a16:creationId xmlns:a16="http://schemas.microsoft.com/office/drawing/2014/main" id="{ECC30A65-2E71-54F9-FC25-E6CB3D7288E0}"/>
              </a:ext>
            </a:extLst>
          </p:cNvPr>
          <p:cNvSpPr>
            <a:spLocks noGrp="1"/>
          </p:cNvSpPr>
          <p:nvPr>
            <p:ph type="sldNum" sz="quarter" idx="4"/>
          </p:nvPr>
        </p:nvSpPr>
        <p:spPr/>
        <p:txBody>
          <a:bodyPr/>
          <a:lstStyle/>
          <a:p>
            <a:fld id="{8AF34121-AFFE-3048-BF09-9810F0C44256}" type="slidenum">
              <a:rPr lang="en-US" smtClean="0"/>
              <a:pPr/>
              <a:t>31</a:t>
            </a:fld>
            <a:endParaRPr lang="en-US" dirty="0"/>
          </a:p>
        </p:txBody>
      </p:sp>
      <p:pic>
        <p:nvPicPr>
          <p:cNvPr id="31" name="Picture 30">
            <a:extLst>
              <a:ext uri="{FF2B5EF4-FFF2-40B4-BE49-F238E27FC236}">
                <a16:creationId xmlns:a16="http://schemas.microsoft.com/office/drawing/2014/main" id="{0B77633A-FFB5-8D63-CDE4-A384F119D16E}"/>
              </a:ext>
            </a:extLst>
          </p:cNvPr>
          <p:cNvPicPr>
            <a:picLocks noChangeAspect="1"/>
          </p:cNvPicPr>
          <p:nvPr/>
        </p:nvPicPr>
        <p:blipFill>
          <a:blip r:embed="rId4"/>
          <a:stretch>
            <a:fillRect/>
          </a:stretch>
        </p:blipFill>
        <p:spPr>
          <a:xfrm>
            <a:off x="297099" y="2982144"/>
            <a:ext cx="4741550" cy="2727440"/>
          </a:xfrm>
          <a:prstGeom prst="rect">
            <a:avLst/>
          </a:prstGeom>
        </p:spPr>
      </p:pic>
    </p:spTree>
    <p:extLst>
      <p:ext uri="{BB962C8B-B14F-4D97-AF65-F5344CB8AC3E}">
        <p14:creationId xmlns:p14="http://schemas.microsoft.com/office/powerpoint/2010/main" val="3218373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69D6D3-2E34-643C-156C-E682B95E243E}"/>
              </a:ext>
            </a:extLst>
          </p:cNvPr>
          <p:cNvSpPr>
            <a:spLocks noGrp="1"/>
          </p:cNvSpPr>
          <p:nvPr>
            <p:ph sz="quarter" idx="10"/>
          </p:nvPr>
        </p:nvSpPr>
        <p:spPr/>
        <p:txBody>
          <a:bodyPr/>
          <a:lstStyle/>
          <a:p>
            <a:r>
              <a:rPr lang="en-US" dirty="0"/>
              <a:t>Re-create key features of our data:</a:t>
            </a:r>
          </a:p>
          <a:p>
            <a:pPr lvl="1">
              <a:lnSpc>
                <a:spcPct val="100000"/>
              </a:lnSpc>
            </a:pPr>
            <a:r>
              <a:rPr lang="en-US" dirty="0"/>
              <a:t>Event severity</a:t>
            </a:r>
          </a:p>
          <a:p>
            <a:pPr lvl="1">
              <a:lnSpc>
                <a:spcPct val="100000"/>
              </a:lnSpc>
            </a:pPr>
            <a:r>
              <a:rPr lang="en-US" dirty="0"/>
              <a:t>Recovery timescale</a:t>
            </a:r>
          </a:p>
          <a:p>
            <a:pPr lvl="1">
              <a:lnSpc>
                <a:spcPct val="100000"/>
              </a:lnSpc>
            </a:pPr>
            <a:r>
              <a:rPr lang="en-US" dirty="0"/>
              <a:t>JJ Orientation dependence</a:t>
            </a:r>
          </a:p>
          <a:p>
            <a:pPr lvl="1">
              <a:lnSpc>
                <a:spcPct val="100000"/>
              </a:lnSpc>
            </a:pPr>
            <a:r>
              <a:rPr lang="en-US" dirty="0"/>
              <a:t>Qubit frequency shift</a:t>
            </a:r>
          </a:p>
          <a:p>
            <a:pPr>
              <a:lnSpc>
                <a:spcPct val="100000"/>
              </a:lnSpc>
            </a:pPr>
            <a:r>
              <a:rPr lang="en-US" dirty="0"/>
              <a:t>Not a fit</a:t>
            </a:r>
          </a:p>
        </p:txBody>
      </p:sp>
      <p:sp>
        <p:nvSpPr>
          <p:cNvPr id="3" name="Title 2">
            <a:extLst>
              <a:ext uri="{FF2B5EF4-FFF2-40B4-BE49-F238E27FC236}">
                <a16:creationId xmlns:a16="http://schemas.microsoft.com/office/drawing/2014/main" id="{A61E7B39-854F-4118-E51C-D9D0FB5A3FDC}"/>
              </a:ext>
            </a:extLst>
          </p:cNvPr>
          <p:cNvSpPr>
            <a:spLocks noGrp="1"/>
          </p:cNvSpPr>
          <p:nvPr>
            <p:ph type="title"/>
          </p:nvPr>
        </p:nvSpPr>
        <p:spPr/>
        <p:txBody>
          <a:bodyPr/>
          <a:lstStyle/>
          <a:p>
            <a:r>
              <a:rPr lang="en-US" dirty="0"/>
              <a:t>QP Modeling Goal</a:t>
            </a:r>
          </a:p>
        </p:txBody>
      </p:sp>
      <p:sp>
        <p:nvSpPr>
          <p:cNvPr id="4" name="Slide Number Placeholder 3">
            <a:extLst>
              <a:ext uri="{FF2B5EF4-FFF2-40B4-BE49-F238E27FC236}">
                <a16:creationId xmlns:a16="http://schemas.microsoft.com/office/drawing/2014/main" id="{A4E9B3FC-0D95-FCD1-E865-3F31607F461C}"/>
              </a:ext>
            </a:extLst>
          </p:cNvPr>
          <p:cNvSpPr>
            <a:spLocks noGrp="1"/>
          </p:cNvSpPr>
          <p:nvPr>
            <p:ph type="sldNum" sz="quarter" idx="4"/>
          </p:nvPr>
        </p:nvSpPr>
        <p:spPr/>
        <p:txBody>
          <a:bodyPr/>
          <a:lstStyle/>
          <a:p>
            <a:fld id="{8AF34121-AFFE-3048-BF09-9810F0C44256}" type="slidenum">
              <a:rPr lang="en-US" smtClean="0"/>
              <a:pPr/>
              <a:t>32</a:t>
            </a:fld>
            <a:endParaRPr lang="en-US" dirty="0"/>
          </a:p>
        </p:txBody>
      </p:sp>
      <p:pic>
        <p:nvPicPr>
          <p:cNvPr id="5" name="Picture 4">
            <a:extLst>
              <a:ext uri="{FF2B5EF4-FFF2-40B4-BE49-F238E27FC236}">
                <a16:creationId xmlns:a16="http://schemas.microsoft.com/office/drawing/2014/main" id="{734BE524-00E6-4653-F5F7-40569696FF7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14983" y="3620041"/>
            <a:ext cx="4357070" cy="3237959"/>
          </a:xfrm>
          <a:prstGeom prst="rect">
            <a:avLst/>
          </a:prstGeom>
        </p:spPr>
      </p:pic>
      <p:pic>
        <p:nvPicPr>
          <p:cNvPr id="6" name="Picture 5">
            <a:extLst>
              <a:ext uri="{FF2B5EF4-FFF2-40B4-BE49-F238E27FC236}">
                <a16:creationId xmlns:a16="http://schemas.microsoft.com/office/drawing/2014/main" id="{2CDFCCE9-F288-4754-41F4-8D8DAD503F74}"/>
              </a:ext>
            </a:extLst>
          </p:cNvPr>
          <p:cNvPicPr>
            <a:picLocks noChangeAspect="1"/>
          </p:cNvPicPr>
          <p:nvPr/>
        </p:nvPicPr>
        <p:blipFill>
          <a:blip r:embed="rId3"/>
          <a:srcRect t="7332" b="49962"/>
          <a:stretch>
            <a:fillRect/>
          </a:stretch>
        </p:blipFill>
        <p:spPr>
          <a:xfrm>
            <a:off x="6670989" y="4112378"/>
            <a:ext cx="4107501" cy="2745622"/>
          </a:xfrm>
          <a:prstGeom prst="rect">
            <a:avLst/>
          </a:prstGeom>
        </p:spPr>
      </p:pic>
      <p:pic>
        <p:nvPicPr>
          <p:cNvPr id="8" name="Picture 7">
            <a:extLst>
              <a:ext uri="{FF2B5EF4-FFF2-40B4-BE49-F238E27FC236}">
                <a16:creationId xmlns:a16="http://schemas.microsoft.com/office/drawing/2014/main" id="{4DCF0B1F-DAFA-AA92-3445-01E99C66D707}"/>
              </a:ext>
            </a:extLst>
          </p:cNvPr>
          <p:cNvPicPr>
            <a:picLocks noChangeAspect="1"/>
          </p:cNvPicPr>
          <p:nvPr/>
        </p:nvPicPr>
        <p:blipFill>
          <a:blip r:embed="rId4">
            <a:extLst>
              <a:ext uri="{28A0092B-C50C-407E-A947-70E740481C1C}">
                <a14:useLocalDpi xmlns:a14="http://schemas.microsoft.com/office/drawing/2010/main" val="0"/>
              </a:ext>
            </a:extLst>
          </a:blip>
          <a:srcRect r="49196"/>
          <a:stretch>
            <a:fillRect/>
          </a:stretch>
        </p:blipFill>
        <p:spPr>
          <a:xfrm>
            <a:off x="7378069" y="1185553"/>
            <a:ext cx="2955753" cy="2837096"/>
          </a:xfrm>
          <a:prstGeom prst="rect">
            <a:avLst/>
          </a:prstGeom>
        </p:spPr>
      </p:pic>
    </p:spTree>
    <p:extLst>
      <p:ext uri="{BB962C8B-B14F-4D97-AF65-F5344CB8AC3E}">
        <p14:creationId xmlns:p14="http://schemas.microsoft.com/office/powerpoint/2010/main" val="184633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A12A8-B1B1-824F-F983-2620A2B72916}"/>
            </a:ext>
          </a:extLst>
        </p:cNvPr>
        <p:cNvGrpSpPr/>
        <p:nvPr/>
      </p:nvGrpSpPr>
      <p:grpSpPr>
        <a:xfrm>
          <a:off x="0" y="0"/>
          <a:ext cx="0" cy="0"/>
          <a:chOff x="0" y="0"/>
          <a:chExt cx="0" cy="0"/>
        </a:xfrm>
      </p:grpSpPr>
      <p:sp>
        <p:nvSpPr>
          <p:cNvPr id="10" name="Rectangle 3">
            <a:extLst>
              <a:ext uri="{FF2B5EF4-FFF2-40B4-BE49-F238E27FC236}">
                <a16:creationId xmlns:a16="http://schemas.microsoft.com/office/drawing/2014/main" id="{44CA252F-981E-C3D6-F41A-E5C6FE1A760B}"/>
              </a:ext>
            </a:extLst>
          </p:cNvPr>
          <p:cNvSpPr>
            <a:spLocks noGrp="1" noChangeArrowheads="1"/>
          </p:cNvSpPr>
          <p:nvPr>
            <p:ph idx="4294967295"/>
          </p:nvPr>
        </p:nvSpPr>
        <p:spPr>
          <a:xfrm>
            <a:off x="420072" y="1017090"/>
            <a:ext cx="10720647" cy="4862299"/>
          </a:xfrm>
          <a:prstGeom prst="rect">
            <a:avLst/>
          </a:prstGeom>
        </p:spPr>
        <p:txBody>
          <a:bodyPr/>
          <a:lstStyle/>
          <a:p>
            <a:pPr>
              <a:lnSpc>
                <a:spcPct val="100000"/>
              </a:lnSpc>
            </a:pPr>
            <a:r>
              <a:rPr lang="en-US" dirty="0"/>
              <a:t>A modified, time-dynamic implementation of the model from Marchegiani and </a:t>
            </a:r>
            <a:r>
              <a:rPr lang="en-US" dirty="0" err="1"/>
              <a:t>Catelani</a:t>
            </a:r>
            <a:r>
              <a:rPr lang="en-US" dirty="0"/>
              <a:t> (2025)</a:t>
            </a:r>
          </a:p>
        </p:txBody>
      </p:sp>
      <p:grpSp>
        <p:nvGrpSpPr>
          <p:cNvPr id="12294" name="Group 12293">
            <a:extLst>
              <a:ext uri="{FF2B5EF4-FFF2-40B4-BE49-F238E27FC236}">
                <a16:creationId xmlns:a16="http://schemas.microsoft.com/office/drawing/2014/main" id="{D9320399-1FB2-D82D-0359-FE636EF13256}"/>
              </a:ext>
            </a:extLst>
          </p:cNvPr>
          <p:cNvGrpSpPr>
            <a:grpSpLocks noChangeAspect="1"/>
          </p:cNvGrpSpPr>
          <p:nvPr/>
        </p:nvGrpSpPr>
        <p:grpSpPr>
          <a:xfrm>
            <a:off x="2443585" y="3326078"/>
            <a:ext cx="3443216" cy="3437826"/>
            <a:chOff x="7804958" y="3438924"/>
            <a:chExt cx="2863042" cy="2858560"/>
          </a:xfrm>
        </p:grpSpPr>
        <p:grpSp>
          <p:nvGrpSpPr>
            <p:cNvPr id="12295" name="Group 12294">
              <a:extLst>
                <a:ext uri="{FF2B5EF4-FFF2-40B4-BE49-F238E27FC236}">
                  <a16:creationId xmlns:a16="http://schemas.microsoft.com/office/drawing/2014/main" id="{0E291798-7079-3164-99BD-9F9AF2391CC8}"/>
                </a:ext>
              </a:extLst>
            </p:cNvPr>
            <p:cNvGrpSpPr/>
            <p:nvPr/>
          </p:nvGrpSpPr>
          <p:grpSpPr>
            <a:xfrm>
              <a:off x="7824667" y="5548368"/>
              <a:ext cx="2766706" cy="749116"/>
              <a:chOff x="1887040" y="5533985"/>
              <a:chExt cx="2035271" cy="749116"/>
            </a:xfrm>
          </p:grpSpPr>
          <p:grpSp>
            <p:nvGrpSpPr>
              <p:cNvPr id="12324" name="Group 12323">
                <a:extLst>
                  <a:ext uri="{FF2B5EF4-FFF2-40B4-BE49-F238E27FC236}">
                    <a16:creationId xmlns:a16="http://schemas.microsoft.com/office/drawing/2014/main" id="{3D77207B-10F8-8119-F303-E080A31071EE}"/>
                  </a:ext>
                </a:extLst>
              </p:cNvPr>
              <p:cNvGrpSpPr/>
              <p:nvPr/>
            </p:nvGrpSpPr>
            <p:grpSpPr>
              <a:xfrm>
                <a:off x="1887043" y="5610633"/>
                <a:ext cx="2035268" cy="672468"/>
                <a:chOff x="8245452" y="3538359"/>
                <a:chExt cx="1896192" cy="626517"/>
              </a:xfrm>
            </p:grpSpPr>
            <p:grpSp>
              <p:nvGrpSpPr>
                <p:cNvPr id="12327" name="Group 12326">
                  <a:extLst>
                    <a:ext uri="{FF2B5EF4-FFF2-40B4-BE49-F238E27FC236}">
                      <a16:creationId xmlns:a16="http://schemas.microsoft.com/office/drawing/2014/main" id="{B9B9D36F-C8EE-1B5D-A2BD-FA1C8434C8C5}"/>
                    </a:ext>
                  </a:extLst>
                </p:cNvPr>
                <p:cNvGrpSpPr/>
                <p:nvPr/>
              </p:nvGrpSpPr>
              <p:grpSpPr>
                <a:xfrm>
                  <a:off x="8671301" y="3538359"/>
                  <a:ext cx="1046367" cy="364665"/>
                  <a:chOff x="8671301" y="2339655"/>
                  <a:chExt cx="1046367" cy="364665"/>
                </a:xfrm>
              </p:grpSpPr>
              <p:sp>
                <p:nvSpPr>
                  <p:cNvPr id="12329" name="Rectangle 12328">
                    <a:extLst>
                      <a:ext uri="{FF2B5EF4-FFF2-40B4-BE49-F238E27FC236}">
                        <a16:creationId xmlns:a16="http://schemas.microsoft.com/office/drawing/2014/main" id="{B2888620-4766-D051-6915-DE18D2E2F7DB}"/>
                      </a:ext>
                    </a:extLst>
                  </p:cNvPr>
                  <p:cNvSpPr/>
                  <p:nvPr/>
                </p:nvSpPr>
                <p:spPr>
                  <a:xfrm>
                    <a:off x="8671409" y="2367816"/>
                    <a:ext cx="637960" cy="27010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0" name="Rectangle 12329">
                    <a:extLst>
                      <a:ext uri="{FF2B5EF4-FFF2-40B4-BE49-F238E27FC236}">
                        <a16:creationId xmlns:a16="http://schemas.microsoft.com/office/drawing/2014/main" id="{F2BE535D-3FDA-6659-BD76-CA24CDFF7B45}"/>
                      </a:ext>
                    </a:extLst>
                  </p:cNvPr>
                  <p:cNvSpPr/>
                  <p:nvPr/>
                </p:nvSpPr>
                <p:spPr>
                  <a:xfrm>
                    <a:off x="9309010" y="2367816"/>
                    <a:ext cx="408658" cy="27424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1" name="Rectangle 12330">
                    <a:extLst>
                      <a:ext uri="{FF2B5EF4-FFF2-40B4-BE49-F238E27FC236}">
                        <a16:creationId xmlns:a16="http://schemas.microsoft.com/office/drawing/2014/main" id="{659E876F-4DD7-CDBE-470C-39A93F261FDA}"/>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2" name="Rectangle 12331">
                    <a:extLst>
                      <a:ext uri="{FF2B5EF4-FFF2-40B4-BE49-F238E27FC236}">
                        <a16:creationId xmlns:a16="http://schemas.microsoft.com/office/drawing/2014/main" id="{9D5BD3CD-69EA-F35E-8A09-17F8FF127D23}"/>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3" name="Rectangle 12332">
                    <a:extLst>
                      <a:ext uri="{FF2B5EF4-FFF2-40B4-BE49-F238E27FC236}">
                        <a16:creationId xmlns:a16="http://schemas.microsoft.com/office/drawing/2014/main" id="{D11F4515-ACDB-950C-15C3-763D11ADB5BD}"/>
                      </a:ext>
                    </a:extLst>
                  </p:cNvPr>
                  <p:cNvSpPr/>
                  <p:nvPr/>
                </p:nvSpPr>
                <p:spPr>
                  <a:xfrm>
                    <a:off x="9101977" y="2643408"/>
                    <a:ext cx="615690" cy="60912"/>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4" name="Rectangle 12333">
                    <a:extLst>
                      <a:ext uri="{FF2B5EF4-FFF2-40B4-BE49-F238E27FC236}">
                        <a16:creationId xmlns:a16="http://schemas.microsoft.com/office/drawing/2014/main" id="{F9EC2C56-D4C4-B756-C852-98D87389AD83}"/>
                      </a:ext>
                    </a:extLst>
                  </p:cNvPr>
                  <p:cNvSpPr/>
                  <p:nvPr/>
                </p:nvSpPr>
                <p:spPr>
                  <a:xfrm flipH="1">
                    <a:off x="9149173" y="2358764"/>
                    <a:ext cx="157235" cy="279553"/>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5" name="Rectangle 12334">
                    <a:extLst>
                      <a:ext uri="{FF2B5EF4-FFF2-40B4-BE49-F238E27FC236}">
                        <a16:creationId xmlns:a16="http://schemas.microsoft.com/office/drawing/2014/main" id="{2CF1D793-F065-EE65-0034-B953917007EE}"/>
                      </a:ext>
                    </a:extLst>
                  </p:cNvPr>
                  <p:cNvSpPr/>
                  <p:nvPr/>
                </p:nvSpPr>
                <p:spPr>
                  <a:xfrm>
                    <a:off x="8671301" y="2639328"/>
                    <a:ext cx="226601" cy="61520"/>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p:sp>
              <p:nvSpPr>
                <p:cNvPr id="12328" name="Rectangle 12327">
                  <a:extLst>
                    <a:ext uri="{FF2B5EF4-FFF2-40B4-BE49-F238E27FC236}">
                      <a16:creationId xmlns:a16="http://schemas.microsoft.com/office/drawing/2014/main" id="{97DB698E-FB20-AFA8-FE60-EB42351327D9}"/>
                    </a:ext>
                  </a:extLst>
                </p:cNvPr>
                <p:cNvSpPr/>
                <p:nvPr/>
              </p:nvSpPr>
              <p:spPr>
                <a:xfrm>
                  <a:off x="8245452" y="3891759"/>
                  <a:ext cx="1896192" cy="273117"/>
                </a:xfrm>
                <a:prstGeom prst="rect">
                  <a:avLst/>
                </a:prstGeom>
                <a:solidFill>
                  <a:srgbClr val="E8E8E8">
                    <a:lumMod val="90000"/>
                  </a:srgbClr>
                </a:solidFill>
                <a:ln w="12700" cap="flat" cmpd="sng" algn="ctr">
                  <a:noFill/>
                  <a:prstDash val="solid"/>
                </a:ln>
                <a:effectLst/>
              </p:spPr>
              <p:txBody>
                <a:bodyPr rtlCol="0" anchor="ctr"/>
                <a:lstStyle/>
                <a:p>
                  <a:pPr algn="ctr" defTabSz="914126">
                    <a:defRPr/>
                  </a:pPr>
                  <a:endParaRPr lang="en-US" sz="1400" b="1" kern="0" dirty="0">
                    <a:solidFill>
                      <a:srgbClr val="000000"/>
                    </a:solidFill>
                  </a:endParaRPr>
                </a:p>
              </p:txBody>
            </p:sp>
          </p:grpSp>
          <p:sp>
            <p:nvSpPr>
              <p:cNvPr id="12325" name="Rectangle 12324">
                <a:extLst>
                  <a:ext uri="{FF2B5EF4-FFF2-40B4-BE49-F238E27FC236}">
                    <a16:creationId xmlns:a16="http://schemas.microsoft.com/office/drawing/2014/main" id="{568E47B1-3721-D420-EE15-CCBE5D1EBC14}"/>
                  </a:ext>
                </a:extLst>
              </p:cNvPr>
              <p:cNvSpPr/>
              <p:nvPr/>
            </p:nvSpPr>
            <p:spPr>
              <a:xfrm>
                <a:off x="3466813" y="5533985"/>
                <a:ext cx="455495"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26" name="Rectangle 12325">
                <a:extLst>
                  <a:ext uri="{FF2B5EF4-FFF2-40B4-BE49-F238E27FC236}">
                    <a16:creationId xmlns:a16="http://schemas.microsoft.com/office/drawing/2014/main" id="{78775F45-518C-3A40-5BC9-9608EB08D69E}"/>
                  </a:ext>
                </a:extLst>
              </p:cNvPr>
              <p:cNvSpPr/>
              <p:nvPr/>
            </p:nvSpPr>
            <p:spPr>
              <a:xfrm>
                <a:off x="1887040" y="5534013"/>
                <a:ext cx="464274"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mc:AlternateContent xmlns:mc="http://schemas.openxmlformats.org/markup-compatibility/2006" xmlns:a14="http://schemas.microsoft.com/office/drawing/2010/main">
          <mc:Choice Requires="a14">
            <p:sp>
              <p:nvSpPr>
                <p:cNvPr id="12296" name="TextBox 12295">
                  <a:extLst>
                    <a:ext uri="{FF2B5EF4-FFF2-40B4-BE49-F238E27FC236}">
                      <a16:creationId xmlns:a16="http://schemas.microsoft.com/office/drawing/2014/main" id="{6A25C76C-E2AE-7954-CD72-0F84A81B02A4}"/>
                    </a:ext>
                  </a:extLst>
                </p:cNvPr>
                <p:cNvSpPr txBox="1"/>
                <p:nvPr/>
              </p:nvSpPr>
              <p:spPr>
                <a:xfrm>
                  <a:off x="7894162" y="4618533"/>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𝐿</m:t>
                            </m:r>
                          </m:sub>
                        </m:sSub>
                      </m:oMath>
                    </m:oMathPara>
                  </a14:m>
                  <a:endParaRPr lang="en-US" sz="1400" dirty="0">
                    <a:solidFill>
                      <a:prstClr val="black"/>
                    </a:solidFill>
                    <a:latin typeface="Aptos" panose="02110004020202020204"/>
                  </a:endParaRPr>
                </a:p>
              </p:txBody>
            </p:sp>
          </mc:Choice>
          <mc:Fallback xmlns="">
            <p:sp>
              <p:nvSpPr>
                <p:cNvPr id="12296" name="TextBox 12295">
                  <a:extLst>
                    <a:ext uri="{FF2B5EF4-FFF2-40B4-BE49-F238E27FC236}">
                      <a16:creationId xmlns:a16="http://schemas.microsoft.com/office/drawing/2014/main" id="{6A25C76C-E2AE-7954-CD72-0F84A81B02A4}"/>
                    </a:ext>
                  </a:extLst>
                </p:cNvPr>
                <p:cNvSpPr txBox="1">
                  <a:spLocks noRot="1" noChangeAspect="1" noMove="1" noResize="1" noEditPoints="1" noAdjustHandles="1" noChangeArrowheads="1" noChangeShapeType="1" noTextEdit="1"/>
                </p:cNvSpPr>
                <p:nvPr/>
              </p:nvSpPr>
              <p:spPr>
                <a:xfrm>
                  <a:off x="7894162" y="4618533"/>
                  <a:ext cx="522013" cy="255851"/>
                </a:xfrm>
                <a:prstGeom prst="rect">
                  <a:avLst/>
                </a:prstGeom>
                <a:blipFill>
                  <a:blip r:embed="rId3"/>
                  <a:stretch>
                    <a:fillRect/>
                  </a:stretch>
                </a:blipFill>
              </p:spPr>
              <p:txBody>
                <a:bodyPr/>
                <a:lstStyle/>
                <a:p>
                  <a:r>
                    <a:rPr lang="en-US">
                      <a:noFill/>
                    </a:rPr>
                    <a:t> </a:t>
                  </a:r>
                </a:p>
              </p:txBody>
            </p:sp>
          </mc:Fallback>
        </mc:AlternateContent>
        <p:cxnSp>
          <p:nvCxnSpPr>
            <p:cNvPr id="12297" name="Straight Connector 12296">
              <a:extLst>
                <a:ext uri="{FF2B5EF4-FFF2-40B4-BE49-F238E27FC236}">
                  <a16:creationId xmlns:a16="http://schemas.microsoft.com/office/drawing/2014/main" id="{21D8CAF5-F33D-80D8-E9D6-E3176E32AAFF}"/>
                </a:ext>
              </a:extLst>
            </p:cNvPr>
            <p:cNvCxnSpPr>
              <a:cxnSpLocks/>
            </p:cNvCxnSpPr>
            <p:nvPr/>
          </p:nvCxnSpPr>
          <p:spPr>
            <a:xfrm flipV="1">
              <a:off x="9079904" y="5943228"/>
              <a:ext cx="0" cy="64283"/>
            </a:xfrm>
            <a:prstGeom prst="line">
              <a:avLst/>
            </a:prstGeom>
            <a:noFill/>
            <a:ln w="19050" cap="flat" cmpd="sng" algn="ctr">
              <a:solidFill>
                <a:srgbClr val="FF7F02"/>
              </a:solidFill>
              <a:prstDash val="solid"/>
              <a:miter lim="800000"/>
            </a:ln>
            <a:effectLst/>
          </p:spPr>
        </p:cxnSp>
        <p:cxnSp>
          <p:nvCxnSpPr>
            <p:cNvPr id="12298" name="Straight Connector 12297">
              <a:extLst>
                <a:ext uri="{FF2B5EF4-FFF2-40B4-BE49-F238E27FC236}">
                  <a16:creationId xmlns:a16="http://schemas.microsoft.com/office/drawing/2014/main" id="{212A555D-A374-D139-B2FB-D08A4EC13158}"/>
                </a:ext>
              </a:extLst>
            </p:cNvPr>
            <p:cNvCxnSpPr>
              <a:cxnSpLocks/>
            </p:cNvCxnSpPr>
            <p:nvPr/>
          </p:nvCxnSpPr>
          <p:spPr>
            <a:xfrm>
              <a:off x="9075223" y="5943228"/>
              <a:ext cx="68229" cy="0"/>
            </a:xfrm>
            <a:prstGeom prst="line">
              <a:avLst/>
            </a:prstGeom>
            <a:noFill/>
            <a:ln w="19050" cap="flat" cmpd="sng" algn="ctr">
              <a:solidFill>
                <a:srgbClr val="FF7F02"/>
              </a:solidFill>
              <a:prstDash val="solid"/>
              <a:miter lim="800000"/>
            </a:ln>
            <a:effectLst/>
          </p:spPr>
        </p:cxnSp>
        <mc:AlternateContent xmlns:mc="http://schemas.openxmlformats.org/markup-compatibility/2006">
          <mc:Choice xmlns:a14="http://schemas.microsoft.com/office/drawing/2010/main" Requires="a14">
            <p:sp>
              <p:nvSpPr>
                <p:cNvPr id="12299" name="TextBox 12298">
                  <a:extLst>
                    <a:ext uri="{FF2B5EF4-FFF2-40B4-BE49-F238E27FC236}">
                      <a16:creationId xmlns:a16="http://schemas.microsoft.com/office/drawing/2014/main" id="{9D592F35-B88F-0A6A-545C-6D007C777ABD}"/>
                    </a:ext>
                  </a:extLst>
                </p:cNvPr>
                <p:cNvSpPr txBox="1"/>
                <p:nvPr/>
              </p:nvSpPr>
              <p:spPr>
                <a:xfrm>
                  <a:off x="8504953" y="4168673"/>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m:t>
                            </m:r>
                          </m:sub>
                        </m:sSub>
                      </m:oMath>
                    </m:oMathPara>
                  </a14:m>
                  <a:endParaRPr lang="en-US" sz="1400" dirty="0">
                    <a:solidFill>
                      <a:prstClr val="black"/>
                    </a:solidFill>
                    <a:latin typeface="Aptos" panose="02110004020202020204"/>
                  </a:endParaRPr>
                </a:p>
              </p:txBody>
            </p:sp>
          </mc:Choice>
          <mc:Fallback>
            <p:sp>
              <p:nvSpPr>
                <p:cNvPr id="12299" name="TextBox 12298">
                  <a:extLst>
                    <a:ext uri="{FF2B5EF4-FFF2-40B4-BE49-F238E27FC236}">
                      <a16:creationId xmlns:a16="http://schemas.microsoft.com/office/drawing/2014/main" id="{9D592F35-B88F-0A6A-545C-6D007C777ABD}"/>
                    </a:ext>
                  </a:extLst>
                </p:cNvPr>
                <p:cNvSpPr txBox="1">
                  <a:spLocks noRot="1" noChangeAspect="1" noMove="1" noResize="1" noEditPoints="1" noAdjustHandles="1" noChangeArrowheads="1" noChangeShapeType="1" noTextEdit="1"/>
                </p:cNvSpPr>
                <p:nvPr/>
              </p:nvSpPr>
              <p:spPr>
                <a:xfrm>
                  <a:off x="8504953" y="4168673"/>
                  <a:ext cx="522013" cy="25585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300" name="TextBox 12299">
                  <a:extLst>
                    <a:ext uri="{FF2B5EF4-FFF2-40B4-BE49-F238E27FC236}">
                      <a16:creationId xmlns:a16="http://schemas.microsoft.com/office/drawing/2014/main" id="{306B818A-85F0-4630-3994-ABCF1521F9F9}"/>
                    </a:ext>
                  </a:extLst>
                </p:cNvPr>
                <p:cNvSpPr txBox="1"/>
                <p:nvPr/>
              </p:nvSpPr>
              <p:spPr>
                <a:xfrm>
                  <a:off x="8947015" y="3438924"/>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3</m:t>
                            </m:r>
                          </m:sub>
                        </m:sSub>
                      </m:oMath>
                    </m:oMathPara>
                  </a14:m>
                  <a:endParaRPr lang="en-US" sz="1400" dirty="0">
                    <a:solidFill>
                      <a:prstClr val="black"/>
                    </a:solidFill>
                    <a:latin typeface="Aptos" panose="02110004020202020204"/>
                  </a:endParaRPr>
                </a:p>
              </p:txBody>
            </p:sp>
          </mc:Choice>
          <mc:Fallback xmlns="">
            <p:sp>
              <p:nvSpPr>
                <p:cNvPr id="12300" name="TextBox 12299">
                  <a:extLst>
                    <a:ext uri="{FF2B5EF4-FFF2-40B4-BE49-F238E27FC236}">
                      <a16:creationId xmlns:a16="http://schemas.microsoft.com/office/drawing/2014/main" id="{306B818A-85F0-4630-3994-ABCF1521F9F9}"/>
                    </a:ext>
                  </a:extLst>
                </p:cNvPr>
                <p:cNvSpPr txBox="1">
                  <a:spLocks noRot="1" noChangeAspect="1" noMove="1" noResize="1" noEditPoints="1" noAdjustHandles="1" noChangeArrowheads="1" noChangeShapeType="1" noTextEdit="1"/>
                </p:cNvSpPr>
                <p:nvPr/>
              </p:nvSpPr>
              <p:spPr>
                <a:xfrm>
                  <a:off x="8947015" y="3438924"/>
                  <a:ext cx="522013" cy="25585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301" name="TextBox 12300">
                  <a:extLst>
                    <a:ext uri="{FF2B5EF4-FFF2-40B4-BE49-F238E27FC236}">
                      <a16:creationId xmlns:a16="http://schemas.microsoft.com/office/drawing/2014/main" id="{C3FD8950-315F-3A88-61F9-AAE5C661B6DB}"/>
                    </a:ext>
                  </a:extLst>
                </p:cNvPr>
                <p:cNvSpPr txBox="1"/>
                <p:nvPr/>
              </p:nvSpPr>
              <p:spPr>
                <a:xfrm>
                  <a:off x="10013630" y="4619707"/>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𝑅</m:t>
                            </m:r>
                          </m:sub>
                        </m:sSub>
                      </m:oMath>
                    </m:oMathPara>
                  </a14:m>
                  <a:endParaRPr lang="en-US" sz="1400" dirty="0">
                    <a:solidFill>
                      <a:prstClr val="black"/>
                    </a:solidFill>
                    <a:latin typeface="Aptos" panose="02110004020202020204"/>
                  </a:endParaRPr>
                </a:p>
              </p:txBody>
            </p:sp>
          </mc:Choice>
          <mc:Fallback xmlns="">
            <p:sp>
              <p:nvSpPr>
                <p:cNvPr id="12301" name="TextBox 12300">
                  <a:extLst>
                    <a:ext uri="{FF2B5EF4-FFF2-40B4-BE49-F238E27FC236}">
                      <a16:creationId xmlns:a16="http://schemas.microsoft.com/office/drawing/2014/main" id="{C3FD8950-315F-3A88-61F9-AAE5C661B6DB}"/>
                    </a:ext>
                  </a:extLst>
                </p:cNvPr>
                <p:cNvSpPr txBox="1">
                  <a:spLocks noRot="1" noChangeAspect="1" noMove="1" noResize="1" noEditPoints="1" noAdjustHandles="1" noChangeArrowheads="1" noChangeShapeType="1" noTextEdit="1"/>
                </p:cNvSpPr>
                <p:nvPr/>
              </p:nvSpPr>
              <p:spPr>
                <a:xfrm>
                  <a:off x="10013630" y="4619707"/>
                  <a:ext cx="522013" cy="255851"/>
                </a:xfrm>
                <a:prstGeom prst="rect">
                  <a:avLst/>
                </a:prstGeom>
                <a:blipFill>
                  <a:blip r:embed="rId10"/>
                  <a:stretch>
                    <a:fillRect/>
                  </a:stretch>
                </a:blipFill>
              </p:spPr>
              <p:txBody>
                <a:bodyPr/>
                <a:lstStyle/>
                <a:p>
                  <a:r>
                    <a:rPr lang="en-US">
                      <a:noFill/>
                    </a:rPr>
                    <a:t> </a:t>
                  </a:r>
                </a:p>
              </p:txBody>
            </p:sp>
          </mc:Fallback>
        </mc:AlternateContent>
        <p:cxnSp>
          <p:nvCxnSpPr>
            <p:cNvPr id="12302" name="Straight Connector 12301">
              <a:extLst>
                <a:ext uri="{FF2B5EF4-FFF2-40B4-BE49-F238E27FC236}">
                  <a16:creationId xmlns:a16="http://schemas.microsoft.com/office/drawing/2014/main" id="{EF01C6D6-B739-2DD8-C54D-FF9321C29D41}"/>
                </a:ext>
              </a:extLst>
            </p:cNvPr>
            <p:cNvCxnSpPr>
              <a:cxnSpLocks/>
            </p:cNvCxnSpPr>
            <p:nvPr/>
          </p:nvCxnSpPr>
          <p:spPr>
            <a:xfrm flipV="1">
              <a:off x="782832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3" name="Straight Connector 12302">
              <a:extLst>
                <a:ext uri="{FF2B5EF4-FFF2-40B4-BE49-F238E27FC236}">
                  <a16:creationId xmlns:a16="http://schemas.microsoft.com/office/drawing/2014/main" id="{339EF63C-EE42-690C-0B44-5E89B3570AC3}"/>
                </a:ext>
              </a:extLst>
            </p:cNvPr>
            <p:cNvCxnSpPr>
              <a:cxnSpLocks/>
            </p:cNvCxnSpPr>
            <p:nvPr/>
          </p:nvCxnSpPr>
          <p:spPr>
            <a:xfrm flipV="1">
              <a:off x="8459561" y="4972951"/>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4" name="Straight Connector 12303">
              <a:extLst>
                <a:ext uri="{FF2B5EF4-FFF2-40B4-BE49-F238E27FC236}">
                  <a16:creationId xmlns:a16="http://schemas.microsoft.com/office/drawing/2014/main" id="{B9B80D32-4892-3DEE-4A6B-34AB1DB9BCFB}"/>
                </a:ext>
              </a:extLst>
            </p:cNvPr>
            <p:cNvCxnSpPr>
              <a:cxnSpLocks/>
            </p:cNvCxnSpPr>
            <p:nvPr/>
          </p:nvCxnSpPr>
          <p:spPr>
            <a:xfrm flipH="1" flipV="1">
              <a:off x="9074409" y="4587059"/>
              <a:ext cx="2345" cy="1349819"/>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5" name="Straight Connector 12304">
              <a:extLst>
                <a:ext uri="{FF2B5EF4-FFF2-40B4-BE49-F238E27FC236}">
                  <a16:creationId xmlns:a16="http://schemas.microsoft.com/office/drawing/2014/main" id="{748FCC0D-0260-5DFF-5328-074C7439E41D}"/>
                </a:ext>
              </a:extLst>
            </p:cNvPr>
            <p:cNvCxnSpPr>
              <a:cxnSpLocks/>
            </p:cNvCxnSpPr>
            <p:nvPr/>
          </p:nvCxnSpPr>
          <p:spPr>
            <a:xfrm flipV="1">
              <a:off x="9363394" y="4587059"/>
              <a:ext cx="0" cy="1318509"/>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6" name="Straight Connector 12305">
              <a:extLst>
                <a:ext uri="{FF2B5EF4-FFF2-40B4-BE49-F238E27FC236}">
                  <a16:creationId xmlns:a16="http://schemas.microsoft.com/office/drawing/2014/main" id="{4AB13C07-03EA-E1DB-7C3F-C46720743776}"/>
                </a:ext>
              </a:extLst>
            </p:cNvPr>
            <p:cNvCxnSpPr>
              <a:cxnSpLocks/>
            </p:cNvCxnSpPr>
            <p:nvPr/>
          </p:nvCxnSpPr>
          <p:spPr>
            <a:xfrm flipV="1">
              <a:off x="997217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7" name="Straight Connector 12306">
              <a:extLst>
                <a:ext uri="{FF2B5EF4-FFF2-40B4-BE49-F238E27FC236}">
                  <a16:creationId xmlns:a16="http://schemas.microsoft.com/office/drawing/2014/main" id="{310529C8-E2AD-7C4F-3BCF-EBF68D4899B1}"/>
                </a:ext>
              </a:extLst>
            </p:cNvPr>
            <p:cNvCxnSpPr>
              <a:cxnSpLocks/>
            </p:cNvCxnSpPr>
            <p:nvPr/>
          </p:nvCxnSpPr>
          <p:spPr>
            <a:xfrm flipV="1">
              <a:off x="10591369" y="4965768"/>
              <a:ext cx="0" cy="589783"/>
            </a:xfrm>
            <a:prstGeom prst="line">
              <a:avLst/>
            </a:prstGeom>
            <a:noFill/>
            <a:ln w="12700" cap="flat" cmpd="sng" algn="ctr">
              <a:solidFill>
                <a:sysClr val="windowText" lastClr="000000">
                  <a:lumMod val="50000"/>
                  <a:lumOff val="50000"/>
                </a:sysClr>
              </a:solidFill>
              <a:prstDash val="dash"/>
              <a:miter lim="800000"/>
            </a:ln>
            <a:effectLst/>
          </p:spPr>
        </p:cxnSp>
        <p:sp>
          <p:nvSpPr>
            <p:cNvPr id="12308" name="TextBox 12307">
              <a:extLst>
                <a:ext uri="{FF2B5EF4-FFF2-40B4-BE49-F238E27FC236}">
                  <a16:creationId xmlns:a16="http://schemas.microsoft.com/office/drawing/2014/main" id="{3E296471-8E24-D60A-DF97-40841DD04DD5}"/>
                </a:ext>
              </a:extLst>
            </p:cNvPr>
            <p:cNvSpPr txBox="1"/>
            <p:nvPr/>
          </p:nvSpPr>
          <p:spPr>
            <a:xfrm>
              <a:off x="7804958" y="5649535"/>
              <a:ext cx="700422"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M1L</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sp>
          <p:nvSpPr>
            <p:cNvPr id="12309" name="TextBox 12308">
              <a:extLst>
                <a:ext uri="{FF2B5EF4-FFF2-40B4-BE49-F238E27FC236}">
                  <a16:creationId xmlns:a16="http://schemas.microsoft.com/office/drawing/2014/main" id="{9F997634-9E74-6BE7-4723-99037F703DA7}"/>
                </a:ext>
              </a:extLst>
            </p:cNvPr>
            <p:cNvSpPr txBox="1"/>
            <p:nvPr/>
          </p:nvSpPr>
          <p:spPr>
            <a:xfrm>
              <a:off x="9087996" y="6070487"/>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M3</a:t>
              </a:r>
            </a:p>
          </p:txBody>
        </p:sp>
        <p:sp>
          <p:nvSpPr>
            <p:cNvPr id="12310" name="TextBox 12309">
              <a:extLst>
                <a:ext uri="{FF2B5EF4-FFF2-40B4-BE49-F238E27FC236}">
                  <a16:creationId xmlns:a16="http://schemas.microsoft.com/office/drawing/2014/main" id="{204E7128-C846-E178-D2D8-3C7DE0C0063F}"/>
                </a:ext>
              </a:extLst>
            </p:cNvPr>
            <p:cNvSpPr txBox="1"/>
            <p:nvPr/>
          </p:nvSpPr>
          <p:spPr>
            <a:xfrm>
              <a:off x="8684144" y="6068750"/>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M2</a:t>
              </a:r>
            </a:p>
          </p:txBody>
        </p:sp>
        <p:cxnSp>
          <p:nvCxnSpPr>
            <p:cNvPr id="12311" name="Straight Arrow Connector 12310">
              <a:extLst>
                <a:ext uri="{FF2B5EF4-FFF2-40B4-BE49-F238E27FC236}">
                  <a16:creationId xmlns:a16="http://schemas.microsoft.com/office/drawing/2014/main" id="{B2EF52A7-EA5A-05AE-000D-BC101518CB68}"/>
                </a:ext>
              </a:extLst>
            </p:cNvPr>
            <p:cNvCxnSpPr>
              <a:cxnSpLocks/>
            </p:cNvCxnSpPr>
            <p:nvPr/>
          </p:nvCxnSpPr>
          <p:spPr>
            <a:xfrm flipV="1">
              <a:off x="9389082" y="5967362"/>
              <a:ext cx="204452" cy="175762"/>
            </a:xfrm>
            <a:prstGeom prst="straightConnector1">
              <a:avLst/>
            </a:prstGeom>
            <a:noFill/>
            <a:ln w="9525" cap="flat" cmpd="sng" algn="ctr">
              <a:solidFill>
                <a:sysClr val="windowText" lastClr="000000"/>
              </a:solidFill>
              <a:prstDash val="solid"/>
              <a:miter lim="800000"/>
              <a:tailEnd type="triangle"/>
            </a:ln>
            <a:effectLst/>
          </p:spPr>
        </p:cxnSp>
        <p:sp>
          <p:nvSpPr>
            <p:cNvPr id="12312" name="TextBox 12311">
              <a:extLst>
                <a:ext uri="{FF2B5EF4-FFF2-40B4-BE49-F238E27FC236}">
                  <a16:creationId xmlns:a16="http://schemas.microsoft.com/office/drawing/2014/main" id="{238CCE29-25DF-E54C-252F-DA443468E4AB}"/>
                </a:ext>
              </a:extLst>
            </p:cNvPr>
            <p:cNvSpPr txBox="1"/>
            <p:nvPr/>
          </p:nvSpPr>
          <p:spPr>
            <a:xfrm>
              <a:off x="9881275" y="5644949"/>
              <a:ext cx="786725"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M1R</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cxnSp>
          <p:nvCxnSpPr>
            <p:cNvPr id="12313" name="Straight Arrow Connector 12312">
              <a:extLst>
                <a:ext uri="{FF2B5EF4-FFF2-40B4-BE49-F238E27FC236}">
                  <a16:creationId xmlns:a16="http://schemas.microsoft.com/office/drawing/2014/main" id="{DF3F4C44-6200-2FAA-4748-0C12E2B8F3A3}"/>
                </a:ext>
              </a:extLst>
            </p:cNvPr>
            <p:cNvCxnSpPr>
              <a:cxnSpLocks/>
            </p:cNvCxnSpPr>
            <p:nvPr/>
          </p:nvCxnSpPr>
          <p:spPr>
            <a:xfrm flipV="1">
              <a:off x="8946058" y="5899479"/>
              <a:ext cx="150" cy="226462"/>
            </a:xfrm>
            <a:prstGeom prst="straightConnector1">
              <a:avLst/>
            </a:prstGeom>
            <a:noFill/>
            <a:ln w="9525" cap="flat" cmpd="sng" algn="ctr">
              <a:solidFill>
                <a:sysClr val="windowText" lastClr="000000"/>
              </a:solidFill>
              <a:prstDash val="solid"/>
              <a:miter lim="800000"/>
              <a:tailEnd type="triangle"/>
            </a:ln>
            <a:effectLst/>
          </p:spPr>
        </p:cxnSp>
        <p:cxnSp>
          <p:nvCxnSpPr>
            <p:cNvPr id="12314" name="Straight Connector 12313">
              <a:extLst>
                <a:ext uri="{FF2B5EF4-FFF2-40B4-BE49-F238E27FC236}">
                  <a16:creationId xmlns:a16="http://schemas.microsoft.com/office/drawing/2014/main" id="{13A7E5C6-9F9A-B0E4-D137-718763805A9C}"/>
                </a:ext>
              </a:extLst>
            </p:cNvPr>
            <p:cNvCxnSpPr>
              <a:cxnSpLocks/>
            </p:cNvCxnSpPr>
            <p:nvPr/>
          </p:nvCxnSpPr>
          <p:spPr>
            <a:xfrm flipH="1">
              <a:off x="8449442" y="4596212"/>
              <a:ext cx="611891" cy="0"/>
            </a:xfrm>
            <a:prstGeom prst="line">
              <a:avLst/>
            </a:prstGeom>
            <a:noFill/>
            <a:ln w="19050" cap="flat" cmpd="sng" algn="ctr">
              <a:solidFill>
                <a:srgbClr val="0432FF"/>
              </a:solidFill>
              <a:prstDash val="solid"/>
              <a:miter lim="800000"/>
            </a:ln>
            <a:effectLst/>
          </p:spPr>
        </p:cxnSp>
        <p:cxnSp>
          <p:nvCxnSpPr>
            <p:cNvPr id="12315" name="Straight Connector 12314">
              <a:extLst>
                <a:ext uri="{FF2B5EF4-FFF2-40B4-BE49-F238E27FC236}">
                  <a16:creationId xmlns:a16="http://schemas.microsoft.com/office/drawing/2014/main" id="{9AAD23AD-BDAE-FD46-2FF5-44301769B919}"/>
                </a:ext>
              </a:extLst>
            </p:cNvPr>
            <p:cNvCxnSpPr>
              <a:cxnSpLocks/>
            </p:cNvCxnSpPr>
            <p:nvPr/>
          </p:nvCxnSpPr>
          <p:spPr>
            <a:xfrm flipV="1">
              <a:off x="9063416" y="3776958"/>
              <a:ext cx="0" cy="828895"/>
            </a:xfrm>
            <a:prstGeom prst="line">
              <a:avLst/>
            </a:prstGeom>
            <a:noFill/>
            <a:ln w="19050" cap="flat" cmpd="sng" algn="ctr">
              <a:solidFill>
                <a:srgbClr val="FF8808"/>
              </a:solidFill>
              <a:prstDash val="solid"/>
              <a:miter lim="800000"/>
            </a:ln>
            <a:effectLst/>
          </p:spPr>
        </p:cxnSp>
        <p:cxnSp>
          <p:nvCxnSpPr>
            <p:cNvPr id="12316" name="Straight Connector 12315">
              <a:extLst>
                <a:ext uri="{FF2B5EF4-FFF2-40B4-BE49-F238E27FC236}">
                  <a16:creationId xmlns:a16="http://schemas.microsoft.com/office/drawing/2014/main" id="{A120CD45-7FAC-C6BD-906A-960AFCB724A5}"/>
                </a:ext>
              </a:extLst>
            </p:cNvPr>
            <p:cNvCxnSpPr>
              <a:cxnSpLocks/>
            </p:cNvCxnSpPr>
            <p:nvPr/>
          </p:nvCxnSpPr>
          <p:spPr>
            <a:xfrm flipV="1">
              <a:off x="8458221" y="4587059"/>
              <a:ext cx="0" cy="364649"/>
            </a:xfrm>
            <a:prstGeom prst="line">
              <a:avLst/>
            </a:prstGeom>
            <a:noFill/>
            <a:ln w="19050" cap="flat" cmpd="sng" algn="ctr">
              <a:solidFill>
                <a:srgbClr val="0432FF"/>
              </a:solidFill>
              <a:prstDash val="solid"/>
              <a:miter lim="800000"/>
            </a:ln>
            <a:effectLst/>
          </p:spPr>
        </p:cxnSp>
        <p:cxnSp>
          <p:nvCxnSpPr>
            <p:cNvPr id="12317" name="Straight Connector 12316">
              <a:extLst>
                <a:ext uri="{FF2B5EF4-FFF2-40B4-BE49-F238E27FC236}">
                  <a16:creationId xmlns:a16="http://schemas.microsoft.com/office/drawing/2014/main" id="{1B9AB135-B006-A7CA-3A27-B4B147F74C48}"/>
                </a:ext>
              </a:extLst>
            </p:cNvPr>
            <p:cNvCxnSpPr>
              <a:cxnSpLocks/>
            </p:cNvCxnSpPr>
            <p:nvPr/>
          </p:nvCxnSpPr>
          <p:spPr>
            <a:xfrm flipV="1">
              <a:off x="9962405" y="4596211"/>
              <a:ext cx="0" cy="361848"/>
            </a:xfrm>
            <a:prstGeom prst="line">
              <a:avLst/>
            </a:prstGeom>
            <a:noFill/>
            <a:ln w="19050" cap="flat" cmpd="sng" algn="ctr">
              <a:solidFill>
                <a:srgbClr val="0432FF"/>
              </a:solidFill>
              <a:prstDash val="solid"/>
              <a:miter lim="800000"/>
            </a:ln>
            <a:effectLst/>
          </p:spPr>
        </p:cxnSp>
        <p:cxnSp>
          <p:nvCxnSpPr>
            <p:cNvPr id="12318" name="Straight Connector 12317">
              <a:extLst>
                <a:ext uri="{FF2B5EF4-FFF2-40B4-BE49-F238E27FC236}">
                  <a16:creationId xmlns:a16="http://schemas.microsoft.com/office/drawing/2014/main" id="{A9CF3133-00EA-0DBE-3390-10ADAF5280CB}"/>
                </a:ext>
              </a:extLst>
            </p:cNvPr>
            <p:cNvCxnSpPr>
              <a:cxnSpLocks/>
            </p:cNvCxnSpPr>
            <p:nvPr/>
          </p:nvCxnSpPr>
          <p:spPr>
            <a:xfrm>
              <a:off x="9054736" y="3784849"/>
              <a:ext cx="308658" cy="0"/>
            </a:xfrm>
            <a:prstGeom prst="line">
              <a:avLst/>
            </a:prstGeom>
            <a:noFill/>
            <a:ln w="19050" cap="flat" cmpd="sng" algn="ctr">
              <a:solidFill>
                <a:srgbClr val="0432FF"/>
              </a:solidFill>
              <a:prstDash val="solid"/>
              <a:miter lim="800000"/>
            </a:ln>
            <a:effectLst/>
          </p:spPr>
        </p:cxnSp>
        <p:cxnSp>
          <p:nvCxnSpPr>
            <p:cNvPr id="12319" name="Straight Connector 12318">
              <a:extLst>
                <a:ext uri="{FF2B5EF4-FFF2-40B4-BE49-F238E27FC236}">
                  <a16:creationId xmlns:a16="http://schemas.microsoft.com/office/drawing/2014/main" id="{88F03BDF-3187-FE26-2987-88CF657AF082}"/>
                </a:ext>
              </a:extLst>
            </p:cNvPr>
            <p:cNvCxnSpPr>
              <a:cxnSpLocks/>
            </p:cNvCxnSpPr>
            <p:nvPr/>
          </p:nvCxnSpPr>
          <p:spPr>
            <a:xfrm>
              <a:off x="7825153" y="4943604"/>
              <a:ext cx="640027" cy="0"/>
            </a:xfrm>
            <a:prstGeom prst="line">
              <a:avLst/>
            </a:prstGeom>
            <a:noFill/>
            <a:ln w="19050" cap="flat" cmpd="sng" algn="ctr">
              <a:solidFill>
                <a:srgbClr val="0432FF"/>
              </a:solidFill>
              <a:prstDash val="solid"/>
              <a:miter lim="800000"/>
            </a:ln>
            <a:effectLst/>
          </p:spPr>
        </p:cxnSp>
        <p:cxnSp>
          <p:nvCxnSpPr>
            <p:cNvPr id="12320" name="Straight Connector 12319">
              <a:extLst>
                <a:ext uri="{FF2B5EF4-FFF2-40B4-BE49-F238E27FC236}">
                  <a16:creationId xmlns:a16="http://schemas.microsoft.com/office/drawing/2014/main" id="{82F32E95-BCD9-1CBB-5BB2-C178D35D14FE}"/>
                </a:ext>
              </a:extLst>
            </p:cNvPr>
            <p:cNvCxnSpPr>
              <a:cxnSpLocks/>
            </p:cNvCxnSpPr>
            <p:nvPr/>
          </p:nvCxnSpPr>
          <p:spPr>
            <a:xfrm>
              <a:off x="9957910" y="4949552"/>
              <a:ext cx="633459" cy="0"/>
            </a:xfrm>
            <a:prstGeom prst="line">
              <a:avLst/>
            </a:prstGeom>
            <a:noFill/>
            <a:ln w="19050" cap="flat" cmpd="sng" algn="ctr">
              <a:solidFill>
                <a:srgbClr val="0432FF"/>
              </a:solidFill>
              <a:prstDash val="solid"/>
              <a:miter lim="800000"/>
            </a:ln>
            <a:effectLst/>
          </p:spPr>
        </p:cxnSp>
        <p:cxnSp>
          <p:nvCxnSpPr>
            <p:cNvPr id="12321" name="Straight Connector 12320">
              <a:extLst>
                <a:ext uri="{FF2B5EF4-FFF2-40B4-BE49-F238E27FC236}">
                  <a16:creationId xmlns:a16="http://schemas.microsoft.com/office/drawing/2014/main" id="{BF60C466-1B43-0859-0BA9-258C6493B97C}"/>
                </a:ext>
              </a:extLst>
            </p:cNvPr>
            <p:cNvCxnSpPr>
              <a:cxnSpLocks/>
            </p:cNvCxnSpPr>
            <p:nvPr/>
          </p:nvCxnSpPr>
          <p:spPr>
            <a:xfrm>
              <a:off x="9355189" y="4596211"/>
              <a:ext cx="615670" cy="0"/>
            </a:xfrm>
            <a:prstGeom prst="line">
              <a:avLst/>
            </a:prstGeom>
            <a:noFill/>
            <a:ln w="19050" cap="flat" cmpd="sng" algn="ctr">
              <a:solidFill>
                <a:srgbClr val="0432FF"/>
              </a:solidFill>
              <a:prstDash val="solid"/>
              <a:miter lim="800000"/>
            </a:ln>
            <a:effectLst/>
          </p:spPr>
        </p:cxnSp>
        <p:cxnSp>
          <p:nvCxnSpPr>
            <p:cNvPr id="12322" name="Straight Connector 12321">
              <a:extLst>
                <a:ext uri="{FF2B5EF4-FFF2-40B4-BE49-F238E27FC236}">
                  <a16:creationId xmlns:a16="http://schemas.microsoft.com/office/drawing/2014/main" id="{B80999EF-80CF-E34B-8B83-07A5BD26F2CB}"/>
                </a:ext>
              </a:extLst>
            </p:cNvPr>
            <p:cNvCxnSpPr>
              <a:cxnSpLocks/>
            </p:cNvCxnSpPr>
            <p:nvPr/>
          </p:nvCxnSpPr>
          <p:spPr>
            <a:xfrm flipV="1">
              <a:off x="9357594" y="3776160"/>
              <a:ext cx="0" cy="828895"/>
            </a:xfrm>
            <a:prstGeom prst="line">
              <a:avLst/>
            </a:prstGeom>
            <a:noFill/>
            <a:ln w="19050" cap="flat" cmpd="sng" algn="ctr">
              <a:solidFill>
                <a:srgbClr val="0432FF"/>
              </a:solidFill>
              <a:prstDash val="solid"/>
              <a:miter lim="800000"/>
            </a:ln>
            <a:effectLst/>
          </p:spPr>
        </p:cxnSp>
      </p:grpSp>
      <p:sp>
        <p:nvSpPr>
          <p:cNvPr id="11" name="Rectangle 2">
            <a:extLst>
              <a:ext uri="{FF2B5EF4-FFF2-40B4-BE49-F238E27FC236}">
                <a16:creationId xmlns:a16="http://schemas.microsoft.com/office/drawing/2014/main" id="{44F8D847-0D2A-B297-0E02-6550DDE56033}"/>
              </a:ext>
            </a:extLst>
          </p:cNvPr>
          <p:cNvSpPr>
            <a:spLocks noGrp="1" noChangeArrowheads="1"/>
          </p:cNvSpPr>
          <p:nvPr>
            <p:ph type="title"/>
          </p:nvPr>
        </p:nvSpPr>
        <p:spPr>
          <a:xfrm>
            <a:off x="2375028" y="131369"/>
            <a:ext cx="7438768" cy="761802"/>
          </a:xfrm>
        </p:spPr>
        <p:txBody>
          <a:bodyPr vert="horz" lIns="92051" tIns="46026" rIns="92051" bIns="46026" rtlCol="0" anchor="ctr">
            <a:noAutofit/>
          </a:bodyPr>
          <a:lstStyle/>
          <a:p>
            <a:pPr eaLnBrk="1" hangingPunct="1"/>
            <a:r>
              <a:rPr lang="en-US" altLang="en-US" dirty="0">
                <a:solidFill>
                  <a:schemeClr val="tx1"/>
                </a:solidFill>
              </a:rPr>
              <a:t>The QP model</a:t>
            </a:r>
          </a:p>
        </p:txBody>
      </p:sp>
      <p:cxnSp>
        <p:nvCxnSpPr>
          <p:cNvPr id="3" name="Straight Connector 2">
            <a:extLst>
              <a:ext uri="{FF2B5EF4-FFF2-40B4-BE49-F238E27FC236}">
                <a16:creationId xmlns:a16="http://schemas.microsoft.com/office/drawing/2014/main" id="{6346981C-9D1F-6A58-42DB-484C11704584}"/>
              </a:ext>
            </a:extLst>
          </p:cNvPr>
          <p:cNvCxnSpPr/>
          <p:nvPr/>
        </p:nvCxnSpPr>
        <p:spPr>
          <a:xfrm>
            <a:off x="4317826" y="4058653"/>
            <a:ext cx="276777" cy="0"/>
          </a:xfrm>
          <a:prstGeom prst="line">
            <a:avLst/>
          </a:prstGeom>
          <a:ln w="19050">
            <a:solidFill>
              <a:schemeClr val="bg2"/>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09245C0A-BBE6-6933-3BBF-83383FCA4EC5}"/>
              </a:ext>
            </a:extLst>
          </p:cNvPr>
          <p:cNvCxnSpPr/>
          <p:nvPr/>
        </p:nvCxnSpPr>
        <p:spPr>
          <a:xfrm>
            <a:off x="4444866" y="4058653"/>
            <a:ext cx="0" cy="648203"/>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A5273547-1EA9-244C-6E85-A24ABF01CD91}"/>
                  </a:ext>
                </a:extLst>
              </p:cNvPr>
              <p:cNvSpPr txBox="1"/>
              <p:nvPr/>
            </p:nvSpPr>
            <p:spPr>
              <a:xfrm>
                <a:off x="4267615" y="4195722"/>
                <a:ext cx="627795" cy="324384"/>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chemeClr val="bg2"/>
                              </a:solidFill>
                              <a:latin typeface="Cambria Math" panose="02040503050406030204" pitchFamily="18" charset="0"/>
                            </a:rPr>
                          </m:ctrlPr>
                        </m:sSubPr>
                        <m:e>
                          <m:r>
                            <a:rPr lang="en-US" sz="1400" b="0" i="1" smtClean="0">
                              <a:solidFill>
                                <a:schemeClr val="bg2"/>
                              </a:solidFill>
                              <a:latin typeface="Cambria Math" panose="02040503050406030204" pitchFamily="18" charset="0"/>
                            </a:rPr>
                            <m:t>𝑓</m:t>
                          </m:r>
                        </m:e>
                        <m:sub>
                          <m:r>
                            <a:rPr lang="en-US" sz="1400" b="0" i="1" smtClean="0">
                              <a:solidFill>
                                <a:schemeClr val="bg2"/>
                              </a:solidFill>
                              <a:latin typeface="Cambria Math" panose="02040503050406030204" pitchFamily="18" charset="0"/>
                            </a:rPr>
                            <m:t>𝑞</m:t>
                          </m:r>
                        </m:sub>
                      </m:sSub>
                    </m:oMath>
                  </m:oMathPara>
                </a14:m>
                <a:endParaRPr lang="en-US" sz="1400" dirty="0">
                  <a:solidFill>
                    <a:schemeClr val="bg2"/>
                  </a:solidFill>
                  <a:latin typeface="Aptos" panose="02110004020202020204"/>
                </a:endParaRPr>
              </a:p>
            </p:txBody>
          </p:sp>
        </mc:Choice>
        <mc:Fallback>
          <p:sp>
            <p:nvSpPr>
              <p:cNvPr id="5" name="TextBox 4">
                <a:extLst>
                  <a:ext uri="{FF2B5EF4-FFF2-40B4-BE49-F238E27FC236}">
                    <a16:creationId xmlns:a16="http://schemas.microsoft.com/office/drawing/2014/main" id="{A5273547-1EA9-244C-6E85-A24ABF01CD91}"/>
                  </a:ext>
                </a:extLst>
              </p:cNvPr>
              <p:cNvSpPr txBox="1">
                <a:spLocks noRot="1" noChangeAspect="1" noMove="1" noResize="1" noEditPoints="1" noAdjustHandles="1" noChangeArrowheads="1" noChangeShapeType="1" noTextEdit="1"/>
              </p:cNvSpPr>
              <p:nvPr/>
            </p:nvSpPr>
            <p:spPr>
              <a:xfrm>
                <a:off x="4267615" y="4195722"/>
                <a:ext cx="627795" cy="324384"/>
              </a:xfrm>
              <a:prstGeom prst="rect">
                <a:avLst/>
              </a:prstGeom>
              <a:blipFill>
                <a:blip r:embed="rId11"/>
                <a:stretch>
                  <a:fillRect b="-3846"/>
                </a:stretch>
              </a:blipFill>
              <a:ln>
                <a:noFill/>
              </a:ln>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65A0B017-0557-16D1-CE9F-1EEB8E23D563}"/>
              </a:ext>
            </a:extLst>
          </p:cNvPr>
          <p:cNvCxnSpPr>
            <a:cxnSpLocks/>
          </p:cNvCxnSpPr>
          <p:nvPr/>
        </p:nvCxnSpPr>
        <p:spPr>
          <a:xfrm>
            <a:off x="3871311" y="3731652"/>
            <a:ext cx="0" cy="975778"/>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C2B25925-9985-3160-348B-30AA20F09F4C}"/>
                  </a:ext>
                </a:extLst>
              </p:cNvPr>
              <p:cNvSpPr txBox="1"/>
              <p:nvPr/>
            </p:nvSpPr>
            <p:spPr>
              <a:xfrm>
                <a:off x="3456140" y="3909254"/>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JJ</a:t>
                </a:r>
                <a:endParaRPr lang="en-US" sz="1400" dirty="0">
                  <a:solidFill>
                    <a:schemeClr val="bg2"/>
                  </a:solidFill>
                  <a:latin typeface="Aptos" panose="02110004020202020204"/>
                </a:endParaRPr>
              </a:p>
            </p:txBody>
          </p:sp>
        </mc:Choice>
        <mc:Fallback>
          <p:sp>
            <p:nvSpPr>
              <p:cNvPr id="7" name="TextBox 6">
                <a:extLst>
                  <a:ext uri="{FF2B5EF4-FFF2-40B4-BE49-F238E27FC236}">
                    <a16:creationId xmlns:a16="http://schemas.microsoft.com/office/drawing/2014/main" id="{C2B25925-9985-3160-348B-30AA20F09F4C}"/>
                  </a:ext>
                </a:extLst>
              </p:cNvPr>
              <p:cNvSpPr txBox="1">
                <a:spLocks noRot="1" noChangeAspect="1" noMove="1" noResize="1" noEditPoints="1" noAdjustHandles="1" noChangeArrowheads="1" noChangeShapeType="1" noTextEdit="1"/>
              </p:cNvSpPr>
              <p:nvPr/>
            </p:nvSpPr>
            <p:spPr>
              <a:xfrm>
                <a:off x="3456140" y="3909254"/>
                <a:ext cx="627795" cy="307777"/>
              </a:xfrm>
              <a:prstGeom prst="rect">
                <a:avLst/>
              </a:prstGeom>
              <a:blipFill>
                <a:blip r:embed="rId12"/>
                <a:stretch>
                  <a:fillRect b="-11538"/>
                </a:stretch>
              </a:blipFill>
              <a:ln>
                <a:noFill/>
              </a:ln>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7A0A2FEF-8E53-FFBF-9C93-FA0471329CC3}"/>
              </a:ext>
            </a:extLst>
          </p:cNvPr>
          <p:cNvCxnSpPr>
            <a:cxnSpLocks/>
          </p:cNvCxnSpPr>
          <p:nvPr/>
        </p:nvCxnSpPr>
        <p:spPr>
          <a:xfrm>
            <a:off x="4810987" y="4724240"/>
            <a:ext cx="0" cy="428814"/>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84F8FD38-4FE3-3D19-E9A1-47375B3AF6A0}"/>
                  </a:ext>
                </a:extLst>
              </p:cNvPr>
              <p:cNvSpPr txBox="1"/>
              <p:nvPr/>
            </p:nvSpPr>
            <p:spPr>
              <a:xfrm>
                <a:off x="4344962" y="4750035"/>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M1</a:t>
                </a:r>
                <a:endParaRPr lang="en-US" sz="1400" dirty="0">
                  <a:solidFill>
                    <a:schemeClr val="bg2"/>
                  </a:solidFill>
                  <a:latin typeface="Aptos" panose="02110004020202020204"/>
                </a:endParaRPr>
              </a:p>
            </p:txBody>
          </p:sp>
        </mc:Choice>
        <mc:Fallback>
          <p:sp>
            <p:nvSpPr>
              <p:cNvPr id="9" name="TextBox 8">
                <a:extLst>
                  <a:ext uri="{FF2B5EF4-FFF2-40B4-BE49-F238E27FC236}">
                    <a16:creationId xmlns:a16="http://schemas.microsoft.com/office/drawing/2014/main" id="{84F8FD38-4FE3-3D19-E9A1-47375B3AF6A0}"/>
                  </a:ext>
                </a:extLst>
              </p:cNvPr>
              <p:cNvSpPr txBox="1">
                <a:spLocks noRot="1" noChangeAspect="1" noMove="1" noResize="1" noEditPoints="1" noAdjustHandles="1" noChangeArrowheads="1" noChangeShapeType="1" noTextEdit="1"/>
              </p:cNvSpPr>
              <p:nvPr/>
            </p:nvSpPr>
            <p:spPr>
              <a:xfrm>
                <a:off x="4344962" y="4750035"/>
                <a:ext cx="627795" cy="307777"/>
              </a:xfrm>
              <a:prstGeom prst="rect">
                <a:avLst/>
              </a:prstGeom>
              <a:blipFill>
                <a:blip r:embed="rId13"/>
                <a:stretch>
                  <a:fillRect b="-1538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104544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C547D-7961-6692-37F9-0FB15C9EC87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Rectangle 3">
                <a:extLst>
                  <a:ext uri="{FF2B5EF4-FFF2-40B4-BE49-F238E27FC236}">
                    <a16:creationId xmlns:a16="http://schemas.microsoft.com/office/drawing/2014/main" id="{B0F152FA-8510-E304-369A-B3B7EB0CC0F9}"/>
                  </a:ext>
                </a:extLst>
              </p:cNvPr>
              <p:cNvSpPr>
                <a:spLocks noGrp="1" noChangeArrowheads="1"/>
              </p:cNvSpPr>
              <p:nvPr>
                <p:ph idx="4294967295"/>
              </p:nvPr>
            </p:nvSpPr>
            <p:spPr>
              <a:xfrm>
                <a:off x="420072" y="1017090"/>
                <a:ext cx="10720647" cy="4862299"/>
              </a:xfrm>
              <a:prstGeom prst="rect">
                <a:avLst/>
              </a:prstGeom>
            </p:spPr>
            <p:txBody>
              <a:bodyPr/>
              <a:lstStyle/>
              <a:p>
                <a:pPr>
                  <a:lnSpc>
                    <a:spcPct val="100000"/>
                  </a:lnSpc>
                </a:pPr>
                <a:r>
                  <a:rPr lang="en-US" dirty="0"/>
                  <a:t>A modified, time-dynamic implementation of the model from Marchegiani and </a:t>
                </a:r>
                <a:r>
                  <a:rPr lang="en-US" dirty="0" err="1"/>
                  <a:t>Catelani</a:t>
                </a:r>
                <a:r>
                  <a:rPr lang="en-US" dirty="0"/>
                  <a:t> (2025)</a:t>
                </a:r>
              </a:p>
              <a:p>
                <a:pPr>
                  <a:lnSpc>
                    <a:spcPct val="100000"/>
                  </a:lnSpc>
                </a:pPr>
                <a:r>
                  <a:rPr lang="en-US" dirty="0"/>
                  <a:t>Account for gap engineering by splitting QP density on low-gap side of JJ into two energy bins: greater than and less than </a:t>
                </a:r>
                <a14:m>
                  <m:oMath xmlns:m="http://schemas.openxmlformats.org/officeDocument/2006/math">
                    <m:r>
                      <a:rPr lang="en-US" b="1" i="1" smtClean="0">
                        <a:latin typeface="Cambria Math" panose="02040503050406030204" pitchFamily="18" charset="0"/>
                      </a:rPr>
                      <m:t>𝜹</m:t>
                    </m:r>
                    <m:r>
                      <a:rPr lang="en-US" b="1" i="0" smtClean="0">
                        <a:latin typeface="Cambria Math" panose="02040503050406030204" pitchFamily="18" charset="0"/>
                      </a:rPr>
                      <m:t>𝚫</m:t>
                    </m:r>
                  </m:oMath>
                </a14:m>
                <a:endParaRPr lang="en-US" dirty="0"/>
              </a:p>
              <a:p>
                <a:pPr marL="0" indent="0">
                  <a:lnSpc>
                    <a:spcPct val="100000"/>
                  </a:lnSpc>
                  <a:buNone/>
                </a:pPr>
                <a:endParaRPr lang="en-US" dirty="0"/>
              </a:p>
              <a:p>
                <a:pPr>
                  <a:lnSpc>
                    <a:spcPct val="100000"/>
                  </a:lnSpc>
                </a:pPr>
                <a:endParaRPr lang="en-US" dirty="0"/>
              </a:p>
            </p:txBody>
          </p:sp>
        </mc:Choice>
        <mc:Fallback xmlns="">
          <p:sp>
            <p:nvSpPr>
              <p:cNvPr id="10" name="Rectangle 3">
                <a:extLst>
                  <a:ext uri="{FF2B5EF4-FFF2-40B4-BE49-F238E27FC236}">
                    <a16:creationId xmlns:a16="http://schemas.microsoft.com/office/drawing/2014/main" id="{B0F152FA-8510-E304-369A-B3B7EB0CC0F9}"/>
                  </a:ext>
                </a:extLst>
              </p:cNvPr>
              <p:cNvSpPr>
                <a:spLocks noGrp="1" noRot="1" noChangeAspect="1" noMove="1" noResize="1" noEditPoints="1" noAdjustHandles="1" noChangeArrowheads="1" noChangeShapeType="1" noTextEdit="1"/>
              </p:cNvSpPr>
              <p:nvPr>
                <p:ph idx="4294967295"/>
              </p:nvPr>
            </p:nvSpPr>
            <p:spPr>
              <a:xfrm>
                <a:off x="420072" y="1017090"/>
                <a:ext cx="10720647" cy="4862299"/>
              </a:xfrm>
              <a:prstGeom prst="rect">
                <a:avLst/>
              </a:prstGeom>
              <a:blipFill>
                <a:blip r:embed="rId3"/>
                <a:stretch>
                  <a:fillRect l="-592" t="-783"/>
                </a:stretch>
              </a:blipFill>
            </p:spPr>
            <p:txBody>
              <a:bodyPr/>
              <a:lstStyle/>
              <a:p>
                <a:r>
                  <a:rPr lang="en-US">
                    <a:noFill/>
                  </a:rPr>
                  <a:t> </a:t>
                </a:r>
              </a:p>
            </p:txBody>
          </p:sp>
        </mc:Fallback>
      </mc:AlternateContent>
      <p:grpSp>
        <p:nvGrpSpPr>
          <p:cNvPr id="12294" name="Group 12293">
            <a:extLst>
              <a:ext uri="{FF2B5EF4-FFF2-40B4-BE49-F238E27FC236}">
                <a16:creationId xmlns:a16="http://schemas.microsoft.com/office/drawing/2014/main" id="{47F7A526-5456-CBBB-4A46-99B566A2F630}"/>
              </a:ext>
            </a:extLst>
          </p:cNvPr>
          <p:cNvGrpSpPr>
            <a:grpSpLocks noChangeAspect="1"/>
          </p:cNvGrpSpPr>
          <p:nvPr/>
        </p:nvGrpSpPr>
        <p:grpSpPr>
          <a:xfrm>
            <a:off x="2443585" y="3319000"/>
            <a:ext cx="3443216" cy="3444904"/>
            <a:chOff x="7804958" y="3433039"/>
            <a:chExt cx="2863042" cy="2864445"/>
          </a:xfrm>
        </p:grpSpPr>
        <p:grpSp>
          <p:nvGrpSpPr>
            <p:cNvPr id="12295" name="Group 12294">
              <a:extLst>
                <a:ext uri="{FF2B5EF4-FFF2-40B4-BE49-F238E27FC236}">
                  <a16:creationId xmlns:a16="http://schemas.microsoft.com/office/drawing/2014/main" id="{63CC4D1C-02F4-D7D3-89BC-351DE01B4C63}"/>
                </a:ext>
              </a:extLst>
            </p:cNvPr>
            <p:cNvGrpSpPr/>
            <p:nvPr/>
          </p:nvGrpSpPr>
          <p:grpSpPr>
            <a:xfrm>
              <a:off x="7824667" y="5548368"/>
              <a:ext cx="2766706" cy="749116"/>
              <a:chOff x="1887040" y="5533985"/>
              <a:chExt cx="2035271" cy="749116"/>
            </a:xfrm>
          </p:grpSpPr>
          <p:grpSp>
            <p:nvGrpSpPr>
              <p:cNvPr id="12324" name="Group 12323">
                <a:extLst>
                  <a:ext uri="{FF2B5EF4-FFF2-40B4-BE49-F238E27FC236}">
                    <a16:creationId xmlns:a16="http://schemas.microsoft.com/office/drawing/2014/main" id="{A7404283-A6B6-8B94-93BE-1F5431BE750E}"/>
                  </a:ext>
                </a:extLst>
              </p:cNvPr>
              <p:cNvGrpSpPr/>
              <p:nvPr/>
            </p:nvGrpSpPr>
            <p:grpSpPr>
              <a:xfrm>
                <a:off x="1887043" y="5610633"/>
                <a:ext cx="2035268" cy="672468"/>
                <a:chOff x="8245452" y="3538359"/>
                <a:chExt cx="1896192" cy="626517"/>
              </a:xfrm>
            </p:grpSpPr>
            <p:grpSp>
              <p:nvGrpSpPr>
                <p:cNvPr id="12327" name="Group 12326">
                  <a:extLst>
                    <a:ext uri="{FF2B5EF4-FFF2-40B4-BE49-F238E27FC236}">
                      <a16:creationId xmlns:a16="http://schemas.microsoft.com/office/drawing/2014/main" id="{18D03F5B-0819-F876-1263-755FB1B13687}"/>
                    </a:ext>
                  </a:extLst>
                </p:cNvPr>
                <p:cNvGrpSpPr/>
                <p:nvPr/>
              </p:nvGrpSpPr>
              <p:grpSpPr>
                <a:xfrm>
                  <a:off x="8671301" y="3538359"/>
                  <a:ext cx="1046367" cy="364665"/>
                  <a:chOff x="8671301" y="2339655"/>
                  <a:chExt cx="1046367" cy="364665"/>
                </a:xfrm>
              </p:grpSpPr>
              <p:sp>
                <p:nvSpPr>
                  <p:cNvPr id="12329" name="Rectangle 12328">
                    <a:extLst>
                      <a:ext uri="{FF2B5EF4-FFF2-40B4-BE49-F238E27FC236}">
                        <a16:creationId xmlns:a16="http://schemas.microsoft.com/office/drawing/2014/main" id="{8A58F323-B01B-1D78-1A4B-A4FDB929B176}"/>
                      </a:ext>
                    </a:extLst>
                  </p:cNvPr>
                  <p:cNvSpPr/>
                  <p:nvPr/>
                </p:nvSpPr>
                <p:spPr>
                  <a:xfrm>
                    <a:off x="8671409" y="2367816"/>
                    <a:ext cx="637960" cy="27010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0" name="Rectangle 12329">
                    <a:extLst>
                      <a:ext uri="{FF2B5EF4-FFF2-40B4-BE49-F238E27FC236}">
                        <a16:creationId xmlns:a16="http://schemas.microsoft.com/office/drawing/2014/main" id="{29F6B68A-F644-DD4A-3767-C8499A8B8FD4}"/>
                      </a:ext>
                    </a:extLst>
                  </p:cNvPr>
                  <p:cNvSpPr/>
                  <p:nvPr/>
                </p:nvSpPr>
                <p:spPr>
                  <a:xfrm>
                    <a:off x="9309010" y="2367816"/>
                    <a:ext cx="408658" cy="27424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1" name="Rectangle 12330">
                    <a:extLst>
                      <a:ext uri="{FF2B5EF4-FFF2-40B4-BE49-F238E27FC236}">
                        <a16:creationId xmlns:a16="http://schemas.microsoft.com/office/drawing/2014/main" id="{94C36DCB-A38A-4BF5-75CC-0D9BCF6F4993}"/>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2" name="Rectangle 12331">
                    <a:extLst>
                      <a:ext uri="{FF2B5EF4-FFF2-40B4-BE49-F238E27FC236}">
                        <a16:creationId xmlns:a16="http://schemas.microsoft.com/office/drawing/2014/main" id="{79C88546-21C5-37C6-3F5C-12BB2349FC84}"/>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3" name="Rectangle 12332">
                    <a:extLst>
                      <a:ext uri="{FF2B5EF4-FFF2-40B4-BE49-F238E27FC236}">
                        <a16:creationId xmlns:a16="http://schemas.microsoft.com/office/drawing/2014/main" id="{82BC0118-ABBA-906C-9622-F278ADE4F168}"/>
                      </a:ext>
                    </a:extLst>
                  </p:cNvPr>
                  <p:cNvSpPr/>
                  <p:nvPr/>
                </p:nvSpPr>
                <p:spPr>
                  <a:xfrm>
                    <a:off x="9101977" y="2643408"/>
                    <a:ext cx="615690" cy="60912"/>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4" name="Rectangle 12333">
                    <a:extLst>
                      <a:ext uri="{FF2B5EF4-FFF2-40B4-BE49-F238E27FC236}">
                        <a16:creationId xmlns:a16="http://schemas.microsoft.com/office/drawing/2014/main" id="{0C4526C8-A092-0A02-CAD0-739B9B4DAE73}"/>
                      </a:ext>
                    </a:extLst>
                  </p:cNvPr>
                  <p:cNvSpPr/>
                  <p:nvPr/>
                </p:nvSpPr>
                <p:spPr>
                  <a:xfrm flipH="1">
                    <a:off x="9149173" y="2358764"/>
                    <a:ext cx="157235" cy="279553"/>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5" name="Rectangle 12334">
                    <a:extLst>
                      <a:ext uri="{FF2B5EF4-FFF2-40B4-BE49-F238E27FC236}">
                        <a16:creationId xmlns:a16="http://schemas.microsoft.com/office/drawing/2014/main" id="{50B38BDF-48EB-4AA3-BAE6-71F284F155DD}"/>
                      </a:ext>
                    </a:extLst>
                  </p:cNvPr>
                  <p:cNvSpPr/>
                  <p:nvPr/>
                </p:nvSpPr>
                <p:spPr>
                  <a:xfrm>
                    <a:off x="8671301" y="2639328"/>
                    <a:ext cx="226601" cy="61520"/>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p:sp>
              <p:nvSpPr>
                <p:cNvPr id="12328" name="Rectangle 12327">
                  <a:extLst>
                    <a:ext uri="{FF2B5EF4-FFF2-40B4-BE49-F238E27FC236}">
                      <a16:creationId xmlns:a16="http://schemas.microsoft.com/office/drawing/2014/main" id="{C4A1A3B6-7CF8-C0C4-3FB4-6805C9978C28}"/>
                    </a:ext>
                  </a:extLst>
                </p:cNvPr>
                <p:cNvSpPr/>
                <p:nvPr/>
              </p:nvSpPr>
              <p:spPr>
                <a:xfrm>
                  <a:off x="8245452" y="3891759"/>
                  <a:ext cx="1896192" cy="273117"/>
                </a:xfrm>
                <a:prstGeom prst="rect">
                  <a:avLst/>
                </a:prstGeom>
                <a:solidFill>
                  <a:srgbClr val="E8E8E8">
                    <a:lumMod val="90000"/>
                  </a:srgbClr>
                </a:solidFill>
                <a:ln w="12700" cap="flat" cmpd="sng" algn="ctr">
                  <a:noFill/>
                  <a:prstDash val="solid"/>
                </a:ln>
                <a:effectLst/>
              </p:spPr>
              <p:txBody>
                <a:bodyPr rtlCol="0" anchor="ctr"/>
                <a:lstStyle/>
                <a:p>
                  <a:pPr algn="ctr" defTabSz="914126">
                    <a:defRPr/>
                  </a:pPr>
                  <a:endParaRPr lang="en-US" sz="1400" b="1" kern="0" dirty="0">
                    <a:solidFill>
                      <a:srgbClr val="000000"/>
                    </a:solidFill>
                  </a:endParaRPr>
                </a:p>
              </p:txBody>
            </p:sp>
          </p:grpSp>
          <p:sp>
            <p:nvSpPr>
              <p:cNvPr id="12325" name="Rectangle 12324">
                <a:extLst>
                  <a:ext uri="{FF2B5EF4-FFF2-40B4-BE49-F238E27FC236}">
                    <a16:creationId xmlns:a16="http://schemas.microsoft.com/office/drawing/2014/main" id="{8C917C06-C6BC-73D1-F8FD-6663CAD173E7}"/>
                  </a:ext>
                </a:extLst>
              </p:cNvPr>
              <p:cNvSpPr/>
              <p:nvPr/>
            </p:nvSpPr>
            <p:spPr>
              <a:xfrm>
                <a:off x="3466813" y="5533985"/>
                <a:ext cx="455495"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26" name="Rectangle 12325">
                <a:extLst>
                  <a:ext uri="{FF2B5EF4-FFF2-40B4-BE49-F238E27FC236}">
                    <a16:creationId xmlns:a16="http://schemas.microsoft.com/office/drawing/2014/main" id="{B072FAF6-B38D-168E-990A-DE81D5DAB28B}"/>
                  </a:ext>
                </a:extLst>
              </p:cNvPr>
              <p:cNvSpPr/>
              <p:nvPr/>
            </p:nvSpPr>
            <p:spPr>
              <a:xfrm>
                <a:off x="1887040" y="5534013"/>
                <a:ext cx="464274"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mc:AlternateContent xmlns:mc="http://schemas.openxmlformats.org/markup-compatibility/2006" xmlns:a14="http://schemas.microsoft.com/office/drawing/2010/main">
          <mc:Choice Requires="a14">
            <p:sp>
              <p:nvSpPr>
                <p:cNvPr id="12296" name="TextBox 12295">
                  <a:extLst>
                    <a:ext uri="{FF2B5EF4-FFF2-40B4-BE49-F238E27FC236}">
                      <a16:creationId xmlns:a16="http://schemas.microsoft.com/office/drawing/2014/main" id="{935AEDF6-2A11-E716-57BB-5074EE30AA5D}"/>
                    </a:ext>
                  </a:extLst>
                </p:cNvPr>
                <p:cNvSpPr txBox="1"/>
                <p:nvPr/>
              </p:nvSpPr>
              <p:spPr>
                <a:xfrm>
                  <a:off x="7894162" y="4618533"/>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𝐿</m:t>
                            </m:r>
                          </m:sub>
                        </m:sSub>
                      </m:oMath>
                    </m:oMathPara>
                  </a14:m>
                  <a:endParaRPr lang="en-US" sz="1400" dirty="0">
                    <a:solidFill>
                      <a:prstClr val="black"/>
                    </a:solidFill>
                    <a:latin typeface="Aptos" panose="02110004020202020204"/>
                  </a:endParaRPr>
                </a:p>
              </p:txBody>
            </p:sp>
          </mc:Choice>
          <mc:Fallback xmlns="">
            <p:sp>
              <p:nvSpPr>
                <p:cNvPr id="12296" name="TextBox 12295">
                  <a:extLst>
                    <a:ext uri="{FF2B5EF4-FFF2-40B4-BE49-F238E27FC236}">
                      <a16:creationId xmlns:a16="http://schemas.microsoft.com/office/drawing/2014/main" id="{935AEDF6-2A11-E716-57BB-5074EE30AA5D}"/>
                    </a:ext>
                  </a:extLst>
                </p:cNvPr>
                <p:cNvSpPr txBox="1">
                  <a:spLocks noRot="1" noChangeAspect="1" noMove="1" noResize="1" noEditPoints="1" noAdjustHandles="1" noChangeArrowheads="1" noChangeShapeType="1" noTextEdit="1"/>
                </p:cNvSpPr>
                <p:nvPr/>
              </p:nvSpPr>
              <p:spPr>
                <a:xfrm>
                  <a:off x="7894162" y="4618533"/>
                  <a:ext cx="522013" cy="255851"/>
                </a:xfrm>
                <a:prstGeom prst="rect">
                  <a:avLst/>
                </a:prstGeom>
                <a:blipFill>
                  <a:blip r:embed="rId4"/>
                  <a:stretch>
                    <a:fillRect/>
                  </a:stretch>
                </a:blipFill>
              </p:spPr>
              <p:txBody>
                <a:bodyPr/>
                <a:lstStyle/>
                <a:p>
                  <a:r>
                    <a:rPr lang="en-US">
                      <a:noFill/>
                    </a:rPr>
                    <a:t> </a:t>
                  </a:r>
                </a:p>
              </p:txBody>
            </p:sp>
          </mc:Fallback>
        </mc:AlternateContent>
        <p:cxnSp>
          <p:nvCxnSpPr>
            <p:cNvPr id="12297" name="Straight Connector 12296">
              <a:extLst>
                <a:ext uri="{FF2B5EF4-FFF2-40B4-BE49-F238E27FC236}">
                  <a16:creationId xmlns:a16="http://schemas.microsoft.com/office/drawing/2014/main" id="{3702C955-127A-1DF3-3345-181643E5BC8E}"/>
                </a:ext>
              </a:extLst>
            </p:cNvPr>
            <p:cNvCxnSpPr>
              <a:cxnSpLocks/>
            </p:cNvCxnSpPr>
            <p:nvPr/>
          </p:nvCxnSpPr>
          <p:spPr>
            <a:xfrm flipV="1">
              <a:off x="9079904" y="5943228"/>
              <a:ext cx="0" cy="64283"/>
            </a:xfrm>
            <a:prstGeom prst="line">
              <a:avLst/>
            </a:prstGeom>
            <a:noFill/>
            <a:ln w="19050" cap="flat" cmpd="sng" algn="ctr">
              <a:solidFill>
                <a:srgbClr val="FF7F02"/>
              </a:solidFill>
              <a:prstDash val="solid"/>
              <a:miter lim="800000"/>
            </a:ln>
            <a:effectLst/>
          </p:spPr>
        </p:cxnSp>
        <p:cxnSp>
          <p:nvCxnSpPr>
            <p:cNvPr id="12298" name="Straight Connector 12297">
              <a:extLst>
                <a:ext uri="{FF2B5EF4-FFF2-40B4-BE49-F238E27FC236}">
                  <a16:creationId xmlns:a16="http://schemas.microsoft.com/office/drawing/2014/main" id="{EC394C2C-CA9F-D8DD-2CBC-2AFCE92CBFBC}"/>
                </a:ext>
              </a:extLst>
            </p:cNvPr>
            <p:cNvCxnSpPr>
              <a:cxnSpLocks/>
            </p:cNvCxnSpPr>
            <p:nvPr/>
          </p:nvCxnSpPr>
          <p:spPr>
            <a:xfrm>
              <a:off x="9075223" y="5943228"/>
              <a:ext cx="68229" cy="0"/>
            </a:xfrm>
            <a:prstGeom prst="line">
              <a:avLst/>
            </a:prstGeom>
            <a:noFill/>
            <a:ln w="19050" cap="flat" cmpd="sng" algn="ctr">
              <a:solidFill>
                <a:srgbClr val="FF7F02"/>
              </a:solidFill>
              <a:prstDash val="solid"/>
              <a:miter lim="800000"/>
            </a:ln>
            <a:effectLst/>
          </p:spPr>
        </p:cxnSp>
        <mc:AlternateContent xmlns:mc="http://schemas.openxmlformats.org/markup-compatibility/2006" xmlns:a14="http://schemas.microsoft.com/office/drawing/2010/main">
          <mc:Choice Requires="a14">
            <p:sp>
              <p:nvSpPr>
                <p:cNvPr id="12299" name="TextBox 12298">
                  <a:extLst>
                    <a:ext uri="{FF2B5EF4-FFF2-40B4-BE49-F238E27FC236}">
                      <a16:creationId xmlns:a16="http://schemas.microsoft.com/office/drawing/2014/main" id="{EAF0C735-9A1F-FE14-DB57-DDF11EE68809}"/>
                    </a:ext>
                  </a:extLst>
                </p:cNvPr>
                <p:cNvSpPr txBox="1"/>
                <p:nvPr/>
              </p:nvSpPr>
              <p:spPr>
                <a:xfrm>
                  <a:off x="8499813" y="4228155"/>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2&lt;</m:t>
                            </m:r>
                          </m:sub>
                        </m:sSub>
                      </m:oMath>
                    </m:oMathPara>
                  </a14:m>
                  <a:endParaRPr lang="en-US" sz="1400" dirty="0">
                    <a:solidFill>
                      <a:prstClr val="black"/>
                    </a:solidFill>
                    <a:latin typeface="Aptos" panose="02110004020202020204"/>
                  </a:endParaRPr>
                </a:p>
              </p:txBody>
            </p:sp>
          </mc:Choice>
          <mc:Fallback xmlns="">
            <p:sp>
              <p:nvSpPr>
                <p:cNvPr id="12299" name="TextBox 12298">
                  <a:extLst>
                    <a:ext uri="{FF2B5EF4-FFF2-40B4-BE49-F238E27FC236}">
                      <a16:creationId xmlns:a16="http://schemas.microsoft.com/office/drawing/2014/main" id="{EAF0C735-9A1F-FE14-DB57-DDF11EE68809}"/>
                    </a:ext>
                  </a:extLst>
                </p:cNvPr>
                <p:cNvSpPr txBox="1">
                  <a:spLocks noRot="1" noChangeAspect="1" noMove="1" noResize="1" noEditPoints="1" noAdjustHandles="1" noChangeArrowheads="1" noChangeShapeType="1" noTextEdit="1"/>
                </p:cNvSpPr>
                <p:nvPr/>
              </p:nvSpPr>
              <p:spPr>
                <a:xfrm>
                  <a:off x="8499813" y="4228155"/>
                  <a:ext cx="522013" cy="25585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300" name="TextBox 12299">
                  <a:extLst>
                    <a:ext uri="{FF2B5EF4-FFF2-40B4-BE49-F238E27FC236}">
                      <a16:creationId xmlns:a16="http://schemas.microsoft.com/office/drawing/2014/main" id="{1128F1EE-283C-D00D-A18C-BD430FA12ADC}"/>
                    </a:ext>
                  </a:extLst>
                </p:cNvPr>
                <p:cNvSpPr txBox="1"/>
                <p:nvPr/>
              </p:nvSpPr>
              <p:spPr>
                <a:xfrm>
                  <a:off x="8947015" y="3438924"/>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3</m:t>
                            </m:r>
                          </m:sub>
                        </m:sSub>
                      </m:oMath>
                    </m:oMathPara>
                  </a14:m>
                  <a:endParaRPr lang="en-US" sz="1400" dirty="0">
                    <a:solidFill>
                      <a:prstClr val="black"/>
                    </a:solidFill>
                    <a:latin typeface="Aptos" panose="02110004020202020204"/>
                  </a:endParaRPr>
                </a:p>
              </p:txBody>
            </p:sp>
          </mc:Choice>
          <mc:Fallback xmlns="">
            <p:sp>
              <p:nvSpPr>
                <p:cNvPr id="12300" name="TextBox 12299">
                  <a:extLst>
                    <a:ext uri="{FF2B5EF4-FFF2-40B4-BE49-F238E27FC236}">
                      <a16:creationId xmlns:a16="http://schemas.microsoft.com/office/drawing/2014/main" id="{1128F1EE-283C-D00D-A18C-BD430FA12ADC}"/>
                    </a:ext>
                  </a:extLst>
                </p:cNvPr>
                <p:cNvSpPr txBox="1">
                  <a:spLocks noRot="1" noChangeAspect="1" noMove="1" noResize="1" noEditPoints="1" noAdjustHandles="1" noChangeArrowheads="1" noChangeShapeType="1" noTextEdit="1"/>
                </p:cNvSpPr>
                <p:nvPr/>
              </p:nvSpPr>
              <p:spPr>
                <a:xfrm>
                  <a:off x="8947015" y="3438924"/>
                  <a:ext cx="522013" cy="25585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301" name="TextBox 12300">
                  <a:extLst>
                    <a:ext uri="{FF2B5EF4-FFF2-40B4-BE49-F238E27FC236}">
                      <a16:creationId xmlns:a16="http://schemas.microsoft.com/office/drawing/2014/main" id="{D260CAEC-859F-6521-B790-CD0DD4B7A75D}"/>
                    </a:ext>
                  </a:extLst>
                </p:cNvPr>
                <p:cNvSpPr txBox="1"/>
                <p:nvPr/>
              </p:nvSpPr>
              <p:spPr>
                <a:xfrm>
                  <a:off x="10013630" y="4619707"/>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𝑅</m:t>
                            </m:r>
                          </m:sub>
                        </m:sSub>
                      </m:oMath>
                    </m:oMathPara>
                  </a14:m>
                  <a:endParaRPr lang="en-US" sz="1400" dirty="0">
                    <a:solidFill>
                      <a:prstClr val="black"/>
                    </a:solidFill>
                    <a:latin typeface="Aptos" panose="02110004020202020204"/>
                  </a:endParaRPr>
                </a:p>
              </p:txBody>
            </p:sp>
          </mc:Choice>
          <mc:Fallback xmlns="">
            <p:sp>
              <p:nvSpPr>
                <p:cNvPr id="12301" name="TextBox 12300">
                  <a:extLst>
                    <a:ext uri="{FF2B5EF4-FFF2-40B4-BE49-F238E27FC236}">
                      <a16:creationId xmlns:a16="http://schemas.microsoft.com/office/drawing/2014/main" id="{D260CAEC-859F-6521-B790-CD0DD4B7A75D}"/>
                    </a:ext>
                  </a:extLst>
                </p:cNvPr>
                <p:cNvSpPr txBox="1">
                  <a:spLocks noRot="1" noChangeAspect="1" noMove="1" noResize="1" noEditPoints="1" noAdjustHandles="1" noChangeArrowheads="1" noChangeShapeType="1" noTextEdit="1"/>
                </p:cNvSpPr>
                <p:nvPr/>
              </p:nvSpPr>
              <p:spPr>
                <a:xfrm>
                  <a:off x="10013630" y="4619707"/>
                  <a:ext cx="522013" cy="255851"/>
                </a:xfrm>
                <a:prstGeom prst="rect">
                  <a:avLst/>
                </a:prstGeom>
                <a:blipFill>
                  <a:blip r:embed="rId7"/>
                  <a:stretch>
                    <a:fillRect/>
                  </a:stretch>
                </a:blipFill>
              </p:spPr>
              <p:txBody>
                <a:bodyPr/>
                <a:lstStyle/>
                <a:p>
                  <a:r>
                    <a:rPr lang="en-US">
                      <a:noFill/>
                    </a:rPr>
                    <a:t> </a:t>
                  </a:r>
                </a:p>
              </p:txBody>
            </p:sp>
          </mc:Fallback>
        </mc:AlternateContent>
        <p:cxnSp>
          <p:nvCxnSpPr>
            <p:cNvPr id="12302" name="Straight Connector 12301">
              <a:extLst>
                <a:ext uri="{FF2B5EF4-FFF2-40B4-BE49-F238E27FC236}">
                  <a16:creationId xmlns:a16="http://schemas.microsoft.com/office/drawing/2014/main" id="{3AD1305C-5E19-7043-8FD3-691CD295515D}"/>
                </a:ext>
              </a:extLst>
            </p:cNvPr>
            <p:cNvCxnSpPr>
              <a:cxnSpLocks/>
            </p:cNvCxnSpPr>
            <p:nvPr/>
          </p:nvCxnSpPr>
          <p:spPr>
            <a:xfrm flipV="1">
              <a:off x="782832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3" name="Straight Connector 12302">
              <a:extLst>
                <a:ext uri="{FF2B5EF4-FFF2-40B4-BE49-F238E27FC236}">
                  <a16:creationId xmlns:a16="http://schemas.microsoft.com/office/drawing/2014/main" id="{5E97EF07-0835-456C-0049-A0C5FB87BDDF}"/>
                </a:ext>
              </a:extLst>
            </p:cNvPr>
            <p:cNvCxnSpPr>
              <a:cxnSpLocks/>
            </p:cNvCxnSpPr>
            <p:nvPr/>
          </p:nvCxnSpPr>
          <p:spPr>
            <a:xfrm flipV="1">
              <a:off x="8459561" y="4972951"/>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4" name="Straight Connector 12303">
              <a:extLst>
                <a:ext uri="{FF2B5EF4-FFF2-40B4-BE49-F238E27FC236}">
                  <a16:creationId xmlns:a16="http://schemas.microsoft.com/office/drawing/2014/main" id="{3E32744B-24A1-18BB-9F19-CA6C8F2F2716}"/>
                </a:ext>
              </a:extLst>
            </p:cNvPr>
            <p:cNvCxnSpPr>
              <a:cxnSpLocks/>
            </p:cNvCxnSpPr>
            <p:nvPr/>
          </p:nvCxnSpPr>
          <p:spPr>
            <a:xfrm flipH="1" flipV="1">
              <a:off x="9074409" y="4587059"/>
              <a:ext cx="2345" cy="1349819"/>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5" name="Straight Connector 12304">
              <a:extLst>
                <a:ext uri="{FF2B5EF4-FFF2-40B4-BE49-F238E27FC236}">
                  <a16:creationId xmlns:a16="http://schemas.microsoft.com/office/drawing/2014/main" id="{7F3B142D-C561-4AB6-DFB6-E9C047A50398}"/>
                </a:ext>
              </a:extLst>
            </p:cNvPr>
            <p:cNvCxnSpPr>
              <a:cxnSpLocks/>
            </p:cNvCxnSpPr>
            <p:nvPr/>
          </p:nvCxnSpPr>
          <p:spPr>
            <a:xfrm flipV="1">
              <a:off x="9363394" y="4587059"/>
              <a:ext cx="0" cy="1318509"/>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6" name="Straight Connector 12305">
              <a:extLst>
                <a:ext uri="{FF2B5EF4-FFF2-40B4-BE49-F238E27FC236}">
                  <a16:creationId xmlns:a16="http://schemas.microsoft.com/office/drawing/2014/main" id="{2AD271CA-2F13-FC46-448B-5F4B38DA634E}"/>
                </a:ext>
              </a:extLst>
            </p:cNvPr>
            <p:cNvCxnSpPr>
              <a:cxnSpLocks/>
            </p:cNvCxnSpPr>
            <p:nvPr/>
          </p:nvCxnSpPr>
          <p:spPr>
            <a:xfrm flipV="1">
              <a:off x="997217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7" name="Straight Connector 12306">
              <a:extLst>
                <a:ext uri="{FF2B5EF4-FFF2-40B4-BE49-F238E27FC236}">
                  <a16:creationId xmlns:a16="http://schemas.microsoft.com/office/drawing/2014/main" id="{AE7154C9-7A9E-5E93-6654-A3BA5F686FD2}"/>
                </a:ext>
              </a:extLst>
            </p:cNvPr>
            <p:cNvCxnSpPr>
              <a:cxnSpLocks/>
            </p:cNvCxnSpPr>
            <p:nvPr/>
          </p:nvCxnSpPr>
          <p:spPr>
            <a:xfrm flipV="1">
              <a:off x="10591369" y="4965768"/>
              <a:ext cx="0" cy="589783"/>
            </a:xfrm>
            <a:prstGeom prst="line">
              <a:avLst/>
            </a:prstGeom>
            <a:noFill/>
            <a:ln w="12700" cap="flat" cmpd="sng" algn="ctr">
              <a:solidFill>
                <a:sysClr val="windowText" lastClr="000000">
                  <a:lumMod val="50000"/>
                  <a:lumOff val="50000"/>
                </a:sysClr>
              </a:solidFill>
              <a:prstDash val="dash"/>
              <a:miter lim="800000"/>
            </a:ln>
            <a:effectLst/>
          </p:spPr>
        </p:cxnSp>
        <p:sp>
          <p:nvSpPr>
            <p:cNvPr id="12308" name="TextBox 12307">
              <a:extLst>
                <a:ext uri="{FF2B5EF4-FFF2-40B4-BE49-F238E27FC236}">
                  <a16:creationId xmlns:a16="http://schemas.microsoft.com/office/drawing/2014/main" id="{55E807DB-27FF-D437-8238-7B4549CDD981}"/>
                </a:ext>
              </a:extLst>
            </p:cNvPr>
            <p:cNvSpPr txBox="1"/>
            <p:nvPr/>
          </p:nvSpPr>
          <p:spPr>
            <a:xfrm>
              <a:off x="7804958" y="5649535"/>
              <a:ext cx="700422"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M1L</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sp>
          <p:nvSpPr>
            <p:cNvPr id="12309" name="TextBox 12308">
              <a:extLst>
                <a:ext uri="{FF2B5EF4-FFF2-40B4-BE49-F238E27FC236}">
                  <a16:creationId xmlns:a16="http://schemas.microsoft.com/office/drawing/2014/main" id="{1BB811C2-AB02-52DD-846A-3064AA168159}"/>
                </a:ext>
              </a:extLst>
            </p:cNvPr>
            <p:cNvSpPr txBox="1"/>
            <p:nvPr/>
          </p:nvSpPr>
          <p:spPr>
            <a:xfrm>
              <a:off x="9087996" y="6070487"/>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M3</a:t>
              </a:r>
            </a:p>
          </p:txBody>
        </p:sp>
        <p:sp>
          <p:nvSpPr>
            <p:cNvPr id="12310" name="TextBox 12309">
              <a:extLst>
                <a:ext uri="{FF2B5EF4-FFF2-40B4-BE49-F238E27FC236}">
                  <a16:creationId xmlns:a16="http://schemas.microsoft.com/office/drawing/2014/main" id="{727FBBA8-128B-EDDA-2174-CF0F72F20EF2}"/>
                </a:ext>
              </a:extLst>
            </p:cNvPr>
            <p:cNvSpPr txBox="1"/>
            <p:nvPr/>
          </p:nvSpPr>
          <p:spPr>
            <a:xfrm>
              <a:off x="8684144" y="6068750"/>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M2</a:t>
              </a:r>
            </a:p>
          </p:txBody>
        </p:sp>
        <p:cxnSp>
          <p:nvCxnSpPr>
            <p:cNvPr id="12311" name="Straight Arrow Connector 12310">
              <a:extLst>
                <a:ext uri="{FF2B5EF4-FFF2-40B4-BE49-F238E27FC236}">
                  <a16:creationId xmlns:a16="http://schemas.microsoft.com/office/drawing/2014/main" id="{33EC3FA3-E365-7481-CA13-9FD06A0C4478}"/>
                </a:ext>
              </a:extLst>
            </p:cNvPr>
            <p:cNvCxnSpPr>
              <a:cxnSpLocks/>
            </p:cNvCxnSpPr>
            <p:nvPr/>
          </p:nvCxnSpPr>
          <p:spPr>
            <a:xfrm flipV="1">
              <a:off x="9389082" y="5967362"/>
              <a:ext cx="204452" cy="175762"/>
            </a:xfrm>
            <a:prstGeom prst="straightConnector1">
              <a:avLst/>
            </a:prstGeom>
            <a:noFill/>
            <a:ln w="9525" cap="flat" cmpd="sng" algn="ctr">
              <a:solidFill>
                <a:sysClr val="windowText" lastClr="000000"/>
              </a:solidFill>
              <a:prstDash val="solid"/>
              <a:miter lim="800000"/>
              <a:tailEnd type="triangle"/>
            </a:ln>
            <a:effectLst/>
          </p:spPr>
        </p:cxnSp>
        <p:sp>
          <p:nvSpPr>
            <p:cNvPr id="12312" name="TextBox 12311">
              <a:extLst>
                <a:ext uri="{FF2B5EF4-FFF2-40B4-BE49-F238E27FC236}">
                  <a16:creationId xmlns:a16="http://schemas.microsoft.com/office/drawing/2014/main" id="{B46CDA4C-19A7-635A-396E-D1B1133AB286}"/>
                </a:ext>
              </a:extLst>
            </p:cNvPr>
            <p:cNvSpPr txBox="1"/>
            <p:nvPr/>
          </p:nvSpPr>
          <p:spPr>
            <a:xfrm>
              <a:off x="9881275" y="5644949"/>
              <a:ext cx="786725"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M1R</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cxnSp>
          <p:nvCxnSpPr>
            <p:cNvPr id="12313" name="Straight Arrow Connector 12312">
              <a:extLst>
                <a:ext uri="{FF2B5EF4-FFF2-40B4-BE49-F238E27FC236}">
                  <a16:creationId xmlns:a16="http://schemas.microsoft.com/office/drawing/2014/main" id="{499AAC78-D5BB-586B-F69C-BB832A5360C0}"/>
                </a:ext>
              </a:extLst>
            </p:cNvPr>
            <p:cNvCxnSpPr>
              <a:cxnSpLocks/>
            </p:cNvCxnSpPr>
            <p:nvPr/>
          </p:nvCxnSpPr>
          <p:spPr>
            <a:xfrm flipV="1">
              <a:off x="8946058" y="5899479"/>
              <a:ext cx="150" cy="226462"/>
            </a:xfrm>
            <a:prstGeom prst="straightConnector1">
              <a:avLst/>
            </a:prstGeom>
            <a:noFill/>
            <a:ln w="9525" cap="flat" cmpd="sng" algn="ctr">
              <a:solidFill>
                <a:sysClr val="windowText" lastClr="000000"/>
              </a:solidFill>
              <a:prstDash val="solid"/>
              <a:miter lim="800000"/>
              <a:tailEnd type="triangle"/>
            </a:ln>
            <a:effectLst/>
          </p:spPr>
        </p:cxnSp>
        <p:cxnSp>
          <p:nvCxnSpPr>
            <p:cNvPr id="12314" name="Straight Connector 12313">
              <a:extLst>
                <a:ext uri="{FF2B5EF4-FFF2-40B4-BE49-F238E27FC236}">
                  <a16:creationId xmlns:a16="http://schemas.microsoft.com/office/drawing/2014/main" id="{6155125F-7CF5-2F42-AB68-9A8D36C48328}"/>
                </a:ext>
              </a:extLst>
            </p:cNvPr>
            <p:cNvCxnSpPr>
              <a:cxnSpLocks/>
            </p:cNvCxnSpPr>
            <p:nvPr/>
          </p:nvCxnSpPr>
          <p:spPr>
            <a:xfrm flipH="1">
              <a:off x="8449442" y="4596212"/>
              <a:ext cx="611891" cy="0"/>
            </a:xfrm>
            <a:prstGeom prst="line">
              <a:avLst/>
            </a:prstGeom>
            <a:noFill/>
            <a:ln w="19050" cap="flat" cmpd="sng" algn="ctr">
              <a:solidFill>
                <a:srgbClr val="0432FF"/>
              </a:solidFill>
              <a:prstDash val="solid"/>
              <a:miter lim="800000"/>
            </a:ln>
            <a:effectLst/>
          </p:spPr>
        </p:cxnSp>
        <p:cxnSp>
          <p:nvCxnSpPr>
            <p:cNvPr id="12315" name="Straight Connector 12314">
              <a:extLst>
                <a:ext uri="{FF2B5EF4-FFF2-40B4-BE49-F238E27FC236}">
                  <a16:creationId xmlns:a16="http://schemas.microsoft.com/office/drawing/2014/main" id="{5B2346C3-ED18-7EB5-3A4A-21FFFEBBDE78}"/>
                </a:ext>
              </a:extLst>
            </p:cNvPr>
            <p:cNvCxnSpPr>
              <a:cxnSpLocks/>
            </p:cNvCxnSpPr>
            <p:nvPr/>
          </p:nvCxnSpPr>
          <p:spPr>
            <a:xfrm flipV="1">
              <a:off x="9063416" y="3776958"/>
              <a:ext cx="0" cy="828895"/>
            </a:xfrm>
            <a:prstGeom prst="line">
              <a:avLst/>
            </a:prstGeom>
            <a:noFill/>
            <a:ln w="19050" cap="flat" cmpd="sng" algn="ctr">
              <a:solidFill>
                <a:srgbClr val="FF8808"/>
              </a:solidFill>
              <a:prstDash val="solid"/>
              <a:miter lim="800000"/>
            </a:ln>
            <a:effectLst/>
          </p:spPr>
        </p:cxnSp>
        <p:cxnSp>
          <p:nvCxnSpPr>
            <p:cNvPr id="12316" name="Straight Connector 12315">
              <a:extLst>
                <a:ext uri="{FF2B5EF4-FFF2-40B4-BE49-F238E27FC236}">
                  <a16:creationId xmlns:a16="http://schemas.microsoft.com/office/drawing/2014/main" id="{C9424ED8-8628-38E3-947B-48B92327E10D}"/>
                </a:ext>
              </a:extLst>
            </p:cNvPr>
            <p:cNvCxnSpPr>
              <a:cxnSpLocks/>
            </p:cNvCxnSpPr>
            <p:nvPr/>
          </p:nvCxnSpPr>
          <p:spPr>
            <a:xfrm flipV="1">
              <a:off x="8458221" y="4587059"/>
              <a:ext cx="0" cy="364649"/>
            </a:xfrm>
            <a:prstGeom prst="line">
              <a:avLst/>
            </a:prstGeom>
            <a:noFill/>
            <a:ln w="19050" cap="flat" cmpd="sng" algn="ctr">
              <a:solidFill>
                <a:srgbClr val="0432FF"/>
              </a:solidFill>
              <a:prstDash val="solid"/>
              <a:miter lim="800000"/>
            </a:ln>
            <a:effectLst/>
          </p:spPr>
        </p:cxnSp>
        <p:cxnSp>
          <p:nvCxnSpPr>
            <p:cNvPr id="12317" name="Straight Connector 12316">
              <a:extLst>
                <a:ext uri="{FF2B5EF4-FFF2-40B4-BE49-F238E27FC236}">
                  <a16:creationId xmlns:a16="http://schemas.microsoft.com/office/drawing/2014/main" id="{D326912B-C8CA-7E5B-322A-8E573C5C0DB9}"/>
                </a:ext>
              </a:extLst>
            </p:cNvPr>
            <p:cNvCxnSpPr>
              <a:cxnSpLocks/>
            </p:cNvCxnSpPr>
            <p:nvPr/>
          </p:nvCxnSpPr>
          <p:spPr>
            <a:xfrm flipV="1">
              <a:off x="9962405" y="4596211"/>
              <a:ext cx="0" cy="361848"/>
            </a:xfrm>
            <a:prstGeom prst="line">
              <a:avLst/>
            </a:prstGeom>
            <a:noFill/>
            <a:ln w="19050" cap="flat" cmpd="sng" algn="ctr">
              <a:solidFill>
                <a:srgbClr val="0432FF"/>
              </a:solidFill>
              <a:prstDash val="solid"/>
              <a:miter lim="800000"/>
            </a:ln>
            <a:effectLst/>
          </p:spPr>
        </p:cxnSp>
        <p:cxnSp>
          <p:nvCxnSpPr>
            <p:cNvPr id="12318" name="Straight Connector 12317">
              <a:extLst>
                <a:ext uri="{FF2B5EF4-FFF2-40B4-BE49-F238E27FC236}">
                  <a16:creationId xmlns:a16="http://schemas.microsoft.com/office/drawing/2014/main" id="{E2CED5CB-1374-1C21-FDBB-911DFFE72A9A}"/>
                </a:ext>
              </a:extLst>
            </p:cNvPr>
            <p:cNvCxnSpPr>
              <a:cxnSpLocks/>
            </p:cNvCxnSpPr>
            <p:nvPr/>
          </p:nvCxnSpPr>
          <p:spPr>
            <a:xfrm>
              <a:off x="9054736" y="3784849"/>
              <a:ext cx="308658" cy="0"/>
            </a:xfrm>
            <a:prstGeom prst="line">
              <a:avLst/>
            </a:prstGeom>
            <a:noFill/>
            <a:ln w="19050" cap="flat" cmpd="sng" algn="ctr">
              <a:solidFill>
                <a:srgbClr val="0432FF"/>
              </a:solidFill>
              <a:prstDash val="solid"/>
              <a:miter lim="800000"/>
            </a:ln>
            <a:effectLst/>
          </p:spPr>
        </p:cxnSp>
        <p:cxnSp>
          <p:nvCxnSpPr>
            <p:cNvPr id="12319" name="Straight Connector 12318">
              <a:extLst>
                <a:ext uri="{FF2B5EF4-FFF2-40B4-BE49-F238E27FC236}">
                  <a16:creationId xmlns:a16="http://schemas.microsoft.com/office/drawing/2014/main" id="{80DEE4EA-E2D2-A07C-E030-49D585A94CAD}"/>
                </a:ext>
              </a:extLst>
            </p:cNvPr>
            <p:cNvCxnSpPr>
              <a:cxnSpLocks/>
            </p:cNvCxnSpPr>
            <p:nvPr/>
          </p:nvCxnSpPr>
          <p:spPr>
            <a:xfrm>
              <a:off x="7825153" y="4943604"/>
              <a:ext cx="640027" cy="0"/>
            </a:xfrm>
            <a:prstGeom prst="line">
              <a:avLst/>
            </a:prstGeom>
            <a:noFill/>
            <a:ln w="19050" cap="flat" cmpd="sng" algn="ctr">
              <a:solidFill>
                <a:srgbClr val="0432FF"/>
              </a:solidFill>
              <a:prstDash val="solid"/>
              <a:miter lim="800000"/>
            </a:ln>
            <a:effectLst/>
          </p:spPr>
        </p:cxnSp>
        <p:cxnSp>
          <p:nvCxnSpPr>
            <p:cNvPr id="12320" name="Straight Connector 12319">
              <a:extLst>
                <a:ext uri="{FF2B5EF4-FFF2-40B4-BE49-F238E27FC236}">
                  <a16:creationId xmlns:a16="http://schemas.microsoft.com/office/drawing/2014/main" id="{E9122EC8-AB61-FDB8-DC09-0421BE29E6A0}"/>
                </a:ext>
              </a:extLst>
            </p:cNvPr>
            <p:cNvCxnSpPr>
              <a:cxnSpLocks/>
            </p:cNvCxnSpPr>
            <p:nvPr/>
          </p:nvCxnSpPr>
          <p:spPr>
            <a:xfrm>
              <a:off x="9957910" y="4949552"/>
              <a:ext cx="633459" cy="0"/>
            </a:xfrm>
            <a:prstGeom prst="line">
              <a:avLst/>
            </a:prstGeom>
            <a:noFill/>
            <a:ln w="19050" cap="flat" cmpd="sng" algn="ctr">
              <a:solidFill>
                <a:srgbClr val="0432FF"/>
              </a:solidFill>
              <a:prstDash val="solid"/>
              <a:miter lim="800000"/>
            </a:ln>
            <a:effectLst/>
          </p:spPr>
        </p:cxnSp>
        <p:cxnSp>
          <p:nvCxnSpPr>
            <p:cNvPr id="12321" name="Straight Connector 12320">
              <a:extLst>
                <a:ext uri="{FF2B5EF4-FFF2-40B4-BE49-F238E27FC236}">
                  <a16:creationId xmlns:a16="http://schemas.microsoft.com/office/drawing/2014/main" id="{8ACAB161-9BE1-9ABF-77F0-1DFFCB984908}"/>
                </a:ext>
              </a:extLst>
            </p:cNvPr>
            <p:cNvCxnSpPr>
              <a:cxnSpLocks/>
            </p:cNvCxnSpPr>
            <p:nvPr/>
          </p:nvCxnSpPr>
          <p:spPr>
            <a:xfrm>
              <a:off x="9355189" y="4596211"/>
              <a:ext cx="615670" cy="0"/>
            </a:xfrm>
            <a:prstGeom prst="line">
              <a:avLst/>
            </a:prstGeom>
            <a:noFill/>
            <a:ln w="19050" cap="flat" cmpd="sng" algn="ctr">
              <a:solidFill>
                <a:srgbClr val="0432FF"/>
              </a:solidFill>
              <a:prstDash val="solid"/>
              <a:miter lim="800000"/>
            </a:ln>
            <a:effectLst/>
          </p:spPr>
        </p:cxnSp>
        <p:cxnSp>
          <p:nvCxnSpPr>
            <p:cNvPr id="12322" name="Straight Connector 12321">
              <a:extLst>
                <a:ext uri="{FF2B5EF4-FFF2-40B4-BE49-F238E27FC236}">
                  <a16:creationId xmlns:a16="http://schemas.microsoft.com/office/drawing/2014/main" id="{097E6BE1-74B3-8DA6-1A7A-BE8341AA1206}"/>
                </a:ext>
              </a:extLst>
            </p:cNvPr>
            <p:cNvCxnSpPr>
              <a:cxnSpLocks/>
            </p:cNvCxnSpPr>
            <p:nvPr/>
          </p:nvCxnSpPr>
          <p:spPr>
            <a:xfrm flipV="1">
              <a:off x="9357594" y="3776160"/>
              <a:ext cx="0" cy="828895"/>
            </a:xfrm>
            <a:prstGeom prst="line">
              <a:avLst/>
            </a:prstGeom>
            <a:noFill/>
            <a:ln w="19050" cap="flat" cmpd="sng" algn="ctr">
              <a:solidFill>
                <a:srgbClr val="0432FF"/>
              </a:solidFill>
              <a:prstDash val="solid"/>
              <a:miter lim="800000"/>
            </a:ln>
            <a:effectLst/>
          </p:spPr>
        </p:cxnSp>
        <mc:AlternateContent xmlns:mc="http://schemas.openxmlformats.org/markup-compatibility/2006" xmlns:a14="http://schemas.microsoft.com/office/drawing/2010/main">
          <mc:Choice Requires="a14">
            <p:sp>
              <p:nvSpPr>
                <p:cNvPr id="12323" name="TextBox 12322">
                  <a:extLst>
                    <a:ext uri="{FF2B5EF4-FFF2-40B4-BE49-F238E27FC236}">
                      <a16:creationId xmlns:a16="http://schemas.microsoft.com/office/drawing/2014/main" id="{2E3C21C1-8EE1-F73A-7A87-D9E8B68C25E2}"/>
                    </a:ext>
                  </a:extLst>
                </p:cNvPr>
                <p:cNvSpPr txBox="1"/>
                <p:nvPr/>
              </p:nvSpPr>
              <p:spPr>
                <a:xfrm>
                  <a:off x="8465180" y="3433039"/>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2&gt;</m:t>
                            </m:r>
                          </m:sub>
                        </m:sSub>
                      </m:oMath>
                    </m:oMathPara>
                  </a14:m>
                  <a:endParaRPr lang="en-US" sz="1400" dirty="0">
                    <a:solidFill>
                      <a:prstClr val="black"/>
                    </a:solidFill>
                    <a:latin typeface="Aptos" panose="02110004020202020204"/>
                  </a:endParaRPr>
                </a:p>
              </p:txBody>
            </p:sp>
          </mc:Choice>
          <mc:Fallback xmlns="">
            <p:sp>
              <p:nvSpPr>
                <p:cNvPr id="12323" name="TextBox 12322">
                  <a:extLst>
                    <a:ext uri="{FF2B5EF4-FFF2-40B4-BE49-F238E27FC236}">
                      <a16:creationId xmlns:a16="http://schemas.microsoft.com/office/drawing/2014/main" id="{2E3C21C1-8EE1-F73A-7A87-D9E8B68C25E2}"/>
                    </a:ext>
                  </a:extLst>
                </p:cNvPr>
                <p:cNvSpPr txBox="1">
                  <a:spLocks noRot="1" noChangeAspect="1" noMove="1" noResize="1" noEditPoints="1" noAdjustHandles="1" noChangeArrowheads="1" noChangeShapeType="1" noTextEdit="1"/>
                </p:cNvSpPr>
                <p:nvPr/>
              </p:nvSpPr>
              <p:spPr>
                <a:xfrm>
                  <a:off x="8465180" y="3433039"/>
                  <a:ext cx="522013" cy="255851"/>
                </a:xfrm>
                <a:prstGeom prst="rect">
                  <a:avLst/>
                </a:prstGeom>
                <a:blipFill>
                  <a:blip r:embed="rId8"/>
                  <a:stretch>
                    <a:fillRect/>
                  </a:stretch>
                </a:blipFill>
              </p:spPr>
              <p:txBody>
                <a:bodyPr/>
                <a:lstStyle/>
                <a:p>
                  <a:r>
                    <a:rPr lang="en-US">
                      <a:noFill/>
                    </a:rPr>
                    <a:t> </a:t>
                  </a:r>
                </a:p>
              </p:txBody>
            </p:sp>
          </mc:Fallback>
        </mc:AlternateContent>
      </p:grpSp>
      <p:sp>
        <p:nvSpPr>
          <p:cNvPr id="6" name="Rectangle 2">
            <a:extLst>
              <a:ext uri="{FF2B5EF4-FFF2-40B4-BE49-F238E27FC236}">
                <a16:creationId xmlns:a16="http://schemas.microsoft.com/office/drawing/2014/main" id="{3BEFB1AA-3E64-B9E7-DED0-31A5B02F03B4}"/>
              </a:ext>
            </a:extLst>
          </p:cNvPr>
          <p:cNvSpPr txBox="1">
            <a:spLocks noChangeArrowheads="1"/>
          </p:cNvSpPr>
          <p:nvPr/>
        </p:nvSpPr>
        <p:spPr>
          <a:xfrm>
            <a:off x="2375028" y="131369"/>
            <a:ext cx="7438768" cy="761802"/>
          </a:xfrm>
          <a:prstGeom prst="rect">
            <a:avLst/>
          </a:prstGeom>
        </p:spPr>
        <p:txBody>
          <a:bodyPr vert="horz" lIns="92051" tIns="46026" rIns="92051" bIns="46026" rtlCol="0" anchor="ctr">
            <a:noAutofit/>
          </a:bodyPr>
          <a:lstStyle>
            <a:lvl1pPr algn="ctr" eaLnBrk="1" hangingPunct="1">
              <a:lnSpc>
                <a:spcPts val="2800"/>
              </a:lnSpc>
              <a:defRPr sz="2800" b="1">
                <a:latin typeface="Arial" pitchFamily="34" charset="0"/>
                <a:cs typeface="Arial" pitchFamily="34" charset="0"/>
              </a:defRPr>
            </a:lvl1pPr>
          </a:lstStyle>
          <a:p>
            <a:r>
              <a:rPr lang="en-US" altLang="en-US" kern="0">
                <a:solidFill>
                  <a:schemeClr val="tx1"/>
                </a:solidFill>
              </a:rPr>
              <a:t>The QP model</a:t>
            </a:r>
            <a:endParaRPr lang="en-US" altLang="en-US" kern="0" dirty="0">
              <a:solidFill>
                <a:schemeClr val="tx1"/>
              </a:solidFill>
            </a:endParaRPr>
          </a:p>
        </p:txBody>
      </p:sp>
      <p:cxnSp>
        <p:nvCxnSpPr>
          <p:cNvPr id="2" name="Straight Connector 1">
            <a:extLst>
              <a:ext uri="{FF2B5EF4-FFF2-40B4-BE49-F238E27FC236}">
                <a16:creationId xmlns:a16="http://schemas.microsoft.com/office/drawing/2014/main" id="{E3AABC6D-81B0-56DB-C7D3-C89FB40D005D}"/>
              </a:ext>
            </a:extLst>
          </p:cNvPr>
          <p:cNvCxnSpPr/>
          <p:nvPr/>
        </p:nvCxnSpPr>
        <p:spPr>
          <a:xfrm>
            <a:off x="4317826" y="4058653"/>
            <a:ext cx="276777" cy="0"/>
          </a:xfrm>
          <a:prstGeom prst="line">
            <a:avLst/>
          </a:prstGeom>
          <a:ln w="19050">
            <a:solidFill>
              <a:schemeClr val="bg2"/>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2F40774C-9D6F-777A-88C5-6C0C61CF5A49}"/>
              </a:ext>
            </a:extLst>
          </p:cNvPr>
          <p:cNvCxnSpPr/>
          <p:nvPr/>
        </p:nvCxnSpPr>
        <p:spPr>
          <a:xfrm>
            <a:off x="4444866" y="4058653"/>
            <a:ext cx="0" cy="648203"/>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2AFEE31-CD81-3A63-08B6-FE82679D9FAB}"/>
                  </a:ext>
                </a:extLst>
              </p:cNvPr>
              <p:cNvSpPr txBox="1"/>
              <p:nvPr/>
            </p:nvSpPr>
            <p:spPr>
              <a:xfrm>
                <a:off x="4267615" y="4195722"/>
                <a:ext cx="627795" cy="324384"/>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chemeClr val="bg2"/>
                              </a:solidFill>
                              <a:latin typeface="Cambria Math" panose="02040503050406030204" pitchFamily="18" charset="0"/>
                            </a:rPr>
                          </m:ctrlPr>
                        </m:sSubPr>
                        <m:e>
                          <m:r>
                            <a:rPr lang="en-US" sz="1400" b="0" i="1" smtClean="0">
                              <a:solidFill>
                                <a:schemeClr val="bg2"/>
                              </a:solidFill>
                              <a:latin typeface="Cambria Math" panose="02040503050406030204" pitchFamily="18" charset="0"/>
                            </a:rPr>
                            <m:t>𝑓</m:t>
                          </m:r>
                        </m:e>
                        <m:sub>
                          <m:r>
                            <a:rPr lang="en-US" sz="1400" b="0" i="1" smtClean="0">
                              <a:solidFill>
                                <a:schemeClr val="bg2"/>
                              </a:solidFill>
                              <a:latin typeface="Cambria Math" panose="02040503050406030204" pitchFamily="18" charset="0"/>
                            </a:rPr>
                            <m:t>𝑞</m:t>
                          </m:r>
                        </m:sub>
                      </m:sSub>
                    </m:oMath>
                  </m:oMathPara>
                </a14:m>
                <a:endParaRPr lang="en-US" sz="1400" dirty="0">
                  <a:solidFill>
                    <a:schemeClr val="bg2"/>
                  </a:solidFill>
                  <a:latin typeface="Aptos" panose="02110004020202020204"/>
                </a:endParaRPr>
              </a:p>
            </p:txBody>
          </p:sp>
        </mc:Choice>
        <mc:Fallback>
          <p:sp>
            <p:nvSpPr>
              <p:cNvPr id="4" name="TextBox 3">
                <a:extLst>
                  <a:ext uri="{FF2B5EF4-FFF2-40B4-BE49-F238E27FC236}">
                    <a16:creationId xmlns:a16="http://schemas.microsoft.com/office/drawing/2014/main" id="{D2AFEE31-CD81-3A63-08B6-FE82679D9FAB}"/>
                  </a:ext>
                </a:extLst>
              </p:cNvPr>
              <p:cNvSpPr txBox="1">
                <a:spLocks noRot="1" noChangeAspect="1" noMove="1" noResize="1" noEditPoints="1" noAdjustHandles="1" noChangeArrowheads="1" noChangeShapeType="1" noTextEdit="1"/>
              </p:cNvSpPr>
              <p:nvPr/>
            </p:nvSpPr>
            <p:spPr>
              <a:xfrm>
                <a:off x="4267615" y="4195722"/>
                <a:ext cx="627795" cy="324384"/>
              </a:xfrm>
              <a:prstGeom prst="rect">
                <a:avLst/>
              </a:prstGeom>
              <a:blipFill>
                <a:blip r:embed="rId3"/>
                <a:stretch>
                  <a:fillRect b="-3846"/>
                </a:stretch>
              </a:blipFill>
              <a:ln>
                <a:noFill/>
              </a:ln>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8F02E11F-C917-C853-73E1-7E39AF98CEC3}"/>
              </a:ext>
            </a:extLst>
          </p:cNvPr>
          <p:cNvCxnSpPr>
            <a:cxnSpLocks/>
          </p:cNvCxnSpPr>
          <p:nvPr/>
        </p:nvCxnSpPr>
        <p:spPr>
          <a:xfrm>
            <a:off x="3871311" y="3731652"/>
            <a:ext cx="0" cy="975778"/>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5F861330-87DB-89DF-49DA-90283011CE02}"/>
                  </a:ext>
                </a:extLst>
              </p:cNvPr>
              <p:cNvSpPr txBox="1"/>
              <p:nvPr/>
            </p:nvSpPr>
            <p:spPr>
              <a:xfrm>
                <a:off x="3456140" y="3909254"/>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JJ</a:t>
                </a:r>
                <a:endParaRPr lang="en-US" sz="1400" dirty="0">
                  <a:solidFill>
                    <a:schemeClr val="bg2"/>
                  </a:solidFill>
                  <a:latin typeface="Aptos" panose="02110004020202020204"/>
                </a:endParaRPr>
              </a:p>
            </p:txBody>
          </p:sp>
        </mc:Choice>
        <mc:Fallback>
          <p:sp>
            <p:nvSpPr>
              <p:cNvPr id="7" name="TextBox 6">
                <a:extLst>
                  <a:ext uri="{FF2B5EF4-FFF2-40B4-BE49-F238E27FC236}">
                    <a16:creationId xmlns:a16="http://schemas.microsoft.com/office/drawing/2014/main" id="{5F861330-87DB-89DF-49DA-90283011CE02}"/>
                  </a:ext>
                </a:extLst>
              </p:cNvPr>
              <p:cNvSpPr txBox="1">
                <a:spLocks noRot="1" noChangeAspect="1" noMove="1" noResize="1" noEditPoints="1" noAdjustHandles="1" noChangeArrowheads="1" noChangeShapeType="1" noTextEdit="1"/>
              </p:cNvSpPr>
              <p:nvPr/>
            </p:nvSpPr>
            <p:spPr>
              <a:xfrm>
                <a:off x="3456140" y="3909254"/>
                <a:ext cx="627795" cy="307777"/>
              </a:xfrm>
              <a:prstGeom prst="rect">
                <a:avLst/>
              </a:prstGeom>
              <a:blipFill>
                <a:blip r:embed="rId5"/>
                <a:stretch>
                  <a:fillRect b="-11538"/>
                </a:stretch>
              </a:blipFill>
              <a:ln>
                <a:noFill/>
              </a:ln>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1A858973-A020-7428-D63A-FBC879D47600}"/>
              </a:ext>
            </a:extLst>
          </p:cNvPr>
          <p:cNvCxnSpPr>
            <a:cxnSpLocks/>
          </p:cNvCxnSpPr>
          <p:nvPr/>
        </p:nvCxnSpPr>
        <p:spPr>
          <a:xfrm>
            <a:off x="4810987" y="4724240"/>
            <a:ext cx="0" cy="428814"/>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9973DBB3-D7C5-29BF-EE9B-18FA753F39FE}"/>
                  </a:ext>
                </a:extLst>
              </p:cNvPr>
              <p:cNvSpPr txBox="1"/>
              <p:nvPr/>
            </p:nvSpPr>
            <p:spPr>
              <a:xfrm>
                <a:off x="4344962" y="4750035"/>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M1</a:t>
                </a:r>
                <a:endParaRPr lang="en-US" sz="1400" dirty="0">
                  <a:solidFill>
                    <a:schemeClr val="bg2"/>
                  </a:solidFill>
                  <a:latin typeface="Aptos" panose="02110004020202020204"/>
                </a:endParaRPr>
              </a:p>
            </p:txBody>
          </p:sp>
        </mc:Choice>
        <mc:Fallback>
          <p:sp>
            <p:nvSpPr>
              <p:cNvPr id="9" name="TextBox 8">
                <a:extLst>
                  <a:ext uri="{FF2B5EF4-FFF2-40B4-BE49-F238E27FC236}">
                    <a16:creationId xmlns:a16="http://schemas.microsoft.com/office/drawing/2014/main" id="{9973DBB3-D7C5-29BF-EE9B-18FA753F39FE}"/>
                  </a:ext>
                </a:extLst>
              </p:cNvPr>
              <p:cNvSpPr txBox="1">
                <a:spLocks noRot="1" noChangeAspect="1" noMove="1" noResize="1" noEditPoints="1" noAdjustHandles="1" noChangeArrowheads="1" noChangeShapeType="1" noTextEdit="1"/>
              </p:cNvSpPr>
              <p:nvPr/>
            </p:nvSpPr>
            <p:spPr>
              <a:xfrm>
                <a:off x="4344962" y="4750035"/>
                <a:ext cx="627795" cy="307777"/>
              </a:xfrm>
              <a:prstGeom prst="rect">
                <a:avLst/>
              </a:prstGeom>
              <a:blipFill>
                <a:blip r:embed="rId8"/>
                <a:stretch>
                  <a:fillRect b="-1538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276309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07021-7639-DE3B-77FD-9C2014E30408}"/>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5A04131B-B10B-BA31-2B93-EDF8597EDECC}"/>
              </a:ext>
            </a:extLst>
          </p:cNvPr>
          <p:cNvSpPr>
            <a:spLocks noGrp="1" noChangeArrowheads="1"/>
          </p:cNvSpPr>
          <p:nvPr>
            <p:ph type="title"/>
          </p:nvPr>
        </p:nvSpPr>
        <p:spPr>
          <a:xfrm>
            <a:off x="2375028" y="131369"/>
            <a:ext cx="7438768" cy="761802"/>
          </a:xfrm>
        </p:spPr>
        <p:txBody>
          <a:bodyPr vert="horz" lIns="92051" tIns="46026" rIns="92051" bIns="46026" rtlCol="0" anchor="ctr">
            <a:noAutofit/>
          </a:bodyPr>
          <a:lstStyle/>
          <a:p>
            <a:pPr eaLnBrk="1" hangingPunct="1"/>
            <a:r>
              <a:rPr lang="en-US" altLang="en-US" dirty="0">
                <a:solidFill>
                  <a:schemeClr val="tx1"/>
                </a:solidFill>
              </a:rPr>
              <a:t>The QP model</a:t>
            </a:r>
          </a:p>
        </p:txBody>
      </p:sp>
      <mc:AlternateContent xmlns:mc="http://schemas.openxmlformats.org/markup-compatibility/2006">
        <mc:Choice xmlns:a14="http://schemas.microsoft.com/office/drawing/2010/main" Requires="a14">
          <p:sp>
            <p:nvSpPr>
              <p:cNvPr id="10" name="Rectangle 3">
                <a:extLst>
                  <a:ext uri="{FF2B5EF4-FFF2-40B4-BE49-F238E27FC236}">
                    <a16:creationId xmlns:a16="http://schemas.microsoft.com/office/drawing/2014/main" id="{E0FBD2CD-E9F3-BBBF-3AC7-02B75CD36DB5}"/>
                  </a:ext>
                </a:extLst>
              </p:cNvPr>
              <p:cNvSpPr>
                <a:spLocks noGrp="1" noChangeArrowheads="1"/>
              </p:cNvSpPr>
              <p:nvPr>
                <p:ph idx="4294967295"/>
              </p:nvPr>
            </p:nvSpPr>
            <p:spPr>
              <a:xfrm>
                <a:off x="420072" y="1017090"/>
                <a:ext cx="10720647" cy="4862299"/>
              </a:xfrm>
              <a:prstGeom prst="rect">
                <a:avLst/>
              </a:prstGeom>
            </p:spPr>
            <p:txBody>
              <a:bodyPr/>
              <a:lstStyle/>
              <a:p>
                <a:pPr>
                  <a:lnSpc>
                    <a:spcPct val="100000"/>
                  </a:lnSpc>
                </a:pPr>
                <a:r>
                  <a:rPr lang="en-US" dirty="0"/>
                  <a:t>A modified, time-dynamic implementation of the model from Marchegiani and </a:t>
                </a:r>
                <a:r>
                  <a:rPr lang="en-US" dirty="0" err="1"/>
                  <a:t>Catelani</a:t>
                </a:r>
                <a:r>
                  <a:rPr lang="en-US" dirty="0"/>
                  <a:t> (2025)</a:t>
                </a:r>
              </a:p>
              <a:p>
                <a:pPr>
                  <a:lnSpc>
                    <a:spcPct val="100000"/>
                  </a:lnSpc>
                </a:pPr>
                <a:r>
                  <a:rPr lang="en-US" dirty="0"/>
                  <a:t>Account for gap engineering by splitting QP density on low-gap side of JJ into two energy bins: greater than and less than </a:t>
                </a:r>
                <a14:m>
                  <m:oMath xmlns:m="http://schemas.openxmlformats.org/officeDocument/2006/math">
                    <m:r>
                      <a:rPr lang="en-US" b="1" i="1" smtClean="0">
                        <a:latin typeface="Cambria Math" panose="02040503050406030204" pitchFamily="18" charset="0"/>
                      </a:rPr>
                      <m:t>𝜹</m:t>
                    </m:r>
                    <m:r>
                      <a:rPr lang="en-US" b="1" i="0" smtClean="0">
                        <a:latin typeface="Cambria Math" panose="02040503050406030204" pitchFamily="18" charset="0"/>
                      </a:rPr>
                      <m:t>𝚫</m:t>
                    </m:r>
                  </m:oMath>
                </a14:m>
                <a:endParaRPr lang="en-US" dirty="0"/>
              </a:p>
              <a:p>
                <a:pPr>
                  <a:lnSpc>
                    <a:spcPct val="100000"/>
                  </a:lnSpc>
                </a:pPr>
                <a:r>
                  <a:rPr lang="en-US" dirty="0"/>
                  <a:t>Dynamics through a time-dependent temperature describing the phonon bath</a:t>
                </a:r>
              </a:p>
              <a:p>
                <a:pPr>
                  <a:lnSpc>
                    <a:spcPct val="100000"/>
                  </a:lnSpc>
                </a:pPr>
                <a:r>
                  <a:rPr lang="en-US" dirty="0"/>
                  <a:t>QP trapping effects modeled as coupling to two additional QP densities accounting for the base metal</a:t>
                </a:r>
              </a:p>
            </p:txBody>
          </p:sp>
        </mc:Choice>
        <mc:Fallback>
          <p:sp>
            <p:nvSpPr>
              <p:cNvPr id="10" name="Rectangle 3">
                <a:extLst>
                  <a:ext uri="{FF2B5EF4-FFF2-40B4-BE49-F238E27FC236}">
                    <a16:creationId xmlns:a16="http://schemas.microsoft.com/office/drawing/2014/main" id="{E0FBD2CD-E9F3-BBBF-3AC7-02B75CD36DB5}"/>
                  </a:ext>
                </a:extLst>
              </p:cNvPr>
              <p:cNvSpPr>
                <a:spLocks noGrp="1" noRot="1" noChangeAspect="1" noMove="1" noResize="1" noEditPoints="1" noAdjustHandles="1" noChangeArrowheads="1" noChangeShapeType="1" noTextEdit="1"/>
              </p:cNvSpPr>
              <p:nvPr>
                <p:ph idx="4294967295"/>
              </p:nvPr>
            </p:nvSpPr>
            <p:spPr>
              <a:xfrm>
                <a:off x="420072" y="1017090"/>
                <a:ext cx="10720647" cy="4862299"/>
              </a:xfrm>
              <a:prstGeom prst="rect">
                <a:avLst/>
              </a:prstGeom>
              <a:blipFill>
                <a:blip r:embed="rId3"/>
                <a:stretch>
                  <a:fillRect l="-592" t="-78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3DDF32AC-FF65-EF13-8072-88768E5E6F99}"/>
              </a:ext>
            </a:extLst>
          </p:cNvPr>
          <p:cNvPicPr>
            <a:picLocks noChangeAspect="1"/>
          </p:cNvPicPr>
          <p:nvPr/>
        </p:nvPicPr>
        <p:blipFill>
          <a:blip r:embed="rId4"/>
          <a:stretch>
            <a:fillRect/>
          </a:stretch>
        </p:blipFill>
        <p:spPr>
          <a:xfrm>
            <a:off x="7116525" y="3251825"/>
            <a:ext cx="3873505" cy="3620886"/>
          </a:xfrm>
          <a:prstGeom prst="rect">
            <a:avLst/>
          </a:prstGeom>
        </p:spPr>
      </p:pic>
      <p:grpSp>
        <p:nvGrpSpPr>
          <p:cNvPr id="12295" name="Group 12294">
            <a:extLst>
              <a:ext uri="{FF2B5EF4-FFF2-40B4-BE49-F238E27FC236}">
                <a16:creationId xmlns:a16="http://schemas.microsoft.com/office/drawing/2014/main" id="{EE7946D7-BB40-1515-803F-F9A6EA1CE1C9}"/>
              </a:ext>
            </a:extLst>
          </p:cNvPr>
          <p:cNvGrpSpPr/>
          <p:nvPr/>
        </p:nvGrpSpPr>
        <p:grpSpPr>
          <a:xfrm>
            <a:off x="2467288" y="5862985"/>
            <a:ext cx="3327358" cy="900919"/>
            <a:chOff x="1887040" y="5533985"/>
            <a:chExt cx="2035271" cy="749116"/>
          </a:xfrm>
        </p:grpSpPr>
        <p:grpSp>
          <p:nvGrpSpPr>
            <p:cNvPr id="12324" name="Group 12323">
              <a:extLst>
                <a:ext uri="{FF2B5EF4-FFF2-40B4-BE49-F238E27FC236}">
                  <a16:creationId xmlns:a16="http://schemas.microsoft.com/office/drawing/2014/main" id="{206D7BCC-9531-CF32-4774-52912FC5D553}"/>
                </a:ext>
              </a:extLst>
            </p:cNvPr>
            <p:cNvGrpSpPr/>
            <p:nvPr/>
          </p:nvGrpSpPr>
          <p:grpSpPr>
            <a:xfrm>
              <a:off x="1887043" y="5610633"/>
              <a:ext cx="2035268" cy="672468"/>
              <a:chOff x="8245452" y="3538359"/>
              <a:chExt cx="1896192" cy="626517"/>
            </a:xfrm>
          </p:grpSpPr>
          <p:grpSp>
            <p:nvGrpSpPr>
              <p:cNvPr id="12327" name="Group 12326">
                <a:extLst>
                  <a:ext uri="{FF2B5EF4-FFF2-40B4-BE49-F238E27FC236}">
                    <a16:creationId xmlns:a16="http://schemas.microsoft.com/office/drawing/2014/main" id="{D585EF95-A7E3-803E-C74A-CA1B4CDCB040}"/>
                  </a:ext>
                </a:extLst>
              </p:cNvPr>
              <p:cNvGrpSpPr/>
              <p:nvPr/>
            </p:nvGrpSpPr>
            <p:grpSpPr>
              <a:xfrm>
                <a:off x="8671301" y="3538359"/>
                <a:ext cx="1046367" cy="364665"/>
                <a:chOff x="8671301" y="2339655"/>
                <a:chExt cx="1046367" cy="364665"/>
              </a:xfrm>
            </p:grpSpPr>
            <p:sp>
              <p:nvSpPr>
                <p:cNvPr id="12329" name="Rectangle 12328">
                  <a:extLst>
                    <a:ext uri="{FF2B5EF4-FFF2-40B4-BE49-F238E27FC236}">
                      <a16:creationId xmlns:a16="http://schemas.microsoft.com/office/drawing/2014/main" id="{0634A306-1ADA-8771-F6BE-FDE2E688EC3D}"/>
                    </a:ext>
                  </a:extLst>
                </p:cNvPr>
                <p:cNvSpPr/>
                <p:nvPr/>
              </p:nvSpPr>
              <p:spPr>
                <a:xfrm>
                  <a:off x="8671409" y="2367816"/>
                  <a:ext cx="637960" cy="27010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0" name="Rectangle 12329">
                  <a:extLst>
                    <a:ext uri="{FF2B5EF4-FFF2-40B4-BE49-F238E27FC236}">
                      <a16:creationId xmlns:a16="http://schemas.microsoft.com/office/drawing/2014/main" id="{DF8BACC8-830B-77AF-9A34-A385DDC97774}"/>
                    </a:ext>
                  </a:extLst>
                </p:cNvPr>
                <p:cNvSpPr/>
                <p:nvPr/>
              </p:nvSpPr>
              <p:spPr>
                <a:xfrm>
                  <a:off x="9309010" y="2367816"/>
                  <a:ext cx="408658" cy="27424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1" name="Rectangle 12330">
                  <a:extLst>
                    <a:ext uri="{FF2B5EF4-FFF2-40B4-BE49-F238E27FC236}">
                      <a16:creationId xmlns:a16="http://schemas.microsoft.com/office/drawing/2014/main" id="{FAA9E72C-B311-EC0B-DFC0-89D55C477A9A}"/>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2" name="Rectangle 12331">
                  <a:extLst>
                    <a:ext uri="{FF2B5EF4-FFF2-40B4-BE49-F238E27FC236}">
                      <a16:creationId xmlns:a16="http://schemas.microsoft.com/office/drawing/2014/main" id="{88AC1931-6D43-EC16-D9D8-C1749BB66C02}"/>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3" name="Rectangle 12332">
                  <a:extLst>
                    <a:ext uri="{FF2B5EF4-FFF2-40B4-BE49-F238E27FC236}">
                      <a16:creationId xmlns:a16="http://schemas.microsoft.com/office/drawing/2014/main" id="{532CE6C6-61C7-0261-1A79-0CED39E4A2BB}"/>
                    </a:ext>
                  </a:extLst>
                </p:cNvPr>
                <p:cNvSpPr/>
                <p:nvPr/>
              </p:nvSpPr>
              <p:spPr>
                <a:xfrm>
                  <a:off x="9101977" y="2643408"/>
                  <a:ext cx="615690" cy="60912"/>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4" name="Rectangle 12333">
                  <a:extLst>
                    <a:ext uri="{FF2B5EF4-FFF2-40B4-BE49-F238E27FC236}">
                      <a16:creationId xmlns:a16="http://schemas.microsoft.com/office/drawing/2014/main" id="{04E70734-8F63-D5F4-336D-FA08FC296343}"/>
                    </a:ext>
                  </a:extLst>
                </p:cNvPr>
                <p:cNvSpPr/>
                <p:nvPr/>
              </p:nvSpPr>
              <p:spPr>
                <a:xfrm flipH="1">
                  <a:off x="9149173" y="2358764"/>
                  <a:ext cx="157235" cy="279553"/>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35" name="Rectangle 12334">
                  <a:extLst>
                    <a:ext uri="{FF2B5EF4-FFF2-40B4-BE49-F238E27FC236}">
                      <a16:creationId xmlns:a16="http://schemas.microsoft.com/office/drawing/2014/main" id="{E9A5E345-9D9B-F4CD-DA96-684BA883980F}"/>
                    </a:ext>
                  </a:extLst>
                </p:cNvPr>
                <p:cNvSpPr/>
                <p:nvPr/>
              </p:nvSpPr>
              <p:spPr>
                <a:xfrm>
                  <a:off x="8671301" y="2639328"/>
                  <a:ext cx="226601" cy="61520"/>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p:sp>
            <p:nvSpPr>
              <p:cNvPr id="12328" name="Rectangle 12327">
                <a:extLst>
                  <a:ext uri="{FF2B5EF4-FFF2-40B4-BE49-F238E27FC236}">
                    <a16:creationId xmlns:a16="http://schemas.microsoft.com/office/drawing/2014/main" id="{9BB86878-61CF-8D3C-D7FF-E1EC0F2F12B3}"/>
                  </a:ext>
                </a:extLst>
              </p:cNvPr>
              <p:cNvSpPr/>
              <p:nvPr/>
            </p:nvSpPr>
            <p:spPr>
              <a:xfrm>
                <a:off x="8245452" y="3891759"/>
                <a:ext cx="1896192" cy="273117"/>
              </a:xfrm>
              <a:prstGeom prst="rect">
                <a:avLst/>
              </a:prstGeom>
              <a:solidFill>
                <a:srgbClr val="E8E8E8">
                  <a:lumMod val="90000"/>
                </a:srgbClr>
              </a:solidFill>
              <a:ln w="12700" cap="flat" cmpd="sng" algn="ctr">
                <a:noFill/>
                <a:prstDash val="solid"/>
              </a:ln>
              <a:effectLst/>
            </p:spPr>
            <p:txBody>
              <a:bodyPr rtlCol="0" anchor="ctr"/>
              <a:lstStyle/>
              <a:p>
                <a:pPr algn="ctr" defTabSz="914126">
                  <a:defRPr/>
                </a:pPr>
                <a:endParaRPr lang="en-US" sz="1400" b="1" kern="0" dirty="0">
                  <a:solidFill>
                    <a:srgbClr val="000000"/>
                  </a:solidFill>
                </a:endParaRPr>
              </a:p>
            </p:txBody>
          </p:sp>
        </p:grpSp>
        <p:sp>
          <p:nvSpPr>
            <p:cNvPr id="12325" name="Rectangle 12324">
              <a:extLst>
                <a:ext uri="{FF2B5EF4-FFF2-40B4-BE49-F238E27FC236}">
                  <a16:creationId xmlns:a16="http://schemas.microsoft.com/office/drawing/2014/main" id="{70092A80-769B-E5A5-D0D9-714BB775EB19}"/>
                </a:ext>
              </a:extLst>
            </p:cNvPr>
            <p:cNvSpPr/>
            <p:nvPr/>
          </p:nvSpPr>
          <p:spPr>
            <a:xfrm>
              <a:off x="3466813" y="5533985"/>
              <a:ext cx="455495"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12326" name="Rectangle 12325">
              <a:extLst>
                <a:ext uri="{FF2B5EF4-FFF2-40B4-BE49-F238E27FC236}">
                  <a16:creationId xmlns:a16="http://schemas.microsoft.com/office/drawing/2014/main" id="{B9498AA9-9E96-152B-C6DF-54E9BE25D592}"/>
                </a:ext>
              </a:extLst>
            </p:cNvPr>
            <p:cNvSpPr/>
            <p:nvPr/>
          </p:nvSpPr>
          <p:spPr>
            <a:xfrm>
              <a:off x="1887040" y="5534013"/>
              <a:ext cx="464274"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mc:AlternateContent xmlns:mc="http://schemas.openxmlformats.org/markup-compatibility/2006">
        <mc:Choice xmlns:a14="http://schemas.microsoft.com/office/drawing/2010/main" Requires="a14">
          <p:sp>
            <p:nvSpPr>
              <p:cNvPr id="12296" name="TextBox 12295">
                <a:extLst>
                  <a:ext uri="{FF2B5EF4-FFF2-40B4-BE49-F238E27FC236}">
                    <a16:creationId xmlns:a16="http://schemas.microsoft.com/office/drawing/2014/main" id="{FE897806-0111-7924-1EB8-D33C74F6B86C}"/>
                  </a:ext>
                </a:extLst>
              </p:cNvPr>
              <p:cNvSpPr txBox="1"/>
              <p:nvPr/>
            </p:nvSpPr>
            <p:spPr>
              <a:xfrm>
                <a:off x="2550866" y="4744726"/>
                <a:ext cx="627795" cy="3076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𝐿</m:t>
                          </m:r>
                        </m:sub>
                      </m:sSub>
                    </m:oMath>
                  </m:oMathPara>
                </a14:m>
                <a:endParaRPr lang="en-US" sz="1400" dirty="0">
                  <a:solidFill>
                    <a:prstClr val="black"/>
                  </a:solidFill>
                  <a:latin typeface="Aptos" panose="02110004020202020204"/>
                </a:endParaRPr>
              </a:p>
            </p:txBody>
          </p:sp>
        </mc:Choice>
        <mc:Fallback>
          <p:sp>
            <p:nvSpPr>
              <p:cNvPr id="12296" name="TextBox 12295">
                <a:extLst>
                  <a:ext uri="{FF2B5EF4-FFF2-40B4-BE49-F238E27FC236}">
                    <a16:creationId xmlns:a16="http://schemas.microsoft.com/office/drawing/2014/main" id="{FE897806-0111-7924-1EB8-D33C74F6B86C}"/>
                  </a:ext>
                </a:extLst>
              </p:cNvPr>
              <p:cNvSpPr txBox="1">
                <a:spLocks noRot="1" noChangeAspect="1" noMove="1" noResize="1" noEditPoints="1" noAdjustHandles="1" noChangeArrowheads="1" noChangeShapeType="1" noTextEdit="1"/>
              </p:cNvSpPr>
              <p:nvPr/>
            </p:nvSpPr>
            <p:spPr>
              <a:xfrm>
                <a:off x="2550866" y="4744726"/>
                <a:ext cx="627795" cy="307697"/>
              </a:xfrm>
              <a:prstGeom prst="rect">
                <a:avLst/>
              </a:prstGeom>
              <a:blipFill>
                <a:blip r:embed="rId5"/>
                <a:stretch>
                  <a:fillRect/>
                </a:stretch>
              </a:blipFill>
            </p:spPr>
            <p:txBody>
              <a:bodyPr/>
              <a:lstStyle/>
              <a:p>
                <a:r>
                  <a:rPr lang="en-US">
                    <a:noFill/>
                  </a:rPr>
                  <a:t> </a:t>
                </a:r>
              </a:p>
            </p:txBody>
          </p:sp>
        </mc:Fallback>
      </mc:AlternateContent>
      <p:cxnSp>
        <p:nvCxnSpPr>
          <p:cNvPr id="12297" name="Straight Connector 12296">
            <a:extLst>
              <a:ext uri="{FF2B5EF4-FFF2-40B4-BE49-F238E27FC236}">
                <a16:creationId xmlns:a16="http://schemas.microsoft.com/office/drawing/2014/main" id="{2EDD467B-CE08-A9E7-9D79-7A51D6498B0E}"/>
              </a:ext>
            </a:extLst>
          </p:cNvPr>
          <p:cNvCxnSpPr>
            <a:cxnSpLocks/>
          </p:cNvCxnSpPr>
          <p:nvPr/>
        </p:nvCxnSpPr>
        <p:spPr>
          <a:xfrm flipV="1">
            <a:off x="3976889" y="6337861"/>
            <a:ext cx="0" cy="77309"/>
          </a:xfrm>
          <a:prstGeom prst="line">
            <a:avLst/>
          </a:prstGeom>
          <a:noFill/>
          <a:ln w="19050" cap="flat" cmpd="sng" algn="ctr">
            <a:solidFill>
              <a:srgbClr val="FF7F02"/>
            </a:solidFill>
            <a:prstDash val="solid"/>
            <a:miter lim="800000"/>
          </a:ln>
          <a:effectLst/>
        </p:spPr>
      </p:cxnSp>
      <p:cxnSp>
        <p:nvCxnSpPr>
          <p:cNvPr id="12298" name="Straight Connector 12297">
            <a:extLst>
              <a:ext uri="{FF2B5EF4-FFF2-40B4-BE49-F238E27FC236}">
                <a16:creationId xmlns:a16="http://schemas.microsoft.com/office/drawing/2014/main" id="{B3011C27-CE7E-54A8-87FB-CB13A15DD7BA}"/>
              </a:ext>
            </a:extLst>
          </p:cNvPr>
          <p:cNvCxnSpPr>
            <a:cxnSpLocks/>
          </p:cNvCxnSpPr>
          <p:nvPr/>
        </p:nvCxnSpPr>
        <p:spPr>
          <a:xfrm>
            <a:off x="3971260" y="6337861"/>
            <a:ext cx="82055" cy="0"/>
          </a:xfrm>
          <a:prstGeom prst="line">
            <a:avLst/>
          </a:prstGeom>
          <a:noFill/>
          <a:ln w="19050" cap="flat" cmpd="sng" algn="ctr">
            <a:solidFill>
              <a:srgbClr val="FF7F02"/>
            </a:solidFill>
            <a:prstDash val="solid"/>
            <a:miter lim="800000"/>
          </a:ln>
          <a:effectLst/>
        </p:spPr>
      </p:cxnSp>
      <mc:AlternateContent xmlns:mc="http://schemas.openxmlformats.org/markup-compatibility/2006">
        <mc:Choice xmlns:a14="http://schemas.microsoft.com/office/drawing/2010/main" Requires="a14">
          <p:sp>
            <p:nvSpPr>
              <p:cNvPr id="12299" name="TextBox 12298">
                <a:extLst>
                  <a:ext uri="{FF2B5EF4-FFF2-40B4-BE49-F238E27FC236}">
                    <a16:creationId xmlns:a16="http://schemas.microsoft.com/office/drawing/2014/main" id="{9BC92241-CA5C-9633-5D37-8A7E7B1504ED}"/>
                  </a:ext>
                </a:extLst>
              </p:cNvPr>
              <p:cNvSpPr txBox="1"/>
              <p:nvPr/>
            </p:nvSpPr>
            <p:spPr>
              <a:xfrm>
                <a:off x="3279247" y="4275240"/>
                <a:ext cx="627795" cy="3076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2&lt;</m:t>
                          </m:r>
                        </m:sub>
                      </m:sSub>
                    </m:oMath>
                  </m:oMathPara>
                </a14:m>
                <a:endParaRPr lang="en-US" sz="1400" dirty="0">
                  <a:solidFill>
                    <a:prstClr val="black"/>
                  </a:solidFill>
                  <a:latin typeface="Aptos" panose="02110004020202020204"/>
                </a:endParaRPr>
              </a:p>
            </p:txBody>
          </p:sp>
        </mc:Choice>
        <mc:Fallback>
          <p:sp>
            <p:nvSpPr>
              <p:cNvPr id="12299" name="TextBox 12298">
                <a:extLst>
                  <a:ext uri="{FF2B5EF4-FFF2-40B4-BE49-F238E27FC236}">
                    <a16:creationId xmlns:a16="http://schemas.microsoft.com/office/drawing/2014/main" id="{9BC92241-CA5C-9633-5D37-8A7E7B1504ED}"/>
                  </a:ext>
                </a:extLst>
              </p:cNvPr>
              <p:cNvSpPr txBox="1">
                <a:spLocks noRot="1" noChangeAspect="1" noMove="1" noResize="1" noEditPoints="1" noAdjustHandles="1" noChangeArrowheads="1" noChangeShapeType="1" noTextEdit="1"/>
              </p:cNvSpPr>
              <p:nvPr/>
            </p:nvSpPr>
            <p:spPr>
              <a:xfrm>
                <a:off x="3279247" y="4275240"/>
                <a:ext cx="627795" cy="30769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300" name="TextBox 12299">
                <a:extLst>
                  <a:ext uri="{FF2B5EF4-FFF2-40B4-BE49-F238E27FC236}">
                    <a16:creationId xmlns:a16="http://schemas.microsoft.com/office/drawing/2014/main" id="{D7D36F12-F2FF-2250-AAB1-72401B889AF3}"/>
                  </a:ext>
                </a:extLst>
              </p:cNvPr>
              <p:cNvSpPr txBox="1"/>
              <p:nvPr/>
            </p:nvSpPr>
            <p:spPr>
              <a:xfrm>
                <a:off x="3817071" y="3326078"/>
                <a:ext cx="627795" cy="3076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3</m:t>
                          </m:r>
                        </m:sub>
                      </m:sSub>
                    </m:oMath>
                  </m:oMathPara>
                </a14:m>
                <a:endParaRPr lang="en-US" sz="1400" dirty="0">
                  <a:solidFill>
                    <a:prstClr val="black"/>
                  </a:solidFill>
                  <a:latin typeface="Aptos" panose="02110004020202020204"/>
                </a:endParaRPr>
              </a:p>
            </p:txBody>
          </p:sp>
        </mc:Choice>
        <mc:Fallback>
          <p:sp>
            <p:nvSpPr>
              <p:cNvPr id="12300" name="TextBox 12299">
                <a:extLst>
                  <a:ext uri="{FF2B5EF4-FFF2-40B4-BE49-F238E27FC236}">
                    <a16:creationId xmlns:a16="http://schemas.microsoft.com/office/drawing/2014/main" id="{D7D36F12-F2FF-2250-AAB1-72401B889AF3}"/>
                  </a:ext>
                </a:extLst>
              </p:cNvPr>
              <p:cNvSpPr txBox="1">
                <a:spLocks noRot="1" noChangeAspect="1" noMove="1" noResize="1" noEditPoints="1" noAdjustHandles="1" noChangeArrowheads="1" noChangeShapeType="1" noTextEdit="1"/>
              </p:cNvSpPr>
              <p:nvPr/>
            </p:nvSpPr>
            <p:spPr>
              <a:xfrm>
                <a:off x="3817071" y="3326078"/>
                <a:ext cx="627795" cy="30769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301" name="TextBox 12300">
                <a:extLst>
                  <a:ext uri="{FF2B5EF4-FFF2-40B4-BE49-F238E27FC236}">
                    <a16:creationId xmlns:a16="http://schemas.microsoft.com/office/drawing/2014/main" id="{F528FD07-0E95-ABF4-F0B9-9BFF599BB1B7}"/>
                  </a:ext>
                </a:extLst>
              </p:cNvPr>
              <p:cNvSpPr txBox="1"/>
              <p:nvPr/>
            </p:nvSpPr>
            <p:spPr>
              <a:xfrm>
                <a:off x="5099828" y="4746138"/>
                <a:ext cx="627795" cy="3076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𝑅</m:t>
                          </m:r>
                        </m:sub>
                      </m:sSub>
                    </m:oMath>
                  </m:oMathPara>
                </a14:m>
                <a:endParaRPr lang="en-US" sz="1400" dirty="0">
                  <a:solidFill>
                    <a:prstClr val="black"/>
                  </a:solidFill>
                  <a:latin typeface="Aptos" panose="02110004020202020204"/>
                </a:endParaRPr>
              </a:p>
            </p:txBody>
          </p:sp>
        </mc:Choice>
        <mc:Fallback>
          <p:sp>
            <p:nvSpPr>
              <p:cNvPr id="12301" name="TextBox 12300">
                <a:extLst>
                  <a:ext uri="{FF2B5EF4-FFF2-40B4-BE49-F238E27FC236}">
                    <a16:creationId xmlns:a16="http://schemas.microsoft.com/office/drawing/2014/main" id="{F528FD07-0E95-ABF4-F0B9-9BFF599BB1B7}"/>
                  </a:ext>
                </a:extLst>
              </p:cNvPr>
              <p:cNvSpPr txBox="1">
                <a:spLocks noRot="1" noChangeAspect="1" noMove="1" noResize="1" noEditPoints="1" noAdjustHandles="1" noChangeArrowheads="1" noChangeShapeType="1" noTextEdit="1"/>
              </p:cNvSpPr>
              <p:nvPr/>
            </p:nvSpPr>
            <p:spPr>
              <a:xfrm>
                <a:off x="5099828" y="4746138"/>
                <a:ext cx="627795" cy="307697"/>
              </a:xfrm>
              <a:prstGeom prst="rect">
                <a:avLst/>
              </a:prstGeom>
              <a:blipFill>
                <a:blip r:embed="rId8"/>
                <a:stretch>
                  <a:fillRect/>
                </a:stretch>
              </a:blipFill>
            </p:spPr>
            <p:txBody>
              <a:bodyPr/>
              <a:lstStyle/>
              <a:p>
                <a:r>
                  <a:rPr lang="en-US">
                    <a:noFill/>
                  </a:rPr>
                  <a:t> </a:t>
                </a:r>
              </a:p>
            </p:txBody>
          </p:sp>
        </mc:Fallback>
      </mc:AlternateContent>
      <p:cxnSp>
        <p:nvCxnSpPr>
          <p:cNvPr id="12302" name="Straight Connector 12301">
            <a:extLst>
              <a:ext uri="{FF2B5EF4-FFF2-40B4-BE49-F238E27FC236}">
                <a16:creationId xmlns:a16="http://schemas.microsoft.com/office/drawing/2014/main" id="{E08B77D7-F6C7-6436-EA1F-8795535340C6}"/>
              </a:ext>
            </a:extLst>
          </p:cNvPr>
          <p:cNvCxnSpPr>
            <a:cxnSpLocks/>
          </p:cNvCxnSpPr>
          <p:nvPr/>
        </p:nvCxnSpPr>
        <p:spPr>
          <a:xfrm flipV="1">
            <a:off x="2471691" y="5162325"/>
            <a:ext cx="0" cy="70066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3" name="Straight Connector 12302">
            <a:extLst>
              <a:ext uri="{FF2B5EF4-FFF2-40B4-BE49-F238E27FC236}">
                <a16:creationId xmlns:a16="http://schemas.microsoft.com/office/drawing/2014/main" id="{75228CF3-F2F7-83BE-91BA-27E5FF42DA8F}"/>
              </a:ext>
            </a:extLst>
          </p:cNvPr>
          <p:cNvCxnSpPr>
            <a:cxnSpLocks/>
          </p:cNvCxnSpPr>
          <p:nvPr/>
        </p:nvCxnSpPr>
        <p:spPr>
          <a:xfrm flipV="1">
            <a:off x="3230838" y="5170964"/>
            <a:ext cx="0" cy="70066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4" name="Straight Connector 12303">
            <a:extLst>
              <a:ext uri="{FF2B5EF4-FFF2-40B4-BE49-F238E27FC236}">
                <a16:creationId xmlns:a16="http://schemas.microsoft.com/office/drawing/2014/main" id="{5FA6593F-D4F9-931C-1DE5-2C92874CC4AB}"/>
              </a:ext>
            </a:extLst>
          </p:cNvPr>
          <p:cNvCxnSpPr>
            <a:cxnSpLocks/>
          </p:cNvCxnSpPr>
          <p:nvPr/>
        </p:nvCxnSpPr>
        <p:spPr>
          <a:xfrm flipH="1" flipV="1">
            <a:off x="3970281" y="4706874"/>
            <a:ext cx="2820" cy="162335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5" name="Straight Connector 12304">
            <a:extLst>
              <a:ext uri="{FF2B5EF4-FFF2-40B4-BE49-F238E27FC236}">
                <a16:creationId xmlns:a16="http://schemas.microsoft.com/office/drawing/2014/main" id="{E8B05E05-A3B7-CA67-3458-4672417FAE1D}"/>
              </a:ext>
            </a:extLst>
          </p:cNvPr>
          <p:cNvCxnSpPr>
            <a:cxnSpLocks/>
          </p:cNvCxnSpPr>
          <p:nvPr/>
        </p:nvCxnSpPr>
        <p:spPr>
          <a:xfrm flipV="1">
            <a:off x="4317826" y="4706874"/>
            <a:ext cx="0" cy="1585695"/>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6" name="Straight Connector 12305">
            <a:extLst>
              <a:ext uri="{FF2B5EF4-FFF2-40B4-BE49-F238E27FC236}">
                <a16:creationId xmlns:a16="http://schemas.microsoft.com/office/drawing/2014/main" id="{400671C3-0BAB-DC74-AB4C-D149493B8DD9}"/>
              </a:ext>
            </a:extLst>
          </p:cNvPr>
          <p:cNvCxnSpPr>
            <a:cxnSpLocks/>
          </p:cNvCxnSpPr>
          <p:nvPr/>
        </p:nvCxnSpPr>
        <p:spPr>
          <a:xfrm flipV="1">
            <a:off x="5049976" y="5162325"/>
            <a:ext cx="0" cy="700660"/>
          </a:xfrm>
          <a:prstGeom prst="line">
            <a:avLst/>
          </a:prstGeom>
          <a:noFill/>
          <a:ln w="12700" cap="flat" cmpd="sng" algn="ctr">
            <a:solidFill>
              <a:sysClr val="windowText" lastClr="000000">
                <a:lumMod val="50000"/>
                <a:lumOff val="50000"/>
              </a:sysClr>
            </a:solidFill>
            <a:prstDash val="dash"/>
            <a:miter lim="800000"/>
          </a:ln>
          <a:effectLst/>
        </p:spPr>
      </p:cxnSp>
      <p:cxnSp>
        <p:nvCxnSpPr>
          <p:cNvPr id="12307" name="Straight Connector 12306">
            <a:extLst>
              <a:ext uri="{FF2B5EF4-FFF2-40B4-BE49-F238E27FC236}">
                <a16:creationId xmlns:a16="http://schemas.microsoft.com/office/drawing/2014/main" id="{C62F4766-442E-F231-6928-892FE803F961}"/>
              </a:ext>
            </a:extLst>
          </p:cNvPr>
          <p:cNvCxnSpPr>
            <a:cxnSpLocks/>
          </p:cNvCxnSpPr>
          <p:nvPr/>
        </p:nvCxnSpPr>
        <p:spPr>
          <a:xfrm flipV="1">
            <a:off x="5794641" y="5162325"/>
            <a:ext cx="0" cy="709298"/>
          </a:xfrm>
          <a:prstGeom prst="line">
            <a:avLst/>
          </a:prstGeom>
          <a:noFill/>
          <a:ln w="12700" cap="flat" cmpd="sng" algn="ctr">
            <a:solidFill>
              <a:sysClr val="windowText" lastClr="000000">
                <a:lumMod val="50000"/>
                <a:lumOff val="50000"/>
              </a:sysClr>
            </a:solidFill>
            <a:prstDash val="dash"/>
            <a:miter lim="800000"/>
          </a:ln>
          <a:effectLst/>
        </p:spPr>
      </p:cxnSp>
      <p:sp>
        <p:nvSpPr>
          <p:cNvPr id="12308" name="TextBox 12307">
            <a:extLst>
              <a:ext uri="{FF2B5EF4-FFF2-40B4-BE49-F238E27FC236}">
                <a16:creationId xmlns:a16="http://schemas.microsoft.com/office/drawing/2014/main" id="{B33B3C47-58DF-4010-9E13-C31A9C350AF0}"/>
              </a:ext>
            </a:extLst>
          </p:cNvPr>
          <p:cNvSpPr txBox="1"/>
          <p:nvPr/>
        </p:nvSpPr>
        <p:spPr>
          <a:xfrm>
            <a:off x="2443585" y="5984653"/>
            <a:ext cx="842357" cy="261542"/>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M1L</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sp>
        <p:nvSpPr>
          <p:cNvPr id="12309" name="TextBox 12308">
            <a:extLst>
              <a:ext uri="{FF2B5EF4-FFF2-40B4-BE49-F238E27FC236}">
                <a16:creationId xmlns:a16="http://schemas.microsoft.com/office/drawing/2014/main" id="{0885F95A-741B-C5AC-CA29-02870F11011B}"/>
              </a:ext>
            </a:extLst>
          </p:cNvPr>
          <p:cNvSpPr txBox="1"/>
          <p:nvPr/>
        </p:nvSpPr>
        <p:spPr>
          <a:xfrm>
            <a:off x="3986621" y="6490908"/>
            <a:ext cx="739095" cy="261542"/>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M3</a:t>
            </a:r>
          </a:p>
        </p:txBody>
      </p:sp>
      <p:sp>
        <p:nvSpPr>
          <p:cNvPr id="12310" name="TextBox 12309">
            <a:extLst>
              <a:ext uri="{FF2B5EF4-FFF2-40B4-BE49-F238E27FC236}">
                <a16:creationId xmlns:a16="http://schemas.microsoft.com/office/drawing/2014/main" id="{EB1C6957-1DF6-8A45-A010-96ADDAC9B3E9}"/>
              </a:ext>
            </a:extLst>
          </p:cNvPr>
          <p:cNvSpPr txBox="1"/>
          <p:nvPr/>
        </p:nvSpPr>
        <p:spPr>
          <a:xfrm>
            <a:off x="3500931" y="6488819"/>
            <a:ext cx="739095" cy="261542"/>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M2</a:t>
            </a:r>
          </a:p>
        </p:txBody>
      </p:sp>
      <p:cxnSp>
        <p:nvCxnSpPr>
          <p:cNvPr id="12311" name="Straight Arrow Connector 12310">
            <a:extLst>
              <a:ext uri="{FF2B5EF4-FFF2-40B4-BE49-F238E27FC236}">
                <a16:creationId xmlns:a16="http://schemas.microsoft.com/office/drawing/2014/main" id="{CE3D6AF3-27CE-CC56-517E-DEF37D39AD33}"/>
              </a:ext>
            </a:extLst>
          </p:cNvPr>
          <p:cNvCxnSpPr>
            <a:cxnSpLocks/>
          </p:cNvCxnSpPr>
          <p:nvPr/>
        </p:nvCxnSpPr>
        <p:spPr>
          <a:xfrm flipV="1">
            <a:off x="4348720" y="6366885"/>
            <a:ext cx="245883" cy="211379"/>
          </a:xfrm>
          <a:prstGeom prst="straightConnector1">
            <a:avLst/>
          </a:prstGeom>
          <a:noFill/>
          <a:ln w="9525" cap="flat" cmpd="sng" algn="ctr">
            <a:solidFill>
              <a:sysClr val="windowText" lastClr="000000"/>
            </a:solidFill>
            <a:prstDash val="solid"/>
            <a:miter lim="800000"/>
            <a:tailEnd type="triangle"/>
          </a:ln>
          <a:effectLst/>
        </p:spPr>
      </p:cxnSp>
      <p:sp>
        <p:nvSpPr>
          <p:cNvPr id="12312" name="TextBox 12311">
            <a:extLst>
              <a:ext uri="{FF2B5EF4-FFF2-40B4-BE49-F238E27FC236}">
                <a16:creationId xmlns:a16="http://schemas.microsoft.com/office/drawing/2014/main" id="{B911EE24-4612-B009-DA80-6B80E77DA3DC}"/>
              </a:ext>
            </a:extLst>
          </p:cNvPr>
          <p:cNvSpPr txBox="1"/>
          <p:nvPr/>
        </p:nvSpPr>
        <p:spPr>
          <a:xfrm>
            <a:off x="4940652" y="5979138"/>
            <a:ext cx="946149" cy="261542"/>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M1R</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cxnSp>
        <p:nvCxnSpPr>
          <p:cNvPr id="12313" name="Straight Arrow Connector 12312">
            <a:extLst>
              <a:ext uri="{FF2B5EF4-FFF2-40B4-BE49-F238E27FC236}">
                <a16:creationId xmlns:a16="http://schemas.microsoft.com/office/drawing/2014/main" id="{3DB52AF3-667F-D302-F6AD-B3A013CFBBF5}"/>
              </a:ext>
            </a:extLst>
          </p:cNvPr>
          <p:cNvCxnSpPr>
            <a:cxnSpLocks/>
          </p:cNvCxnSpPr>
          <p:nvPr/>
        </p:nvCxnSpPr>
        <p:spPr>
          <a:xfrm flipV="1">
            <a:off x="3815920" y="6285246"/>
            <a:ext cx="180" cy="272353"/>
          </a:xfrm>
          <a:prstGeom prst="straightConnector1">
            <a:avLst/>
          </a:prstGeom>
          <a:noFill/>
          <a:ln w="9525" cap="flat" cmpd="sng" algn="ctr">
            <a:solidFill>
              <a:sysClr val="windowText" lastClr="000000"/>
            </a:solidFill>
            <a:prstDash val="solid"/>
            <a:miter lim="800000"/>
            <a:tailEnd type="triangle"/>
          </a:ln>
          <a:effectLst/>
        </p:spPr>
      </p:cxnSp>
      <p:cxnSp>
        <p:nvCxnSpPr>
          <p:cNvPr id="12314" name="Straight Connector 12313">
            <a:extLst>
              <a:ext uri="{FF2B5EF4-FFF2-40B4-BE49-F238E27FC236}">
                <a16:creationId xmlns:a16="http://schemas.microsoft.com/office/drawing/2014/main" id="{263049E2-7EAD-07FD-B7B2-4C2694E6FD25}"/>
              </a:ext>
            </a:extLst>
          </p:cNvPr>
          <p:cNvCxnSpPr>
            <a:cxnSpLocks/>
          </p:cNvCxnSpPr>
          <p:nvPr/>
        </p:nvCxnSpPr>
        <p:spPr>
          <a:xfrm flipH="1">
            <a:off x="3218669" y="4717882"/>
            <a:ext cx="735886" cy="0"/>
          </a:xfrm>
          <a:prstGeom prst="line">
            <a:avLst/>
          </a:prstGeom>
          <a:noFill/>
          <a:ln w="19050" cap="flat" cmpd="sng" algn="ctr">
            <a:solidFill>
              <a:srgbClr val="0432FF"/>
            </a:solidFill>
            <a:prstDash val="solid"/>
            <a:miter lim="800000"/>
          </a:ln>
          <a:effectLst/>
        </p:spPr>
      </p:cxnSp>
      <p:cxnSp>
        <p:nvCxnSpPr>
          <p:cNvPr id="12315" name="Straight Connector 12314">
            <a:extLst>
              <a:ext uri="{FF2B5EF4-FFF2-40B4-BE49-F238E27FC236}">
                <a16:creationId xmlns:a16="http://schemas.microsoft.com/office/drawing/2014/main" id="{BC96686C-3866-3F89-4285-EA6A38E320A6}"/>
              </a:ext>
            </a:extLst>
          </p:cNvPr>
          <p:cNvCxnSpPr>
            <a:cxnSpLocks/>
          </p:cNvCxnSpPr>
          <p:nvPr/>
        </p:nvCxnSpPr>
        <p:spPr>
          <a:xfrm flipV="1">
            <a:off x="3957060" y="3732612"/>
            <a:ext cx="0" cy="996865"/>
          </a:xfrm>
          <a:prstGeom prst="line">
            <a:avLst/>
          </a:prstGeom>
          <a:noFill/>
          <a:ln w="19050" cap="flat" cmpd="sng" algn="ctr">
            <a:solidFill>
              <a:srgbClr val="FF8808"/>
            </a:solidFill>
            <a:prstDash val="solid"/>
            <a:miter lim="800000"/>
          </a:ln>
          <a:effectLst/>
        </p:spPr>
      </p:cxnSp>
      <p:cxnSp>
        <p:nvCxnSpPr>
          <p:cNvPr id="12316" name="Straight Connector 12315">
            <a:extLst>
              <a:ext uri="{FF2B5EF4-FFF2-40B4-BE49-F238E27FC236}">
                <a16:creationId xmlns:a16="http://schemas.microsoft.com/office/drawing/2014/main" id="{38BD1CF9-4F3C-657D-B5DB-4B3ACC0D70C0}"/>
              </a:ext>
            </a:extLst>
          </p:cNvPr>
          <p:cNvCxnSpPr>
            <a:cxnSpLocks/>
          </p:cNvCxnSpPr>
          <p:nvPr/>
        </p:nvCxnSpPr>
        <p:spPr>
          <a:xfrm flipV="1">
            <a:off x="3229227" y="4706874"/>
            <a:ext cx="0" cy="438542"/>
          </a:xfrm>
          <a:prstGeom prst="line">
            <a:avLst/>
          </a:prstGeom>
          <a:noFill/>
          <a:ln w="19050" cap="flat" cmpd="sng" algn="ctr">
            <a:solidFill>
              <a:srgbClr val="0432FF"/>
            </a:solidFill>
            <a:prstDash val="solid"/>
            <a:miter lim="800000"/>
          </a:ln>
          <a:effectLst/>
        </p:spPr>
      </p:cxnSp>
      <p:cxnSp>
        <p:nvCxnSpPr>
          <p:cNvPr id="12317" name="Straight Connector 12316">
            <a:extLst>
              <a:ext uri="{FF2B5EF4-FFF2-40B4-BE49-F238E27FC236}">
                <a16:creationId xmlns:a16="http://schemas.microsoft.com/office/drawing/2014/main" id="{212667B9-F90A-C2B5-44B4-8D1DFAC90B32}"/>
              </a:ext>
            </a:extLst>
          </p:cNvPr>
          <p:cNvCxnSpPr>
            <a:cxnSpLocks/>
          </p:cNvCxnSpPr>
          <p:nvPr/>
        </p:nvCxnSpPr>
        <p:spPr>
          <a:xfrm flipV="1">
            <a:off x="5038222" y="4717880"/>
            <a:ext cx="0" cy="435174"/>
          </a:xfrm>
          <a:prstGeom prst="line">
            <a:avLst/>
          </a:prstGeom>
          <a:noFill/>
          <a:ln w="19050" cap="flat" cmpd="sng" algn="ctr">
            <a:solidFill>
              <a:srgbClr val="0432FF"/>
            </a:solidFill>
            <a:prstDash val="solid"/>
            <a:miter lim="800000"/>
          </a:ln>
          <a:effectLst/>
        </p:spPr>
      </p:cxnSp>
      <p:cxnSp>
        <p:nvCxnSpPr>
          <p:cNvPr id="12318" name="Straight Connector 12317">
            <a:extLst>
              <a:ext uri="{FF2B5EF4-FFF2-40B4-BE49-F238E27FC236}">
                <a16:creationId xmlns:a16="http://schemas.microsoft.com/office/drawing/2014/main" id="{BF08D692-BEFA-E8F1-632F-D88D2D28D2AE}"/>
              </a:ext>
            </a:extLst>
          </p:cNvPr>
          <p:cNvCxnSpPr>
            <a:cxnSpLocks/>
          </p:cNvCxnSpPr>
          <p:nvPr/>
        </p:nvCxnSpPr>
        <p:spPr>
          <a:xfrm>
            <a:off x="3946621" y="3742102"/>
            <a:ext cx="371205" cy="0"/>
          </a:xfrm>
          <a:prstGeom prst="line">
            <a:avLst/>
          </a:prstGeom>
          <a:noFill/>
          <a:ln w="19050" cap="flat" cmpd="sng" algn="ctr">
            <a:solidFill>
              <a:srgbClr val="0432FF"/>
            </a:solidFill>
            <a:prstDash val="solid"/>
            <a:miter lim="800000"/>
          </a:ln>
          <a:effectLst/>
        </p:spPr>
      </p:cxnSp>
      <p:cxnSp>
        <p:nvCxnSpPr>
          <p:cNvPr id="12319" name="Straight Connector 12318">
            <a:extLst>
              <a:ext uri="{FF2B5EF4-FFF2-40B4-BE49-F238E27FC236}">
                <a16:creationId xmlns:a16="http://schemas.microsoft.com/office/drawing/2014/main" id="{8BE85D88-D8D7-0B3A-FF46-05401072F9E4}"/>
              </a:ext>
            </a:extLst>
          </p:cNvPr>
          <p:cNvCxnSpPr>
            <a:cxnSpLocks/>
          </p:cNvCxnSpPr>
          <p:nvPr/>
        </p:nvCxnSpPr>
        <p:spPr>
          <a:xfrm>
            <a:off x="2467872" y="5135670"/>
            <a:ext cx="769724" cy="0"/>
          </a:xfrm>
          <a:prstGeom prst="line">
            <a:avLst/>
          </a:prstGeom>
          <a:noFill/>
          <a:ln w="19050" cap="flat" cmpd="sng" algn="ctr">
            <a:solidFill>
              <a:srgbClr val="0432FF"/>
            </a:solidFill>
            <a:prstDash val="solid"/>
            <a:miter lim="800000"/>
          </a:ln>
          <a:effectLst/>
        </p:spPr>
      </p:cxnSp>
      <p:cxnSp>
        <p:nvCxnSpPr>
          <p:cNvPr id="12320" name="Straight Connector 12319">
            <a:extLst>
              <a:ext uri="{FF2B5EF4-FFF2-40B4-BE49-F238E27FC236}">
                <a16:creationId xmlns:a16="http://schemas.microsoft.com/office/drawing/2014/main" id="{2194F45E-41AD-02CD-AE4E-52FF8510C861}"/>
              </a:ext>
            </a:extLst>
          </p:cNvPr>
          <p:cNvCxnSpPr>
            <a:cxnSpLocks/>
          </p:cNvCxnSpPr>
          <p:nvPr/>
        </p:nvCxnSpPr>
        <p:spPr>
          <a:xfrm>
            <a:off x="5032817" y="5142823"/>
            <a:ext cx="761825" cy="0"/>
          </a:xfrm>
          <a:prstGeom prst="line">
            <a:avLst/>
          </a:prstGeom>
          <a:noFill/>
          <a:ln w="19050" cap="flat" cmpd="sng" algn="ctr">
            <a:solidFill>
              <a:srgbClr val="0432FF"/>
            </a:solidFill>
            <a:prstDash val="solid"/>
            <a:miter lim="800000"/>
          </a:ln>
          <a:effectLst/>
        </p:spPr>
      </p:cxnSp>
      <p:cxnSp>
        <p:nvCxnSpPr>
          <p:cNvPr id="12321" name="Straight Connector 12320">
            <a:extLst>
              <a:ext uri="{FF2B5EF4-FFF2-40B4-BE49-F238E27FC236}">
                <a16:creationId xmlns:a16="http://schemas.microsoft.com/office/drawing/2014/main" id="{37A60265-108D-0525-43DA-7903C4BDFF31}"/>
              </a:ext>
            </a:extLst>
          </p:cNvPr>
          <p:cNvCxnSpPr>
            <a:cxnSpLocks/>
          </p:cNvCxnSpPr>
          <p:nvPr/>
        </p:nvCxnSpPr>
        <p:spPr>
          <a:xfrm>
            <a:off x="4307959" y="4717880"/>
            <a:ext cx="740431" cy="0"/>
          </a:xfrm>
          <a:prstGeom prst="line">
            <a:avLst/>
          </a:prstGeom>
          <a:noFill/>
          <a:ln w="19050" cap="flat" cmpd="sng" algn="ctr">
            <a:solidFill>
              <a:srgbClr val="0432FF"/>
            </a:solidFill>
            <a:prstDash val="solid"/>
            <a:miter lim="800000"/>
          </a:ln>
          <a:effectLst/>
        </p:spPr>
      </p:cxnSp>
      <p:cxnSp>
        <p:nvCxnSpPr>
          <p:cNvPr id="12322" name="Straight Connector 12321">
            <a:extLst>
              <a:ext uri="{FF2B5EF4-FFF2-40B4-BE49-F238E27FC236}">
                <a16:creationId xmlns:a16="http://schemas.microsoft.com/office/drawing/2014/main" id="{93D4F5FC-1FF4-C4CC-A57F-285BF667FD0D}"/>
              </a:ext>
            </a:extLst>
          </p:cNvPr>
          <p:cNvCxnSpPr>
            <a:cxnSpLocks/>
          </p:cNvCxnSpPr>
          <p:nvPr/>
        </p:nvCxnSpPr>
        <p:spPr>
          <a:xfrm flipV="1">
            <a:off x="4310851" y="3731652"/>
            <a:ext cx="0" cy="996865"/>
          </a:xfrm>
          <a:prstGeom prst="line">
            <a:avLst/>
          </a:prstGeom>
          <a:noFill/>
          <a:ln w="19050" cap="flat" cmpd="sng" algn="ctr">
            <a:solidFill>
              <a:srgbClr val="0432FF"/>
            </a:solidFill>
            <a:prstDash val="solid"/>
            <a:miter lim="800000"/>
          </a:ln>
          <a:effectLst/>
        </p:spPr>
      </p:cxnSp>
      <mc:AlternateContent xmlns:mc="http://schemas.openxmlformats.org/markup-compatibility/2006">
        <mc:Choice xmlns:a14="http://schemas.microsoft.com/office/drawing/2010/main" Requires="a14">
          <p:sp>
            <p:nvSpPr>
              <p:cNvPr id="12323" name="TextBox 12322">
                <a:extLst>
                  <a:ext uri="{FF2B5EF4-FFF2-40B4-BE49-F238E27FC236}">
                    <a16:creationId xmlns:a16="http://schemas.microsoft.com/office/drawing/2014/main" id="{F90703E5-7218-D45A-8D1F-023564441800}"/>
                  </a:ext>
                </a:extLst>
              </p:cNvPr>
              <p:cNvSpPr txBox="1"/>
              <p:nvPr/>
            </p:nvSpPr>
            <p:spPr>
              <a:xfrm>
                <a:off x="3237596" y="3319000"/>
                <a:ext cx="627795" cy="3076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2&gt;</m:t>
                          </m:r>
                        </m:sub>
                      </m:sSub>
                    </m:oMath>
                  </m:oMathPara>
                </a14:m>
                <a:endParaRPr lang="en-US" sz="1400" dirty="0">
                  <a:solidFill>
                    <a:prstClr val="black"/>
                  </a:solidFill>
                  <a:latin typeface="Aptos" panose="02110004020202020204"/>
                </a:endParaRPr>
              </a:p>
            </p:txBody>
          </p:sp>
        </mc:Choice>
        <mc:Fallback>
          <p:sp>
            <p:nvSpPr>
              <p:cNvPr id="12323" name="TextBox 12322">
                <a:extLst>
                  <a:ext uri="{FF2B5EF4-FFF2-40B4-BE49-F238E27FC236}">
                    <a16:creationId xmlns:a16="http://schemas.microsoft.com/office/drawing/2014/main" id="{F90703E5-7218-D45A-8D1F-023564441800}"/>
                  </a:ext>
                </a:extLst>
              </p:cNvPr>
              <p:cNvSpPr txBox="1">
                <a:spLocks noRot="1" noChangeAspect="1" noMove="1" noResize="1" noEditPoints="1" noAdjustHandles="1" noChangeArrowheads="1" noChangeShapeType="1" noTextEdit="1"/>
              </p:cNvSpPr>
              <p:nvPr/>
            </p:nvSpPr>
            <p:spPr>
              <a:xfrm>
                <a:off x="3237596" y="3319000"/>
                <a:ext cx="627795" cy="307697"/>
              </a:xfrm>
              <a:prstGeom prst="rect">
                <a:avLst/>
              </a:prstGeom>
              <a:blipFill>
                <a:blip r:embed="rId9"/>
                <a:stretch>
                  <a:fillRect/>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768C97E0-9CAF-8C3F-0E5D-5FBF4D27AED8}"/>
              </a:ext>
            </a:extLst>
          </p:cNvPr>
          <p:cNvCxnSpPr/>
          <p:nvPr/>
        </p:nvCxnSpPr>
        <p:spPr>
          <a:xfrm>
            <a:off x="4317826" y="3536992"/>
            <a:ext cx="986322" cy="1285854"/>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0AE6DF8-3731-A675-25AF-A61AF4285F85}"/>
              </a:ext>
            </a:extLst>
          </p:cNvPr>
          <p:cNvCxnSpPr>
            <a:cxnSpLocks/>
          </p:cNvCxnSpPr>
          <p:nvPr/>
        </p:nvCxnSpPr>
        <p:spPr>
          <a:xfrm flipH="1">
            <a:off x="2875437" y="4530633"/>
            <a:ext cx="567947" cy="266372"/>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8601A44-DE2C-E685-14B1-9D0F91F04959}"/>
              </a:ext>
            </a:extLst>
          </p:cNvPr>
          <p:cNvCxnSpPr>
            <a:cxnSpLocks/>
          </p:cNvCxnSpPr>
          <p:nvPr/>
        </p:nvCxnSpPr>
        <p:spPr>
          <a:xfrm flipH="1">
            <a:off x="2836714" y="3612757"/>
            <a:ext cx="579534" cy="1094099"/>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3CDF7A2-CCA8-AA87-FE02-82AAD20489BF}"/>
              </a:ext>
            </a:extLst>
          </p:cNvPr>
          <p:cNvCxnSpPr/>
          <p:nvPr/>
        </p:nvCxnSpPr>
        <p:spPr>
          <a:xfrm>
            <a:off x="4317826" y="4058653"/>
            <a:ext cx="276777" cy="0"/>
          </a:xfrm>
          <a:prstGeom prst="line">
            <a:avLst/>
          </a:prstGeom>
          <a:ln w="19050">
            <a:solidFill>
              <a:schemeClr val="bg2"/>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C8DA94F-B921-AB14-3B39-7E74710F5948}"/>
              </a:ext>
            </a:extLst>
          </p:cNvPr>
          <p:cNvCxnSpPr/>
          <p:nvPr/>
        </p:nvCxnSpPr>
        <p:spPr>
          <a:xfrm>
            <a:off x="4444866" y="4058653"/>
            <a:ext cx="0" cy="648203"/>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88AB1597-A58E-E3F9-27E9-F7144518DF16}"/>
                  </a:ext>
                </a:extLst>
              </p:cNvPr>
              <p:cNvSpPr txBox="1"/>
              <p:nvPr/>
            </p:nvSpPr>
            <p:spPr>
              <a:xfrm>
                <a:off x="4267615" y="4195722"/>
                <a:ext cx="627795" cy="324384"/>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chemeClr val="bg2"/>
                              </a:solidFill>
                              <a:latin typeface="Cambria Math" panose="02040503050406030204" pitchFamily="18" charset="0"/>
                            </a:rPr>
                          </m:ctrlPr>
                        </m:sSubPr>
                        <m:e>
                          <m:r>
                            <a:rPr lang="en-US" sz="1400" b="0" i="1" smtClean="0">
                              <a:solidFill>
                                <a:schemeClr val="bg2"/>
                              </a:solidFill>
                              <a:latin typeface="Cambria Math" panose="02040503050406030204" pitchFamily="18" charset="0"/>
                            </a:rPr>
                            <m:t>𝑓</m:t>
                          </m:r>
                        </m:e>
                        <m:sub>
                          <m:r>
                            <a:rPr lang="en-US" sz="1400" b="0" i="1" smtClean="0">
                              <a:solidFill>
                                <a:schemeClr val="bg2"/>
                              </a:solidFill>
                              <a:latin typeface="Cambria Math" panose="02040503050406030204" pitchFamily="18" charset="0"/>
                            </a:rPr>
                            <m:t>𝑞</m:t>
                          </m:r>
                        </m:sub>
                      </m:sSub>
                    </m:oMath>
                  </m:oMathPara>
                </a14:m>
                <a:endParaRPr lang="en-US" sz="1400" dirty="0">
                  <a:solidFill>
                    <a:schemeClr val="bg2"/>
                  </a:solidFill>
                  <a:latin typeface="Aptos" panose="02110004020202020204"/>
                </a:endParaRPr>
              </a:p>
            </p:txBody>
          </p:sp>
        </mc:Choice>
        <mc:Fallback>
          <p:sp>
            <p:nvSpPr>
              <p:cNvPr id="9" name="TextBox 8">
                <a:extLst>
                  <a:ext uri="{FF2B5EF4-FFF2-40B4-BE49-F238E27FC236}">
                    <a16:creationId xmlns:a16="http://schemas.microsoft.com/office/drawing/2014/main" id="{88AB1597-A58E-E3F9-27E9-F7144518DF16}"/>
                  </a:ext>
                </a:extLst>
              </p:cNvPr>
              <p:cNvSpPr txBox="1">
                <a:spLocks noRot="1" noChangeAspect="1" noMove="1" noResize="1" noEditPoints="1" noAdjustHandles="1" noChangeArrowheads="1" noChangeShapeType="1" noTextEdit="1"/>
              </p:cNvSpPr>
              <p:nvPr/>
            </p:nvSpPr>
            <p:spPr>
              <a:xfrm>
                <a:off x="4267615" y="4195722"/>
                <a:ext cx="627795" cy="324384"/>
              </a:xfrm>
              <a:prstGeom prst="rect">
                <a:avLst/>
              </a:prstGeom>
              <a:blipFill>
                <a:blip r:embed="rId10"/>
                <a:stretch>
                  <a:fillRect b="-3846"/>
                </a:stretch>
              </a:blipFill>
              <a:ln>
                <a:noFill/>
              </a:ln>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5B5E46B0-CD15-0E3A-EC3D-C66EEFC88520}"/>
              </a:ext>
            </a:extLst>
          </p:cNvPr>
          <p:cNvCxnSpPr>
            <a:cxnSpLocks/>
          </p:cNvCxnSpPr>
          <p:nvPr/>
        </p:nvCxnSpPr>
        <p:spPr>
          <a:xfrm>
            <a:off x="3871311" y="3731652"/>
            <a:ext cx="0" cy="975778"/>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3491FC4A-35F7-54CC-BE58-331758D35D31}"/>
                  </a:ext>
                </a:extLst>
              </p:cNvPr>
              <p:cNvSpPr txBox="1"/>
              <p:nvPr/>
            </p:nvSpPr>
            <p:spPr>
              <a:xfrm>
                <a:off x="3456140" y="3909254"/>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JJ</a:t>
                </a:r>
                <a:endParaRPr lang="en-US" sz="1400" dirty="0">
                  <a:solidFill>
                    <a:schemeClr val="bg2"/>
                  </a:solidFill>
                  <a:latin typeface="Aptos" panose="02110004020202020204"/>
                </a:endParaRPr>
              </a:p>
            </p:txBody>
          </p:sp>
        </mc:Choice>
        <mc:Fallback>
          <p:sp>
            <p:nvSpPr>
              <p:cNvPr id="15" name="TextBox 14">
                <a:extLst>
                  <a:ext uri="{FF2B5EF4-FFF2-40B4-BE49-F238E27FC236}">
                    <a16:creationId xmlns:a16="http://schemas.microsoft.com/office/drawing/2014/main" id="{3491FC4A-35F7-54CC-BE58-331758D35D31}"/>
                  </a:ext>
                </a:extLst>
              </p:cNvPr>
              <p:cNvSpPr txBox="1">
                <a:spLocks noRot="1" noChangeAspect="1" noMove="1" noResize="1" noEditPoints="1" noAdjustHandles="1" noChangeArrowheads="1" noChangeShapeType="1" noTextEdit="1"/>
              </p:cNvSpPr>
              <p:nvPr/>
            </p:nvSpPr>
            <p:spPr>
              <a:xfrm>
                <a:off x="3456140" y="3909254"/>
                <a:ext cx="627795" cy="307777"/>
              </a:xfrm>
              <a:prstGeom prst="rect">
                <a:avLst/>
              </a:prstGeom>
              <a:blipFill>
                <a:blip r:embed="rId11"/>
                <a:stretch>
                  <a:fillRect b="-11538"/>
                </a:stretch>
              </a:blipFill>
              <a:ln>
                <a:noFill/>
              </a:ln>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B6128E27-BABA-612F-E019-52FB90C253A7}"/>
              </a:ext>
            </a:extLst>
          </p:cNvPr>
          <p:cNvCxnSpPr>
            <a:cxnSpLocks/>
          </p:cNvCxnSpPr>
          <p:nvPr/>
        </p:nvCxnSpPr>
        <p:spPr>
          <a:xfrm>
            <a:off x="4810987" y="4724240"/>
            <a:ext cx="0" cy="428814"/>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65A1DF16-3F93-A196-1A54-0CD4983EBB9A}"/>
                  </a:ext>
                </a:extLst>
              </p:cNvPr>
              <p:cNvSpPr txBox="1"/>
              <p:nvPr/>
            </p:nvSpPr>
            <p:spPr>
              <a:xfrm>
                <a:off x="4344962" y="4750035"/>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M1</a:t>
                </a:r>
                <a:endParaRPr lang="en-US" sz="1400" dirty="0">
                  <a:solidFill>
                    <a:schemeClr val="bg2"/>
                  </a:solidFill>
                  <a:latin typeface="Aptos" panose="02110004020202020204"/>
                </a:endParaRPr>
              </a:p>
            </p:txBody>
          </p:sp>
        </mc:Choice>
        <mc:Fallback>
          <p:sp>
            <p:nvSpPr>
              <p:cNvPr id="19" name="TextBox 18">
                <a:extLst>
                  <a:ext uri="{FF2B5EF4-FFF2-40B4-BE49-F238E27FC236}">
                    <a16:creationId xmlns:a16="http://schemas.microsoft.com/office/drawing/2014/main" id="{65A1DF16-3F93-A196-1A54-0CD4983EBB9A}"/>
                  </a:ext>
                </a:extLst>
              </p:cNvPr>
              <p:cNvSpPr txBox="1">
                <a:spLocks noRot="1" noChangeAspect="1" noMove="1" noResize="1" noEditPoints="1" noAdjustHandles="1" noChangeArrowheads="1" noChangeShapeType="1" noTextEdit="1"/>
              </p:cNvSpPr>
              <p:nvPr/>
            </p:nvSpPr>
            <p:spPr>
              <a:xfrm>
                <a:off x="4344962" y="4750035"/>
                <a:ext cx="627795" cy="307777"/>
              </a:xfrm>
              <a:prstGeom prst="rect">
                <a:avLst/>
              </a:prstGeom>
              <a:blipFill>
                <a:blip r:embed="rId12"/>
                <a:stretch>
                  <a:fillRect b="-1538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87440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30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2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6" grpId="0"/>
      <p:bldP spid="1230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DD697A-E470-293F-5395-E7144CA8C17E}"/>
              </a:ext>
            </a:extLst>
          </p:cNvPr>
          <p:cNvSpPr>
            <a:spLocks noGrp="1"/>
          </p:cNvSpPr>
          <p:nvPr>
            <p:ph sz="quarter" idx="10"/>
          </p:nvPr>
        </p:nvSpPr>
        <p:spPr/>
        <p:txBody>
          <a:bodyPr/>
          <a:lstStyle/>
          <a:p>
            <a:r>
              <a:rPr lang="en-US" dirty="0"/>
              <a:t>Coupled equations for change in reduced QP density</a:t>
            </a:r>
          </a:p>
        </p:txBody>
      </p:sp>
      <p:sp>
        <p:nvSpPr>
          <p:cNvPr id="3" name="Title 2">
            <a:extLst>
              <a:ext uri="{FF2B5EF4-FFF2-40B4-BE49-F238E27FC236}">
                <a16:creationId xmlns:a16="http://schemas.microsoft.com/office/drawing/2014/main" id="{3E49994A-2A05-2288-59CF-E111F3951ABC}"/>
              </a:ext>
            </a:extLst>
          </p:cNvPr>
          <p:cNvSpPr>
            <a:spLocks noGrp="1"/>
          </p:cNvSpPr>
          <p:nvPr>
            <p:ph type="title"/>
          </p:nvPr>
        </p:nvSpPr>
        <p:spPr/>
        <p:txBody>
          <a:bodyPr/>
          <a:lstStyle/>
          <a:p>
            <a:r>
              <a:rPr lang="en-US" dirty="0"/>
              <a:t>The Model Itself</a:t>
            </a:r>
          </a:p>
        </p:txBody>
      </p:sp>
      <p:sp>
        <p:nvSpPr>
          <p:cNvPr id="4" name="Slide Number Placeholder 3">
            <a:extLst>
              <a:ext uri="{FF2B5EF4-FFF2-40B4-BE49-F238E27FC236}">
                <a16:creationId xmlns:a16="http://schemas.microsoft.com/office/drawing/2014/main" id="{142C64A1-D263-7604-4241-8F7469E8C617}"/>
              </a:ext>
            </a:extLst>
          </p:cNvPr>
          <p:cNvSpPr>
            <a:spLocks noGrp="1"/>
          </p:cNvSpPr>
          <p:nvPr>
            <p:ph type="sldNum" sz="quarter" idx="4"/>
          </p:nvPr>
        </p:nvSpPr>
        <p:spPr/>
        <p:txBody>
          <a:bodyPr/>
          <a:lstStyle/>
          <a:p>
            <a:fld id="{8AF34121-AFFE-3048-BF09-9810F0C44256}" type="slidenum">
              <a:rPr lang="en-US" smtClean="0"/>
              <a:pPr/>
              <a:t>36</a:t>
            </a:fld>
            <a:endParaRPr lang="en-US" dirty="0"/>
          </a:p>
        </p:txBody>
      </p:sp>
      <p:grpSp>
        <p:nvGrpSpPr>
          <p:cNvPr id="6" name="Group 5">
            <a:extLst>
              <a:ext uri="{FF2B5EF4-FFF2-40B4-BE49-F238E27FC236}">
                <a16:creationId xmlns:a16="http://schemas.microsoft.com/office/drawing/2014/main" id="{0973226C-2E1C-A7C6-675F-74CB613A02BB}"/>
              </a:ext>
            </a:extLst>
          </p:cNvPr>
          <p:cNvGrpSpPr>
            <a:grpSpLocks noChangeAspect="1"/>
          </p:cNvGrpSpPr>
          <p:nvPr/>
        </p:nvGrpSpPr>
        <p:grpSpPr>
          <a:xfrm>
            <a:off x="2443585" y="3319000"/>
            <a:ext cx="3443216" cy="3444904"/>
            <a:chOff x="7804958" y="3433039"/>
            <a:chExt cx="2863042" cy="2864445"/>
          </a:xfrm>
        </p:grpSpPr>
        <p:grpSp>
          <p:nvGrpSpPr>
            <p:cNvPr id="7" name="Group 6">
              <a:extLst>
                <a:ext uri="{FF2B5EF4-FFF2-40B4-BE49-F238E27FC236}">
                  <a16:creationId xmlns:a16="http://schemas.microsoft.com/office/drawing/2014/main" id="{754F7FE7-AE2C-5D56-C413-6FC6B4EE943C}"/>
                </a:ext>
              </a:extLst>
            </p:cNvPr>
            <p:cNvGrpSpPr/>
            <p:nvPr/>
          </p:nvGrpSpPr>
          <p:grpSpPr>
            <a:xfrm>
              <a:off x="7824667" y="5548368"/>
              <a:ext cx="2766706" cy="749116"/>
              <a:chOff x="1887040" y="5533985"/>
              <a:chExt cx="2035271" cy="749116"/>
            </a:xfrm>
          </p:grpSpPr>
          <p:grpSp>
            <p:nvGrpSpPr>
              <p:cNvPr id="36" name="Group 35">
                <a:extLst>
                  <a:ext uri="{FF2B5EF4-FFF2-40B4-BE49-F238E27FC236}">
                    <a16:creationId xmlns:a16="http://schemas.microsoft.com/office/drawing/2014/main" id="{FB6BBBA9-4F30-8F80-F4D1-008523E435B3}"/>
                  </a:ext>
                </a:extLst>
              </p:cNvPr>
              <p:cNvGrpSpPr/>
              <p:nvPr/>
            </p:nvGrpSpPr>
            <p:grpSpPr>
              <a:xfrm>
                <a:off x="1887043" y="5610633"/>
                <a:ext cx="2035268" cy="672468"/>
                <a:chOff x="8245452" y="3538359"/>
                <a:chExt cx="1896192" cy="626517"/>
              </a:xfrm>
            </p:grpSpPr>
            <p:grpSp>
              <p:nvGrpSpPr>
                <p:cNvPr id="39" name="Group 38">
                  <a:extLst>
                    <a:ext uri="{FF2B5EF4-FFF2-40B4-BE49-F238E27FC236}">
                      <a16:creationId xmlns:a16="http://schemas.microsoft.com/office/drawing/2014/main" id="{EACDAC41-CD93-F2AC-9F53-65A8075052B5}"/>
                    </a:ext>
                  </a:extLst>
                </p:cNvPr>
                <p:cNvGrpSpPr/>
                <p:nvPr/>
              </p:nvGrpSpPr>
              <p:grpSpPr>
                <a:xfrm>
                  <a:off x="8671301" y="3538359"/>
                  <a:ext cx="1046367" cy="364665"/>
                  <a:chOff x="8671301" y="2339655"/>
                  <a:chExt cx="1046367" cy="364665"/>
                </a:xfrm>
              </p:grpSpPr>
              <p:sp>
                <p:nvSpPr>
                  <p:cNvPr id="41" name="Rectangle 40">
                    <a:extLst>
                      <a:ext uri="{FF2B5EF4-FFF2-40B4-BE49-F238E27FC236}">
                        <a16:creationId xmlns:a16="http://schemas.microsoft.com/office/drawing/2014/main" id="{60D6ECDD-11AF-A675-E36F-2F090B4547EE}"/>
                      </a:ext>
                    </a:extLst>
                  </p:cNvPr>
                  <p:cNvSpPr/>
                  <p:nvPr/>
                </p:nvSpPr>
                <p:spPr>
                  <a:xfrm>
                    <a:off x="8671409" y="2367816"/>
                    <a:ext cx="637960" cy="27010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2" name="Rectangle 41">
                    <a:extLst>
                      <a:ext uri="{FF2B5EF4-FFF2-40B4-BE49-F238E27FC236}">
                        <a16:creationId xmlns:a16="http://schemas.microsoft.com/office/drawing/2014/main" id="{F20D6DF7-5EE7-5F5F-B559-04A83FFFE7CF}"/>
                      </a:ext>
                    </a:extLst>
                  </p:cNvPr>
                  <p:cNvSpPr/>
                  <p:nvPr/>
                </p:nvSpPr>
                <p:spPr>
                  <a:xfrm>
                    <a:off x="9309010" y="2367816"/>
                    <a:ext cx="408658" cy="27424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3" name="Rectangle 42">
                    <a:extLst>
                      <a:ext uri="{FF2B5EF4-FFF2-40B4-BE49-F238E27FC236}">
                        <a16:creationId xmlns:a16="http://schemas.microsoft.com/office/drawing/2014/main" id="{24C13DE3-0D9F-99FA-6C09-D22BE20186E4}"/>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4" name="Rectangle 43">
                    <a:extLst>
                      <a:ext uri="{FF2B5EF4-FFF2-40B4-BE49-F238E27FC236}">
                        <a16:creationId xmlns:a16="http://schemas.microsoft.com/office/drawing/2014/main" id="{F049F32B-EA1C-9D41-7DCB-2FA215479223}"/>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5" name="Rectangle 44">
                    <a:extLst>
                      <a:ext uri="{FF2B5EF4-FFF2-40B4-BE49-F238E27FC236}">
                        <a16:creationId xmlns:a16="http://schemas.microsoft.com/office/drawing/2014/main" id="{5AE6F85D-458E-390A-626C-3A16BBAF2042}"/>
                      </a:ext>
                    </a:extLst>
                  </p:cNvPr>
                  <p:cNvSpPr/>
                  <p:nvPr/>
                </p:nvSpPr>
                <p:spPr>
                  <a:xfrm>
                    <a:off x="9101977" y="2643408"/>
                    <a:ext cx="615690" cy="60912"/>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6" name="Rectangle 45">
                    <a:extLst>
                      <a:ext uri="{FF2B5EF4-FFF2-40B4-BE49-F238E27FC236}">
                        <a16:creationId xmlns:a16="http://schemas.microsoft.com/office/drawing/2014/main" id="{DCB89857-7DDF-6E16-62F7-923995375F6A}"/>
                      </a:ext>
                    </a:extLst>
                  </p:cNvPr>
                  <p:cNvSpPr/>
                  <p:nvPr/>
                </p:nvSpPr>
                <p:spPr>
                  <a:xfrm flipH="1">
                    <a:off x="9149173" y="2358764"/>
                    <a:ext cx="157235" cy="279553"/>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7" name="Rectangle 46">
                    <a:extLst>
                      <a:ext uri="{FF2B5EF4-FFF2-40B4-BE49-F238E27FC236}">
                        <a16:creationId xmlns:a16="http://schemas.microsoft.com/office/drawing/2014/main" id="{6229B788-0FCF-D654-198A-518233543CBC}"/>
                      </a:ext>
                    </a:extLst>
                  </p:cNvPr>
                  <p:cNvSpPr/>
                  <p:nvPr/>
                </p:nvSpPr>
                <p:spPr>
                  <a:xfrm>
                    <a:off x="8671301" y="2639328"/>
                    <a:ext cx="226601" cy="61520"/>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p:sp>
              <p:nvSpPr>
                <p:cNvPr id="40" name="Rectangle 39">
                  <a:extLst>
                    <a:ext uri="{FF2B5EF4-FFF2-40B4-BE49-F238E27FC236}">
                      <a16:creationId xmlns:a16="http://schemas.microsoft.com/office/drawing/2014/main" id="{8C98C458-9794-017F-4C22-3F37277D0785}"/>
                    </a:ext>
                  </a:extLst>
                </p:cNvPr>
                <p:cNvSpPr/>
                <p:nvPr/>
              </p:nvSpPr>
              <p:spPr>
                <a:xfrm>
                  <a:off x="8245452" y="3891759"/>
                  <a:ext cx="1896192" cy="273117"/>
                </a:xfrm>
                <a:prstGeom prst="rect">
                  <a:avLst/>
                </a:prstGeom>
                <a:solidFill>
                  <a:srgbClr val="E8E8E8">
                    <a:lumMod val="90000"/>
                  </a:srgbClr>
                </a:solidFill>
                <a:ln w="12700" cap="flat" cmpd="sng" algn="ctr">
                  <a:noFill/>
                  <a:prstDash val="solid"/>
                </a:ln>
                <a:effectLst/>
              </p:spPr>
              <p:txBody>
                <a:bodyPr rtlCol="0" anchor="ctr"/>
                <a:lstStyle/>
                <a:p>
                  <a:pPr algn="ctr" defTabSz="914126">
                    <a:defRPr/>
                  </a:pPr>
                  <a:endParaRPr lang="en-US" sz="1400" b="1" kern="0" dirty="0">
                    <a:solidFill>
                      <a:srgbClr val="000000"/>
                    </a:solidFill>
                  </a:endParaRPr>
                </a:p>
              </p:txBody>
            </p:sp>
          </p:grpSp>
          <p:sp>
            <p:nvSpPr>
              <p:cNvPr id="37" name="Rectangle 36">
                <a:extLst>
                  <a:ext uri="{FF2B5EF4-FFF2-40B4-BE49-F238E27FC236}">
                    <a16:creationId xmlns:a16="http://schemas.microsoft.com/office/drawing/2014/main" id="{4E6941C8-2604-EE0A-DFDE-2448EAA3B11D}"/>
                  </a:ext>
                </a:extLst>
              </p:cNvPr>
              <p:cNvSpPr/>
              <p:nvPr/>
            </p:nvSpPr>
            <p:spPr>
              <a:xfrm>
                <a:off x="3466813" y="5533985"/>
                <a:ext cx="455495"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38" name="Rectangle 37">
                <a:extLst>
                  <a:ext uri="{FF2B5EF4-FFF2-40B4-BE49-F238E27FC236}">
                    <a16:creationId xmlns:a16="http://schemas.microsoft.com/office/drawing/2014/main" id="{E4622001-6FC6-E92A-3299-D67312BF6FF5}"/>
                  </a:ext>
                </a:extLst>
              </p:cNvPr>
              <p:cNvSpPr/>
              <p:nvPr/>
            </p:nvSpPr>
            <p:spPr>
              <a:xfrm>
                <a:off x="1887040" y="5534013"/>
                <a:ext cx="464274"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A6E14EE-AAA7-13B2-DA83-D00AC18CEB1A}"/>
                    </a:ext>
                  </a:extLst>
                </p:cNvPr>
                <p:cNvSpPr txBox="1"/>
                <p:nvPr/>
              </p:nvSpPr>
              <p:spPr>
                <a:xfrm>
                  <a:off x="7894162" y="4618533"/>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𝐿</m:t>
                            </m:r>
                          </m:sub>
                        </m:sSub>
                      </m:oMath>
                    </m:oMathPara>
                  </a14:m>
                  <a:endParaRPr lang="en-US" sz="1400" dirty="0">
                    <a:solidFill>
                      <a:prstClr val="black"/>
                    </a:solidFill>
                    <a:latin typeface="Aptos" panose="02110004020202020204"/>
                  </a:endParaRPr>
                </a:p>
              </p:txBody>
            </p:sp>
          </mc:Choice>
          <mc:Fallback xmlns="">
            <p:sp>
              <p:nvSpPr>
                <p:cNvPr id="8" name="TextBox 7">
                  <a:extLst>
                    <a:ext uri="{FF2B5EF4-FFF2-40B4-BE49-F238E27FC236}">
                      <a16:creationId xmlns:a16="http://schemas.microsoft.com/office/drawing/2014/main" id="{1A6E14EE-AAA7-13B2-DA83-D00AC18CEB1A}"/>
                    </a:ext>
                  </a:extLst>
                </p:cNvPr>
                <p:cNvSpPr txBox="1">
                  <a:spLocks noRot="1" noChangeAspect="1" noMove="1" noResize="1" noEditPoints="1" noAdjustHandles="1" noChangeArrowheads="1" noChangeShapeType="1" noTextEdit="1"/>
                </p:cNvSpPr>
                <p:nvPr/>
              </p:nvSpPr>
              <p:spPr>
                <a:xfrm>
                  <a:off x="7894162" y="4618533"/>
                  <a:ext cx="522013" cy="255851"/>
                </a:xfrm>
                <a:prstGeom prst="rect">
                  <a:avLst/>
                </a:prstGeom>
                <a:blipFill>
                  <a:blip r:embed="rId2"/>
                  <a:stretch>
                    <a:fillRect/>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73C16A86-B261-7D30-36B1-50B7B223DE43}"/>
                </a:ext>
              </a:extLst>
            </p:cNvPr>
            <p:cNvCxnSpPr>
              <a:cxnSpLocks/>
            </p:cNvCxnSpPr>
            <p:nvPr/>
          </p:nvCxnSpPr>
          <p:spPr>
            <a:xfrm flipV="1">
              <a:off x="9079904" y="5943228"/>
              <a:ext cx="0" cy="64283"/>
            </a:xfrm>
            <a:prstGeom prst="line">
              <a:avLst/>
            </a:prstGeom>
            <a:noFill/>
            <a:ln w="19050" cap="flat" cmpd="sng" algn="ctr">
              <a:solidFill>
                <a:srgbClr val="FF7F02"/>
              </a:solidFill>
              <a:prstDash val="solid"/>
              <a:miter lim="800000"/>
            </a:ln>
            <a:effectLst/>
          </p:spPr>
        </p:cxnSp>
        <p:cxnSp>
          <p:nvCxnSpPr>
            <p:cNvPr id="10" name="Straight Connector 9">
              <a:extLst>
                <a:ext uri="{FF2B5EF4-FFF2-40B4-BE49-F238E27FC236}">
                  <a16:creationId xmlns:a16="http://schemas.microsoft.com/office/drawing/2014/main" id="{2A205977-DEAF-2B3A-B4B0-5A927F0FC801}"/>
                </a:ext>
              </a:extLst>
            </p:cNvPr>
            <p:cNvCxnSpPr>
              <a:cxnSpLocks/>
            </p:cNvCxnSpPr>
            <p:nvPr/>
          </p:nvCxnSpPr>
          <p:spPr>
            <a:xfrm>
              <a:off x="9075223" y="5943228"/>
              <a:ext cx="68229" cy="0"/>
            </a:xfrm>
            <a:prstGeom prst="line">
              <a:avLst/>
            </a:prstGeom>
            <a:noFill/>
            <a:ln w="19050" cap="flat" cmpd="sng" algn="ctr">
              <a:solidFill>
                <a:srgbClr val="FF7F02"/>
              </a:solidFill>
              <a:prstDash val="solid"/>
              <a:miter lim="800000"/>
            </a:ln>
            <a:effectLst/>
          </p:spPr>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5FE9546-1E8D-FF3C-3D59-D5A580B3FE49}"/>
                    </a:ext>
                  </a:extLst>
                </p:cNvPr>
                <p:cNvSpPr txBox="1"/>
                <p:nvPr/>
              </p:nvSpPr>
              <p:spPr>
                <a:xfrm>
                  <a:off x="8499813" y="4228155"/>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2&lt;</m:t>
                            </m:r>
                          </m:sub>
                        </m:sSub>
                      </m:oMath>
                    </m:oMathPara>
                  </a14:m>
                  <a:endParaRPr lang="en-US" sz="1400" dirty="0">
                    <a:solidFill>
                      <a:prstClr val="black"/>
                    </a:solidFill>
                    <a:latin typeface="Aptos" panose="02110004020202020204"/>
                  </a:endParaRPr>
                </a:p>
              </p:txBody>
            </p:sp>
          </mc:Choice>
          <mc:Fallback xmlns="">
            <p:sp>
              <p:nvSpPr>
                <p:cNvPr id="11" name="TextBox 10">
                  <a:extLst>
                    <a:ext uri="{FF2B5EF4-FFF2-40B4-BE49-F238E27FC236}">
                      <a16:creationId xmlns:a16="http://schemas.microsoft.com/office/drawing/2014/main" id="{75FE9546-1E8D-FF3C-3D59-D5A580B3FE49}"/>
                    </a:ext>
                  </a:extLst>
                </p:cNvPr>
                <p:cNvSpPr txBox="1">
                  <a:spLocks noRot="1" noChangeAspect="1" noMove="1" noResize="1" noEditPoints="1" noAdjustHandles="1" noChangeArrowheads="1" noChangeShapeType="1" noTextEdit="1"/>
                </p:cNvSpPr>
                <p:nvPr/>
              </p:nvSpPr>
              <p:spPr>
                <a:xfrm>
                  <a:off x="8499813" y="4228155"/>
                  <a:ext cx="522013" cy="25585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E8A889C-EBB1-A0CD-E848-F60C526C3BDF}"/>
                    </a:ext>
                  </a:extLst>
                </p:cNvPr>
                <p:cNvSpPr txBox="1"/>
                <p:nvPr/>
              </p:nvSpPr>
              <p:spPr>
                <a:xfrm>
                  <a:off x="8947015" y="3438924"/>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3</m:t>
                            </m:r>
                          </m:sub>
                        </m:sSub>
                      </m:oMath>
                    </m:oMathPara>
                  </a14:m>
                  <a:endParaRPr lang="en-US" sz="1400" dirty="0">
                    <a:solidFill>
                      <a:prstClr val="black"/>
                    </a:solidFill>
                    <a:latin typeface="Aptos" panose="02110004020202020204"/>
                  </a:endParaRPr>
                </a:p>
              </p:txBody>
            </p:sp>
          </mc:Choice>
          <mc:Fallback xmlns="">
            <p:sp>
              <p:nvSpPr>
                <p:cNvPr id="12" name="TextBox 11">
                  <a:extLst>
                    <a:ext uri="{FF2B5EF4-FFF2-40B4-BE49-F238E27FC236}">
                      <a16:creationId xmlns:a16="http://schemas.microsoft.com/office/drawing/2014/main" id="{4E8A889C-EBB1-A0CD-E848-F60C526C3BDF}"/>
                    </a:ext>
                  </a:extLst>
                </p:cNvPr>
                <p:cNvSpPr txBox="1">
                  <a:spLocks noRot="1" noChangeAspect="1" noMove="1" noResize="1" noEditPoints="1" noAdjustHandles="1" noChangeArrowheads="1" noChangeShapeType="1" noTextEdit="1"/>
                </p:cNvSpPr>
                <p:nvPr/>
              </p:nvSpPr>
              <p:spPr>
                <a:xfrm>
                  <a:off x="8947015" y="3438924"/>
                  <a:ext cx="522013" cy="25585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A73388E-56A6-E56A-22F1-4829168B650D}"/>
                    </a:ext>
                  </a:extLst>
                </p:cNvPr>
                <p:cNvSpPr txBox="1"/>
                <p:nvPr/>
              </p:nvSpPr>
              <p:spPr>
                <a:xfrm>
                  <a:off x="10013630" y="4619707"/>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𝑅</m:t>
                            </m:r>
                          </m:sub>
                        </m:sSub>
                      </m:oMath>
                    </m:oMathPara>
                  </a14:m>
                  <a:endParaRPr lang="en-US" sz="1400" dirty="0">
                    <a:solidFill>
                      <a:prstClr val="black"/>
                    </a:solidFill>
                    <a:latin typeface="Aptos" panose="02110004020202020204"/>
                  </a:endParaRPr>
                </a:p>
              </p:txBody>
            </p:sp>
          </mc:Choice>
          <mc:Fallback xmlns="">
            <p:sp>
              <p:nvSpPr>
                <p:cNvPr id="13" name="TextBox 12">
                  <a:extLst>
                    <a:ext uri="{FF2B5EF4-FFF2-40B4-BE49-F238E27FC236}">
                      <a16:creationId xmlns:a16="http://schemas.microsoft.com/office/drawing/2014/main" id="{5A73388E-56A6-E56A-22F1-4829168B650D}"/>
                    </a:ext>
                  </a:extLst>
                </p:cNvPr>
                <p:cNvSpPr txBox="1">
                  <a:spLocks noRot="1" noChangeAspect="1" noMove="1" noResize="1" noEditPoints="1" noAdjustHandles="1" noChangeArrowheads="1" noChangeShapeType="1" noTextEdit="1"/>
                </p:cNvSpPr>
                <p:nvPr/>
              </p:nvSpPr>
              <p:spPr>
                <a:xfrm>
                  <a:off x="10013630" y="4619707"/>
                  <a:ext cx="522013" cy="255851"/>
                </a:xfrm>
                <a:prstGeom prst="rect">
                  <a:avLst/>
                </a:prstGeom>
                <a:blipFill>
                  <a:blip r:embed="rId5"/>
                  <a:stretch>
                    <a:fillRect/>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26247CCE-3458-6FB0-C306-2F984F4B7DD2}"/>
                </a:ext>
              </a:extLst>
            </p:cNvPr>
            <p:cNvCxnSpPr>
              <a:cxnSpLocks/>
            </p:cNvCxnSpPr>
            <p:nvPr/>
          </p:nvCxnSpPr>
          <p:spPr>
            <a:xfrm flipV="1">
              <a:off x="782832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5" name="Straight Connector 14">
              <a:extLst>
                <a:ext uri="{FF2B5EF4-FFF2-40B4-BE49-F238E27FC236}">
                  <a16:creationId xmlns:a16="http://schemas.microsoft.com/office/drawing/2014/main" id="{A7AF537E-1C90-93F8-8749-EEC0544AD547}"/>
                </a:ext>
              </a:extLst>
            </p:cNvPr>
            <p:cNvCxnSpPr>
              <a:cxnSpLocks/>
            </p:cNvCxnSpPr>
            <p:nvPr/>
          </p:nvCxnSpPr>
          <p:spPr>
            <a:xfrm flipV="1">
              <a:off x="8459561" y="4972951"/>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6" name="Straight Connector 15">
              <a:extLst>
                <a:ext uri="{FF2B5EF4-FFF2-40B4-BE49-F238E27FC236}">
                  <a16:creationId xmlns:a16="http://schemas.microsoft.com/office/drawing/2014/main" id="{C12BFFE9-A53A-1918-0930-0676C301638E}"/>
                </a:ext>
              </a:extLst>
            </p:cNvPr>
            <p:cNvCxnSpPr>
              <a:cxnSpLocks/>
            </p:cNvCxnSpPr>
            <p:nvPr/>
          </p:nvCxnSpPr>
          <p:spPr>
            <a:xfrm flipH="1" flipV="1">
              <a:off x="9074409" y="4587059"/>
              <a:ext cx="2345" cy="1349819"/>
            </a:xfrm>
            <a:prstGeom prst="line">
              <a:avLst/>
            </a:prstGeom>
            <a:noFill/>
            <a:ln w="12700" cap="flat" cmpd="sng" algn="ctr">
              <a:solidFill>
                <a:sysClr val="windowText" lastClr="000000">
                  <a:lumMod val="50000"/>
                  <a:lumOff val="50000"/>
                </a:sysClr>
              </a:solidFill>
              <a:prstDash val="dash"/>
              <a:miter lim="800000"/>
            </a:ln>
            <a:effectLst/>
          </p:spPr>
        </p:cxnSp>
        <p:cxnSp>
          <p:nvCxnSpPr>
            <p:cNvPr id="17" name="Straight Connector 16">
              <a:extLst>
                <a:ext uri="{FF2B5EF4-FFF2-40B4-BE49-F238E27FC236}">
                  <a16:creationId xmlns:a16="http://schemas.microsoft.com/office/drawing/2014/main" id="{146B5228-656C-1932-67B2-AAD24C4A7584}"/>
                </a:ext>
              </a:extLst>
            </p:cNvPr>
            <p:cNvCxnSpPr>
              <a:cxnSpLocks/>
            </p:cNvCxnSpPr>
            <p:nvPr/>
          </p:nvCxnSpPr>
          <p:spPr>
            <a:xfrm flipV="1">
              <a:off x="9363394" y="4587059"/>
              <a:ext cx="0" cy="1318509"/>
            </a:xfrm>
            <a:prstGeom prst="line">
              <a:avLst/>
            </a:prstGeom>
            <a:noFill/>
            <a:ln w="12700" cap="flat" cmpd="sng" algn="ctr">
              <a:solidFill>
                <a:sysClr val="windowText" lastClr="000000">
                  <a:lumMod val="50000"/>
                  <a:lumOff val="50000"/>
                </a:sysClr>
              </a:solidFill>
              <a:prstDash val="dash"/>
              <a:miter lim="800000"/>
            </a:ln>
            <a:effectLst/>
          </p:spPr>
        </p:cxnSp>
        <p:cxnSp>
          <p:nvCxnSpPr>
            <p:cNvPr id="18" name="Straight Connector 17">
              <a:extLst>
                <a:ext uri="{FF2B5EF4-FFF2-40B4-BE49-F238E27FC236}">
                  <a16:creationId xmlns:a16="http://schemas.microsoft.com/office/drawing/2014/main" id="{ECD42BBB-4C0D-F880-1BDB-6F4092FE8F83}"/>
                </a:ext>
              </a:extLst>
            </p:cNvPr>
            <p:cNvCxnSpPr>
              <a:cxnSpLocks/>
            </p:cNvCxnSpPr>
            <p:nvPr/>
          </p:nvCxnSpPr>
          <p:spPr>
            <a:xfrm flipV="1">
              <a:off x="997217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9" name="Straight Connector 18">
              <a:extLst>
                <a:ext uri="{FF2B5EF4-FFF2-40B4-BE49-F238E27FC236}">
                  <a16:creationId xmlns:a16="http://schemas.microsoft.com/office/drawing/2014/main" id="{36D3A7B4-C6B5-B006-9B22-EC91C15A8CFF}"/>
                </a:ext>
              </a:extLst>
            </p:cNvPr>
            <p:cNvCxnSpPr>
              <a:cxnSpLocks/>
            </p:cNvCxnSpPr>
            <p:nvPr/>
          </p:nvCxnSpPr>
          <p:spPr>
            <a:xfrm flipV="1">
              <a:off x="10591369" y="4965768"/>
              <a:ext cx="0" cy="589783"/>
            </a:xfrm>
            <a:prstGeom prst="line">
              <a:avLst/>
            </a:prstGeom>
            <a:noFill/>
            <a:ln w="12700" cap="flat" cmpd="sng" algn="ctr">
              <a:solidFill>
                <a:sysClr val="windowText" lastClr="000000">
                  <a:lumMod val="50000"/>
                  <a:lumOff val="50000"/>
                </a:sysClr>
              </a:solidFill>
              <a:prstDash val="dash"/>
              <a:miter lim="800000"/>
            </a:ln>
            <a:effectLst/>
          </p:spPr>
        </p:cxnSp>
        <p:sp>
          <p:nvSpPr>
            <p:cNvPr id="20" name="TextBox 19">
              <a:extLst>
                <a:ext uri="{FF2B5EF4-FFF2-40B4-BE49-F238E27FC236}">
                  <a16:creationId xmlns:a16="http://schemas.microsoft.com/office/drawing/2014/main" id="{358A71ED-7DFB-9079-10FC-7DEEEE4B8ACB}"/>
                </a:ext>
              </a:extLst>
            </p:cNvPr>
            <p:cNvSpPr txBox="1"/>
            <p:nvPr/>
          </p:nvSpPr>
          <p:spPr>
            <a:xfrm>
              <a:off x="7804958" y="5649535"/>
              <a:ext cx="700422"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M1L</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sp>
          <p:nvSpPr>
            <p:cNvPr id="21" name="TextBox 20">
              <a:extLst>
                <a:ext uri="{FF2B5EF4-FFF2-40B4-BE49-F238E27FC236}">
                  <a16:creationId xmlns:a16="http://schemas.microsoft.com/office/drawing/2014/main" id="{6EAFCD96-E923-9F9C-ADD1-4254A66D0874}"/>
                </a:ext>
              </a:extLst>
            </p:cNvPr>
            <p:cNvSpPr txBox="1"/>
            <p:nvPr/>
          </p:nvSpPr>
          <p:spPr>
            <a:xfrm>
              <a:off x="9087996" y="6070487"/>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M3</a:t>
              </a:r>
            </a:p>
          </p:txBody>
        </p:sp>
        <p:sp>
          <p:nvSpPr>
            <p:cNvPr id="22" name="TextBox 21">
              <a:extLst>
                <a:ext uri="{FF2B5EF4-FFF2-40B4-BE49-F238E27FC236}">
                  <a16:creationId xmlns:a16="http://schemas.microsoft.com/office/drawing/2014/main" id="{C254DDFA-A5BA-94CD-61C7-1DEA0867C5CC}"/>
                </a:ext>
              </a:extLst>
            </p:cNvPr>
            <p:cNvSpPr txBox="1"/>
            <p:nvPr/>
          </p:nvSpPr>
          <p:spPr>
            <a:xfrm>
              <a:off x="8684144" y="6068750"/>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M2</a:t>
              </a:r>
            </a:p>
          </p:txBody>
        </p:sp>
        <p:cxnSp>
          <p:nvCxnSpPr>
            <p:cNvPr id="23" name="Straight Arrow Connector 22">
              <a:extLst>
                <a:ext uri="{FF2B5EF4-FFF2-40B4-BE49-F238E27FC236}">
                  <a16:creationId xmlns:a16="http://schemas.microsoft.com/office/drawing/2014/main" id="{2A878CD5-FC0F-8289-7458-32560A7524D2}"/>
                </a:ext>
              </a:extLst>
            </p:cNvPr>
            <p:cNvCxnSpPr>
              <a:cxnSpLocks/>
            </p:cNvCxnSpPr>
            <p:nvPr/>
          </p:nvCxnSpPr>
          <p:spPr>
            <a:xfrm flipV="1">
              <a:off x="9389082" y="5967362"/>
              <a:ext cx="204452" cy="175762"/>
            </a:xfrm>
            <a:prstGeom prst="straightConnector1">
              <a:avLst/>
            </a:prstGeom>
            <a:noFill/>
            <a:ln w="9525" cap="flat" cmpd="sng" algn="ctr">
              <a:solidFill>
                <a:sysClr val="windowText" lastClr="000000"/>
              </a:solidFill>
              <a:prstDash val="solid"/>
              <a:miter lim="800000"/>
              <a:tailEnd type="triangle"/>
            </a:ln>
            <a:effectLst/>
          </p:spPr>
        </p:cxnSp>
        <p:sp>
          <p:nvSpPr>
            <p:cNvPr id="24" name="TextBox 23">
              <a:extLst>
                <a:ext uri="{FF2B5EF4-FFF2-40B4-BE49-F238E27FC236}">
                  <a16:creationId xmlns:a16="http://schemas.microsoft.com/office/drawing/2014/main" id="{941667BF-E4E9-D2E1-CA89-D3AF41C23229}"/>
                </a:ext>
              </a:extLst>
            </p:cNvPr>
            <p:cNvSpPr txBox="1"/>
            <p:nvPr/>
          </p:nvSpPr>
          <p:spPr>
            <a:xfrm>
              <a:off x="9881275" y="5644949"/>
              <a:ext cx="786725"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M1R</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cxnSp>
          <p:nvCxnSpPr>
            <p:cNvPr id="25" name="Straight Arrow Connector 24">
              <a:extLst>
                <a:ext uri="{FF2B5EF4-FFF2-40B4-BE49-F238E27FC236}">
                  <a16:creationId xmlns:a16="http://schemas.microsoft.com/office/drawing/2014/main" id="{DF709622-8141-A6B5-9D5D-E0625B649ABB}"/>
                </a:ext>
              </a:extLst>
            </p:cNvPr>
            <p:cNvCxnSpPr>
              <a:cxnSpLocks/>
            </p:cNvCxnSpPr>
            <p:nvPr/>
          </p:nvCxnSpPr>
          <p:spPr>
            <a:xfrm flipV="1">
              <a:off x="8946058" y="5899479"/>
              <a:ext cx="150" cy="226462"/>
            </a:xfrm>
            <a:prstGeom prst="straightConnector1">
              <a:avLst/>
            </a:prstGeom>
            <a:noFill/>
            <a:ln w="9525" cap="flat" cmpd="sng" algn="ctr">
              <a:solidFill>
                <a:sysClr val="windowText" lastClr="000000"/>
              </a:solidFill>
              <a:prstDash val="solid"/>
              <a:miter lim="800000"/>
              <a:tailEnd type="triangle"/>
            </a:ln>
            <a:effectLst/>
          </p:spPr>
        </p:cxnSp>
        <p:cxnSp>
          <p:nvCxnSpPr>
            <p:cNvPr id="26" name="Straight Connector 25">
              <a:extLst>
                <a:ext uri="{FF2B5EF4-FFF2-40B4-BE49-F238E27FC236}">
                  <a16:creationId xmlns:a16="http://schemas.microsoft.com/office/drawing/2014/main" id="{C1817A7D-210F-0DBF-8014-FB2DD73B1063}"/>
                </a:ext>
              </a:extLst>
            </p:cNvPr>
            <p:cNvCxnSpPr>
              <a:cxnSpLocks/>
            </p:cNvCxnSpPr>
            <p:nvPr/>
          </p:nvCxnSpPr>
          <p:spPr>
            <a:xfrm flipH="1">
              <a:off x="8449442" y="4596212"/>
              <a:ext cx="611891" cy="0"/>
            </a:xfrm>
            <a:prstGeom prst="line">
              <a:avLst/>
            </a:prstGeom>
            <a:noFill/>
            <a:ln w="19050" cap="flat" cmpd="sng" algn="ctr">
              <a:solidFill>
                <a:srgbClr val="0432FF"/>
              </a:solidFill>
              <a:prstDash val="solid"/>
              <a:miter lim="800000"/>
            </a:ln>
            <a:effectLst/>
          </p:spPr>
        </p:cxnSp>
        <p:cxnSp>
          <p:nvCxnSpPr>
            <p:cNvPr id="27" name="Straight Connector 26">
              <a:extLst>
                <a:ext uri="{FF2B5EF4-FFF2-40B4-BE49-F238E27FC236}">
                  <a16:creationId xmlns:a16="http://schemas.microsoft.com/office/drawing/2014/main" id="{1F8A71D8-C0B1-4B64-0984-B62A4F074399}"/>
                </a:ext>
              </a:extLst>
            </p:cNvPr>
            <p:cNvCxnSpPr>
              <a:cxnSpLocks/>
            </p:cNvCxnSpPr>
            <p:nvPr/>
          </p:nvCxnSpPr>
          <p:spPr>
            <a:xfrm flipV="1">
              <a:off x="9063416" y="3776958"/>
              <a:ext cx="0" cy="828895"/>
            </a:xfrm>
            <a:prstGeom prst="line">
              <a:avLst/>
            </a:prstGeom>
            <a:noFill/>
            <a:ln w="19050" cap="flat" cmpd="sng" algn="ctr">
              <a:solidFill>
                <a:srgbClr val="FF8808"/>
              </a:solidFill>
              <a:prstDash val="solid"/>
              <a:miter lim="800000"/>
            </a:ln>
            <a:effectLst/>
          </p:spPr>
        </p:cxnSp>
        <p:cxnSp>
          <p:nvCxnSpPr>
            <p:cNvPr id="28" name="Straight Connector 27">
              <a:extLst>
                <a:ext uri="{FF2B5EF4-FFF2-40B4-BE49-F238E27FC236}">
                  <a16:creationId xmlns:a16="http://schemas.microsoft.com/office/drawing/2014/main" id="{F3F84102-9948-EEAE-74E5-38BB4FDBA2B8}"/>
                </a:ext>
              </a:extLst>
            </p:cNvPr>
            <p:cNvCxnSpPr>
              <a:cxnSpLocks/>
            </p:cNvCxnSpPr>
            <p:nvPr/>
          </p:nvCxnSpPr>
          <p:spPr>
            <a:xfrm flipV="1">
              <a:off x="8458221" y="4587059"/>
              <a:ext cx="0" cy="364649"/>
            </a:xfrm>
            <a:prstGeom prst="line">
              <a:avLst/>
            </a:prstGeom>
            <a:noFill/>
            <a:ln w="19050" cap="flat" cmpd="sng" algn="ctr">
              <a:solidFill>
                <a:srgbClr val="0432FF"/>
              </a:solidFill>
              <a:prstDash val="solid"/>
              <a:miter lim="800000"/>
            </a:ln>
            <a:effectLst/>
          </p:spPr>
        </p:cxnSp>
        <p:cxnSp>
          <p:nvCxnSpPr>
            <p:cNvPr id="29" name="Straight Connector 28">
              <a:extLst>
                <a:ext uri="{FF2B5EF4-FFF2-40B4-BE49-F238E27FC236}">
                  <a16:creationId xmlns:a16="http://schemas.microsoft.com/office/drawing/2014/main" id="{27FE476E-0F9F-1AF5-F1D2-BA52BAD352B3}"/>
                </a:ext>
              </a:extLst>
            </p:cNvPr>
            <p:cNvCxnSpPr>
              <a:cxnSpLocks/>
            </p:cNvCxnSpPr>
            <p:nvPr/>
          </p:nvCxnSpPr>
          <p:spPr>
            <a:xfrm flipV="1">
              <a:off x="9962405" y="4596211"/>
              <a:ext cx="0" cy="361848"/>
            </a:xfrm>
            <a:prstGeom prst="line">
              <a:avLst/>
            </a:prstGeom>
            <a:noFill/>
            <a:ln w="19050" cap="flat" cmpd="sng" algn="ctr">
              <a:solidFill>
                <a:srgbClr val="0432FF"/>
              </a:solidFill>
              <a:prstDash val="solid"/>
              <a:miter lim="800000"/>
            </a:ln>
            <a:effectLst/>
          </p:spPr>
        </p:cxnSp>
        <p:cxnSp>
          <p:nvCxnSpPr>
            <p:cNvPr id="30" name="Straight Connector 29">
              <a:extLst>
                <a:ext uri="{FF2B5EF4-FFF2-40B4-BE49-F238E27FC236}">
                  <a16:creationId xmlns:a16="http://schemas.microsoft.com/office/drawing/2014/main" id="{C12A0402-9F73-A6B7-2161-2B1652093587}"/>
                </a:ext>
              </a:extLst>
            </p:cNvPr>
            <p:cNvCxnSpPr>
              <a:cxnSpLocks/>
            </p:cNvCxnSpPr>
            <p:nvPr/>
          </p:nvCxnSpPr>
          <p:spPr>
            <a:xfrm>
              <a:off x="9054736" y="3784849"/>
              <a:ext cx="308658" cy="0"/>
            </a:xfrm>
            <a:prstGeom prst="line">
              <a:avLst/>
            </a:prstGeom>
            <a:noFill/>
            <a:ln w="19050" cap="flat" cmpd="sng" algn="ctr">
              <a:solidFill>
                <a:srgbClr val="0432FF"/>
              </a:solidFill>
              <a:prstDash val="solid"/>
              <a:miter lim="800000"/>
            </a:ln>
            <a:effectLst/>
          </p:spPr>
        </p:cxnSp>
        <p:cxnSp>
          <p:nvCxnSpPr>
            <p:cNvPr id="31" name="Straight Connector 30">
              <a:extLst>
                <a:ext uri="{FF2B5EF4-FFF2-40B4-BE49-F238E27FC236}">
                  <a16:creationId xmlns:a16="http://schemas.microsoft.com/office/drawing/2014/main" id="{7ABD5820-3C7A-0CAA-D3FB-E9231703D99B}"/>
                </a:ext>
              </a:extLst>
            </p:cNvPr>
            <p:cNvCxnSpPr>
              <a:cxnSpLocks/>
            </p:cNvCxnSpPr>
            <p:nvPr/>
          </p:nvCxnSpPr>
          <p:spPr>
            <a:xfrm>
              <a:off x="7825153" y="4943604"/>
              <a:ext cx="640027" cy="0"/>
            </a:xfrm>
            <a:prstGeom prst="line">
              <a:avLst/>
            </a:prstGeom>
            <a:noFill/>
            <a:ln w="19050" cap="flat" cmpd="sng" algn="ctr">
              <a:solidFill>
                <a:srgbClr val="0432FF"/>
              </a:solidFill>
              <a:prstDash val="solid"/>
              <a:miter lim="800000"/>
            </a:ln>
            <a:effectLst/>
          </p:spPr>
        </p:cxnSp>
        <p:cxnSp>
          <p:nvCxnSpPr>
            <p:cNvPr id="32" name="Straight Connector 31">
              <a:extLst>
                <a:ext uri="{FF2B5EF4-FFF2-40B4-BE49-F238E27FC236}">
                  <a16:creationId xmlns:a16="http://schemas.microsoft.com/office/drawing/2014/main" id="{1E870138-D5C0-A7EE-6854-33446BB62754}"/>
                </a:ext>
              </a:extLst>
            </p:cNvPr>
            <p:cNvCxnSpPr>
              <a:cxnSpLocks/>
            </p:cNvCxnSpPr>
            <p:nvPr/>
          </p:nvCxnSpPr>
          <p:spPr>
            <a:xfrm>
              <a:off x="9957910" y="4949552"/>
              <a:ext cx="633459" cy="0"/>
            </a:xfrm>
            <a:prstGeom prst="line">
              <a:avLst/>
            </a:prstGeom>
            <a:noFill/>
            <a:ln w="19050" cap="flat" cmpd="sng" algn="ctr">
              <a:solidFill>
                <a:srgbClr val="0432FF"/>
              </a:solidFill>
              <a:prstDash val="solid"/>
              <a:miter lim="800000"/>
            </a:ln>
            <a:effectLst/>
          </p:spPr>
        </p:cxnSp>
        <p:cxnSp>
          <p:nvCxnSpPr>
            <p:cNvPr id="33" name="Straight Connector 32">
              <a:extLst>
                <a:ext uri="{FF2B5EF4-FFF2-40B4-BE49-F238E27FC236}">
                  <a16:creationId xmlns:a16="http://schemas.microsoft.com/office/drawing/2014/main" id="{40303E0A-5A56-FC99-D616-B1A57B5C33CC}"/>
                </a:ext>
              </a:extLst>
            </p:cNvPr>
            <p:cNvCxnSpPr>
              <a:cxnSpLocks/>
            </p:cNvCxnSpPr>
            <p:nvPr/>
          </p:nvCxnSpPr>
          <p:spPr>
            <a:xfrm>
              <a:off x="9355189" y="4596211"/>
              <a:ext cx="615670" cy="0"/>
            </a:xfrm>
            <a:prstGeom prst="line">
              <a:avLst/>
            </a:prstGeom>
            <a:noFill/>
            <a:ln w="19050" cap="flat" cmpd="sng" algn="ctr">
              <a:solidFill>
                <a:srgbClr val="0432FF"/>
              </a:solidFill>
              <a:prstDash val="solid"/>
              <a:miter lim="800000"/>
            </a:ln>
            <a:effectLst/>
          </p:spPr>
        </p:cxnSp>
        <p:cxnSp>
          <p:nvCxnSpPr>
            <p:cNvPr id="34" name="Straight Connector 33">
              <a:extLst>
                <a:ext uri="{FF2B5EF4-FFF2-40B4-BE49-F238E27FC236}">
                  <a16:creationId xmlns:a16="http://schemas.microsoft.com/office/drawing/2014/main" id="{6A174CC9-8B82-C7A8-D398-AED5CF5D328B}"/>
                </a:ext>
              </a:extLst>
            </p:cNvPr>
            <p:cNvCxnSpPr>
              <a:cxnSpLocks/>
            </p:cNvCxnSpPr>
            <p:nvPr/>
          </p:nvCxnSpPr>
          <p:spPr>
            <a:xfrm flipV="1">
              <a:off x="9357594" y="3776160"/>
              <a:ext cx="0" cy="828895"/>
            </a:xfrm>
            <a:prstGeom prst="line">
              <a:avLst/>
            </a:prstGeom>
            <a:noFill/>
            <a:ln w="19050" cap="flat" cmpd="sng" algn="ctr">
              <a:solidFill>
                <a:srgbClr val="0432FF"/>
              </a:solidFill>
              <a:prstDash val="solid"/>
              <a:miter lim="800000"/>
            </a:ln>
            <a:effectLst/>
          </p:spPr>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408B32F6-3096-34EB-B067-56658C2998E6}"/>
                    </a:ext>
                  </a:extLst>
                </p:cNvPr>
                <p:cNvSpPr txBox="1"/>
                <p:nvPr/>
              </p:nvSpPr>
              <p:spPr>
                <a:xfrm>
                  <a:off x="8465180" y="3433039"/>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2&gt;</m:t>
                            </m:r>
                          </m:sub>
                        </m:sSub>
                      </m:oMath>
                    </m:oMathPara>
                  </a14:m>
                  <a:endParaRPr lang="en-US" sz="1400" dirty="0">
                    <a:solidFill>
                      <a:prstClr val="black"/>
                    </a:solidFill>
                    <a:latin typeface="Aptos" panose="02110004020202020204"/>
                  </a:endParaRPr>
                </a:p>
              </p:txBody>
            </p:sp>
          </mc:Choice>
          <mc:Fallback xmlns="">
            <p:sp>
              <p:nvSpPr>
                <p:cNvPr id="35" name="TextBox 34">
                  <a:extLst>
                    <a:ext uri="{FF2B5EF4-FFF2-40B4-BE49-F238E27FC236}">
                      <a16:creationId xmlns:a16="http://schemas.microsoft.com/office/drawing/2014/main" id="{408B32F6-3096-34EB-B067-56658C2998E6}"/>
                    </a:ext>
                  </a:extLst>
                </p:cNvPr>
                <p:cNvSpPr txBox="1">
                  <a:spLocks noRot="1" noChangeAspect="1" noMove="1" noResize="1" noEditPoints="1" noAdjustHandles="1" noChangeArrowheads="1" noChangeShapeType="1" noTextEdit="1"/>
                </p:cNvSpPr>
                <p:nvPr/>
              </p:nvSpPr>
              <p:spPr>
                <a:xfrm>
                  <a:off x="8465180" y="3433039"/>
                  <a:ext cx="522013" cy="255851"/>
                </a:xfrm>
                <a:prstGeom prst="rect">
                  <a:avLst/>
                </a:prstGeom>
                <a:blipFill>
                  <a:blip r:embed="rId6"/>
                  <a:stretch>
                    <a:fillRect/>
                  </a:stretch>
                </a:blipFill>
              </p:spPr>
              <p:txBody>
                <a:bodyPr/>
                <a:lstStyle/>
                <a:p>
                  <a:r>
                    <a:rPr lang="en-US">
                      <a:noFill/>
                    </a:rPr>
                    <a:t> </a:t>
                  </a:r>
                </a:p>
              </p:txBody>
            </p:sp>
          </mc:Fallback>
        </mc:AlternateContent>
      </p:grpSp>
      <p:pic>
        <p:nvPicPr>
          <p:cNvPr id="48" name="Picture 47">
            <a:extLst>
              <a:ext uri="{FF2B5EF4-FFF2-40B4-BE49-F238E27FC236}">
                <a16:creationId xmlns:a16="http://schemas.microsoft.com/office/drawing/2014/main" id="{D22A99C9-C623-C3C0-5D18-C6A6512E515B}"/>
              </a:ext>
            </a:extLst>
          </p:cNvPr>
          <p:cNvPicPr>
            <a:picLocks noChangeAspect="1"/>
          </p:cNvPicPr>
          <p:nvPr/>
        </p:nvPicPr>
        <p:blipFill>
          <a:blip r:embed="rId7"/>
          <a:stretch>
            <a:fillRect/>
          </a:stretch>
        </p:blipFill>
        <p:spPr>
          <a:xfrm>
            <a:off x="5128126" y="2357802"/>
            <a:ext cx="6527800" cy="1384300"/>
          </a:xfrm>
          <a:prstGeom prst="rect">
            <a:avLst/>
          </a:prstGeom>
        </p:spPr>
      </p:pic>
      <p:sp>
        <p:nvSpPr>
          <p:cNvPr id="49" name="TextBox 48">
            <a:extLst>
              <a:ext uri="{FF2B5EF4-FFF2-40B4-BE49-F238E27FC236}">
                <a16:creationId xmlns:a16="http://schemas.microsoft.com/office/drawing/2014/main" id="{AAB05658-F21B-D22F-24AB-838816F1A822}"/>
              </a:ext>
            </a:extLst>
          </p:cNvPr>
          <p:cNvSpPr txBox="1"/>
          <p:nvPr/>
        </p:nvSpPr>
        <p:spPr>
          <a:xfrm>
            <a:off x="6221896" y="1967948"/>
            <a:ext cx="1963790" cy="307777"/>
          </a:xfrm>
          <a:prstGeom prst="rect">
            <a:avLst/>
          </a:prstGeom>
          <a:noFill/>
        </p:spPr>
        <p:txBody>
          <a:bodyPr wrap="square" rtlCol="0">
            <a:spAutoFit/>
          </a:bodyPr>
          <a:lstStyle/>
          <a:p>
            <a:pPr algn="ctr"/>
            <a:r>
              <a:rPr lang="en-US" sz="1400" b="1" dirty="0"/>
              <a:t>Thermal Generation</a:t>
            </a:r>
          </a:p>
        </p:txBody>
      </p:sp>
      <p:sp>
        <p:nvSpPr>
          <p:cNvPr id="50" name="TextBox 49">
            <a:extLst>
              <a:ext uri="{FF2B5EF4-FFF2-40B4-BE49-F238E27FC236}">
                <a16:creationId xmlns:a16="http://schemas.microsoft.com/office/drawing/2014/main" id="{A0AEB199-B3B8-BA7F-EF37-EAFA02DA8212}"/>
              </a:ext>
            </a:extLst>
          </p:cNvPr>
          <p:cNvSpPr txBox="1"/>
          <p:nvPr/>
        </p:nvSpPr>
        <p:spPr>
          <a:xfrm>
            <a:off x="8600661" y="1967948"/>
            <a:ext cx="1848678" cy="307777"/>
          </a:xfrm>
          <a:prstGeom prst="rect">
            <a:avLst/>
          </a:prstGeom>
          <a:noFill/>
        </p:spPr>
        <p:txBody>
          <a:bodyPr wrap="square" rtlCol="0">
            <a:spAutoFit/>
          </a:bodyPr>
          <a:lstStyle/>
          <a:p>
            <a:pPr algn="ctr"/>
            <a:r>
              <a:rPr lang="en-US" sz="1400" b="1" dirty="0"/>
              <a:t>Trapping</a:t>
            </a:r>
          </a:p>
        </p:txBody>
      </p:sp>
      <p:sp>
        <p:nvSpPr>
          <p:cNvPr id="51" name="TextBox 50">
            <a:extLst>
              <a:ext uri="{FF2B5EF4-FFF2-40B4-BE49-F238E27FC236}">
                <a16:creationId xmlns:a16="http://schemas.microsoft.com/office/drawing/2014/main" id="{CB89FC8A-7871-2C02-E709-8539F66B372A}"/>
              </a:ext>
            </a:extLst>
          </p:cNvPr>
          <p:cNvSpPr txBox="1"/>
          <p:nvPr/>
        </p:nvSpPr>
        <p:spPr>
          <a:xfrm>
            <a:off x="10449339" y="1967948"/>
            <a:ext cx="1848678" cy="307777"/>
          </a:xfrm>
          <a:prstGeom prst="rect">
            <a:avLst/>
          </a:prstGeom>
          <a:noFill/>
        </p:spPr>
        <p:txBody>
          <a:bodyPr wrap="square" rtlCol="0">
            <a:spAutoFit/>
          </a:bodyPr>
          <a:lstStyle/>
          <a:p>
            <a:pPr algn="ctr"/>
            <a:r>
              <a:rPr lang="en-US" sz="1400" b="1" dirty="0"/>
              <a:t>Recombination</a:t>
            </a:r>
          </a:p>
        </p:txBody>
      </p:sp>
      <p:sp>
        <p:nvSpPr>
          <p:cNvPr id="52" name="Rectangle 51">
            <a:extLst>
              <a:ext uri="{FF2B5EF4-FFF2-40B4-BE49-F238E27FC236}">
                <a16:creationId xmlns:a16="http://schemas.microsoft.com/office/drawing/2014/main" id="{DC532A6D-F5CA-58B6-8FE6-D5C3F864B6D1}"/>
              </a:ext>
            </a:extLst>
          </p:cNvPr>
          <p:cNvSpPr/>
          <p:nvPr/>
        </p:nvSpPr>
        <p:spPr>
          <a:xfrm>
            <a:off x="5166670" y="2368252"/>
            <a:ext cx="494110" cy="1373850"/>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3" name="Rectangle 52">
            <a:extLst>
              <a:ext uri="{FF2B5EF4-FFF2-40B4-BE49-F238E27FC236}">
                <a16:creationId xmlns:a16="http://schemas.microsoft.com/office/drawing/2014/main" id="{09EC9876-85DA-68AC-67A4-2A6EF543847C}"/>
              </a:ext>
            </a:extLst>
          </p:cNvPr>
          <p:cNvSpPr/>
          <p:nvPr/>
        </p:nvSpPr>
        <p:spPr>
          <a:xfrm>
            <a:off x="2595576" y="4744725"/>
            <a:ext cx="494110" cy="338621"/>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4" name="Rectangle 53">
            <a:extLst>
              <a:ext uri="{FF2B5EF4-FFF2-40B4-BE49-F238E27FC236}">
                <a16:creationId xmlns:a16="http://schemas.microsoft.com/office/drawing/2014/main" id="{B4C1FC5F-CFDD-EF0E-76DC-555B6122052C}"/>
              </a:ext>
            </a:extLst>
          </p:cNvPr>
          <p:cNvSpPr/>
          <p:nvPr/>
        </p:nvSpPr>
        <p:spPr>
          <a:xfrm>
            <a:off x="5175253" y="4744725"/>
            <a:ext cx="494110" cy="338621"/>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5" name="TextBox 54">
            <a:extLst>
              <a:ext uri="{FF2B5EF4-FFF2-40B4-BE49-F238E27FC236}">
                <a16:creationId xmlns:a16="http://schemas.microsoft.com/office/drawing/2014/main" id="{EE5E97F1-9E75-FABA-E86E-B1E99E9D8A0B}"/>
              </a:ext>
            </a:extLst>
          </p:cNvPr>
          <p:cNvSpPr txBox="1"/>
          <p:nvPr/>
        </p:nvSpPr>
        <p:spPr>
          <a:xfrm>
            <a:off x="5413725" y="4007822"/>
            <a:ext cx="1848678" cy="523220"/>
          </a:xfrm>
          <a:prstGeom prst="rect">
            <a:avLst/>
          </a:prstGeom>
          <a:noFill/>
        </p:spPr>
        <p:txBody>
          <a:bodyPr wrap="square" rtlCol="0">
            <a:spAutoFit/>
          </a:bodyPr>
          <a:lstStyle/>
          <a:p>
            <a:pPr algn="ctr"/>
            <a:r>
              <a:rPr lang="en-US" sz="1400" b="1" dirty="0"/>
              <a:t>Time-dependent temperature</a:t>
            </a:r>
          </a:p>
        </p:txBody>
      </p:sp>
      <p:pic>
        <p:nvPicPr>
          <p:cNvPr id="57" name="Picture 56">
            <a:extLst>
              <a:ext uri="{FF2B5EF4-FFF2-40B4-BE49-F238E27FC236}">
                <a16:creationId xmlns:a16="http://schemas.microsoft.com/office/drawing/2014/main" id="{55BD4323-C892-77F8-0BB1-F5652555508B}"/>
              </a:ext>
            </a:extLst>
          </p:cNvPr>
          <p:cNvPicPr>
            <a:picLocks noChangeAspect="1"/>
          </p:cNvPicPr>
          <p:nvPr/>
        </p:nvPicPr>
        <p:blipFill>
          <a:blip r:embed="rId8"/>
          <a:stretch>
            <a:fillRect/>
          </a:stretch>
        </p:blipFill>
        <p:spPr>
          <a:xfrm>
            <a:off x="7323769" y="3900797"/>
            <a:ext cx="3048370" cy="2849564"/>
          </a:xfrm>
          <a:prstGeom prst="rect">
            <a:avLst/>
          </a:prstGeom>
        </p:spPr>
      </p:pic>
      <p:sp>
        <p:nvSpPr>
          <p:cNvPr id="58" name="Rectangle 57">
            <a:extLst>
              <a:ext uri="{FF2B5EF4-FFF2-40B4-BE49-F238E27FC236}">
                <a16:creationId xmlns:a16="http://schemas.microsoft.com/office/drawing/2014/main" id="{EDEC57D0-D5E0-B002-8D9A-D5B7F6287AB3}"/>
              </a:ext>
            </a:extLst>
          </p:cNvPr>
          <p:cNvSpPr/>
          <p:nvPr/>
        </p:nvSpPr>
        <p:spPr>
          <a:xfrm>
            <a:off x="5989359" y="1967948"/>
            <a:ext cx="2462746" cy="1768929"/>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9" name="Rectangle 58">
            <a:extLst>
              <a:ext uri="{FF2B5EF4-FFF2-40B4-BE49-F238E27FC236}">
                <a16:creationId xmlns:a16="http://schemas.microsoft.com/office/drawing/2014/main" id="{894F9768-55BB-8522-7B46-CB35AB6504A9}"/>
              </a:ext>
            </a:extLst>
          </p:cNvPr>
          <p:cNvSpPr/>
          <p:nvPr/>
        </p:nvSpPr>
        <p:spPr>
          <a:xfrm>
            <a:off x="8753373" y="1962723"/>
            <a:ext cx="1904156" cy="1768929"/>
          </a:xfrm>
          <a:prstGeom prst="rect">
            <a:avLst/>
          </a:prstGeom>
          <a:no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60" name="Rectangle 59">
            <a:extLst>
              <a:ext uri="{FF2B5EF4-FFF2-40B4-BE49-F238E27FC236}">
                <a16:creationId xmlns:a16="http://schemas.microsoft.com/office/drawing/2014/main" id="{CF125EBC-F75A-F8D8-060C-D335436EE936}"/>
              </a:ext>
            </a:extLst>
          </p:cNvPr>
          <p:cNvSpPr/>
          <p:nvPr/>
        </p:nvSpPr>
        <p:spPr>
          <a:xfrm>
            <a:off x="10690972" y="1962722"/>
            <a:ext cx="1379929" cy="1768929"/>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61" name="Rectangle 60">
            <a:extLst>
              <a:ext uri="{FF2B5EF4-FFF2-40B4-BE49-F238E27FC236}">
                <a16:creationId xmlns:a16="http://schemas.microsoft.com/office/drawing/2014/main" id="{81412626-AE9F-61ED-37C9-2A46459C308C}"/>
              </a:ext>
            </a:extLst>
          </p:cNvPr>
          <p:cNvSpPr/>
          <p:nvPr/>
        </p:nvSpPr>
        <p:spPr>
          <a:xfrm>
            <a:off x="6271419" y="3259689"/>
            <a:ext cx="250594" cy="338621"/>
          </a:xfrm>
          <a:prstGeom prst="rect">
            <a:avLst/>
          </a:prstGeom>
          <a:noFill/>
          <a:ln w="12700">
            <a:solidFill>
              <a:srgbClr val="005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62" name="Rectangle 61">
            <a:extLst>
              <a:ext uri="{FF2B5EF4-FFF2-40B4-BE49-F238E27FC236}">
                <a16:creationId xmlns:a16="http://schemas.microsoft.com/office/drawing/2014/main" id="{274FB3C3-0C04-1FC7-DA1E-4308E4177814}"/>
              </a:ext>
            </a:extLst>
          </p:cNvPr>
          <p:cNvSpPr/>
          <p:nvPr/>
        </p:nvSpPr>
        <p:spPr>
          <a:xfrm>
            <a:off x="5589380" y="3978311"/>
            <a:ext cx="1457451" cy="521886"/>
          </a:xfrm>
          <a:prstGeom prst="rect">
            <a:avLst/>
          </a:prstGeom>
          <a:noFill/>
          <a:ln w="12700">
            <a:solidFill>
              <a:srgbClr val="005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5" name="Straight Connector 4">
            <a:extLst>
              <a:ext uri="{FF2B5EF4-FFF2-40B4-BE49-F238E27FC236}">
                <a16:creationId xmlns:a16="http://schemas.microsoft.com/office/drawing/2014/main" id="{DB5184B4-C38A-1826-CAF9-88D1982B653E}"/>
              </a:ext>
            </a:extLst>
          </p:cNvPr>
          <p:cNvCxnSpPr/>
          <p:nvPr/>
        </p:nvCxnSpPr>
        <p:spPr>
          <a:xfrm>
            <a:off x="4317826" y="4058653"/>
            <a:ext cx="276777" cy="0"/>
          </a:xfrm>
          <a:prstGeom prst="line">
            <a:avLst/>
          </a:prstGeom>
          <a:ln w="19050">
            <a:solidFill>
              <a:schemeClr val="bg2"/>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9DC58B4B-5F8E-3C04-EB7F-8097015928DE}"/>
              </a:ext>
            </a:extLst>
          </p:cNvPr>
          <p:cNvCxnSpPr/>
          <p:nvPr/>
        </p:nvCxnSpPr>
        <p:spPr>
          <a:xfrm>
            <a:off x="4444866" y="4058653"/>
            <a:ext cx="0" cy="648203"/>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63" name="TextBox 62">
                <a:extLst>
                  <a:ext uri="{FF2B5EF4-FFF2-40B4-BE49-F238E27FC236}">
                    <a16:creationId xmlns:a16="http://schemas.microsoft.com/office/drawing/2014/main" id="{E0868296-C853-4A77-CCAE-CCB82E053D88}"/>
                  </a:ext>
                </a:extLst>
              </p:cNvPr>
              <p:cNvSpPr txBox="1"/>
              <p:nvPr/>
            </p:nvSpPr>
            <p:spPr>
              <a:xfrm>
                <a:off x="4267615" y="4195722"/>
                <a:ext cx="627795" cy="324384"/>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chemeClr val="bg2"/>
                              </a:solidFill>
                              <a:latin typeface="Cambria Math" panose="02040503050406030204" pitchFamily="18" charset="0"/>
                            </a:rPr>
                          </m:ctrlPr>
                        </m:sSubPr>
                        <m:e>
                          <m:r>
                            <a:rPr lang="en-US" sz="1400" b="0" i="1" smtClean="0">
                              <a:solidFill>
                                <a:schemeClr val="bg2"/>
                              </a:solidFill>
                              <a:latin typeface="Cambria Math" panose="02040503050406030204" pitchFamily="18" charset="0"/>
                            </a:rPr>
                            <m:t>𝑓</m:t>
                          </m:r>
                        </m:e>
                        <m:sub>
                          <m:r>
                            <a:rPr lang="en-US" sz="1400" b="0" i="1" smtClean="0">
                              <a:solidFill>
                                <a:schemeClr val="bg2"/>
                              </a:solidFill>
                              <a:latin typeface="Cambria Math" panose="02040503050406030204" pitchFamily="18" charset="0"/>
                            </a:rPr>
                            <m:t>𝑞</m:t>
                          </m:r>
                        </m:sub>
                      </m:sSub>
                    </m:oMath>
                  </m:oMathPara>
                </a14:m>
                <a:endParaRPr lang="en-US" sz="1400" dirty="0">
                  <a:solidFill>
                    <a:schemeClr val="bg2"/>
                  </a:solidFill>
                  <a:latin typeface="Aptos" panose="02110004020202020204"/>
                </a:endParaRPr>
              </a:p>
            </p:txBody>
          </p:sp>
        </mc:Choice>
        <mc:Fallback>
          <p:sp>
            <p:nvSpPr>
              <p:cNvPr id="63" name="TextBox 62">
                <a:extLst>
                  <a:ext uri="{FF2B5EF4-FFF2-40B4-BE49-F238E27FC236}">
                    <a16:creationId xmlns:a16="http://schemas.microsoft.com/office/drawing/2014/main" id="{E0868296-C853-4A77-CCAE-CCB82E053D88}"/>
                  </a:ext>
                </a:extLst>
              </p:cNvPr>
              <p:cNvSpPr txBox="1">
                <a:spLocks noRot="1" noChangeAspect="1" noMove="1" noResize="1" noEditPoints="1" noAdjustHandles="1" noChangeArrowheads="1" noChangeShapeType="1" noTextEdit="1"/>
              </p:cNvSpPr>
              <p:nvPr/>
            </p:nvSpPr>
            <p:spPr>
              <a:xfrm>
                <a:off x="4267615" y="4195722"/>
                <a:ext cx="627795" cy="324384"/>
              </a:xfrm>
              <a:prstGeom prst="rect">
                <a:avLst/>
              </a:prstGeom>
              <a:blipFill>
                <a:blip r:embed="rId9"/>
                <a:stretch>
                  <a:fillRect b="-3846"/>
                </a:stretch>
              </a:blipFill>
              <a:ln>
                <a:noFill/>
              </a:ln>
            </p:spPr>
            <p:txBody>
              <a:bodyPr/>
              <a:lstStyle/>
              <a:p>
                <a:r>
                  <a:rPr lang="en-US">
                    <a:noFill/>
                  </a:rPr>
                  <a:t> </a:t>
                </a:r>
              </a:p>
            </p:txBody>
          </p:sp>
        </mc:Fallback>
      </mc:AlternateContent>
      <p:cxnSp>
        <p:nvCxnSpPr>
          <p:cNvPr id="64" name="Straight Arrow Connector 63">
            <a:extLst>
              <a:ext uri="{FF2B5EF4-FFF2-40B4-BE49-F238E27FC236}">
                <a16:creationId xmlns:a16="http://schemas.microsoft.com/office/drawing/2014/main" id="{BA39E30D-5751-A3B9-2FAE-6F45525D2D05}"/>
              </a:ext>
            </a:extLst>
          </p:cNvPr>
          <p:cNvCxnSpPr>
            <a:cxnSpLocks/>
          </p:cNvCxnSpPr>
          <p:nvPr/>
        </p:nvCxnSpPr>
        <p:spPr>
          <a:xfrm>
            <a:off x="3871311" y="3731652"/>
            <a:ext cx="0" cy="975778"/>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65" name="TextBox 64">
                <a:extLst>
                  <a:ext uri="{FF2B5EF4-FFF2-40B4-BE49-F238E27FC236}">
                    <a16:creationId xmlns:a16="http://schemas.microsoft.com/office/drawing/2014/main" id="{4F9DEFD6-EA61-0D8E-9D12-2E848E8BC76D}"/>
                  </a:ext>
                </a:extLst>
              </p:cNvPr>
              <p:cNvSpPr txBox="1"/>
              <p:nvPr/>
            </p:nvSpPr>
            <p:spPr>
              <a:xfrm>
                <a:off x="3456140" y="3909254"/>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JJ</a:t>
                </a:r>
                <a:endParaRPr lang="en-US" sz="1400" dirty="0">
                  <a:solidFill>
                    <a:schemeClr val="bg2"/>
                  </a:solidFill>
                  <a:latin typeface="Aptos" panose="02110004020202020204"/>
                </a:endParaRPr>
              </a:p>
            </p:txBody>
          </p:sp>
        </mc:Choice>
        <mc:Fallback>
          <p:sp>
            <p:nvSpPr>
              <p:cNvPr id="65" name="TextBox 64">
                <a:extLst>
                  <a:ext uri="{FF2B5EF4-FFF2-40B4-BE49-F238E27FC236}">
                    <a16:creationId xmlns:a16="http://schemas.microsoft.com/office/drawing/2014/main" id="{4F9DEFD6-EA61-0D8E-9D12-2E848E8BC76D}"/>
                  </a:ext>
                </a:extLst>
              </p:cNvPr>
              <p:cNvSpPr txBox="1">
                <a:spLocks noRot="1" noChangeAspect="1" noMove="1" noResize="1" noEditPoints="1" noAdjustHandles="1" noChangeArrowheads="1" noChangeShapeType="1" noTextEdit="1"/>
              </p:cNvSpPr>
              <p:nvPr/>
            </p:nvSpPr>
            <p:spPr>
              <a:xfrm>
                <a:off x="3456140" y="3909254"/>
                <a:ext cx="627795" cy="307777"/>
              </a:xfrm>
              <a:prstGeom prst="rect">
                <a:avLst/>
              </a:prstGeom>
              <a:blipFill>
                <a:blip r:embed="rId3"/>
                <a:stretch>
                  <a:fillRect b="-11538"/>
                </a:stretch>
              </a:blipFill>
              <a:ln>
                <a:noFill/>
              </a:ln>
            </p:spPr>
            <p:txBody>
              <a:bodyPr/>
              <a:lstStyle/>
              <a:p>
                <a:r>
                  <a:rPr lang="en-US">
                    <a:noFill/>
                  </a:rPr>
                  <a:t> </a:t>
                </a:r>
              </a:p>
            </p:txBody>
          </p:sp>
        </mc:Fallback>
      </mc:AlternateContent>
      <p:cxnSp>
        <p:nvCxnSpPr>
          <p:cNvPr id="66" name="Straight Arrow Connector 65">
            <a:extLst>
              <a:ext uri="{FF2B5EF4-FFF2-40B4-BE49-F238E27FC236}">
                <a16:creationId xmlns:a16="http://schemas.microsoft.com/office/drawing/2014/main" id="{E9BBCC8A-DF3C-18CE-7436-0D7A8C1B5C25}"/>
              </a:ext>
            </a:extLst>
          </p:cNvPr>
          <p:cNvCxnSpPr>
            <a:cxnSpLocks/>
          </p:cNvCxnSpPr>
          <p:nvPr/>
        </p:nvCxnSpPr>
        <p:spPr>
          <a:xfrm>
            <a:off x="4810987" y="4724240"/>
            <a:ext cx="0" cy="428814"/>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67" name="TextBox 66">
                <a:extLst>
                  <a:ext uri="{FF2B5EF4-FFF2-40B4-BE49-F238E27FC236}">
                    <a16:creationId xmlns:a16="http://schemas.microsoft.com/office/drawing/2014/main" id="{99BE0600-622C-9DA3-A504-6DE82852B290}"/>
                  </a:ext>
                </a:extLst>
              </p:cNvPr>
              <p:cNvSpPr txBox="1"/>
              <p:nvPr/>
            </p:nvSpPr>
            <p:spPr>
              <a:xfrm>
                <a:off x="4344962" y="4750035"/>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M1</a:t>
                </a:r>
                <a:endParaRPr lang="en-US" sz="1400" dirty="0">
                  <a:solidFill>
                    <a:schemeClr val="bg2"/>
                  </a:solidFill>
                  <a:latin typeface="Aptos" panose="02110004020202020204"/>
                </a:endParaRPr>
              </a:p>
            </p:txBody>
          </p:sp>
        </mc:Choice>
        <mc:Fallback>
          <p:sp>
            <p:nvSpPr>
              <p:cNvPr id="67" name="TextBox 66">
                <a:extLst>
                  <a:ext uri="{FF2B5EF4-FFF2-40B4-BE49-F238E27FC236}">
                    <a16:creationId xmlns:a16="http://schemas.microsoft.com/office/drawing/2014/main" id="{99BE0600-622C-9DA3-A504-6DE82852B290}"/>
                  </a:ext>
                </a:extLst>
              </p:cNvPr>
              <p:cNvSpPr txBox="1">
                <a:spLocks noRot="1" noChangeAspect="1" noMove="1" noResize="1" noEditPoints="1" noAdjustHandles="1" noChangeArrowheads="1" noChangeShapeType="1" noTextEdit="1"/>
              </p:cNvSpPr>
              <p:nvPr/>
            </p:nvSpPr>
            <p:spPr>
              <a:xfrm>
                <a:off x="4344962" y="4750035"/>
                <a:ext cx="627795" cy="307777"/>
              </a:xfrm>
              <a:prstGeom prst="rect">
                <a:avLst/>
              </a:prstGeom>
              <a:blipFill>
                <a:blip r:embed="rId6"/>
                <a:stretch>
                  <a:fillRect b="-1538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15817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5" grpId="0"/>
      <p:bldP spid="58" grpId="0" animBg="1"/>
      <p:bldP spid="59" grpId="0" animBg="1"/>
      <p:bldP spid="60" grpId="0" animBg="1"/>
      <p:bldP spid="61" grpId="0" animBg="1"/>
      <p:bldP spid="6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C5AB8-7AEC-6751-38A5-4A6F497FE44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64A59B-EBF6-5E4B-184F-51EEF31ABD2A}"/>
              </a:ext>
            </a:extLst>
          </p:cNvPr>
          <p:cNvSpPr>
            <a:spLocks noGrp="1"/>
          </p:cNvSpPr>
          <p:nvPr>
            <p:ph sz="quarter" idx="10"/>
          </p:nvPr>
        </p:nvSpPr>
        <p:spPr/>
        <p:txBody>
          <a:bodyPr/>
          <a:lstStyle/>
          <a:p>
            <a:r>
              <a:rPr lang="en-US" dirty="0"/>
              <a:t>Coupled equations for change in reduced QP density</a:t>
            </a:r>
          </a:p>
          <a:p>
            <a:r>
              <a:rPr lang="en-US" dirty="0"/>
              <a:t>For JJ-adjacent densities: add qubit transitions, QP relaxation and excitation</a:t>
            </a:r>
          </a:p>
          <a:p>
            <a:pPr lvl="1"/>
            <a:r>
              <a:rPr lang="en-US" dirty="0"/>
              <a:t>Trapping assumed subdominant in leads</a:t>
            </a:r>
          </a:p>
          <a:p>
            <a:r>
              <a:rPr lang="en-US" dirty="0"/>
              <a:t>Scale factors for qubit variation</a:t>
            </a:r>
          </a:p>
        </p:txBody>
      </p:sp>
      <p:sp>
        <p:nvSpPr>
          <p:cNvPr id="3" name="Title 2">
            <a:extLst>
              <a:ext uri="{FF2B5EF4-FFF2-40B4-BE49-F238E27FC236}">
                <a16:creationId xmlns:a16="http://schemas.microsoft.com/office/drawing/2014/main" id="{2FE33123-2577-EA98-C317-43D668CA5554}"/>
              </a:ext>
            </a:extLst>
          </p:cNvPr>
          <p:cNvSpPr>
            <a:spLocks noGrp="1"/>
          </p:cNvSpPr>
          <p:nvPr>
            <p:ph type="title"/>
          </p:nvPr>
        </p:nvSpPr>
        <p:spPr/>
        <p:txBody>
          <a:bodyPr/>
          <a:lstStyle/>
          <a:p>
            <a:r>
              <a:rPr lang="en-US" dirty="0"/>
              <a:t>The Model Itself</a:t>
            </a:r>
          </a:p>
        </p:txBody>
      </p:sp>
      <p:sp>
        <p:nvSpPr>
          <p:cNvPr id="4" name="Slide Number Placeholder 3">
            <a:extLst>
              <a:ext uri="{FF2B5EF4-FFF2-40B4-BE49-F238E27FC236}">
                <a16:creationId xmlns:a16="http://schemas.microsoft.com/office/drawing/2014/main" id="{B2E1A468-A488-4EC1-731E-089907D93A23}"/>
              </a:ext>
            </a:extLst>
          </p:cNvPr>
          <p:cNvSpPr>
            <a:spLocks noGrp="1"/>
          </p:cNvSpPr>
          <p:nvPr>
            <p:ph type="sldNum" sz="quarter" idx="4"/>
          </p:nvPr>
        </p:nvSpPr>
        <p:spPr/>
        <p:txBody>
          <a:bodyPr/>
          <a:lstStyle/>
          <a:p>
            <a:fld id="{8AF34121-AFFE-3048-BF09-9810F0C44256}" type="slidenum">
              <a:rPr lang="en-US" smtClean="0"/>
              <a:pPr/>
              <a:t>37</a:t>
            </a:fld>
            <a:endParaRPr lang="en-US" dirty="0"/>
          </a:p>
        </p:txBody>
      </p:sp>
      <p:grpSp>
        <p:nvGrpSpPr>
          <p:cNvPr id="6" name="Group 5">
            <a:extLst>
              <a:ext uri="{FF2B5EF4-FFF2-40B4-BE49-F238E27FC236}">
                <a16:creationId xmlns:a16="http://schemas.microsoft.com/office/drawing/2014/main" id="{56BFD6E1-CAE0-BC64-B6F4-2F73AF33E708}"/>
              </a:ext>
            </a:extLst>
          </p:cNvPr>
          <p:cNvGrpSpPr>
            <a:grpSpLocks noChangeAspect="1"/>
          </p:cNvGrpSpPr>
          <p:nvPr/>
        </p:nvGrpSpPr>
        <p:grpSpPr>
          <a:xfrm>
            <a:off x="2443585" y="3319000"/>
            <a:ext cx="3443216" cy="3444904"/>
            <a:chOff x="7804958" y="3433039"/>
            <a:chExt cx="2863042" cy="2864445"/>
          </a:xfrm>
        </p:grpSpPr>
        <p:grpSp>
          <p:nvGrpSpPr>
            <p:cNvPr id="7" name="Group 6">
              <a:extLst>
                <a:ext uri="{FF2B5EF4-FFF2-40B4-BE49-F238E27FC236}">
                  <a16:creationId xmlns:a16="http://schemas.microsoft.com/office/drawing/2014/main" id="{9B04A755-FB7C-3B3F-1956-84DBFCCBE0CD}"/>
                </a:ext>
              </a:extLst>
            </p:cNvPr>
            <p:cNvGrpSpPr/>
            <p:nvPr/>
          </p:nvGrpSpPr>
          <p:grpSpPr>
            <a:xfrm>
              <a:off x="7824667" y="5548368"/>
              <a:ext cx="2766706" cy="749116"/>
              <a:chOff x="1887040" y="5533985"/>
              <a:chExt cx="2035271" cy="749116"/>
            </a:xfrm>
          </p:grpSpPr>
          <p:grpSp>
            <p:nvGrpSpPr>
              <p:cNvPr id="36" name="Group 35">
                <a:extLst>
                  <a:ext uri="{FF2B5EF4-FFF2-40B4-BE49-F238E27FC236}">
                    <a16:creationId xmlns:a16="http://schemas.microsoft.com/office/drawing/2014/main" id="{BD43018A-FB20-8A40-01AE-B8A74276EACA}"/>
                  </a:ext>
                </a:extLst>
              </p:cNvPr>
              <p:cNvGrpSpPr/>
              <p:nvPr/>
            </p:nvGrpSpPr>
            <p:grpSpPr>
              <a:xfrm>
                <a:off x="1887043" y="5610633"/>
                <a:ext cx="2035268" cy="672468"/>
                <a:chOff x="8245452" y="3538359"/>
                <a:chExt cx="1896192" cy="626517"/>
              </a:xfrm>
            </p:grpSpPr>
            <p:grpSp>
              <p:nvGrpSpPr>
                <p:cNvPr id="39" name="Group 38">
                  <a:extLst>
                    <a:ext uri="{FF2B5EF4-FFF2-40B4-BE49-F238E27FC236}">
                      <a16:creationId xmlns:a16="http://schemas.microsoft.com/office/drawing/2014/main" id="{9494C9EA-C365-018C-CD8E-09BD14020D0F}"/>
                    </a:ext>
                  </a:extLst>
                </p:cNvPr>
                <p:cNvGrpSpPr/>
                <p:nvPr/>
              </p:nvGrpSpPr>
              <p:grpSpPr>
                <a:xfrm>
                  <a:off x="8671301" y="3538359"/>
                  <a:ext cx="1046367" cy="364665"/>
                  <a:chOff x="8671301" y="2339655"/>
                  <a:chExt cx="1046367" cy="364665"/>
                </a:xfrm>
              </p:grpSpPr>
              <p:sp>
                <p:nvSpPr>
                  <p:cNvPr id="41" name="Rectangle 40">
                    <a:extLst>
                      <a:ext uri="{FF2B5EF4-FFF2-40B4-BE49-F238E27FC236}">
                        <a16:creationId xmlns:a16="http://schemas.microsoft.com/office/drawing/2014/main" id="{87E7F8BF-898F-CE59-A224-5062B00718FB}"/>
                      </a:ext>
                    </a:extLst>
                  </p:cNvPr>
                  <p:cNvSpPr/>
                  <p:nvPr/>
                </p:nvSpPr>
                <p:spPr>
                  <a:xfrm>
                    <a:off x="8671409" y="2367816"/>
                    <a:ext cx="637960" cy="27010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2" name="Rectangle 41">
                    <a:extLst>
                      <a:ext uri="{FF2B5EF4-FFF2-40B4-BE49-F238E27FC236}">
                        <a16:creationId xmlns:a16="http://schemas.microsoft.com/office/drawing/2014/main" id="{9DC0CE8A-765D-A097-D08C-69501FDD362D}"/>
                      </a:ext>
                    </a:extLst>
                  </p:cNvPr>
                  <p:cNvSpPr/>
                  <p:nvPr/>
                </p:nvSpPr>
                <p:spPr>
                  <a:xfrm>
                    <a:off x="9309010" y="2367816"/>
                    <a:ext cx="408658" cy="274249"/>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3" name="Rectangle 42">
                    <a:extLst>
                      <a:ext uri="{FF2B5EF4-FFF2-40B4-BE49-F238E27FC236}">
                        <a16:creationId xmlns:a16="http://schemas.microsoft.com/office/drawing/2014/main" id="{EBD1F7B5-A139-E950-7054-10CAB0DBFBC5}"/>
                      </a:ext>
                    </a:extLst>
                  </p:cNvPr>
                  <p:cNvSpPr/>
                  <p:nvPr/>
                </p:nvSpPr>
                <p:spPr>
                  <a:xfrm flipH="1">
                    <a:off x="8894947" y="2576810"/>
                    <a:ext cx="207028" cy="120257"/>
                  </a:xfrm>
                  <a:prstGeom prst="rect">
                    <a:avLst/>
                  </a:prstGeom>
                  <a:solidFill>
                    <a:srgbClr val="A6A6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4" name="Rectangle 43">
                    <a:extLst>
                      <a:ext uri="{FF2B5EF4-FFF2-40B4-BE49-F238E27FC236}">
                        <a16:creationId xmlns:a16="http://schemas.microsoft.com/office/drawing/2014/main" id="{9B9C129A-BCDB-A4BD-380A-280C2405AC02}"/>
                      </a:ext>
                    </a:extLst>
                  </p:cNvPr>
                  <p:cNvSpPr/>
                  <p:nvPr/>
                </p:nvSpPr>
                <p:spPr>
                  <a:xfrm flipH="1">
                    <a:off x="8912224" y="2339655"/>
                    <a:ext cx="157235" cy="126690"/>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5" name="Rectangle 44">
                    <a:extLst>
                      <a:ext uri="{FF2B5EF4-FFF2-40B4-BE49-F238E27FC236}">
                        <a16:creationId xmlns:a16="http://schemas.microsoft.com/office/drawing/2014/main" id="{11255560-DA9F-63D2-E399-30AEB3383B8B}"/>
                      </a:ext>
                    </a:extLst>
                  </p:cNvPr>
                  <p:cNvSpPr/>
                  <p:nvPr/>
                </p:nvSpPr>
                <p:spPr>
                  <a:xfrm>
                    <a:off x="9101977" y="2643408"/>
                    <a:ext cx="615690" cy="60912"/>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6" name="Rectangle 45">
                    <a:extLst>
                      <a:ext uri="{FF2B5EF4-FFF2-40B4-BE49-F238E27FC236}">
                        <a16:creationId xmlns:a16="http://schemas.microsoft.com/office/drawing/2014/main" id="{D2EFC266-39BF-DB69-028D-4883C546FA02}"/>
                      </a:ext>
                    </a:extLst>
                  </p:cNvPr>
                  <p:cNvSpPr/>
                  <p:nvPr/>
                </p:nvSpPr>
                <p:spPr>
                  <a:xfrm flipH="1">
                    <a:off x="9149173" y="2358764"/>
                    <a:ext cx="157235" cy="279553"/>
                  </a:xfrm>
                  <a:prstGeom prst="rect">
                    <a:avLst/>
                  </a:prstGeom>
                  <a:solidFill>
                    <a:sysClr val="window" lastClr="FFFF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47" name="Rectangle 46">
                    <a:extLst>
                      <a:ext uri="{FF2B5EF4-FFF2-40B4-BE49-F238E27FC236}">
                        <a16:creationId xmlns:a16="http://schemas.microsoft.com/office/drawing/2014/main" id="{AF686E93-C047-8C42-0D35-F6A77A8A295B}"/>
                      </a:ext>
                    </a:extLst>
                  </p:cNvPr>
                  <p:cNvSpPr/>
                  <p:nvPr/>
                </p:nvSpPr>
                <p:spPr>
                  <a:xfrm>
                    <a:off x="8671301" y="2639328"/>
                    <a:ext cx="226601" cy="61520"/>
                  </a:xfrm>
                  <a:prstGeom prst="rect">
                    <a:avLst/>
                  </a:prstGeom>
                  <a:solidFill>
                    <a:srgbClr val="5E5E91"/>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p:sp>
              <p:nvSpPr>
                <p:cNvPr id="40" name="Rectangle 39">
                  <a:extLst>
                    <a:ext uri="{FF2B5EF4-FFF2-40B4-BE49-F238E27FC236}">
                      <a16:creationId xmlns:a16="http://schemas.microsoft.com/office/drawing/2014/main" id="{E6CDD8B7-E888-AD49-C849-B9A2552A06C8}"/>
                    </a:ext>
                  </a:extLst>
                </p:cNvPr>
                <p:cNvSpPr/>
                <p:nvPr/>
              </p:nvSpPr>
              <p:spPr>
                <a:xfrm>
                  <a:off x="8245452" y="3891759"/>
                  <a:ext cx="1896192" cy="273117"/>
                </a:xfrm>
                <a:prstGeom prst="rect">
                  <a:avLst/>
                </a:prstGeom>
                <a:solidFill>
                  <a:srgbClr val="E8E8E8">
                    <a:lumMod val="90000"/>
                  </a:srgbClr>
                </a:solidFill>
                <a:ln w="12700" cap="flat" cmpd="sng" algn="ctr">
                  <a:noFill/>
                  <a:prstDash val="solid"/>
                </a:ln>
                <a:effectLst/>
              </p:spPr>
              <p:txBody>
                <a:bodyPr rtlCol="0" anchor="ctr"/>
                <a:lstStyle/>
                <a:p>
                  <a:pPr algn="ctr" defTabSz="914126">
                    <a:defRPr/>
                  </a:pPr>
                  <a:endParaRPr lang="en-US" sz="1400" b="1" kern="0" dirty="0">
                    <a:solidFill>
                      <a:srgbClr val="000000"/>
                    </a:solidFill>
                  </a:endParaRPr>
                </a:p>
              </p:txBody>
            </p:sp>
          </p:grpSp>
          <p:sp>
            <p:nvSpPr>
              <p:cNvPr id="37" name="Rectangle 36">
                <a:extLst>
                  <a:ext uri="{FF2B5EF4-FFF2-40B4-BE49-F238E27FC236}">
                    <a16:creationId xmlns:a16="http://schemas.microsoft.com/office/drawing/2014/main" id="{ADB45B36-F961-863C-19A8-0087300E8B1F}"/>
                  </a:ext>
                </a:extLst>
              </p:cNvPr>
              <p:cNvSpPr/>
              <p:nvPr/>
            </p:nvSpPr>
            <p:spPr>
              <a:xfrm>
                <a:off x="3466813" y="5533985"/>
                <a:ext cx="455495"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sp>
            <p:nvSpPr>
              <p:cNvPr id="38" name="Rectangle 37">
                <a:extLst>
                  <a:ext uri="{FF2B5EF4-FFF2-40B4-BE49-F238E27FC236}">
                    <a16:creationId xmlns:a16="http://schemas.microsoft.com/office/drawing/2014/main" id="{EA62BE11-CF79-9462-CEF9-82BEB5D4A8CB}"/>
                  </a:ext>
                </a:extLst>
              </p:cNvPr>
              <p:cNvSpPr/>
              <p:nvPr/>
            </p:nvSpPr>
            <p:spPr>
              <a:xfrm>
                <a:off x="1887040" y="5534013"/>
                <a:ext cx="464274" cy="457200"/>
              </a:xfrm>
              <a:prstGeom prst="rect">
                <a:avLst/>
              </a:prstGeom>
              <a:solidFill>
                <a:srgbClr val="A6C2FF"/>
              </a:solidFill>
              <a:ln w="19050" cap="flat" cmpd="sng" algn="ctr">
                <a:noFill/>
                <a:prstDash val="solid"/>
                <a:miter lim="800000"/>
              </a:ln>
              <a:effectLst/>
            </p:spPr>
            <p:txBody>
              <a:bodyPr rtlCol="0" anchor="ctr"/>
              <a:lstStyle/>
              <a:p>
                <a:pPr algn="ctr" defTabSz="913852">
                  <a:defRPr/>
                </a:pPr>
                <a:endParaRPr lang="en-US" sz="1798" kern="0" dirty="0">
                  <a:solidFill>
                    <a:prstClr val="white"/>
                  </a:solidFill>
                  <a:latin typeface="Aptos" panose="02110004020202020204"/>
                </a:endParaRPr>
              </a:p>
            </p:txBody>
          </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05A58EF-6DF8-5C0C-D06A-027B5361C538}"/>
                    </a:ext>
                  </a:extLst>
                </p:cNvPr>
                <p:cNvSpPr txBox="1"/>
                <p:nvPr/>
              </p:nvSpPr>
              <p:spPr>
                <a:xfrm>
                  <a:off x="7894162" y="4618533"/>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𝐿</m:t>
                            </m:r>
                          </m:sub>
                        </m:sSub>
                      </m:oMath>
                    </m:oMathPara>
                  </a14:m>
                  <a:endParaRPr lang="en-US" sz="1400" dirty="0">
                    <a:solidFill>
                      <a:prstClr val="black"/>
                    </a:solidFill>
                    <a:latin typeface="Aptos" panose="02110004020202020204"/>
                  </a:endParaRPr>
                </a:p>
              </p:txBody>
            </p:sp>
          </mc:Choice>
          <mc:Fallback xmlns="">
            <p:sp>
              <p:nvSpPr>
                <p:cNvPr id="8" name="TextBox 7">
                  <a:extLst>
                    <a:ext uri="{FF2B5EF4-FFF2-40B4-BE49-F238E27FC236}">
                      <a16:creationId xmlns:a16="http://schemas.microsoft.com/office/drawing/2014/main" id="{605A58EF-6DF8-5C0C-D06A-027B5361C538}"/>
                    </a:ext>
                  </a:extLst>
                </p:cNvPr>
                <p:cNvSpPr txBox="1">
                  <a:spLocks noRot="1" noChangeAspect="1" noMove="1" noResize="1" noEditPoints="1" noAdjustHandles="1" noChangeArrowheads="1" noChangeShapeType="1" noTextEdit="1"/>
                </p:cNvSpPr>
                <p:nvPr/>
              </p:nvSpPr>
              <p:spPr>
                <a:xfrm>
                  <a:off x="7894162" y="4618533"/>
                  <a:ext cx="522013" cy="255851"/>
                </a:xfrm>
                <a:prstGeom prst="rect">
                  <a:avLst/>
                </a:prstGeom>
                <a:blipFill>
                  <a:blip r:embed="rId2"/>
                  <a:stretch>
                    <a:fillRect/>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7E37CCCD-953A-0F5E-2BAA-871E9E864D05}"/>
                </a:ext>
              </a:extLst>
            </p:cNvPr>
            <p:cNvCxnSpPr>
              <a:cxnSpLocks/>
            </p:cNvCxnSpPr>
            <p:nvPr/>
          </p:nvCxnSpPr>
          <p:spPr>
            <a:xfrm flipV="1">
              <a:off x="9079904" y="5943228"/>
              <a:ext cx="0" cy="64283"/>
            </a:xfrm>
            <a:prstGeom prst="line">
              <a:avLst/>
            </a:prstGeom>
            <a:noFill/>
            <a:ln w="19050" cap="flat" cmpd="sng" algn="ctr">
              <a:solidFill>
                <a:srgbClr val="FF7F02"/>
              </a:solidFill>
              <a:prstDash val="solid"/>
              <a:miter lim="800000"/>
            </a:ln>
            <a:effectLst/>
          </p:spPr>
        </p:cxnSp>
        <p:cxnSp>
          <p:nvCxnSpPr>
            <p:cNvPr id="10" name="Straight Connector 9">
              <a:extLst>
                <a:ext uri="{FF2B5EF4-FFF2-40B4-BE49-F238E27FC236}">
                  <a16:creationId xmlns:a16="http://schemas.microsoft.com/office/drawing/2014/main" id="{5A5B5D9B-435F-38B5-C1CD-17BCDA2F8C29}"/>
                </a:ext>
              </a:extLst>
            </p:cNvPr>
            <p:cNvCxnSpPr>
              <a:cxnSpLocks/>
            </p:cNvCxnSpPr>
            <p:nvPr/>
          </p:nvCxnSpPr>
          <p:spPr>
            <a:xfrm>
              <a:off x="9075223" y="5943228"/>
              <a:ext cx="68229" cy="0"/>
            </a:xfrm>
            <a:prstGeom prst="line">
              <a:avLst/>
            </a:prstGeom>
            <a:noFill/>
            <a:ln w="19050" cap="flat" cmpd="sng" algn="ctr">
              <a:solidFill>
                <a:srgbClr val="FF7F02"/>
              </a:solidFill>
              <a:prstDash val="solid"/>
              <a:miter lim="800000"/>
            </a:ln>
            <a:effectLst/>
          </p:spPr>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0DD16BF-8F20-347C-E97C-795B07F1183A}"/>
                    </a:ext>
                  </a:extLst>
                </p:cNvPr>
                <p:cNvSpPr txBox="1"/>
                <p:nvPr/>
              </p:nvSpPr>
              <p:spPr>
                <a:xfrm>
                  <a:off x="8499813" y="4228155"/>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2&lt;</m:t>
                            </m:r>
                          </m:sub>
                        </m:sSub>
                      </m:oMath>
                    </m:oMathPara>
                  </a14:m>
                  <a:endParaRPr lang="en-US" sz="1400" dirty="0">
                    <a:solidFill>
                      <a:prstClr val="black"/>
                    </a:solidFill>
                    <a:latin typeface="Aptos" panose="02110004020202020204"/>
                  </a:endParaRPr>
                </a:p>
              </p:txBody>
            </p:sp>
          </mc:Choice>
          <mc:Fallback xmlns="">
            <p:sp>
              <p:nvSpPr>
                <p:cNvPr id="11" name="TextBox 10">
                  <a:extLst>
                    <a:ext uri="{FF2B5EF4-FFF2-40B4-BE49-F238E27FC236}">
                      <a16:creationId xmlns:a16="http://schemas.microsoft.com/office/drawing/2014/main" id="{40DD16BF-8F20-347C-E97C-795B07F1183A}"/>
                    </a:ext>
                  </a:extLst>
                </p:cNvPr>
                <p:cNvSpPr txBox="1">
                  <a:spLocks noRot="1" noChangeAspect="1" noMove="1" noResize="1" noEditPoints="1" noAdjustHandles="1" noChangeArrowheads="1" noChangeShapeType="1" noTextEdit="1"/>
                </p:cNvSpPr>
                <p:nvPr/>
              </p:nvSpPr>
              <p:spPr>
                <a:xfrm>
                  <a:off x="8499813" y="4228155"/>
                  <a:ext cx="522013" cy="25585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C6C235-3004-249E-6762-AF4A94925D61}"/>
                    </a:ext>
                  </a:extLst>
                </p:cNvPr>
                <p:cNvSpPr txBox="1"/>
                <p:nvPr/>
              </p:nvSpPr>
              <p:spPr>
                <a:xfrm>
                  <a:off x="8947015" y="3438924"/>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3</m:t>
                            </m:r>
                          </m:sub>
                        </m:sSub>
                      </m:oMath>
                    </m:oMathPara>
                  </a14:m>
                  <a:endParaRPr lang="en-US" sz="1400" dirty="0">
                    <a:solidFill>
                      <a:prstClr val="black"/>
                    </a:solidFill>
                    <a:latin typeface="Aptos" panose="02110004020202020204"/>
                  </a:endParaRPr>
                </a:p>
              </p:txBody>
            </p:sp>
          </mc:Choice>
          <mc:Fallback xmlns="">
            <p:sp>
              <p:nvSpPr>
                <p:cNvPr id="12" name="TextBox 11">
                  <a:extLst>
                    <a:ext uri="{FF2B5EF4-FFF2-40B4-BE49-F238E27FC236}">
                      <a16:creationId xmlns:a16="http://schemas.microsoft.com/office/drawing/2014/main" id="{B0C6C235-3004-249E-6762-AF4A94925D61}"/>
                    </a:ext>
                  </a:extLst>
                </p:cNvPr>
                <p:cNvSpPr txBox="1">
                  <a:spLocks noRot="1" noChangeAspect="1" noMove="1" noResize="1" noEditPoints="1" noAdjustHandles="1" noChangeArrowheads="1" noChangeShapeType="1" noTextEdit="1"/>
                </p:cNvSpPr>
                <p:nvPr/>
              </p:nvSpPr>
              <p:spPr>
                <a:xfrm>
                  <a:off x="8947015" y="3438924"/>
                  <a:ext cx="522013" cy="25585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E006B2D-CDEA-4411-C543-A8A11B5FACE6}"/>
                    </a:ext>
                  </a:extLst>
                </p:cNvPr>
                <p:cNvSpPr txBox="1"/>
                <p:nvPr/>
              </p:nvSpPr>
              <p:spPr>
                <a:xfrm>
                  <a:off x="10013630" y="4619707"/>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𝑅</m:t>
                            </m:r>
                          </m:sub>
                        </m:sSub>
                      </m:oMath>
                    </m:oMathPara>
                  </a14:m>
                  <a:endParaRPr lang="en-US" sz="1400" dirty="0">
                    <a:solidFill>
                      <a:prstClr val="black"/>
                    </a:solidFill>
                    <a:latin typeface="Aptos" panose="02110004020202020204"/>
                  </a:endParaRPr>
                </a:p>
              </p:txBody>
            </p:sp>
          </mc:Choice>
          <mc:Fallback xmlns="">
            <p:sp>
              <p:nvSpPr>
                <p:cNvPr id="13" name="TextBox 12">
                  <a:extLst>
                    <a:ext uri="{FF2B5EF4-FFF2-40B4-BE49-F238E27FC236}">
                      <a16:creationId xmlns:a16="http://schemas.microsoft.com/office/drawing/2014/main" id="{1E006B2D-CDEA-4411-C543-A8A11B5FACE6}"/>
                    </a:ext>
                  </a:extLst>
                </p:cNvPr>
                <p:cNvSpPr txBox="1">
                  <a:spLocks noRot="1" noChangeAspect="1" noMove="1" noResize="1" noEditPoints="1" noAdjustHandles="1" noChangeArrowheads="1" noChangeShapeType="1" noTextEdit="1"/>
                </p:cNvSpPr>
                <p:nvPr/>
              </p:nvSpPr>
              <p:spPr>
                <a:xfrm>
                  <a:off x="10013630" y="4619707"/>
                  <a:ext cx="522013" cy="255851"/>
                </a:xfrm>
                <a:prstGeom prst="rect">
                  <a:avLst/>
                </a:prstGeom>
                <a:blipFill>
                  <a:blip r:embed="rId5"/>
                  <a:stretch>
                    <a:fillRect/>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E8A42312-3E84-0815-F5C0-28ED8540880B}"/>
                </a:ext>
              </a:extLst>
            </p:cNvPr>
            <p:cNvCxnSpPr>
              <a:cxnSpLocks/>
            </p:cNvCxnSpPr>
            <p:nvPr/>
          </p:nvCxnSpPr>
          <p:spPr>
            <a:xfrm flipV="1">
              <a:off x="782832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5" name="Straight Connector 14">
              <a:extLst>
                <a:ext uri="{FF2B5EF4-FFF2-40B4-BE49-F238E27FC236}">
                  <a16:creationId xmlns:a16="http://schemas.microsoft.com/office/drawing/2014/main" id="{1BD866B8-CAC1-2B22-5419-346AE6CCC2DE}"/>
                </a:ext>
              </a:extLst>
            </p:cNvPr>
            <p:cNvCxnSpPr>
              <a:cxnSpLocks/>
            </p:cNvCxnSpPr>
            <p:nvPr/>
          </p:nvCxnSpPr>
          <p:spPr>
            <a:xfrm flipV="1">
              <a:off x="8459561" y="4972951"/>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6" name="Straight Connector 15">
              <a:extLst>
                <a:ext uri="{FF2B5EF4-FFF2-40B4-BE49-F238E27FC236}">
                  <a16:creationId xmlns:a16="http://schemas.microsoft.com/office/drawing/2014/main" id="{3BD09423-2BE1-2677-F9B1-A78ABE40516D}"/>
                </a:ext>
              </a:extLst>
            </p:cNvPr>
            <p:cNvCxnSpPr>
              <a:cxnSpLocks/>
            </p:cNvCxnSpPr>
            <p:nvPr/>
          </p:nvCxnSpPr>
          <p:spPr>
            <a:xfrm flipH="1" flipV="1">
              <a:off x="9074409" y="4587059"/>
              <a:ext cx="2345" cy="1349819"/>
            </a:xfrm>
            <a:prstGeom prst="line">
              <a:avLst/>
            </a:prstGeom>
            <a:noFill/>
            <a:ln w="12700" cap="flat" cmpd="sng" algn="ctr">
              <a:solidFill>
                <a:sysClr val="windowText" lastClr="000000">
                  <a:lumMod val="50000"/>
                  <a:lumOff val="50000"/>
                </a:sysClr>
              </a:solidFill>
              <a:prstDash val="dash"/>
              <a:miter lim="800000"/>
            </a:ln>
            <a:effectLst/>
          </p:spPr>
        </p:cxnSp>
        <p:cxnSp>
          <p:nvCxnSpPr>
            <p:cNvPr id="17" name="Straight Connector 16">
              <a:extLst>
                <a:ext uri="{FF2B5EF4-FFF2-40B4-BE49-F238E27FC236}">
                  <a16:creationId xmlns:a16="http://schemas.microsoft.com/office/drawing/2014/main" id="{C6BAA3AC-84E5-D98C-97ED-E6CF664C6ADA}"/>
                </a:ext>
              </a:extLst>
            </p:cNvPr>
            <p:cNvCxnSpPr>
              <a:cxnSpLocks/>
            </p:cNvCxnSpPr>
            <p:nvPr/>
          </p:nvCxnSpPr>
          <p:spPr>
            <a:xfrm flipV="1">
              <a:off x="9363394" y="4587059"/>
              <a:ext cx="0" cy="1318509"/>
            </a:xfrm>
            <a:prstGeom prst="line">
              <a:avLst/>
            </a:prstGeom>
            <a:noFill/>
            <a:ln w="12700" cap="flat" cmpd="sng" algn="ctr">
              <a:solidFill>
                <a:sysClr val="windowText" lastClr="000000">
                  <a:lumMod val="50000"/>
                  <a:lumOff val="50000"/>
                </a:sysClr>
              </a:solidFill>
              <a:prstDash val="dash"/>
              <a:miter lim="800000"/>
            </a:ln>
            <a:effectLst/>
          </p:spPr>
        </p:cxnSp>
        <p:cxnSp>
          <p:nvCxnSpPr>
            <p:cNvPr id="18" name="Straight Connector 17">
              <a:extLst>
                <a:ext uri="{FF2B5EF4-FFF2-40B4-BE49-F238E27FC236}">
                  <a16:creationId xmlns:a16="http://schemas.microsoft.com/office/drawing/2014/main" id="{3FA120B8-2D3A-94A7-B783-FD64B5D60FBC}"/>
                </a:ext>
              </a:extLst>
            </p:cNvPr>
            <p:cNvCxnSpPr>
              <a:cxnSpLocks/>
            </p:cNvCxnSpPr>
            <p:nvPr/>
          </p:nvCxnSpPr>
          <p:spPr>
            <a:xfrm flipV="1">
              <a:off x="9972178" y="4965768"/>
              <a:ext cx="0" cy="582600"/>
            </a:xfrm>
            <a:prstGeom prst="line">
              <a:avLst/>
            </a:prstGeom>
            <a:noFill/>
            <a:ln w="12700" cap="flat" cmpd="sng" algn="ctr">
              <a:solidFill>
                <a:sysClr val="windowText" lastClr="000000">
                  <a:lumMod val="50000"/>
                  <a:lumOff val="50000"/>
                </a:sysClr>
              </a:solidFill>
              <a:prstDash val="dash"/>
              <a:miter lim="800000"/>
            </a:ln>
            <a:effectLst/>
          </p:spPr>
        </p:cxnSp>
        <p:cxnSp>
          <p:nvCxnSpPr>
            <p:cNvPr id="19" name="Straight Connector 18">
              <a:extLst>
                <a:ext uri="{FF2B5EF4-FFF2-40B4-BE49-F238E27FC236}">
                  <a16:creationId xmlns:a16="http://schemas.microsoft.com/office/drawing/2014/main" id="{52FF28A9-6CBC-AEC3-A51B-5DDB07B914A7}"/>
                </a:ext>
              </a:extLst>
            </p:cNvPr>
            <p:cNvCxnSpPr>
              <a:cxnSpLocks/>
            </p:cNvCxnSpPr>
            <p:nvPr/>
          </p:nvCxnSpPr>
          <p:spPr>
            <a:xfrm flipV="1">
              <a:off x="10591369" y="4965768"/>
              <a:ext cx="0" cy="589783"/>
            </a:xfrm>
            <a:prstGeom prst="line">
              <a:avLst/>
            </a:prstGeom>
            <a:noFill/>
            <a:ln w="12700" cap="flat" cmpd="sng" algn="ctr">
              <a:solidFill>
                <a:sysClr val="windowText" lastClr="000000">
                  <a:lumMod val="50000"/>
                  <a:lumOff val="50000"/>
                </a:sysClr>
              </a:solidFill>
              <a:prstDash val="dash"/>
              <a:miter lim="800000"/>
            </a:ln>
            <a:effectLst/>
          </p:spPr>
        </p:cxnSp>
        <p:sp>
          <p:nvSpPr>
            <p:cNvPr id="20" name="TextBox 19">
              <a:extLst>
                <a:ext uri="{FF2B5EF4-FFF2-40B4-BE49-F238E27FC236}">
                  <a16:creationId xmlns:a16="http://schemas.microsoft.com/office/drawing/2014/main" id="{4922B4F1-4788-DF32-1DCE-C2269CF3AB0B}"/>
                </a:ext>
              </a:extLst>
            </p:cNvPr>
            <p:cNvSpPr txBox="1"/>
            <p:nvPr/>
          </p:nvSpPr>
          <p:spPr>
            <a:xfrm>
              <a:off x="7804958" y="5649535"/>
              <a:ext cx="700422"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M1L</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sp>
          <p:nvSpPr>
            <p:cNvPr id="21" name="TextBox 20">
              <a:extLst>
                <a:ext uri="{FF2B5EF4-FFF2-40B4-BE49-F238E27FC236}">
                  <a16:creationId xmlns:a16="http://schemas.microsoft.com/office/drawing/2014/main" id="{5DEBBCB7-8B24-B261-89C6-72DF366E6119}"/>
                </a:ext>
              </a:extLst>
            </p:cNvPr>
            <p:cNvSpPr txBox="1"/>
            <p:nvPr/>
          </p:nvSpPr>
          <p:spPr>
            <a:xfrm>
              <a:off x="9087996" y="6070487"/>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M3</a:t>
              </a:r>
            </a:p>
          </p:txBody>
        </p:sp>
        <p:sp>
          <p:nvSpPr>
            <p:cNvPr id="22" name="TextBox 21">
              <a:extLst>
                <a:ext uri="{FF2B5EF4-FFF2-40B4-BE49-F238E27FC236}">
                  <a16:creationId xmlns:a16="http://schemas.microsoft.com/office/drawing/2014/main" id="{9B123001-0FF9-F731-EB81-53CDB917E289}"/>
                </a:ext>
              </a:extLst>
            </p:cNvPr>
            <p:cNvSpPr txBox="1"/>
            <p:nvPr/>
          </p:nvSpPr>
          <p:spPr>
            <a:xfrm>
              <a:off x="8684144" y="6068750"/>
              <a:ext cx="614559" cy="217473"/>
            </a:xfrm>
            <a:prstGeom prst="rect">
              <a:avLst/>
            </a:prstGeom>
            <a:noFill/>
          </p:spPr>
          <p:txBody>
            <a:bodyPr wrap="square" rtlCol="0">
              <a:spAutoFit/>
            </a:bodyPr>
            <a:lstStyle/>
            <a:p>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M2</a:t>
              </a:r>
            </a:p>
          </p:txBody>
        </p:sp>
        <p:cxnSp>
          <p:nvCxnSpPr>
            <p:cNvPr id="23" name="Straight Arrow Connector 22">
              <a:extLst>
                <a:ext uri="{FF2B5EF4-FFF2-40B4-BE49-F238E27FC236}">
                  <a16:creationId xmlns:a16="http://schemas.microsoft.com/office/drawing/2014/main" id="{E31FE673-785B-238A-5B64-DD3D8A03637A}"/>
                </a:ext>
              </a:extLst>
            </p:cNvPr>
            <p:cNvCxnSpPr>
              <a:cxnSpLocks/>
            </p:cNvCxnSpPr>
            <p:nvPr/>
          </p:nvCxnSpPr>
          <p:spPr>
            <a:xfrm flipV="1">
              <a:off x="9389082" y="5967362"/>
              <a:ext cx="204452" cy="175762"/>
            </a:xfrm>
            <a:prstGeom prst="straightConnector1">
              <a:avLst/>
            </a:prstGeom>
            <a:noFill/>
            <a:ln w="9525" cap="flat" cmpd="sng" algn="ctr">
              <a:solidFill>
                <a:sysClr val="windowText" lastClr="000000"/>
              </a:solidFill>
              <a:prstDash val="solid"/>
              <a:miter lim="800000"/>
              <a:tailEnd type="triangle"/>
            </a:ln>
            <a:effectLst/>
          </p:spPr>
        </p:cxnSp>
        <p:sp>
          <p:nvSpPr>
            <p:cNvPr id="24" name="TextBox 23">
              <a:extLst>
                <a:ext uri="{FF2B5EF4-FFF2-40B4-BE49-F238E27FC236}">
                  <a16:creationId xmlns:a16="http://schemas.microsoft.com/office/drawing/2014/main" id="{28DC2654-4522-7D9E-C297-9AB32D4F248B}"/>
                </a:ext>
              </a:extLst>
            </p:cNvPr>
            <p:cNvSpPr txBox="1"/>
            <p:nvPr/>
          </p:nvSpPr>
          <p:spPr>
            <a:xfrm>
              <a:off x="9881275" y="5644949"/>
              <a:ext cx="786725" cy="217473"/>
            </a:xfrm>
            <a:prstGeom prst="rect">
              <a:avLst/>
            </a:prstGeom>
            <a:noFill/>
          </p:spPr>
          <p:txBody>
            <a:bodyPr wrap="square" rtlCol="0">
              <a:spAutoFit/>
            </a:bodyPr>
            <a:lstStyle/>
            <a:p>
              <a:pPr algn="ctr"/>
              <a:r>
                <a:rPr lang="en-US" sz="1100" dirty="0">
                  <a:solidFill>
                    <a:prstClr val="black"/>
                  </a:solidFill>
                  <a:latin typeface="DEJAVU SANS" panose="020B0603030804020204" pitchFamily="34" charset="0"/>
                  <a:ea typeface="DEJAVU SANS" panose="020B0603030804020204" pitchFamily="34" charset="0"/>
                  <a:cs typeface="DEJAVU SANS" panose="020B0603030804020204" pitchFamily="34" charset="0"/>
                </a:rPr>
                <a:t>M1R</a:t>
              </a:r>
              <a:endParaRPr lang="en-US" sz="1100" baseline="-25000" dirty="0">
                <a:solidFill>
                  <a:prstClr val="black"/>
                </a:solidFill>
                <a:latin typeface="DEJAVU SANS" panose="020B0603030804020204" pitchFamily="34" charset="0"/>
                <a:ea typeface="DEJAVU SANS" panose="020B0603030804020204" pitchFamily="34" charset="0"/>
                <a:cs typeface="DEJAVU SANS" panose="020B0603030804020204" pitchFamily="34" charset="0"/>
              </a:endParaRPr>
            </a:p>
          </p:txBody>
        </p:sp>
        <p:cxnSp>
          <p:nvCxnSpPr>
            <p:cNvPr id="25" name="Straight Arrow Connector 24">
              <a:extLst>
                <a:ext uri="{FF2B5EF4-FFF2-40B4-BE49-F238E27FC236}">
                  <a16:creationId xmlns:a16="http://schemas.microsoft.com/office/drawing/2014/main" id="{011C470A-CEFC-0601-0829-B5CDEBA89DC8}"/>
                </a:ext>
              </a:extLst>
            </p:cNvPr>
            <p:cNvCxnSpPr>
              <a:cxnSpLocks/>
            </p:cNvCxnSpPr>
            <p:nvPr/>
          </p:nvCxnSpPr>
          <p:spPr>
            <a:xfrm flipV="1">
              <a:off x="8946058" y="5899479"/>
              <a:ext cx="150" cy="226462"/>
            </a:xfrm>
            <a:prstGeom prst="straightConnector1">
              <a:avLst/>
            </a:prstGeom>
            <a:noFill/>
            <a:ln w="9525" cap="flat" cmpd="sng" algn="ctr">
              <a:solidFill>
                <a:sysClr val="windowText" lastClr="000000"/>
              </a:solidFill>
              <a:prstDash val="solid"/>
              <a:miter lim="800000"/>
              <a:tailEnd type="triangle"/>
            </a:ln>
            <a:effectLst/>
          </p:spPr>
        </p:cxnSp>
        <p:cxnSp>
          <p:nvCxnSpPr>
            <p:cNvPr id="26" name="Straight Connector 25">
              <a:extLst>
                <a:ext uri="{FF2B5EF4-FFF2-40B4-BE49-F238E27FC236}">
                  <a16:creationId xmlns:a16="http://schemas.microsoft.com/office/drawing/2014/main" id="{E731E2B2-CB37-4FF4-0153-2299315F97FE}"/>
                </a:ext>
              </a:extLst>
            </p:cNvPr>
            <p:cNvCxnSpPr>
              <a:cxnSpLocks/>
            </p:cNvCxnSpPr>
            <p:nvPr/>
          </p:nvCxnSpPr>
          <p:spPr>
            <a:xfrm flipH="1">
              <a:off x="8449442" y="4596212"/>
              <a:ext cx="611891" cy="0"/>
            </a:xfrm>
            <a:prstGeom prst="line">
              <a:avLst/>
            </a:prstGeom>
            <a:noFill/>
            <a:ln w="19050" cap="flat" cmpd="sng" algn="ctr">
              <a:solidFill>
                <a:srgbClr val="0432FF"/>
              </a:solidFill>
              <a:prstDash val="solid"/>
              <a:miter lim="800000"/>
            </a:ln>
            <a:effectLst/>
          </p:spPr>
        </p:cxnSp>
        <p:cxnSp>
          <p:nvCxnSpPr>
            <p:cNvPr id="27" name="Straight Connector 26">
              <a:extLst>
                <a:ext uri="{FF2B5EF4-FFF2-40B4-BE49-F238E27FC236}">
                  <a16:creationId xmlns:a16="http://schemas.microsoft.com/office/drawing/2014/main" id="{67663DFF-43F5-B2FD-AEFC-92744BD097F5}"/>
                </a:ext>
              </a:extLst>
            </p:cNvPr>
            <p:cNvCxnSpPr>
              <a:cxnSpLocks/>
            </p:cNvCxnSpPr>
            <p:nvPr/>
          </p:nvCxnSpPr>
          <p:spPr>
            <a:xfrm flipV="1">
              <a:off x="9063416" y="3776958"/>
              <a:ext cx="0" cy="828895"/>
            </a:xfrm>
            <a:prstGeom prst="line">
              <a:avLst/>
            </a:prstGeom>
            <a:noFill/>
            <a:ln w="19050" cap="flat" cmpd="sng" algn="ctr">
              <a:solidFill>
                <a:srgbClr val="FF8808"/>
              </a:solidFill>
              <a:prstDash val="solid"/>
              <a:miter lim="800000"/>
            </a:ln>
            <a:effectLst/>
          </p:spPr>
        </p:cxnSp>
        <p:cxnSp>
          <p:nvCxnSpPr>
            <p:cNvPr id="28" name="Straight Connector 27">
              <a:extLst>
                <a:ext uri="{FF2B5EF4-FFF2-40B4-BE49-F238E27FC236}">
                  <a16:creationId xmlns:a16="http://schemas.microsoft.com/office/drawing/2014/main" id="{A787AF9A-F758-9DA6-6612-DBF2F7231CD7}"/>
                </a:ext>
              </a:extLst>
            </p:cNvPr>
            <p:cNvCxnSpPr>
              <a:cxnSpLocks/>
            </p:cNvCxnSpPr>
            <p:nvPr/>
          </p:nvCxnSpPr>
          <p:spPr>
            <a:xfrm flipV="1">
              <a:off x="8458221" y="4587059"/>
              <a:ext cx="0" cy="364649"/>
            </a:xfrm>
            <a:prstGeom prst="line">
              <a:avLst/>
            </a:prstGeom>
            <a:noFill/>
            <a:ln w="19050" cap="flat" cmpd="sng" algn="ctr">
              <a:solidFill>
                <a:srgbClr val="0432FF"/>
              </a:solidFill>
              <a:prstDash val="solid"/>
              <a:miter lim="800000"/>
            </a:ln>
            <a:effectLst/>
          </p:spPr>
        </p:cxnSp>
        <p:cxnSp>
          <p:nvCxnSpPr>
            <p:cNvPr id="29" name="Straight Connector 28">
              <a:extLst>
                <a:ext uri="{FF2B5EF4-FFF2-40B4-BE49-F238E27FC236}">
                  <a16:creationId xmlns:a16="http://schemas.microsoft.com/office/drawing/2014/main" id="{38524638-DF17-1DCA-52CC-498E42827A50}"/>
                </a:ext>
              </a:extLst>
            </p:cNvPr>
            <p:cNvCxnSpPr>
              <a:cxnSpLocks/>
            </p:cNvCxnSpPr>
            <p:nvPr/>
          </p:nvCxnSpPr>
          <p:spPr>
            <a:xfrm flipV="1">
              <a:off x="9962405" y="4596211"/>
              <a:ext cx="0" cy="361848"/>
            </a:xfrm>
            <a:prstGeom prst="line">
              <a:avLst/>
            </a:prstGeom>
            <a:noFill/>
            <a:ln w="19050" cap="flat" cmpd="sng" algn="ctr">
              <a:solidFill>
                <a:srgbClr val="0432FF"/>
              </a:solidFill>
              <a:prstDash val="solid"/>
              <a:miter lim="800000"/>
            </a:ln>
            <a:effectLst/>
          </p:spPr>
        </p:cxnSp>
        <p:cxnSp>
          <p:nvCxnSpPr>
            <p:cNvPr id="30" name="Straight Connector 29">
              <a:extLst>
                <a:ext uri="{FF2B5EF4-FFF2-40B4-BE49-F238E27FC236}">
                  <a16:creationId xmlns:a16="http://schemas.microsoft.com/office/drawing/2014/main" id="{650B793A-EC07-97D8-762F-157AA45E701D}"/>
                </a:ext>
              </a:extLst>
            </p:cNvPr>
            <p:cNvCxnSpPr>
              <a:cxnSpLocks/>
            </p:cNvCxnSpPr>
            <p:nvPr/>
          </p:nvCxnSpPr>
          <p:spPr>
            <a:xfrm>
              <a:off x="9054736" y="3784849"/>
              <a:ext cx="308658" cy="0"/>
            </a:xfrm>
            <a:prstGeom prst="line">
              <a:avLst/>
            </a:prstGeom>
            <a:noFill/>
            <a:ln w="19050" cap="flat" cmpd="sng" algn="ctr">
              <a:solidFill>
                <a:srgbClr val="0432FF"/>
              </a:solidFill>
              <a:prstDash val="solid"/>
              <a:miter lim="800000"/>
            </a:ln>
            <a:effectLst/>
          </p:spPr>
        </p:cxnSp>
        <p:cxnSp>
          <p:nvCxnSpPr>
            <p:cNvPr id="31" name="Straight Connector 30">
              <a:extLst>
                <a:ext uri="{FF2B5EF4-FFF2-40B4-BE49-F238E27FC236}">
                  <a16:creationId xmlns:a16="http://schemas.microsoft.com/office/drawing/2014/main" id="{43D1C9BD-983D-6DA6-82A1-73132B9EDBD0}"/>
                </a:ext>
              </a:extLst>
            </p:cNvPr>
            <p:cNvCxnSpPr>
              <a:cxnSpLocks/>
            </p:cNvCxnSpPr>
            <p:nvPr/>
          </p:nvCxnSpPr>
          <p:spPr>
            <a:xfrm>
              <a:off x="7825153" y="4943604"/>
              <a:ext cx="640027" cy="0"/>
            </a:xfrm>
            <a:prstGeom prst="line">
              <a:avLst/>
            </a:prstGeom>
            <a:noFill/>
            <a:ln w="19050" cap="flat" cmpd="sng" algn="ctr">
              <a:solidFill>
                <a:srgbClr val="0432FF"/>
              </a:solidFill>
              <a:prstDash val="solid"/>
              <a:miter lim="800000"/>
            </a:ln>
            <a:effectLst/>
          </p:spPr>
        </p:cxnSp>
        <p:cxnSp>
          <p:nvCxnSpPr>
            <p:cNvPr id="32" name="Straight Connector 31">
              <a:extLst>
                <a:ext uri="{FF2B5EF4-FFF2-40B4-BE49-F238E27FC236}">
                  <a16:creationId xmlns:a16="http://schemas.microsoft.com/office/drawing/2014/main" id="{CA01D0D6-6575-8746-AC04-E92367753DBB}"/>
                </a:ext>
              </a:extLst>
            </p:cNvPr>
            <p:cNvCxnSpPr>
              <a:cxnSpLocks/>
            </p:cNvCxnSpPr>
            <p:nvPr/>
          </p:nvCxnSpPr>
          <p:spPr>
            <a:xfrm>
              <a:off x="9957910" y="4949552"/>
              <a:ext cx="633459" cy="0"/>
            </a:xfrm>
            <a:prstGeom prst="line">
              <a:avLst/>
            </a:prstGeom>
            <a:noFill/>
            <a:ln w="19050" cap="flat" cmpd="sng" algn="ctr">
              <a:solidFill>
                <a:srgbClr val="0432FF"/>
              </a:solidFill>
              <a:prstDash val="solid"/>
              <a:miter lim="800000"/>
            </a:ln>
            <a:effectLst/>
          </p:spPr>
        </p:cxnSp>
        <p:cxnSp>
          <p:nvCxnSpPr>
            <p:cNvPr id="33" name="Straight Connector 32">
              <a:extLst>
                <a:ext uri="{FF2B5EF4-FFF2-40B4-BE49-F238E27FC236}">
                  <a16:creationId xmlns:a16="http://schemas.microsoft.com/office/drawing/2014/main" id="{AF437049-9152-1F91-DE67-F39490E0509D}"/>
                </a:ext>
              </a:extLst>
            </p:cNvPr>
            <p:cNvCxnSpPr>
              <a:cxnSpLocks/>
            </p:cNvCxnSpPr>
            <p:nvPr/>
          </p:nvCxnSpPr>
          <p:spPr>
            <a:xfrm>
              <a:off x="9355189" y="4596211"/>
              <a:ext cx="615670" cy="0"/>
            </a:xfrm>
            <a:prstGeom prst="line">
              <a:avLst/>
            </a:prstGeom>
            <a:noFill/>
            <a:ln w="19050" cap="flat" cmpd="sng" algn="ctr">
              <a:solidFill>
                <a:srgbClr val="0432FF"/>
              </a:solidFill>
              <a:prstDash val="solid"/>
              <a:miter lim="800000"/>
            </a:ln>
            <a:effectLst/>
          </p:spPr>
        </p:cxnSp>
        <p:cxnSp>
          <p:nvCxnSpPr>
            <p:cNvPr id="34" name="Straight Connector 33">
              <a:extLst>
                <a:ext uri="{FF2B5EF4-FFF2-40B4-BE49-F238E27FC236}">
                  <a16:creationId xmlns:a16="http://schemas.microsoft.com/office/drawing/2014/main" id="{64420B94-1BA2-C641-6AD3-45F5802E9239}"/>
                </a:ext>
              </a:extLst>
            </p:cNvPr>
            <p:cNvCxnSpPr>
              <a:cxnSpLocks/>
            </p:cNvCxnSpPr>
            <p:nvPr/>
          </p:nvCxnSpPr>
          <p:spPr>
            <a:xfrm flipV="1">
              <a:off x="9357594" y="3776160"/>
              <a:ext cx="0" cy="828895"/>
            </a:xfrm>
            <a:prstGeom prst="line">
              <a:avLst/>
            </a:prstGeom>
            <a:noFill/>
            <a:ln w="19050" cap="flat" cmpd="sng" algn="ctr">
              <a:solidFill>
                <a:srgbClr val="0432FF"/>
              </a:solidFill>
              <a:prstDash val="solid"/>
              <a:miter lim="800000"/>
            </a:ln>
            <a:effectLst/>
          </p:spPr>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27813907-508E-148C-3F1C-8617C567AF49}"/>
                    </a:ext>
                  </a:extLst>
                </p:cNvPr>
                <p:cNvSpPr txBox="1"/>
                <p:nvPr/>
              </p:nvSpPr>
              <p:spPr>
                <a:xfrm>
                  <a:off x="8465180" y="3433039"/>
                  <a:ext cx="522013" cy="255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a:solidFill>
                                  <a:prstClr val="black"/>
                                </a:solidFill>
                                <a:latin typeface="Cambria Math" panose="02040503050406030204" pitchFamily="18" charset="0"/>
                              </a:rPr>
                            </m:ctrlPr>
                          </m:sSubPr>
                          <m:e>
                            <m:r>
                              <a:rPr lang="en-US" sz="1400" i="1">
                                <a:solidFill>
                                  <a:prstClr val="black"/>
                                </a:solidFill>
                                <a:latin typeface="Cambria Math" panose="02040503050406030204" pitchFamily="18" charset="0"/>
                              </a:rPr>
                              <m:t>𝑥</m:t>
                            </m:r>
                          </m:e>
                          <m:sub>
                            <m:r>
                              <a:rPr lang="en-US" sz="1400" i="1">
                                <a:solidFill>
                                  <a:prstClr val="black"/>
                                </a:solidFill>
                                <a:latin typeface="Cambria Math" panose="02040503050406030204" pitchFamily="18" charset="0"/>
                              </a:rPr>
                              <m:t>2&gt;</m:t>
                            </m:r>
                          </m:sub>
                        </m:sSub>
                      </m:oMath>
                    </m:oMathPara>
                  </a14:m>
                  <a:endParaRPr lang="en-US" sz="1400" dirty="0">
                    <a:solidFill>
                      <a:prstClr val="black"/>
                    </a:solidFill>
                    <a:latin typeface="Aptos" panose="02110004020202020204"/>
                  </a:endParaRPr>
                </a:p>
              </p:txBody>
            </p:sp>
          </mc:Choice>
          <mc:Fallback xmlns="">
            <p:sp>
              <p:nvSpPr>
                <p:cNvPr id="35" name="TextBox 34">
                  <a:extLst>
                    <a:ext uri="{FF2B5EF4-FFF2-40B4-BE49-F238E27FC236}">
                      <a16:creationId xmlns:a16="http://schemas.microsoft.com/office/drawing/2014/main" id="{27813907-508E-148C-3F1C-8617C567AF49}"/>
                    </a:ext>
                  </a:extLst>
                </p:cNvPr>
                <p:cNvSpPr txBox="1">
                  <a:spLocks noRot="1" noChangeAspect="1" noMove="1" noResize="1" noEditPoints="1" noAdjustHandles="1" noChangeArrowheads="1" noChangeShapeType="1" noTextEdit="1"/>
                </p:cNvSpPr>
                <p:nvPr/>
              </p:nvSpPr>
              <p:spPr>
                <a:xfrm>
                  <a:off x="8465180" y="3433039"/>
                  <a:ext cx="522013" cy="255851"/>
                </a:xfrm>
                <a:prstGeom prst="rect">
                  <a:avLst/>
                </a:prstGeom>
                <a:blipFill>
                  <a:blip r:embed="rId6"/>
                  <a:stretch>
                    <a:fillRect/>
                  </a:stretch>
                </a:blipFill>
              </p:spPr>
              <p:txBody>
                <a:bodyPr/>
                <a:lstStyle/>
                <a:p>
                  <a:r>
                    <a:rPr lang="en-US">
                      <a:noFill/>
                    </a:rPr>
                    <a:t> </a:t>
                  </a:r>
                </a:p>
              </p:txBody>
            </p:sp>
          </mc:Fallback>
        </mc:AlternateContent>
      </p:grpSp>
      <p:sp>
        <p:nvSpPr>
          <p:cNvPr id="53" name="Rectangle 52">
            <a:extLst>
              <a:ext uri="{FF2B5EF4-FFF2-40B4-BE49-F238E27FC236}">
                <a16:creationId xmlns:a16="http://schemas.microsoft.com/office/drawing/2014/main" id="{91524DF9-83B2-C1FC-93B5-FA03ACE1A46E}"/>
              </a:ext>
            </a:extLst>
          </p:cNvPr>
          <p:cNvSpPr/>
          <p:nvPr/>
        </p:nvSpPr>
        <p:spPr>
          <a:xfrm>
            <a:off x="3339557" y="4295821"/>
            <a:ext cx="494110" cy="338621"/>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pic>
        <p:nvPicPr>
          <p:cNvPr id="5" name="Picture 4">
            <a:extLst>
              <a:ext uri="{FF2B5EF4-FFF2-40B4-BE49-F238E27FC236}">
                <a16:creationId xmlns:a16="http://schemas.microsoft.com/office/drawing/2014/main" id="{9357FE90-CDF9-31B4-71D0-8BD4A8AE97B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164664" y="2352014"/>
            <a:ext cx="6946900" cy="2449362"/>
          </a:xfrm>
          <a:prstGeom prst="rect">
            <a:avLst/>
          </a:prstGeom>
        </p:spPr>
      </p:pic>
      <p:sp>
        <p:nvSpPr>
          <p:cNvPr id="56" name="Rectangle 55">
            <a:extLst>
              <a:ext uri="{FF2B5EF4-FFF2-40B4-BE49-F238E27FC236}">
                <a16:creationId xmlns:a16="http://schemas.microsoft.com/office/drawing/2014/main" id="{07F079CA-A88B-5A2F-F170-8E065FCA9170}"/>
              </a:ext>
            </a:extLst>
          </p:cNvPr>
          <p:cNvSpPr/>
          <p:nvPr/>
        </p:nvSpPr>
        <p:spPr>
          <a:xfrm>
            <a:off x="5208390" y="2387662"/>
            <a:ext cx="552370" cy="470128"/>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7" name="Rectangle 56">
            <a:extLst>
              <a:ext uri="{FF2B5EF4-FFF2-40B4-BE49-F238E27FC236}">
                <a16:creationId xmlns:a16="http://schemas.microsoft.com/office/drawing/2014/main" id="{4936EB9B-0CD6-7123-5DE1-BE18414C1925}"/>
              </a:ext>
            </a:extLst>
          </p:cNvPr>
          <p:cNvSpPr/>
          <p:nvPr/>
        </p:nvSpPr>
        <p:spPr>
          <a:xfrm>
            <a:off x="6090842" y="2791457"/>
            <a:ext cx="5980353" cy="812501"/>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58" name="Rectangle 57">
            <a:extLst>
              <a:ext uri="{FF2B5EF4-FFF2-40B4-BE49-F238E27FC236}">
                <a16:creationId xmlns:a16="http://schemas.microsoft.com/office/drawing/2014/main" id="{D8061723-B40D-BC3B-8622-80A704600172}"/>
              </a:ext>
            </a:extLst>
          </p:cNvPr>
          <p:cNvSpPr/>
          <p:nvPr/>
        </p:nvSpPr>
        <p:spPr>
          <a:xfrm>
            <a:off x="6090842" y="3646575"/>
            <a:ext cx="5980353" cy="1175548"/>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cxnSp>
        <p:nvCxnSpPr>
          <p:cNvPr id="48" name="Straight Connector 47">
            <a:extLst>
              <a:ext uri="{FF2B5EF4-FFF2-40B4-BE49-F238E27FC236}">
                <a16:creationId xmlns:a16="http://schemas.microsoft.com/office/drawing/2014/main" id="{D7AE77B5-E6E4-E727-807C-803329920F70}"/>
              </a:ext>
            </a:extLst>
          </p:cNvPr>
          <p:cNvCxnSpPr/>
          <p:nvPr/>
        </p:nvCxnSpPr>
        <p:spPr>
          <a:xfrm>
            <a:off x="4317826" y="4058653"/>
            <a:ext cx="276777" cy="0"/>
          </a:xfrm>
          <a:prstGeom prst="line">
            <a:avLst/>
          </a:prstGeom>
          <a:ln w="19050">
            <a:solidFill>
              <a:schemeClr val="bg2"/>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82095E8-8B67-4102-3377-54B59EFDFD62}"/>
              </a:ext>
            </a:extLst>
          </p:cNvPr>
          <p:cNvCxnSpPr/>
          <p:nvPr/>
        </p:nvCxnSpPr>
        <p:spPr>
          <a:xfrm>
            <a:off x="4444866" y="4058653"/>
            <a:ext cx="0" cy="648203"/>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0" name="TextBox 49">
                <a:extLst>
                  <a:ext uri="{FF2B5EF4-FFF2-40B4-BE49-F238E27FC236}">
                    <a16:creationId xmlns:a16="http://schemas.microsoft.com/office/drawing/2014/main" id="{BBE26F2F-AC6B-80A8-D479-B5F03C3D6605}"/>
                  </a:ext>
                </a:extLst>
              </p:cNvPr>
              <p:cNvSpPr txBox="1"/>
              <p:nvPr/>
            </p:nvSpPr>
            <p:spPr>
              <a:xfrm>
                <a:off x="4267615" y="4195722"/>
                <a:ext cx="627795" cy="324384"/>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chemeClr val="bg2"/>
                              </a:solidFill>
                              <a:latin typeface="Cambria Math" panose="02040503050406030204" pitchFamily="18" charset="0"/>
                            </a:rPr>
                          </m:ctrlPr>
                        </m:sSubPr>
                        <m:e>
                          <m:r>
                            <a:rPr lang="en-US" sz="1400" b="0" i="1" smtClean="0">
                              <a:solidFill>
                                <a:schemeClr val="bg2"/>
                              </a:solidFill>
                              <a:latin typeface="Cambria Math" panose="02040503050406030204" pitchFamily="18" charset="0"/>
                            </a:rPr>
                            <m:t>𝑓</m:t>
                          </m:r>
                        </m:e>
                        <m:sub>
                          <m:r>
                            <a:rPr lang="en-US" sz="1400" b="0" i="1" smtClean="0">
                              <a:solidFill>
                                <a:schemeClr val="bg2"/>
                              </a:solidFill>
                              <a:latin typeface="Cambria Math" panose="02040503050406030204" pitchFamily="18" charset="0"/>
                            </a:rPr>
                            <m:t>𝑞</m:t>
                          </m:r>
                        </m:sub>
                      </m:sSub>
                    </m:oMath>
                  </m:oMathPara>
                </a14:m>
                <a:endParaRPr lang="en-US" sz="1400" dirty="0">
                  <a:solidFill>
                    <a:schemeClr val="bg2"/>
                  </a:solidFill>
                  <a:latin typeface="Aptos" panose="02110004020202020204"/>
                </a:endParaRPr>
              </a:p>
            </p:txBody>
          </p:sp>
        </mc:Choice>
        <mc:Fallback>
          <p:sp>
            <p:nvSpPr>
              <p:cNvPr id="50" name="TextBox 49">
                <a:extLst>
                  <a:ext uri="{FF2B5EF4-FFF2-40B4-BE49-F238E27FC236}">
                    <a16:creationId xmlns:a16="http://schemas.microsoft.com/office/drawing/2014/main" id="{BBE26F2F-AC6B-80A8-D479-B5F03C3D6605}"/>
                  </a:ext>
                </a:extLst>
              </p:cNvPr>
              <p:cNvSpPr txBox="1">
                <a:spLocks noRot="1" noChangeAspect="1" noMove="1" noResize="1" noEditPoints="1" noAdjustHandles="1" noChangeArrowheads="1" noChangeShapeType="1" noTextEdit="1"/>
              </p:cNvSpPr>
              <p:nvPr/>
            </p:nvSpPr>
            <p:spPr>
              <a:xfrm>
                <a:off x="4267615" y="4195722"/>
                <a:ext cx="627795" cy="324384"/>
              </a:xfrm>
              <a:prstGeom prst="rect">
                <a:avLst/>
              </a:prstGeom>
              <a:blipFill>
                <a:blip r:embed="rId8"/>
                <a:stretch>
                  <a:fillRect b="-3846"/>
                </a:stretch>
              </a:blipFill>
              <a:ln>
                <a:noFill/>
              </a:ln>
            </p:spPr>
            <p:txBody>
              <a:bodyPr/>
              <a:lstStyle/>
              <a:p>
                <a:r>
                  <a:rPr lang="en-US">
                    <a:noFill/>
                  </a:rPr>
                  <a:t> </a:t>
                </a:r>
              </a:p>
            </p:txBody>
          </p:sp>
        </mc:Fallback>
      </mc:AlternateContent>
      <p:cxnSp>
        <p:nvCxnSpPr>
          <p:cNvPr id="51" name="Straight Arrow Connector 50">
            <a:extLst>
              <a:ext uri="{FF2B5EF4-FFF2-40B4-BE49-F238E27FC236}">
                <a16:creationId xmlns:a16="http://schemas.microsoft.com/office/drawing/2014/main" id="{42AF9796-D326-FC47-792A-94A0E67F8970}"/>
              </a:ext>
            </a:extLst>
          </p:cNvPr>
          <p:cNvCxnSpPr>
            <a:cxnSpLocks/>
          </p:cNvCxnSpPr>
          <p:nvPr/>
        </p:nvCxnSpPr>
        <p:spPr>
          <a:xfrm>
            <a:off x="3871311" y="3731652"/>
            <a:ext cx="0" cy="975778"/>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2" name="TextBox 51">
                <a:extLst>
                  <a:ext uri="{FF2B5EF4-FFF2-40B4-BE49-F238E27FC236}">
                    <a16:creationId xmlns:a16="http://schemas.microsoft.com/office/drawing/2014/main" id="{4939D148-C21F-8AE0-3F15-F733DA461E17}"/>
                  </a:ext>
                </a:extLst>
              </p:cNvPr>
              <p:cNvSpPr txBox="1"/>
              <p:nvPr/>
            </p:nvSpPr>
            <p:spPr>
              <a:xfrm>
                <a:off x="3456140" y="3909254"/>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JJ</a:t>
                </a:r>
                <a:endParaRPr lang="en-US" sz="1400" dirty="0">
                  <a:solidFill>
                    <a:schemeClr val="bg2"/>
                  </a:solidFill>
                  <a:latin typeface="Aptos" panose="02110004020202020204"/>
                </a:endParaRPr>
              </a:p>
            </p:txBody>
          </p:sp>
        </mc:Choice>
        <mc:Fallback>
          <p:sp>
            <p:nvSpPr>
              <p:cNvPr id="52" name="TextBox 51">
                <a:extLst>
                  <a:ext uri="{FF2B5EF4-FFF2-40B4-BE49-F238E27FC236}">
                    <a16:creationId xmlns:a16="http://schemas.microsoft.com/office/drawing/2014/main" id="{4939D148-C21F-8AE0-3F15-F733DA461E17}"/>
                  </a:ext>
                </a:extLst>
              </p:cNvPr>
              <p:cNvSpPr txBox="1">
                <a:spLocks noRot="1" noChangeAspect="1" noMove="1" noResize="1" noEditPoints="1" noAdjustHandles="1" noChangeArrowheads="1" noChangeShapeType="1" noTextEdit="1"/>
              </p:cNvSpPr>
              <p:nvPr/>
            </p:nvSpPr>
            <p:spPr>
              <a:xfrm>
                <a:off x="3456140" y="3909254"/>
                <a:ext cx="627795" cy="307777"/>
              </a:xfrm>
              <a:prstGeom prst="rect">
                <a:avLst/>
              </a:prstGeom>
              <a:blipFill>
                <a:blip r:embed="rId3"/>
                <a:stretch>
                  <a:fillRect b="-11538"/>
                </a:stretch>
              </a:blipFill>
              <a:ln>
                <a:noFill/>
              </a:ln>
            </p:spPr>
            <p:txBody>
              <a:bodyPr/>
              <a:lstStyle/>
              <a:p>
                <a:r>
                  <a:rPr lang="en-US">
                    <a:noFill/>
                  </a:rPr>
                  <a:t> </a:t>
                </a:r>
              </a:p>
            </p:txBody>
          </p:sp>
        </mc:Fallback>
      </mc:AlternateContent>
      <p:cxnSp>
        <p:nvCxnSpPr>
          <p:cNvPr id="54" name="Straight Arrow Connector 53">
            <a:extLst>
              <a:ext uri="{FF2B5EF4-FFF2-40B4-BE49-F238E27FC236}">
                <a16:creationId xmlns:a16="http://schemas.microsoft.com/office/drawing/2014/main" id="{A6D7AF5E-0B8C-B0AE-F2B9-A055494E1B5A}"/>
              </a:ext>
            </a:extLst>
          </p:cNvPr>
          <p:cNvCxnSpPr>
            <a:cxnSpLocks/>
          </p:cNvCxnSpPr>
          <p:nvPr/>
        </p:nvCxnSpPr>
        <p:spPr>
          <a:xfrm>
            <a:off x="4810987" y="4724240"/>
            <a:ext cx="0" cy="428814"/>
          </a:xfrm>
          <a:prstGeom prst="straightConnector1">
            <a:avLst/>
          </a:prstGeom>
          <a:ln w="127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5" name="TextBox 54">
                <a:extLst>
                  <a:ext uri="{FF2B5EF4-FFF2-40B4-BE49-F238E27FC236}">
                    <a16:creationId xmlns:a16="http://schemas.microsoft.com/office/drawing/2014/main" id="{F125A5C2-2B70-5382-652E-9B70C0621EA8}"/>
                  </a:ext>
                </a:extLst>
              </p:cNvPr>
              <p:cNvSpPr txBox="1"/>
              <p:nvPr/>
            </p:nvSpPr>
            <p:spPr>
              <a:xfrm>
                <a:off x="4344962" y="4750035"/>
                <a:ext cx="627795" cy="307777"/>
              </a:xfrm>
              <a:prstGeom prst="rect">
                <a:avLst/>
              </a:prstGeom>
              <a:noFill/>
              <a:ln>
                <a:noFill/>
              </a:ln>
            </p:spPr>
            <p:txBody>
              <a:bodyPr wrap="square" rtlCol="0">
                <a:spAutoFit/>
              </a:bodyPr>
              <a:lstStyle/>
              <a:p>
                <a:pPr/>
                <a14:m>
                  <m:oMath xmlns:m="http://schemas.openxmlformats.org/officeDocument/2006/math">
                    <m:r>
                      <a:rPr lang="en-US" sz="1400" b="0" i="1" smtClean="0">
                        <a:solidFill>
                          <a:schemeClr val="bg2"/>
                        </a:solidFill>
                        <a:latin typeface="Cambria Math" panose="02040503050406030204" pitchFamily="18" charset="0"/>
                      </a:rPr>
                      <m:t>𝛿</m:t>
                    </m:r>
                    <m:r>
                      <m:rPr>
                        <m:sty m:val="p"/>
                      </m:rPr>
                      <a:rPr lang="en-US" sz="1400" b="0" i="0" smtClean="0">
                        <a:solidFill>
                          <a:schemeClr val="bg2"/>
                        </a:solidFill>
                        <a:latin typeface="Cambria Math" panose="02040503050406030204" pitchFamily="18" charset="0"/>
                      </a:rPr>
                      <m:t>Δ</m:t>
                    </m:r>
                  </m:oMath>
                </a14:m>
                <a:r>
                  <a:rPr lang="en-US" sz="1400" baseline="-25000" dirty="0">
                    <a:solidFill>
                      <a:schemeClr val="bg2"/>
                    </a:solidFill>
                    <a:latin typeface="Aptos" panose="02110004020202020204"/>
                  </a:rPr>
                  <a:t>M1</a:t>
                </a:r>
                <a:endParaRPr lang="en-US" sz="1400" dirty="0">
                  <a:solidFill>
                    <a:schemeClr val="bg2"/>
                  </a:solidFill>
                  <a:latin typeface="Aptos" panose="02110004020202020204"/>
                </a:endParaRPr>
              </a:p>
            </p:txBody>
          </p:sp>
        </mc:Choice>
        <mc:Fallback>
          <p:sp>
            <p:nvSpPr>
              <p:cNvPr id="55" name="TextBox 54">
                <a:extLst>
                  <a:ext uri="{FF2B5EF4-FFF2-40B4-BE49-F238E27FC236}">
                    <a16:creationId xmlns:a16="http://schemas.microsoft.com/office/drawing/2014/main" id="{F125A5C2-2B70-5382-652E-9B70C0621EA8}"/>
                  </a:ext>
                </a:extLst>
              </p:cNvPr>
              <p:cNvSpPr txBox="1">
                <a:spLocks noRot="1" noChangeAspect="1" noMove="1" noResize="1" noEditPoints="1" noAdjustHandles="1" noChangeArrowheads="1" noChangeShapeType="1" noTextEdit="1"/>
              </p:cNvSpPr>
              <p:nvPr/>
            </p:nvSpPr>
            <p:spPr>
              <a:xfrm>
                <a:off x="4344962" y="4750035"/>
                <a:ext cx="627795" cy="307777"/>
              </a:xfrm>
              <a:prstGeom prst="rect">
                <a:avLst/>
              </a:prstGeom>
              <a:blipFill>
                <a:blip r:embed="rId6"/>
                <a:stretch>
                  <a:fillRect b="-1538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437735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C828-8191-941B-6698-6F1321D8DD3F}"/>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2D1B6EB5-0307-5E62-06EB-7DB1E7EEBB59}"/>
              </a:ext>
            </a:extLst>
          </p:cNvPr>
          <p:cNvSpPr>
            <a:spLocks noGrp="1" noChangeArrowheads="1"/>
          </p:cNvSpPr>
          <p:nvPr>
            <p:ph type="title"/>
          </p:nvPr>
        </p:nvSpPr>
        <p:spPr>
          <a:xfrm>
            <a:off x="2375028" y="160997"/>
            <a:ext cx="7438768" cy="761802"/>
          </a:xfrm>
        </p:spPr>
        <p:txBody>
          <a:bodyPr vert="horz" lIns="92051" tIns="46026" rIns="92051" bIns="46026" rtlCol="0" anchor="ctr">
            <a:noAutofit/>
          </a:bodyPr>
          <a:lstStyle/>
          <a:p>
            <a:pPr eaLnBrk="1" hangingPunct="1"/>
            <a:r>
              <a:rPr lang="en-US" altLang="en-US" dirty="0">
                <a:solidFill>
                  <a:schemeClr val="tx1"/>
                </a:solidFill>
              </a:rPr>
              <a:t>Qualitative Agreement with Data</a:t>
            </a:r>
          </a:p>
        </p:txBody>
      </p:sp>
      <p:sp>
        <p:nvSpPr>
          <p:cNvPr id="10" name="Rectangle 3">
            <a:extLst>
              <a:ext uri="{FF2B5EF4-FFF2-40B4-BE49-F238E27FC236}">
                <a16:creationId xmlns:a16="http://schemas.microsoft.com/office/drawing/2014/main" id="{42032220-118F-4380-B789-A41619B0B24D}"/>
              </a:ext>
            </a:extLst>
          </p:cNvPr>
          <p:cNvSpPr>
            <a:spLocks noGrp="1" noChangeArrowheads="1"/>
          </p:cNvSpPr>
          <p:nvPr>
            <p:ph idx="4294967295"/>
          </p:nvPr>
        </p:nvSpPr>
        <p:spPr>
          <a:xfrm>
            <a:off x="575839" y="1328712"/>
            <a:ext cx="6764342" cy="4862299"/>
          </a:xfrm>
          <a:prstGeom prst="rect">
            <a:avLst/>
          </a:prstGeom>
        </p:spPr>
        <p:txBody>
          <a:bodyPr/>
          <a:lstStyle/>
          <a:p>
            <a:pPr>
              <a:lnSpc>
                <a:spcPct val="100000"/>
              </a:lnSpc>
            </a:pPr>
            <a:r>
              <a:rPr lang="en-US" dirty="0"/>
              <a:t>Qualitatively re-creates gap profile influence on:</a:t>
            </a:r>
          </a:p>
          <a:p>
            <a:pPr lvl="1">
              <a:lnSpc>
                <a:spcPct val="100000"/>
              </a:lnSpc>
            </a:pPr>
            <a:r>
              <a:rPr lang="en-US" dirty="0"/>
              <a:t>Event severity</a:t>
            </a:r>
          </a:p>
          <a:p>
            <a:pPr lvl="1">
              <a:lnSpc>
                <a:spcPct val="100000"/>
              </a:lnSpc>
            </a:pPr>
            <a:r>
              <a:rPr lang="en-US" dirty="0"/>
              <a:t>Recovery timescale</a:t>
            </a:r>
          </a:p>
          <a:p>
            <a:pPr lvl="1">
              <a:lnSpc>
                <a:spcPct val="100000"/>
              </a:lnSpc>
            </a:pPr>
            <a:r>
              <a:rPr lang="en-US" dirty="0"/>
              <a:t>Qubit frequency shift</a:t>
            </a:r>
          </a:p>
        </p:txBody>
      </p:sp>
      <p:pic>
        <p:nvPicPr>
          <p:cNvPr id="12407" name="Picture 12406">
            <a:extLst>
              <a:ext uri="{FF2B5EF4-FFF2-40B4-BE49-F238E27FC236}">
                <a16:creationId xmlns:a16="http://schemas.microsoft.com/office/drawing/2014/main" id="{5CD262A2-8520-C013-C133-1BD114823E4D}"/>
              </a:ext>
            </a:extLst>
          </p:cNvPr>
          <p:cNvPicPr>
            <a:picLocks noChangeAspect="1"/>
          </p:cNvPicPr>
          <p:nvPr/>
        </p:nvPicPr>
        <p:blipFill>
          <a:blip r:embed="rId3"/>
          <a:stretch>
            <a:fillRect/>
          </a:stretch>
        </p:blipFill>
        <p:spPr>
          <a:xfrm>
            <a:off x="7322038" y="922799"/>
            <a:ext cx="4848643" cy="4129014"/>
          </a:xfrm>
          <a:prstGeom prst="rect">
            <a:avLst/>
          </a:prstGeom>
        </p:spPr>
      </p:pic>
      <p:pic>
        <p:nvPicPr>
          <p:cNvPr id="12409" name="Picture 12408">
            <a:extLst>
              <a:ext uri="{FF2B5EF4-FFF2-40B4-BE49-F238E27FC236}">
                <a16:creationId xmlns:a16="http://schemas.microsoft.com/office/drawing/2014/main" id="{AC3C6F09-3A79-2024-48DA-4559CC3014C5}"/>
              </a:ext>
            </a:extLst>
          </p:cNvPr>
          <p:cNvPicPr>
            <a:picLocks noChangeAspect="1"/>
          </p:cNvPicPr>
          <p:nvPr/>
        </p:nvPicPr>
        <p:blipFill>
          <a:blip r:embed="rId4"/>
          <a:srcRect/>
          <a:stretch/>
        </p:blipFill>
        <p:spPr>
          <a:xfrm>
            <a:off x="104667" y="4019316"/>
            <a:ext cx="3619044" cy="2837791"/>
          </a:xfrm>
          <a:prstGeom prst="rect">
            <a:avLst/>
          </a:prstGeom>
        </p:spPr>
      </p:pic>
      <p:pic>
        <p:nvPicPr>
          <p:cNvPr id="12410" name="Picture 12409">
            <a:extLst>
              <a:ext uri="{FF2B5EF4-FFF2-40B4-BE49-F238E27FC236}">
                <a16:creationId xmlns:a16="http://schemas.microsoft.com/office/drawing/2014/main" id="{4DDE1893-8C50-47ED-AEA7-CD7C2B0F430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714832" y="4055672"/>
            <a:ext cx="3720753" cy="2765080"/>
          </a:xfrm>
          <a:prstGeom prst="rect">
            <a:avLst/>
          </a:prstGeom>
        </p:spPr>
      </p:pic>
    </p:spTree>
    <p:extLst>
      <p:ext uri="{BB962C8B-B14F-4D97-AF65-F5344CB8AC3E}">
        <p14:creationId xmlns:p14="http://schemas.microsoft.com/office/powerpoint/2010/main" val="337897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40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86B32-BA3F-CFC7-A316-339360E7D950}"/>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583D0F46-4693-1CA8-E91A-D3A409688EA3}"/>
              </a:ext>
            </a:extLst>
          </p:cNvPr>
          <p:cNvSpPr>
            <a:spLocks noGrp="1" noChangeArrowheads="1"/>
          </p:cNvSpPr>
          <p:nvPr>
            <p:ph type="title"/>
          </p:nvPr>
        </p:nvSpPr>
        <p:spPr>
          <a:xfrm>
            <a:off x="2375028" y="160997"/>
            <a:ext cx="7438768" cy="761802"/>
          </a:xfrm>
        </p:spPr>
        <p:txBody>
          <a:bodyPr vert="horz" lIns="92051" tIns="46026" rIns="92051" bIns="46026" rtlCol="0" anchor="ctr">
            <a:noAutofit/>
          </a:bodyPr>
          <a:lstStyle/>
          <a:p>
            <a:pPr eaLnBrk="1" hangingPunct="1"/>
            <a:r>
              <a:rPr lang="en-US" altLang="en-US" dirty="0">
                <a:solidFill>
                  <a:schemeClr val="tx1"/>
                </a:solidFill>
              </a:rPr>
              <a:t>Qualitative Agreement with Data</a:t>
            </a:r>
          </a:p>
        </p:txBody>
      </p:sp>
      <p:sp>
        <p:nvSpPr>
          <p:cNvPr id="10" name="Rectangle 3">
            <a:extLst>
              <a:ext uri="{FF2B5EF4-FFF2-40B4-BE49-F238E27FC236}">
                <a16:creationId xmlns:a16="http://schemas.microsoft.com/office/drawing/2014/main" id="{0E5EC600-C2C6-BC14-3D67-F635D8000AC5}"/>
              </a:ext>
            </a:extLst>
          </p:cNvPr>
          <p:cNvSpPr>
            <a:spLocks noGrp="1" noChangeArrowheads="1"/>
          </p:cNvSpPr>
          <p:nvPr>
            <p:ph idx="4294967295"/>
          </p:nvPr>
        </p:nvSpPr>
        <p:spPr>
          <a:xfrm>
            <a:off x="575839" y="1328712"/>
            <a:ext cx="4160647" cy="4862299"/>
          </a:xfrm>
          <a:prstGeom prst="rect">
            <a:avLst/>
          </a:prstGeom>
        </p:spPr>
        <p:txBody>
          <a:bodyPr/>
          <a:lstStyle/>
          <a:p>
            <a:pPr>
              <a:lnSpc>
                <a:spcPct val="100000"/>
              </a:lnSpc>
            </a:pPr>
            <a:r>
              <a:rPr lang="en-US" dirty="0"/>
              <a:t>For qubits across the array, in excitation and relaxation, simultaneously</a:t>
            </a:r>
          </a:p>
        </p:txBody>
      </p:sp>
      <p:pic>
        <p:nvPicPr>
          <p:cNvPr id="3" name="Picture 2">
            <a:extLst>
              <a:ext uri="{FF2B5EF4-FFF2-40B4-BE49-F238E27FC236}">
                <a16:creationId xmlns:a16="http://schemas.microsoft.com/office/drawing/2014/main" id="{65540BC2-D546-C82E-C52E-33273EB2F862}"/>
              </a:ext>
            </a:extLst>
          </p:cNvPr>
          <p:cNvPicPr>
            <a:picLocks noChangeAspect="1"/>
          </p:cNvPicPr>
          <p:nvPr/>
        </p:nvPicPr>
        <p:blipFill>
          <a:blip r:embed="rId3"/>
          <a:stretch>
            <a:fillRect/>
          </a:stretch>
        </p:blipFill>
        <p:spPr>
          <a:xfrm>
            <a:off x="4736486" y="901696"/>
            <a:ext cx="7452339" cy="5956304"/>
          </a:xfrm>
          <a:prstGeom prst="rect">
            <a:avLst/>
          </a:prstGeom>
        </p:spPr>
      </p:pic>
    </p:spTree>
    <p:extLst>
      <p:ext uri="{BB962C8B-B14F-4D97-AF65-F5344CB8AC3E}">
        <p14:creationId xmlns:p14="http://schemas.microsoft.com/office/powerpoint/2010/main" val="3615120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55C4C-DD44-7C4B-75D8-B1D224253B85}"/>
            </a:ext>
          </a:extLst>
        </p:cNvPr>
        <p:cNvGrpSpPr/>
        <p:nvPr/>
      </p:nvGrpSpPr>
      <p:grpSpPr>
        <a:xfrm>
          <a:off x="0" y="0"/>
          <a:ext cx="0" cy="0"/>
          <a:chOff x="0" y="0"/>
          <a:chExt cx="0" cy="0"/>
        </a:xfrm>
      </p:grpSpPr>
      <p:grpSp>
        <p:nvGrpSpPr>
          <p:cNvPr id="87" name="Group 86">
            <a:extLst>
              <a:ext uri="{FF2B5EF4-FFF2-40B4-BE49-F238E27FC236}">
                <a16:creationId xmlns:a16="http://schemas.microsoft.com/office/drawing/2014/main" id="{1B7EA830-1C83-5D1B-A22E-B59D6A78F8F4}"/>
              </a:ext>
            </a:extLst>
          </p:cNvPr>
          <p:cNvGrpSpPr/>
          <p:nvPr/>
        </p:nvGrpSpPr>
        <p:grpSpPr>
          <a:xfrm>
            <a:off x="1001477" y="2337027"/>
            <a:ext cx="3718560" cy="3810899"/>
            <a:chOff x="1001477" y="2337027"/>
            <a:chExt cx="3718560" cy="3810899"/>
          </a:xfrm>
        </p:grpSpPr>
        <p:sp>
          <p:nvSpPr>
            <p:cNvPr id="48" name="Freeform 47">
              <a:extLst>
                <a:ext uri="{FF2B5EF4-FFF2-40B4-BE49-F238E27FC236}">
                  <a16:creationId xmlns:a16="http://schemas.microsoft.com/office/drawing/2014/main" id="{F5CBDA2A-66FD-9E43-D6B2-C1FF2DC3CB39}"/>
                </a:ext>
              </a:extLst>
            </p:cNvPr>
            <p:cNvSpPr/>
            <p:nvPr/>
          </p:nvSpPr>
          <p:spPr>
            <a:xfrm>
              <a:off x="1585598" y="2420548"/>
              <a:ext cx="1194320" cy="2350661"/>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86" name="Group 85">
              <a:extLst>
                <a:ext uri="{FF2B5EF4-FFF2-40B4-BE49-F238E27FC236}">
                  <a16:creationId xmlns:a16="http://schemas.microsoft.com/office/drawing/2014/main" id="{79C62C54-4184-824F-582F-BFBB205017EC}"/>
                </a:ext>
              </a:extLst>
            </p:cNvPr>
            <p:cNvGrpSpPr/>
            <p:nvPr/>
          </p:nvGrpSpPr>
          <p:grpSpPr>
            <a:xfrm>
              <a:off x="1001477" y="2337027"/>
              <a:ext cx="3718560" cy="3810899"/>
              <a:chOff x="1001477" y="2337027"/>
              <a:chExt cx="3718560" cy="3810899"/>
            </a:xfrm>
          </p:grpSpPr>
          <p:grpSp>
            <p:nvGrpSpPr>
              <p:cNvPr id="85" name="Group 84">
                <a:extLst>
                  <a:ext uri="{FF2B5EF4-FFF2-40B4-BE49-F238E27FC236}">
                    <a16:creationId xmlns:a16="http://schemas.microsoft.com/office/drawing/2014/main" id="{C3A6EB68-4DC7-293D-00DF-1DC349443C24}"/>
                  </a:ext>
                </a:extLst>
              </p:cNvPr>
              <p:cNvGrpSpPr/>
              <p:nvPr/>
            </p:nvGrpSpPr>
            <p:grpSpPr>
              <a:xfrm>
                <a:off x="1585598" y="3000429"/>
                <a:ext cx="2863239" cy="3147497"/>
                <a:chOff x="1585598" y="3000429"/>
                <a:chExt cx="2863239" cy="3147497"/>
              </a:xfrm>
            </p:grpSpPr>
            <p:sp>
              <p:nvSpPr>
                <p:cNvPr id="49" name="Freeform 48">
                  <a:extLst>
                    <a:ext uri="{FF2B5EF4-FFF2-40B4-BE49-F238E27FC236}">
                      <a16:creationId xmlns:a16="http://schemas.microsoft.com/office/drawing/2014/main" id="{5FD94B2F-7FF3-2F3C-C28A-5B4083374CC3}"/>
                    </a:ext>
                  </a:extLst>
                </p:cNvPr>
                <p:cNvSpPr/>
                <p:nvPr/>
              </p:nvSpPr>
              <p:spPr>
                <a:xfrm flipH="1">
                  <a:off x="3254517" y="3000429"/>
                  <a:ext cx="1194320" cy="2350661"/>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50" name="Group 49">
                  <a:extLst>
                    <a:ext uri="{FF2B5EF4-FFF2-40B4-BE49-F238E27FC236}">
                      <a16:creationId xmlns:a16="http://schemas.microsoft.com/office/drawing/2014/main" id="{99F74328-F829-9A2B-0376-8889C7047A8F}"/>
                    </a:ext>
                  </a:extLst>
                </p:cNvPr>
                <p:cNvGrpSpPr/>
                <p:nvPr/>
              </p:nvGrpSpPr>
              <p:grpSpPr>
                <a:xfrm>
                  <a:off x="2975495" y="3000429"/>
                  <a:ext cx="78231" cy="3147497"/>
                  <a:chOff x="4988560" y="1849118"/>
                  <a:chExt cx="152400" cy="4815842"/>
                </a:xfrm>
              </p:grpSpPr>
              <p:cxnSp>
                <p:nvCxnSpPr>
                  <p:cNvPr id="81" name="Straight Connector 80">
                    <a:extLst>
                      <a:ext uri="{FF2B5EF4-FFF2-40B4-BE49-F238E27FC236}">
                        <a16:creationId xmlns:a16="http://schemas.microsoft.com/office/drawing/2014/main" id="{DB78628B-AB3C-A437-6252-7530D481BB45}"/>
                      </a:ext>
                    </a:extLst>
                  </p:cNvPr>
                  <p:cNvCxnSpPr>
                    <a:cxnSpLocks/>
                  </p:cNvCxnSpPr>
                  <p:nvPr/>
                </p:nvCxnSpPr>
                <p:spPr>
                  <a:xfrm>
                    <a:off x="4988560" y="1849118"/>
                    <a:ext cx="0" cy="4815842"/>
                  </a:xfrm>
                  <a:prstGeom prst="line">
                    <a:avLst/>
                  </a:prstGeom>
                  <a:noFill/>
                  <a:ln w="19050" cap="flat" cmpd="sng" algn="ctr">
                    <a:solidFill>
                      <a:sysClr val="windowText" lastClr="000000"/>
                    </a:solidFill>
                    <a:prstDash val="solid"/>
                    <a:miter lim="800000"/>
                  </a:ln>
                  <a:effectLst/>
                </p:spPr>
              </p:cxnSp>
              <p:cxnSp>
                <p:nvCxnSpPr>
                  <p:cNvPr id="82" name="Straight Connector 81">
                    <a:extLst>
                      <a:ext uri="{FF2B5EF4-FFF2-40B4-BE49-F238E27FC236}">
                        <a16:creationId xmlns:a16="http://schemas.microsoft.com/office/drawing/2014/main" id="{935AE0AF-E4DA-EB47-149D-E6FA6BF7ADA1}"/>
                      </a:ext>
                    </a:extLst>
                  </p:cNvPr>
                  <p:cNvCxnSpPr>
                    <a:cxnSpLocks/>
                  </p:cNvCxnSpPr>
                  <p:nvPr/>
                </p:nvCxnSpPr>
                <p:spPr>
                  <a:xfrm>
                    <a:off x="5140958" y="1849118"/>
                    <a:ext cx="2" cy="4815842"/>
                  </a:xfrm>
                  <a:prstGeom prst="line">
                    <a:avLst/>
                  </a:prstGeom>
                  <a:noFill/>
                  <a:ln w="19050" cap="flat" cmpd="sng" algn="ctr">
                    <a:solidFill>
                      <a:sysClr val="windowText" lastClr="000000"/>
                    </a:solidFill>
                    <a:prstDash val="solid"/>
                    <a:miter lim="800000"/>
                  </a:ln>
                  <a:effectLst/>
                </p:spPr>
              </p:cxnSp>
            </p:grpSp>
            <p:cxnSp>
              <p:nvCxnSpPr>
                <p:cNvPr id="51" name="Straight Connector 50">
                  <a:extLst>
                    <a:ext uri="{FF2B5EF4-FFF2-40B4-BE49-F238E27FC236}">
                      <a16:creationId xmlns:a16="http://schemas.microsoft.com/office/drawing/2014/main" id="{23611D8D-518F-9C7D-0824-CFFFC77F17A1}"/>
                    </a:ext>
                  </a:extLst>
                </p:cNvPr>
                <p:cNvCxnSpPr>
                  <a:cxnSpLocks/>
                </p:cNvCxnSpPr>
                <p:nvPr/>
              </p:nvCxnSpPr>
              <p:spPr>
                <a:xfrm>
                  <a:off x="3053725" y="5450696"/>
                  <a:ext cx="1395112" cy="0"/>
                </a:xfrm>
                <a:prstGeom prst="line">
                  <a:avLst/>
                </a:prstGeom>
                <a:noFill/>
                <a:ln w="25400" cap="flat" cmpd="sng" algn="ctr">
                  <a:solidFill>
                    <a:sysClr val="windowText" lastClr="000000"/>
                  </a:solidFill>
                  <a:prstDash val="solid"/>
                  <a:miter lim="800000"/>
                </a:ln>
                <a:effectLst/>
              </p:spPr>
            </p:cxnSp>
            <p:sp>
              <p:nvSpPr>
                <p:cNvPr id="53" name="Rectangle 52">
                  <a:extLst>
                    <a:ext uri="{FF2B5EF4-FFF2-40B4-BE49-F238E27FC236}">
                      <a16:creationId xmlns:a16="http://schemas.microsoft.com/office/drawing/2014/main" id="{9237306A-BF61-92FF-AA42-20F7B83CC003}"/>
                    </a:ext>
                  </a:extLst>
                </p:cNvPr>
                <p:cNvSpPr/>
                <p:nvPr/>
              </p:nvSpPr>
              <p:spPr>
                <a:xfrm>
                  <a:off x="1585598" y="3192998"/>
                  <a:ext cx="2863239" cy="2954926"/>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cxnSp>
              <p:nvCxnSpPr>
                <p:cNvPr id="54" name="Straight Connector 53">
                  <a:extLst>
                    <a:ext uri="{FF2B5EF4-FFF2-40B4-BE49-F238E27FC236}">
                      <a16:creationId xmlns:a16="http://schemas.microsoft.com/office/drawing/2014/main" id="{373F9E81-1316-CF2B-F044-BA81D032846B}"/>
                    </a:ext>
                  </a:extLst>
                </p:cNvPr>
                <p:cNvCxnSpPr>
                  <a:cxnSpLocks/>
                </p:cNvCxnSpPr>
                <p:nvPr/>
              </p:nvCxnSpPr>
              <p:spPr>
                <a:xfrm flipH="1">
                  <a:off x="2280546" y="4670461"/>
                  <a:ext cx="694949" cy="0"/>
                </a:xfrm>
                <a:prstGeom prst="line">
                  <a:avLst/>
                </a:prstGeom>
                <a:noFill/>
                <a:ln w="19050" cap="flat" cmpd="sng" algn="ctr">
                  <a:solidFill>
                    <a:sysClr val="windowText" lastClr="000000"/>
                  </a:solidFill>
                  <a:prstDash val="sysDash"/>
                  <a:miter lim="800000"/>
                </a:ln>
                <a:effectLst/>
              </p:spPr>
            </p:cxnSp>
            <p:cxnSp>
              <p:nvCxnSpPr>
                <p:cNvPr id="55" name="Straight Arrow Connector 54">
                  <a:extLst>
                    <a:ext uri="{FF2B5EF4-FFF2-40B4-BE49-F238E27FC236}">
                      <a16:creationId xmlns:a16="http://schemas.microsoft.com/office/drawing/2014/main" id="{1CF4C3F0-54BE-80CB-F779-5C22057B0F63}"/>
                    </a:ext>
                  </a:extLst>
                </p:cNvPr>
                <p:cNvCxnSpPr/>
                <p:nvPr/>
              </p:nvCxnSpPr>
              <p:spPr>
                <a:xfrm>
                  <a:off x="2519234" y="4670461"/>
                  <a:ext cx="0" cy="780235"/>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517A29F6-175F-9B87-5967-1212AC8D633A}"/>
                        </a:ext>
                      </a:extLst>
                    </p:cNvPr>
                    <p:cNvSpPr txBox="1"/>
                    <p:nvPr/>
                  </p:nvSpPr>
                  <p:spPr>
                    <a:xfrm>
                      <a:off x="2283888" y="4875913"/>
                      <a:ext cx="681919" cy="369332"/>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h𝑓</m:t>
                          </m:r>
                        </m:oMath>
                      </a14:m>
                      <a:r>
                        <a:rPr kumimoji="0" lang="en-US" sz="1800" b="0" i="0" u="none" strike="noStrike" kern="0" cap="none" spc="0" normalizeH="0" baseline="-25000" noProof="0" dirty="0">
                          <a:ln>
                            <a:noFill/>
                          </a:ln>
                          <a:solidFill>
                            <a:prstClr val="black"/>
                          </a:solidFill>
                          <a:effectLst/>
                          <a:uLnTx/>
                          <a:uFillTx/>
                          <a:latin typeface="Aptos" panose="02110004020202020204"/>
                        </a:rPr>
                        <a:t>qb</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6" name="TextBox 55">
                      <a:extLst>
                        <a:ext uri="{FF2B5EF4-FFF2-40B4-BE49-F238E27FC236}">
                          <a16:creationId xmlns:a16="http://schemas.microsoft.com/office/drawing/2014/main" id="{517A29F6-175F-9B87-5967-1212AC8D633A}"/>
                        </a:ext>
                      </a:extLst>
                    </p:cNvPr>
                    <p:cNvSpPr txBox="1">
                      <a:spLocks noRot="1" noChangeAspect="1" noMove="1" noResize="1" noEditPoints="1" noAdjustHandles="1" noChangeArrowheads="1" noChangeShapeType="1" noTextEdit="1"/>
                    </p:cNvSpPr>
                    <p:nvPr/>
                  </p:nvSpPr>
                  <p:spPr>
                    <a:xfrm>
                      <a:off x="2283888" y="4875913"/>
                      <a:ext cx="681919" cy="369332"/>
                    </a:xfrm>
                    <a:prstGeom prst="rect">
                      <a:avLst/>
                    </a:prstGeom>
                    <a:blipFill>
                      <a:blip r:embed="rId2"/>
                      <a:stretch>
                        <a:fillRect l="-3704" b="-17241"/>
                      </a:stretch>
                    </a:blipFill>
                  </p:spPr>
                  <p:txBody>
                    <a:bodyPr/>
                    <a:lstStyle/>
                    <a:p>
                      <a:r>
                        <a:rPr lang="en-US">
                          <a:noFill/>
                        </a:rPr>
                        <a:t> </a:t>
                      </a:r>
                    </a:p>
                  </p:txBody>
                </p:sp>
              </mc:Fallback>
            </mc:AlternateContent>
            <p:cxnSp>
              <p:nvCxnSpPr>
                <p:cNvPr id="57" name="Straight Connector 56">
                  <a:extLst>
                    <a:ext uri="{FF2B5EF4-FFF2-40B4-BE49-F238E27FC236}">
                      <a16:creationId xmlns:a16="http://schemas.microsoft.com/office/drawing/2014/main" id="{1BC4EFB5-019C-66DB-1E9C-5728367CE210}"/>
                    </a:ext>
                  </a:extLst>
                </p:cNvPr>
                <p:cNvCxnSpPr>
                  <a:cxnSpLocks/>
                </p:cNvCxnSpPr>
                <p:nvPr/>
              </p:nvCxnSpPr>
              <p:spPr>
                <a:xfrm flipH="1" flipV="1">
                  <a:off x="1585598" y="5450696"/>
                  <a:ext cx="1389896" cy="1366"/>
                </a:xfrm>
                <a:prstGeom prst="line">
                  <a:avLst/>
                </a:prstGeom>
                <a:noFill/>
                <a:ln w="19050" cap="flat" cmpd="sng" algn="ctr">
                  <a:solidFill>
                    <a:sysClr val="windowText" lastClr="000000"/>
                  </a:solidFill>
                  <a:prstDash val="sysDash"/>
                  <a:miter lim="800000"/>
                </a:ln>
                <a:effectLst/>
              </p:spPr>
            </p:cxn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72FB72FA-FD44-BE54-61A9-EB4B18475046}"/>
                        </a:ext>
                      </a:extLst>
                    </p:cNvPr>
                    <p:cNvSpPr txBox="1"/>
                    <p:nvPr/>
                  </p:nvSpPr>
                  <p:spPr>
                    <a:xfrm>
                      <a:off x="1740832" y="4989370"/>
                      <a:ext cx="546240" cy="369332"/>
                    </a:xfrm>
                    <a:prstGeom prst="rect">
                      <a:avLst/>
                    </a:prstGeom>
                    <a:solidFill>
                      <a:sysClr val="window" lastClr="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𝛿</m:t>
                          </m:r>
                          <m:r>
                            <m:rPr>
                              <m:sty m:val="p"/>
                            </m:rP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rPr>
                            <m:t>Δ</m:t>
                          </m:r>
                        </m:oMath>
                      </a14:m>
                      <a:r>
                        <a:rPr kumimoji="0" lang="en-US" sz="1800" b="0" i="0" u="none" strike="noStrike" kern="0" cap="none" spc="0" normalizeH="0" baseline="-25000" noProof="0" dirty="0">
                          <a:ln>
                            <a:noFill/>
                          </a:ln>
                          <a:solidFill>
                            <a:prstClr val="black"/>
                          </a:solidFill>
                          <a:effectLst/>
                          <a:uLnTx/>
                          <a:uFillTx/>
                          <a:latin typeface="Aptos" panose="02110004020202020204"/>
                        </a:rPr>
                        <a:t>JJ</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 name="TextBox 57">
                      <a:extLst>
                        <a:ext uri="{FF2B5EF4-FFF2-40B4-BE49-F238E27FC236}">
                          <a16:creationId xmlns:a16="http://schemas.microsoft.com/office/drawing/2014/main" id="{72FB72FA-FD44-BE54-61A9-EB4B18475046}"/>
                        </a:ext>
                      </a:extLst>
                    </p:cNvPr>
                    <p:cNvSpPr txBox="1">
                      <a:spLocks noRot="1" noChangeAspect="1" noMove="1" noResize="1" noEditPoints="1" noAdjustHandles="1" noChangeArrowheads="1" noChangeShapeType="1" noTextEdit="1"/>
                    </p:cNvSpPr>
                    <p:nvPr/>
                  </p:nvSpPr>
                  <p:spPr>
                    <a:xfrm>
                      <a:off x="1740832" y="4989370"/>
                      <a:ext cx="546240" cy="369332"/>
                    </a:xfrm>
                    <a:prstGeom prst="rect">
                      <a:avLst/>
                    </a:prstGeom>
                    <a:blipFill>
                      <a:blip r:embed="rId3"/>
                      <a:stretch>
                        <a:fillRect b="-16667"/>
                      </a:stretch>
                    </a:blipFill>
                  </p:spPr>
                  <p:txBody>
                    <a:bodyPr/>
                    <a:lstStyle/>
                    <a:p>
                      <a:r>
                        <a:rPr lang="en-US">
                          <a:noFill/>
                        </a:rPr>
                        <a:t> </a:t>
                      </a:r>
                    </a:p>
                  </p:txBody>
                </p:sp>
              </mc:Fallback>
            </mc:AlternateContent>
            <p:sp>
              <p:nvSpPr>
                <p:cNvPr id="59" name="Oval 58">
                  <a:extLst>
                    <a:ext uri="{FF2B5EF4-FFF2-40B4-BE49-F238E27FC236}">
                      <a16:creationId xmlns:a16="http://schemas.microsoft.com/office/drawing/2014/main" id="{4A97415F-FBAD-D955-DD63-CB9686DADB4A}"/>
                    </a:ext>
                  </a:extLst>
                </p:cNvPr>
                <p:cNvSpPr>
                  <a:spLocks noChangeAspect="1"/>
                </p:cNvSpPr>
                <p:nvPr/>
              </p:nvSpPr>
              <p:spPr>
                <a:xfrm>
                  <a:off x="3559617" y="5245245"/>
                  <a:ext cx="182880" cy="182880"/>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0" name="Arc 59">
                  <a:extLst>
                    <a:ext uri="{FF2B5EF4-FFF2-40B4-BE49-F238E27FC236}">
                      <a16:creationId xmlns:a16="http://schemas.microsoft.com/office/drawing/2014/main" id="{2AE78F30-C8D7-8653-4B25-62873350559D}"/>
                    </a:ext>
                  </a:extLst>
                </p:cNvPr>
                <p:cNvSpPr/>
                <p:nvPr/>
              </p:nvSpPr>
              <p:spPr>
                <a:xfrm>
                  <a:off x="2110429" y="4594496"/>
                  <a:ext cx="1540628" cy="1279148"/>
                </a:xfrm>
                <a:prstGeom prst="arc">
                  <a:avLst/>
                </a:prstGeom>
                <a:noFill/>
                <a:ln w="19050" cap="flat" cmpd="sng" algn="ctr">
                  <a:solidFill>
                    <a:srgbClr val="C00000"/>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cxnSp>
              <p:nvCxnSpPr>
                <p:cNvPr id="61" name="Straight Arrow Connector 60">
                  <a:extLst>
                    <a:ext uri="{FF2B5EF4-FFF2-40B4-BE49-F238E27FC236}">
                      <a16:creationId xmlns:a16="http://schemas.microsoft.com/office/drawing/2014/main" id="{B4F275D2-7482-75CA-7E8C-66B045F300AB}"/>
                    </a:ext>
                  </a:extLst>
                </p:cNvPr>
                <p:cNvCxnSpPr>
                  <a:cxnSpLocks/>
                </p:cNvCxnSpPr>
                <p:nvPr/>
              </p:nvCxnSpPr>
              <p:spPr>
                <a:xfrm>
                  <a:off x="1783364" y="4897375"/>
                  <a:ext cx="0" cy="553321"/>
                </a:xfrm>
                <a:prstGeom prst="straightConnector1">
                  <a:avLst/>
                </a:prstGeom>
                <a:noFill/>
                <a:ln w="19050" cap="flat" cmpd="sng" algn="ctr">
                  <a:solidFill>
                    <a:sysClr val="windowText" lastClr="000000"/>
                  </a:solidFill>
                  <a:prstDash val="solid"/>
                  <a:miter lim="800000"/>
                  <a:headEnd type="triangle"/>
                  <a:tailEnd type="triangle"/>
                </a:ln>
                <a:effectLst/>
              </p:spPr>
            </p:cxnSp>
            <p:cxnSp>
              <p:nvCxnSpPr>
                <p:cNvPr id="62" name="Straight Connector 61">
                  <a:extLst>
                    <a:ext uri="{FF2B5EF4-FFF2-40B4-BE49-F238E27FC236}">
                      <a16:creationId xmlns:a16="http://schemas.microsoft.com/office/drawing/2014/main" id="{E9CEB75C-9CE0-11C2-80A9-895F0319C3AD}"/>
                    </a:ext>
                  </a:extLst>
                </p:cNvPr>
                <p:cNvCxnSpPr>
                  <a:cxnSpLocks/>
                </p:cNvCxnSpPr>
                <p:nvPr/>
              </p:nvCxnSpPr>
              <p:spPr>
                <a:xfrm>
                  <a:off x="1585598" y="4897375"/>
                  <a:ext cx="1389897" cy="0"/>
                </a:xfrm>
                <a:prstGeom prst="line">
                  <a:avLst/>
                </a:prstGeom>
                <a:noFill/>
                <a:ln w="25400" cap="flat" cmpd="sng" algn="ctr">
                  <a:solidFill>
                    <a:sysClr val="windowText" lastClr="000000"/>
                  </a:solidFill>
                  <a:prstDash val="solid"/>
                  <a:miter lim="800000"/>
                </a:ln>
                <a:effectLst/>
              </p:spPr>
            </p:cxnSp>
            <p:cxnSp>
              <p:nvCxnSpPr>
                <p:cNvPr id="63" name="Straight Connector 62">
                  <a:extLst>
                    <a:ext uri="{FF2B5EF4-FFF2-40B4-BE49-F238E27FC236}">
                      <a16:creationId xmlns:a16="http://schemas.microsoft.com/office/drawing/2014/main" id="{00518DC0-27DF-6023-7CDE-62E4927094BB}"/>
                    </a:ext>
                  </a:extLst>
                </p:cNvPr>
                <p:cNvCxnSpPr/>
                <p:nvPr/>
              </p:nvCxnSpPr>
              <p:spPr>
                <a:xfrm>
                  <a:off x="3742497" y="4043353"/>
                  <a:ext cx="443930" cy="0"/>
                </a:xfrm>
                <a:prstGeom prst="line">
                  <a:avLst/>
                </a:prstGeom>
                <a:noFill/>
                <a:ln w="19050" cap="flat" cmpd="sng" algn="ctr">
                  <a:solidFill>
                    <a:sysClr val="windowText" lastClr="000000"/>
                  </a:solidFill>
                  <a:prstDash val="solid"/>
                  <a:miter lim="800000"/>
                </a:ln>
                <a:effectLst/>
              </p:spPr>
            </p:cxnSp>
            <p:sp>
              <p:nvSpPr>
                <p:cNvPr id="64" name="TextBox 63">
                  <a:extLst>
                    <a:ext uri="{FF2B5EF4-FFF2-40B4-BE49-F238E27FC236}">
                      <a16:creationId xmlns:a16="http://schemas.microsoft.com/office/drawing/2014/main" id="{01591C69-D9B2-0AA2-878A-B3D1646C18AE}"/>
                    </a:ext>
                  </a:extLst>
                </p:cNvPr>
                <p:cNvSpPr txBox="1"/>
                <p:nvPr/>
              </p:nvSpPr>
              <p:spPr>
                <a:xfrm>
                  <a:off x="4135222" y="3858687"/>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0</a:t>
                  </a:r>
                </a:p>
              </p:txBody>
            </p:sp>
            <p:sp>
              <p:nvSpPr>
                <p:cNvPr id="65" name="TextBox 64">
                  <a:extLst>
                    <a:ext uri="{FF2B5EF4-FFF2-40B4-BE49-F238E27FC236}">
                      <a16:creationId xmlns:a16="http://schemas.microsoft.com/office/drawing/2014/main" id="{D9C388DD-DF65-9712-3CF6-AA878EF39722}"/>
                    </a:ext>
                  </a:extLst>
                </p:cNvPr>
                <p:cNvSpPr txBox="1"/>
                <p:nvPr/>
              </p:nvSpPr>
              <p:spPr>
                <a:xfrm>
                  <a:off x="4135221" y="3339750"/>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1</a:t>
                  </a:r>
                </a:p>
              </p:txBody>
            </p:sp>
            <p:cxnSp>
              <p:nvCxnSpPr>
                <p:cNvPr id="66" name="Straight Arrow Connector 65">
                  <a:extLst>
                    <a:ext uri="{FF2B5EF4-FFF2-40B4-BE49-F238E27FC236}">
                      <a16:creationId xmlns:a16="http://schemas.microsoft.com/office/drawing/2014/main" id="{BCF9C604-0B3F-82F6-DC87-31212D31B659}"/>
                    </a:ext>
                  </a:extLst>
                </p:cNvPr>
                <p:cNvCxnSpPr/>
                <p:nvPr/>
              </p:nvCxnSpPr>
              <p:spPr>
                <a:xfrm>
                  <a:off x="3964462" y="3521505"/>
                  <a:ext cx="0" cy="504849"/>
                </a:xfrm>
                <a:prstGeom prst="straightConnector1">
                  <a:avLst/>
                </a:prstGeom>
                <a:noFill/>
                <a:ln w="19050" cap="flat" cmpd="sng" algn="ctr">
                  <a:solidFill>
                    <a:srgbClr val="C00000"/>
                  </a:solidFill>
                  <a:prstDash val="solid"/>
                  <a:miter lim="800000"/>
                  <a:tailEnd type="triangle"/>
                </a:ln>
                <a:effectLst/>
              </p:spPr>
            </p:cxnSp>
            <p:cxnSp>
              <p:nvCxnSpPr>
                <p:cNvPr id="67" name="Straight Connector 66">
                  <a:extLst>
                    <a:ext uri="{FF2B5EF4-FFF2-40B4-BE49-F238E27FC236}">
                      <a16:creationId xmlns:a16="http://schemas.microsoft.com/office/drawing/2014/main" id="{3906A584-C14D-0F9C-3B5B-9319C83B04BA}"/>
                    </a:ext>
                  </a:extLst>
                </p:cNvPr>
                <p:cNvCxnSpPr/>
                <p:nvPr/>
              </p:nvCxnSpPr>
              <p:spPr>
                <a:xfrm>
                  <a:off x="3742497" y="3521505"/>
                  <a:ext cx="443930" cy="0"/>
                </a:xfrm>
                <a:prstGeom prst="line">
                  <a:avLst/>
                </a:prstGeom>
                <a:noFill/>
                <a:ln w="19050" cap="flat" cmpd="sng" algn="ctr">
                  <a:solidFill>
                    <a:sysClr val="windowText" lastClr="000000"/>
                  </a:solidFill>
                  <a:prstDash val="solid"/>
                  <a:miter lim="800000"/>
                </a:ln>
                <a:effectLst/>
              </p:spPr>
            </p:cxnSp>
            <p:grpSp>
              <p:nvGrpSpPr>
                <p:cNvPr id="68" name="Group 67">
                  <a:extLst>
                    <a:ext uri="{FF2B5EF4-FFF2-40B4-BE49-F238E27FC236}">
                      <a16:creationId xmlns:a16="http://schemas.microsoft.com/office/drawing/2014/main" id="{8B50CBB2-74E8-DFAD-A6CF-03C36477E555}"/>
                    </a:ext>
                  </a:extLst>
                </p:cNvPr>
                <p:cNvGrpSpPr>
                  <a:grpSpLocks noChangeAspect="1"/>
                </p:cNvGrpSpPr>
                <p:nvPr/>
              </p:nvGrpSpPr>
              <p:grpSpPr>
                <a:xfrm rot="18614442">
                  <a:off x="3213012" y="3897643"/>
                  <a:ext cx="858180" cy="102739"/>
                  <a:chOff x="787300" y="3182615"/>
                  <a:chExt cx="5486587" cy="1019667"/>
                </a:xfrm>
              </p:grpSpPr>
              <p:grpSp>
                <p:nvGrpSpPr>
                  <p:cNvPr id="70" name="Group 69">
                    <a:extLst>
                      <a:ext uri="{FF2B5EF4-FFF2-40B4-BE49-F238E27FC236}">
                        <a16:creationId xmlns:a16="http://schemas.microsoft.com/office/drawing/2014/main" id="{E339A8CE-ECA4-D5B8-EF47-31959B866018}"/>
                      </a:ext>
                    </a:extLst>
                  </p:cNvPr>
                  <p:cNvGrpSpPr/>
                  <p:nvPr/>
                </p:nvGrpSpPr>
                <p:grpSpPr>
                  <a:xfrm>
                    <a:off x="787300" y="3250363"/>
                    <a:ext cx="1828800" cy="951919"/>
                    <a:chOff x="787300" y="3250363"/>
                    <a:chExt cx="1828800" cy="951919"/>
                  </a:xfrm>
                </p:grpSpPr>
                <p:sp>
                  <p:nvSpPr>
                    <p:cNvPr id="79" name="Arc 78">
                      <a:extLst>
                        <a:ext uri="{FF2B5EF4-FFF2-40B4-BE49-F238E27FC236}">
                          <a16:creationId xmlns:a16="http://schemas.microsoft.com/office/drawing/2014/main" id="{78792BA4-5A49-8756-5992-0D194C9860E6}"/>
                        </a:ext>
                      </a:extLst>
                    </p:cNvPr>
                    <p:cNvSpPr/>
                    <p:nvPr/>
                  </p:nvSpPr>
                  <p:spPr>
                    <a:xfrm>
                      <a:off x="787300" y="3287882"/>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80" name="Arc 79">
                      <a:extLst>
                        <a:ext uri="{FF2B5EF4-FFF2-40B4-BE49-F238E27FC236}">
                          <a16:creationId xmlns:a16="http://schemas.microsoft.com/office/drawing/2014/main" id="{827C1A0F-FC7A-B12A-3CC4-AD012A46825C}"/>
                        </a:ext>
                      </a:extLst>
                    </p:cNvPr>
                    <p:cNvSpPr/>
                    <p:nvPr/>
                  </p:nvSpPr>
                  <p:spPr>
                    <a:xfrm rot="10800000">
                      <a:off x="1701700" y="3250363"/>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71" name="Group 70">
                    <a:extLst>
                      <a:ext uri="{FF2B5EF4-FFF2-40B4-BE49-F238E27FC236}">
                        <a16:creationId xmlns:a16="http://schemas.microsoft.com/office/drawing/2014/main" id="{6F20215F-60DB-3FCE-491F-D195442444B3}"/>
                      </a:ext>
                    </a:extLst>
                  </p:cNvPr>
                  <p:cNvGrpSpPr/>
                  <p:nvPr/>
                </p:nvGrpSpPr>
                <p:grpSpPr>
                  <a:xfrm>
                    <a:off x="2616099" y="3209530"/>
                    <a:ext cx="1828800" cy="951919"/>
                    <a:chOff x="787300" y="3250363"/>
                    <a:chExt cx="1828800" cy="951919"/>
                  </a:xfrm>
                </p:grpSpPr>
                <p:sp>
                  <p:nvSpPr>
                    <p:cNvPr id="75" name="Arc 74">
                      <a:extLst>
                        <a:ext uri="{FF2B5EF4-FFF2-40B4-BE49-F238E27FC236}">
                          <a16:creationId xmlns:a16="http://schemas.microsoft.com/office/drawing/2014/main" id="{329CFC6B-61CB-2B4F-2ACA-2B366F4E8EFB}"/>
                        </a:ext>
                      </a:extLst>
                    </p:cNvPr>
                    <p:cNvSpPr/>
                    <p:nvPr/>
                  </p:nvSpPr>
                  <p:spPr>
                    <a:xfrm>
                      <a:off x="787300" y="3287882"/>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76" name="Arc 75">
                      <a:extLst>
                        <a:ext uri="{FF2B5EF4-FFF2-40B4-BE49-F238E27FC236}">
                          <a16:creationId xmlns:a16="http://schemas.microsoft.com/office/drawing/2014/main" id="{4DE9C7AD-4991-4D28-9B02-721C0D654487}"/>
                        </a:ext>
                      </a:extLst>
                    </p:cNvPr>
                    <p:cNvSpPr/>
                    <p:nvPr/>
                  </p:nvSpPr>
                  <p:spPr>
                    <a:xfrm rot="10800000">
                      <a:off x="1701700" y="3250363"/>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72" name="Group 71">
                    <a:extLst>
                      <a:ext uri="{FF2B5EF4-FFF2-40B4-BE49-F238E27FC236}">
                        <a16:creationId xmlns:a16="http://schemas.microsoft.com/office/drawing/2014/main" id="{67F46732-0FBF-7FBB-02C8-5047066D4CC3}"/>
                      </a:ext>
                    </a:extLst>
                  </p:cNvPr>
                  <p:cNvGrpSpPr/>
                  <p:nvPr/>
                </p:nvGrpSpPr>
                <p:grpSpPr>
                  <a:xfrm>
                    <a:off x="4445087" y="3182615"/>
                    <a:ext cx="1828800" cy="951919"/>
                    <a:chOff x="787300" y="3250363"/>
                    <a:chExt cx="1828800" cy="951919"/>
                  </a:xfrm>
                </p:grpSpPr>
                <p:sp>
                  <p:nvSpPr>
                    <p:cNvPr id="73" name="Arc 72">
                      <a:extLst>
                        <a:ext uri="{FF2B5EF4-FFF2-40B4-BE49-F238E27FC236}">
                          <a16:creationId xmlns:a16="http://schemas.microsoft.com/office/drawing/2014/main" id="{FDDCD416-ACE4-4ED8-9728-E6F93C092229}"/>
                        </a:ext>
                      </a:extLst>
                    </p:cNvPr>
                    <p:cNvSpPr/>
                    <p:nvPr/>
                  </p:nvSpPr>
                  <p:spPr>
                    <a:xfrm>
                      <a:off x="787300" y="3287882"/>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74" name="Arc 73">
                      <a:extLst>
                        <a:ext uri="{FF2B5EF4-FFF2-40B4-BE49-F238E27FC236}">
                          <a16:creationId xmlns:a16="http://schemas.microsoft.com/office/drawing/2014/main" id="{D6FC42D6-6C32-8C04-8925-D11F8D153DAE}"/>
                        </a:ext>
                      </a:extLst>
                    </p:cNvPr>
                    <p:cNvSpPr/>
                    <p:nvPr/>
                  </p:nvSpPr>
                  <p:spPr>
                    <a:xfrm rot="10800000">
                      <a:off x="1701700" y="3250363"/>
                      <a:ext cx="914400" cy="914400"/>
                    </a:xfrm>
                    <a:prstGeom prst="arc">
                      <a:avLst>
                        <a:gd name="adj1" fmla="val 10767967"/>
                        <a:gd name="adj2" fmla="val 0"/>
                      </a:avLst>
                    </a:prstGeom>
                    <a:noFill/>
                    <a:ln w="1905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F1ABBE58-BB32-E9B6-AD4C-B9F55BF1DDB0}"/>
                        </a:ext>
                      </a:extLst>
                    </p:cNvPr>
                    <p:cNvSpPr txBox="1"/>
                    <p:nvPr/>
                  </p:nvSpPr>
                  <p:spPr>
                    <a:xfrm>
                      <a:off x="3415154" y="3595878"/>
                      <a:ext cx="35920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C00000"/>
                                </a:solidFill>
                                <a:effectLst/>
                                <a:uLnTx/>
                                <a:uFillTx/>
                                <a:latin typeface="Cambria Math" panose="02040503050406030204" pitchFamily="18" charset="0"/>
                              </a:rPr>
                              <m:t>𝛾</m:t>
                            </m:r>
                          </m:oMath>
                        </m:oMathPara>
                      </a14:m>
                      <a:endParaRPr kumimoji="0" lang="en-US" sz="1800" b="0" i="0" u="none" strike="noStrike" kern="0" cap="none" spc="0" normalizeH="0" baseline="0" noProof="0" dirty="0">
                        <a:ln>
                          <a:noFill/>
                        </a:ln>
                        <a:solidFill>
                          <a:srgbClr val="C00000"/>
                        </a:solidFill>
                        <a:effectLst/>
                        <a:uLnTx/>
                        <a:uFillTx/>
                        <a:latin typeface="Aptos" panose="02110004020202020204"/>
                      </a:endParaRPr>
                    </a:p>
                  </p:txBody>
                </p:sp>
              </mc:Choice>
              <mc:Fallback xmlns="">
                <p:sp>
                  <p:nvSpPr>
                    <p:cNvPr id="69" name="TextBox 68">
                      <a:extLst>
                        <a:ext uri="{FF2B5EF4-FFF2-40B4-BE49-F238E27FC236}">
                          <a16:creationId xmlns:a16="http://schemas.microsoft.com/office/drawing/2014/main" id="{F1ABBE58-BB32-E9B6-AD4C-B9F55BF1DDB0}"/>
                        </a:ext>
                      </a:extLst>
                    </p:cNvPr>
                    <p:cNvSpPr txBox="1">
                      <a:spLocks noRot="1" noChangeAspect="1" noMove="1" noResize="1" noEditPoints="1" noAdjustHandles="1" noChangeArrowheads="1" noChangeShapeType="1" noTextEdit="1"/>
                    </p:cNvSpPr>
                    <p:nvPr/>
                  </p:nvSpPr>
                  <p:spPr>
                    <a:xfrm>
                      <a:off x="3415154" y="3595878"/>
                      <a:ext cx="359201" cy="369332"/>
                    </a:xfrm>
                    <a:prstGeom prst="rect">
                      <a:avLst/>
                    </a:prstGeom>
                    <a:blipFill>
                      <a:blip r:embed="rId4"/>
                      <a:stretch>
                        <a:fillRect b="-10345"/>
                      </a:stretch>
                    </a:blipFill>
                  </p:spPr>
                  <p:txBody>
                    <a:bodyPr/>
                    <a:lstStyle/>
                    <a:p>
                      <a:r>
                        <a:rPr lang="en-US">
                          <a:noFill/>
                        </a:rPr>
                        <a:t> </a:t>
                      </a:r>
                    </a:p>
                  </p:txBody>
                </p:sp>
              </mc:Fallback>
            </mc:AlternateContent>
          </p:grpSp>
          <p:sp>
            <p:nvSpPr>
              <p:cNvPr id="52" name="Rectangle 51">
                <a:extLst>
                  <a:ext uri="{FF2B5EF4-FFF2-40B4-BE49-F238E27FC236}">
                    <a16:creationId xmlns:a16="http://schemas.microsoft.com/office/drawing/2014/main" id="{163E9B16-4D77-238A-755B-573B0620B336}"/>
                  </a:ext>
                </a:extLst>
              </p:cNvPr>
              <p:cNvSpPr/>
              <p:nvPr/>
            </p:nvSpPr>
            <p:spPr>
              <a:xfrm>
                <a:off x="1001477" y="2337027"/>
                <a:ext cx="3718560" cy="849487"/>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gr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22EBD85-89EA-B520-F9CA-D2372F6C8FE0}"/>
                  </a:ext>
                </a:extLst>
              </p:cNvPr>
              <p:cNvSpPr>
                <a:spLocks noGrp="1"/>
              </p:cNvSpPr>
              <p:nvPr>
                <p:ph sz="quarter" idx="10"/>
              </p:nvPr>
            </p:nvSpPr>
            <p:spPr>
              <a:xfrm>
                <a:off x="633082" y="1293094"/>
                <a:ext cx="6430132" cy="4830616"/>
              </a:xfrm>
            </p:spPr>
            <p:txBody>
              <a:bodyPr/>
              <a:lstStyle/>
              <a:p>
                <a:r>
                  <a:rPr lang="en-US" dirty="0"/>
                  <a:t>Ionizing radiation </a:t>
                </a:r>
                <a14:m>
                  <m:oMath xmlns:m="http://schemas.openxmlformats.org/officeDocument/2006/math">
                    <m:r>
                      <a:rPr lang="en-US" b="1" i="1" smtClean="0">
                        <a:latin typeface="Cambria Math" panose="02040503050406030204" pitchFamily="18" charset="0"/>
                      </a:rPr>
                      <m:t>→</m:t>
                    </m:r>
                  </m:oMath>
                </a14:m>
                <a:r>
                  <a:rPr lang="en-US" dirty="0"/>
                  <a:t> correlated errors</a:t>
                </a:r>
              </a:p>
              <a:p>
                <a:r>
                  <a:rPr lang="en-US" dirty="0"/>
                  <a:t>Josephson junction gap engineering (JJ-GE) can suppress these errors</a:t>
                </a:r>
              </a:p>
              <a:p>
                <a:pPr marL="0" indent="0">
                  <a:buNone/>
                </a:pPr>
                <a:endParaRPr lang="en-US" dirty="0"/>
              </a:p>
              <a:p>
                <a:pPr marL="0" indent="0">
                  <a:buNone/>
                </a:pPr>
                <a:endParaRPr lang="en-US" b="1" dirty="0"/>
              </a:p>
              <a:p>
                <a:endParaRPr lang="en-US" dirty="0"/>
              </a:p>
            </p:txBody>
          </p:sp>
        </mc:Choice>
        <mc:Fallback xmlns="">
          <p:sp>
            <p:nvSpPr>
              <p:cNvPr id="2" name="Content Placeholder 1">
                <a:extLst>
                  <a:ext uri="{FF2B5EF4-FFF2-40B4-BE49-F238E27FC236}">
                    <a16:creationId xmlns:a16="http://schemas.microsoft.com/office/drawing/2014/main" id="{122EBD85-89EA-B520-F9CA-D2372F6C8FE0}"/>
                  </a:ext>
                </a:extLst>
              </p:cNvPr>
              <p:cNvSpPr>
                <a:spLocks noGrp="1" noRot="1" noChangeAspect="1" noMove="1" noResize="1" noEditPoints="1" noAdjustHandles="1" noChangeArrowheads="1" noChangeShapeType="1" noTextEdit="1"/>
              </p:cNvSpPr>
              <p:nvPr>
                <p:ph sz="quarter" idx="10"/>
              </p:nvPr>
            </p:nvSpPr>
            <p:spPr>
              <a:xfrm>
                <a:off x="633082" y="1293094"/>
                <a:ext cx="6430132" cy="4830616"/>
              </a:xfrm>
              <a:blipFill>
                <a:blip r:embed="rId5"/>
                <a:stretch>
                  <a:fillRect l="-787" t="-1309" r="-39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C973EFD-0615-46FA-A01D-073D006EF4D0}"/>
              </a:ext>
            </a:extLst>
          </p:cNvPr>
          <p:cNvSpPr>
            <a:spLocks noGrp="1"/>
          </p:cNvSpPr>
          <p:nvPr>
            <p:ph type="title"/>
          </p:nvPr>
        </p:nvSpPr>
        <p:spPr/>
        <p:txBody>
          <a:bodyPr/>
          <a:lstStyle/>
          <a:p>
            <a:r>
              <a:rPr lang="en-US" dirty="0"/>
              <a:t>Radiation Mitigation: Gap Engineering</a:t>
            </a:r>
          </a:p>
        </p:txBody>
      </p:sp>
      <p:sp>
        <p:nvSpPr>
          <p:cNvPr id="4" name="Slide Number Placeholder 3">
            <a:extLst>
              <a:ext uri="{FF2B5EF4-FFF2-40B4-BE49-F238E27FC236}">
                <a16:creationId xmlns:a16="http://schemas.microsoft.com/office/drawing/2014/main" id="{53D787C3-1C3D-0142-6AB5-CEA5B7CF372A}"/>
              </a:ext>
            </a:extLst>
          </p:cNvPr>
          <p:cNvSpPr>
            <a:spLocks noGrp="1"/>
          </p:cNvSpPr>
          <p:nvPr>
            <p:ph type="sldNum" sz="quarter" idx="4"/>
          </p:nvPr>
        </p:nvSpPr>
        <p:spPr/>
        <p:txBody>
          <a:bodyPr/>
          <a:lstStyle/>
          <a:p>
            <a:fld id="{8AF34121-AFFE-3048-BF09-9810F0C44256}" type="slidenum">
              <a:rPr lang="en-US" smtClean="0"/>
              <a:pPr/>
              <a:t>4</a:t>
            </a:fld>
            <a:endParaRPr lang="en-US" dirty="0"/>
          </a:p>
        </p:txBody>
      </p:sp>
      <p:sp>
        <p:nvSpPr>
          <p:cNvPr id="250" name="TextBox 249">
            <a:extLst>
              <a:ext uri="{FF2B5EF4-FFF2-40B4-BE49-F238E27FC236}">
                <a16:creationId xmlns:a16="http://schemas.microsoft.com/office/drawing/2014/main" id="{9521A111-9919-5A8A-80EA-C7D2D5D8B39E}"/>
              </a:ext>
            </a:extLst>
          </p:cNvPr>
          <p:cNvSpPr txBox="1"/>
          <p:nvPr/>
        </p:nvSpPr>
        <p:spPr>
          <a:xfrm>
            <a:off x="4441979" y="2081510"/>
            <a:ext cx="2103100" cy="461665"/>
          </a:xfrm>
          <a:prstGeom prst="rect">
            <a:avLst/>
          </a:prstGeom>
          <a:noFill/>
        </p:spPr>
        <p:txBody>
          <a:bodyPr wrap="square" rtlCol="0">
            <a:spAutoFit/>
          </a:bodyPr>
          <a:lstStyle/>
          <a:p>
            <a:r>
              <a:rPr lang="en-US" sz="1200" dirty="0" err="1"/>
              <a:t>Aumentado</a:t>
            </a:r>
            <a:r>
              <a:rPr lang="en-US" sz="1200" dirty="0"/>
              <a:t> </a:t>
            </a:r>
            <a:r>
              <a:rPr lang="en-US" sz="1200" i="1" dirty="0"/>
              <a:t>et al.</a:t>
            </a:r>
            <a:r>
              <a:rPr lang="en-US" sz="1200" dirty="0"/>
              <a:t> (2004)</a:t>
            </a:r>
          </a:p>
          <a:p>
            <a:r>
              <a:rPr lang="en-US" sz="1200" dirty="0" err="1"/>
              <a:t>Kamenov</a:t>
            </a:r>
            <a:r>
              <a:rPr lang="en-US" sz="1200" dirty="0"/>
              <a:t> </a:t>
            </a:r>
            <a:r>
              <a:rPr lang="en-US" sz="1200" i="1" dirty="0"/>
              <a:t>et al.</a:t>
            </a:r>
            <a:r>
              <a:rPr lang="en-US" sz="1200" dirty="0"/>
              <a:t> (2023)</a:t>
            </a:r>
          </a:p>
        </p:txBody>
      </p:sp>
      <p:sp>
        <p:nvSpPr>
          <p:cNvPr id="251" name="TextBox 250">
            <a:extLst>
              <a:ext uri="{FF2B5EF4-FFF2-40B4-BE49-F238E27FC236}">
                <a16:creationId xmlns:a16="http://schemas.microsoft.com/office/drawing/2014/main" id="{D2F985D1-DA18-B6AA-0258-BFA68522FDBC}"/>
              </a:ext>
            </a:extLst>
          </p:cNvPr>
          <p:cNvSpPr txBox="1"/>
          <p:nvPr/>
        </p:nvSpPr>
        <p:spPr>
          <a:xfrm>
            <a:off x="6170503" y="2081231"/>
            <a:ext cx="2103100" cy="461665"/>
          </a:xfrm>
          <a:prstGeom prst="rect">
            <a:avLst/>
          </a:prstGeom>
          <a:noFill/>
        </p:spPr>
        <p:txBody>
          <a:bodyPr wrap="square" rtlCol="0">
            <a:spAutoFit/>
          </a:bodyPr>
          <a:lstStyle/>
          <a:p>
            <a:r>
              <a:rPr lang="en-US" sz="1200" dirty="0"/>
              <a:t>McEwen </a:t>
            </a:r>
            <a:r>
              <a:rPr lang="en-US" sz="1200" i="1" dirty="0"/>
              <a:t>et al.</a:t>
            </a:r>
            <a:r>
              <a:rPr lang="en-US" sz="1200" dirty="0"/>
              <a:t> (2024)</a:t>
            </a:r>
          </a:p>
          <a:p>
            <a:r>
              <a:rPr lang="en-US" sz="1200" dirty="0"/>
              <a:t>Nho </a:t>
            </a:r>
            <a:r>
              <a:rPr lang="en-US" sz="1200" i="1" dirty="0"/>
              <a:t>et al.</a:t>
            </a:r>
            <a:r>
              <a:rPr lang="en-US" sz="1200" dirty="0"/>
              <a:t> (2025)</a:t>
            </a:r>
          </a:p>
        </p:txBody>
      </p:sp>
      <p:grpSp>
        <p:nvGrpSpPr>
          <p:cNvPr id="5" name="Group 4">
            <a:extLst>
              <a:ext uri="{FF2B5EF4-FFF2-40B4-BE49-F238E27FC236}">
                <a16:creationId xmlns:a16="http://schemas.microsoft.com/office/drawing/2014/main" id="{E7E0D88E-0EAB-C906-D220-01C8FFB645C8}"/>
              </a:ext>
            </a:extLst>
          </p:cNvPr>
          <p:cNvGrpSpPr/>
          <p:nvPr/>
        </p:nvGrpSpPr>
        <p:grpSpPr>
          <a:xfrm>
            <a:off x="4138408" y="913573"/>
            <a:ext cx="3904864" cy="461666"/>
            <a:chOff x="3093384" y="1013465"/>
            <a:chExt cx="3904864" cy="461666"/>
          </a:xfrm>
        </p:grpSpPr>
        <p:sp>
          <p:nvSpPr>
            <p:cNvPr id="6" name="TextBox 5">
              <a:extLst>
                <a:ext uri="{FF2B5EF4-FFF2-40B4-BE49-F238E27FC236}">
                  <a16:creationId xmlns:a16="http://schemas.microsoft.com/office/drawing/2014/main" id="{1EE47F19-DFAC-D66B-B956-00DB153BD5C4}"/>
                </a:ext>
              </a:extLst>
            </p:cNvPr>
            <p:cNvSpPr txBox="1"/>
            <p:nvPr/>
          </p:nvSpPr>
          <p:spPr>
            <a:xfrm>
              <a:off x="3093384" y="1013466"/>
              <a:ext cx="2103100" cy="461665"/>
            </a:xfrm>
            <a:prstGeom prst="rect">
              <a:avLst/>
            </a:prstGeom>
            <a:noFill/>
          </p:spPr>
          <p:txBody>
            <a:bodyPr wrap="square" rtlCol="0">
              <a:spAutoFit/>
            </a:bodyPr>
            <a:lstStyle/>
            <a:p>
              <a:r>
                <a:rPr lang="en-US" sz="1200" dirty="0" err="1"/>
                <a:t>Vepsäläinen</a:t>
              </a:r>
              <a:r>
                <a:rPr lang="en-US" sz="1200" dirty="0"/>
                <a:t> </a:t>
              </a:r>
              <a:r>
                <a:rPr lang="en-US" sz="1200" i="1" dirty="0"/>
                <a:t>et al.</a:t>
              </a:r>
              <a:r>
                <a:rPr lang="en-US" sz="1200" dirty="0"/>
                <a:t> (2020)</a:t>
              </a:r>
            </a:p>
            <a:p>
              <a:r>
                <a:rPr lang="en-US" sz="1200" dirty="0"/>
                <a:t>Wilen </a:t>
              </a:r>
              <a:r>
                <a:rPr lang="en-US" sz="1200" i="1" dirty="0"/>
                <a:t>et al.</a:t>
              </a:r>
              <a:r>
                <a:rPr lang="en-US" sz="1200" dirty="0"/>
                <a:t> (2021)</a:t>
              </a:r>
            </a:p>
          </p:txBody>
        </p:sp>
        <p:sp>
          <p:nvSpPr>
            <p:cNvPr id="9" name="TextBox 8">
              <a:extLst>
                <a:ext uri="{FF2B5EF4-FFF2-40B4-BE49-F238E27FC236}">
                  <a16:creationId xmlns:a16="http://schemas.microsoft.com/office/drawing/2014/main" id="{107AEE14-214C-500E-1A3B-A3008CEAE3B4}"/>
                </a:ext>
              </a:extLst>
            </p:cNvPr>
            <p:cNvSpPr txBox="1"/>
            <p:nvPr/>
          </p:nvSpPr>
          <p:spPr>
            <a:xfrm>
              <a:off x="4895148" y="1013465"/>
              <a:ext cx="2103100" cy="461665"/>
            </a:xfrm>
            <a:prstGeom prst="rect">
              <a:avLst/>
            </a:prstGeom>
            <a:noFill/>
          </p:spPr>
          <p:txBody>
            <a:bodyPr wrap="square" rtlCol="0">
              <a:spAutoFit/>
            </a:bodyPr>
            <a:lstStyle/>
            <a:p>
              <a:r>
                <a:rPr lang="en-US" sz="1200" dirty="0"/>
                <a:t>McEwen </a:t>
              </a:r>
              <a:r>
                <a:rPr lang="en-US" sz="1200" i="1" dirty="0"/>
                <a:t>et al.</a:t>
              </a:r>
              <a:r>
                <a:rPr lang="en-US" sz="1200" dirty="0"/>
                <a:t> (2022)</a:t>
              </a:r>
            </a:p>
            <a:p>
              <a:r>
                <a:rPr lang="en-US" sz="1200" dirty="0"/>
                <a:t>Harrington </a:t>
              </a:r>
              <a:r>
                <a:rPr lang="en-US" sz="1200" i="1" dirty="0"/>
                <a:t>et al.</a:t>
              </a:r>
              <a:r>
                <a:rPr lang="en-US" sz="1200" dirty="0"/>
                <a:t> (2024)</a:t>
              </a:r>
            </a:p>
          </p:txBody>
        </p:sp>
      </p:grpSp>
      <p:sp>
        <p:nvSpPr>
          <p:cNvPr id="10" name="TextBox 9">
            <a:extLst>
              <a:ext uri="{FF2B5EF4-FFF2-40B4-BE49-F238E27FC236}">
                <a16:creationId xmlns:a16="http://schemas.microsoft.com/office/drawing/2014/main" id="{97C1A083-154C-3701-4A56-22001AE1A458}"/>
              </a:ext>
            </a:extLst>
          </p:cNvPr>
          <p:cNvSpPr txBox="1"/>
          <p:nvPr/>
        </p:nvSpPr>
        <p:spPr>
          <a:xfrm>
            <a:off x="7639104" y="911810"/>
            <a:ext cx="2103100" cy="461665"/>
          </a:xfrm>
          <a:prstGeom prst="rect">
            <a:avLst/>
          </a:prstGeom>
          <a:noFill/>
        </p:spPr>
        <p:txBody>
          <a:bodyPr wrap="square" rtlCol="0">
            <a:spAutoFit/>
          </a:bodyPr>
          <a:lstStyle/>
          <a:p>
            <a:r>
              <a:rPr lang="en-US" sz="1200" dirty="0" err="1"/>
              <a:t>Bratrud</a:t>
            </a:r>
            <a:r>
              <a:rPr lang="en-US" sz="1200" dirty="0"/>
              <a:t> </a:t>
            </a:r>
            <a:r>
              <a:rPr lang="en-US" sz="1200" i="1" dirty="0"/>
              <a:t>et al.</a:t>
            </a:r>
            <a:r>
              <a:rPr lang="en-US" sz="1200" dirty="0"/>
              <a:t> (2024)</a:t>
            </a:r>
          </a:p>
          <a:p>
            <a:r>
              <a:rPr lang="en-US" sz="1200" dirty="0"/>
              <a:t>Larson </a:t>
            </a:r>
            <a:r>
              <a:rPr lang="en-US" sz="1200" i="1" dirty="0"/>
              <a:t>et al.</a:t>
            </a:r>
            <a:r>
              <a:rPr lang="en-US" sz="1200" dirty="0"/>
              <a:t> (2025)</a:t>
            </a:r>
          </a:p>
        </p:txBody>
      </p:sp>
      <p:pic>
        <p:nvPicPr>
          <p:cNvPr id="11" name="Picture 10" descr="A graph of a graph with numbers and lines&#10;&#10;AI-generated content may be incorrect.">
            <a:extLst>
              <a:ext uri="{FF2B5EF4-FFF2-40B4-BE49-F238E27FC236}">
                <a16:creationId xmlns:a16="http://schemas.microsoft.com/office/drawing/2014/main" id="{C9DF90BA-BE61-8DCF-C97B-296D0962C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02973" y="1338453"/>
            <a:ext cx="3096259" cy="2720078"/>
          </a:xfrm>
          <a:prstGeom prst="rect">
            <a:avLst/>
          </a:prstGeom>
        </p:spPr>
      </p:pic>
      <p:sp>
        <p:nvSpPr>
          <p:cNvPr id="12" name="TextBox 11">
            <a:extLst>
              <a:ext uri="{FF2B5EF4-FFF2-40B4-BE49-F238E27FC236}">
                <a16:creationId xmlns:a16="http://schemas.microsoft.com/office/drawing/2014/main" id="{C90921E8-11D5-D11B-1BFE-90FED880848B}"/>
              </a:ext>
            </a:extLst>
          </p:cNvPr>
          <p:cNvSpPr txBox="1"/>
          <p:nvPr/>
        </p:nvSpPr>
        <p:spPr>
          <a:xfrm>
            <a:off x="10023146" y="1061454"/>
            <a:ext cx="2103100" cy="276999"/>
          </a:xfrm>
          <a:prstGeom prst="rect">
            <a:avLst/>
          </a:prstGeom>
          <a:noFill/>
        </p:spPr>
        <p:txBody>
          <a:bodyPr wrap="square" rtlCol="0">
            <a:spAutoFit/>
          </a:bodyPr>
          <a:lstStyle/>
          <a:p>
            <a:r>
              <a:rPr lang="en-US" sz="1200" dirty="0"/>
              <a:t>Marchegiani </a:t>
            </a:r>
            <a:r>
              <a:rPr lang="en-US" sz="1200" i="1" dirty="0"/>
              <a:t>et al.</a:t>
            </a:r>
            <a:r>
              <a:rPr lang="en-US" sz="1200" dirty="0"/>
              <a:t> (2022)</a:t>
            </a:r>
          </a:p>
        </p:txBody>
      </p:sp>
    </p:spTree>
    <p:extLst>
      <p:ext uri="{BB962C8B-B14F-4D97-AF65-F5344CB8AC3E}">
        <p14:creationId xmlns:p14="http://schemas.microsoft.com/office/powerpoint/2010/main" val="263022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ACB60B-A4FA-4A39-5B92-E9EC4A381653}"/>
              </a:ext>
            </a:extLst>
          </p:cNvPr>
          <p:cNvSpPr>
            <a:spLocks noGrp="1"/>
          </p:cNvSpPr>
          <p:nvPr>
            <p:ph sz="quarter" idx="10"/>
          </p:nvPr>
        </p:nvSpPr>
        <p:spPr/>
        <p:txBody>
          <a:bodyPr/>
          <a:lstStyle/>
          <a:p>
            <a:r>
              <a:rPr lang="en-US" dirty="0"/>
              <a:t>Qubit response averaged across impacts over whole chip</a:t>
            </a:r>
          </a:p>
          <a:p>
            <a:r>
              <a:rPr lang="en-US" dirty="0"/>
              <a:t>0D model, so no diffusion</a:t>
            </a:r>
          </a:p>
          <a:p>
            <a:r>
              <a:rPr lang="en-US" dirty="0"/>
              <a:t>Transition rates and model only assume 2-states</a:t>
            </a:r>
          </a:p>
          <a:p>
            <a:endParaRPr lang="en-US" dirty="0"/>
          </a:p>
        </p:txBody>
      </p:sp>
      <p:sp>
        <p:nvSpPr>
          <p:cNvPr id="3" name="Title 2">
            <a:extLst>
              <a:ext uri="{FF2B5EF4-FFF2-40B4-BE49-F238E27FC236}">
                <a16:creationId xmlns:a16="http://schemas.microsoft.com/office/drawing/2014/main" id="{C9CCD9D8-6818-7D9D-D26D-0215E7AB4F0E}"/>
              </a:ext>
            </a:extLst>
          </p:cNvPr>
          <p:cNvSpPr>
            <a:spLocks noGrp="1"/>
          </p:cNvSpPr>
          <p:nvPr>
            <p:ph type="title"/>
          </p:nvPr>
        </p:nvSpPr>
        <p:spPr/>
        <p:txBody>
          <a:bodyPr/>
          <a:lstStyle/>
          <a:p>
            <a:r>
              <a:rPr lang="en-US" dirty="0"/>
              <a:t>Limitations</a:t>
            </a:r>
          </a:p>
        </p:txBody>
      </p:sp>
      <p:sp>
        <p:nvSpPr>
          <p:cNvPr id="4" name="Slide Number Placeholder 3">
            <a:extLst>
              <a:ext uri="{FF2B5EF4-FFF2-40B4-BE49-F238E27FC236}">
                <a16:creationId xmlns:a16="http://schemas.microsoft.com/office/drawing/2014/main" id="{FF2CD48C-FCB7-FC11-4350-F569B58683A2}"/>
              </a:ext>
            </a:extLst>
          </p:cNvPr>
          <p:cNvSpPr>
            <a:spLocks noGrp="1"/>
          </p:cNvSpPr>
          <p:nvPr>
            <p:ph type="sldNum" sz="quarter" idx="4"/>
          </p:nvPr>
        </p:nvSpPr>
        <p:spPr/>
        <p:txBody>
          <a:bodyPr/>
          <a:lstStyle/>
          <a:p>
            <a:fld id="{8AF34121-AFFE-3048-BF09-9810F0C44256}" type="slidenum">
              <a:rPr lang="en-US" smtClean="0"/>
              <a:pPr/>
              <a:t>40</a:t>
            </a:fld>
            <a:endParaRPr lang="en-US" dirty="0"/>
          </a:p>
        </p:txBody>
      </p:sp>
      <p:pic>
        <p:nvPicPr>
          <p:cNvPr id="5" name="Picture 4">
            <a:extLst>
              <a:ext uri="{FF2B5EF4-FFF2-40B4-BE49-F238E27FC236}">
                <a16:creationId xmlns:a16="http://schemas.microsoft.com/office/drawing/2014/main" id="{9786A8A1-D216-234F-8CC4-69C0E73EB3C5}"/>
              </a:ext>
            </a:extLst>
          </p:cNvPr>
          <p:cNvPicPr>
            <a:picLocks noChangeAspect="1"/>
          </p:cNvPicPr>
          <p:nvPr/>
        </p:nvPicPr>
        <p:blipFill>
          <a:blip r:embed="rId2"/>
          <a:stretch>
            <a:fillRect/>
          </a:stretch>
        </p:blipFill>
        <p:spPr>
          <a:xfrm>
            <a:off x="2204643" y="2535247"/>
            <a:ext cx="7772400" cy="4065169"/>
          </a:xfrm>
          <a:prstGeom prst="rect">
            <a:avLst/>
          </a:prstGeom>
        </p:spPr>
      </p:pic>
      <p:sp>
        <p:nvSpPr>
          <p:cNvPr id="6" name="TextBox 5">
            <a:extLst>
              <a:ext uri="{FF2B5EF4-FFF2-40B4-BE49-F238E27FC236}">
                <a16:creationId xmlns:a16="http://schemas.microsoft.com/office/drawing/2014/main" id="{A6412E73-C2F8-0823-03D2-CEA464509259}"/>
              </a:ext>
            </a:extLst>
          </p:cNvPr>
          <p:cNvSpPr txBox="1"/>
          <p:nvPr/>
        </p:nvSpPr>
        <p:spPr>
          <a:xfrm>
            <a:off x="9899374" y="3299792"/>
            <a:ext cx="1480930" cy="523220"/>
          </a:xfrm>
          <a:prstGeom prst="rect">
            <a:avLst/>
          </a:prstGeom>
          <a:noFill/>
        </p:spPr>
        <p:txBody>
          <a:bodyPr wrap="square" rtlCol="0">
            <a:spAutoFit/>
          </a:bodyPr>
          <a:lstStyle/>
          <a:p>
            <a:pPr algn="ctr"/>
            <a:r>
              <a:rPr lang="en-US" sz="1400" b="1" dirty="0"/>
              <a:t>Yelton </a:t>
            </a:r>
            <a:r>
              <a:rPr lang="en-US" sz="1400" b="1" i="1" dirty="0"/>
              <a:t>et al. </a:t>
            </a:r>
            <a:r>
              <a:rPr lang="en-US" sz="1400" b="1" dirty="0"/>
              <a:t>(2024)</a:t>
            </a:r>
          </a:p>
        </p:txBody>
      </p:sp>
    </p:spTree>
    <p:extLst>
      <p:ext uri="{BB962C8B-B14F-4D97-AF65-F5344CB8AC3E}">
        <p14:creationId xmlns:p14="http://schemas.microsoft.com/office/powerpoint/2010/main" val="13242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03191AFE-9319-A875-D729-2C7CF9A01E12}"/>
                  </a:ext>
                </a:extLst>
              </p:cNvPr>
              <p:cNvSpPr>
                <a:spLocks noGrp="1"/>
              </p:cNvSpPr>
              <p:nvPr>
                <p:ph sz="quarter" idx="10"/>
              </p:nvPr>
            </p:nvSpPr>
            <p:spPr>
              <a:xfrm>
                <a:off x="633081" y="1293094"/>
                <a:ext cx="5863971" cy="4830616"/>
              </a:xfrm>
            </p:spPr>
            <p:txBody>
              <a:bodyPr/>
              <a:lstStyle/>
              <a:p>
                <a:endParaRPr lang="en-US" dirty="0"/>
              </a:p>
              <a:p>
                <a:r>
                  <a:rPr lang="en-US" dirty="0"/>
                  <a:t>Radiation still affects aluminum </a:t>
                </a:r>
                <a:r>
                  <a:rPr lang="en-US" dirty="0">
                    <a:solidFill>
                      <a:schemeClr val="tx1"/>
                    </a:solidFill>
                  </a:rPr>
                  <a:t>JJ-GE qubits</a:t>
                </a:r>
                <a:r>
                  <a:rPr lang="en-US" dirty="0">
                    <a:solidFill>
                      <a:srgbClr val="FF0000"/>
                    </a:solidFill>
                  </a:rPr>
                  <a:t> </a:t>
                </a:r>
                <a:r>
                  <a:rPr lang="en-US" dirty="0"/>
                  <a:t>down to the lowest measured energy</a:t>
                </a:r>
              </a:p>
              <a:p>
                <a:r>
                  <a:rPr lang="en-US" dirty="0"/>
                  <a:t>Gap engineering at the JJ and M1 interfaces both matter</a:t>
                </a:r>
              </a:p>
              <a:p>
                <a:r>
                  <a:rPr lang="en-US" dirty="0"/>
                  <a:t>The degree of JJ-GE matters (</a:t>
                </a:r>
                <a14:m>
                  <m:oMath xmlns:m="http://schemas.openxmlformats.org/officeDocument/2006/math">
                    <m:f>
                      <m:fPr>
                        <m:ctrlPr>
                          <a:rPr lang="en-US" b="0" i="1" smtClean="0">
                            <a:latin typeface="Cambria Math" panose="02040503050406030204" pitchFamily="18" charset="0"/>
                          </a:rPr>
                        </m:ctrlPr>
                      </m:fPr>
                      <m:num>
                        <m:r>
                          <a:rPr lang="en-US" b="0" i="1">
                            <a:latin typeface="Cambria Math" panose="02040503050406030204" pitchFamily="18" charset="0"/>
                          </a:rPr>
                          <m:t>𝛿</m:t>
                        </m:r>
                        <m:r>
                          <m:rPr>
                            <m:sty m:val="p"/>
                          </m:rPr>
                          <a:rPr lang="en-US" b="0">
                            <a:latin typeface="Cambria Math" panose="02040503050406030204" pitchFamily="18" charset="0"/>
                          </a:rPr>
                          <m:t>Δ</m:t>
                        </m:r>
                        <m:r>
                          <m:rPr>
                            <m:sty m:val="p"/>
                          </m:rPr>
                          <a:rPr lang="en-US" b="0" baseline="-25000">
                            <a:latin typeface="Cambria Math" panose="02040503050406030204" pitchFamily="18" charset="0"/>
                          </a:rPr>
                          <m:t>JJ</m:t>
                        </m:r>
                      </m:num>
                      <m:den>
                        <m:sSub>
                          <m:sSubPr>
                            <m:ctrlPr>
                              <a:rPr lang="en-US" b="0" i="1">
                                <a:latin typeface="Cambria Math" panose="02040503050406030204" pitchFamily="18" charset="0"/>
                              </a:rPr>
                            </m:ctrlPr>
                          </m:sSubPr>
                          <m:e>
                            <m:r>
                              <a:rPr lang="en-US" b="0" i="1" smtClean="0">
                                <a:latin typeface="Cambria Math" panose="02040503050406030204" pitchFamily="18" charset="0"/>
                              </a:rPr>
                              <m:t>𝑓</m:t>
                            </m:r>
                          </m:e>
                          <m:sub>
                            <m:r>
                              <a:rPr lang="en-US" b="0" i="1">
                                <a:latin typeface="Cambria Math" panose="02040503050406030204" pitchFamily="18" charset="0"/>
                              </a:rPr>
                              <m:t>𝑞</m:t>
                            </m:r>
                          </m:sub>
                        </m:sSub>
                      </m:den>
                    </m:f>
                  </m:oMath>
                </a14:m>
                <a:r>
                  <a:rPr lang="en-US" dirty="0"/>
                  <a:t>) </a:t>
                </a:r>
              </a:p>
              <a:p>
                <a:r>
                  <a:rPr lang="en-US" dirty="0"/>
                  <a:t>Qualitative agreement with model of QP dynamics</a:t>
                </a:r>
                <a:br>
                  <a:rPr lang="en-US" dirty="0"/>
                </a:br>
                <a:br>
                  <a:rPr lang="en-US" dirty="0"/>
                </a:br>
                <a:endParaRPr lang="en-US" dirty="0"/>
              </a:p>
              <a:p>
                <a:r>
                  <a:rPr lang="en-US" dirty="0"/>
                  <a:t>Explore other mitigation strategies</a:t>
                </a:r>
              </a:p>
              <a:p>
                <a:pPr lvl="1"/>
                <a:r>
                  <a:rPr lang="en-US" dirty="0"/>
                  <a:t>QP traps</a:t>
                </a:r>
              </a:p>
              <a:p>
                <a:pPr lvl="1"/>
                <a:r>
                  <a:rPr lang="en-US" dirty="0"/>
                  <a:t>Further increased gap engineering  (</a:t>
                </a:r>
                <a14:m>
                  <m:oMath xmlns:m="http://schemas.openxmlformats.org/officeDocument/2006/math">
                    <m:r>
                      <a:rPr lang="en-US" b="0" i="1">
                        <a:latin typeface="Cambria Math" panose="02040503050406030204" pitchFamily="18" charset="0"/>
                      </a:rPr>
                      <m:t>𝛿</m:t>
                    </m:r>
                    <m:r>
                      <m:rPr>
                        <m:sty m:val="p"/>
                      </m:rPr>
                      <a:rPr lang="en-US" b="0">
                        <a:latin typeface="Cambria Math" panose="02040503050406030204" pitchFamily="18" charset="0"/>
                      </a:rPr>
                      <m:t>Δ</m:t>
                    </m:r>
                    <m:r>
                      <m:rPr>
                        <m:sty m:val="p"/>
                      </m:rPr>
                      <a:rPr lang="en-US" b="0" baseline="-25000">
                        <a:latin typeface="Cambria Math" panose="02040503050406030204" pitchFamily="18" charset="0"/>
                      </a:rPr>
                      <m:t>JJ</m:t>
                    </m:r>
                  </m:oMath>
                </a14:m>
                <a:r>
                  <a:rPr lang="en-US" dirty="0"/>
                  <a:t>, </a:t>
                </a:r>
                <a14:m>
                  <m:oMath xmlns:m="http://schemas.openxmlformats.org/officeDocument/2006/math">
                    <m:r>
                      <a:rPr lang="en-US" b="0" i="1">
                        <a:latin typeface="Cambria Math" panose="02040503050406030204" pitchFamily="18" charset="0"/>
                      </a:rPr>
                      <m:t>𝛿</m:t>
                    </m:r>
                    <m:r>
                      <m:rPr>
                        <m:sty m:val="p"/>
                      </m:rPr>
                      <a:rPr lang="en-US" b="0">
                        <a:latin typeface="Cambria Math" panose="02040503050406030204" pitchFamily="18" charset="0"/>
                      </a:rPr>
                      <m:t>Δ</m:t>
                    </m:r>
                  </m:oMath>
                </a14:m>
                <a:r>
                  <a:rPr lang="en-US" b="0" baseline="-25000" dirty="0"/>
                  <a:t>M1</a:t>
                </a:r>
                <a:r>
                  <a:rPr lang="en-US" dirty="0"/>
                  <a:t>)</a:t>
                </a:r>
              </a:p>
              <a:p>
                <a:pPr marL="0" indent="0">
                  <a:buNone/>
                </a:pPr>
                <a:endParaRPr lang="en-US" dirty="0"/>
              </a:p>
            </p:txBody>
          </p:sp>
        </mc:Choice>
        <mc:Fallback xmlns="">
          <p:sp>
            <p:nvSpPr>
              <p:cNvPr id="2" name="Content Placeholder 1">
                <a:extLst>
                  <a:ext uri="{FF2B5EF4-FFF2-40B4-BE49-F238E27FC236}">
                    <a16:creationId xmlns:a16="http://schemas.microsoft.com/office/drawing/2014/main" id="{03191AFE-9319-A875-D729-2C7CF9A01E12}"/>
                  </a:ext>
                </a:extLst>
              </p:cNvPr>
              <p:cNvSpPr>
                <a:spLocks noGrp="1" noRot="1" noChangeAspect="1" noMove="1" noResize="1" noEditPoints="1" noAdjustHandles="1" noChangeArrowheads="1" noChangeShapeType="1" noTextEdit="1"/>
              </p:cNvSpPr>
              <p:nvPr>
                <p:ph sz="quarter" idx="10"/>
              </p:nvPr>
            </p:nvSpPr>
            <p:spPr>
              <a:xfrm>
                <a:off x="633081" y="1293094"/>
                <a:ext cx="5863971" cy="4830616"/>
              </a:xfrm>
              <a:blipFill>
                <a:blip r:embed="rId2"/>
                <a:stretch>
                  <a:fillRect l="-86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7F736EF-FD7F-58CB-886C-6AE815040254}"/>
              </a:ext>
            </a:extLst>
          </p:cNvPr>
          <p:cNvSpPr>
            <a:spLocks noGrp="1"/>
          </p:cNvSpPr>
          <p:nvPr>
            <p:ph type="title"/>
          </p:nvPr>
        </p:nvSpPr>
        <p:spPr/>
        <p:txBody>
          <a:bodyPr/>
          <a:lstStyle/>
          <a:p>
            <a:r>
              <a:rPr lang="en-US" dirty="0"/>
              <a:t>Summary and Future</a:t>
            </a:r>
          </a:p>
        </p:txBody>
      </p:sp>
      <p:sp>
        <p:nvSpPr>
          <p:cNvPr id="5" name="TextBox 4">
            <a:extLst>
              <a:ext uri="{FF2B5EF4-FFF2-40B4-BE49-F238E27FC236}">
                <a16:creationId xmlns:a16="http://schemas.microsoft.com/office/drawing/2014/main" id="{0429C116-8D40-8E8C-52D6-33EEC01D94D1}"/>
              </a:ext>
            </a:extLst>
          </p:cNvPr>
          <p:cNvSpPr txBox="1"/>
          <p:nvPr/>
        </p:nvSpPr>
        <p:spPr>
          <a:xfrm>
            <a:off x="2011680" y="1078029"/>
            <a:ext cx="2117558" cy="461665"/>
          </a:xfrm>
          <a:prstGeom prst="rect">
            <a:avLst/>
          </a:prstGeom>
          <a:noFill/>
        </p:spPr>
        <p:txBody>
          <a:bodyPr wrap="square" rtlCol="0">
            <a:spAutoFit/>
          </a:bodyPr>
          <a:lstStyle/>
          <a:p>
            <a:pPr algn="ctr"/>
            <a:r>
              <a:rPr lang="en-US" sz="2400" b="1" u="sng" dirty="0"/>
              <a:t>Summary</a:t>
            </a:r>
          </a:p>
        </p:txBody>
      </p:sp>
      <p:sp>
        <p:nvSpPr>
          <p:cNvPr id="6" name="TextBox 5">
            <a:extLst>
              <a:ext uri="{FF2B5EF4-FFF2-40B4-BE49-F238E27FC236}">
                <a16:creationId xmlns:a16="http://schemas.microsoft.com/office/drawing/2014/main" id="{4D51A80F-329A-27A0-D11C-0201899EC14A}"/>
              </a:ext>
            </a:extLst>
          </p:cNvPr>
          <p:cNvSpPr txBox="1"/>
          <p:nvPr/>
        </p:nvSpPr>
        <p:spPr>
          <a:xfrm>
            <a:off x="2011680" y="4436987"/>
            <a:ext cx="2117558" cy="461665"/>
          </a:xfrm>
          <a:prstGeom prst="rect">
            <a:avLst/>
          </a:prstGeom>
          <a:noFill/>
        </p:spPr>
        <p:txBody>
          <a:bodyPr wrap="square" rtlCol="0">
            <a:spAutoFit/>
          </a:bodyPr>
          <a:lstStyle/>
          <a:p>
            <a:pPr algn="ctr"/>
            <a:r>
              <a:rPr lang="en-US" sz="2400" b="1" u="sng" dirty="0"/>
              <a:t>Future</a:t>
            </a:r>
          </a:p>
        </p:txBody>
      </p:sp>
      <p:sp>
        <p:nvSpPr>
          <p:cNvPr id="7" name="Slide Number Placeholder 6">
            <a:extLst>
              <a:ext uri="{FF2B5EF4-FFF2-40B4-BE49-F238E27FC236}">
                <a16:creationId xmlns:a16="http://schemas.microsoft.com/office/drawing/2014/main" id="{FCF96D45-EF93-277F-4E32-6F665D0BCACD}"/>
              </a:ext>
            </a:extLst>
          </p:cNvPr>
          <p:cNvSpPr>
            <a:spLocks noGrp="1"/>
          </p:cNvSpPr>
          <p:nvPr>
            <p:ph type="sldNum" sz="quarter" idx="4"/>
          </p:nvPr>
        </p:nvSpPr>
        <p:spPr/>
        <p:txBody>
          <a:bodyPr/>
          <a:lstStyle/>
          <a:p>
            <a:fld id="{8AF34121-AFFE-3048-BF09-9810F0C44256}" type="slidenum">
              <a:rPr lang="en-US" smtClean="0"/>
              <a:pPr/>
              <a:t>41</a:t>
            </a:fld>
            <a:endParaRPr lang="en-US" dirty="0"/>
          </a:p>
        </p:txBody>
      </p:sp>
      <p:pic>
        <p:nvPicPr>
          <p:cNvPr id="4" name="Picture 3">
            <a:extLst>
              <a:ext uri="{FF2B5EF4-FFF2-40B4-BE49-F238E27FC236}">
                <a16:creationId xmlns:a16="http://schemas.microsoft.com/office/drawing/2014/main" id="{477A4C2F-FA2D-0979-DF76-D613BC3C107A}"/>
              </a:ext>
            </a:extLst>
          </p:cNvPr>
          <p:cNvPicPr>
            <a:picLocks noChangeAspect="1"/>
          </p:cNvPicPr>
          <p:nvPr/>
        </p:nvPicPr>
        <p:blipFill>
          <a:blip r:embed="rId3"/>
          <a:stretch>
            <a:fillRect/>
          </a:stretch>
        </p:blipFill>
        <p:spPr>
          <a:xfrm>
            <a:off x="7138231" y="1001933"/>
            <a:ext cx="4304797" cy="3665886"/>
          </a:xfrm>
          <a:prstGeom prst="rect">
            <a:avLst/>
          </a:prstGeom>
        </p:spPr>
      </p:pic>
      <p:pic>
        <p:nvPicPr>
          <p:cNvPr id="10" name="Picture 9">
            <a:extLst>
              <a:ext uri="{FF2B5EF4-FFF2-40B4-BE49-F238E27FC236}">
                <a16:creationId xmlns:a16="http://schemas.microsoft.com/office/drawing/2014/main" id="{8327A754-CA26-7796-040F-575D101DE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1822" y="4689180"/>
            <a:ext cx="2168820" cy="2168820"/>
          </a:xfrm>
          <a:prstGeom prst="rect">
            <a:avLst/>
          </a:prstGeom>
        </p:spPr>
      </p:pic>
    </p:spTree>
    <p:extLst>
      <p:ext uri="{BB962C8B-B14F-4D97-AF65-F5344CB8AC3E}">
        <p14:creationId xmlns:p14="http://schemas.microsoft.com/office/powerpoint/2010/main" val="3851726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72598D-CE0A-C646-A2F3-334E3AA8CCEA}"/>
              </a:ext>
            </a:extLst>
          </p:cNvPr>
          <p:cNvSpPr/>
          <p:nvPr/>
        </p:nvSpPr>
        <p:spPr bwMode="auto">
          <a:xfrm>
            <a:off x="1588" y="6194340"/>
            <a:ext cx="12185650" cy="662767"/>
          </a:xfrm>
          <a:prstGeom prst="rect">
            <a:avLst/>
          </a:prstGeom>
          <a:solidFill>
            <a:schemeClr val="bg1"/>
          </a:solidFill>
          <a:ln w="12700" cap="flat" cmpd="sng" algn="ctr">
            <a:noFill/>
            <a:prstDash val="solid"/>
            <a:round/>
            <a:headEnd type="none" w="sm" len="sm"/>
            <a:tailEnd type="none" w="sm" len="sm"/>
          </a:ln>
          <a:effectLst/>
        </p:spPr>
        <p:txBody>
          <a:bodyPr vert="horz" wrap="square" lIns="91416" tIns="45708" rIns="91416" bIns="45708" numCol="1" rtlCol="0" anchor="t" anchorCtr="0" compatLnSpc="1">
            <a:prstTxWarp prst="textNoShape">
              <a:avLst/>
            </a:prstTxWarp>
          </a:bodyPr>
          <a:lstStyle/>
          <a:p>
            <a:pPr eaLnBrk="0" fontAlgn="base" hangingPunct="0">
              <a:spcBef>
                <a:spcPct val="0"/>
              </a:spcBef>
              <a:spcAft>
                <a:spcPct val="0"/>
              </a:spcAft>
            </a:pPr>
            <a:endParaRPr lang="en-US" sz="2799">
              <a:latin typeface="Arial" charset="0"/>
            </a:endParaRPr>
          </a:p>
        </p:txBody>
      </p:sp>
      <p:sp>
        <p:nvSpPr>
          <p:cNvPr id="2" name="Title 1"/>
          <p:cNvSpPr>
            <a:spLocks noGrp="1"/>
          </p:cNvSpPr>
          <p:nvPr>
            <p:ph type="title"/>
          </p:nvPr>
        </p:nvSpPr>
        <p:spPr/>
        <p:txBody>
          <a:bodyPr/>
          <a:lstStyle/>
          <a:p>
            <a:r>
              <a:rPr lang="en-US" dirty="0"/>
              <a:t>Acknowledgements</a:t>
            </a:r>
          </a:p>
        </p:txBody>
      </p:sp>
      <p:sp>
        <p:nvSpPr>
          <p:cNvPr id="14" name="TextBox 13"/>
          <p:cNvSpPr txBox="1"/>
          <p:nvPr/>
        </p:nvSpPr>
        <p:spPr>
          <a:xfrm>
            <a:off x="4353319" y="981688"/>
            <a:ext cx="3860192" cy="307697"/>
          </a:xfrm>
          <a:prstGeom prst="rect">
            <a:avLst/>
          </a:prstGeom>
          <a:noFill/>
        </p:spPr>
        <p:txBody>
          <a:bodyPr wrap="square" rtlCol="0">
            <a:spAutoFit/>
          </a:bodyPr>
          <a:lstStyle/>
          <a:p>
            <a:pPr algn="ctr"/>
            <a:r>
              <a:rPr lang="en-US" sz="1400" b="1" dirty="0">
                <a:solidFill>
                  <a:srgbClr val="A32033"/>
                </a:solidFill>
                <a:latin typeface="Arial" panose="020B0604020202020204" pitchFamily="34" charset="0"/>
                <a:cs typeface="Arial" panose="020B0604020202020204" pitchFamily="34" charset="0"/>
              </a:rPr>
              <a:t>MIT Engineering Quantum Systems (</a:t>
            </a:r>
            <a:r>
              <a:rPr lang="en-US" sz="1400" b="1" dirty="0" err="1">
                <a:solidFill>
                  <a:srgbClr val="A32033"/>
                </a:solidFill>
                <a:latin typeface="Arial" panose="020B0604020202020204" pitchFamily="34" charset="0"/>
                <a:cs typeface="Arial" panose="020B0604020202020204" pitchFamily="34" charset="0"/>
              </a:rPr>
              <a:t>EQuS</a:t>
            </a:r>
            <a:r>
              <a:rPr lang="en-US" sz="1400" b="1" dirty="0">
                <a:solidFill>
                  <a:srgbClr val="A32033"/>
                </a:solidFill>
                <a:latin typeface="Arial" panose="020B0604020202020204" pitchFamily="34" charset="0"/>
                <a:cs typeface="Arial" panose="020B0604020202020204" pitchFamily="34" charset="0"/>
              </a:rPr>
              <a:t>)</a:t>
            </a:r>
          </a:p>
        </p:txBody>
      </p:sp>
      <p:sp>
        <p:nvSpPr>
          <p:cNvPr id="55" name="TextBox 54">
            <a:extLst>
              <a:ext uri="{FF2B5EF4-FFF2-40B4-BE49-F238E27FC236}">
                <a16:creationId xmlns:a16="http://schemas.microsoft.com/office/drawing/2014/main" id="{F5A24515-1B3F-4CD0-A5F0-8768AB062C90}"/>
              </a:ext>
            </a:extLst>
          </p:cNvPr>
          <p:cNvSpPr txBox="1"/>
          <p:nvPr/>
        </p:nvSpPr>
        <p:spPr>
          <a:xfrm>
            <a:off x="4285922" y="3873308"/>
            <a:ext cx="3927589" cy="2308324"/>
          </a:xfrm>
          <a:prstGeom prst="rect">
            <a:avLst/>
          </a:prstGeom>
          <a:noFill/>
        </p:spPr>
        <p:txBody>
          <a:bodyPr wrap="square" lIns="91440" tIns="45720" rIns="91440" bIns="45720" numCol="1" rtlCol="0" anchor="t">
            <a:spAutoFit/>
          </a:bodyPr>
          <a:lstStyle/>
          <a:p>
            <a:r>
              <a:rPr lang="en-US" sz="800" b="1" u="sng" kern="0" dirty="0">
                <a:solidFill>
                  <a:srgbClr val="000000"/>
                </a:solidFill>
                <a:latin typeface="Arial"/>
                <a:cs typeface="Arial" panose="020B0604020202020204" pitchFamily="34" charset="0"/>
              </a:rPr>
              <a:t>William D. Oliver</a:t>
            </a:r>
            <a:r>
              <a:rPr lang="en-US" sz="800" b="1" kern="0" dirty="0">
                <a:solidFill>
                  <a:srgbClr val="000000"/>
                </a:solidFill>
                <a:latin typeface="Arial"/>
                <a:cs typeface="Arial" panose="020B0604020202020204" pitchFamily="34" charset="0"/>
              </a:rPr>
              <a:t>, Jeff Grover, Max Hays, Patrick </a:t>
            </a:r>
            <a:r>
              <a:rPr lang="en-US" sz="800" b="1" kern="0" dirty="0" err="1">
                <a:solidFill>
                  <a:srgbClr val="000000"/>
                </a:solidFill>
                <a:latin typeface="Arial"/>
                <a:cs typeface="Arial" panose="020B0604020202020204" pitchFamily="34" charset="0"/>
              </a:rPr>
              <a:t>Strohbeen</a:t>
            </a:r>
            <a:r>
              <a:rPr lang="en-US" sz="800" b="1" kern="0" dirty="0">
                <a:solidFill>
                  <a:srgbClr val="000000"/>
                </a:solidFill>
                <a:latin typeface="Arial"/>
                <a:cs typeface="Arial" panose="020B0604020202020204" pitchFamily="34" charset="0"/>
              </a:rPr>
              <a:t>, Joel Wang, Terry Orlando, Kyle </a:t>
            </a:r>
            <a:r>
              <a:rPr lang="en-US" sz="800" b="1" kern="0" dirty="0" err="1">
                <a:solidFill>
                  <a:srgbClr val="000000"/>
                </a:solidFill>
                <a:latin typeface="Arial"/>
                <a:cs typeface="Arial" panose="020B0604020202020204" pitchFamily="34" charset="0"/>
              </a:rPr>
              <a:t>Serniak</a:t>
            </a:r>
            <a:r>
              <a:rPr lang="en-US" sz="800" b="1" kern="0" dirty="0">
                <a:solidFill>
                  <a:srgbClr val="000000"/>
                </a:solidFill>
                <a:latin typeface="Arial"/>
                <a:cs typeface="Arial" panose="020B0604020202020204" pitchFamily="34" charset="0"/>
              </a:rPr>
              <a:t>, </a:t>
            </a:r>
            <a:r>
              <a:rPr lang="en-US" sz="800" b="1" kern="0" dirty="0">
                <a:solidFill>
                  <a:srgbClr val="000000"/>
                </a:solidFill>
                <a:latin typeface="Arial"/>
                <a:cs typeface="Arial"/>
              </a:rPr>
              <a:t>Chihiro Watanabe, Lenore Buck, </a:t>
            </a:r>
          </a:p>
          <a:p>
            <a:r>
              <a:rPr lang="en-US" sz="800" b="1" kern="0" dirty="0">
                <a:solidFill>
                  <a:srgbClr val="000000"/>
                </a:solidFill>
                <a:latin typeface="Arial"/>
                <a:cs typeface="Arial"/>
              </a:rPr>
              <a:t>Simon Gustavsson (now at Google Quantum AI)</a:t>
            </a:r>
          </a:p>
          <a:p>
            <a:pPr>
              <a:spcBef>
                <a:spcPts val="300"/>
              </a:spcBef>
            </a:pPr>
            <a:r>
              <a:rPr lang="en-US" sz="800" b="1" kern="0" dirty="0">
                <a:solidFill>
                  <a:srgbClr val="000000"/>
                </a:solidFill>
                <a:latin typeface="Arial"/>
                <a:cs typeface="Arial"/>
              </a:rPr>
              <a:t>Postdocs: </a:t>
            </a:r>
            <a:r>
              <a:rPr lang="en-US" sz="800" kern="0" dirty="0">
                <a:solidFill>
                  <a:srgbClr val="000000"/>
                </a:solidFill>
                <a:cs typeface="Arial"/>
              </a:rPr>
              <a:t>Aziza </a:t>
            </a:r>
            <a:r>
              <a:rPr lang="en-US" sz="800" kern="0" dirty="0" err="1">
                <a:solidFill>
                  <a:srgbClr val="000000"/>
                </a:solidFill>
                <a:cs typeface="Arial"/>
              </a:rPr>
              <a:t>Almanakly</a:t>
            </a:r>
            <a:r>
              <a:rPr lang="en-US" sz="800" kern="0" dirty="0">
                <a:solidFill>
                  <a:srgbClr val="000000"/>
                </a:solidFill>
                <a:cs typeface="Arial"/>
              </a:rPr>
              <a:t>, </a:t>
            </a:r>
            <a:r>
              <a:rPr lang="en-US" sz="800" kern="0" dirty="0" err="1">
                <a:solidFill>
                  <a:srgbClr val="000000"/>
                </a:solidFill>
                <a:cs typeface="Arial"/>
              </a:rPr>
              <a:t>Réouven</a:t>
            </a:r>
            <a:r>
              <a:rPr lang="en-US" sz="800" kern="0" dirty="0">
                <a:solidFill>
                  <a:srgbClr val="000000"/>
                </a:solidFill>
                <a:cs typeface="Arial"/>
              </a:rPr>
              <a:t> </a:t>
            </a:r>
            <a:r>
              <a:rPr lang="en-US" sz="800" kern="0" dirty="0" err="1">
                <a:solidFill>
                  <a:srgbClr val="000000"/>
                </a:solidFill>
                <a:cs typeface="Arial"/>
              </a:rPr>
              <a:t>Assouly</a:t>
            </a:r>
            <a:r>
              <a:rPr lang="en-US" sz="800" kern="0" dirty="0">
                <a:solidFill>
                  <a:srgbClr val="000000"/>
                </a:solidFill>
                <a:cs typeface="Arial"/>
              </a:rPr>
              <a:t>, Fabrizio </a:t>
            </a:r>
            <a:r>
              <a:rPr lang="en-US" sz="800" kern="0" dirty="0" err="1">
                <a:solidFill>
                  <a:srgbClr val="000000"/>
                </a:solidFill>
                <a:cs typeface="Arial"/>
              </a:rPr>
              <a:t>Berritta</a:t>
            </a:r>
            <a:r>
              <a:rPr lang="en-US" sz="800" kern="0" dirty="0">
                <a:solidFill>
                  <a:srgbClr val="000000"/>
                </a:solidFill>
                <a:cs typeface="Arial"/>
              </a:rPr>
              <a:t>, Farid Hassani </a:t>
            </a:r>
            <a:r>
              <a:rPr lang="en-US" sz="800" kern="0" dirty="0" err="1">
                <a:solidFill>
                  <a:srgbClr val="000000"/>
                </a:solidFill>
                <a:cs typeface="Arial"/>
              </a:rPr>
              <a:t>Bijarbooneh</a:t>
            </a:r>
            <a:r>
              <a:rPr lang="en-US" sz="800" kern="0" dirty="0">
                <a:solidFill>
                  <a:srgbClr val="000000"/>
                </a:solidFill>
                <a:cs typeface="Arial"/>
              </a:rPr>
              <a:t>, Jorge Marques, Doug Pinckney, Holly Stemp, Helin Zhang</a:t>
            </a:r>
          </a:p>
          <a:p>
            <a:pPr>
              <a:spcBef>
                <a:spcPts val="300"/>
              </a:spcBef>
            </a:pPr>
            <a:r>
              <a:rPr lang="en-US" sz="800" b="1" kern="0" dirty="0">
                <a:solidFill>
                  <a:srgbClr val="000000"/>
                </a:solidFill>
                <a:latin typeface="Arial"/>
                <a:cs typeface="Arial"/>
              </a:rPr>
              <a:t>PhD students</a:t>
            </a:r>
            <a:r>
              <a:rPr lang="en-US" sz="800" kern="0" dirty="0">
                <a:solidFill>
                  <a:srgbClr val="000000"/>
                </a:solidFill>
                <a:latin typeface="Arial"/>
                <a:cs typeface="Arial"/>
              </a:rPr>
              <a:t>: </a:t>
            </a:r>
            <a:r>
              <a:rPr lang="en-US" sz="800" kern="0" dirty="0">
                <a:solidFill>
                  <a:srgbClr val="000000"/>
                </a:solidFill>
                <a:cs typeface="Arial"/>
              </a:rPr>
              <a:t>Vaishnavi </a:t>
            </a:r>
            <a:r>
              <a:rPr lang="en-US" sz="800" kern="0" dirty="0" err="1">
                <a:solidFill>
                  <a:srgbClr val="000000"/>
                </a:solidFill>
                <a:cs typeface="Arial"/>
              </a:rPr>
              <a:t>Addala</a:t>
            </a:r>
            <a:r>
              <a:rPr lang="en-US" sz="800" kern="0" dirty="0">
                <a:solidFill>
                  <a:srgbClr val="000000"/>
                </a:solidFill>
                <a:cs typeface="Arial"/>
              </a:rPr>
              <a:t>, </a:t>
            </a:r>
            <a:r>
              <a:rPr lang="en-US" sz="800" kern="0" dirty="0" err="1">
                <a:solidFill>
                  <a:srgbClr val="000000"/>
                </a:solidFill>
                <a:cs typeface="Arial"/>
              </a:rPr>
              <a:t>Junyoung</a:t>
            </a:r>
            <a:r>
              <a:rPr lang="en-US" sz="800" kern="0" dirty="0">
                <a:solidFill>
                  <a:srgbClr val="000000"/>
                </a:solidFill>
                <a:cs typeface="Arial"/>
              </a:rPr>
              <a:t> An, Lamia </a:t>
            </a:r>
            <a:r>
              <a:rPr lang="en-US" sz="800" kern="0" dirty="0" err="1">
                <a:solidFill>
                  <a:srgbClr val="000000"/>
                </a:solidFill>
                <a:cs typeface="Arial"/>
              </a:rPr>
              <a:t>Ateshian</a:t>
            </a:r>
            <a:r>
              <a:rPr lang="en-US" sz="800" kern="0" dirty="0">
                <a:solidFill>
                  <a:srgbClr val="000000"/>
                </a:solidFill>
                <a:cs typeface="Arial"/>
              </a:rPr>
              <a:t>, Kate Azar, William Banner, Cora Barrett, Frederike Brockmeyer, </a:t>
            </a:r>
            <a:r>
              <a:rPr lang="en-US" sz="800" dirty="0">
                <a:solidFill>
                  <a:srgbClr val="000000"/>
                </a:solidFill>
                <a:cs typeface="Arial"/>
              </a:rPr>
              <a:t>Shoumik Chowdhury, Gabriel Cutter, </a:t>
            </a:r>
            <a:r>
              <a:rPr lang="en-US" sz="800" kern="0" dirty="0">
                <a:solidFill>
                  <a:srgbClr val="000000"/>
                </a:solidFill>
                <a:cs typeface="Arial"/>
              </a:rPr>
              <a:t>Andy Ding, Ben Helman, Kotaro Hida, Shantanu Jha, Om Joshi, Harry Kang, </a:t>
            </a:r>
            <a:r>
              <a:rPr lang="en-US" sz="800" kern="0" dirty="0" err="1">
                <a:solidFill>
                  <a:srgbClr val="000000"/>
                </a:solidFill>
                <a:cs typeface="Arial"/>
              </a:rPr>
              <a:t>Gyunghun</a:t>
            </a:r>
            <a:r>
              <a:rPr lang="en-US" sz="800" kern="0" dirty="0">
                <a:solidFill>
                  <a:srgbClr val="000000"/>
                </a:solidFill>
                <a:cs typeface="Arial"/>
              </a:rPr>
              <a:t> Kim, </a:t>
            </a:r>
            <a:r>
              <a:rPr lang="en-US" sz="800" dirty="0" err="1">
                <a:solidFill>
                  <a:srgbClr val="000000"/>
                </a:solidFill>
                <a:cs typeface="Arial"/>
              </a:rPr>
              <a:t>Junghyun</a:t>
            </a:r>
            <a:r>
              <a:rPr lang="en-US" sz="800" dirty="0">
                <a:solidFill>
                  <a:srgbClr val="000000"/>
                </a:solidFill>
                <a:cs typeface="Arial"/>
              </a:rPr>
              <a:t> Kim, Jonathan Knoll, </a:t>
            </a:r>
            <a:r>
              <a:rPr lang="en-US" sz="800" kern="0" dirty="0">
                <a:solidFill>
                  <a:srgbClr val="000000"/>
                </a:solidFill>
                <a:cs typeface="Arial"/>
              </a:rPr>
              <a:t>Maggie Marte, Chris McNally, Miguel Moreira, Sarah </a:t>
            </a:r>
            <a:r>
              <a:rPr lang="en-US" sz="800" kern="0" dirty="0" err="1">
                <a:solidFill>
                  <a:srgbClr val="000000"/>
                </a:solidFill>
                <a:cs typeface="Arial"/>
              </a:rPr>
              <a:t>Muschinske</a:t>
            </a:r>
            <a:r>
              <a:rPr lang="en-US" sz="800" kern="0" dirty="0">
                <a:solidFill>
                  <a:srgbClr val="000000"/>
                </a:solidFill>
                <a:cs typeface="Arial"/>
              </a:rPr>
              <a:t>, David Pahl, Lukas Pahl, David Rower, Chia-Chin Tsai, Hung-Yu Tsao, Beatriz Yankelevich, Sameia Zaman </a:t>
            </a:r>
          </a:p>
          <a:p>
            <a:pPr>
              <a:spcBef>
                <a:spcPts val="300"/>
              </a:spcBef>
            </a:pPr>
            <a:r>
              <a:rPr lang="en-US" sz="800" b="1" kern="0" dirty="0">
                <a:solidFill>
                  <a:srgbClr val="000000"/>
                </a:solidFill>
                <a:latin typeface="Arial"/>
                <a:cs typeface="Arial"/>
              </a:rPr>
              <a:t>Undergraduates</a:t>
            </a:r>
            <a:r>
              <a:rPr lang="en-US" sz="800" dirty="0">
                <a:solidFill>
                  <a:srgbClr val="000000"/>
                </a:solidFill>
                <a:latin typeface="Arial"/>
              </a:rPr>
              <a:t>: Oswin Cervantes, Justin Chen, </a:t>
            </a:r>
            <a:r>
              <a:rPr lang="en-US" sz="800" kern="0" dirty="0">
                <a:solidFill>
                  <a:srgbClr val="000000"/>
                </a:solidFill>
                <a:latin typeface="Arial"/>
                <a:cs typeface="Arial"/>
              </a:rPr>
              <a:t>Catherine Lowe, Mati Yablon</a:t>
            </a:r>
          </a:p>
          <a:p>
            <a:pPr>
              <a:spcBef>
                <a:spcPts val="300"/>
              </a:spcBef>
            </a:pPr>
            <a:r>
              <a:rPr lang="en-US" sz="800" b="1" kern="0" dirty="0">
                <a:solidFill>
                  <a:srgbClr val="000000"/>
                </a:solidFill>
                <a:latin typeface="Arial"/>
                <a:cs typeface="Arial"/>
              </a:rPr>
              <a:t>Visiting Member</a:t>
            </a:r>
            <a:r>
              <a:rPr lang="en-US" sz="800" kern="0" dirty="0">
                <a:solidFill>
                  <a:srgbClr val="000000"/>
                </a:solidFill>
                <a:latin typeface="Arial"/>
                <a:cs typeface="Arial"/>
              </a:rPr>
              <a:t>: Mathis Moes, Sein Park, Daniel Rocha, Gabriele Rolleri, Alexander </a:t>
            </a:r>
            <a:r>
              <a:rPr lang="en-US" sz="800" kern="0" dirty="0" err="1">
                <a:solidFill>
                  <a:srgbClr val="000000"/>
                </a:solidFill>
                <a:latin typeface="Arial"/>
                <a:cs typeface="Arial"/>
              </a:rPr>
              <a:t>Rommens</a:t>
            </a:r>
            <a:endParaRPr lang="en-US" sz="800" kern="0" dirty="0">
              <a:solidFill>
                <a:srgbClr val="000000"/>
              </a:solidFill>
              <a:latin typeface="Arial"/>
              <a:cs typeface="Arial"/>
            </a:endParaRPr>
          </a:p>
          <a:p>
            <a:pPr>
              <a:spcBef>
                <a:spcPts val="300"/>
              </a:spcBef>
            </a:pPr>
            <a:r>
              <a:rPr lang="en-US" sz="800" b="1" kern="0" dirty="0">
                <a:solidFill>
                  <a:srgbClr val="000000"/>
                </a:solidFill>
                <a:latin typeface="Arial"/>
                <a:cs typeface="Arial"/>
              </a:rPr>
              <a:t>Collaborators</a:t>
            </a:r>
            <a:r>
              <a:rPr lang="en-US" sz="800" dirty="0">
                <a:solidFill>
                  <a:srgbClr val="000000"/>
                </a:solidFill>
                <a:latin typeface="Arial"/>
              </a:rPr>
              <a:t>: Joe Formaggio, Kevin O’Brien (MIT); Ben Loer (PNNL)  </a:t>
            </a:r>
            <a:endParaRPr lang="en-US" sz="800" kern="0" dirty="0">
              <a:solidFill>
                <a:srgbClr val="000000"/>
              </a:solidFill>
              <a:latin typeface="Arial" panose="020B0604020202020204" pitchFamily="34" charset="0"/>
              <a:cs typeface="Arial" panose="020B0604020202020204" pitchFamily="34" charset="0"/>
            </a:endParaRPr>
          </a:p>
          <a:p>
            <a:pPr>
              <a:spcBef>
                <a:spcPts val="300"/>
              </a:spcBef>
            </a:pPr>
            <a:endParaRPr lang="en-US" sz="900" kern="0" dirty="0">
              <a:cs typeface="Arial" panose="020B0604020202020204" pitchFamily="34" charset="0"/>
            </a:endParaRPr>
          </a:p>
        </p:txBody>
      </p:sp>
      <p:sp>
        <p:nvSpPr>
          <p:cNvPr id="42" name="Rectangle 41">
            <a:extLst>
              <a:ext uri="{FF2B5EF4-FFF2-40B4-BE49-F238E27FC236}">
                <a16:creationId xmlns:a16="http://schemas.microsoft.com/office/drawing/2014/main" id="{83674F9A-6D9D-F1BE-29CC-2F41DD0820E9}"/>
              </a:ext>
            </a:extLst>
          </p:cNvPr>
          <p:cNvSpPr/>
          <p:nvPr/>
        </p:nvSpPr>
        <p:spPr bwMode="auto">
          <a:xfrm>
            <a:off x="3174" y="6193622"/>
            <a:ext cx="12182477" cy="662594"/>
          </a:xfrm>
          <a:prstGeom prst="rect">
            <a:avLst/>
          </a:prstGeom>
          <a:solidFill>
            <a:schemeClr val="bg1"/>
          </a:solidFill>
          <a:ln w="12700" cap="flat" cmpd="sng" algn="ctr">
            <a:noFill/>
            <a:prstDash val="solid"/>
            <a:round/>
            <a:headEnd type="none" w="sm" len="sm"/>
            <a:tailEnd type="none" w="sm" len="sm"/>
          </a:ln>
          <a:effectLst/>
        </p:spPr>
        <p:txBody>
          <a:bodyPr vert="horz" wrap="square" lIns="91392" tIns="45696" rIns="91392" bIns="45696" numCol="1" rtlCol="0" anchor="t" anchorCtr="0" compatLnSpc="1">
            <a:prstTxWarp prst="textNoShape">
              <a:avLst/>
            </a:prstTxWarp>
          </a:bodyPr>
          <a:lstStyle/>
          <a:p>
            <a:pPr eaLnBrk="0" hangingPunct="0"/>
            <a:endParaRPr lang="en-US" sz="2798">
              <a:solidFill>
                <a:srgbClr val="000000"/>
              </a:solidFill>
            </a:endParaRPr>
          </a:p>
        </p:txBody>
      </p:sp>
      <p:pic>
        <p:nvPicPr>
          <p:cNvPr id="43" name="Picture 42">
            <a:extLst>
              <a:ext uri="{FF2B5EF4-FFF2-40B4-BE49-F238E27FC236}">
                <a16:creationId xmlns:a16="http://schemas.microsoft.com/office/drawing/2014/main" id="{DBAA4C6C-7A6E-E153-06DF-9DB1EE2FD2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908" t="13150" r="11729" b="12507"/>
          <a:stretch/>
        </p:blipFill>
        <p:spPr>
          <a:xfrm>
            <a:off x="5780694" y="6055123"/>
            <a:ext cx="633007" cy="624442"/>
          </a:xfrm>
          <a:prstGeom prst="rect">
            <a:avLst/>
          </a:prstGeom>
        </p:spPr>
      </p:pic>
      <p:sp>
        <p:nvSpPr>
          <p:cNvPr id="45" name="Rectangle 44">
            <a:extLst>
              <a:ext uri="{FF2B5EF4-FFF2-40B4-BE49-F238E27FC236}">
                <a16:creationId xmlns:a16="http://schemas.microsoft.com/office/drawing/2014/main" id="{04CBCFF5-E29E-369E-D293-FE052E7249B4}"/>
              </a:ext>
            </a:extLst>
          </p:cNvPr>
          <p:cNvSpPr/>
          <p:nvPr/>
        </p:nvSpPr>
        <p:spPr bwMode="auto">
          <a:xfrm>
            <a:off x="141127" y="5970499"/>
            <a:ext cx="11906518" cy="803112"/>
          </a:xfrm>
          <a:prstGeom prst="rect">
            <a:avLst/>
          </a:prstGeom>
          <a:noFill/>
          <a:ln w="12700" cap="flat" cmpd="sng" algn="ctr">
            <a:solidFill>
              <a:schemeClr val="tx1"/>
            </a:solidFill>
            <a:prstDash val="solid"/>
            <a:round/>
            <a:headEnd type="none" w="med" len="med"/>
            <a:tailEnd type="none" w="med" len="med"/>
          </a:ln>
          <a:effectLst/>
        </p:spPr>
        <p:txBody>
          <a:bodyPr vert="horz" wrap="none" lIns="91392" tIns="45696" rIns="91392" bIns="45696" numCol="1" rtlCol="0" anchor="ctr" anchorCtr="0" compatLnSpc="1">
            <a:prstTxWarp prst="textNoShape">
              <a:avLst/>
            </a:prstTxWarp>
          </a:bodyPr>
          <a:lstStyle/>
          <a:p>
            <a:pPr algn="ctr" eaLnBrk="0" hangingPunct="0"/>
            <a:endParaRPr lang="en-US" sz="2798">
              <a:solidFill>
                <a:srgbClr val="000000"/>
              </a:solidFill>
            </a:endParaRPr>
          </a:p>
        </p:txBody>
      </p:sp>
      <p:graphicFrame>
        <p:nvGraphicFramePr>
          <p:cNvPr id="46" name="Object 19">
            <a:hlinkClick r:id="" action="ppaction://ole?verb=0"/>
            <a:extLst>
              <a:ext uri="{FF2B5EF4-FFF2-40B4-BE49-F238E27FC236}">
                <a16:creationId xmlns:a16="http://schemas.microsoft.com/office/drawing/2014/main" id="{A10CF313-6DC7-090F-A621-5E5D2B6825C8}"/>
              </a:ext>
            </a:extLst>
          </p:cNvPr>
          <p:cNvGraphicFramePr>
            <a:graphicFrameLocks/>
          </p:cNvGraphicFramePr>
          <p:nvPr/>
        </p:nvGraphicFramePr>
        <p:xfrm>
          <a:off x="2037751" y="6077195"/>
          <a:ext cx="611128" cy="580298"/>
        </p:xfrm>
        <a:graphic>
          <a:graphicData uri="http://schemas.openxmlformats.org/presentationml/2006/ole">
            <mc:AlternateContent xmlns:mc="http://schemas.openxmlformats.org/markup-compatibility/2006">
              <mc:Choice xmlns:v="urn:schemas-microsoft-com:vml" Requires="v">
                <p:oleObj name="Photo Editor Photo" r:id="rId4" imgW="1247619" imgH="1228571" progId="">
                  <p:embed/>
                </p:oleObj>
              </mc:Choice>
              <mc:Fallback>
                <p:oleObj name="Photo Editor Photo" r:id="rId4" imgW="1247619" imgH="1228571" progId="">
                  <p:embed/>
                  <p:pic>
                    <p:nvPicPr>
                      <p:cNvPr id="46" name="Object 19">
                        <a:hlinkClick r:id="" action="ppaction://ole?verb=0"/>
                        <a:extLst>
                          <a:ext uri="{FF2B5EF4-FFF2-40B4-BE49-F238E27FC236}">
                            <a16:creationId xmlns:a16="http://schemas.microsoft.com/office/drawing/2014/main" id="{A10CF313-6DC7-090F-A621-5E5D2B6825C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7751" y="6077195"/>
                        <a:ext cx="611128" cy="580298"/>
                      </a:xfrm>
                      <a:prstGeom prst="rect">
                        <a:avLst/>
                      </a:prstGeom>
                      <a:noFill/>
                      <a:ln>
                        <a:noFill/>
                      </a:ln>
                      <a:effectLst/>
                    </p:spPr>
                  </p:pic>
                </p:oleObj>
              </mc:Fallback>
            </mc:AlternateContent>
          </a:graphicData>
        </a:graphic>
      </p:graphicFrame>
      <p:pic>
        <p:nvPicPr>
          <p:cNvPr id="47" name="Picture 21">
            <a:extLst>
              <a:ext uri="{FF2B5EF4-FFF2-40B4-BE49-F238E27FC236}">
                <a16:creationId xmlns:a16="http://schemas.microsoft.com/office/drawing/2014/main" id="{E17781DE-4206-A18D-C36C-78E74FAE4AB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92048" y="6080010"/>
            <a:ext cx="1263372" cy="574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12" descr="IARPA_RGB_NoTag">
            <a:extLst>
              <a:ext uri="{FF2B5EF4-FFF2-40B4-BE49-F238E27FC236}">
                <a16:creationId xmlns:a16="http://schemas.microsoft.com/office/drawing/2014/main" id="{04024BC2-349B-0619-0969-4F4266B6FC0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1846" y="6091855"/>
            <a:ext cx="574900" cy="550974"/>
          </a:xfrm>
          <a:prstGeom prst="rect">
            <a:avLst/>
          </a:prstGeom>
          <a:noFill/>
          <a:ln w="9525">
            <a:noFill/>
            <a:miter lim="800000"/>
            <a:headEnd/>
            <a:tailEnd/>
          </a:ln>
        </p:spPr>
      </p:pic>
      <p:pic>
        <p:nvPicPr>
          <p:cNvPr id="49" name="Picture 48">
            <a:extLst>
              <a:ext uri="{FF2B5EF4-FFF2-40B4-BE49-F238E27FC236}">
                <a16:creationId xmlns:a16="http://schemas.microsoft.com/office/drawing/2014/main" id="{9C49FA2C-B947-E82F-EC7F-FBA4B3FD37A5}"/>
              </a:ext>
            </a:extLst>
          </p:cNvPr>
          <p:cNvPicPr>
            <a:picLocks noChangeAspect="1"/>
          </p:cNvPicPr>
          <p:nvPr/>
        </p:nvPicPr>
        <p:blipFill>
          <a:blip r:embed="rId8"/>
          <a:stretch>
            <a:fillRect/>
          </a:stretch>
        </p:blipFill>
        <p:spPr>
          <a:xfrm>
            <a:off x="4965515" y="6029313"/>
            <a:ext cx="672012" cy="676058"/>
          </a:xfrm>
          <a:prstGeom prst="rect">
            <a:avLst/>
          </a:prstGeom>
        </p:spPr>
      </p:pic>
      <p:pic>
        <p:nvPicPr>
          <p:cNvPr id="50" name="Picture 49">
            <a:extLst>
              <a:ext uri="{FF2B5EF4-FFF2-40B4-BE49-F238E27FC236}">
                <a16:creationId xmlns:a16="http://schemas.microsoft.com/office/drawing/2014/main" id="{56BBB0E7-808A-AE49-D622-ACCD74A77BDE}"/>
              </a:ext>
            </a:extLst>
          </p:cNvPr>
          <p:cNvPicPr>
            <a:picLocks noChangeAspect="1"/>
          </p:cNvPicPr>
          <p:nvPr/>
        </p:nvPicPr>
        <p:blipFill>
          <a:blip r:embed="rId9"/>
          <a:stretch>
            <a:fillRect/>
          </a:stretch>
        </p:blipFill>
        <p:spPr>
          <a:xfrm>
            <a:off x="4198587" y="6055463"/>
            <a:ext cx="623758" cy="623758"/>
          </a:xfrm>
          <a:prstGeom prst="rect">
            <a:avLst/>
          </a:prstGeom>
        </p:spPr>
      </p:pic>
      <p:pic>
        <p:nvPicPr>
          <p:cNvPr id="51" name="Picture 50">
            <a:extLst>
              <a:ext uri="{FF2B5EF4-FFF2-40B4-BE49-F238E27FC236}">
                <a16:creationId xmlns:a16="http://schemas.microsoft.com/office/drawing/2014/main" id="{DBC57217-D5DF-ACBC-D73E-FC8954AFBCD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9915" y="6132911"/>
            <a:ext cx="914666" cy="468862"/>
          </a:xfrm>
          <a:prstGeom prst="rect">
            <a:avLst/>
          </a:prstGeom>
        </p:spPr>
      </p:pic>
      <p:pic>
        <p:nvPicPr>
          <p:cNvPr id="74" name="Picture 73">
            <a:extLst>
              <a:ext uri="{FF2B5EF4-FFF2-40B4-BE49-F238E27FC236}">
                <a16:creationId xmlns:a16="http://schemas.microsoft.com/office/drawing/2014/main" id="{FB9D1675-7CF9-8303-3DF7-6222265F10F2}"/>
              </a:ext>
            </a:extLst>
          </p:cNvPr>
          <p:cNvPicPr>
            <a:picLocks noChangeAspect="1"/>
          </p:cNvPicPr>
          <p:nvPr/>
        </p:nvPicPr>
        <p:blipFill rotWithShape="1">
          <a:blip r:embed="rId11"/>
          <a:srcRect l="16707" t="5412" r="18120" b="44296"/>
          <a:stretch/>
        </p:blipFill>
        <p:spPr>
          <a:xfrm>
            <a:off x="6556870" y="6132469"/>
            <a:ext cx="1266458" cy="469749"/>
          </a:xfrm>
          <a:prstGeom prst="rect">
            <a:avLst/>
          </a:prstGeom>
        </p:spPr>
      </p:pic>
      <p:pic>
        <p:nvPicPr>
          <p:cNvPr id="75" name="Picture 74">
            <a:extLst>
              <a:ext uri="{FF2B5EF4-FFF2-40B4-BE49-F238E27FC236}">
                <a16:creationId xmlns:a16="http://schemas.microsoft.com/office/drawing/2014/main" id="{121E7382-2094-21D6-CA65-B4285DA62290}"/>
              </a:ext>
            </a:extLst>
          </p:cNvPr>
          <p:cNvPicPr>
            <a:picLocks noChangeAspect="1"/>
          </p:cNvPicPr>
          <p:nvPr/>
        </p:nvPicPr>
        <p:blipFill rotWithShape="1">
          <a:blip r:embed="rId12"/>
          <a:srcRect l="23533" t="7177" r="56586" b="85526"/>
          <a:stretch/>
        </p:blipFill>
        <p:spPr>
          <a:xfrm>
            <a:off x="7966498" y="6143369"/>
            <a:ext cx="1893584" cy="447950"/>
          </a:xfrm>
          <a:prstGeom prst="rect">
            <a:avLst/>
          </a:prstGeom>
        </p:spPr>
      </p:pic>
      <p:pic>
        <p:nvPicPr>
          <p:cNvPr id="76" name="Picture 21" descr="Braket: Amazon&amp;#39;s Cloud-First Quantum Environment Is Generally Available">
            <a:extLst>
              <a:ext uri="{FF2B5EF4-FFF2-40B4-BE49-F238E27FC236}">
                <a16:creationId xmlns:a16="http://schemas.microsoft.com/office/drawing/2014/main" id="{AB672B11-0CBC-F887-F90E-BA083BDE9420}"/>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49623" t="11177" r="2929" b="18627"/>
          <a:stretch/>
        </p:blipFill>
        <p:spPr bwMode="auto">
          <a:xfrm>
            <a:off x="11286152" y="6113254"/>
            <a:ext cx="616892" cy="508179"/>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1F46E18A-116F-410E-9EEB-9196B4082F26}"/>
              </a:ext>
            </a:extLst>
          </p:cNvPr>
          <p:cNvSpPr txBox="1"/>
          <p:nvPr/>
        </p:nvSpPr>
        <p:spPr>
          <a:xfrm>
            <a:off x="-33279" y="981608"/>
            <a:ext cx="4120229" cy="307777"/>
          </a:xfrm>
          <a:prstGeom prst="rect">
            <a:avLst/>
          </a:prstGeom>
          <a:noFill/>
        </p:spPr>
        <p:txBody>
          <a:bodyPr wrap="square" lIns="91440" tIns="45720" rIns="91440" bIns="45720" rtlCol="0" anchor="t">
            <a:spAutoFit/>
          </a:bodyPr>
          <a:lstStyle/>
          <a:p>
            <a:pPr algn="ctr"/>
            <a:r>
              <a:rPr lang="en-US" sz="1400" b="1" dirty="0">
                <a:solidFill>
                  <a:srgbClr val="003667"/>
                </a:solidFill>
              </a:rPr>
              <a:t>Quantum-Enabled Computation Group, MIT-LL</a:t>
            </a:r>
          </a:p>
        </p:txBody>
      </p:sp>
      <p:sp>
        <p:nvSpPr>
          <p:cNvPr id="33" name="TextBox 32">
            <a:extLst>
              <a:ext uri="{FF2B5EF4-FFF2-40B4-BE49-F238E27FC236}">
                <a16:creationId xmlns:a16="http://schemas.microsoft.com/office/drawing/2014/main" id="{050C7F0A-CF67-4933-9336-CF0BDBD9F060}"/>
              </a:ext>
            </a:extLst>
          </p:cNvPr>
          <p:cNvSpPr txBox="1"/>
          <p:nvPr/>
        </p:nvSpPr>
        <p:spPr>
          <a:xfrm>
            <a:off x="0" y="3873308"/>
            <a:ext cx="3975315" cy="2092881"/>
          </a:xfrm>
          <a:prstGeom prst="rect">
            <a:avLst/>
          </a:prstGeom>
          <a:noFill/>
        </p:spPr>
        <p:txBody>
          <a:bodyPr wrap="square" lIns="91440" tIns="45720" rIns="91440" bIns="45720" numCol="1" rtlCol="0" anchor="t">
            <a:spAutoFit/>
          </a:bodyPr>
          <a:lstStyle/>
          <a:p>
            <a:pPr algn="just">
              <a:spcBef>
                <a:spcPts val="300"/>
              </a:spcBef>
              <a:defRPr/>
            </a:pPr>
            <a:r>
              <a:rPr lang="en-US" sz="800" b="1" u="sng" kern="0" dirty="0">
                <a:solidFill>
                  <a:srgbClr val="000000"/>
                </a:solidFill>
                <a:latin typeface="Arial"/>
              </a:rPr>
              <a:t>Superconducting Qubits Team:</a:t>
            </a:r>
          </a:p>
          <a:p>
            <a:pPr algn="just">
              <a:spcAft>
                <a:spcPts val="400"/>
              </a:spcAft>
              <a:defRPr/>
            </a:pPr>
            <a:r>
              <a:rPr lang="en-US" sz="800" b="1" kern="0" dirty="0">
                <a:solidFill>
                  <a:srgbClr val="000000"/>
                </a:solidFill>
                <a:latin typeface="Arial"/>
              </a:rPr>
              <a:t>Group Leaders: </a:t>
            </a:r>
            <a:r>
              <a:rPr lang="en-US" sz="800" kern="0" dirty="0">
                <a:solidFill>
                  <a:srgbClr val="000000"/>
                </a:solidFill>
                <a:latin typeface="Arial"/>
              </a:rPr>
              <a:t>Mollie Schwartz, Kyle Serniak, Steven Weber, </a:t>
            </a:r>
            <a:r>
              <a:rPr lang="en-US" sz="800" kern="0" dirty="0" err="1">
                <a:solidFill>
                  <a:srgbClr val="000000"/>
                </a:solidFill>
                <a:latin typeface="Arial"/>
              </a:rPr>
              <a:t>Jonilyn</a:t>
            </a:r>
            <a:r>
              <a:rPr lang="en-US" sz="800" kern="0" dirty="0">
                <a:solidFill>
                  <a:srgbClr val="000000"/>
                </a:solidFill>
                <a:latin typeface="Arial"/>
              </a:rPr>
              <a:t> Yoder</a:t>
            </a:r>
            <a:endParaRPr lang="en-US" sz="800" kern="0" dirty="0">
              <a:solidFill>
                <a:srgbClr val="000000"/>
              </a:solidFill>
              <a:latin typeface="Arial"/>
              <a:cs typeface="Arial"/>
            </a:endParaRPr>
          </a:p>
          <a:p>
            <a:pPr>
              <a:spcAft>
                <a:spcPts val="400"/>
              </a:spcAft>
              <a:defRPr/>
            </a:pPr>
            <a:r>
              <a:rPr lang="en-US" sz="800" b="1" kern="0" dirty="0">
                <a:solidFill>
                  <a:srgbClr val="000000"/>
                </a:solidFill>
                <a:latin typeface="Arial"/>
              </a:rPr>
              <a:t>Team Leads: </a:t>
            </a:r>
            <a:r>
              <a:rPr lang="en-US" sz="800" kern="0" dirty="0">
                <a:solidFill>
                  <a:srgbClr val="000000"/>
                </a:solidFill>
                <a:latin typeface="Arial"/>
              </a:rPr>
              <a:t>Luke Burkhart, Rabindra Das, Michael Gingras, Thomas Hazard, Cyrus Hirjibehedin, Bethany </a:t>
            </a:r>
            <a:r>
              <a:rPr lang="en-US" sz="800" kern="0" dirty="0" err="1">
                <a:solidFill>
                  <a:srgbClr val="000000"/>
                </a:solidFill>
                <a:latin typeface="Arial"/>
              </a:rPr>
              <a:t>Niedzielski</a:t>
            </a:r>
            <a:r>
              <a:rPr lang="en-US" sz="800" kern="0" dirty="0">
                <a:solidFill>
                  <a:srgbClr val="000000"/>
                </a:solidFill>
                <a:latin typeface="Arial"/>
              </a:rPr>
              <a:t> Huffman, Katrina Sliwa, Donna-Ruth Yost</a:t>
            </a:r>
            <a:endParaRPr lang="en-US" sz="800" kern="0" dirty="0">
              <a:solidFill>
                <a:srgbClr val="000000"/>
              </a:solidFill>
              <a:latin typeface="Arial"/>
              <a:cs typeface="Arial"/>
            </a:endParaRPr>
          </a:p>
          <a:p>
            <a:pPr>
              <a:spcAft>
                <a:spcPts val="400"/>
              </a:spcAft>
              <a:defRPr/>
            </a:pPr>
            <a:r>
              <a:rPr lang="en-US" sz="800" b="1" kern="0" dirty="0">
                <a:solidFill>
                  <a:srgbClr val="000000"/>
                </a:solidFill>
                <a:latin typeface="Arial"/>
              </a:rPr>
              <a:t>Team: </a:t>
            </a:r>
            <a:r>
              <a:rPr lang="en-US" sz="800" kern="0" dirty="0">
                <a:solidFill>
                  <a:srgbClr val="000000"/>
                </a:solidFill>
                <a:latin typeface="Arial"/>
              </a:rPr>
              <a:t>Mike Augeri, Kate Azar, Peter Baldo, Jeffrey Birenbaum, Logan Bishop Van Horn, Tristan Brown, Gregory Calusine, Glenn Carl, Felipe Contipelli, John Cummings, David Danza, Dan Davis, </a:t>
            </a:r>
            <a:r>
              <a:rPr lang="en-US" sz="800" kern="0" dirty="0">
                <a:solidFill>
                  <a:srgbClr val="000000"/>
                </a:solidFill>
                <a:ea typeface="+mn-lt"/>
                <a:cs typeface="+mn-lt"/>
              </a:rPr>
              <a:t>Renée DePencier Piñero, </a:t>
            </a:r>
            <a:r>
              <a:rPr lang="en-US" sz="800" kern="0" dirty="0">
                <a:solidFill>
                  <a:srgbClr val="000000"/>
                </a:solidFill>
                <a:latin typeface="Arial"/>
              </a:rPr>
              <a:t>Steven Disseler, Bryce Fisher, Ben </a:t>
            </a:r>
            <a:r>
              <a:rPr lang="en-US" sz="800" kern="0" dirty="0" err="1">
                <a:solidFill>
                  <a:srgbClr val="000000"/>
                </a:solidFill>
                <a:latin typeface="Arial"/>
              </a:rPr>
              <a:t>Freiman</a:t>
            </a:r>
            <a:r>
              <a:rPr lang="en-US" sz="800" kern="0" dirty="0">
                <a:solidFill>
                  <a:srgbClr val="000000"/>
                </a:solidFill>
                <a:latin typeface="Arial"/>
              </a:rPr>
              <a:t>, Jeffrey Gertler, Kevin Grossklaus, Karen Harmon, Mike Hellstrom, Gerry Holland, Jennifer Hritz, </a:t>
            </a:r>
            <a:r>
              <a:rPr lang="en-US" sz="800" kern="0" dirty="0" err="1">
                <a:solidFill>
                  <a:srgbClr val="000000"/>
                </a:solidFill>
                <a:latin typeface="Arial"/>
              </a:rPr>
              <a:t>Sokharom</a:t>
            </a:r>
            <a:r>
              <a:rPr lang="en-US" sz="800" kern="0" dirty="0">
                <a:solidFill>
                  <a:srgbClr val="000000"/>
                </a:solidFill>
                <a:latin typeface="Arial"/>
              </a:rPr>
              <a:t> Huon, Andrew J. Kerman, David Kim, Jeff Knecht, Arthur Kurlej, Duncan Miller, Nathan Miller, Jovi </a:t>
            </a:r>
            <a:r>
              <a:rPr lang="en-US" sz="800" kern="0" dirty="0" err="1">
                <a:solidFill>
                  <a:srgbClr val="000000"/>
                </a:solidFill>
                <a:latin typeface="Arial"/>
              </a:rPr>
              <a:t>Miloshi</a:t>
            </a:r>
            <a:r>
              <a:rPr lang="en-US" sz="800" kern="0" dirty="0">
                <a:solidFill>
                  <a:srgbClr val="000000"/>
                </a:solidFill>
                <a:latin typeface="Arial"/>
              </a:rPr>
              <a:t>, Maddie Morocco, Kevin Obenland, Christopher O’Connell, Mallika Randeria, Matt Ricci, Lila Rodgers, Robert Rood, Gabriel Samach, Meghan Schuldt, Arjan Sevi, Marcus Sherwin, Hannah Stickler, Chris Thoummaraj, Kunal Tiwari, David Volfson, Terry Weir, </a:t>
            </a:r>
            <a:r>
              <a:rPr lang="en-US" sz="800" kern="0" dirty="0" err="1">
                <a:solidFill>
                  <a:srgbClr val="000000"/>
                </a:solidFill>
                <a:latin typeface="Arial"/>
              </a:rPr>
              <a:t>Zally</a:t>
            </a:r>
            <a:r>
              <a:rPr lang="en-US" sz="800" kern="0" dirty="0">
                <a:solidFill>
                  <a:srgbClr val="000000"/>
                </a:solidFill>
                <a:latin typeface="Arial"/>
              </a:rPr>
              <a:t> Yun         </a:t>
            </a:r>
          </a:p>
          <a:p>
            <a:pPr>
              <a:spcAft>
                <a:spcPts val="400"/>
              </a:spcAft>
              <a:defRPr/>
            </a:pPr>
            <a:r>
              <a:rPr lang="en-US" sz="800" b="1" kern="0" dirty="0">
                <a:solidFill>
                  <a:srgbClr val="000000"/>
                </a:solidFill>
                <a:latin typeface="Arial"/>
              </a:rPr>
              <a:t>Visiting Member: </a:t>
            </a:r>
            <a:r>
              <a:rPr lang="en-US" sz="800" kern="0" dirty="0">
                <a:solidFill>
                  <a:srgbClr val="000000"/>
                </a:solidFill>
                <a:latin typeface="Arial"/>
              </a:rPr>
              <a:t>Serra </a:t>
            </a:r>
            <a:r>
              <a:rPr lang="en-US" sz="800" kern="0" dirty="0" err="1">
                <a:solidFill>
                  <a:srgbClr val="000000"/>
                </a:solidFill>
                <a:latin typeface="Arial"/>
              </a:rPr>
              <a:t>Erdamar</a:t>
            </a:r>
            <a:endParaRPr lang="en-US" sz="800" kern="0" dirty="0">
              <a:solidFill>
                <a:srgbClr val="000000"/>
              </a:solidFill>
              <a:latin typeface="Arial"/>
              <a:cs typeface="Arial"/>
            </a:endParaRPr>
          </a:p>
        </p:txBody>
      </p:sp>
      <p:pic>
        <p:nvPicPr>
          <p:cNvPr id="34" name="Picture 33">
            <a:extLst>
              <a:ext uri="{FF2B5EF4-FFF2-40B4-BE49-F238E27FC236}">
                <a16:creationId xmlns:a16="http://schemas.microsoft.com/office/drawing/2014/main" id="{CD88A9EB-5983-4F8D-9ED4-FED4A458ABEC}"/>
              </a:ext>
            </a:extLst>
          </p:cNvPr>
          <p:cNvPicPr>
            <a:picLocks noChangeAspect="1"/>
          </p:cNvPicPr>
          <p:nvPr/>
        </p:nvPicPr>
        <p:blipFill>
          <a:blip r:embed="rId14"/>
          <a:stretch>
            <a:fillRect/>
          </a:stretch>
        </p:blipFill>
        <p:spPr>
          <a:xfrm>
            <a:off x="78357" y="1299846"/>
            <a:ext cx="3896958" cy="2573462"/>
          </a:xfrm>
          <a:prstGeom prst="rect">
            <a:avLst/>
          </a:prstGeom>
        </p:spPr>
      </p:pic>
      <p:pic>
        <p:nvPicPr>
          <p:cNvPr id="6" name="Picture 5">
            <a:extLst>
              <a:ext uri="{FF2B5EF4-FFF2-40B4-BE49-F238E27FC236}">
                <a16:creationId xmlns:a16="http://schemas.microsoft.com/office/drawing/2014/main" id="{2D607EE5-D2F0-523E-DA57-5AD00B1E72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353318" y="1299846"/>
            <a:ext cx="3860193" cy="2573462"/>
          </a:xfrm>
          <a:prstGeom prst="rect">
            <a:avLst/>
          </a:prstGeom>
        </p:spPr>
      </p:pic>
      <p:pic>
        <p:nvPicPr>
          <p:cNvPr id="7" name="Picture 6">
            <a:extLst>
              <a:ext uri="{FF2B5EF4-FFF2-40B4-BE49-F238E27FC236}">
                <a16:creationId xmlns:a16="http://schemas.microsoft.com/office/drawing/2014/main" id="{D6E00600-7C12-DF4F-E8B8-295FCFD47E1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942023" y="6145839"/>
            <a:ext cx="1244745" cy="387402"/>
          </a:xfrm>
          <a:prstGeom prst="rect">
            <a:avLst/>
          </a:prstGeom>
        </p:spPr>
      </p:pic>
      <p:sp>
        <p:nvSpPr>
          <p:cNvPr id="4" name="TextBox 3">
            <a:extLst>
              <a:ext uri="{FF2B5EF4-FFF2-40B4-BE49-F238E27FC236}">
                <a16:creationId xmlns:a16="http://schemas.microsoft.com/office/drawing/2014/main" id="{4A881CDD-1878-1649-BA69-A3D24FFF99C6}"/>
              </a:ext>
            </a:extLst>
          </p:cNvPr>
          <p:cNvSpPr txBox="1"/>
          <p:nvPr/>
        </p:nvSpPr>
        <p:spPr>
          <a:xfrm>
            <a:off x="9442384" y="1698767"/>
            <a:ext cx="2746441" cy="954107"/>
          </a:xfrm>
          <a:prstGeom prst="rect">
            <a:avLst/>
          </a:prstGeom>
          <a:noFill/>
        </p:spPr>
        <p:txBody>
          <a:bodyPr wrap="square" rtlCol="0">
            <a:spAutoFit/>
          </a:bodyPr>
          <a:lstStyle/>
          <a:p>
            <a:r>
              <a:rPr lang="en-US" sz="1400" dirty="0">
                <a:solidFill>
                  <a:srgbClr val="000000"/>
                </a:solidFill>
              </a:rPr>
              <a:t>Alan Hunt</a:t>
            </a:r>
          </a:p>
          <a:p>
            <a:r>
              <a:rPr lang="en-US" sz="1400" dirty="0" err="1">
                <a:solidFill>
                  <a:srgbClr val="000000"/>
                </a:solidFill>
              </a:rPr>
              <a:t>Yenuel</a:t>
            </a:r>
            <a:r>
              <a:rPr lang="en-US" sz="1400" dirty="0">
                <a:solidFill>
                  <a:srgbClr val="000000"/>
                </a:solidFill>
              </a:rPr>
              <a:t> Jones-Alberty</a:t>
            </a:r>
          </a:p>
          <a:p>
            <a:r>
              <a:rPr lang="en-US" sz="1400" dirty="0">
                <a:solidFill>
                  <a:srgbClr val="000000"/>
                </a:solidFill>
              </a:rPr>
              <a:t>Tom McJunkin</a:t>
            </a:r>
          </a:p>
          <a:p>
            <a:r>
              <a:rPr lang="en-US" sz="1400" dirty="0">
                <a:solidFill>
                  <a:srgbClr val="000000"/>
                </a:solidFill>
              </a:rPr>
              <a:t>Kevin Schultz</a:t>
            </a:r>
            <a:endParaRPr lang="en-US" sz="1400" dirty="0"/>
          </a:p>
        </p:txBody>
      </p:sp>
      <p:sp>
        <p:nvSpPr>
          <p:cNvPr id="5" name="TextBox 4">
            <a:extLst>
              <a:ext uri="{FF2B5EF4-FFF2-40B4-BE49-F238E27FC236}">
                <a16:creationId xmlns:a16="http://schemas.microsoft.com/office/drawing/2014/main" id="{D906B461-3EC6-8954-0854-1B0604223B59}"/>
              </a:ext>
            </a:extLst>
          </p:cNvPr>
          <p:cNvSpPr txBox="1"/>
          <p:nvPr/>
        </p:nvSpPr>
        <p:spPr>
          <a:xfrm>
            <a:off x="8383926" y="2880946"/>
            <a:ext cx="3886541" cy="307777"/>
          </a:xfrm>
          <a:prstGeom prst="rect">
            <a:avLst/>
          </a:prstGeom>
          <a:noFill/>
        </p:spPr>
        <p:txBody>
          <a:bodyPr wrap="square" rtlCol="0">
            <a:spAutoFit/>
          </a:bodyPr>
          <a:lstStyle/>
          <a:p>
            <a:pPr algn="ctr"/>
            <a:r>
              <a:rPr lang="en-US" sz="1400" b="1" dirty="0" err="1">
                <a:solidFill>
                  <a:srgbClr val="A32033"/>
                </a:solidFill>
                <a:latin typeface="Arial" panose="020B0604020202020204" pitchFamily="34" charset="0"/>
                <a:cs typeface="Arial" panose="020B0604020202020204" pitchFamily="34" charset="0"/>
              </a:rPr>
              <a:t>Formaggio</a:t>
            </a:r>
            <a:r>
              <a:rPr lang="en-US" sz="1400" b="1" dirty="0">
                <a:solidFill>
                  <a:srgbClr val="A32033"/>
                </a:solidFill>
                <a:latin typeface="Arial" panose="020B0604020202020204" pitchFamily="34" charset="0"/>
                <a:cs typeface="Arial" panose="020B0604020202020204" pitchFamily="34" charset="0"/>
              </a:rPr>
              <a:t> </a:t>
            </a:r>
            <a:r>
              <a:rPr lang="en-US" sz="1400" b="1" dirty="0" err="1">
                <a:solidFill>
                  <a:srgbClr val="A32033"/>
                </a:solidFill>
                <a:latin typeface="Arial" panose="020B0604020202020204" pitchFamily="34" charset="0"/>
                <a:cs typeface="Arial" panose="020B0604020202020204" pitchFamily="34" charset="0"/>
              </a:rPr>
              <a:t>Radqb</a:t>
            </a:r>
            <a:r>
              <a:rPr lang="en-US" sz="1400" b="1" dirty="0">
                <a:solidFill>
                  <a:srgbClr val="A32033"/>
                </a:solidFill>
                <a:latin typeface="Arial" panose="020B0604020202020204" pitchFamily="34" charset="0"/>
                <a:cs typeface="Arial" panose="020B0604020202020204" pitchFamily="34" charset="0"/>
              </a:rPr>
              <a:t> Group</a:t>
            </a:r>
          </a:p>
        </p:txBody>
      </p:sp>
      <p:sp>
        <p:nvSpPr>
          <p:cNvPr id="8" name="TextBox 7">
            <a:extLst>
              <a:ext uri="{FF2B5EF4-FFF2-40B4-BE49-F238E27FC236}">
                <a16:creationId xmlns:a16="http://schemas.microsoft.com/office/drawing/2014/main" id="{27D7AEA0-EB50-EA28-B35A-A7BF64BA45C1}"/>
              </a:ext>
            </a:extLst>
          </p:cNvPr>
          <p:cNvSpPr txBox="1"/>
          <p:nvPr/>
        </p:nvSpPr>
        <p:spPr>
          <a:xfrm>
            <a:off x="8665902" y="1384995"/>
            <a:ext cx="3335840" cy="307777"/>
          </a:xfrm>
          <a:prstGeom prst="rect">
            <a:avLst/>
          </a:prstGeom>
          <a:noFill/>
        </p:spPr>
        <p:txBody>
          <a:bodyPr wrap="square" rtlCol="0">
            <a:spAutoFit/>
          </a:bodyPr>
          <a:lstStyle/>
          <a:p>
            <a:pPr algn="ctr"/>
            <a:r>
              <a:rPr lang="en-US" sz="1400" b="1" dirty="0">
                <a:solidFill>
                  <a:srgbClr val="002C73"/>
                </a:solidFill>
                <a:latin typeface="Arial" panose="020B0604020202020204" pitchFamily="34" charset="0"/>
                <a:cs typeface="Arial" panose="020B0604020202020204" pitchFamily="34" charset="0"/>
              </a:rPr>
              <a:t>Johns Hopkins Applied Physics Lab</a:t>
            </a:r>
          </a:p>
        </p:txBody>
      </p:sp>
      <p:sp>
        <p:nvSpPr>
          <p:cNvPr id="9" name="TextBox 8">
            <a:extLst>
              <a:ext uri="{FF2B5EF4-FFF2-40B4-BE49-F238E27FC236}">
                <a16:creationId xmlns:a16="http://schemas.microsoft.com/office/drawing/2014/main" id="{3B9BBB16-861B-72A8-659E-A4E1C8813EDD}"/>
              </a:ext>
            </a:extLst>
          </p:cNvPr>
          <p:cNvSpPr txBox="1"/>
          <p:nvPr/>
        </p:nvSpPr>
        <p:spPr>
          <a:xfrm>
            <a:off x="8939103" y="3159057"/>
            <a:ext cx="2746441" cy="461665"/>
          </a:xfrm>
          <a:prstGeom prst="rect">
            <a:avLst/>
          </a:prstGeom>
          <a:noFill/>
        </p:spPr>
        <p:txBody>
          <a:bodyPr wrap="square" rtlCol="0">
            <a:spAutoFit/>
          </a:bodyPr>
          <a:lstStyle/>
          <a:p>
            <a:pPr algn="ctr"/>
            <a:r>
              <a:rPr lang="en-US" sz="800" dirty="0">
                <a:solidFill>
                  <a:srgbClr val="000000"/>
                </a:solidFill>
              </a:rPr>
              <a:t>Joe </a:t>
            </a:r>
            <a:r>
              <a:rPr lang="en-US" sz="800" dirty="0" err="1">
                <a:solidFill>
                  <a:srgbClr val="000000"/>
                </a:solidFill>
              </a:rPr>
              <a:t>Formaggio</a:t>
            </a:r>
            <a:r>
              <a:rPr lang="en-US" sz="800" dirty="0">
                <a:solidFill>
                  <a:srgbClr val="000000"/>
                </a:solidFill>
              </a:rPr>
              <a:t>, Doug Pinckney, Hannah Binney, Mingyu Li, </a:t>
            </a:r>
            <a:r>
              <a:rPr lang="en-US" sz="800" dirty="0" err="1">
                <a:solidFill>
                  <a:srgbClr val="000000"/>
                </a:solidFill>
              </a:rPr>
              <a:t>Jiatong</a:t>
            </a:r>
            <a:r>
              <a:rPr lang="en-US" sz="800" dirty="0">
                <a:solidFill>
                  <a:srgbClr val="000000"/>
                </a:solidFill>
              </a:rPr>
              <a:t> Yang</a:t>
            </a:r>
          </a:p>
          <a:p>
            <a:endParaRPr lang="en-US" sz="800" dirty="0"/>
          </a:p>
        </p:txBody>
      </p:sp>
      <p:pic>
        <p:nvPicPr>
          <p:cNvPr id="10" name="Picture 4" descr="headshot of Professor Joe Formaggio">
            <a:extLst>
              <a:ext uri="{FF2B5EF4-FFF2-40B4-BE49-F238E27FC236}">
                <a16:creationId xmlns:a16="http://schemas.microsoft.com/office/drawing/2014/main" id="{03F98929-08F7-D066-29E9-1B9B5BF826A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805450" y="3514856"/>
            <a:ext cx="1054632" cy="8387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8BB118AC-BF5E-FE3D-17D8-36E5396C30C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898824" y="3517306"/>
            <a:ext cx="842970" cy="8429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EB3CB825-9814-2A69-D904-312EC1727AC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780536" y="3514855"/>
            <a:ext cx="842970" cy="84297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a:extLst>
              <a:ext uri="{FF2B5EF4-FFF2-40B4-BE49-F238E27FC236}">
                <a16:creationId xmlns:a16="http://schemas.microsoft.com/office/drawing/2014/main" id="{B15BBEA9-F4F9-D397-7F70-8B2F1256002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291565" y="4408869"/>
            <a:ext cx="937144" cy="94322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BC0BE4CB-9C7D-FBBE-6E6D-1F491FE8081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286675" y="4418536"/>
            <a:ext cx="937144" cy="937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13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FC576-FCEA-DAF1-A9CE-9054963566E0}"/>
            </a:ext>
          </a:extLst>
        </p:cNvPr>
        <p:cNvGrpSpPr/>
        <p:nvPr/>
      </p:nvGrpSpPr>
      <p:grpSpPr>
        <a:xfrm>
          <a:off x="0" y="0"/>
          <a:ext cx="0" cy="0"/>
          <a:chOff x="0" y="0"/>
          <a:chExt cx="0" cy="0"/>
        </a:xfrm>
      </p:grpSpPr>
      <p:grpSp>
        <p:nvGrpSpPr>
          <p:cNvPr id="207" name="Group 206">
            <a:extLst>
              <a:ext uri="{FF2B5EF4-FFF2-40B4-BE49-F238E27FC236}">
                <a16:creationId xmlns:a16="http://schemas.microsoft.com/office/drawing/2014/main" id="{31989C86-1A17-1AF9-47DE-4F0D3FC97678}"/>
              </a:ext>
            </a:extLst>
          </p:cNvPr>
          <p:cNvGrpSpPr/>
          <p:nvPr/>
        </p:nvGrpSpPr>
        <p:grpSpPr>
          <a:xfrm>
            <a:off x="1581664" y="1605574"/>
            <a:ext cx="2863240" cy="4781846"/>
            <a:chOff x="1581664" y="1605574"/>
            <a:chExt cx="2863240" cy="4781846"/>
          </a:xfrm>
        </p:grpSpPr>
        <p:grpSp>
          <p:nvGrpSpPr>
            <p:cNvPr id="165" name="Group 164">
              <a:extLst>
                <a:ext uri="{FF2B5EF4-FFF2-40B4-BE49-F238E27FC236}">
                  <a16:creationId xmlns:a16="http://schemas.microsoft.com/office/drawing/2014/main" id="{94D28A08-618E-2616-F7A6-2504AFA6711E}"/>
                </a:ext>
              </a:extLst>
            </p:cNvPr>
            <p:cNvGrpSpPr/>
            <p:nvPr/>
          </p:nvGrpSpPr>
          <p:grpSpPr>
            <a:xfrm>
              <a:off x="1581664" y="1605574"/>
              <a:ext cx="2863240" cy="4781846"/>
              <a:chOff x="2382440" y="2128800"/>
              <a:chExt cx="2863240" cy="4781846"/>
            </a:xfrm>
          </p:grpSpPr>
          <p:grpSp>
            <p:nvGrpSpPr>
              <p:cNvPr id="167" name="Group 166">
                <a:extLst>
                  <a:ext uri="{FF2B5EF4-FFF2-40B4-BE49-F238E27FC236}">
                    <a16:creationId xmlns:a16="http://schemas.microsoft.com/office/drawing/2014/main" id="{EFF92A4B-AFC9-D0D0-8473-C6E043C8C1D7}"/>
                  </a:ext>
                </a:extLst>
              </p:cNvPr>
              <p:cNvGrpSpPr>
                <a:grpSpLocks noChangeAspect="1"/>
              </p:cNvGrpSpPr>
              <p:nvPr/>
            </p:nvGrpSpPr>
            <p:grpSpPr>
              <a:xfrm>
                <a:off x="2382440" y="2128800"/>
                <a:ext cx="2863240" cy="4546320"/>
                <a:chOff x="2936237" y="-280997"/>
                <a:chExt cx="5577842" cy="6956117"/>
              </a:xfrm>
            </p:grpSpPr>
            <p:sp>
              <p:nvSpPr>
                <p:cNvPr id="180" name="Freeform 179">
                  <a:extLst>
                    <a:ext uri="{FF2B5EF4-FFF2-40B4-BE49-F238E27FC236}">
                      <a16:creationId xmlns:a16="http://schemas.microsoft.com/office/drawing/2014/main" id="{1DCB9D54-0DB3-EDDC-360F-F1F9DA53B483}"/>
                    </a:ext>
                  </a:extLst>
                </p:cNvPr>
                <p:cNvSpPr/>
                <p:nvPr/>
              </p:nvSpPr>
              <p:spPr>
                <a:xfrm>
                  <a:off x="2936239" y="-40641"/>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1" name="Freeform 180">
                  <a:extLst>
                    <a:ext uri="{FF2B5EF4-FFF2-40B4-BE49-F238E27FC236}">
                      <a16:creationId xmlns:a16="http://schemas.microsoft.com/office/drawing/2014/main" id="{7C0ECC06-7D6A-70E2-5CBB-889C362BE61F}"/>
                    </a:ext>
                  </a:extLst>
                </p:cNvPr>
                <p:cNvSpPr/>
                <p:nvPr/>
              </p:nvSpPr>
              <p:spPr>
                <a:xfrm flipH="1">
                  <a:off x="6187439" y="1859279"/>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182" name="Group 181">
                  <a:extLst>
                    <a:ext uri="{FF2B5EF4-FFF2-40B4-BE49-F238E27FC236}">
                      <a16:creationId xmlns:a16="http://schemas.microsoft.com/office/drawing/2014/main" id="{6637237D-757E-3AB4-1B7D-331D17811476}"/>
                    </a:ext>
                  </a:extLst>
                </p:cNvPr>
                <p:cNvGrpSpPr/>
                <p:nvPr/>
              </p:nvGrpSpPr>
              <p:grpSpPr>
                <a:xfrm>
                  <a:off x="5643879" y="182880"/>
                  <a:ext cx="152400" cy="6492240"/>
                  <a:chOff x="4988560" y="172720"/>
                  <a:chExt cx="152400" cy="6492240"/>
                </a:xfrm>
              </p:grpSpPr>
              <p:cxnSp>
                <p:nvCxnSpPr>
                  <p:cNvPr id="187" name="Straight Connector 186">
                    <a:extLst>
                      <a:ext uri="{FF2B5EF4-FFF2-40B4-BE49-F238E27FC236}">
                        <a16:creationId xmlns:a16="http://schemas.microsoft.com/office/drawing/2014/main" id="{09CBA85C-7180-776F-4450-5763AA641332}"/>
                      </a:ext>
                    </a:extLst>
                  </p:cNvPr>
                  <p:cNvCxnSpPr/>
                  <p:nvPr/>
                </p:nvCxnSpPr>
                <p:spPr>
                  <a:xfrm>
                    <a:off x="4988560" y="172720"/>
                    <a:ext cx="0" cy="6492240"/>
                  </a:xfrm>
                  <a:prstGeom prst="line">
                    <a:avLst/>
                  </a:prstGeom>
                  <a:noFill/>
                  <a:ln w="19050" cap="flat" cmpd="sng" algn="ctr">
                    <a:solidFill>
                      <a:sysClr val="windowText" lastClr="000000"/>
                    </a:solidFill>
                    <a:prstDash val="solid"/>
                    <a:miter lim="800000"/>
                  </a:ln>
                  <a:effectLst/>
                </p:spPr>
              </p:cxnSp>
              <p:cxnSp>
                <p:nvCxnSpPr>
                  <p:cNvPr id="188" name="Straight Connector 187">
                    <a:extLst>
                      <a:ext uri="{FF2B5EF4-FFF2-40B4-BE49-F238E27FC236}">
                        <a16:creationId xmlns:a16="http://schemas.microsoft.com/office/drawing/2014/main" id="{F11D253C-1AAD-7C8D-8751-EED38CCA4313}"/>
                      </a:ext>
                    </a:extLst>
                  </p:cNvPr>
                  <p:cNvCxnSpPr/>
                  <p:nvPr/>
                </p:nvCxnSpPr>
                <p:spPr>
                  <a:xfrm>
                    <a:off x="5140960" y="172720"/>
                    <a:ext cx="0" cy="6492240"/>
                  </a:xfrm>
                  <a:prstGeom prst="line">
                    <a:avLst/>
                  </a:prstGeom>
                  <a:noFill/>
                  <a:ln w="19050" cap="flat" cmpd="sng" algn="ctr">
                    <a:solidFill>
                      <a:sysClr val="windowText" lastClr="000000"/>
                    </a:solidFill>
                    <a:prstDash val="solid"/>
                    <a:miter lim="800000"/>
                  </a:ln>
                  <a:effectLst/>
                </p:spPr>
              </p:cxnSp>
            </p:grpSp>
            <p:cxnSp>
              <p:nvCxnSpPr>
                <p:cNvPr id="183" name="Straight Connector 182">
                  <a:extLst>
                    <a:ext uri="{FF2B5EF4-FFF2-40B4-BE49-F238E27FC236}">
                      <a16:creationId xmlns:a16="http://schemas.microsoft.com/office/drawing/2014/main" id="{A3F842A5-F50A-20D0-EA4C-830B782FAA42}"/>
                    </a:ext>
                  </a:extLst>
                </p:cNvPr>
                <p:cNvCxnSpPr>
                  <a:cxnSpLocks/>
                </p:cNvCxnSpPr>
                <p:nvPr/>
              </p:nvCxnSpPr>
              <p:spPr>
                <a:xfrm>
                  <a:off x="5796279" y="5608320"/>
                  <a:ext cx="2717800" cy="0"/>
                </a:xfrm>
                <a:prstGeom prst="line">
                  <a:avLst/>
                </a:prstGeom>
                <a:noFill/>
                <a:ln w="25400" cap="flat" cmpd="sng" algn="ctr">
                  <a:solidFill>
                    <a:sysClr val="windowText" lastClr="000000"/>
                  </a:solidFill>
                  <a:prstDash val="solid"/>
                  <a:miter lim="800000"/>
                </a:ln>
                <a:effectLst/>
              </p:spPr>
            </p:cxnSp>
            <p:cxnSp>
              <p:nvCxnSpPr>
                <p:cNvPr id="184" name="Straight Connector 183">
                  <a:extLst>
                    <a:ext uri="{FF2B5EF4-FFF2-40B4-BE49-F238E27FC236}">
                      <a16:creationId xmlns:a16="http://schemas.microsoft.com/office/drawing/2014/main" id="{A1F441D0-AFB7-2182-A2AB-B40A15E084CD}"/>
                    </a:ext>
                  </a:extLst>
                </p:cNvPr>
                <p:cNvCxnSpPr>
                  <a:cxnSpLocks/>
                </p:cNvCxnSpPr>
                <p:nvPr/>
              </p:nvCxnSpPr>
              <p:spPr>
                <a:xfrm>
                  <a:off x="2936239" y="3749040"/>
                  <a:ext cx="2707640" cy="0"/>
                </a:xfrm>
                <a:prstGeom prst="line">
                  <a:avLst/>
                </a:prstGeom>
                <a:noFill/>
                <a:ln w="25400" cap="flat" cmpd="sng" algn="ctr">
                  <a:solidFill>
                    <a:sysClr val="windowText" lastClr="000000"/>
                  </a:solidFill>
                  <a:prstDash val="solid"/>
                  <a:miter lim="800000"/>
                </a:ln>
                <a:effectLst/>
              </p:spPr>
            </p:cxnSp>
            <p:sp>
              <p:nvSpPr>
                <p:cNvPr id="185" name="Rectangle 184">
                  <a:extLst>
                    <a:ext uri="{FF2B5EF4-FFF2-40B4-BE49-F238E27FC236}">
                      <a16:creationId xmlns:a16="http://schemas.microsoft.com/office/drawing/2014/main" id="{1ABDCEBC-3888-3BE4-C7D3-7B3A3F184A21}"/>
                    </a:ext>
                  </a:extLst>
                </p:cNvPr>
                <p:cNvSpPr/>
                <p:nvPr/>
              </p:nvSpPr>
              <p:spPr>
                <a:xfrm>
                  <a:off x="2936237" y="-280997"/>
                  <a:ext cx="5567686" cy="243491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6" name="Rectangle 185">
                  <a:extLst>
                    <a:ext uri="{FF2B5EF4-FFF2-40B4-BE49-F238E27FC236}">
                      <a16:creationId xmlns:a16="http://schemas.microsoft.com/office/drawing/2014/main" id="{F31EFDF2-6A98-8F9F-8C54-F3CBBED7261B}"/>
                    </a:ext>
                  </a:extLst>
                </p:cNvPr>
                <p:cNvSpPr/>
                <p:nvPr/>
              </p:nvSpPr>
              <p:spPr>
                <a:xfrm>
                  <a:off x="2936239" y="2153920"/>
                  <a:ext cx="5577840" cy="4521197"/>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cxnSp>
            <p:nvCxnSpPr>
              <p:cNvPr id="168" name="Straight Connector 167">
                <a:extLst>
                  <a:ext uri="{FF2B5EF4-FFF2-40B4-BE49-F238E27FC236}">
                    <a16:creationId xmlns:a16="http://schemas.microsoft.com/office/drawing/2014/main" id="{84D8C018-F8EF-9D1D-9A49-D4B95F1FC167}"/>
                  </a:ext>
                </a:extLst>
              </p:cNvPr>
              <p:cNvCxnSpPr>
                <a:cxnSpLocks/>
              </p:cNvCxnSpPr>
              <p:nvPr/>
            </p:nvCxnSpPr>
            <p:spPr>
              <a:xfrm flipH="1">
                <a:off x="3077389" y="5197655"/>
                <a:ext cx="694949" cy="0"/>
              </a:xfrm>
              <a:prstGeom prst="line">
                <a:avLst/>
              </a:prstGeom>
              <a:noFill/>
              <a:ln w="19050" cap="flat" cmpd="sng" algn="ctr">
                <a:solidFill>
                  <a:sysClr val="windowText" lastClr="000000"/>
                </a:solidFill>
                <a:prstDash val="sysDash"/>
                <a:miter lim="800000"/>
              </a:ln>
              <a:effectLst/>
            </p:spPr>
          </p:cxnSp>
          <p:cxnSp>
            <p:nvCxnSpPr>
              <p:cNvPr id="169" name="Straight Arrow Connector 168">
                <a:extLst>
                  <a:ext uri="{FF2B5EF4-FFF2-40B4-BE49-F238E27FC236}">
                    <a16:creationId xmlns:a16="http://schemas.microsoft.com/office/drawing/2014/main" id="{010B8170-2ECA-95D1-FA0A-898D86121E8B}"/>
                  </a:ext>
                </a:extLst>
              </p:cNvPr>
              <p:cNvCxnSpPr/>
              <p:nvPr/>
            </p:nvCxnSpPr>
            <p:spPr>
              <a:xfrm>
                <a:off x="3316077" y="5197655"/>
                <a:ext cx="0" cy="780235"/>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70" name="TextBox 169">
                    <a:extLst>
                      <a:ext uri="{FF2B5EF4-FFF2-40B4-BE49-F238E27FC236}">
                        <a16:creationId xmlns:a16="http://schemas.microsoft.com/office/drawing/2014/main" id="{58FE586B-D0E4-DEFC-41A9-4341F483569D}"/>
                      </a:ext>
                    </a:extLst>
                  </p:cNvPr>
                  <p:cNvSpPr txBox="1"/>
                  <p:nvPr/>
                </p:nvSpPr>
                <p:spPr>
                  <a:xfrm>
                    <a:off x="3068255" y="5403107"/>
                    <a:ext cx="681919" cy="369332"/>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h𝑓</m:t>
                        </m:r>
                      </m:oMath>
                    </a14:m>
                    <a:r>
                      <a:rPr kumimoji="0" lang="en-US" sz="1800" b="0" i="0" u="none" strike="noStrike" kern="0" cap="none" spc="0" normalizeH="0" baseline="-25000" noProof="0" dirty="0">
                        <a:ln>
                          <a:noFill/>
                        </a:ln>
                        <a:solidFill>
                          <a:prstClr val="black"/>
                        </a:solidFill>
                        <a:effectLst/>
                        <a:uLnTx/>
                        <a:uFillTx/>
                        <a:latin typeface="Aptos" panose="02110004020202020204"/>
                      </a:rPr>
                      <a:t>qb</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70" name="TextBox 169">
                    <a:extLst>
                      <a:ext uri="{FF2B5EF4-FFF2-40B4-BE49-F238E27FC236}">
                        <a16:creationId xmlns:a16="http://schemas.microsoft.com/office/drawing/2014/main" id="{58FE586B-D0E4-DEFC-41A9-4341F483569D}"/>
                      </a:ext>
                    </a:extLst>
                  </p:cNvPr>
                  <p:cNvSpPr txBox="1">
                    <a:spLocks noRot="1" noChangeAspect="1" noMove="1" noResize="1" noEditPoints="1" noAdjustHandles="1" noChangeArrowheads="1" noChangeShapeType="1" noTextEdit="1"/>
                  </p:cNvSpPr>
                  <p:nvPr/>
                </p:nvSpPr>
                <p:spPr>
                  <a:xfrm>
                    <a:off x="3068255" y="5403107"/>
                    <a:ext cx="681919" cy="369332"/>
                  </a:xfrm>
                  <a:prstGeom prst="rect">
                    <a:avLst/>
                  </a:prstGeom>
                  <a:blipFill>
                    <a:blip r:embed="rId2"/>
                    <a:stretch>
                      <a:fillRect l="-1818" b="-16667"/>
                    </a:stretch>
                  </a:blipFill>
                </p:spPr>
                <p:txBody>
                  <a:bodyPr/>
                  <a:lstStyle/>
                  <a:p>
                    <a:r>
                      <a:rPr lang="en-US">
                        <a:noFill/>
                      </a:rPr>
                      <a:t> </a:t>
                    </a:r>
                  </a:p>
                </p:txBody>
              </p:sp>
            </mc:Fallback>
          </mc:AlternateContent>
          <p:cxnSp>
            <p:nvCxnSpPr>
              <p:cNvPr id="171" name="Straight Connector 170">
                <a:extLst>
                  <a:ext uri="{FF2B5EF4-FFF2-40B4-BE49-F238E27FC236}">
                    <a16:creationId xmlns:a16="http://schemas.microsoft.com/office/drawing/2014/main" id="{5F6CF37F-C190-CBAD-2AD4-30B447414607}"/>
                  </a:ext>
                </a:extLst>
              </p:cNvPr>
              <p:cNvCxnSpPr>
                <a:cxnSpLocks/>
              </p:cNvCxnSpPr>
              <p:nvPr/>
            </p:nvCxnSpPr>
            <p:spPr>
              <a:xfrm flipH="1" flipV="1">
                <a:off x="2382441" y="5977890"/>
                <a:ext cx="1389896" cy="1366"/>
              </a:xfrm>
              <a:prstGeom prst="line">
                <a:avLst/>
              </a:prstGeom>
              <a:noFill/>
              <a:ln w="19050" cap="flat" cmpd="sng" algn="ctr">
                <a:solidFill>
                  <a:sysClr val="windowText" lastClr="000000"/>
                </a:solidFill>
                <a:prstDash val="sysDash"/>
                <a:miter lim="800000"/>
              </a:ln>
              <a:effectLst/>
            </p:spPr>
          </p:cxnSp>
          <p:cxnSp>
            <p:nvCxnSpPr>
              <p:cNvPr id="172" name="Straight Arrow Connector 171">
                <a:extLst>
                  <a:ext uri="{FF2B5EF4-FFF2-40B4-BE49-F238E27FC236}">
                    <a16:creationId xmlns:a16="http://schemas.microsoft.com/office/drawing/2014/main" id="{06E2A03D-2ED3-0EE8-D9E6-BFEF48F92A86}"/>
                  </a:ext>
                </a:extLst>
              </p:cNvPr>
              <p:cNvCxnSpPr>
                <a:cxnSpLocks/>
              </p:cNvCxnSpPr>
              <p:nvPr/>
            </p:nvCxnSpPr>
            <p:spPr>
              <a:xfrm>
                <a:off x="2706481" y="4774489"/>
                <a:ext cx="0" cy="1203401"/>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73" name="TextBox 172">
                    <a:extLst>
                      <a:ext uri="{FF2B5EF4-FFF2-40B4-BE49-F238E27FC236}">
                        <a16:creationId xmlns:a16="http://schemas.microsoft.com/office/drawing/2014/main" id="{AF3E3674-6C70-F12D-3915-D0C4E7896C56}"/>
                      </a:ext>
                    </a:extLst>
                  </p:cNvPr>
                  <p:cNvSpPr txBox="1"/>
                  <p:nvPr/>
                </p:nvSpPr>
                <p:spPr>
                  <a:xfrm>
                    <a:off x="2433361" y="5126920"/>
                    <a:ext cx="546240" cy="369332"/>
                  </a:xfrm>
                  <a:prstGeom prst="rect">
                    <a:avLst/>
                  </a:prstGeom>
                  <a:solidFill>
                    <a:sysClr val="window" lastClr="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𝛿</m:t>
                        </m:r>
                        <m:r>
                          <m:rPr>
                            <m:sty m:val="p"/>
                          </m:rP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rPr>
                          <m:t>Δ</m:t>
                        </m:r>
                      </m:oMath>
                    </a14:m>
                    <a:r>
                      <a:rPr kumimoji="0" lang="en-US" sz="1800" b="0" i="0" u="none" strike="noStrike" kern="0" cap="none" spc="0" normalizeH="0" baseline="-25000" noProof="0" dirty="0">
                        <a:ln>
                          <a:noFill/>
                        </a:ln>
                        <a:solidFill>
                          <a:prstClr val="black"/>
                        </a:solidFill>
                        <a:effectLst/>
                        <a:uLnTx/>
                        <a:uFillTx/>
                        <a:latin typeface="Aptos" panose="02110004020202020204"/>
                      </a:rPr>
                      <a:t>JJ</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73" name="TextBox 172">
                    <a:extLst>
                      <a:ext uri="{FF2B5EF4-FFF2-40B4-BE49-F238E27FC236}">
                        <a16:creationId xmlns:a16="http://schemas.microsoft.com/office/drawing/2014/main" id="{AF3E3674-6C70-F12D-3915-D0C4E7896C56}"/>
                      </a:ext>
                    </a:extLst>
                  </p:cNvPr>
                  <p:cNvSpPr txBox="1">
                    <a:spLocks noRot="1" noChangeAspect="1" noMove="1" noResize="1" noEditPoints="1" noAdjustHandles="1" noChangeArrowheads="1" noChangeShapeType="1" noTextEdit="1"/>
                  </p:cNvSpPr>
                  <p:nvPr/>
                </p:nvSpPr>
                <p:spPr>
                  <a:xfrm>
                    <a:off x="2433361" y="5126920"/>
                    <a:ext cx="546240" cy="369332"/>
                  </a:xfrm>
                  <a:prstGeom prst="rect">
                    <a:avLst/>
                  </a:prstGeom>
                  <a:blipFill>
                    <a:blip r:embed="rId3"/>
                    <a:stretch>
                      <a:fillRect b="-16667"/>
                    </a:stretch>
                  </a:blipFill>
                </p:spPr>
                <p:txBody>
                  <a:bodyPr/>
                  <a:lstStyle/>
                  <a:p>
                    <a:r>
                      <a:rPr lang="en-US">
                        <a:noFill/>
                      </a:rPr>
                      <a:t> </a:t>
                    </a:r>
                  </a:p>
                </p:txBody>
              </p:sp>
            </mc:Fallback>
          </mc:AlternateContent>
          <p:sp>
            <p:nvSpPr>
              <p:cNvPr id="174" name="Oval 173">
                <a:extLst>
                  <a:ext uri="{FF2B5EF4-FFF2-40B4-BE49-F238E27FC236}">
                    <a16:creationId xmlns:a16="http://schemas.microsoft.com/office/drawing/2014/main" id="{5F765599-0444-BB34-AE9B-098680636410}"/>
                  </a:ext>
                </a:extLst>
              </p:cNvPr>
              <p:cNvSpPr>
                <a:spLocks noChangeAspect="1"/>
              </p:cNvSpPr>
              <p:nvPr/>
            </p:nvSpPr>
            <p:spPr>
              <a:xfrm>
                <a:off x="4356460" y="5772439"/>
                <a:ext cx="182880" cy="182880"/>
              </a:xfrm>
              <a:prstGeom prst="ellipse">
                <a:avLst/>
              </a:prstGeom>
              <a:solidFill>
                <a:srgbClr val="4EA72E">
                  <a:lumMod val="60000"/>
                  <a:lumOff val="40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5" name="Arc 174">
                <a:extLst>
                  <a:ext uri="{FF2B5EF4-FFF2-40B4-BE49-F238E27FC236}">
                    <a16:creationId xmlns:a16="http://schemas.microsoft.com/office/drawing/2014/main" id="{F248B93E-8A70-13CA-A3D8-3ED8F2E3764C}"/>
                  </a:ext>
                </a:extLst>
              </p:cNvPr>
              <p:cNvSpPr/>
              <p:nvPr/>
            </p:nvSpPr>
            <p:spPr>
              <a:xfrm>
                <a:off x="2907272" y="4559988"/>
                <a:ext cx="1540628" cy="2350658"/>
              </a:xfrm>
              <a:prstGeom prst="arc">
                <a:avLst/>
              </a:prstGeom>
              <a:noFill/>
              <a:ln w="19050" cap="flat" cmpd="sng" algn="ctr">
                <a:solidFill>
                  <a:srgbClr val="92D050"/>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78" name="TextBox 177">
                <a:extLst>
                  <a:ext uri="{FF2B5EF4-FFF2-40B4-BE49-F238E27FC236}">
                    <a16:creationId xmlns:a16="http://schemas.microsoft.com/office/drawing/2014/main" id="{A15554B4-123E-F9FD-6D77-ED86CB45FF8D}"/>
                  </a:ext>
                </a:extLst>
              </p:cNvPr>
              <p:cNvSpPr txBox="1"/>
              <p:nvPr/>
            </p:nvSpPr>
            <p:spPr>
              <a:xfrm rot="19958954">
                <a:off x="4233992" y="5095997"/>
                <a:ext cx="31290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EA72E">
                        <a:lumMod val="60000"/>
                        <a:lumOff val="40000"/>
                      </a:srgbClr>
                    </a:solidFill>
                    <a:effectLst/>
                    <a:uLnTx/>
                    <a:uFillTx/>
                    <a:latin typeface="Aptos" panose="02110004020202020204"/>
                  </a:rPr>
                  <a:t>X</a:t>
                </a:r>
              </a:p>
            </p:txBody>
          </p:sp>
        </p:grpSp>
        <p:cxnSp>
          <p:nvCxnSpPr>
            <p:cNvPr id="189" name="Straight Connector 188">
              <a:extLst>
                <a:ext uri="{FF2B5EF4-FFF2-40B4-BE49-F238E27FC236}">
                  <a16:creationId xmlns:a16="http://schemas.microsoft.com/office/drawing/2014/main" id="{09563F4F-0608-A5CE-1A28-A403159E60A4}"/>
                </a:ext>
              </a:extLst>
            </p:cNvPr>
            <p:cNvCxnSpPr/>
            <p:nvPr/>
          </p:nvCxnSpPr>
          <p:spPr>
            <a:xfrm>
              <a:off x="3742497" y="4043353"/>
              <a:ext cx="443930" cy="0"/>
            </a:xfrm>
            <a:prstGeom prst="line">
              <a:avLst/>
            </a:prstGeom>
            <a:noFill/>
            <a:ln w="19050" cap="flat" cmpd="sng" algn="ctr">
              <a:solidFill>
                <a:sysClr val="windowText" lastClr="000000"/>
              </a:solidFill>
              <a:prstDash val="solid"/>
              <a:miter lim="800000"/>
            </a:ln>
            <a:effectLst/>
          </p:spPr>
        </p:cxnSp>
        <p:sp>
          <p:nvSpPr>
            <p:cNvPr id="190" name="TextBox 189">
              <a:extLst>
                <a:ext uri="{FF2B5EF4-FFF2-40B4-BE49-F238E27FC236}">
                  <a16:creationId xmlns:a16="http://schemas.microsoft.com/office/drawing/2014/main" id="{17F868F2-CF00-1D3D-0E30-3BB37D7E657B}"/>
                </a:ext>
              </a:extLst>
            </p:cNvPr>
            <p:cNvSpPr txBox="1"/>
            <p:nvPr/>
          </p:nvSpPr>
          <p:spPr>
            <a:xfrm>
              <a:off x="4135222" y="3858687"/>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0</a:t>
              </a:r>
            </a:p>
          </p:txBody>
        </p:sp>
        <p:sp>
          <p:nvSpPr>
            <p:cNvPr id="191" name="TextBox 190">
              <a:extLst>
                <a:ext uri="{FF2B5EF4-FFF2-40B4-BE49-F238E27FC236}">
                  <a16:creationId xmlns:a16="http://schemas.microsoft.com/office/drawing/2014/main" id="{7A61B873-0192-53DB-69A4-09D17665CEFE}"/>
                </a:ext>
              </a:extLst>
            </p:cNvPr>
            <p:cNvSpPr txBox="1"/>
            <p:nvPr/>
          </p:nvSpPr>
          <p:spPr>
            <a:xfrm>
              <a:off x="4135221" y="3339750"/>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1</a:t>
              </a:r>
            </a:p>
          </p:txBody>
        </p:sp>
        <p:cxnSp>
          <p:nvCxnSpPr>
            <p:cNvPr id="192" name="Straight Arrow Connector 191">
              <a:extLst>
                <a:ext uri="{FF2B5EF4-FFF2-40B4-BE49-F238E27FC236}">
                  <a16:creationId xmlns:a16="http://schemas.microsoft.com/office/drawing/2014/main" id="{2D027ABA-65BA-E42B-AEB5-DD2C314A691C}"/>
                </a:ext>
              </a:extLst>
            </p:cNvPr>
            <p:cNvCxnSpPr/>
            <p:nvPr/>
          </p:nvCxnSpPr>
          <p:spPr>
            <a:xfrm>
              <a:off x="3964462" y="3521505"/>
              <a:ext cx="0" cy="504849"/>
            </a:xfrm>
            <a:prstGeom prst="straightConnector1">
              <a:avLst/>
            </a:prstGeom>
            <a:noFill/>
            <a:ln w="19050" cap="flat" cmpd="sng" algn="ctr">
              <a:solidFill>
                <a:srgbClr val="C00000"/>
              </a:solidFill>
              <a:prstDash val="solid"/>
              <a:miter lim="800000"/>
              <a:tailEnd type="triangle"/>
            </a:ln>
            <a:effectLst/>
          </p:spPr>
        </p:cxnSp>
        <p:cxnSp>
          <p:nvCxnSpPr>
            <p:cNvPr id="193" name="Straight Connector 192">
              <a:extLst>
                <a:ext uri="{FF2B5EF4-FFF2-40B4-BE49-F238E27FC236}">
                  <a16:creationId xmlns:a16="http://schemas.microsoft.com/office/drawing/2014/main" id="{959756D6-937D-5943-2FF9-9494966911E8}"/>
                </a:ext>
              </a:extLst>
            </p:cNvPr>
            <p:cNvCxnSpPr/>
            <p:nvPr/>
          </p:nvCxnSpPr>
          <p:spPr>
            <a:xfrm>
              <a:off x="3742497" y="3521505"/>
              <a:ext cx="443930" cy="0"/>
            </a:xfrm>
            <a:prstGeom prst="line">
              <a:avLst/>
            </a:prstGeom>
            <a:noFill/>
            <a:ln w="19050" cap="flat" cmpd="sng" algn="ctr">
              <a:solidFill>
                <a:sysClr val="windowText" lastClr="000000"/>
              </a:solidFill>
              <a:prstDash val="solid"/>
              <a:miter lim="800000"/>
            </a:ln>
            <a:effectLst/>
          </p:spPr>
        </p:cxnSp>
        <p:sp>
          <p:nvSpPr>
            <p:cNvPr id="205" name="TextBox 204">
              <a:extLst>
                <a:ext uri="{FF2B5EF4-FFF2-40B4-BE49-F238E27FC236}">
                  <a16:creationId xmlns:a16="http://schemas.microsoft.com/office/drawing/2014/main" id="{F584B4E6-D85F-17E4-BF41-D26973A83373}"/>
                </a:ext>
              </a:extLst>
            </p:cNvPr>
            <p:cNvSpPr txBox="1"/>
            <p:nvPr/>
          </p:nvSpPr>
          <p:spPr>
            <a:xfrm>
              <a:off x="3813553" y="3549278"/>
              <a:ext cx="312906" cy="369332"/>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Aptos" panose="02110004020202020204"/>
                </a:rPr>
                <a:t>X</a:t>
              </a:r>
            </a:p>
          </p:txBody>
        </p:sp>
      </p:gr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832F658-92ED-4300-8B91-09379A5AF6A2}"/>
                  </a:ext>
                </a:extLst>
              </p:cNvPr>
              <p:cNvSpPr>
                <a:spLocks noGrp="1"/>
              </p:cNvSpPr>
              <p:nvPr>
                <p:ph sz="quarter" idx="10"/>
              </p:nvPr>
            </p:nvSpPr>
            <p:spPr>
              <a:xfrm>
                <a:off x="633081" y="1293094"/>
                <a:ext cx="6595491" cy="4830616"/>
              </a:xfrm>
            </p:spPr>
            <p:txBody>
              <a:bodyPr/>
              <a:lstStyle/>
              <a:p>
                <a:r>
                  <a:rPr lang="en-US" dirty="0"/>
                  <a:t>Ionizing radiation </a:t>
                </a:r>
                <a14:m>
                  <m:oMath xmlns:m="http://schemas.openxmlformats.org/officeDocument/2006/math">
                    <m:r>
                      <a:rPr lang="en-US" b="1" i="1" smtClean="0">
                        <a:latin typeface="Cambria Math" panose="02040503050406030204" pitchFamily="18" charset="0"/>
                      </a:rPr>
                      <m:t>→</m:t>
                    </m:r>
                  </m:oMath>
                </a14:m>
                <a:r>
                  <a:rPr lang="en-US" dirty="0"/>
                  <a:t> correlated errors</a:t>
                </a:r>
              </a:p>
              <a:p>
                <a:r>
                  <a:rPr lang="en-US" dirty="0"/>
                  <a:t>Josephson junction gap engineering (JJ-GE) can suppress these errors</a:t>
                </a:r>
              </a:p>
              <a:p>
                <a:pPr lvl="1"/>
                <a:r>
                  <a:rPr lang="en-US" dirty="0"/>
                  <a:t>Engineer such that </a:t>
                </a:r>
                <a14:m>
                  <m:oMath xmlns:m="http://schemas.openxmlformats.org/officeDocument/2006/math">
                    <m:r>
                      <a:rPr lang="en-US" b="1" i="1" smtClean="0">
                        <a:latin typeface="Cambria Math" panose="02040503050406030204" pitchFamily="18" charset="0"/>
                      </a:rPr>
                      <m:t>𝜹</m:t>
                    </m:r>
                    <m:r>
                      <a:rPr lang="en-US" b="1" i="0" smtClean="0">
                        <a:latin typeface="Cambria Math" panose="02040503050406030204" pitchFamily="18" charset="0"/>
                      </a:rPr>
                      <m:t>𝚫</m:t>
                    </m:r>
                  </m:oMath>
                </a14:m>
                <a:r>
                  <a:rPr lang="en-US" baseline="-25000" dirty="0"/>
                  <a:t>JJ</a:t>
                </a:r>
                <a:r>
                  <a:rPr lang="en-US" dirty="0"/>
                  <a:t> &gt;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n-US" b="1" i="1" smtClean="0">
                            <a:latin typeface="Cambria Math" panose="02040503050406030204" pitchFamily="18" charset="0"/>
                          </a:rPr>
                          <m:t>𝒒</m:t>
                        </m:r>
                      </m:sub>
                    </m:sSub>
                  </m:oMath>
                </a14:m>
                <a:endParaRPr lang="en-US" dirty="0"/>
              </a:p>
              <a:p>
                <a:pPr marL="0" indent="0">
                  <a:buNone/>
                </a:pPr>
                <a:endParaRPr lang="en-US" b="1" dirty="0"/>
              </a:p>
              <a:p>
                <a:endParaRPr lang="en-US" dirty="0"/>
              </a:p>
            </p:txBody>
          </p:sp>
        </mc:Choice>
        <mc:Fallback xmlns="">
          <p:sp>
            <p:nvSpPr>
              <p:cNvPr id="2" name="Content Placeholder 1">
                <a:extLst>
                  <a:ext uri="{FF2B5EF4-FFF2-40B4-BE49-F238E27FC236}">
                    <a16:creationId xmlns:a16="http://schemas.microsoft.com/office/drawing/2014/main" id="{2832F658-92ED-4300-8B91-09379A5AF6A2}"/>
                  </a:ext>
                </a:extLst>
              </p:cNvPr>
              <p:cNvSpPr>
                <a:spLocks noGrp="1" noRot="1" noChangeAspect="1" noMove="1" noResize="1" noEditPoints="1" noAdjustHandles="1" noChangeArrowheads="1" noChangeShapeType="1" noTextEdit="1"/>
              </p:cNvSpPr>
              <p:nvPr>
                <p:ph sz="quarter" idx="10"/>
              </p:nvPr>
            </p:nvSpPr>
            <p:spPr>
              <a:xfrm>
                <a:off x="633081" y="1293094"/>
                <a:ext cx="6595491" cy="4830616"/>
              </a:xfrm>
              <a:blipFill>
                <a:blip r:embed="rId4"/>
                <a:stretch>
                  <a:fillRect l="-768" t="-130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70BAD86-5F53-16E3-A0BB-1A5C5FF4D2C2}"/>
              </a:ext>
            </a:extLst>
          </p:cNvPr>
          <p:cNvSpPr>
            <a:spLocks noGrp="1"/>
          </p:cNvSpPr>
          <p:nvPr>
            <p:ph type="title"/>
          </p:nvPr>
        </p:nvSpPr>
        <p:spPr/>
        <p:txBody>
          <a:bodyPr/>
          <a:lstStyle/>
          <a:p>
            <a:r>
              <a:rPr lang="en-US" dirty="0"/>
              <a:t>Radiation Mitigation: Gap Engineering</a:t>
            </a:r>
          </a:p>
        </p:txBody>
      </p:sp>
      <p:sp>
        <p:nvSpPr>
          <p:cNvPr id="4" name="Slide Number Placeholder 3">
            <a:extLst>
              <a:ext uri="{FF2B5EF4-FFF2-40B4-BE49-F238E27FC236}">
                <a16:creationId xmlns:a16="http://schemas.microsoft.com/office/drawing/2014/main" id="{FA5EF411-97A4-06C4-D5AC-C605A22C5069}"/>
              </a:ext>
            </a:extLst>
          </p:cNvPr>
          <p:cNvSpPr>
            <a:spLocks noGrp="1"/>
          </p:cNvSpPr>
          <p:nvPr>
            <p:ph type="sldNum" sz="quarter" idx="4"/>
          </p:nvPr>
        </p:nvSpPr>
        <p:spPr/>
        <p:txBody>
          <a:bodyPr/>
          <a:lstStyle/>
          <a:p>
            <a:fld id="{8AF34121-AFFE-3048-BF09-9810F0C44256}" type="slidenum">
              <a:rPr lang="en-US" smtClean="0"/>
              <a:pPr/>
              <a:t>5</a:t>
            </a:fld>
            <a:endParaRPr lang="en-US" dirty="0"/>
          </a:p>
        </p:txBody>
      </p:sp>
      <p:sp>
        <p:nvSpPr>
          <p:cNvPr id="7" name="Rectangle 6">
            <a:extLst>
              <a:ext uri="{FF2B5EF4-FFF2-40B4-BE49-F238E27FC236}">
                <a16:creationId xmlns:a16="http://schemas.microsoft.com/office/drawing/2014/main" id="{BA9235F7-02A2-E1F9-512E-DEDED6C5FBE9}"/>
              </a:ext>
            </a:extLst>
          </p:cNvPr>
          <p:cNvSpPr/>
          <p:nvPr/>
        </p:nvSpPr>
        <p:spPr>
          <a:xfrm>
            <a:off x="8177543" y="1038893"/>
            <a:ext cx="441231" cy="53425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06" name="TextBox 105">
            <a:extLst>
              <a:ext uri="{FF2B5EF4-FFF2-40B4-BE49-F238E27FC236}">
                <a16:creationId xmlns:a16="http://schemas.microsoft.com/office/drawing/2014/main" id="{6621433C-6659-EBA7-55FE-CED680CE55C7}"/>
              </a:ext>
            </a:extLst>
          </p:cNvPr>
          <p:cNvSpPr txBox="1"/>
          <p:nvPr/>
        </p:nvSpPr>
        <p:spPr>
          <a:xfrm>
            <a:off x="4441979" y="2081510"/>
            <a:ext cx="2103100" cy="461665"/>
          </a:xfrm>
          <a:prstGeom prst="rect">
            <a:avLst/>
          </a:prstGeom>
          <a:noFill/>
        </p:spPr>
        <p:txBody>
          <a:bodyPr wrap="square" rtlCol="0">
            <a:spAutoFit/>
          </a:bodyPr>
          <a:lstStyle/>
          <a:p>
            <a:r>
              <a:rPr lang="en-US" sz="1200" dirty="0" err="1"/>
              <a:t>Aumentado</a:t>
            </a:r>
            <a:r>
              <a:rPr lang="en-US" sz="1200" dirty="0"/>
              <a:t> </a:t>
            </a:r>
            <a:r>
              <a:rPr lang="en-US" sz="1200" i="1" dirty="0"/>
              <a:t>et al.</a:t>
            </a:r>
            <a:r>
              <a:rPr lang="en-US" sz="1200" dirty="0"/>
              <a:t> (2004)</a:t>
            </a:r>
          </a:p>
          <a:p>
            <a:r>
              <a:rPr lang="en-US" sz="1200" dirty="0" err="1"/>
              <a:t>Kamenov</a:t>
            </a:r>
            <a:r>
              <a:rPr lang="en-US" sz="1200" dirty="0"/>
              <a:t> </a:t>
            </a:r>
            <a:r>
              <a:rPr lang="en-US" sz="1200" i="1" dirty="0"/>
              <a:t>et al.</a:t>
            </a:r>
            <a:r>
              <a:rPr lang="en-US" sz="1200" dirty="0"/>
              <a:t> (2023)</a:t>
            </a:r>
          </a:p>
        </p:txBody>
      </p:sp>
      <p:sp>
        <p:nvSpPr>
          <p:cNvPr id="107" name="TextBox 106">
            <a:extLst>
              <a:ext uri="{FF2B5EF4-FFF2-40B4-BE49-F238E27FC236}">
                <a16:creationId xmlns:a16="http://schemas.microsoft.com/office/drawing/2014/main" id="{C50DEBA0-CFDA-4F51-18F1-DBC6BEB405BE}"/>
              </a:ext>
            </a:extLst>
          </p:cNvPr>
          <p:cNvSpPr txBox="1"/>
          <p:nvPr/>
        </p:nvSpPr>
        <p:spPr>
          <a:xfrm>
            <a:off x="6170503" y="2081231"/>
            <a:ext cx="2103100" cy="461665"/>
          </a:xfrm>
          <a:prstGeom prst="rect">
            <a:avLst/>
          </a:prstGeom>
          <a:noFill/>
        </p:spPr>
        <p:txBody>
          <a:bodyPr wrap="square" rtlCol="0">
            <a:spAutoFit/>
          </a:bodyPr>
          <a:lstStyle/>
          <a:p>
            <a:r>
              <a:rPr lang="en-US" sz="1200" dirty="0"/>
              <a:t>McEwen </a:t>
            </a:r>
            <a:r>
              <a:rPr lang="en-US" sz="1200" i="1" dirty="0"/>
              <a:t>et al.</a:t>
            </a:r>
            <a:r>
              <a:rPr lang="en-US" sz="1200" dirty="0"/>
              <a:t> (2024)</a:t>
            </a:r>
          </a:p>
          <a:p>
            <a:r>
              <a:rPr lang="en-US" sz="1200" dirty="0"/>
              <a:t>Nho </a:t>
            </a:r>
            <a:r>
              <a:rPr lang="en-US" sz="1200" i="1" dirty="0"/>
              <a:t>et al.</a:t>
            </a:r>
            <a:r>
              <a:rPr lang="en-US" sz="1200" dirty="0"/>
              <a:t> (2025)</a:t>
            </a:r>
          </a:p>
        </p:txBody>
      </p:sp>
      <p:grpSp>
        <p:nvGrpSpPr>
          <p:cNvPr id="19" name="Group 18">
            <a:extLst>
              <a:ext uri="{FF2B5EF4-FFF2-40B4-BE49-F238E27FC236}">
                <a16:creationId xmlns:a16="http://schemas.microsoft.com/office/drawing/2014/main" id="{74781103-7F53-9A0E-FB94-5A48DD7C6762}"/>
              </a:ext>
            </a:extLst>
          </p:cNvPr>
          <p:cNvGrpSpPr/>
          <p:nvPr/>
        </p:nvGrpSpPr>
        <p:grpSpPr>
          <a:xfrm>
            <a:off x="4138408" y="913573"/>
            <a:ext cx="3904864" cy="461666"/>
            <a:chOff x="3093384" y="1013465"/>
            <a:chExt cx="3904864" cy="461666"/>
          </a:xfrm>
        </p:grpSpPr>
        <p:sp>
          <p:nvSpPr>
            <p:cNvPr id="77" name="TextBox 76">
              <a:extLst>
                <a:ext uri="{FF2B5EF4-FFF2-40B4-BE49-F238E27FC236}">
                  <a16:creationId xmlns:a16="http://schemas.microsoft.com/office/drawing/2014/main" id="{86AE12D1-96E1-01C3-AA2E-9B9F9C13543C}"/>
                </a:ext>
              </a:extLst>
            </p:cNvPr>
            <p:cNvSpPr txBox="1"/>
            <p:nvPr/>
          </p:nvSpPr>
          <p:spPr>
            <a:xfrm>
              <a:off x="3093384" y="1013466"/>
              <a:ext cx="2103100" cy="461665"/>
            </a:xfrm>
            <a:prstGeom prst="rect">
              <a:avLst/>
            </a:prstGeom>
            <a:noFill/>
          </p:spPr>
          <p:txBody>
            <a:bodyPr wrap="square" rtlCol="0">
              <a:spAutoFit/>
            </a:bodyPr>
            <a:lstStyle/>
            <a:p>
              <a:r>
                <a:rPr lang="en-US" sz="1200" dirty="0" err="1"/>
                <a:t>Vepsäläinen</a:t>
              </a:r>
              <a:r>
                <a:rPr lang="en-US" sz="1200" dirty="0"/>
                <a:t> </a:t>
              </a:r>
              <a:r>
                <a:rPr lang="en-US" sz="1200" i="1" dirty="0"/>
                <a:t>et al.</a:t>
              </a:r>
              <a:r>
                <a:rPr lang="en-US" sz="1200" dirty="0"/>
                <a:t> (2020)</a:t>
              </a:r>
            </a:p>
            <a:p>
              <a:r>
                <a:rPr lang="en-US" sz="1200" dirty="0"/>
                <a:t>Wilen </a:t>
              </a:r>
              <a:r>
                <a:rPr lang="en-US" sz="1200" i="1" dirty="0"/>
                <a:t>et al.</a:t>
              </a:r>
              <a:r>
                <a:rPr lang="en-US" sz="1200" dirty="0"/>
                <a:t> (2021)</a:t>
              </a:r>
            </a:p>
          </p:txBody>
        </p:sp>
        <p:sp>
          <p:nvSpPr>
            <p:cNvPr id="78" name="TextBox 77">
              <a:extLst>
                <a:ext uri="{FF2B5EF4-FFF2-40B4-BE49-F238E27FC236}">
                  <a16:creationId xmlns:a16="http://schemas.microsoft.com/office/drawing/2014/main" id="{4190D675-49A4-3850-1EC2-EA0284202887}"/>
                </a:ext>
              </a:extLst>
            </p:cNvPr>
            <p:cNvSpPr txBox="1"/>
            <p:nvPr/>
          </p:nvSpPr>
          <p:spPr>
            <a:xfrm>
              <a:off x="4895148" y="1013465"/>
              <a:ext cx="2103100" cy="461665"/>
            </a:xfrm>
            <a:prstGeom prst="rect">
              <a:avLst/>
            </a:prstGeom>
            <a:noFill/>
          </p:spPr>
          <p:txBody>
            <a:bodyPr wrap="square" rtlCol="0">
              <a:spAutoFit/>
            </a:bodyPr>
            <a:lstStyle/>
            <a:p>
              <a:r>
                <a:rPr lang="en-US" sz="1200" dirty="0"/>
                <a:t>McEwen </a:t>
              </a:r>
              <a:r>
                <a:rPr lang="en-US" sz="1200" i="1" dirty="0"/>
                <a:t>et al.</a:t>
              </a:r>
              <a:r>
                <a:rPr lang="en-US" sz="1200" dirty="0"/>
                <a:t> (2022)</a:t>
              </a:r>
            </a:p>
            <a:p>
              <a:r>
                <a:rPr lang="en-US" sz="1200" dirty="0"/>
                <a:t>Harrington </a:t>
              </a:r>
              <a:r>
                <a:rPr lang="en-US" sz="1200" i="1" dirty="0"/>
                <a:t>et al.</a:t>
              </a:r>
              <a:r>
                <a:rPr lang="en-US" sz="1200" dirty="0"/>
                <a:t> (2024)</a:t>
              </a:r>
            </a:p>
          </p:txBody>
        </p:sp>
      </p:grpSp>
      <p:sp>
        <p:nvSpPr>
          <p:cNvPr id="108" name="TextBox 107">
            <a:extLst>
              <a:ext uri="{FF2B5EF4-FFF2-40B4-BE49-F238E27FC236}">
                <a16:creationId xmlns:a16="http://schemas.microsoft.com/office/drawing/2014/main" id="{9C2E824C-5A07-0876-80DD-F1C8E0C2EA78}"/>
              </a:ext>
            </a:extLst>
          </p:cNvPr>
          <p:cNvSpPr txBox="1"/>
          <p:nvPr/>
        </p:nvSpPr>
        <p:spPr>
          <a:xfrm>
            <a:off x="7639104" y="911810"/>
            <a:ext cx="2103100" cy="461665"/>
          </a:xfrm>
          <a:prstGeom prst="rect">
            <a:avLst/>
          </a:prstGeom>
          <a:noFill/>
        </p:spPr>
        <p:txBody>
          <a:bodyPr wrap="square" rtlCol="0">
            <a:spAutoFit/>
          </a:bodyPr>
          <a:lstStyle/>
          <a:p>
            <a:r>
              <a:rPr lang="en-US" sz="1200" dirty="0" err="1"/>
              <a:t>Bratrud</a:t>
            </a:r>
            <a:r>
              <a:rPr lang="en-US" sz="1200" dirty="0"/>
              <a:t> </a:t>
            </a:r>
            <a:r>
              <a:rPr lang="en-US" sz="1200" i="1" dirty="0"/>
              <a:t>et al.</a:t>
            </a:r>
            <a:r>
              <a:rPr lang="en-US" sz="1200" dirty="0"/>
              <a:t> (2024)</a:t>
            </a:r>
          </a:p>
          <a:p>
            <a:r>
              <a:rPr lang="en-US" sz="1200" dirty="0"/>
              <a:t>Larson </a:t>
            </a:r>
            <a:r>
              <a:rPr lang="en-US" sz="1200" i="1" dirty="0"/>
              <a:t>et al.</a:t>
            </a:r>
            <a:r>
              <a:rPr lang="en-US" sz="1200" dirty="0"/>
              <a:t> (2025)</a:t>
            </a:r>
          </a:p>
        </p:txBody>
      </p:sp>
      <p:pic>
        <p:nvPicPr>
          <p:cNvPr id="109" name="Picture 108" descr="A graph of a graph with numbers and lines&#10;&#10;AI-generated content may be incorrect.">
            <a:extLst>
              <a:ext uri="{FF2B5EF4-FFF2-40B4-BE49-F238E27FC236}">
                <a16:creationId xmlns:a16="http://schemas.microsoft.com/office/drawing/2014/main" id="{2F360217-8EA7-A863-19A9-3492016A51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2973" y="1338453"/>
            <a:ext cx="3096259" cy="2720078"/>
          </a:xfrm>
          <a:prstGeom prst="rect">
            <a:avLst/>
          </a:prstGeom>
        </p:spPr>
      </p:pic>
      <p:sp>
        <p:nvSpPr>
          <p:cNvPr id="110" name="TextBox 109">
            <a:extLst>
              <a:ext uri="{FF2B5EF4-FFF2-40B4-BE49-F238E27FC236}">
                <a16:creationId xmlns:a16="http://schemas.microsoft.com/office/drawing/2014/main" id="{B9DDEE81-A8A8-D541-03E0-FB7FF3C23B17}"/>
              </a:ext>
            </a:extLst>
          </p:cNvPr>
          <p:cNvSpPr txBox="1"/>
          <p:nvPr/>
        </p:nvSpPr>
        <p:spPr>
          <a:xfrm>
            <a:off x="10023146" y="1061454"/>
            <a:ext cx="2103100" cy="276999"/>
          </a:xfrm>
          <a:prstGeom prst="rect">
            <a:avLst/>
          </a:prstGeom>
          <a:noFill/>
        </p:spPr>
        <p:txBody>
          <a:bodyPr wrap="square" rtlCol="0">
            <a:spAutoFit/>
          </a:bodyPr>
          <a:lstStyle/>
          <a:p>
            <a:r>
              <a:rPr lang="en-US" sz="1200" dirty="0"/>
              <a:t>Marchegiani </a:t>
            </a:r>
            <a:r>
              <a:rPr lang="en-US" sz="1200" i="1" dirty="0"/>
              <a:t>et al.</a:t>
            </a:r>
            <a:r>
              <a:rPr lang="en-US" sz="1200" dirty="0"/>
              <a:t> (2022)</a:t>
            </a:r>
          </a:p>
        </p:txBody>
      </p:sp>
    </p:spTree>
    <p:extLst>
      <p:ext uri="{BB962C8B-B14F-4D97-AF65-F5344CB8AC3E}">
        <p14:creationId xmlns:p14="http://schemas.microsoft.com/office/powerpoint/2010/main" val="948789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C71A0-745F-9352-1F04-7B181D51E815}"/>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D90DCDCD-B7EF-26F8-250C-0E4E0C9D87D2}"/>
              </a:ext>
            </a:extLst>
          </p:cNvPr>
          <p:cNvGrpSpPr/>
          <p:nvPr/>
        </p:nvGrpSpPr>
        <p:grpSpPr>
          <a:xfrm>
            <a:off x="1581664" y="1605574"/>
            <a:ext cx="2863240" cy="4781846"/>
            <a:chOff x="1581664" y="1605574"/>
            <a:chExt cx="2863240" cy="4781846"/>
          </a:xfrm>
        </p:grpSpPr>
        <p:grpSp>
          <p:nvGrpSpPr>
            <p:cNvPr id="109" name="Group 108">
              <a:extLst>
                <a:ext uri="{FF2B5EF4-FFF2-40B4-BE49-F238E27FC236}">
                  <a16:creationId xmlns:a16="http://schemas.microsoft.com/office/drawing/2014/main" id="{5940CA7B-6C05-E986-21E1-DBAE9A87ABFD}"/>
                </a:ext>
              </a:extLst>
            </p:cNvPr>
            <p:cNvGrpSpPr/>
            <p:nvPr/>
          </p:nvGrpSpPr>
          <p:grpSpPr>
            <a:xfrm>
              <a:off x="1581664" y="1605574"/>
              <a:ext cx="2863240" cy="4781846"/>
              <a:chOff x="2382440" y="2128800"/>
              <a:chExt cx="2863240" cy="4781846"/>
            </a:xfrm>
          </p:grpSpPr>
          <p:grpSp>
            <p:nvGrpSpPr>
              <p:cNvPr id="116" name="Group 115">
                <a:extLst>
                  <a:ext uri="{FF2B5EF4-FFF2-40B4-BE49-F238E27FC236}">
                    <a16:creationId xmlns:a16="http://schemas.microsoft.com/office/drawing/2014/main" id="{F4137138-C238-33F6-5B7C-77763DCB1EC2}"/>
                  </a:ext>
                </a:extLst>
              </p:cNvPr>
              <p:cNvGrpSpPr>
                <a:grpSpLocks noChangeAspect="1"/>
              </p:cNvGrpSpPr>
              <p:nvPr/>
            </p:nvGrpSpPr>
            <p:grpSpPr>
              <a:xfrm>
                <a:off x="2382440" y="2128800"/>
                <a:ext cx="2863240" cy="4546320"/>
                <a:chOff x="2936237" y="-280997"/>
                <a:chExt cx="5577842" cy="6956117"/>
              </a:xfrm>
            </p:grpSpPr>
            <p:sp>
              <p:nvSpPr>
                <p:cNvPr id="126" name="Freeform 125">
                  <a:extLst>
                    <a:ext uri="{FF2B5EF4-FFF2-40B4-BE49-F238E27FC236}">
                      <a16:creationId xmlns:a16="http://schemas.microsoft.com/office/drawing/2014/main" id="{D0C467D2-2933-0287-54EE-98B89D5BE88B}"/>
                    </a:ext>
                  </a:extLst>
                </p:cNvPr>
                <p:cNvSpPr/>
                <p:nvPr/>
              </p:nvSpPr>
              <p:spPr>
                <a:xfrm>
                  <a:off x="2936239" y="-40641"/>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7" name="Freeform 126">
                  <a:extLst>
                    <a:ext uri="{FF2B5EF4-FFF2-40B4-BE49-F238E27FC236}">
                      <a16:creationId xmlns:a16="http://schemas.microsoft.com/office/drawing/2014/main" id="{5038BB64-14A7-6328-DF5C-86EE23DF2DDF}"/>
                    </a:ext>
                  </a:extLst>
                </p:cNvPr>
                <p:cNvSpPr/>
                <p:nvPr/>
              </p:nvSpPr>
              <p:spPr>
                <a:xfrm flipH="1">
                  <a:off x="6187439" y="1859279"/>
                  <a:ext cx="2326640" cy="3596640"/>
                </a:xfrm>
                <a:custGeom>
                  <a:avLst/>
                  <a:gdLst>
                    <a:gd name="csX0" fmla="*/ 0 w 2326640"/>
                    <a:gd name="csY0" fmla="*/ 3596640 h 3625038"/>
                    <a:gd name="csX1" fmla="*/ 1788160 w 2326640"/>
                    <a:gd name="csY1" fmla="*/ 3098800 h 3625038"/>
                    <a:gd name="csX2" fmla="*/ 2326640 w 2326640"/>
                    <a:gd name="csY2" fmla="*/ 0 h 3625038"/>
                    <a:gd name="csX0" fmla="*/ 0 w 2326694"/>
                    <a:gd name="csY0" fmla="*/ 3596640 h 3625038"/>
                    <a:gd name="csX1" fmla="*/ 1788160 w 2326694"/>
                    <a:gd name="csY1" fmla="*/ 3098800 h 3625038"/>
                    <a:gd name="csX2" fmla="*/ 2326640 w 2326694"/>
                    <a:gd name="csY2" fmla="*/ 0 h 3625038"/>
                    <a:gd name="csX0" fmla="*/ 0 w 2327410"/>
                    <a:gd name="csY0" fmla="*/ 3596640 h 3607027"/>
                    <a:gd name="csX1" fmla="*/ 1950720 w 2327410"/>
                    <a:gd name="csY1" fmla="*/ 2926080 h 3607027"/>
                    <a:gd name="csX2" fmla="*/ 2326640 w 2327410"/>
                    <a:gd name="csY2" fmla="*/ 0 h 3607027"/>
                    <a:gd name="csX0" fmla="*/ 0 w 2327410"/>
                    <a:gd name="csY0" fmla="*/ 3596640 h 3596640"/>
                    <a:gd name="csX1" fmla="*/ 1950720 w 2327410"/>
                    <a:gd name="csY1" fmla="*/ 2926080 h 3596640"/>
                    <a:gd name="csX2" fmla="*/ 2326640 w 2327410"/>
                    <a:gd name="csY2" fmla="*/ 0 h 3596640"/>
                    <a:gd name="csX0" fmla="*/ 0 w 2326673"/>
                    <a:gd name="csY0" fmla="*/ 3596640 h 3596640"/>
                    <a:gd name="csX1" fmla="*/ 1686560 w 2326673"/>
                    <a:gd name="csY1" fmla="*/ 3169920 h 3596640"/>
                    <a:gd name="csX2" fmla="*/ 2326640 w 2326673"/>
                    <a:gd name="csY2" fmla="*/ 0 h 3596640"/>
                    <a:gd name="csX0" fmla="*/ 0 w 2331779"/>
                    <a:gd name="csY0" fmla="*/ 3596640 h 3596640"/>
                    <a:gd name="csX1" fmla="*/ 1686560 w 2331779"/>
                    <a:gd name="csY1" fmla="*/ 3169920 h 3596640"/>
                    <a:gd name="csX2" fmla="*/ 2326640 w 2331779"/>
                    <a:gd name="csY2" fmla="*/ 0 h 3596640"/>
                    <a:gd name="csX0" fmla="*/ 0 w 2331779"/>
                    <a:gd name="csY0" fmla="*/ 3596640 h 3596640"/>
                    <a:gd name="csX1" fmla="*/ 1686560 w 2331779"/>
                    <a:gd name="csY1" fmla="*/ 3169920 h 3596640"/>
                    <a:gd name="csX2" fmla="*/ 2326640 w 2331779"/>
                    <a:gd name="csY2" fmla="*/ 0 h 3596640"/>
                    <a:gd name="csX0" fmla="*/ 0 w 2326640"/>
                    <a:gd name="csY0" fmla="*/ 3596640 h 3596640"/>
                    <a:gd name="csX1" fmla="*/ 1686560 w 2326640"/>
                    <a:gd name="csY1" fmla="*/ 3169920 h 3596640"/>
                    <a:gd name="csX2" fmla="*/ 2326640 w 2326640"/>
                    <a:gd name="csY2" fmla="*/ 0 h 3596640"/>
                    <a:gd name="csX0" fmla="*/ 0 w 2353690"/>
                    <a:gd name="csY0" fmla="*/ 3596640 h 3596640"/>
                    <a:gd name="csX1" fmla="*/ 1869440 w 2353690"/>
                    <a:gd name="csY1" fmla="*/ 3017520 h 3596640"/>
                    <a:gd name="csX2" fmla="*/ 2326640 w 235369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 name="csX0" fmla="*/ 0 w 2326640"/>
                    <a:gd name="csY0" fmla="*/ 3596640 h 3596640"/>
                    <a:gd name="csX1" fmla="*/ 1869440 w 2326640"/>
                    <a:gd name="csY1" fmla="*/ 3017520 h 3596640"/>
                    <a:gd name="csX2" fmla="*/ 2326640 w 2326640"/>
                    <a:gd name="csY2" fmla="*/ 0 h 3596640"/>
                  </a:gdLst>
                  <a:ahLst/>
                  <a:cxnLst>
                    <a:cxn ang="0">
                      <a:pos x="csX0" y="csY0"/>
                    </a:cxn>
                    <a:cxn ang="0">
                      <a:pos x="csX1" y="csY1"/>
                    </a:cxn>
                    <a:cxn ang="0">
                      <a:pos x="csX2" y="csY2"/>
                    </a:cxn>
                  </a:cxnLst>
                  <a:rect l="l" t="t" r="r" b="b"/>
                  <a:pathLst>
                    <a:path w="2326640" h="3596640">
                      <a:moveTo>
                        <a:pt x="0" y="3596640"/>
                      </a:moveTo>
                      <a:cubicBezTo>
                        <a:pt x="750993" y="3474720"/>
                        <a:pt x="1410547" y="3464560"/>
                        <a:pt x="1869440" y="3017520"/>
                      </a:cubicBezTo>
                      <a:cubicBezTo>
                        <a:pt x="2389293" y="2489200"/>
                        <a:pt x="2289387" y="548640"/>
                        <a:pt x="2326640" y="0"/>
                      </a:cubicBezTo>
                    </a:path>
                  </a:pathLst>
                </a:custGeom>
                <a:noFill/>
                <a:ln w="3810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128" name="Group 127">
                  <a:extLst>
                    <a:ext uri="{FF2B5EF4-FFF2-40B4-BE49-F238E27FC236}">
                      <a16:creationId xmlns:a16="http://schemas.microsoft.com/office/drawing/2014/main" id="{73528C46-AE7C-1423-5281-EDA3BD87D340}"/>
                    </a:ext>
                  </a:extLst>
                </p:cNvPr>
                <p:cNvGrpSpPr/>
                <p:nvPr/>
              </p:nvGrpSpPr>
              <p:grpSpPr>
                <a:xfrm>
                  <a:off x="5643879" y="182880"/>
                  <a:ext cx="152400" cy="6492240"/>
                  <a:chOff x="4988560" y="172720"/>
                  <a:chExt cx="152400" cy="6492240"/>
                </a:xfrm>
              </p:grpSpPr>
              <p:cxnSp>
                <p:nvCxnSpPr>
                  <p:cNvPr id="133" name="Straight Connector 132">
                    <a:extLst>
                      <a:ext uri="{FF2B5EF4-FFF2-40B4-BE49-F238E27FC236}">
                        <a16:creationId xmlns:a16="http://schemas.microsoft.com/office/drawing/2014/main" id="{1E1E6E78-3598-849D-9C85-5962639B2576}"/>
                      </a:ext>
                    </a:extLst>
                  </p:cNvPr>
                  <p:cNvCxnSpPr/>
                  <p:nvPr/>
                </p:nvCxnSpPr>
                <p:spPr>
                  <a:xfrm>
                    <a:off x="4988560" y="172720"/>
                    <a:ext cx="0" cy="6492240"/>
                  </a:xfrm>
                  <a:prstGeom prst="line">
                    <a:avLst/>
                  </a:prstGeom>
                  <a:noFill/>
                  <a:ln w="19050" cap="flat" cmpd="sng" algn="ctr">
                    <a:solidFill>
                      <a:sysClr val="windowText" lastClr="000000"/>
                    </a:solidFill>
                    <a:prstDash val="solid"/>
                    <a:miter lim="800000"/>
                  </a:ln>
                  <a:effectLst/>
                </p:spPr>
              </p:cxnSp>
              <p:cxnSp>
                <p:nvCxnSpPr>
                  <p:cNvPr id="134" name="Straight Connector 133">
                    <a:extLst>
                      <a:ext uri="{FF2B5EF4-FFF2-40B4-BE49-F238E27FC236}">
                        <a16:creationId xmlns:a16="http://schemas.microsoft.com/office/drawing/2014/main" id="{C10330B5-57BA-E6AB-20DB-2AAF05E86BA0}"/>
                      </a:ext>
                    </a:extLst>
                  </p:cNvPr>
                  <p:cNvCxnSpPr/>
                  <p:nvPr/>
                </p:nvCxnSpPr>
                <p:spPr>
                  <a:xfrm>
                    <a:off x="5140960" y="172720"/>
                    <a:ext cx="0" cy="6492240"/>
                  </a:xfrm>
                  <a:prstGeom prst="line">
                    <a:avLst/>
                  </a:prstGeom>
                  <a:noFill/>
                  <a:ln w="19050" cap="flat" cmpd="sng" algn="ctr">
                    <a:solidFill>
                      <a:sysClr val="windowText" lastClr="000000"/>
                    </a:solidFill>
                    <a:prstDash val="solid"/>
                    <a:miter lim="800000"/>
                  </a:ln>
                  <a:effectLst/>
                </p:spPr>
              </p:cxnSp>
            </p:grpSp>
            <p:cxnSp>
              <p:nvCxnSpPr>
                <p:cNvPr id="129" name="Straight Connector 128">
                  <a:extLst>
                    <a:ext uri="{FF2B5EF4-FFF2-40B4-BE49-F238E27FC236}">
                      <a16:creationId xmlns:a16="http://schemas.microsoft.com/office/drawing/2014/main" id="{6C1FB746-D097-76F6-A7DF-6065A9F71278}"/>
                    </a:ext>
                  </a:extLst>
                </p:cNvPr>
                <p:cNvCxnSpPr>
                  <a:cxnSpLocks/>
                </p:cNvCxnSpPr>
                <p:nvPr/>
              </p:nvCxnSpPr>
              <p:spPr>
                <a:xfrm>
                  <a:off x="5796279" y="5608320"/>
                  <a:ext cx="2717800" cy="0"/>
                </a:xfrm>
                <a:prstGeom prst="line">
                  <a:avLst/>
                </a:prstGeom>
                <a:noFill/>
                <a:ln w="25400" cap="flat" cmpd="sng" algn="ctr">
                  <a:solidFill>
                    <a:sysClr val="windowText" lastClr="000000"/>
                  </a:solidFill>
                  <a:prstDash val="solid"/>
                  <a:miter lim="800000"/>
                </a:ln>
                <a:effectLst/>
              </p:spPr>
            </p:cxnSp>
            <p:cxnSp>
              <p:nvCxnSpPr>
                <p:cNvPr id="130" name="Straight Connector 129">
                  <a:extLst>
                    <a:ext uri="{FF2B5EF4-FFF2-40B4-BE49-F238E27FC236}">
                      <a16:creationId xmlns:a16="http://schemas.microsoft.com/office/drawing/2014/main" id="{BD6ED5B9-9B47-B79B-9B09-99F156786472}"/>
                    </a:ext>
                  </a:extLst>
                </p:cNvPr>
                <p:cNvCxnSpPr>
                  <a:cxnSpLocks/>
                </p:cNvCxnSpPr>
                <p:nvPr/>
              </p:nvCxnSpPr>
              <p:spPr>
                <a:xfrm>
                  <a:off x="2936239" y="3749040"/>
                  <a:ext cx="2707640" cy="0"/>
                </a:xfrm>
                <a:prstGeom prst="line">
                  <a:avLst/>
                </a:prstGeom>
                <a:noFill/>
                <a:ln w="25400" cap="flat" cmpd="sng" algn="ctr">
                  <a:solidFill>
                    <a:sysClr val="windowText" lastClr="000000"/>
                  </a:solidFill>
                  <a:prstDash val="solid"/>
                  <a:miter lim="800000"/>
                </a:ln>
                <a:effectLst/>
              </p:spPr>
            </p:cxnSp>
            <p:sp>
              <p:nvSpPr>
                <p:cNvPr id="131" name="Rectangle 130">
                  <a:extLst>
                    <a:ext uri="{FF2B5EF4-FFF2-40B4-BE49-F238E27FC236}">
                      <a16:creationId xmlns:a16="http://schemas.microsoft.com/office/drawing/2014/main" id="{28E9F03C-67BD-358A-139D-72C2215E06E0}"/>
                    </a:ext>
                  </a:extLst>
                </p:cNvPr>
                <p:cNvSpPr/>
                <p:nvPr/>
              </p:nvSpPr>
              <p:spPr>
                <a:xfrm>
                  <a:off x="2936237" y="-280997"/>
                  <a:ext cx="5567686" cy="2434919"/>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2" name="Rectangle 131">
                  <a:extLst>
                    <a:ext uri="{FF2B5EF4-FFF2-40B4-BE49-F238E27FC236}">
                      <a16:creationId xmlns:a16="http://schemas.microsoft.com/office/drawing/2014/main" id="{06AAA4B2-57A8-26AB-5E45-24C4D28D0AE1}"/>
                    </a:ext>
                  </a:extLst>
                </p:cNvPr>
                <p:cNvSpPr/>
                <p:nvPr/>
              </p:nvSpPr>
              <p:spPr>
                <a:xfrm>
                  <a:off x="2936239" y="2153920"/>
                  <a:ext cx="5577840" cy="4521197"/>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cxnSp>
            <p:nvCxnSpPr>
              <p:cNvPr id="117" name="Straight Connector 116">
                <a:extLst>
                  <a:ext uri="{FF2B5EF4-FFF2-40B4-BE49-F238E27FC236}">
                    <a16:creationId xmlns:a16="http://schemas.microsoft.com/office/drawing/2014/main" id="{AE011559-2D42-B26B-6313-FD60BEB2C677}"/>
                  </a:ext>
                </a:extLst>
              </p:cNvPr>
              <p:cNvCxnSpPr>
                <a:cxnSpLocks/>
              </p:cNvCxnSpPr>
              <p:nvPr/>
            </p:nvCxnSpPr>
            <p:spPr>
              <a:xfrm flipH="1">
                <a:off x="3077389" y="5197655"/>
                <a:ext cx="694949" cy="0"/>
              </a:xfrm>
              <a:prstGeom prst="line">
                <a:avLst/>
              </a:prstGeom>
              <a:noFill/>
              <a:ln w="19050" cap="flat" cmpd="sng" algn="ctr">
                <a:solidFill>
                  <a:sysClr val="windowText" lastClr="000000"/>
                </a:solidFill>
                <a:prstDash val="sysDash"/>
                <a:miter lim="800000"/>
              </a:ln>
              <a:effectLst/>
            </p:spPr>
          </p:cxnSp>
          <p:cxnSp>
            <p:nvCxnSpPr>
              <p:cNvPr id="118" name="Straight Arrow Connector 117">
                <a:extLst>
                  <a:ext uri="{FF2B5EF4-FFF2-40B4-BE49-F238E27FC236}">
                    <a16:creationId xmlns:a16="http://schemas.microsoft.com/office/drawing/2014/main" id="{20D62454-8961-4040-DB40-676EC12757A4}"/>
                  </a:ext>
                </a:extLst>
              </p:cNvPr>
              <p:cNvCxnSpPr/>
              <p:nvPr/>
            </p:nvCxnSpPr>
            <p:spPr>
              <a:xfrm>
                <a:off x="3316077" y="5197655"/>
                <a:ext cx="0" cy="780235"/>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8E5F4C71-C344-50F5-DF4E-1FE13F95E874}"/>
                      </a:ext>
                    </a:extLst>
                  </p:cNvPr>
                  <p:cNvSpPr txBox="1"/>
                  <p:nvPr/>
                </p:nvSpPr>
                <p:spPr>
                  <a:xfrm>
                    <a:off x="3068255" y="5403107"/>
                    <a:ext cx="681919" cy="369332"/>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h𝑓</m:t>
                        </m:r>
                      </m:oMath>
                    </a14:m>
                    <a:r>
                      <a:rPr kumimoji="0" lang="en-US" sz="1800" b="0" i="0" u="none" strike="noStrike" kern="0" cap="none" spc="0" normalizeH="0" baseline="-25000" noProof="0" dirty="0">
                        <a:ln>
                          <a:noFill/>
                        </a:ln>
                        <a:solidFill>
                          <a:prstClr val="black"/>
                        </a:solidFill>
                        <a:effectLst/>
                        <a:uLnTx/>
                        <a:uFillTx/>
                        <a:latin typeface="Aptos" panose="02110004020202020204"/>
                      </a:rPr>
                      <a:t>qb</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19" name="TextBox 118">
                    <a:extLst>
                      <a:ext uri="{FF2B5EF4-FFF2-40B4-BE49-F238E27FC236}">
                        <a16:creationId xmlns:a16="http://schemas.microsoft.com/office/drawing/2014/main" id="{8E5F4C71-C344-50F5-DF4E-1FE13F95E874}"/>
                      </a:ext>
                    </a:extLst>
                  </p:cNvPr>
                  <p:cNvSpPr txBox="1">
                    <a:spLocks noRot="1" noChangeAspect="1" noMove="1" noResize="1" noEditPoints="1" noAdjustHandles="1" noChangeArrowheads="1" noChangeShapeType="1" noTextEdit="1"/>
                  </p:cNvSpPr>
                  <p:nvPr/>
                </p:nvSpPr>
                <p:spPr>
                  <a:xfrm>
                    <a:off x="3068255" y="5403107"/>
                    <a:ext cx="681919" cy="369332"/>
                  </a:xfrm>
                  <a:prstGeom prst="rect">
                    <a:avLst/>
                  </a:prstGeom>
                  <a:blipFill>
                    <a:blip r:embed="rId2"/>
                    <a:stretch>
                      <a:fillRect l="-1818" b="-16667"/>
                    </a:stretch>
                  </a:blipFill>
                </p:spPr>
                <p:txBody>
                  <a:bodyPr/>
                  <a:lstStyle/>
                  <a:p>
                    <a:r>
                      <a:rPr lang="en-US">
                        <a:noFill/>
                      </a:rPr>
                      <a:t> </a:t>
                    </a:r>
                  </a:p>
                </p:txBody>
              </p:sp>
            </mc:Fallback>
          </mc:AlternateContent>
          <p:cxnSp>
            <p:nvCxnSpPr>
              <p:cNvPr id="120" name="Straight Connector 119">
                <a:extLst>
                  <a:ext uri="{FF2B5EF4-FFF2-40B4-BE49-F238E27FC236}">
                    <a16:creationId xmlns:a16="http://schemas.microsoft.com/office/drawing/2014/main" id="{793F30A4-BE5E-BC27-5FA6-266630CF72D3}"/>
                  </a:ext>
                </a:extLst>
              </p:cNvPr>
              <p:cNvCxnSpPr>
                <a:cxnSpLocks/>
              </p:cNvCxnSpPr>
              <p:nvPr/>
            </p:nvCxnSpPr>
            <p:spPr>
              <a:xfrm flipH="1" flipV="1">
                <a:off x="2382441" y="5977890"/>
                <a:ext cx="1389896" cy="1366"/>
              </a:xfrm>
              <a:prstGeom prst="line">
                <a:avLst/>
              </a:prstGeom>
              <a:noFill/>
              <a:ln w="19050" cap="flat" cmpd="sng" algn="ctr">
                <a:solidFill>
                  <a:sysClr val="windowText" lastClr="000000"/>
                </a:solidFill>
                <a:prstDash val="sysDash"/>
                <a:miter lim="800000"/>
              </a:ln>
              <a:effectLst/>
            </p:spPr>
          </p:cxnSp>
          <p:cxnSp>
            <p:nvCxnSpPr>
              <p:cNvPr id="121" name="Straight Arrow Connector 120">
                <a:extLst>
                  <a:ext uri="{FF2B5EF4-FFF2-40B4-BE49-F238E27FC236}">
                    <a16:creationId xmlns:a16="http://schemas.microsoft.com/office/drawing/2014/main" id="{6A32E6AE-1388-163B-B076-B8ADD231A7C3}"/>
                  </a:ext>
                </a:extLst>
              </p:cNvPr>
              <p:cNvCxnSpPr>
                <a:cxnSpLocks/>
              </p:cNvCxnSpPr>
              <p:nvPr/>
            </p:nvCxnSpPr>
            <p:spPr>
              <a:xfrm>
                <a:off x="2706481" y="4774489"/>
                <a:ext cx="0" cy="1203401"/>
              </a:xfrm>
              <a:prstGeom prst="straightConnector1">
                <a:avLst/>
              </a:prstGeom>
              <a:noFill/>
              <a:ln w="19050" cap="flat" cmpd="sng" algn="ctr">
                <a:solidFill>
                  <a:sysClr val="windowText" lastClr="000000"/>
                </a:solidFill>
                <a:prstDash val="solid"/>
                <a:miter lim="800000"/>
                <a:headEnd type="triangle"/>
                <a:tailEnd type="triangle"/>
              </a:ln>
              <a:effectLst/>
            </p:spPr>
          </p:cxnSp>
          <mc:AlternateContent xmlns:mc="http://schemas.openxmlformats.org/markup-compatibility/2006" xmlns:a14="http://schemas.microsoft.com/office/drawing/2010/main">
            <mc:Choice Requires="a14">
              <p:sp>
                <p:nvSpPr>
                  <p:cNvPr id="122" name="TextBox 121">
                    <a:extLst>
                      <a:ext uri="{FF2B5EF4-FFF2-40B4-BE49-F238E27FC236}">
                        <a16:creationId xmlns:a16="http://schemas.microsoft.com/office/drawing/2014/main" id="{6272B437-F325-7240-C0E8-A93D743DD1DE}"/>
                      </a:ext>
                    </a:extLst>
                  </p:cNvPr>
                  <p:cNvSpPr txBox="1"/>
                  <p:nvPr/>
                </p:nvSpPr>
                <p:spPr>
                  <a:xfrm>
                    <a:off x="2433361" y="5126920"/>
                    <a:ext cx="546240" cy="369332"/>
                  </a:xfrm>
                  <a:prstGeom prst="rect">
                    <a:avLst/>
                  </a:prstGeom>
                  <a:solidFill>
                    <a:sysClr val="window" lastClr="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0" cap="none" spc="0" normalizeH="0" baseline="0" noProof="0" smtClean="0">
                            <a:ln>
                              <a:noFill/>
                            </a:ln>
                            <a:solidFill>
                              <a:prstClr val="black"/>
                            </a:solidFill>
                            <a:effectLst/>
                            <a:uLnTx/>
                            <a:uFillTx/>
                            <a:latin typeface="Cambria Math" panose="02040503050406030204" pitchFamily="18" charset="0"/>
                          </a:rPr>
                          <m:t>𝛿</m:t>
                        </m:r>
                        <m:r>
                          <m:rPr>
                            <m:sty m:val="p"/>
                          </m:rPr>
                          <a:rPr kumimoji="0" lang="en-US" sz="1800" b="0" i="0" u="none" strike="noStrike" kern="0" cap="none" spc="0" normalizeH="0" baseline="0" noProof="0" smtClean="0">
                            <a:ln>
                              <a:noFill/>
                            </a:ln>
                            <a:solidFill>
                              <a:prstClr val="black"/>
                            </a:solidFill>
                            <a:effectLst/>
                            <a:uLnTx/>
                            <a:uFillTx/>
                            <a:latin typeface="Cambria Math" panose="02040503050406030204" pitchFamily="18" charset="0"/>
                          </a:rPr>
                          <m:t>Δ</m:t>
                        </m:r>
                      </m:oMath>
                    </a14:m>
                    <a:r>
                      <a:rPr kumimoji="0" lang="en-US" sz="1800" b="0" i="0" u="none" strike="noStrike" kern="0" cap="none" spc="0" normalizeH="0" baseline="-25000" noProof="0" dirty="0">
                        <a:ln>
                          <a:noFill/>
                        </a:ln>
                        <a:solidFill>
                          <a:prstClr val="black"/>
                        </a:solidFill>
                        <a:effectLst/>
                        <a:uLnTx/>
                        <a:uFillTx/>
                        <a:latin typeface="Aptos" panose="02110004020202020204"/>
                      </a:rPr>
                      <a:t>JJ</a:t>
                    </a:r>
                    <a:endParaRPr kumimoji="0" lang="en-US" sz="18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122" name="TextBox 121">
                    <a:extLst>
                      <a:ext uri="{FF2B5EF4-FFF2-40B4-BE49-F238E27FC236}">
                        <a16:creationId xmlns:a16="http://schemas.microsoft.com/office/drawing/2014/main" id="{6272B437-F325-7240-C0E8-A93D743DD1DE}"/>
                      </a:ext>
                    </a:extLst>
                  </p:cNvPr>
                  <p:cNvSpPr txBox="1">
                    <a:spLocks noRot="1" noChangeAspect="1" noMove="1" noResize="1" noEditPoints="1" noAdjustHandles="1" noChangeArrowheads="1" noChangeShapeType="1" noTextEdit="1"/>
                  </p:cNvSpPr>
                  <p:nvPr/>
                </p:nvSpPr>
                <p:spPr>
                  <a:xfrm>
                    <a:off x="2433361" y="5126920"/>
                    <a:ext cx="546240" cy="369332"/>
                  </a:xfrm>
                  <a:prstGeom prst="rect">
                    <a:avLst/>
                  </a:prstGeom>
                  <a:blipFill>
                    <a:blip r:embed="rId3"/>
                    <a:stretch>
                      <a:fillRect b="-16667"/>
                    </a:stretch>
                  </a:blipFill>
                </p:spPr>
                <p:txBody>
                  <a:bodyPr/>
                  <a:lstStyle/>
                  <a:p>
                    <a:r>
                      <a:rPr lang="en-US">
                        <a:noFill/>
                      </a:rPr>
                      <a:t> </a:t>
                    </a:r>
                  </a:p>
                </p:txBody>
              </p:sp>
            </mc:Fallback>
          </mc:AlternateContent>
          <p:sp>
            <p:nvSpPr>
              <p:cNvPr id="123" name="Oval 122">
                <a:extLst>
                  <a:ext uri="{FF2B5EF4-FFF2-40B4-BE49-F238E27FC236}">
                    <a16:creationId xmlns:a16="http://schemas.microsoft.com/office/drawing/2014/main" id="{1DCE845D-0D22-B58C-9A0C-8E97B5A8B0EE}"/>
                  </a:ext>
                </a:extLst>
              </p:cNvPr>
              <p:cNvSpPr>
                <a:spLocks noChangeAspect="1"/>
              </p:cNvSpPr>
              <p:nvPr/>
            </p:nvSpPr>
            <p:spPr>
              <a:xfrm>
                <a:off x="4356460" y="5772439"/>
                <a:ext cx="182880" cy="182880"/>
              </a:xfrm>
              <a:prstGeom prst="ellipse">
                <a:avLst/>
              </a:prstGeom>
              <a:solidFill>
                <a:srgbClr val="4EA72E">
                  <a:lumMod val="60000"/>
                  <a:lumOff val="40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4" name="Arc 123">
                <a:extLst>
                  <a:ext uri="{FF2B5EF4-FFF2-40B4-BE49-F238E27FC236}">
                    <a16:creationId xmlns:a16="http://schemas.microsoft.com/office/drawing/2014/main" id="{67698B95-04D9-9DB9-9A15-80E24DD42A73}"/>
                  </a:ext>
                </a:extLst>
              </p:cNvPr>
              <p:cNvSpPr/>
              <p:nvPr/>
            </p:nvSpPr>
            <p:spPr>
              <a:xfrm>
                <a:off x="2907272" y="4559988"/>
                <a:ext cx="1540628" cy="2350658"/>
              </a:xfrm>
              <a:prstGeom prst="arc">
                <a:avLst/>
              </a:prstGeom>
              <a:noFill/>
              <a:ln w="19050" cap="flat" cmpd="sng" algn="ctr">
                <a:solidFill>
                  <a:srgbClr val="92D050"/>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25" name="TextBox 124">
                <a:extLst>
                  <a:ext uri="{FF2B5EF4-FFF2-40B4-BE49-F238E27FC236}">
                    <a16:creationId xmlns:a16="http://schemas.microsoft.com/office/drawing/2014/main" id="{3DEF9FC2-0158-46DF-CAC7-6C18CF8F0740}"/>
                  </a:ext>
                </a:extLst>
              </p:cNvPr>
              <p:cNvSpPr txBox="1"/>
              <p:nvPr/>
            </p:nvSpPr>
            <p:spPr>
              <a:xfrm rot="19958954">
                <a:off x="4233992" y="5095997"/>
                <a:ext cx="31290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EA72E">
                        <a:lumMod val="60000"/>
                        <a:lumOff val="40000"/>
                      </a:srgbClr>
                    </a:solidFill>
                    <a:effectLst/>
                    <a:uLnTx/>
                    <a:uFillTx/>
                    <a:latin typeface="Aptos" panose="02110004020202020204"/>
                  </a:rPr>
                  <a:t>X</a:t>
                </a:r>
              </a:p>
            </p:txBody>
          </p:sp>
        </p:grpSp>
        <p:cxnSp>
          <p:nvCxnSpPr>
            <p:cNvPr id="110" name="Straight Connector 109">
              <a:extLst>
                <a:ext uri="{FF2B5EF4-FFF2-40B4-BE49-F238E27FC236}">
                  <a16:creationId xmlns:a16="http://schemas.microsoft.com/office/drawing/2014/main" id="{FB22E879-2018-34F6-D4B5-FD7AEEF2C5C1}"/>
                </a:ext>
              </a:extLst>
            </p:cNvPr>
            <p:cNvCxnSpPr/>
            <p:nvPr/>
          </p:nvCxnSpPr>
          <p:spPr>
            <a:xfrm>
              <a:off x="3742497" y="4043353"/>
              <a:ext cx="443930" cy="0"/>
            </a:xfrm>
            <a:prstGeom prst="line">
              <a:avLst/>
            </a:prstGeom>
            <a:noFill/>
            <a:ln w="19050" cap="flat" cmpd="sng" algn="ctr">
              <a:solidFill>
                <a:sysClr val="windowText" lastClr="000000"/>
              </a:solidFill>
              <a:prstDash val="solid"/>
              <a:miter lim="800000"/>
            </a:ln>
            <a:effectLst/>
          </p:spPr>
        </p:cxnSp>
        <p:sp>
          <p:nvSpPr>
            <p:cNvPr id="111" name="TextBox 110">
              <a:extLst>
                <a:ext uri="{FF2B5EF4-FFF2-40B4-BE49-F238E27FC236}">
                  <a16:creationId xmlns:a16="http://schemas.microsoft.com/office/drawing/2014/main" id="{5E99B126-97D0-DB04-7DE7-2BB5B7AC585B}"/>
                </a:ext>
              </a:extLst>
            </p:cNvPr>
            <p:cNvSpPr txBox="1"/>
            <p:nvPr/>
          </p:nvSpPr>
          <p:spPr>
            <a:xfrm>
              <a:off x="4135222" y="3858687"/>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0</a:t>
              </a:r>
            </a:p>
          </p:txBody>
        </p:sp>
        <p:sp>
          <p:nvSpPr>
            <p:cNvPr id="112" name="TextBox 111">
              <a:extLst>
                <a:ext uri="{FF2B5EF4-FFF2-40B4-BE49-F238E27FC236}">
                  <a16:creationId xmlns:a16="http://schemas.microsoft.com/office/drawing/2014/main" id="{6AB4F580-DBE9-DBF1-B1F1-21CF5DC75185}"/>
                </a:ext>
              </a:extLst>
            </p:cNvPr>
            <p:cNvSpPr txBox="1"/>
            <p:nvPr/>
          </p:nvSpPr>
          <p:spPr>
            <a:xfrm>
              <a:off x="4135221" y="3339750"/>
              <a:ext cx="2009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rPr>
                <a:t>1</a:t>
              </a:r>
            </a:p>
          </p:txBody>
        </p:sp>
        <p:cxnSp>
          <p:nvCxnSpPr>
            <p:cNvPr id="113" name="Straight Arrow Connector 112">
              <a:extLst>
                <a:ext uri="{FF2B5EF4-FFF2-40B4-BE49-F238E27FC236}">
                  <a16:creationId xmlns:a16="http://schemas.microsoft.com/office/drawing/2014/main" id="{A6F7A3D6-63D0-67BE-73F8-91839ACDAE5A}"/>
                </a:ext>
              </a:extLst>
            </p:cNvPr>
            <p:cNvCxnSpPr/>
            <p:nvPr/>
          </p:nvCxnSpPr>
          <p:spPr>
            <a:xfrm>
              <a:off x="3964462" y="3521505"/>
              <a:ext cx="0" cy="504849"/>
            </a:xfrm>
            <a:prstGeom prst="straightConnector1">
              <a:avLst/>
            </a:prstGeom>
            <a:noFill/>
            <a:ln w="19050" cap="flat" cmpd="sng" algn="ctr">
              <a:solidFill>
                <a:srgbClr val="C00000"/>
              </a:solidFill>
              <a:prstDash val="solid"/>
              <a:miter lim="800000"/>
              <a:tailEnd type="triangle"/>
            </a:ln>
            <a:effectLst/>
          </p:spPr>
        </p:cxnSp>
        <p:cxnSp>
          <p:nvCxnSpPr>
            <p:cNvPr id="114" name="Straight Connector 113">
              <a:extLst>
                <a:ext uri="{FF2B5EF4-FFF2-40B4-BE49-F238E27FC236}">
                  <a16:creationId xmlns:a16="http://schemas.microsoft.com/office/drawing/2014/main" id="{86B38E92-17F4-3734-7F5F-6968851588DC}"/>
                </a:ext>
              </a:extLst>
            </p:cNvPr>
            <p:cNvCxnSpPr/>
            <p:nvPr/>
          </p:nvCxnSpPr>
          <p:spPr>
            <a:xfrm>
              <a:off x="3742497" y="3521505"/>
              <a:ext cx="443930" cy="0"/>
            </a:xfrm>
            <a:prstGeom prst="line">
              <a:avLst/>
            </a:prstGeom>
            <a:noFill/>
            <a:ln w="19050" cap="flat" cmpd="sng" algn="ctr">
              <a:solidFill>
                <a:sysClr val="windowText" lastClr="000000"/>
              </a:solidFill>
              <a:prstDash val="solid"/>
              <a:miter lim="800000"/>
            </a:ln>
            <a:effectLst/>
          </p:spPr>
        </p:cxnSp>
        <p:sp>
          <p:nvSpPr>
            <p:cNvPr id="115" name="TextBox 114">
              <a:extLst>
                <a:ext uri="{FF2B5EF4-FFF2-40B4-BE49-F238E27FC236}">
                  <a16:creationId xmlns:a16="http://schemas.microsoft.com/office/drawing/2014/main" id="{5914D844-5867-7077-8027-72B6120E186E}"/>
                </a:ext>
              </a:extLst>
            </p:cNvPr>
            <p:cNvSpPr txBox="1"/>
            <p:nvPr/>
          </p:nvSpPr>
          <p:spPr>
            <a:xfrm>
              <a:off x="3813553" y="3549278"/>
              <a:ext cx="312906" cy="369332"/>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Aptos" panose="02110004020202020204"/>
                </a:rPr>
                <a:t>X</a:t>
              </a:r>
            </a:p>
          </p:txBody>
        </p:sp>
      </p:gr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1C895FD-04E2-92BB-36FE-DE8B821EAB4E}"/>
                  </a:ext>
                </a:extLst>
              </p:cNvPr>
              <p:cNvSpPr>
                <a:spLocks noGrp="1"/>
              </p:cNvSpPr>
              <p:nvPr>
                <p:ph sz="quarter" idx="10"/>
              </p:nvPr>
            </p:nvSpPr>
            <p:spPr>
              <a:xfrm>
                <a:off x="633081" y="1293094"/>
                <a:ext cx="7432889" cy="4830616"/>
              </a:xfrm>
            </p:spPr>
            <p:txBody>
              <a:bodyPr/>
              <a:lstStyle/>
              <a:p>
                <a:r>
                  <a:rPr lang="en-US" dirty="0"/>
                  <a:t>Ionizing radiation </a:t>
                </a:r>
                <a14:m>
                  <m:oMath xmlns:m="http://schemas.openxmlformats.org/officeDocument/2006/math">
                    <m:r>
                      <a:rPr lang="en-US" b="1" i="1" smtClean="0">
                        <a:latin typeface="Cambria Math" panose="02040503050406030204" pitchFamily="18" charset="0"/>
                      </a:rPr>
                      <m:t>→</m:t>
                    </m:r>
                  </m:oMath>
                </a14:m>
                <a:r>
                  <a:rPr lang="en-US" dirty="0"/>
                  <a:t> correlated errors</a:t>
                </a:r>
              </a:p>
              <a:p>
                <a:r>
                  <a:rPr lang="en-US" dirty="0"/>
                  <a:t>Josephson junction gap engineering (JJ-GE) can suppress these errors</a:t>
                </a:r>
              </a:p>
              <a:p>
                <a:pPr lvl="1"/>
                <a:r>
                  <a:rPr lang="en-US" dirty="0"/>
                  <a:t>Engineer such that </a:t>
                </a:r>
                <a14:m>
                  <m:oMath xmlns:m="http://schemas.openxmlformats.org/officeDocument/2006/math">
                    <m:r>
                      <a:rPr lang="en-US" b="1" i="1" smtClean="0">
                        <a:latin typeface="Cambria Math" panose="02040503050406030204" pitchFamily="18" charset="0"/>
                      </a:rPr>
                      <m:t>𝜹</m:t>
                    </m:r>
                    <m:r>
                      <a:rPr lang="en-US" b="1" i="0" smtClean="0">
                        <a:latin typeface="Cambria Math" panose="02040503050406030204" pitchFamily="18" charset="0"/>
                      </a:rPr>
                      <m:t>𝚫</m:t>
                    </m:r>
                  </m:oMath>
                </a14:m>
                <a:r>
                  <a:rPr lang="en-US" baseline="-25000" dirty="0"/>
                  <a:t>JJ</a:t>
                </a:r>
                <a:r>
                  <a:rPr lang="en-US" dirty="0"/>
                  <a:t> &gt;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n-US" b="1" i="1" smtClean="0">
                            <a:latin typeface="Cambria Math" panose="02040503050406030204" pitchFamily="18" charset="0"/>
                          </a:rPr>
                          <m:t>𝒒</m:t>
                        </m:r>
                      </m:sub>
                    </m:sSub>
                  </m:oMath>
                </a14:m>
                <a:endParaRPr lang="en-US" dirty="0"/>
              </a:p>
              <a:p>
                <a:pPr lvl="1"/>
                <a:r>
                  <a:rPr lang="en-US" dirty="0"/>
                  <a:t>Protects against “cold” QP on the low-gap side of the JJ</a:t>
                </a:r>
              </a:p>
              <a:p>
                <a:pPr marL="0" indent="0">
                  <a:buNone/>
                </a:pPr>
                <a:endParaRPr lang="en-US" b="1" dirty="0"/>
              </a:p>
              <a:p>
                <a:endParaRPr lang="en-US" dirty="0"/>
              </a:p>
            </p:txBody>
          </p:sp>
        </mc:Choice>
        <mc:Fallback xmlns="">
          <p:sp>
            <p:nvSpPr>
              <p:cNvPr id="2" name="Content Placeholder 1">
                <a:extLst>
                  <a:ext uri="{FF2B5EF4-FFF2-40B4-BE49-F238E27FC236}">
                    <a16:creationId xmlns:a16="http://schemas.microsoft.com/office/drawing/2014/main" id="{31C895FD-04E2-92BB-36FE-DE8B821EAB4E}"/>
                  </a:ext>
                </a:extLst>
              </p:cNvPr>
              <p:cNvSpPr>
                <a:spLocks noGrp="1" noRot="1" noChangeAspect="1" noMove="1" noResize="1" noEditPoints="1" noAdjustHandles="1" noChangeArrowheads="1" noChangeShapeType="1" noTextEdit="1"/>
              </p:cNvSpPr>
              <p:nvPr>
                <p:ph sz="quarter" idx="10"/>
              </p:nvPr>
            </p:nvSpPr>
            <p:spPr>
              <a:xfrm>
                <a:off x="633081" y="1293094"/>
                <a:ext cx="7432889" cy="4830616"/>
              </a:xfrm>
              <a:blipFill>
                <a:blip r:embed="rId4"/>
                <a:stretch>
                  <a:fillRect l="-681" t="-130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39D55BF-9E5F-0107-72A1-47C4E9A42B63}"/>
              </a:ext>
            </a:extLst>
          </p:cNvPr>
          <p:cNvSpPr>
            <a:spLocks noGrp="1"/>
          </p:cNvSpPr>
          <p:nvPr>
            <p:ph type="title"/>
          </p:nvPr>
        </p:nvSpPr>
        <p:spPr/>
        <p:txBody>
          <a:bodyPr/>
          <a:lstStyle/>
          <a:p>
            <a:r>
              <a:rPr lang="en-US" dirty="0"/>
              <a:t>Radiation Mitigation: Gap Engineering</a:t>
            </a:r>
          </a:p>
        </p:txBody>
      </p:sp>
      <p:sp>
        <p:nvSpPr>
          <p:cNvPr id="4" name="Slide Number Placeholder 3">
            <a:extLst>
              <a:ext uri="{FF2B5EF4-FFF2-40B4-BE49-F238E27FC236}">
                <a16:creationId xmlns:a16="http://schemas.microsoft.com/office/drawing/2014/main" id="{A64D53FA-9A8C-350B-6266-C50833D5FABC}"/>
              </a:ext>
            </a:extLst>
          </p:cNvPr>
          <p:cNvSpPr>
            <a:spLocks noGrp="1"/>
          </p:cNvSpPr>
          <p:nvPr>
            <p:ph type="sldNum" sz="quarter" idx="4"/>
          </p:nvPr>
        </p:nvSpPr>
        <p:spPr/>
        <p:txBody>
          <a:bodyPr/>
          <a:lstStyle/>
          <a:p>
            <a:fld id="{8AF34121-AFFE-3048-BF09-9810F0C44256}" type="slidenum">
              <a:rPr lang="en-US" smtClean="0"/>
              <a:pPr/>
              <a:t>6</a:t>
            </a:fld>
            <a:endParaRPr lang="en-US" dirty="0"/>
          </a:p>
        </p:txBody>
      </p:sp>
      <p:sp>
        <p:nvSpPr>
          <p:cNvPr id="7" name="Rectangle 6">
            <a:extLst>
              <a:ext uri="{FF2B5EF4-FFF2-40B4-BE49-F238E27FC236}">
                <a16:creationId xmlns:a16="http://schemas.microsoft.com/office/drawing/2014/main" id="{8D45CDA9-2F1B-615D-EAD6-4CFCE105E095}"/>
              </a:ext>
            </a:extLst>
          </p:cNvPr>
          <p:cNvSpPr/>
          <p:nvPr/>
        </p:nvSpPr>
        <p:spPr>
          <a:xfrm>
            <a:off x="8177543" y="1038893"/>
            <a:ext cx="441231" cy="53425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grpSp>
        <p:nvGrpSpPr>
          <p:cNvPr id="8" name="Group 7">
            <a:extLst>
              <a:ext uri="{FF2B5EF4-FFF2-40B4-BE49-F238E27FC236}">
                <a16:creationId xmlns:a16="http://schemas.microsoft.com/office/drawing/2014/main" id="{4DC8CF1B-E075-3FB5-A261-B09734AEE6F9}"/>
              </a:ext>
            </a:extLst>
          </p:cNvPr>
          <p:cNvGrpSpPr/>
          <p:nvPr/>
        </p:nvGrpSpPr>
        <p:grpSpPr>
          <a:xfrm>
            <a:off x="4138408" y="913573"/>
            <a:ext cx="3904864" cy="461666"/>
            <a:chOff x="3093384" y="1013465"/>
            <a:chExt cx="3904864" cy="461666"/>
          </a:xfrm>
        </p:grpSpPr>
        <p:sp>
          <p:nvSpPr>
            <p:cNvPr id="21" name="TextBox 20">
              <a:extLst>
                <a:ext uri="{FF2B5EF4-FFF2-40B4-BE49-F238E27FC236}">
                  <a16:creationId xmlns:a16="http://schemas.microsoft.com/office/drawing/2014/main" id="{09C99A58-18EB-75CF-CE23-661FC1248F3C}"/>
                </a:ext>
              </a:extLst>
            </p:cNvPr>
            <p:cNvSpPr txBox="1"/>
            <p:nvPr/>
          </p:nvSpPr>
          <p:spPr>
            <a:xfrm>
              <a:off x="3093384" y="1013466"/>
              <a:ext cx="2103100" cy="461665"/>
            </a:xfrm>
            <a:prstGeom prst="rect">
              <a:avLst/>
            </a:prstGeom>
            <a:noFill/>
          </p:spPr>
          <p:txBody>
            <a:bodyPr wrap="square" rtlCol="0">
              <a:spAutoFit/>
            </a:bodyPr>
            <a:lstStyle/>
            <a:p>
              <a:r>
                <a:rPr lang="en-US" sz="1200" dirty="0" err="1"/>
                <a:t>Vepsäläinen</a:t>
              </a:r>
              <a:r>
                <a:rPr lang="en-US" sz="1200" dirty="0"/>
                <a:t> </a:t>
              </a:r>
              <a:r>
                <a:rPr lang="en-US" sz="1200" i="1" dirty="0"/>
                <a:t>et al.</a:t>
              </a:r>
              <a:r>
                <a:rPr lang="en-US" sz="1200" dirty="0"/>
                <a:t> (2020)</a:t>
              </a:r>
            </a:p>
            <a:p>
              <a:r>
                <a:rPr lang="en-US" sz="1200" dirty="0"/>
                <a:t>Wilen </a:t>
              </a:r>
              <a:r>
                <a:rPr lang="en-US" sz="1200" i="1" dirty="0"/>
                <a:t>et al.</a:t>
              </a:r>
              <a:r>
                <a:rPr lang="en-US" sz="1200" dirty="0"/>
                <a:t> (2021)</a:t>
              </a:r>
            </a:p>
          </p:txBody>
        </p:sp>
        <p:sp>
          <p:nvSpPr>
            <p:cNvPr id="22" name="TextBox 21">
              <a:extLst>
                <a:ext uri="{FF2B5EF4-FFF2-40B4-BE49-F238E27FC236}">
                  <a16:creationId xmlns:a16="http://schemas.microsoft.com/office/drawing/2014/main" id="{D4BF178B-4FD3-8F1A-735F-63829CC22FCD}"/>
                </a:ext>
              </a:extLst>
            </p:cNvPr>
            <p:cNvSpPr txBox="1"/>
            <p:nvPr/>
          </p:nvSpPr>
          <p:spPr>
            <a:xfrm>
              <a:off x="4895148" y="1013465"/>
              <a:ext cx="2103100" cy="461665"/>
            </a:xfrm>
            <a:prstGeom prst="rect">
              <a:avLst/>
            </a:prstGeom>
            <a:noFill/>
          </p:spPr>
          <p:txBody>
            <a:bodyPr wrap="square" rtlCol="0">
              <a:spAutoFit/>
            </a:bodyPr>
            <a:lstStyle/>
            <a:p>
              <a:r>
                <a:rPr lang="en-US" sz="1200" dirty="0"/>
                <a:t>McEwen </a:t>
              </a:r>
              <a:r>
                <a:rPr lang="en-US" sz="1200" i="1" dirty="0"/>
                <a:t>et al.</a:t>
              </a:r>
              <a:r>
                <a:rPr lang="en-US" sz="1200" dirty="0"/>
                <a:t> (2022)</a:t>
              </a:r>
            </a:p>
            <a:p>
              <a:r>
                <a:rPr lang="en-US" sz="1200" dirty="0"/>
                <a:t>Harrington </a:t>
              </a:r>
              <a:r>
                <a:rPr lang="en-US" sz="1200" i="1" dirty="0"/>
                <a:t>et al.</a:t>
              </a:r>
              <a:r>
                <a:rPr lang="en-US" sz="1200" dirty="0"/>
                <a:t> (2024)</a:t>
              </a:r>
            </a:p>
          </p:txBody>
        </p:sp>
      </p:grpSp>
      <p:sp>
        <p:nvSpPr>
          <p:cNvPr id="161" name="TextBox 160">
            <a:extLst>
              <a:ext uri="{FF2B5EF4-FFF2-40B4-BE49-F238E27FC236}">
                <a16:creationId xmlns:a16="http://schemas.microsoft.com/office/drawing/2014/main" id="{E19260EA-C078-4CF8-1A73-C2EC510DF2B6}"/>
              </a:ext>
            </a:extLst>
          </p:cNvPr>
          <p:cNvSpPr txBox="1"/>
          <p:nvPr/>
        </p:nvSpPr>
        <p:spPr>
          <a:xfrm>
            <a:off x="4441979" y="2081510"/>
            <a:ext cx="2103100" cy="461665"/>
          </a:xfrm>
          <a:prstGeom prst="rect">
            <a:avLst/>
          </a:prstGeom>
          <a:noFill/>
        </p:spPr>
        <p:txBody>
          <a:bodyPr wrap="square" rtlCol="0">
            <a:spAutoFit/>
          </a:bodyPr>
          <a:lstStyle/>
          <a:p>
            <a:r>
              <a:rPr lang="en-US" sz="1200" dirty="0" err="1"/>
              <a:t>Aumentado</a:t>
            </a:r>
            <a:r>
              <a:rPr lang="en-US" sz="1200" dirty="0"/>
              <a:t> </a:t>
            </a:r>
            <a:r>
              <a:rPr lang="en-US" sz="1200" i="1" dirty="0"/>
              <a:t>et al.</a:t>
            </a:r>
            <a:r>
              <a:rPr lang="en-US" sz="1200" dirty="0"/>
              <a:t> (2004)</a:t>
            </a:r>
          </a:p>
          <a:p>
            <a:r>
              <a:rPr lang="en-US" sz="1200" dirty="0" err="1"/>
              <a:t>Kamenov</a:t>
            </a:r>
            <a:r>
              <a:rPr lang="en-US" sz="1200" dirty="0"/>
              <a:t> </a:t>
            </a:r>
            <a:r>
              <a:rPr lang="en-US" sz="1200" i="1" dirty="0"/>
              <a:t>et al.</a:t>
            </a:r>
            <a:r>
              <a:rPr lang="en-US" sz="1200" dirty="0"/>
              <a:t> (2023)</a:t>
            </a:r>
          </a:p>
        </p:txBody>
      </p:sp>
      <p:sp>
        <p:nvSpPr>
          <p:cNvPr id="14" name="TextBox 13">
            <a:extLst>
              <a:ext uri="{FF2B5EF4-FFF2-40B4-BE49-F238E27FC236}">
                <a16:creationId xmlns:a16="http://schemas.microsoft.com/office/drawing/2014/main" id="{8B718162-99FB-98D3-A195-3584E1A4EF0A}"/>
              </a:ext>
            </a:extLst>
          </p:cNvPr>
          <p:cNvSpPr txBox="1"/>
          <p:nvPr/>
        </p:nvSpPr>
        <p:spPr>
          <a:xfrm>
            <a:off x="7639104" y="911810"/>
            <a:ext cx="2103100" cy="461665"/>
          </a:xfrm>
          <a:prstGeom prst="rect">
            <a:avLst/>
          </a:prstGeom>
          <a:noFill/>
        </p:spPr>
        <p:txBody>
          <a:bodyPr wrap="square" rtlCol="0">
            <a:spAutoFit/>
          </a:bodyPr>
          <a:lstStyle/>
          <a:p>
            <a:r>
              <a:rPr lang="en-US" sz="1200" dirty="0" err="1"/>
              <a:t>Bratrud</a:t>
            </a:r>
            <a:r>
              <a:rPr lang="en-US" sz="1200" dirty="0"/>
              <a:t> </a:t>
            </a:r>
            <a:r>
              <a:rPr lang="en-US" sz="1200" i="1" dirty="0"/>
              <a:t>et al.</a:t>
            </a:r>
            <a:r>
              <a:rPr lang="en-US" sz="1200" dirty="0"/>
              <a:t> (2024)</a:t>
            </a:r>
          </a:p>
          <a:p>
            <a:r>
              <a:rPr lang="en-US" sz="1200" dirty="0"/>
              <a:t>Larson </a:t>
            </a:r>
            <a:r>
              <a:rPr lang="en-US" sz="1200" i="1" dirty="0"/>
              <a:t>et al.</a:t>
            </a:r>
            <a:r>
              <a:rPr lang="en-US" sz="1200" dirty="0"/>
              <a:t> (2025)</a:t>
            </a:r>
          </a:p>
        </p:txBody>
      </p:sp>
      <p:sp>
        <p:nvSpPr>
          <p:cNvPr id="19" name="TextBox 18">
            <a:extLst>
              <a:ext uri="{FF2B5EF4-FFF2-40B4-BE49-F238E27FC236}">
                <a16:creationId xmlns:a16="http://schemas.microsoft.com/office/drawing/2014/main" id="{AC5F8362-6DEB-3700-5D96-32568A12110C}"/>
              </a:ext>
            </a:extLst>
          </p:cNvPr>
          <p:cNvSpPr txBox="1"/>
          <p:nvPr/>
        </p:nvSpPr>
        <p:spPr>
          <a:xfrm>
            <a:off x="6170503" y="2081231"/>
            <a:ext cx="2103100" cy="461665"/>
          </a:xfrm>
          <a:prstGeom prst="rect">
            <a:avLst/>
          </a:prstGeom>
          <a:noFill/>
        </p:spPr>
        <p:txBody>
          <a:bodyPr wrap="square" rtlCol="0">
            <a:spAutoFit/>
          </a:bodyPr>
          <a:lstStyle/>
          <a:p>
            <a:r>
              <a:rPr lang="en-US" sz="1200" dirty="0"/>
              <a:t>McEwen </a:t>
            </a:r>
            <a:r>
              <a:rPr lang="en-US" sz="1200" i="1" dirty="0"/>
              <a:t>et al.</a:t>
            </a:r>
            <a:r>
              <a:rPr lang="en-US" sz="1200" dirty="0"/>
              <a:t> (2024)</a:t>
            </a:r>
          </a:p>
          <a:p>
            <a:r>
              <a:rPr lang="en-US" sz="1200" dirty="0"/>
              <a:t>Nho </a:t>
            </a:r>
            <a:r>
              <a:rPr lang="en-US" sz="1200" i="1" dirty="0"/>
              <a:t>et al.</a:t>
            </a:r>
            <a:r>
              <a:rPr lang="en-US" sz="1200" dirty="0"/>
              <a:t> (2025)</a:t>
            </a:r>
          </a:p>
        </p:txBody>
      </p:sp>
      <p:pic>
        <p:nvPicPr>
          <p:cNvPr id="70" name="Picture 69" descr="A graph of a graph with numbers and lines&#10;&#10;AI-generated content may be incorrect.">
            <a:extLst>
              <a:ext uri="{FF2B5EF4-FFF2-40B4-BE49-F238E27FC236}">
                <a16:creationId xmlns:a16="http://schemas.microsoft.com/office/drawing/2014/main" id="{2663BF5D-073B-BCC4-1CED-1B9DFD641C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2973" y="1338453"/>
            <a:ext cx="3096259" cy="2720078"/>
          </a:xfrm>
          <a:prstGeom prst="rect">
            <a:avLst/>
          </a:prstGeom>
        </p:spPr>
      </p:pic>
      <p:sp>
        <p:nvSpPr>
          <p:cNvPr id="71" name="TextBox 70">
            <a:extLst>
              <a:ext uri="{FF2B5EF4-FFF2-40B4-BE49-F238E27FC236}">
                <a16:creationId xmlns:a16="http://schemas.microsoft.com/office/drawing/2014/main" id="{3386B261-C4FB-4A6E-675B-74ACE3E6A5C1}"/>
              </a:ext>
            </a:extLst>
          </p:cNvPr>
          <p:cNvSpPr txBox="1"/>
          <p:nvPr/>
        </p:nvSpPr>
        <p:spPr>
          <a:xfrm>
            <a:off x="10023146" y="1061454"/>
            <a:ext cx="2103100" cy="276999"/>
          </a:xfrm>
          <a:prstGeom prst="rect">
            <a:avLst/>
          </a:prstGeom>
          <a:noFill/>
        </p:spPr>
        <p:txBody>
          <a:bodyPr wrap="square" rtlCol="0">
            <a:spAutoFit/>
          </a:bodyPr>
          <a:lstStyle/>
          <a:p>
            <a:r>
              <a:rPr lang="en-US" sz="1200" dirty="0"/>
              <a:t>Marchegiani </a:t>
            </a:r>
            <a:r>
              <a:rPr lang="en-US" sz="1200" i="1" dirty="0"/>
              <a:t>et al.</a:t>
            </a:r>
            <a:r>
              <a:rPr lang="en-US" sz="1200" dirty="0"/>
              <a:t> (2022)</a:t>
            </a:r>
          </a:p>
        </p:txBody>
      </p:sp>
      <p:pic>
        <p:nvPicPr>
          <p:cNvPr id="77" name="Picture 76" descr="A graph with different colored lines&#10;&#10;Description automatically generated">
            <a:extLst>
              <a:ext uri="{FF2B5EF4-FFF2-40B4-BE49-F238E27FC236}">
                <a16:creationId xmlns:a16="http://schemas.microsoft.com/office/drawing/2014/main" id="{C602E38B-3215-EAD1-01C8-8C9E468410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9412" y="4094378"/>
            <a:ext cx="4826834" cy="2779462"/>
          </a:xfrm>
          <a:prstGeom prst="rect">
            <a:avLst/>
          </a:prstGeom>
        </p:spPr>
      </p:pic>
      <p:sp>
        <p:nvSpPr>
          <p:cNvPr id="78" name="TextBox 77">
            <a:extLst>
              <a:ext uri="{FF2B5EF4-FFF2-40B4-BE49-F238E27FC236}">
                <a16:creationId xmlns:a16="http://schemas.microsoft.com/office/drawing/2014/main" id="{C64735C3-B09A-06A3-E5F1-933D210863FC}"/>
              </a:ext>
            </a:extLst>
          </p:cNvPr>
          <p:cNvSpPr txBox="1"/>
          <p:nvPr/>
        </p:nvSpPr>
        <p:spPr>
          <a:xfrm>
            <a:off x="7292687" y="3770597"/>
            <a:ext cx="2103100" cy="276999"/>
          </a:xfrm>
          <a:prstGeom prst="rect">
            <a:avLst/>
          </a:prstGeom>
          <a:noFill/>
        </p:spPr>
        <p:txBody>
          <a:bodyPr wrap="square" rtlCol="0">
            <a:spAutoFit/>
          </a:bodyPr>
          <a:lstStyle/>
          <a:p>
            <a:r>
              <a:rPr lang="en-US" sz="1200" dirty="0"/>
              <a:t>McEwen </a:t>
            </a:r>
            <a:r>
              <a:rPr lang="en-US" sz="1200" i="1" dirty="0"/>
              <a:t>et al.</a:t>
            </a:r>
            <a:r>
              <a:rPr lang="en-US" sz="1200" dirty="0"/>
              <a:t> (2024)</a:t>
            </a:r>
          </a:p>
        </p:txBody>
      </p:sp>
    </p:spTree>
    <p:extLst>
      <p:ext uri="{BB962C8B-B14F-4D97-AF65-F5344CB8AC3E}">
        <p14:creationId xmlns:p14="http://schemas.microsoft.com/office/powerpoint/2010/main" val="355178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37292-3B72-CCF3-5C14-DF9EAC8D303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AFC59-1F01-64E8-884D-56C443235DED}"/>
              </a:ext>
            </a:extLst>
          </p:cNvPr>
          <p:cNvSpPr>
            <a:spLocks noGrp="1"/>
          </p:cNvSpPr>
          <p:nvPr>
            <p:ph sz="quarter" idx="10"/>
          </p:nvPr>
        </p:nvSpPr>
        <p:spPr>
          <a:xfrm>
            <a:off x="633082" y="1293094"/>
            <a:ext cx="6274864" cy="4830616"/>
          </a:xfrm>
        </p:spPr>
        <p:txBody>
          <a:bodyPr/>
          <a:lstStyle/>
          <a:p>
            <a:r>
              <a:rPr lang="en-US" dirty="0"/>
              <a:t>Low rate of correlated errors remains</a:t>
            </a:r>
          </a:p>
          <a:p>
            <a:pPr marL="0" indent="0">
              <a:buNone/>
            </a:pPr>
            <a:endParaRPr lang="en-US" b="1" dirty="0"/>
          </a:p>
          <a:p>
            <a:endParaRPr lang="en-US" dirty="0"/>
          </a:p>
        </p:txBody>
      </p:sp>
      <p:sp>
        <p:nvSpPr>
          <p:cNvPr id="3" name="Title 2">
            <a:extLst>
              <a:ext uri="{FF2B5EF4-FFF2-40B4-BE49-F238E27FC236}">
                <a16:creationId xmlns:a16="http://schemas.microsoft.com/office/drawing/2014/main" id="{10C0BCA3-B37E-1172-748B-157AB13CA4CC}"/>
              </a:ext>
            </a:extLst>
          </p:cNvPr>
          <p:cNvSpPr>
            <a:spLocks noGrp="1"/>
          </p:cNvSpPr>
          <p:nvPr>
            <p:ph type="title"/>
          </p:nvPr>
        </p:nvSpPr>
        <p:spPr/>
        <p:txBody>
          <a:bodyPr/>
          <a:lstStyle/>
          <a:p>
            <a:r>
              <a:rPr lang="en-US" dirty="0"/>
              <a:t>Radiation Affects Superconducting Qubits</a:t>
            </a:r>
          </a:p>
        </p:txBody>
      </p:sp>
      <p:sp>
        <p:nvSpPr>
          <p:cNvPr id="4" name="Slide Number Placeholder 3">
            <a:extLst>
              <a:ext uri="{FF2B5EF4-FFF2-40B4-BE49-F238E27FC236}">
                <a16:creationId xmlns:a16="http://schemas.microsoft.com/office/drawing/2014/main" id="{5A48499C-FEDE-5755-EC6D-F278EAC92BDD}"/>
              </a:ext>
            </a:extLst>
          </p:cNvPr>
          <p:cNvSpPr>
            <a:spLocks noGrp="1"/>
          </p:cNvSpPr>
          <p:nvPr>
            <p:ph type="sldNum" sz="quarter" idx="4"/>
          </p:nvPr>
        </p:nvSpPr>
        <p:spPr/>
        <p:txBody>
          <a:bodyPr/>
          <a:lstStyle/>
          <a:p>
            <a:fld id="{8AF34121-AFFE-3048-BF09-9810F0C44256}" type="slidenum">
              <a:rPr lang="en-US" smtClean="0"/>
              <a:pPr/>
              <a:t>7</a:t>
            </a:fld>
            <a:endParaRPr lang="en-US" dirty="0"/>
          </a:p>
        </p:txBody>
      </p:sp>
      <p:pic>
        <p:nvPicPr>
          <p:cNvPr id="167" name="Picture 166" descr="A collage of graphs and diagrams&#10;&#10;AI-generated content may be incorrect.">
            <a:extLst>
              <a:ext uri="{FF2B5EF4-FFF2-40B4-BE49-F238E27FC236}">
                <a16:creationId xmlns:a16="http://schemas.microsoft.com/office/drawing/2014/main" id="{8341D4A9-D76B-EF87-62B5-B81ED14A3094}"/>
              </a:ext>
            </a:extLst>
          </p:cNvPr>
          <p:cNvPicPr>
            <a:picLocks noChangeAspect="1"/>
          </p:cNvPicPr>
          <p:nvPr/>
        </p:nvPicPr>
        <p:blipFill>
          <a:blip r:embed="rId2"/>
          <a:srcRect l="-1" r="49867" b="29235"/>
          <a:stretch/>
        </p:blipFill>
        <p:spPr>
          <a:xfrm>
            <a:off x="6836186" y="1293093"/>
            <a:ext cx="3345159" cy="5563059"/>
          </a:xfrm>
          <a:prstGeom prst="rect">
            <a:avLst/>
          </a:prstGeom>
        </p:spPr>
      </p:pic>
      <p:sp>
        <p:nvSpPr>
          <p:cNvPr id="168" name="Oval 167">
            <a:extLst>
              <a:ext uri="{FF2B5EF4-FFF2-40B4-BE49-F238E27FC236}">
                <a16:creationId xmlns:a16="http://schemas.microsoft.com/office/drawing/2014/main" id="{2229F4EF-E1BE-2882-DEA3-A34F9B98337F}"/>
              </a:ext>
            </a:extLst>
          </p:cNvPr>
          <p:cNvSpPr/>
          <p:nvPr/>
        </p:nvSpPr>
        <p:spPr>
          <a:xfrm>
            <a:off x="8529277" y="4556632"/>
            <a:ext cx="1859319" cy="13687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69" name="TextBox 168">
            <a:extLst>
              <a:ext uri="{FF2B5EF4-FFF2-40B4-BE49-F238E27FC236}">
                <a16:creationId xmlns:a16="http://schemas.microsoft.com/office/drawing/2014/main" id="{5B58E672-C2D6-C625-C364-50F40C4464D6}"/>
              </a:ext>
            </a:extLst>
          </p:cNvPr>
          <p:cNvSpPr txBox="1"/>
          <p:nvPr/>
        </p:nvSpPr>
        <p:spPr>
          <a:xfrm>
            <a:off x="6289171" y="954539"/>
            <a:ext cx="5202918" cy="276999"/>
          </a:xfrm>
          <a:prstGeom prst="rect">
            <a:avLst/>
          </a:prstGeom>
          <a:noFill/>
          <a:ln>
            <a:noFill/>
          </a:ln>
        </p:spPr>
        <p:txBody>
          <a:bodyPr wrap="square" rtlCol="0">
            <a:spAutoFit/>
          </a:bodyPr>
          <a:lstStyle/>
          <a:p>
            <a:pPr algn="ctr"/>
            <a:r>
              <a:rPr lang="en-US" sz="1200" dirty="0"/>
              <a:t>Google Quantum AI and Collaborators (2024)</a:t>
            </a:r>
          </a:p>
        </p:txBody>
      </p:sp>
      <p:pic>
        <p:nvPicPr>
          <p:cNvPr id="5" name="Picture 4" descr="A collage of graphs and diagrams&#10;&#10;AI-generated content may be incorrect.">
            <a:extLst>
              <a:ext uri="{FF2B5EF4-FFF2-40B4-BE49-F238E27FC236}">
                <a16:creationId xmlns:a16="http://schemas.microsoft.com/office/drawing/2014/main" id="{59ABEE84-B465-5BFC-D5BC-CE22D0AA4AAE}"/>
              </a:ext>
            </a:extLst>
          </p:cNvPr>
          <p:cNvPicPr>
            <a:picLocks noChangeAspect="1"/>
          </p:cNvPicPr>
          <p:nvPr/>
        </p:nvPicPr>
        <p:blipFill>
          <a:blip r:embed="rId2"/>
          <a:srcRect t="71223" b="1033"/>
          <a:stretch/>
        </p:blipFill>
        <p:spPr>
          <a:xfrm>
            <a:off x="29505" y="4043768"/>
            <a:ext cx="6811176" cy="2226363"/>
          </a:xfrm>
          <a:prstGeom prst="rect">
            <a:avLst/>
          </a:prstGeom>
        </p:spPr>
      </p:pic>
      <p:sp>
        <p:nvSpPr>
          <p:cNvPr id="6" name="TextBox 5">
            <a:extLst>
              <a:ext uri="{FF2B5EF4-FFF2-40B4-BE49-F238E27FC236}">
                <a16:creationId xmlns:a16="http://schemas.microsoft.com/office/drawing/2014/main" id="{436CDFCB-C0B0-8311-1737-1B9C9F0B49D4}"/>
              </a:ext>
            </a:extLst>
          </p:cNvPr>
          <p:cNvSpPr txBox="1"/>
          <p:nvPr/>
        </p:nvSpPr>
        <p:spPr>
          <a:xfrm>
            <a:off x="1135423" y="3798051"/>
            <a:ext cx="5202918" cy="276999"/>
          </a:xfrm>
          <a:prstGeom prst="rect">
            <a:avLst/>
          </a:prstGeom>
          <a:noFill/>
          <a:ln>
            <a:noFill/>
          </a:ln>
        </p:spPr>
        <p:txBody>
          <a:bodyPr wrap="square" rtlCol="0">
            <a:spAutoFit/>
          </a:bodyPr>
          <a:lstStyle/>
          <a:p>
            <a:pPr algn="ctr"/>
            <a:r>
              <a:rPr lang="en-US" sz="1200" dirty="0"/>
              <a:t>Google Quantum AI and Collaborators (2024)</a:t>
            </a:r>
          </a:p>
        </p:txBody>
      </p:sp>
    </p:spTree>
    <p:extLst>
      <p:ext uri="{BB962C8B-B14F-4D97-AF65-F5344CB8AC3E}">
        <p14:creationId xmlns:p14="http://schemas.microsoft.com/office/powerpoint/2010/main" val="115332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E152-B814-158E-70B7-2EA7964F6E4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4575B0-3621-30F4-A068-A155E14072A5}"/>
              </a:ext>
            </a:extLst>
          </p:cNvPr>
          <p:cNvSpPr>
            <a:spLocks noGrp="1"/>
          </p:cNvSpPr>
          <p:nvPr>
            <p:ph sz="quarter" idx="10"/>
          </p:nvPr>
        </p:nvSpPr>
        <p:spPr>
          <a:xfrm>
            <a:off x="633082" y="1293094"/>
            <a:ext cx="6274864" cy="4830616"/>
          </a:xfrm>
        </p:spPr>
        <p:txBody>
          <a:bodyPr/>
          <a:lstStyle/>
          <a:p>
            <a:r>
              <a:rPr lang="en-US" dirty="0"/>
              <a:t>Low rate of correlated errors remains</a:t>
            </a:r>
          </a:p>
          <a:p>
            <a:pPr lvl="1"/>
            <a:r>
              <a:rPr lang="en-US" dirty="0"/>
              <a:t>Consistent with cosmic ray protons and neutrons</a:t>
            </a:r>
          </a:p>
          <a:p>
            <a:pPr marL="0" indent="0">
              <a:buNone/>
            </a:pPr>
            <a:endParaRPr lang="en-US" dirty="0"/>
          </a:p>
          <a:p>
            <a:pPr marL="0" indent="0">
              <a:buNone/>
            </a:pPr>
            <a:endParaRPr lang="en-US" b="1" dirty="0"/>
          </a:p>
          <a:p>
            <a:endParaRPr lang="en-US" dirty="0"/>
          </a:p>
        </p:txBody>
      </p:sp>
      <p:sp>
        <p:nvSpPr>
          <p:cNvPr id="3" name="Title 2">
            <a:extLst>
              <a:ext uri="{FF2B5EF4-FFF2-40B4-BE49-F238E27FC236}">
                <a16:creationId xmlns:a16="http://schemas.microsoft.com/office/drawing/2014/main" id="{DC3D69AF-B95E-280D-F418-B99FB470DDCB}"/>
              </a:ext>
            </a:extLst>
          </p:cNvPr>
          <p:cNvSpPr>
            <a:spLocks noGrp="1"/>
          </p:cNvSpPr>
          <p:nvPr>
            <p:ph type="title"/>
          </p:nvPr>
        </p:nvSpPr>
        <p:spPr/>
        <p:txBody>
          <a:bodyPr/>
          <a:lstStyle/>
          <a:p>
            <a:r>
              <a:rPr lang="en-US" dirty="0"/>
              <a:t>Radiation Affects Superconducting Qubits</a:t>
            </a:r>
          </a:p>
        </p:txBody>
      </p:sp>
      <p:sp>
        <p:nvSpPr>
          <p:cNvPr id="4" name="Slide Number Placeholder 3">
            <a:extLst>
              <a:ext uri="{FF2B5EF4-FFF2-40B4-BE49-F238E27FC236}">
                <a16:creationId xmlns:a16="http://schemas.microsoft.com/office/drawing/2014/main" id="{989E18B1-E532-3F06-4AE1-107DD7F51161}"/>
              </a:ext>
            </a:extLst>
          </p:cNvPr>
          <p:cNvSpPr>
            <a:spLocks noGrp="1"/>
          </p:cNvSpPr>
          <p:nvPr>
            <p:ph type="sldNum" sz="quarter" idx="4"/>
          </p:nvPr>
        </p:nvSpPr>
        <p:spPr/>
        <p:txBody>
          <a:bodyPr/>
          <a:lstStyle/>
          <a:p>
            <a:fld id="{8AF34121-AFFE-3048-BF09-9810F0C44256}" type="slidenum">
              <a:rPr lang="en-US" smtClean="0"/>
              <a:pPr/>
              <a:t>8</a:t>
            </a:fld>
            <a:endParaRPr lang="en-US" dirty="0"/>
          </a:p>
        </p:txBody>
      </p:sp>
      <p:sp>
        <p:nvSpPr>
          <p:cNvPr id="7" name="Rectangle 6">
            <a:extLst>
              <a:ext uri="{FF2B5EF4-FFF2-40B4-BE49-F238E27FC236}">
                <a16:creationId xmlns:a16="http://schemas.microsoft.com/office/drawing/2014/main" id="{B4CCE675-9FDB-290A-0D98-C9F7C67656C3}"/>
              </a:ext>
            </a:extLst>
          </p:cNvPr>
          <p:cNvSpPr/>
          <p:nvPr/>
        </p:nvSpPr>
        <p:spPr>
          <a:xfrm>
            <a:off x="8177543" y="1038893"/>
            <a:ext cx="441231" cy="53425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pic>
        <p:nvPicPr>
          <p:cNvPr id="6" name="Picture 5" descr="A collage of graphs and diagrams&#10;&#10;AI-generated content may be incorrect.">
            <a:extLst>
              <a:ext uri="{FF2B5EF4-FFF2-40B4-BE49-F238E27FC236}">
                <a16:creationId xmlns:a16="http://schemas.microsoft.com/office/drawing/2014/main" id="{456949D0-9441-2462-ABA2-119A75B893D6}"/>
              </a:ext>
            </a:extLst>
          </p:cNvPr>
          <p:cNvPicPr>
            <a:picLocks noChangeAspect="1"/>
          </p:cNvPicPr>
          <p:nvPr/>
        </p:nvPicPr>
        <p:blipFill>
          <a:blip r:embed="rId2"/>
          <a:srcRect t="71223" b="1033"/>
          <a:stretch/>
        </p:blipFill>
        <p:spPr>
          <a:xfrm>
            <a:off x="29505" y="4043768"/>
            <a:ext cx="6811176" cy="2226363"/>
          </a:xfrm>
          <a:prstGeom prst="rect">
            <a:avLst/>
          </a:prstGeom>
        </p:spPr>
      </p:pic>
      <p:sp>
        <p:nvSpPr>
          <p:cNvPr id="8" name="TextBox 7">
            <a:extLst>
              <a:ext uri="{FF2B5EF4-FFF2-40B4-BE49-F238E27FC236}">
                <a16:creationId xmlns:a16="http://schemas.microsoft.com/office/drawing/2014/main" id="{17B74EDD-EB9E-A465-9A20-DB726866661C}"/>
              </a:ext>
            </a:extLst>
          </p:cNvPr>
          <p:cNvSpPr txBox="1"/>
          <p:nvPr/>
        </p:nvSpPr>
        <p:spPr>
          <a:xfrm>
            <a:off x="1135423" y="3798051"/>
            <a:ext cx="5202918" cy="276999"/>
          </a:xfrm>
          <a:prstGeom prst="rect">
            <a:avLst/>
          </a:prstGeom>
          <a:noFill/>
          <a:ln>
            <a:noFill/>
          </a:ln>
        </p:spPr>
        <p:txBody>
          <a:bodyPr wrap="square" rtlCol="0">
            <a:spAutoFit/>
          </a:bodyPr>
          <a:lstStyle/>
          <a:p>
            <a:pPr algn="ctr"/>
            <a:r>
              <a:rPr lang="en-US" sz="1200" dirty="0"/>
              <a:t>Google Quantum AI and Collaborators (2024)</a:t>
            </a:r>
          </a:p>
        </p:txBody>
      </p:sp>
      <p:grpSp>
        <p:nvGrpSpPr>
          <p:cNvPr id="5" name="Group 4">
            <a:extLst>
              <a:ext uri="{FF2B5EF4-FFF2-40B4-BE49-F238E27FC236}">
                <a16:creationId xmlns:a16="http://schemas.microsoft.com/office/drawing/2014/main" id="{0265A0DF-93E7-7348-4C82-767C5655B986}"/>
              </a:ext>
            </a:extLst>
          </p:cNvPr>
          <p:cNvGrpSpPr/>
          <p:nvPr/>
        </p:nvGrpSpPr>
        <p:grpSpPr>
          <a:xfrm>
            <a:off x="7174246" y="946783"/>
            <a:ext cx="5014579" cy="5246238"/>
            <a:chOff x="7174246" y="946783"/>
            <a:chExt cx="5014579" cy="5246238"/>
          </a:xfrm>
        </p:grpSpPr>
        <p:pic>
          <p:nvPicPr>
            <p:cNvPr id="9" name="Picture 8" descr="A graph of energy deposited in substance&#10;&#10;Description automatically generated">
              <a:extLst>
                <a:ext uri="{FF2B5EF4-FFF2-40B4-BE49-F238E27FC236}">
                  <a16:creationId xmlns:a16="http://schemas.microsoft.com/office/drawing/2014/main" id="{579123A3-4858-B47D-3384-89A88F4B6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4246" y="1223782"/>
              <a:ext cx="5014579" cy="4969239"/>
            </a:xfrm>
            <a:prstGeom prst="rect">
              <a:avLst/>
            </a:prstGeom>
          </p:spPr>
        </p:pic>
        <p:sp>
          <p:nvSpPr>
            <p:cNvPr id="10" name="TextBox 9">
              <a:extLst>
                <a:ext uri="{FF2B5EF4-FFF2-40B4-BE49-F238E27FC236}">
                  <a16:creationId xmlns:a16="http://schemas.microsoft.com/office/drawing/2014/main" id="{D42E2F5D-AB9F-0F77-CE9C-CCE9927CF6CE}"/>
                </a:ext>
              </a:extLst>
            </p:cNvPr>
            <p:cNvSpPr txBox="1"/>
            <p:nvPr/>
          </p:nvSpPr>
          <p:spPr>
            <a:xfrm>
              <a:off x="9566468" y="946783"/>
              <a:ext cx="1534706" cy="276999"/>
            </a:xfrm>
            <a:prstGeom prst="rect">
              <a:avLst/>
            </a:prstGeom>
            <a:noFill/>
            <a:ln>
              <a:noFill/>
            </a:ln>
          </p:spPr>
          <p:txBody>
            <a:bodyPr wrap="square" rtlCol="0">
              <a:spAutoFit/>
            </a:bodyPr>
            <a:lstStyle/>
            <a:p>
              <a:pPr algn="ctr"/>
              <a:r>
                <a:rPr lang="en-US" sz="1200" dirty="0"/>
                <a:t>Fowler</a:t>
              </a:r>
              <a:r>
                <a:rPr lang="en-US" sz="1200" dirty="0">
                  <a:solidFill>
                    <a:srgbClr val="000000"/>
                  </a:solidFill>
                  <a:effectLst/>
                  <a:latin typeface="+mn-lt"/>
                </a:rPr>
                <a:t> </a:t>
              </a:r>
              <a:r>
                <a:rPr lang="en-US" sz="1200" i="1" dirty="0">
                  <a:solidFill>
                    <a:srgbClr val="000000"/>
                  </a:solidFill>
                  <a:effectLst/>
                  <a:latin typeface="+mn-lt"/>
                </a:rPr>
                <a:t>et al.</a:t>
              </a:r>
              <a:r>
                <a:rPr lang="en-US" sz="1200" dirty="0">
                  <a:solidFill>
                    <a:srgbClr val="000000"/>
                  </a:solidFill>
                  <a:effectLst/>
                  <a:latin typeface="+mn-lt"/>
                </a:rPr>
                <a:t> (2024)</a:t>
              </a:r>
              <a:endParaRPr lang="en-US" sz="1200" dirty="0"/>
            </a:p>
          </p:txBody>
        </p:sp>
        <p:sp>
          <p:nvSpPr>
            <p:cNvPr id="11" name="Rectangle 10">
              <a:extLst>
                <a:ext uri="{FF2B5EF4-FFF2-40B4-BE49-F238E27FC236}">
                  <a16:creationId xmlns:a16="http://schemas.microsoft.com/office/drawing/2014/main" id="{469C1C4D-79A2-E60D-1C96-F479D0C81CAB}"/>
                </a:ext>
              </a:extLst>
            </p:cNvPr>
            <p:cNvSpPr/>
            <p:nvPr/>
          </p:nvSpPr>
          <p:spPr>
            <a:xfrm>
              <a:off x="8205323" y="1354177"/>
              <a:ext cx="501707" cy="4205051"/>
            </a:xfrm>
            <a:prstGeom prst="rect">
              <a:avLst/>
            </a:prstGeom>
            <a:solidFill>
              <a:srgbClr val="FFFFFF">
                <a:alpha val="8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2" name="Rectangle 11">
              <a:extLst>
                <a:ext uri="{FF2B5EF4-FFF2-40B4-BE49-F238E27FC236}">
                  <a16:creationId xmlns:a16="http://schemas.microsoft.com/office/drawing/2014/main" id="{B7461FAF-D317-F7BF-27C0-8676DBA56B81}"/>
                </a:ext>
              </a:extLst>
            </p:cNvPr>
            <p:cNvSpPr/>
            <p:nvPr/>
          </p:nvSpPr>
          <p:spPr>
            <a:xfrm>
              <a:off x="8707029" y="3074973"/>
              <a:ext cx="3317736" cy="248425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3" name="TextBox 12">
              <a:extLst>
                <a:ext uri="{FF2B5EF4-FFF2-40B4-BE49-F238E27FC236}">
                  <a16:creationId xmlns:a16="http://schemas.microsoft.com/office/drawing/2014/main" id="{274D0373-906C-CAF6-6E07-085BD1A363D4}"/>
                </a:ext>
              </a:extLst>
            </p:cNvPr>
            <p:cNvSpPr txBox="1"/>
            <p:nvPr/>
          </p:nvSpPr>
          <p:spPr>
            <a:xfrm>
              <a:off x="8929213" y="2736419"/>
              <a:ext cx="2873368" cy="338554"/>
            </a:xfrm>
            <a:prstGeom prst="rect">
              <a:avLst/>
            </a:prstGeom>
            <a:noFill/>
            <a:ln w="38100">
              <a:solidFill>
                <a:srgbClr val="0070C0"/>
              </a:solidFill>
            </a:ln>
          </p:spPr>
          <p:txBody>
            <a:bodyPr wrap="square" rtlCol="0">
              <a:spAutoFit/>
            </a:bodyPr>
            <a:lstStyle/>
            <a:p>
              <a:r>
                <a:rPr lang="en-US" sz="1600" b="0" dirty="0"/>
                <a:t>~ 1 impact/hour above 1 MeV</a:t>
              </a:r>
              <a:endParaRPr lang="en-US" sz="1600" dirty="0"/>
            </a:p>
          </p:txBody>
        </p:sp>
      </p:grpSp>
    </p:spTree>
    <p:extLst>
      <p:ext uri="{BB962C8B-B14F-4D97-AF65-F5344CB8AC3E}">
        <p14:creationId xmlns:p14="http://schemas.microsoft.com/office/powerpoint/2010/main" val="1638329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392B0-C2BC-000C-EC0A-7FC22B10432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08876F-113C-DD34-F818-E9A855B263C4}"/>
              </a:ext>
            </a:extLst>
          </p:cNvPr>
          <p:cNvSpPr>
            <a:spLocks noGrp="1"/>
          </p:cNvSpPr>
          <p:nvPr>
            <p:ph sz="quarter" idx="10"/>
          </p:nvPr>
        </p:nvSpPr>
        <p:spPr>
          <a:xfrm>
            <a:off x="633082" y="1293094"/>
            <a:ext cx="6274864" cy="4830616"/>
          </a:xfrm>
        </p:spPr>
        <p:txBody>
          <a:bodyPr/>
          <a:lstStyle/>
          <a:p>
            <a:r>
              <a:rPr lang="en-US" dirty="0"/>
              <a:t>Low rate of correlated errors remains</a:t>
            </a:r>
          </a:p>
          <a:p>
            <a:pPr lvl="1"/>
            <a:r>
              <a:rPr lang="en-US" dirty="0"/>
              <a:t>Consistent with cosmic ray protons and neutrons</a:t>
            </a:r>
          </a:p>
          <a:p>
            <a:r>
              <a:rPr lang="en-US" u="sng" dirty="0"/>
              <a:t>Questions:</a:t>
            </a:r>
            <a:r>
              <a:rPr lang="en-US" dirty="0"/>
              <a:t> to what degree does JJ-GE protect SC qubits?  What about other GE strategies?</a:t>
            </a:r>
          </a:p>
          <a:p>
            <a:pPr marL="0" indent="0">
              <a:buNone/>
            </a:pPr>
            <a:endParaRPr lang="en-US" dirty="0"/>
          </a:p>
          <a:p>
            <a:pPr marL="0" indent="0">
              <a:buNone/>
            </a:pPr>
            <a:endParaRPr lang="en-US" b="1" dirty="0"/>
          </a:p>
          <a:p>
            <a:endParaRPr lang="en-US" dirty="0"/>
          </a:p>
        </p:txBody>
      </p:sp>
      <p:sp>
        <p:nvSpPr>
          <p:cNvPr id="3" name="Title 2">
            <a:extLst>
              <a:ext uri="{FF2B5EF4-FFF2-40B4-BE49-F238E27FC236}">
                <a16:creationId xmlns:a16="http://schemas.microsoft.com/office/drawing/2014/main" id="{D294FF1E-63E8-DF6F-12D4-EC9131FDA461}"/>
              </a:ext>
            </a:extLst>
          </p:cNvPr>
          <p:cNvSpPr>
            <a:spLocks noGrp="1"/>
          </p:cNvSpPr>
          <p:nvPr>
            <p:ph type="title"/>
          </p:nvPr>
        </p:nvSpPr>
        <p:spPr/>
        <p:txBody>
          <a:bodyPr/>
          <a:lstStyle/>
          <a:p>
            <a:r>
              <a:rPr lang="en-US" dirty="0"/>
              <a:t>Radiation Affects Superconducting Qubits</a:t>
            </a:r>
          </a:p>
        </p:txBody>
      </p:sp>
      <p:sp>
        <p:nvSpPr>
          <p:cNvPr id="4" name="Slide Number Placeholder 3">
            <a:extLst>
              <a:ext uri="{FF2B5EF4-FFF2-40B4-BE49-F238E27FC236}">
                <a16:creationId xmlns:a16="http://schemas.microsoft.com/office/drawing/2014/main" id="{46B7E064-A748-3AD2-3A53-8433E67201F9}"/>
              </a:ext>
            </a:extLst>
          </p:cNvPr>
          <p:cNvSpPr>
            <a:spLocks noGrp="1"/>
          </p:cNvSpPr>
          <p:nvPr>
            <p:ph type="sldNum" sz="quarter" idx="4"/>
          </p:nvPr>
        </p:nvSpPr>
        <p:spPr/>
        <p:txBody>
          <a:bodyPr/>
          <a:lstStyle/>
          <a:p>
            <a:fld id="{8AF34121-AFFE-3048-BF09-9810F0C44256}" type="slidenum">
              <a:rPr lang="en-US" smtClean="0"/>
              <a:pPr/>
              <a:t>9</a:t>
            </a:fld>
            <a:endParaRPr lang="en-US" dirty="0"/>
          </a:p>
        </p:txBody>
      </p:sp>
      <p:pic>
        <p:nvPicPr>
          <p:cNvPr id="77" name="Picture 76" descr="A collage of graphs and diagrams&#10;&#10;AI-generated content may be incorrect.">
            <a:extLst>
              <a:ext uri="{FF2B5EF4-FFF2-40B4-BE49-F238E27FC236}">
                <a16:creationId xmlns:a16="http://schemas.microsoft.com/office/drawing/2014/main" id="{1540B35A-876E-65EF-A3C6-6C90768A7B73}"/>
              </a:ext>
            </a:extLst>
          </p:cNvPr>
          <p:cNvPicPr>
            <a:picLocks noChangeAspect="1"/>
          </p:cNvPicPr>
          <p:nvPr/>
        </p:nvPicPr>
        <p:blipFill>
          <a:blip r:embed="rId2"/>
          <a:srcRect t="71223" b="1033"/>
          <a:stretch/>
        </p:blipFill>
        <p:spPr>
          <a:xfrm>
            <a:off x="29505" y="4043768"/>
            <a:ext cx="6811176" cy="2226363"/>
          </a:xfrm>
          <a:prstGeom prst="rect">
            <a:avLst/>
          </a:prstGeom>
        </p:spPr>
      </p:pic>
      <p:sp>
        <p:nvSpPr>
          <p:cNvPr id="5" name="TextBox 4">
            <a:extLst>
              <a:ext uri="{FF2B5EF4-FFF2-40B4-BE49-F238E27FC236}">
                <a16:creationId xmlns:a16="http://schemas.microsoft.com/office/drawing/2014/main" id="{B99F8527-8C8D-EE17-7971-9E963D33E39D}"/>
              </a:ext>
            </a:extLst>
          </p:cNvPr>
          <p:cNvSpPr txBox="1"/>
          <p:nvPr/>
        </p:nvSpPr>
        <p:spPr>
          <a:xfrm>
            <a:off x="1135423" y="3798051"/>
            <a:ext cx="5202918" cy="276999"/>
          </a:xfrm>
          <a:prstGeom prst="rect">
            <a:avLst/>
          </a:prstGeom>
          <a:noFill/>
          <a:ln>
            <a:noFill/>
          </a:ln>
        </p:spPr>
        <p:txBody>
          <a:bodyPr wrap="square" rtlCol="0">
            <a:spAutoFit/>
          </a:bodyPr>
          <a:lstStyle/>
          <a:p>
            <a:pPr algn="ctr"/>
            <a:r>
              <a:rPr lang="en-US" sz="1200" dirty="0"/>
              <a:t>Google Quantum AI and Collaborators (2024)</a:t>
            </a:r>
          </a:p>
        </p:txBody>
      </p:sp>
      <p:grpSp>
        <p:nvGrpSpPr>
          <p:cNvPr id="8" name="Group 7">
            <a:extLst>
              <a:ext uri="{FF2B5EF4-FFF2-40B4-BE49-F238E27FC236}">
                <a16:creationId xmlns:a16="http://schemas.microsoft.com/office/drawing/2014/main" id="{2919E991-CB84-6A83-8388-0795E94EE211}"/>
              </a:ext>
            </a:extLst>
          </p:cNvPr>
          <p:cNvGrpSpPr/>
          <p:nvPr/>
        </p:nvGrpSpPr>
        <p:grpSpPr>
          <a:xfrm>
            <a:off x="7174246" y="946783"/>
            <a:ext cx="5014579" cy="5246238"/>
            <a:chOff x="7174246" y="946783"/>
            <a:chExt cx="5014579" cy="5246238"/>
          </a:xfrm>
        </p:grpSpPr>
        <p:pic>
          <p:nvPicPr>
            <p:cNvPr id="9" name="Picture 8" descr="A graph of energy deposited in substance&#10;&#10;Description automatically generated">
              <a:extLst>
                <a:ext uri="{FF2B5EF4-FFF2-40B4-BE49-F238E27FC236}">
                  <a16:creationId xmlns:a16="http://schemas.microsoft.com/office/drawing/2014/main" id="{1234EFBA-F0BD-C7AD-FA58-26B3EAD12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4246" y="1223782"/>
              <a:ext cx="5014579" cy="4969239"/>
            </a:xfrm>
            <a:prstGeom prst="rect">
              <a:avLst/>
            </a:prstGeom>
          </p:spPr>
        </p:pic>
        <p:sp>
          <p:nvSpPr>
            <p:cNvPr id="10" name="TextBox 9">
              <a:extLst>
                <a:ext uri="{FF2B5EF4-FFF2-40B4-BE49-F238E27FC236}">
                  <a16:creationId xmlns:a16="http://schemas.microsoft.com/office/drawing/2014/main" id="{39B5B4E6-4595-4CDB-CFEF-248D3E7CEA8F}"/>
                </a:ext>
              </a:extLst>
            </p:cNvPr>
            <p:cNvSpPr txBox="1"/>
            <p:nvPr/>
          </p:nvSpPr>
          <p:spPr>
            <a:xfrm>
              <a:off x="9566468" y="946783"/>
              <a:ext cx="1534706" cy="276999"/>
            </a:xfrm>
            <a:prstGeom prst="rect">
              <a:avLst/>
            </a:prstGeom>
            <a:noFill/>
            <a:ln>
              <a:noFill/>
            </a:ln>
          </p:spPr>
          <p:txBody>
            <a:bodyPr wrap="square" rtlCol="0">
              <a:spAutoFit/>
            </a:bodyPr>
            <a:lstStyle/>
            <a:p>
              <a:pPr algn="ctr"/>
              <a:r>
                <a:rPr lang="en-US" sz="1200" dirty="0"/>
                <a:t>Fowler</a:t>
              </a:r>
              <a:r>
                <a:rPr lang="en-US" sz="1200" dirty="0">
                  <a:solidFill>
                    <a:srgbClr val="000000"/>
                  </a:solidFill>
                  <a:effectLst/>
                  <a:latin typeface="+mn-lt"/>
                </a:rPr>
                <a:t> </a:t>
              </a:r>
              <a:r>
                <a:rPr lang="en-US" sz="1200" i="1" dirty="0">
                  <a:solidFill>
                    <a:srgbClr val="000000"/>
                  </a:solidFill>
                  <a:effectLst/>
                  <a:latin typeface="+mn-lt"/>
                </a:rPr>
                <a:t>et al.</a:t>
              </a:r>
              <a:r>
                <a:rPr lang="en-US" sz="1200" dirty="0">
                  <a:solidFill>
                    <a:srgbClr val="000000"/>
                  </a:solidFill>
                  <a:effectLst/>
                  <a:latin typeface="+mn-lt"/>
                </a:rPr>
                <a:t> (2024)</a:t>
              </a:r>
              <a:endParaRPr lang="en-US" sz="1200" dirty="0"/>
            </a:p>
          </p:txBody>
        </p:sp>
        <p:sp>
          <p:nvSpPr>
            <p:cNvPr id="11" name="Rectangle 10">
              <a:extLst>
                <a:ext uri="{FF2B5EF4-FFF2-40B4-BE49-F238E27FC236}">
                  <a16:creationId xmlns:a16="http://schemas.microsoft.com/office/drawing/2014/main" id="{7D7F2724-DC02-DFAA-8963-313164506C13}"/>
                </a:ext>
              </a:extLst>
            </p:cNvPr>
            <p:cNvSpPr/>
            <p:nvPr/>
          </p:nvSpPr>
          <p:spPr>
            <a:xfrm>
              <a:off x="8205323" y="1354177"/>
              <a:ext cx="501707" cy="4205051"/>
            </a:xfrm>
            <a:prstGeom prst="rect">
              <a:avLst/>
            </a:prstGeom>
            <a:solidFill>
              <a:srgbClr val="FFFFFF">
                <a:alpha val="8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2" name="Rectangle 11">
              <a:extLst>
                <a:ext uri="{FF2B5EF4-FFF2-40B4-BE49-F238E27FC236}">
                  <a16:creationId xmlns:a16="http://schemas.microsoft.com/office/drawing/2014/main" id="{8874E50B-E287-4D59-5E8C-36084807D59D}"/>
                </a:ext>
              </a:extLst>
            </p:cNvPr>
            <p:cNvSpPr/>
            <p:nvPr/>
          </p:nvSpPr>
          <p:spPr>
            <a:xfrm>
              <a:off x="8707029" y="3074973"/>
              <a:ext cx="3317736" cy="248425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13" name="TextBox 12">
              <a:extLst>
                <a:ext uri="{FF2B5EF4-FFF2-40B4-BE49-F238E27FC236}">
                  <a16:creationId xmlns:a16="http://schemas.microsoft.com/office/drawing/2014/main" id="{1357AAC0-C7E4-B1A9-11A0-59EF5B93B1B8}"/>
                </a:ext>
              </a:extLst>
            </p:cNvPr>
            <p:cNvSpPr txBox="1"/>
            <p:nvPr/>
          </p:nvSpPr>
          <p:spPr>
            <a:xfrm>
              <a:off x="8929213" y="2736419"/>
              <a:ext cx="2873368" cy="338554"/>
            </a:xfrm>
            <a:prstGeom prst="rect">
              <a:avLst/>
            </a:prstGeom>
            <a:noFill/>
            <a:ln w="38100">
              <a:solidFill>
                <a:srgbClr val="0070C0"/>
              </a:solidFill>
            </a:ln>
          </p:spPr>
          <p:txBody>
            <a:bodyPr wrap="square" rtlCol="0">
              <a:spAutoFit/>
            </a:bodyPr>
            <a:lstStyle/>
            <a:p>
              <a:r>
                <a:rPr lang="en-US" sz="1600" b="0" dirty="0"/>
                <a:t>~ 1 impact/hour above 1 MeV</a:t>
              </a:r>
              <a:endParaRPr lang="en-US" sz="1600" dirty="0"/>
            </a:p>
          </p:txBody>
        </p:sp>
      </p:grpSp>
    </p:spTree>
    <p:extLst>
      <p:ext uri="{BB962C8B-B14F-4D97-AF65-F5344CB8AC3E}">
        <p14:creationId xmlns:p14="http://schemas.microsoft.com/office/powerpoint/2010/main" val="2044715824"/>
      </p:ext>
    </p:extLst>
  </p:cSld>
  <p:clrMapOvr>
    <a:masterClrMapping/>
  </p:clrMapOvr>
</p:sld>
</file>

<file path=ppt/theme/theme1.xml><?xml version="1.0" encoding="utf-8"?>
<a:theme xmlns:a="http://schemas.openxmlformats.org/drawingml/2006/main" name="ATNS 2016 Presentation Template(1)">
  <a:themeElements>
    <a:clrScheme name="Custom 1">
      <a:dk1>
        <a:srgbClr val="000000"/>
      </a:dk1>
      <a:lt1>
        <a:srgbClr val="FFFFFF"/>
      </a:lt1>
      <a:dk2>
        <a:srgbClr val="000000"/>
      </a:dk2>
      <a:lt2>
        <a:srgbClr val="919191"/>
      </a:lt2>
      <a:accent1>
        <a:srgbClr val="618FFD"/>
      </a:accent1>
      <a:accent2>
        <a:srgbClr val="00AE00"/>
      </a:accent2>
      <a:accent3>
        <a:srgbClr val="FFFFFF"/>
      </a:accent3>
      <a:accent4>
        <a:srgbClr val="003767"/>
      </a:accent4>
      <a:accent5>
        <a:srgbClr val="D2DCF2"/>
      </a:accent5>
      <a:accent6>
        <a:srgbClr val="009D00"/>
      </a:accent6>
      <a:hlink>
        <a:srgbClr val="FC0128"/>
      </a:hlink>
      <a:folHlink>
        <a:srgbClr val="CECEC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2DCF2"/>
        </a:solidFill>
        <a:ln w="12700">
          <a:solidFill>
            <a:schemeClr val="tx1"/>
          </a:solidFill>
        </a:ln>
      </a:spPr>
      <a:bodyPr rtlCol="0" anchor="ctr"/>
      <a:lstStyle>
        <a:defPPr algn="ctr">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1400" b="1" dirty="0"/>
        </a:defPPr>
      </a:lstStyle>
    </a:txDef>
  </a:objectDefaults>
  <a:extraClrSchemeLst/>
  <a:extLst>
    <a:ext uri="{05A4C25C-085E-4340-85A3-A5531E510DB2}">
      <thm15:themeFamily xmlns:thm15="http://schemas.microsoft.com/office/thememl/2012/main" name="EQuS Template 2021 Samach" id="{B8A130CB-8210-AC4A-BD41-A411EB5FE5B1}" vid="{F72859CF-8E47-C741-9FDF-B05BAEA19E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ATNS 2016 Presentation Template(1)</Template>
  <TotalTime>60786</TotalTime>
  <Words>2865</Words>
  <Application>Microsoft Macintosh PowerPoint</Application>
  <PresentationFormat>Custom</PresentationFormat>
  <Paragraphs>629</Paragraphs>
  <Slides>42</Slides>
  <Notes>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0" baseType="lpstr">
      <vt:lpstr>Aptos</vt:lpstr>
      <vt:lpstr>Arial</vt:lpstr>
      <vt:lpstr>Calibri</vt:lpstr>
      <vt:lpstr>Cambria Math</vt:lpstr>
      <vt:lpstr>Courier New</vt:lpstr>
      <vt:lpstr>DEJAVU SANS</vt:lpstr>
      <vt:lpstr>ATNS 2016 Presentation Template(1)</vt:lpstr>
      <vt:lpstr>Photo Editor Photo</vt:lpstr>
      <vt:lpstr>Measuring and Modeling the Impact of Radiation on Gap-Engineered Superconducting Qubits</vt:lpstr>
      <vt:lpstr>Radiation Mitigation: Gap Engineering</vt:lpstr>
      <vt:lpstr>Radiation Mitigation: Gap Engineering</vt:lpstr>
      <vt:lpstr>Radiation Mitigation: Gap Engineering</vt:lpstr>
      <vt:lpstr>Radiation Mitigation: Gap Engineering</vt:lpstr>
      <vt:lpstr>Radiation Mitigation: Gap Engineering</vt:lpstr>
      <vt:lpstr>Radiation Affects Superconducting Qubits</vt:lpstr>
      <vt:lpstr>Radiation Affects Superconducting Qubits</vt:lpstr>
      <vt:lpstr>Radiation Affects Superconducting Qubits</vt:lpstr>
      <vt:lpstr>Radiation Affects Superconducting Qubits</vt:lpstr>
      <vt:lpstr>Radiation Affects Superconducting Qubits</vt:lpstr>
      <vt:lpstr>Three Devices Under Test</vt:lpstr>
      <vt:lpstr>Three Devices Under Test</vt:lpstr>
      <vt:lpstr>Three Devices Under Test</vt:lpstr>
      <vt:lpstr>Three Devices Under Test</vt:lpstr>
      <vt:lpstr>Three Devices Under Test</vt:lpstr>
      <vt:lpstr>Three Devices Under Test</vt:lpstr>
      <vt:lpstr>Three Devices Under Test</vt:lpstr>
      <vt:lpstr>Tests with 241Am</vt:lpstr>
      <vt:lpstr>Tests with 241Am</vt:lpstr>
      <vt:lpstr>Hypothesis: Hot QP Mediate These Errors</vt:lpstr>
      <vt:lpstr>Hypothesis: Hot QP Mediate These Errors</vt:lpstr>
      <vt:lpstr>Tests at JHU APL</vt:lpstr>
      <vt:lpstr>Tests at JHU APL</vt:lpstr>
      <vt:lpstr>Tests at JHU APL</vt:lpstr>
      <vt:lpstr>Energy Dependence</vt:lpstr>
      <vt:lpstr>Differences Between Devices – Severity</vt:lpstr>
      <vt:lpstr>Differences Between Devices – Severity</vt:lpstr>
      <vt:lpstr>Differences Between Devices – Recovery Time</vt:lpstr>
      <vt:lpstr>Qubit Frequency Shifts</vt:lpstr>
      <vt:lpstr>Differences Between Devices</vt:lpstr>
      <vt:lpstr>QP Modeling Goal</vt:lpstr>
      <vt:lpstr>The QP model</vt:lpstr>
      <vt:lpstr>PowerPoint Presentation</vt:lpstr>
      <vt:lpstr>The QP model</vt:lpstr>
      <vt:lpstr>The Model Itself</vt:lpstr>
      <vt:lpstr>The Model Itself</vt:lpstr>
      <vt:lpstr>Qualitative Agreement with Data</vt:lpstr>
      <vt:lpstr>Qualitative Agreement with Data</vt:lpstr>
      <vt:lpstr>Limitations</vt:lpstr>
      <vt:lpstr>Summary and Future</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Lindblad Tomography of a Superconducting Quantum Processor</dc:title>
  <dc:creator>Gabriel Orr Samach</dc:creator>
  <cp:lastModifiedBy>Doug Pinckney</cp:lastModifiedBy>
  <cp:revision>571</cp:revision>
  <dcterms:created xsi:type="dcterms:W3CDTF">2021-02-24T16:25:46Z</dcterms:created>
  <dcterms:modified xsi:type="dcterms:W3CDTF">2026-06-17T21:47:25Z</dcterms:modified>
</cp:coreProperties>
</file>