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348" r:id="rId6"/>
    <p:sldId id="259" r:id="rId7"/>
    <p:sldId id="306" r:id="rId8"/>
    <p:sldId id="2350" r:id="rId9"/>
    <p:sldId id="2351" r:id="rId10"/>
    <p:sldId id="2354" r:id="rId11"/>
    <p:sldId id="2347" r:id="rId12"/>
    <p:sldId id="2353" r:id="rId13"/>
    <p:sldId id="288" r:id="rId14"/>
    <p:sldId id="2324" r:id="rId15"/>
    <p:sldId id="264" r:id="rId1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  <a:srgbClr val="66FF33"/>
    <a:srgbClr val="FF76FF"/>
    <a:srgbClr val="DCBB55"/>
    <a:srgbClr val="FF0000"/>
    <a:srgbClr val="719500"/>
    <a:srgbClr val="007836"/>
    <a:srgbClr val="BE0F34"/>
    <a:srgbClr val="820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947" autoAdjust="0"/>
  </p:normalViewPr>
  <p:slideViewPr>
    <p:cSldViewPr snapToGrid="0" snapToObjects="1">
      <p:cViewPr>
        <p:scale>
          <a:sx n="56" d="100"/>
          <a:sy n="56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quist, Isaac J" userId="f84799ab-1b42-445f-8107-7c494d33d6f9" providerId="ADAL" clId="{4293DE7E-AD49-45B9-9CF9-F9961E09AA14}"/>
    <pc:docChg chg="custSel modSld">
      <pc:chgData name="Arnquist, Isaac J" userId="f84799ab-1b42-445f-8107-7c494d33d6f9" providerId="ADAL" clId="{4293DE7E-AD49-45B9-9CF9-F9961E09AA14}" dt="2026-06-17T16:44:39.795" v="144" actId="404"/>
      <pc:docMkLst>
        <pc:docMk/>
      </pc:docMkLst>
      <pc:sldChg chg="addSp delSp modSp mod">
        <pc:chgData name="Arnquist, Isaac J" userId="f84799ab-1b42-445f-8107-7c494d33d6f9" providerId="ADAL" clId="{4293DE7E-AD49-45B9-9CF9-F9961E09AA14}" dt="2026-06-17T16:44:39.795" v="144" actId="404"/>
        <pc:sldMkLst>
          <pc:docMk/>
          <pc:sldMk cId="839217046" sldId="2324"/>
        </pc:sldMkLst>
        <pc:spChg chg="mod">
          <ac:chgData name="Arnquist, Isaac J" userId="f84799ab-1b42-445f-8107-7c494d33d6f9" providerId="ADAL" clId="{4293DE7E-AD49-45B9-9CF9-F9961E09AA14}" dt="2026-06-17T16:44:39.795" v="144" actId="404"/>
          <ac:spMkLst>
            <pc:docMk/>
            <pc:sldMk cId="839217046" sldId="2324"/>
            <ac:spMk id="4" creationId="{F266896D-0C1E-E3FE-B2A5-A167461512E1}"/>
          </ac:spMkLst>
        </pc:spChg>
        <pc:spChg chg="add del mod">
          <ac:chgData name="Arnquist, Isaac J" userId="f84799ab-1b42-445f-8107-7c494d33d6f9" providerId="ADAL" clId="{4293DE7E-AD49-45B9-9CF9-F9961E09AA14}" dt="2026-06-17T16:43:33.987" v="31" actId="478"/>
          <ac:spMkLst>
            <pc:docMk/>
            <pc:sldMk cId="839217046" sldId="2324"/>
            <ac:spMk id="5" creationId="{0DA1A689-A5AF-7054-90AB-756663A923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clean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NNL Logo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11, 2026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20790" y="7188454"/>
            <a:ext cx="1005840" cy="288666"/>
          </a:xfrm>
          <a:prstGeom prst="rect">
            <a:avLst/>
          </a:prstGeom>
        </p:spPr>
      </p:pic>
      <p:pic>
        <p:nvPicPr>
          <p:cNvPr id="14" name="Picture 13" descr="Battelle Logo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1865" y="7255063"/>
            <a:ext cx="929809" cy="155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NNL Logo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phenolrf.com/132101.html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amphenolrf.com/901-9201-2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mphenolrf.com/132147-29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7.jpeg"/><Relationship Id="rId10" Type="http://schemas.openxmlformats.org/officeDocument/2006/relationships/hyperlink" Target="https://products.rosenberger.com/radio-frequency/connectors/167254/19s202-40ml5-right-angle-plug-pcb?number=167254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www.amphenolrf.com/13224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606.00473" TargetMode="External"/><Relationship Id="rId2" Type="http://schemas.openxmlformats.org/officeDocument/2006/relationships/hyperlink" Target="https://www.sciencedirect.com/science/article/pii/S016890022201300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9B9B-8D04-8404-C663-FD42E62E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9954"/>
            <a:ext cx="4817165" cy="39756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Radioassay of Materials in Superconducting Qubit Systems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Development of </a:t>
            </a:r>
            <a:br>
              <a:rPr lang="en-US" sz="3600" dirty="0"/>
            </a:br>
            <a:r>
              <a:rPr lang="en-US" sz="3600" dirty="0">
                <a:latin typeface="Symbol" panose="05050102010706020507" pitchFamily="18" charset="2"/>
              </a:rPr>
              <a:t>a</a:t>
            </a:r>
            <a:r>
              <a:rPr lang="en-US" sz="3600" dirty="0"/>
              <a:t>-Decay Calibration Sources for Radiation Upset Studies</a:t>
            </a:r>
            <a:endParaRPr lang="en-US" sz="3600" spc="-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05711-26E7-D868-A130-4A956C5B7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4182" y="5417194"/>
            <a:ext cx="4572000" cy="1682452"/>
          </a:xfrm>
        </p:spPr>
        <p:txBody>
          <a:bodyPr/>
          <a:lstStyle/>
          <a:p>
            <a:r>
              <a:rPr lang="en-US" sz="2000" dirty="0"/>
              <a:t>Isaac J. Arnquist</a:t>
            </a:r>
            <a:br>
              <a:rPr lang="en-US" dirty="0"/>
            </a:br>
            <a:r>
              <a:rPr lang="en-US" b="0" dirty="0"/>
              <a:t>Amanda D. French</a:t>
            </a:r>
            <a:br>
              <a:rPr lang="en-US" b="0" dirty="0"/>
            </a:br>
            <a:r>
              <a:rPr lang="en-US" b="0" dirty="0"/>
              <a:t>Lawrence K. S. Horkley</a:t>
            </a:r>
            <a:br>
              <a:rPr lang="en-US" b="0" dirty="0"/>
            </a:br>
            <a:r>
              <a:rPr lang="en-US" b="0" dirty="0"/>
              <a:t>Ben M. Loer</a:t>
            </a:r>
            <a:br>
              <a:rPr lang="en-US" b="0" dirty="0"/>
            </a:br>
            <a:r>
              <a:rPr lang="en-US" b="0" dirty="0"/>
              <a:t>Tyler D. Schlieder</a:t>
            </a:r>
            <a:br>
              <a:rPr lang="en-US" b="0" dirty="0"/>
            </a:br>
            <a:r>
              <a:rPr lang="en-US" b="0" dirty="0"/>
              <a:t>Evan J. Warzecha</a:t>
            </a:r>
            <a:br>
              <a:rPr lang="en-US" b="0" dirty="0"/>
            </a:br>
            <a:r>
              <a:rPr lang="en-US" b="0" dirty="0"/>
              <a:t>Brent A. Vandevender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619B2E-AC76-AD8A-4454-2FB31B60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36"/>
            <a:fld id="{FE7A4BB3-E848-5A44-82DF-322201952CD8}" type="slidenum">
              <a:rPr lang="en-US"/>
              <a:pPr defTabSz="1097236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437FF-D82C-491C-7FCA-B51A6AB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5"/>
            <a:ext cx="10972800" cy="868197"/>
          </a:xfrm>
        </p:spPr>
        <p:txBody>
          <a:bodyPr/>
          <a:lstStyle/>
          <a:p>
            <a:r>
              <a:rPr lang="en-US" baseline="30000" dirty="0"/>
              <a:t>210</a:t>
            </a:r>
            <a:r>
              <a:rPr lang="en-US" dirty="0"/>
              <a:t>Po alpha source: Wet Chemistry Approach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B2FBB7-CA2B-4E13-030A-BAA101AEA7A2}"/>
              </a:ext>
            </a:extLst>
          </p:cNvPr>
          <p:cNvGrpSpPr/>
          <p:nvPr/>
        </p:nvGrpSpPr>
        <p:grpSpPr>
          <a:xfrm>
            <a:off x="1669986" y="5163296"/>
            <a:ext cx="564619" cy="809644"/>
            <a:chOff x="1384917" y="3329126"/>
            <a:chExt cx="470516" cy="6747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DCAFF4-7080-5E61-0E76-E31E1D0BE4E1}"/>
                </a:ext>
              </a:extLst>
            </p:cNvPr>
            <p:cNvSpPr/>
            <p:nvPr/>
          </p:nvSpPr>
          <p:spPr>
            <a:xfrm>
              <a:off x="1384917" y="3329126"/>
              <a:ext cx="470516" cy="6747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5ACDE0-7F0F-0A17-9BA8-07999A519627}"/>
                </a:ext>
              </a:extLst>
            </p:cNvPr>
            <p:cNvSpPr/>
            <p:nvPr/>
          </p:nvSpPr>
          <p:spPr>
            <a:xfrm>
              <a:off x="1384917" y="3657600"/>
              <a:ext cx="470516" cy="3462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916040-7841-C5B8-94E1-12B50A41D1B2}"/>
              </a:ext>
            </a:extLst>
          </p:cNvPr>
          <p:cNvGrpSpPr/>
          <p:nvPr/>
        </p:nvGrpSpPr>
        <p:grpSpPr>
          <a:xfrm>
            <a:off x="5074264" y="5152642"/>
            <a:ext cx="564619" cy="809644"/>
            <a:chOff x="1384917" y="3329126"/>
            <a:chExt cx="470516" cy="674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E607CB-9478-A7E9-C472-C375C021D2DF}"/>
                </a:ext>
              </a:extLst>
            </p:cNvPr>
            <p:cNvSpPr/>
            <p:nvPr/>
          </p:nvSpPr>
          <p:spPr>
            <a:xfrm>
              <a:off x="1384917" y="3329126"/>
              <a:ext cx="470516" cy="6747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DA2E15-54D8-B872-6CDD-6BDA2BB45938}"/>
                </a:ext>
              </a:extLst>
            </p:cNvPr>
            <p:cNvSpPr/>
            <p:nvPr/>
          </p:nvSpPr>
          <p:spPr>
            <a:xfrm>
              <a:off x="1384917" y="3657600"/>
              <a:ext cx="470516" cy="3462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4CCA48-F299-BDBB-7BE0-2AD454FCA9B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34606" y="5568118"/>
            <a:ext cx="28313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4647AC-ADB4-85B9-53A4-3F5FD48E55AE}"/>
              </a:ext>
            </a:extLst>
          </p:cNvPr>
          <p:cNvSpPr txBox="1"/>
          <p:nvPr/>
        </p:nvSpPr>
        <p:spPr>
          <a:xfrm>
            <a:off x="2313639" y="5180318"/>
            <a:ext cx="2531462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92">
                <a:solidFill>
                  <a:schemeClr val="tx1">
                    <a:lumMod val="50000"/>
                  </a:schemeClr>
                </a:solidFill>
              </a:rPr>
              <a:t>Dilution of </a:t>
            </a:r>
            <a:r>
              <a:rPr lang="en-US" sz="2592" baseline="30000">
                <a:solidFill>
                  <a:schemeClr val="tx1">
                    <a:lumMod val="50000"/>
                  </a:schemeClr>
                </a:solidFill>
              </a:rPr>
              <a:t>210</a:t>
            </a:r>
            <a:r>
              <a:rPr lang="en-US" sz="2592">
                <a:solidFill>
                  <a:schemeClr val="tx1">
                    <a:lumMod val="50000"/>
                  </a:schemeClr>
                </a:solidFill>
              </a:rPr>
              <a:t>Po</a:t>
            </a:r>
          </a:p>
          <a:p>
            <a:pPr algn="ctr"/>
            <a:r>
              <a:rPr lang="en-US" sz="2592">
                <a:solidFill>
                  <a:schemeClr val="tx1">
                    <a:lumMod val="50000"/>
                  </a:schemeClr>
                </a:solidFill>
              </a:rPr>
              <a:t>Standard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D2F27-7E9F-A8EA-0F5C-DC0D7526797B}"/>
              </a:ext>
            </a:extLst>
          </p:cNvPr>
          <p:cNvSpPr/>
          <p:nvPr/>
        </p:nvSpPr>
        <p:spPr>
          <a:xfrm>
            <a:off x="1584761" y="2585664"/>
            <a:ext cx="735071" cy="6698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A53236-A8F8-3AD5-74B4-9DCCFE835FE3}"/>
              </a:ext>
            </a:extLst>
          </p:cNvPr>
          <p:cNvCxnSpPr>
            <a:cxnSpLocks/>
          </p:cNvCxnSpPr>
          <p:nvPr/>
        </p:nvCxnSpPr>
        <p:spPr>
          <a:xfrm>
            <a:off x="2336005" y="2957404"/>
            <a:ext cx="26530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2E7C7-1739-BF7F-8C34-B16096BEDCF3}"/>
              </a:ext>
            </a:extLst>
          </p:cNvPr>
          <p:cNvSpPr txBox="1"/>
          <p:nvPr/>
        </p:nvSpPr>
        <p:spPr>
          <a:xfrm>
            <a:off x="956015" y="1990807"/>
            <a:ext cx="6844959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0" dirty="0">
                <a:solidFill>
                  <a:srgbClr val="303133"/>
                </a:solidFill>
                <a:effectLst/>
                <a:latin typeface="Arial" panose="020B0604020202020204" pitchFamily="34" charset="0"/>
              </a:rPr>
              <a:t>Smooth the copper surface through polishing</a:t>
            </a:r>
            <a:endParaRPr lang="en-US" sz="2592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E40221-4D7D-7CB0-3DB0-D5E527E51B8D}"/>
              </a:ext>
            </a:extLst>
          </p:cNvPr>
          <p:cNvSpPr/>
          <p:nvPr/>
        </p:nvSpPr>
        <p:spPr>
          <a:xfrm>
            <a:off x="4989040" y="2622495"/>
            <a:ext cx="735071" cy="6698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1FA39C3-15D9-F229-28C7-F05C37395EA2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6600625" y="2982475"/>
            <a:ext cx="926116" cy="341421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52903F-4233-041C-46A4-ECE4B4C28F56}"/>
              </a:ext>
            </a:extLst>
          </p:cNvPr>
          <p:cNvGrpSpPr/>
          <p:nvPr/>
        </p:nvGrpSpPr>
        <p:grpSpPr>
          <a:xfrm>
            <a:off x="8734278" y="3824260"/>
            <a:ext cx="564619" cy="809644"/>
            <a:chOff x="1384917" y="3329126"/>
            <a:chExt cx="470516" cy="67470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400F97-DB6D-D788-AC3F-0384C4B7C820}"/>
                </a:ext>
              </a:extLst>
            </p:cNvPr>
            <p:cNvSpPr/>
            <p:nvPr/>
          </p:nvSpPr>
          <p:spPr>
            <a:xfrm>
              <a:off x="1384917" y="3329126"/>
              <a:ext cx="470516" cy="6747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655673-22C3-BF0B-B925-39A655E814D5}"/>
                </a:ext>
              </a:extLst>
            </p:cNvPr>
            <p:cNvSpPr/>
            <p:nvPr/>
          </p:nvSpPr>
          <p:spPr>
            <a:xfrm>
              <a:off x="1384917" y="3657600"/>
              <a:ext cx="470516" cy="3462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</p:grp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A068B403-90B6-0162-C98D-2747C6448B48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6618093" y="2030796"/>
            <a:ext cx="926115" cy="344914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344AB4D-2062-8743-88F1-B881909A0B00}"/>
              </a:ext>
            </a:extLst>
          </p:cNvPr>
          <p:cNvSpPr txBox="1"/>
          <p:nvPr/>
        </p:nvSpPr>
        <p:spPr>
          <a:xfrm>
            <a:off x="1897064" y="3366714"/>
            <a:ext cx="3168919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Mask Opposite 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81FDEC-6CCE-E481-B5F5-92200BC2EF8F}"/>
              </a:ext>
            </a:extLst>
          </p:cNvPr>
          <p:cNvSpPr txBox="1"/>
          <p:nvPr/>
        </p:nvSpPr>
        <p:spPr>
          <a:xfrm>
            <a:off x="6451282" y="3242905"/>
            <a:ext cx="2954655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Add Cu to Solution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E8C364-555C-FC69-4256-5A5FF9A22995}"/>
              </a:ext>
            </a:extLst>
          </p:cNvPr>
          <p:cNvSpPr/>
          <p:nvPr/>
        </p:nvSpPr>
        <p:spPr>
          <a:xfrm>
            <a:off x="8969742" y="4434993"/>
            <a:ext cx="167788" cy="16345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DC9076-2C1D-548E-EE95-BE5610819C5E}"/>
              </a:ext>
            </a:extLst>
          </p:cNvPr>
          <p:cNvSpPr txBox="1"/>
          <p:nvPr/>
        </p:nvSpPr>
        <p:spPr>
          <a:xfrm>
            <a:off x="6169123" y="4705521"/>
            <a:ext cx="3654117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Heat at ~80 </a:t>
            </a:r>
            <a:r>
              <a:rPr lang="en-US" sz="2592" baseline="30000" dirty="0" err="1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2592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 for 4 </a:t>
            </a:r>
            <a:r>
              <a:rPr lang="en-US" sz="2592" dirty="0" err="1">
                <a:solidFill>
                  <a:schemeClr val="tx1">
                    <a:lumMod val="50000"/>
                  </a:schemeClr>
                </a:solidFill>
              </a:rPr>
              <a:t>hr</a:t>
            </a:r>
            <a:endParaRPr lang="en-US" sz="2592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9C918E-5211-C0FA-E2FF-1F90264C3DAF}"/>
              </a:ext>
            </a:extLst>
          </p:cNvPr>
          <p:cNvSpPr/>
          <p:nvPr/>
        </p:nvSpPr>
        <p:spPr>
          <a:xfrm>
            <a:off x="10883267" y="2625349"/>
            <a:ext cx="735071" cy="669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5924D8-E53C-8078-675B-EED54BB1C3A0}"/>
              </a:ext>
            </a:extLst>
          </p:cNvPr>
          <p:cNvSpPr/>
          <p:nvPr/>
        </p:nvSpPr>
        <p:spPr>
          <a:xfrm>
            <a:off x="10883265" y="2622495"/>
            <a:ext cx="735071" cy="669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992B8A-C688-21DF-CA4B-B87140523361}"/>
              </a:ext>
            </a:extLst>
          </p:cNvPr>
          <p:cNvSpPr/>
          <p:nvPr/>
        </p:nvSpPr>
        <p:spPr>
          <a:xfrm>
            <a:off x="10883265" y="2616735"/>
            <a:ext cx="735071" cy="6698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7C189A1-9DB1-2568-6AF7-CA8752867945}"/>
              </a:ext>
            </a:extLst>
          </p:cNvPr>
          <p:cNvCxnSpPr>
            <a:endCxn id="49" idx="1"/>
          </p:cNvCxnSpPr>
          <p:nvPr/>
        </p:nvCxnSpPr>
        <p:spPr>
          <a:xfrm flipV="1">
            <a:off x="8893030" y="2951644"/>
            <a:ext cx="1990235" cy="1274882"/>
          </a:xfrm>
          <a:prstGeom prst="bentConnector3">
            <a:avLst>
              <a:gd name="adj1" fmla="val 6632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24EE8AC-847C-1AD8-A54F-638163C56E93}"/>
              </a:ext>
            </a:extLst>
          </p:cNvPr>
          <p:cNvCxnSpPr>
            <a:cxnSpLocks/>
          </p:cNvCxnSpPr>
          <p:nvPr/>
        </p:nvCxnSpPr>
        <p:spPr>
          <a:xfrm>
            <a:off x="8789964" y="4226526"/>
            <a:ext cx="2093301" cy="1341590"/>
          </a:xfrm>
          <a:prstGeom prst="bentConnector3">
            <a:avLst>
              <a:gd name="adj1" fmla="val 6842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D75620D-E61F-229B-91B1-41A4903A8656}"/>
              </a:ext>
            </a:extLst>
          </p:cNvPr>
          <p:cNvSpPr txBox="1"/>
          <p:nvPr/>
        </p:nvSpPr>
        <p:spPr>
          <a:xfrm>
            <a:off x="9298897" y="2077479"/>
            <a:ext cx="3417923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Rinse/Dry Cu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978DE-43A9-4CBE-D040-B3A3915B8A52}"/>
              </a:ext>
            </a:extLst>
          </p:cNvPr>
          <p:cNvSpPr txBox="1"/>
          <p:nvPr/>
        </p:nvSpPr>
        <p:spPr>
          <a:xfrm>
            <a:off x="10502246" y="4283832"/>
            <a:ext cx="353210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Validate </a:t>
            </a:r>
            <a:r>
              <a:rPr lang="en-US" sz="2592" baseline="30000" dirty="0">
                <a:solidFill>
                  <a:schemeClr val="tx1">
                    <a:lumMod val="50000"/>
                  </a:schemeClr>
                </a:solidFill>
              </a:rPr>
              <a:t>210</a:t>
            </a:r>
            <a:r>
              <a:rPr lang="en-US" sz="2592" dirty="0">
                <a:solidFill>
                  <a:schemeClr val="tx1">
                    <a:lumMod val="50000"/>
                  </a:schemeClr>
                </a:solidFill>
              </a:rPr>
              <a:t>Po activity using PIPS Detector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F259B-60BD-914F-5FEE-B1B5F79824BF}"/>
              </a:ext>
            </a:extLst>
          </p:cNvPr>
          <p:cNvSpPr txBox="1"/>
          <p:nvPr/>
        </p:nvSpPr>
        <p:spPr>
          <a:xfrm>
            <a:off x="1253548" y="6525128"/>
            <a:ext cx="12919652" cy="1403461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txBody>
          <a:bodyPr wrap="square" lIns="109728" tIns="54864" rIns="109728" bIns="54864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Multiple copper coupons with deposited 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210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Po can be made in a batch.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cs typeface="Arial"/>
              </a:rPr>
              <a:t>Various shapes/sizes can be accommodated. 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highlight>
                  <a:srgbClr val="66FF33"/>
                </a:highlight>
                <a:cs typeface="Arial"/>
              </a:rPr>
              <a:t>Interested? Let us know.</a:t>
            </a:r>
            <a:endParaRPr lang="en-US" sz="2800" b="1" dirty="0">
              <a:solidFill>
                <a:schemeClr val="tx1">
                  <a:lumMod val="50000"/>
                </a:schemeClr>
              </a:solidFill>
              <a:highlight>
                <a:srgbClr val="66FF33"/>
              </a:highlight>
            </a:endParaRPr>
          </a:p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PNNL Max target activity to be at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releasable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levels is 20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dpm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1EE86A-FA87-803E-57F9-EE40007B748F}"/>
              </a:ext>
            </a:extLst>
          </p:cNvPr>
          <p:cNvGrpSpPr/>
          <p:nvPr/>
        </p:nvGrpSpPr>
        <p:grpSpPr>
          <a:xfrm>
            <a:off x="10883265" y="5180318"/>
            <a:ext cx="564619" cy="809644"/>
            <a:chOff x="1384917" y="3329126"/>
            <a:chExt cx="470516" cy="6747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257D9C-8C23-6724-4C93-1E0CEEEE10D7}"/>
                </a:ext>
              </a:extLst>
            </p:cNvPr>
            <p:cNvSpPr/>
            <p:nvPr/>
          </p:nvSpPr>
          <p:spPr>
            <a:xfrm>
              <a:off x="1384917" y="3329126"/>
              <a:ext cx="470516" cy="6747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A4E89A-B907-0558-B665-AD5895373442}"/>
                </a:ext>
              </a:extLst>
            </p:cNvPr>
            <p:cNvSpPr/>
            <p:nvPr/>
          </p:nvSpPr>
          <p:spPr>
            <a:xfrm>
              <a:off x="1384917" y="3657600"/>
              <a:ext cx="470516" cy="3462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92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E1D421-85C9-A33B-5FA8-68E7ECE4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633" r="66586"/>
          <a:stretch>
            <a:fillRect/>
          </a:stretch>
        </p:blipFill>
        <p:spPr>
          <a:xfrm>
            <a:off x="12716820" y="2416253"/>
            <a:ext cx="1800047" cy="17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0AC1A-9D51-9DD1-EFA8-C1C1FF1F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78C62B-A5B8-D0F0-70E4-42D056F4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0972800" cy="858456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6896D-0C1E-E3FE-B2A5-A167461512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879600"/>
            <a:ext cx="12801600" cy="621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To be safe, stay away from…</a:t>
            </a:r>
          </a:p>
          <a:p>
            <a:r>
              <a:rPr lang="en-US" dirty="0">
                <a:solidFill>
                  <a:srgbClr val="000000"/>
                </a:solidFill>
              </a:rPr>
              <a:t>…</a:t>
            </a:r>
            <a:r>
              <a:rPr lang="en-US" dirty="0" err="1">
                <a:solidFill>
                  <a:srgbClr val="000000"/>
                </a:solidFill>
              </a:rPr>
              <a:t>CuBe</a:t>
            </a:r>
            <a:r>
              <a:rPr lang="en-US" dirty="0">
                <a:solidFill>
                  <a:srgbClr val="000000"/>
                </a:solidFill>
              </a:rPr>
              <a:t> components, particularly with line-of-sight to qubit substrate</a:t>
            </a:r>
          </a:p>
          <a:p>
            <a:r>
              <a:rPr lang="en-US" dirty="0">
                <a:solidFill>
                  <a:srgbClr val="000000"/>
                </a:solidFill>
              </a:rPr>
              <a:t>…ceramics</a:t>
            </a:r>
          </a:p>
          <a:p>
            <a:endParaRPr lang="en-US" sz="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Low background options have been identified and are available</a:t>
            </a:r>
          </a:p>
          <a:p>
            <a:endParaRPr lang="en-US" sz="6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Reach out if you have materials you are worried about</a:t>
            </a:r>
          </a:p>
          <a:p>
            <a:endParaRPr lang="en-US" sz="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An easy-to-employ alpha source using </a:t>
            </a:r>
            <a:r>
              <a:rPr lang="en-US" baseline="30000" dirty="0">
                <a:solidFill>
                  <a:srgbClr val="000000"/>
                </a:solidFill>
              </a:rPr>
              <a:t>210</a:t>
            </a:r>
            <a:r>
              <a:rPr lang="en-US" dirty="0">
                <a:solidFill>
                  <a:srgbClr val="000000"/>
                </a:solidFill>
              </a:rPr>
              <a:t>Po was developed for R&amp;D into understanding impacts from alpha radiation.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See Sam’s talk next showcasing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effects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Let us know if you would like one for study (</a:t>
            </a:r>
            <a:r>
              <a:rPr lang="en-US" i="1" dirty="0">
                <a:solidFill>
                  <a:srgbClr val="00B050"/>
                </a:solidFill>
              </a:rPr>
              <a:t>e.g., </a:t>
            </a:r>
            <a:r>
              <a:rPr lang="en-US" dirty="0">
                <a:solidFill>
                  <a:srgbClr val="00B050"/>
                </a:solidFill>
              </a:rPr>
              <a:t>in gap-engineered systems)</a:t>
            </a:r>
          </a:p>
          <a:p>
            <a:pPr lvl="1"/>
            <a:endParaRPr lang="en-US" sz="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We are open to collaborating on material background challenges and/or the creation of novel sources using our rad-chemistry expertise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8BA352-C9E8-CCF9-A535-A08CEEAC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869B5-555F-259E-6419-EE44E566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9540-853F-98E0-F76E-B3DFE577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867463"/>
          </a:xfrm>
        </p:spPr>
        <p:txBody>
          <a:bodyPr/>
          <a:lstStyle/>
          <a:p>
            <a:r>
              <a:rPr lang="en-US" dirty="0"/>
              <a:t>Potential Problematic Radiation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2D2-1193-2832-C485-E25B2F0FE30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36700" y="1749036"/>
            <a:ext cx="12457596" cy="1002118"/>
          </a:xfrm>
        </p:spPr>
        <p:txBody>
          <a:bodyPr lIns="91440" tIns="45720" rIns="91440" bIns="45720"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chemeClr val="accent2"/>
                </a:solidFill>
                <a:latin typeface="Arial"/>
                <a:cs typeface="Arial"/>
              </a:rPr>
              <a:t>Loer </a:t>
            </a:r>
            <a:r>
              <a:rPr lang="en-US" sz="2600" i="1" dirty="0">
                <a:solidFill>
                  <a:schemeClr val="accent2"/>
                </a:solidFill>
                <a:latin typeface="Arial"/>
                <a:cs typeface="Arial"/>
              </a:rPr>
              <a:t>et. al. </a:t>
            </a:r>
            <a:r>
              <a:rPr lang="en-US" sz="2600" dirty="0">
                <a:solidFill>
                  <a:schemeClr val="accent2"/>
                </a:solidFill>
                <a:latin typeface="Arial"/>
                <a:cs typeface="Arial"/>
              </a:rPr>
              <a:t>[1] identified some internal components that can dominate the total radiation budget, especially at higher energies.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3582B-B024-0074-3246-51E669EB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589" y="5730131"/>
            <a:ext cx="604860" cy="610168"/>
          </a:xfrm>
        </p:spPr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E6DF3-D491-5DC0-C025-ADA2E44AE705}"/>
              </a:ext>
            </a:extLst>
          </p:cNvPr>
          <p:cNvSpPr txBox="1"/>
          <p:nvPr/>
        </p:nvSpPr>
        <p:spPr>
          <a:xfrm>
            <a:off x="841590" y="7670088"/>
            <a:ext cx="596561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[1] Loer </a:t>
            </a:r>
            <a:r>
              <a:rPr lang="en-US" sz="1400" i="1" dirty="0">
                <a:solidFill>
                  <a:schemeClr val="accent2"/>
                </a:solidFill>
              </a:rPr>
              <a:t>et al.</a:t>
            </a:r>
            <a:r>
              <a:rPr lang="en-US" sz="1400" dirty="0">
                <a:solidFill>
                  <a:schemeClr val="accent2"/>
                </a:solidFill>
              </a:rPr>
              <a:t>, JINST </a:t>
            </a:r>
            <a:r>
              <a:rPr lang="en-US" sz="1400" b="1" dirty="0">
                <a:solidFill>
                  <a:schemeClr val="accent2"/>
                </a:solidFill>
              </a:rPr>
              <a:t>19 </a:t>
            </a:r>
            <a:r>
              <a:rPr lang="en-US" sz="1400" dirty="0">
                <a:solidFill>
                  <a:schemeClr val="accent2"/>
                </a:solidFill>
              </a:rPr>
              <a:t>P09001 (2024)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 w/ additions stimulated from Poudel, Temples et al. </a:t>
            </a:r>
            <a:r>
              <a:rPr lang="en-US" sz="1400" dirty="0"/>
              <a:t>arXiv:2606.00473v1</a:t>
            </a:r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A2F992-B898-190A-9CCD-C6EFD4254234}"/>
              </a:ext>
            </a:extLst>
          </p:cNvPr>
          <p:cNvGrpSpPr/>
          <p:nvPr/>
        </p:nvGrpSpPr>
        <p:grpSpPr>
          <a:xfrm>
            <a:off x="3710745" y="2700354"/>
            <a:ext cx="8131063" cy="4429377"/>
            <a:chOff x="8537780" y="4758117"/>
            <a:chExt cx="6092620" cy="33189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ECE20A-6529-7B84-413D-6F12EDEE6DD9}"/>
                </a:ext>
              </a:extLst>
            </p:cNvPr>
            <p:cNvGrpSpPr/>
            <p:nvPr/>
          </p:nvGrpSpPr>
          <p:grpSpPr>
            <a:xfrm>
              <a:off x="8537780" y="4758117"/>
              <a:ext cx="6092620" cy="3318940"/>
              <a:chOff x="8645503" y="4775218"/>
              <a:chExt cx="6092620" cy="331894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69585F7-79E6-406F-1871-D54E42E90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503" y="4817455"/>
                <a:ext cx="6092620" cy="3276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085BFED-FF3D-8272-0B77-9B95C7A1ACC2}"/>
                  </a:ext>
                </a:extLst>
              </p:cNvPr>
              <p:cNvGrpSpPr/>
              <p:nvPr/>
            </p:nvGrpSpPr>
            <p:grpSpPr>
              <a:xfrm>
                <a:off x="9430510" y="4775218"/>
                <a:ext cx="5199890" cy="2848708"/>
                <a:chOff x="9430510" y="4775218"/>
                <a:chExt cx="5199890" cy="284870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D75E69-DE72-5D58-66A0-CC607D16654B}"/>
                    </a:ext>
                  </a:extLst>
                </p:cNvPr>
                <p:cNvSpPr txBox="1"/>
                <p:nvPr/>
              </p:nvSpPr>
              <p:spPr>
                <a:xfrm>
                  <a:off x="10358521" y="4775218"/>
                  <a:ext cx="4271879" cy="299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</a:rPr>
                    <a:t>Count rate above threshold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003568-4304-4A25-B1E2-D8BB745CDC7C}"/>
                    </a:ext>
                  </a:extLst>
                </p:cNvPr>
                <p:cNvSpPr txBox="1"/>
                <p:nvPr/>
              </p:nvSpPr>
              <p:spPr>
                <a:xfrm>
                  <a:off x="9430510" y="5194451"/>
                  <a:ext cx="2002536" cy="622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accent2"/>
                      </a:solidFill>
                    </a:rPr>
                    <a:t>External gammas subdominant if insensitive to sub-MeV impacts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11BEA0E-0059-9750-4061-83B6B17FDFA7}"/>
                    </a:ext>
                  </a:extLst>
                </p:cNvPr>
                <p:cNvSpPr txBox="1"/>
                <p:nvPr/>
              </p:nvSpPr>
              <p:spPr>
                <a:xfrm rot="265688">
                  <a:off x="9826366" y="7347185"/>
                  <a:ext cx="2575952" cy="276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0000FF"/>
                      </a:solidFill>
                    </a:rPr>
                    <a:t>Mostly protons and neutrons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7D9672-C3B9-2A3B-C8D8-D1A674FA7135}"/>
                </a:ext>
              </a:extLst>
            </p:cNvPr>
            <p:cNvSpPr txBox="1"/>
            <p:nvPr/>
          </p:nvSpPr>
          <p:spPr>
            <a:xfrm>
              <a:off x="10163165" y="6814921"/>
              <a:ext cx="1933583" cy="25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DCBB55"/>
                  </a:solidFill>
                </a:rPr>
                <a:t>Surface Rn-daughters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257900-B866-D0CF-3C21-8209E1A52AE2}"/>
              </a:ext>
            </a:extLst>
          </p:cNvPr>
          <p:cNvSpPr txBox="1"/>
          <p:nvPr/>
        </p:nvSpPr>
        <p:spPr>
          <a:xfrm>
            <a:off x="5291417" y="7197828"/>
            <a:ext cx="933189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Are there other high radioactivity components?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What about cleaner alternatives?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4A165-6D01-928F-D47C-A532F0F4A15D}"/>
              </a:ext>
            </a:extLst>
          </p:cNvPr>
          <p:cNvSpPr txBox="1"/>
          <p:nvPr/>
        </p:nvSpPr>
        <p:spPr>
          <a:xfrm>
            <a:off x="11762355" y="3347183"/>
            <a:ext cx="250214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Rogers PCB Board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76FF"/>
                </a:solidFill>
                <a:latin typeface="Arial"/>
                <a:cs typeface="Arial"/>
              </a:rPr>
              <a:t>SMA Connector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DCBB55"/>
                </a:solidFill>
                <a:latin typeface="Arial"/>
                <a:cs typeface="Arial"/>
              </a:rPr>
              <a:t>Typical radon levels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AA6EF-FADE-6A92-0BC8-C690C5266874}"/>
              </a:ext>
            </a:extLst>
          </p:cNvPr>
          <p:cNvCxnSpPr>
            <a:cxnSpLocks/>
          </p:cNvCxnSpPr>
          <p:nvPr/>
        </p:nvCxnSpPr>
        <p:spPr>
          <a:xfrm flipH="1">
            <a:off x="10744200" y="3505200"/>
            <a:ext cx="1078171" cy="233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98D8BC-FC4D-400A-D5D8-640D10DB4508}"/>
              </a:ext>
            </a:extLst>
          </p:cNvPr>
          <p:cNvCxnSpPr>
            <a:cxnSpLocks/>
          </p:cNvCxnSpPr>
          <p:nvPr/>
        </p:nvCxnSpPr>
        <p:spPr>
          <a:xfrm flipH="1">
            <a:off x="11518900" y="3859846"/>
            <a:ext cx="366416" cy="25946"/>
          </a:xfrm>
          <a:prstGeom prst="straightConnector1">
            <a:avLst/>
          </a:prstGeom>
          <a:ln w="38100">
            <a:solidFill>
              <a:srgbClr val="FF7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3DA12A-0CC4-04CE-5757-1766893B6ABC}"/>
              </a:ext>
            </a:extLst>
          </p:cNvPr>
          <p:cNvCxnSpPr>
            <a:cxnSpLocks/>
          </p:cNvCxnSpPr>
          <p:nvPr/>
        </p:nvCxnSpPr>
        <p:spPr>
          <a:xfrm flipH="1" flipV="1">
            <a:off x="11137900" y="4111604"/>
            <a:ext cx="716608" cy="76089"/>
          </a:xfrm>
          <a:prstGeom prst="straightConnector1">
            <a:avLst/>
          </a:prstGeom>
          <a:ln w="38100">
            <a:solidFill>
              <a:srgbClr val="DCBB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4879B3-0712-F8D4-7E0E-CB98DFB2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821267"/>
          </a:xfrm>
        </p:spPr>
        <p:txBody>
          <a:bodyPr/>
          <a:lstStyle/>
          <a:p>
            <a:r>
              <a:rPr lang="en-US" dirty="0"/>
              <a:t>Materials and Assay Capability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FE24F7-B0FD-BECE-15EA-17928E2CC59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960010" y="1714500"/>
            <a:ext cx="6042898" cy="37921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F61B5-31F0-585B-ECA8-EFFAEC64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62FEE-BFED-3478-79D3-F794D33C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65" y="3965873"/>
            <a:ext cx="7741154" cy="40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9C5EE-5875-D855-FD95-E5476D97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4AB45-DED8-26A7-AE02-B9EE0380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08719"/>
            <a:ext cx="10972800" cy="754160"/>
          </a:xfrm>
        </p:spPr>
        <p:txBody>
          <a:bodyPr/>
          <a:lstStyle/>
          <a:p>
            <a:r>
              <a:rPr lang="en-US" dirty="0"/>
              <a:t>Assessing Material Backgrounds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C39C7-36F5-0410-B054-10A5F7D8114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31900" y="1699154"/>
            <a:ext cx="9933191" cy="20962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Component materials have been assayed to understand potential background sources from potential materials near superconducting qubits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A962BA-C3F6-5666-F2A2-3EE52C874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25476"/>
              </p:ext>
            </p:extLst>
          </p:nvPr>
        </p:nvGraphicFramePr>
        <p:xfrm>
          <a:off x="2006719" y="2361522"/>
          <a:ext cx="8191220" cy="5222240"/>
        </p:xfrm>
        <a:graphic>
          <a:graphicData uri="http://schemas.openxmlformats.org/drawingml/2006/table">
            <a:tbl>
              <a:tblPr/>
              <a:tblGrid>
                <a:gridCol w="3529785">
                  <a:extLst>
                    <a:ext uri="{9D8B030D-6E8A-4147-A177-3AD203B41FA5}">
                      <a16:colId xmlns:a16="http://schemas.microsoft.com/office/drawing/2014/main" val="704166133"/>
                    </a:ext>
                  </a:extLst>
                </a:gridCol>
                <a:gridCol w="1678488">
                  <a:extLst>
                    <a:ext uri="{9D8B030D-6E8A-4147-A177-3AD203B41FA5}">
                      <a16:colId xmlns:a16="http://schemas.microsoft.com/office/drawing/2014/main" val="382451928"/>
                    </a:ext>
                  </a:extLst>
                </a:gridCol>
                <a:gridCol w="1590805">
                  <a:extLst>
                    <a:ext uri="{9D8B030D-6E8A-4147-A177-3AD203B41FA5}">
                      <a16:colId xmlns:a16="http://schemas.microsoft.com/office/drawing/2014/main" val="1733136192"/>
                    </a:ext>
                  </a:extLst>
                </a:gridCol>
                <a:gridCol w="1392142">
                  <a:extLst>
                    <a:ext uri="{9D8B030D-6E8A-4147-A177-3AD203B41FA5}">
                      <a16:colId xmlns:a16="http://schemas.microsoft.com/office/drawing/2014/main" val="3953096054"/>
                    </a:ext>
                  </a:extLst>
                </a:gridCol>
              </a:tblGrid>
              <a:tr h="3550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Activity (Bq/kg)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54294"/>
                  </a:ext>
                </a:extLst>
              </a:tr>
              <a:tr h="3550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Material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238</a:t>
                      </a: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232</a:t>
                      </a: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407307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Spira Gasket (uses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CuBe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898578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GPPO Connector (has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CuBe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949310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Rogers TMM10 PCB 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279428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76FF"/>
                          </a:solidFill>
                          <a:effectLst/>
                          <a:latin typeface="Aptos Narrow" panose="020B0004020202020204" pitchFamily="34" charset="0"/>
                        </a:rPr>
                        <a:t> SMA Connector 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76FF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76FF"/>
                          </a:solidFill>
                          <a:effectLst/>
                          <a:latin typeface="Aptos Narrow" panose="020B0004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FF76FF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51064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Gold PCB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366036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Q-Devil PCB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88278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NbTi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Nut Connector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904991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GE Varnish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953506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Brass Fastener/Washer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727538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Elmer’s Rubber Cement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028323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Phosphor Bronze Washer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56450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OFHC Copper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84637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Qubits (MIT)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243720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Silicon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0.000001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926372"/>
                  </a:ext>
                </a:extLst>
              </a:tr>
            </a:tbl>
          </a:graphicData>
        </a:graphic>
      </p:graphicFrame>
      <p:pic>
        <p:nvPicPr>
          <p:cNvPr id="10" name="Picture 9" descr="A close-up of a basketball&#10;&#10;Description automatically generated with low confidence">
            <a:extLst>
              <a:ext uri="{FF2B5EF4-FFF2-40B4-BE49-F238E27FC236}">
                <a16:creationId xmlns:a16="http://schemas.microsoft.com/office/drawing/2014/main" id="{48C51ECF-A1B0-79AC-CE1A-879F2C340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1" b="38688"/>
          <a:stretch>
            <a:fillRect/>
          </a:stretch>
        </p:blipFill>
        <p:spPr>
          <a:xfrm>
            <a:off x="11154116" y="2958490"/>
            <a:ext cx="1469565" cy="1488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0A1C7-C720-6EF4-54B1-EA56ED32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9932" y="1584531"/>
            <a:ext cx="1710094" cy="119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A9544-796A-21BB-BB16-991304C4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713" r="19733"/>
          <a:stretch>
            <a:fillRect/>
          </a:stretch>
        </p:blipFill>
        <p:spPr>
          <a:xfrm>
            <a:off x="11611114" y="6466597"/>
            <a:ext cx="2291014" cy="15009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9C57AB-96D0-AA86-8FD3-18FC0EEA13A4}"/>
              </a:ext>
            </a:extLst>
          </p:cNvPr>
          <p:cNvGrpSpPr/>
          <p:nvPr/>
        </p:nvGrpSpPr>
        <p:grpSpPr>
          <a:xfrm>
            <a:off x="12727039" y="3015088"/>
            <a:ext cx="1710094" cy="1482495"/>
            <a:chOff x="1709200" y="3617518"/>
            <a:chExt cx="2363748" cy="20491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F35E0C-88DA-CA85-4508-FC3B0F977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074" r="18048"/>
            <a:stretch>
              <a:fillRect/>
            </a:stretch>
          </p:blipFill>
          <p:spPr>
            <a:xfrm>
              <a:off x="1709200" y="3617518"/>
              <a:ext cx="2363748" cy="204915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20C5AD-1FC0-29F4-056A-CAC845FE5A92}"/>
                </a:ext>
              </a:extLst>
            </p:cNvPr>
            <p:cNvSpPr txBox="1"/>
            <p:nvPr/>
          </p:nvSpPr>
          <p:spPr>
            <a:xfrm>
              <a:off x="2266335" y="522697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rogers.com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0ABC8F2-BACD-3D8C-EF25-2A639A8DF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758" y="4555397"/>
            <a:ext cx="1674349" cy="1739796"/>
          </a:xfrm>
          <a:prstGeom prst="rect">
            <a:avLst/>
          </a:prstGeom>
        </p:spPr>
      </p:pic>
      <p:pic>
        <p:nvPicPr>
          <p:cNvPr id="18" name="Picture 17" descr="A picture containing text, bottle, indoor, food&#10;&#10;AI-generated content may be incorrect.">
            <a:extLst>
              <a:ext uri="{FF2B5EF4-FFF2-40B4-BE49-F238E27FC236}">
                <a16:creationId xmlns:a16="http://schemas.microsoft.com/office/drawing/2014/main" id="{8DC5E506-B214-7E57-4DC3-021A2E4EC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621" y="4555397"/>
            <a:ext cx="1789609" cy="1743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C1A6B9-DE54-397D-6BF6-920E34A5DC14}"/>
              </a:ext>
            </a:extLst>
          </p:cNvPr>
          <p:cNvSpPr txBox="1"/>
          <p:nvPr/>
        </p:nvSpPr>
        <p:spPr>
          <a:xfrm>
            <a:off x="1154156" y="7670937"/>
            <a:ext cx="9906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Any other materials you are curious about?  Reach out.</a:t>
            </a:r>
          </a:p>
        </p:txBody>
      </p:sp>
    </p:spTree>
    <p:extLst>
      <p:ext uri="{BB962C8B-B14F-4D97-AF65-F5344CB8AC3E}">
        <p14:creationId xmlns:p14="http://schemas.microsoft.com/office/powerpoint/2010/main" val="9275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DF97-4D83-5E7D-28A8-14213B76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4F599-92D3-F02A-1E18-65BD352C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B0389-FC5C-B743-398A-A2FCB5E4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91" y="487685"/>
            <a:ext cx="4251838" cy="737252"/>
          </a:xfrm>
        </p:spPr>
        <p:txBody>
          <a:bodyPr/>
          <a:lstStyle/>
          <a:p>
            <a:r>
              <a:rPr lang="en-US" dirty="0"/>
              <a:t>SMA Connectors</a:t>
            </a:r>
          </a:p>
        </p:txBody>
      </p:sp>
      <p:pic>
        <p:nvPicPr>
          <p:cNvPr id="48" name="Picture 2" descr="SMA Straight Solder Plug RG-405 0.086-inch Conformable 50 Ohm">
            <a:extLst>
              <a:ext uri="{FF2B5EF4-FFF2-40B4-BE49-F238E27FC236}">
                <a16:creationId xmlns:a16="http://schemas.microsoft.com/office/drawing/2014/main" id="{3E84F0D1-43E6-7C11-B2B6-8A54E6CF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499" y="4703370"/>
            <a:ext cx="1636216" cy="1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74E85A-7EEF-E622-FE99-192F0956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312" y="6008933"/>
            <a:ext cx="1519605" cy="1181610"/>
          </a:xfrm>
          <a:prstGeom prst="rect">
            <a:avLst/>
          </a:prstGeom>
        </p:spPr>
      </p:pic>
      <p:pic>
        <p:nvPicPr>
          <p:cNvPr id="51" name="Picture 4" descr="SMA Straight Solder Plug RG-405 0.086-inch Conformable 50 Ohm">
            <a:extLst>
              <a:ext uri="{FF2B5EF4-FFF2-40B4-BE49-F238E27FC236}">
                <a16:creationId xmlns:a16="http://schemas.microsoft.com/office/drawing/2014/main" id="{4ADAA876-9DE3-40AD-3E3E-E729E4B3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410" y="2371659"/>
            <a:ext cx="1769193" cy="17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SMA Panel Mount Jack 2-Hole Flange Round Post 50 Ohm">
            <a:extLst>
              <a:ext uri="{FF2B5EF4-FFF2-40B4-BE49-F238E27FC236}">
                <a16:creationId xmlns:a16="http://schemas.microsoft.com/office/drawing/2014/main" id="{90C21485-10FD-56B1-7C75-1058E1B7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353" y="916656"/>
            <a:ext cx="1455003" cy="14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A257C93-52DB-125F-8A06-C95C6BC098F6}"/>
              </a:ext>
            </a:extLst>
          </p:cNvPr>
          <p:cNvSpPr/>
          <p:nvPr/>
        </p:nvSpPr>
        <p:spPr>
          <a:xfrm>
            <a:off x="12587332" y="1823267"/>
            <a:ext cx="488519" cy="45871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14DABD-7BC7-228C-56B1-BC6B43ACCE5D}"/>
              </a:ext>
            </a:extLst>
          </p:cNvPr>
          <p:cNvSpPr/>
          <p:nvPr/>
        </p:nvSpPr>
        <p:spPr>
          <a:xfrm>
            <a:off x="12068184" y="3270056"/>
            <a:ext cx="488519" cy="45871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42B733B-B50F-41B9-5229-FB33B9A0BD8F}"/>
              </a:ext>
            </a:extLst>
          </p:cNvPr>
          <p:cNvSpPr/>
          <p:nvPr/>
        </p:nvSpPr>
        <p:spPr>
          <a:xfrm>
            <a:off x="12818084" y="5552210"/>
            <a:ext cx="488519" cy="45871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EAD5F62-3255-7E48-658E-80A9E2C6F213}"/>
              </a:ext>
            </a:extLst>
          </p:cNvPr>
          <p:cNvSpPr/>
          <p:nvPr/>
        </p:nvSpPr>
        <p:spPr>
          <a:xfrm>
            <a:off x="11491539" y="6443343"/>
            <a:ext cx="488519" cy="458717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E1010B-1C7C-43D1-0163-B98C5248F5B1}"/>
              </a:ext>
            </a:extLst>
          </p:cNvPr>
          <p:cNvCxnSpPr>
            <a:cxnSpLocks/>
          </p:cNvCxnSpPr>
          <p:nvPr/>
        </p:nvCxnSpPr>
        <p:spPr>
          <a:xfrm flipV="1">
            <a:off x="10742374" y="2315749"/>
            <a:ext cx="731927" cy="87407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4DCA5F-4109-CE21-6B56-2032C73A1EEC}"/>
              </a:ext>
            </a:extLst>
          </p:cNvPr>
          <p:cNvCxnSpPr>
            <a:cxnSpLocks/>
          </p:cNvCxnSpPr>
          <p:nvPr/>
        </p:nvCxnSpPr>
        <p:spPr>
          <a:xfrm flipV="1">
            <a:off x="10742374" y="3070819"/>
            <a:ext cx="1814329" cy="39070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501AA4-2CA8-5EF1-186B-F9B96F7D47A4}"/>
              </a:ext>
            </a:extLst>
          </p:cNvPr>
          <p:cNvCxnSpPr>
            <a:cxnSpLocks/>
          </p:cNvCxnSpPr>
          <p:nvPr/>
        </p:nvCxnSpPr>
        <p:spPr>
          <a:xfrm flipV="1">
            <a:off x="10781013" y="3611352"/>
            <a:ext cx="1421053" cy="36561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8A6C3CB-FE93-195E-559B-71EFE3FA3F1F}"/>
              </a:ext>
            </a:extLst>
          </p:cNvPr>
          <p:cNvCxnSpPr>
            <a:cxnSpLocks/>
          </p:cNvCxnSpPr>
          <p:nvPr/>
        </p:nvCxnSpPr>
        <p:spPr>
          <a:xfrm>
            <a:off x="10728425" y="5131092"/>
            <a:ext cx="2440226" cy="22886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F1A31B7-AF90-CC77-3FEC-C9FF6222BE47}"/>
              </a:ext>
            </a:extLst>
          </p:cNvPr>
          <p:cNvCxnSpPr>
            <a:cxnSpLocks/>
          </p:cNvCxnSpPr>
          <p:nvPr/>
        </p:nvCxnSpPr>
        <p:spPr>
          <a:xfrm>
            <a:off x="10755601" y="5510297"/>
            <a:ext cx="1945104" cy="27127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5DC05E4-3997-B748-1D77-8576389C8BAB}"/>
              </a:ext>
            </a:extLst>
          </p:cNvPr>
          <p:cNvCxnSpPr>
            <a:cxnSpLocks/>
          </p:cNvCxnSpPr>
          <p:nvPr/>
        </p:nvCxnSpPr>
        <p:spPr>
          <a:xfrm>
            <a:off x="10626357" y="5849771"/>
            <a:ext cx="634555" cy="30303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00F662-24BD-F814-5281-EDCB8907F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52779"/>
              </p:ext>
            </p:extLst>
          </p:nvPr>
        </p:nvGraphicFramePr>
        <p:xfrm>
          <a:off x="1480569" y="2551700"/>
          <a:ext cx="9275032" cy="3489318"/>
        </p:xfrm>
        <a:graphic>
          <a:graphicData uri="http://schemas.openxmlformats.org/drawingml/2006/table">
            <a:tbl>
              <a:tblPr/>
              <a:tblGrid>
                <a:gridCol w="2228390">
                  <a:extLst>
                    <a:ext uri="{9D8B030D-6E8A-4147-A177-3AD203B41FA5}">
                      <a16:colId xmlns:a16="http://schemas.microsoft.com/office/drawing/2014/main" val="4171231248"/>
                    </a:ext>
                  </a:extLst>
                </a:gridCol>
                <a:gridCol w="2853332">
                  <a:extLst>
                    <a:ext uri="{9D8B030D-6E8A-4147-A177-3AD203B41FA5}">
                      <a16:colId xmlns:a16="http://schemas.microsoft.com/office/drawing/2014/main" val="2356463655"/>
                    </a:ext>
                  </a:extLst>
                </a:gridCol>
                <a:gridCol w="2096655">
                  <a:extLst>
                    <a:ext uri="{9D8B030D-6E8A-4147-A177-3AD203B41FA5}">
                      <a16:colId xmlns:a16="http://schemas.microsoft.com/office/drawing/2014/main" val="3037304797"/>
                    </a:ext>
                  </a:extLst>
                </a:gridCol>
                <a:gridCol w="2096655">
                  <a:extLst>
                    <a:ext uri="{9D8B030D-6E8A-4147-A177-3AD203B41FA5}">
                      <a16:colId xmlns:a16="http://schemas.microsoft.com/office/drawing/2014/main" val="2952630008"/>
                    </a:ext>
                  </a:extLst>
                </a:gridCol>
              </a:tblGrid>
              <a:tr h="46730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 No.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Tested Material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 (Bq/kg)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 (Bq/kg)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491935"/>
                  </a:ext>
                </a:extLst>
              </a:tr>
              <a:tr h="35776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6"/>
                        </a:rPr>
                        <a:t>132147-29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(w/ Cu Be pin)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71911"/>
                  </a:ext>
                </a:extLst>
              </a:tr>
              <a:tr h="4172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7"/>
                        </a:rPr>
                        <a:t>901-9201-2A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Nut Portion w/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CuBe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714"/>
                  </a:ext>
                </a:extLst>
              </a:tr>
              <a:tr h="2542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7"/>
                        </a:rPr>
                        <a:t>901-9201-2A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CuBe Pin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12691"/>
                  </a:ext>
                </a:extLst>
              </a:tr>
              <a:tr h="35776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8"/>
                        </a:rPr>
                        <a:t>132101 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Brass Nut Portion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41331"/>
                  </a:ext>
                </a:extLst>
              </a:tr>
              <a:tr h="2542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 dirty="0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8"/>
                        </a:rPr>
                        <a:t>132101 </a:t>
                      </a:r>
                      <a:endParaRPr lang="en-US" sz="24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Brass Pin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27470"/>
                  </a:ext>
                </a:extLst>
              </a:tr>
              <a:tr h="2542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9"/>
                        </a:rPr>
                        <a:t>132248 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Steel Nut Portion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66137"/>
                  </a:ext>
                </a:extLst>
              </a:tr>
              <a:tr h="2542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9"/>
                        </a:rPr>
                        <a:t>132248 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CuBe Pin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53051"/>
                  </a:ext>
                </a:extLst>
              </a:tr>
              <a:tr h="2542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sng" strike="noStrike">
                          <a:solidFill>
                            <a:srgbClr val="467886"/>
                          </a:solidFill>
                          <a:effectLst/>
                          <a:latin typeface="Aptos Narrow" panose="020B0004020202020204" pitchFamily="34" charset="0"/>
                          <a:hlinkClick r:id="rId10"/>
                        </a:rPr>
                        <a:t>19S202-40ML5 </a:t>
                      </a:r>
                      <a:endParaRPr lang="en-US" sz="24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 (no CuBe)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503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CD226EA-3065-1A47-8AEF-F1D7265000CB}"/>
              </a:ext>
            </a:extLst>
          </p:cNvPr>
          <p:cNvSpPr txBox="1"/>
          <p:nvPr/>
        </p:nvSpPr>
        <p:spPr>
          <a:xfrm>
            <a:off x="1149003" y="6490142"/>
            <a:ext cx="9561813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Take Home Message:  When in doubt choose non-</a:t>
            </a:r>
            <a:r>
              <a:rPr lang="en-US" sz="2400" b="1" dirty="0" err="1">
                <a:solidFill>
                  <a:schemeClr val="accent2"/>
                </a:solidFill>
              </a:rPr>
              <a:t>CuBe</a:t>
            </a:r>
            <a:r>
              <a:rPr lang="en-US" sz="2400" b="1" dirty="0">
                <a:solidFill>
                  <a:schemeClr val="accent2"/>
                </a:solidFill>
              </a:rPr>
              <a:t> options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Caution:  Copper beryllium is used in more than just connectors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F813376-7FCB-0E63-0603-FEBFAED26E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7865" y="3989636"/>
            <a:ext cx="1710094" cy="1198203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AA14214-5F3C-6859-D7B7-8A7916658ABD}"/>
              </a:ext>
            </a:extLst>
          </p:cNvPr>
          <p:cNvSpPr/>
          <p:nvPr/>
        </p:nvSpPr>
        <p:spPr>
          <a:xfrm>
            <a:off x="11692243" y="4629869"/>
            <a:ext cx="614109" cy="549311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182DA05-1816-543C-F77A-EBD23CC00AF0}"/>
              </a:ext>
            </a:extLst>
          </p:cNvPr>
          <p:cNvCxnSpPr>
            <a:cxnSpLocks/>
          </p:cNvCxnSpPr>
          <p:nvPr/>
        </p:nvCxnSpPr>
        <p:spPr>
          <a:xfrm>
            <a:off x="10742374" y="4319077"/>
            <a:ext cx="119539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F7366BC-3FAF-6851-6535-158A5EEB76F8}"/>
              </a:ext>
            </a:extLst>
          </p:cNvPr>
          <p:cNvCxnSpPr>
            <a:cxnSpLocks/>
          </p:cNvCxnSpPr>
          <p:nvPr/>
        </p:nvCxnSpPr>
        <p:spPr>
          <a:xfrm>
            <a:off x="10781013" y="4743119"/>
            <a:ext cx="959798" cy="12782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16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10CA-C50D-3CB8-A35A-E6A91745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0972800" cy="829734"/>
          </a:xfrm>
        </p:spPr>
        <p:txBody>
          <a:bodyPr/>
          <a:lstStyle/>
          <a:p>
            <a:r>
              <a:rPr lang="en-US" dirty="0"/>
              <a:t>Potential Alternative Spira Shields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F542A1-AC0B-148D-93D5-E6576573C2C4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581567288"/>
              </p:ext>
            </p:extLst>
          </p:nvPr>
        </p:nvGraphicFramePr>
        <p:xfrm>
          <a:off x="2148840" y="1628775"/>
          <a:ext cx="11670029" cy="24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009">
                  <a:extLst>
                    <a:ext uri="{9D8B030D-6E8A-4147-A177-3AD203B41FA5}">
                      <a16:colId xmlns:a16="http://schemas.microsoft.com/office/drawing/2014/main" val="1147628269"/>
                    </a:ext>
                  </a:extLst>
                </a:gridCol>
                <a:gridCol w="2067751">
                  <a:extLst>
                    <a:ext uri="{9D8B030D-6E8A-4147-A177-3AD203B41FA5}">
                      <a16:colId xmlns:a16="http://schemas.microsoft.com/office/drawing/2014/main" val="4150246645"/>
                    </a:ext>
                  </a:extLst>
                </a:gridCol>
                <a:gridCol w="2410280">
                  <a:extLst>
                    <a:ext uri="{9D8B030D-6E8A-4147-A177-3AD203B41FA5}">
                      <a16:colId xmlns:a16="http://schemas.microsoft.com/office/drawing/2014/main" val="241735020"/>
                    </a:ext>
                  </a:extLst>
                </a:gridCol>
                <a:gridCol w="2272989">
                  <a:extLst>
                    <a:ext uri="{9D8B030D-6E8A-4147-A177-3AD203B41FA5}">
                      <a16:colId xmlns:a16="http://schemas.microsoft.com/office/drawing/2014/main" val="1439859406"/>
                    </a:ext>
                  </a:extLst>
                </a:gridCol>
              </a:tblGrid>
              <a:tr h="294864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Activity (Bq/kg)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11650"/>
                  </a:ext>
                </a:extLst>
              </a:tr>
              <a:tr h="294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238</a:t>
                      </a:r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232</a:t>
                      </a:r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r>
                        <a:rPr lang="en-US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365619"/>
                  </a:ext>
                </a:extLst>
              </a:tr>
              <a:tr h="3202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SS Spira Shield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1420"/>
                  </a:ext>
                </a:extLst>
              </a:tr>
              <a:tr h="39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Sn-Pb Coated SS Spira Shield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21209"/>
                  </a:ext>
                </a:extLst>
              </a:tr>
              <a:tr h="39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Cu-Be Spira Shield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089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186CD-4369-5976-AB82-617B4A1C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68E58930-AD2E-379D-D8DA-E4B418A21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77" y="4356102"/>
            <a:ext cx="3223457" cy="3644898"/>
          </a:xfrm>
          <a:prstGeom prst="rect">
            <a:avLst/>
          </a:prstGeom>
        </p:spPr>
      </p:pic>
      <p:pic>
        <p:nvPicPr>
          <p:cNvPr id="8" name="Picture 7" descr="Text, letter&#10;&#10;AI-generated content may be incorrect.">
            <a:extLst>
              <a:ext uri="{FF2B5EF4-FFF2-40B4-BE49-F238E27FC236}">
                <a16:creationId xmlns:a16="http://schemas.microsoft.com/office/drawing/2014/main" id="{9DEB945A-E49A-F666-B23D-4DB17EEC8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43" y="4427036"/>
            <a:ext cx="3481136" cy="3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65BC8-EBA0-E2DE-1710-28744C21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94E34-3F98-C8A5-3FCC-D42759C4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3489"/>
            <a:ext cx="14616621" cy="9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FE74-F3EA-7656-5972-7728F6CE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0972800" cy="972080"/>
          </a:xfrm>
        </p:spPr>
        <p:txBody>
          <a:bodyPr/>
          <a:lstStyle/>
          <a:p>
            <a:r>
              <a:rPr lang="en-US" dirty="0"/>
              <a:t>Considerations for Testing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-decay in Quantum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C6CB-0531-8594-0FED-0999DD4039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24734" y="2057399"/>
            <a:ext cx="13048466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Balancing Line of Sight vs Contamination Risk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Which alpha-emitter to employ?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“Goldilocks” half-life…not too short, not too long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Controlled Experiment:  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-decay  stable nuclide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3D861-997E-7402-0B8D-87B6F4AC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8A2C2-FC5C-2F53-DF94-E6FC882F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630197"/>
            <a:ext cx="4107666" cy="257197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231DA17-3CE4-3825-09F7-2993E4F7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19" y="1828799"/>
            <a:ext cx="4762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C4F867-E4C9-93D3-53E6-2355EE5254EC}"/>
              </a:ext>
            </a:extLst>
          </p:cNvPr>
          <p:cNvGrpSpPr/>
          <p:nvPr/>
        </p:nvGrpSpPr>
        <p:grpSpPr>
          <a:xfrm>
            <a:off x="8610600" y="5322570"/>
            <a:ext cx="723900" cy="685800"/>
            <a:chOff x="4724400" y="5664200"/>
            <a:chExt cx="723900" cy="685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B97E73-0A65-16A7-4B4D-FC57879C5BB1}"/>
                </a:ext>
              </a:extLst>
            </p:cNvPr>
            <p:cNvSpPr/>
            <p:nvPr/>
          </p:nvSpPr>
          <p:spPr>
            <a:xfrm>
              <a:off x="4724400" y="5664200"/>
              <a:ext cx="723900" cy="685800"/>
            </a:xfrm>
            <a:prstGeom prst="roundRect">
              <a:avLst>
                <a:gd name="adj" fmla="val 22223"/>
              </a:avLst>
            </a:prstGeom>
            <a:noFill/>
            <a:ln w="1079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3026E9-97F0-7AFE-2C1A-EA485A150EBD}"/>
                </a:ext>
              </a:extLst>
            </p:cNvPr>
            <p:cNvSpPr/>
            <p:nvPr/>
          </p:nvSpPr>
          <p:spPr>
            <a:xfrm>
              <a:off x="4724400" y="5664200"/>
              <a:ext cx="723900" cy="685800"/>
            </a:xfrm>
            <a:prstGeom prst="roundRect">
              <a:avLst>
                <a:gd name="adj" fmla="val 22223"/>
              </a:avLst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3D4450-2D8B-D8C5-F9D5-1F9428778590}"/>
              </a:ext>
            </a:extLst>
          </p:cNvPr>
          <p:cNvSpPr txBox="1"/>
          <p:nvPr/>
        </p:nvSpPr>
        <p:spPr>
          <a:xfrm>
            <a:off x="9596119" y="5538470"/>
            <a:ext cx="35941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5.3 MeV pure alpha emitter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D3E0-4BA3-7848-1BBA-6B7F8C6B5662}"/>
              </a:ext>
            </a:extLst>
          </p:cNvPr>
          <p:cNvSpPr txBox="1"/>
          <p:nvPr/>
        </p:nvSpPr>
        <p:spPr>
          <a:xfrm>
            <a:off x="3465587" y="7604771"/>
            <a:ext cx="836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“Let it </a:t>
            </a:r>
            <a:r>
              <a:rPr lang="en-US" sz="2400" dirty="0" err="1">
                <a:solidFill>
                  <a:srgbClr val="FF0000"/>
                </a:solidFill>
              </a:rPr>
              <a:t>Rn</a:t>
            </a:r>
            <a:r>
              <a:rPr lang="en-US" sz="2400" dirty="0" err="1">
                <a:solidFill>
                  <a:srgbClr val="000000"/>
                </a:solidFill>
              </a:rPr>
              <a:t>ain</a:t>
            </a:r>
            <a:r>
              <a:rPr lang="en-US" sz="2400" dirty="0">
                <a:solidFill>
                  <a:srgbClr val="000000"/>
                </a:solidFill>
              </a:rPr>
              <a:t>” vs Wet Chemistry Methods for source creation</a:t>
            </a:r>
          </a:p>
        </p:txBody>
      </p:sp>
    </p:spTree>
    <p:extLst>
      <p:ext uri="{BB962C8B-B14F-4D97-AF65-F5344CB8AC3E}">
        <p14:creationId xmlns:p14="http://schemas.microsoft.com/office/powerpoint/2010/main" val="30035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64BC-40E4-2EA9-5104-D27ED7A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235643"/>
            <a:ext cx="11696700" cy="831919"/>
          </a:xfrm>
        </p:spPr>
        <p:txBody>
          <a:bodyPr/>
          <a:lstStyle/>
          <a:p>
            <a:r>
              <a:rPr lang="en-US" baseline="30000" dirty="0"/>
              <a:t>210</a:t>
            </a:r>
            <a:r>
              <a:rPr lang="en-US" dirty="0"/>
              <a:t>Po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-source: Rn Daughter In-Growth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25C2-87B9-5C52-CFC5-2A6730B247A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0110" y="7615391"/>
            <a:ext cx="13578850" cy="757131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>
                <a:solidFill>
                  <a:schemeClr val="accent2"/>
                </a:solidFill>
                <a:hlinkClick r:id="rId2"/>
              </a:rPr>
              <a:t>Exploration of methods to remove implanted </a:t>
            </a:r>
            <a:r>
              <a:rPr lang="en-US" sz="1400" i="1" baseline="30000" dirty="0">
                <a:solidFill>
                  <a:schemeClr val="accent2"/>
                </a:solidFill>
                <a:hlinkClick r:id="rId2"/>
              </a:rPr>
              <a:t>210</a:t>
            </a:r>
            <a:r>
              <a:rPr lang="en-US" sz="1400" i="1" dirty="0">
                <a:solidFill>
                  <a:schemeClr val="accent2"/>
                </a:solidFill>
                <a:hlinkClick r:id="rId2"/>
              </a:rPr>
              <a:t>Pb and </a:t>
            </a:r>
            <a:r>
              <a:rPr lang="en-US" sz="1400" i="1" baseline="30000" dirty="0">
                <a:solidFill>
                  <a:schemeClr val="accent2"/>
                </a:solidFill>
                <a:hlinkClick r:id="rId2"/>
              </a:rPr>
              <a:t>210</a:t>
            </a:r>
            <a:r>
              <a:rPr lang="en-US" sz="1400" i="1" dirty="0">
                <a:solidFill>
                  <a:schemeClr val="accent2"/>
                </a:solidFill>
                <a:hlinkClick r:id="rId2"/>
              </a:rPr>
              <a:t>Po contamination from silicon surfaces</a:t>
            </a:r>
            <a:r>
              <a:rPr lang="en-US" sz="1400" i="1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Arnquist, Bunker, </a:t>
            </a:r>
            <a:r>
              <a:rPr lang="en-US" sz="1400" i="1" dirty="0">
                <a:solidFill>
                  <a:schemeClr val="accent2"/>
                </a:solidFill>
              </a:rPr>
              <a:t>et al. </a:t>
            </a:r>
            <a:r>
              <a:rPr lang="en-US" sz="1400" dirty="0">
                <a:solidFill>
                  <a:schemeClr val="accent2"/>
                </a:solidFill>
              </a:rPr>
              <a:t>NIMA 2024</a:t>
            </a:r>
          </a:p>
          <a:p>
            <a:pPr marL="0" indent="0">
              <a:buNone/>
            </a:pPr>
            <a:r>
              <a:rPr lang="en-US" sz="1400" i="1" dirty="0">
                <a:hlinkClick r:id="rId3"/>
              </a:rPr>
              <a:t>Accelerating Surface Radiation Content to Investigate the Impact of Radon Progeny on Superconducting Qubits</a:t>
            </a:r>
            <a:r>
              <a:rPr lang="en-US" sz="1400" i="1" dirty="0"/>
              <a:t> </a:t>
            </a:r>
            <a:r>
              <a:rPr lang="en-US" sz="1400" dirty="0">
                <a:solidFill>
                  <a:schemeClr val="accent2"/>
                </a:solidFill>
              </a:rPr>
              <a:t>Poudel, Temples </a:t>
            </a:r>
            <a:r>
              <a:rPr lang="en-US" sz="1400" i="1" dirty="0">
                <a:solidFill>
                  <a:schemeClr val="accent2"/>
                </a:solidFill>
              </a:rPr>
              <a:t>et al.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arXiv:2606.00473v1</a:t>
            </a: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4F59-D6BF-1D08-50E2-19ABBE7D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B607A2-2A68-AB47-EC66-E0CA1383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10" y="1812991"/>
            <a:ext cx="9648129" cy="3701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F8E3B-6736-9175-4638-C6B4D7400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639" y="1495270"/>
            <a:ext cx="5901529" cy="46094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C7EA36-5D07-B9A7-4AB1-2C8327999DC1}"/>
              </a:ext>
            </a:extLst>
          </p:cNvPr>
          <p:cNvGrpSpPr/>
          <p:nvPr/>
        </p:nvGrpSpPr>
        <p:grpSpPr>
          <a:xfrm>
            <a:off x="3490753" y="2765910"/>
            <a:ext cx="1404805" cy="1478071"/>
            <a:chOff x="3490753" y="3417420"/>
            <a:chExt cx="1404805" cy="1478071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CB421CE-B206-3204-9FDF-2C9866D74DA9}"/>
                </a:ext>
              </a:extLst>
            </p:cNvPr>
            <p:cNvSpPr/>
            <p:nvPr/>
          </p:nvSpPr>
          <p:spPr>
            <a:xfrm>
              <a:off x="3490753" y="3417420"/>
              <a:ext cx="1327758" cy="147807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9137E0-EC14-1BE9-AC56-D589EC02A5A5}"/>
                </a:ext>
              </a:extLst>
            </p:cNvPr>
            <p:cNvSpPr txBox="1"/>
            <p:nvPr/>
          </p:nvSpPr>
          <p:spPr>
            <a:xfrm>
              <a:off x="3490753" y="3906982"/>
              <a:ext cx="1404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baseline="30000" dirty="0">
                  <a:solidFill>
                    <a:srgbClr val="FF00FF"/>
                  </a:solidFill>
                </a:rPr>
                <a:t>222</a:t>
              </a:r>
              <a:r>
                <a:rPr lang="en-US" sz="3200" b="1" dirty="0">
                  <a:solidFill>
                    <a:srgbClr val="FF00FF"/>
                  </a:solidFill>
                </a:rPr>
                <a:t>Rn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13E455-72B8-3782-C826-9EF2BDB154AF}"/>
              </a:ext>
            </a:extLst>
          </p:cNvPr>
          <p:cNvSpPr txBox="1"/>
          <p:nvPr/>
        </p:nvSpPr>
        <p:spPr>
          <a:xfrm>
            <a:off x="1337310" y="6283131"/>
            <a:ext cx="12573858" cy="954107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Direct (Amplified) Replication for Studying Rn-daughter concerns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Takes Time. Less control. Potential Long-lived Contamination (</a:t>
            </a:r>
            <a:r>
              <a:rPr lang="en-US" sz="2800" baseline="30000" dirty="0">
                <a:solidFill>
                  <a:srgbClr val="FF0000"/>
                </a:solidFill>
              </a:rPr>
              <a:t>210</a:t>
            </a:r>
            <a:r>
              <a:rPr lang="en-US" sz="2800" dirty="0">
                <a:solidFill>
                  <a:srgbClr val="FF0000"/>
                </a:solidFill>
              </a:rPr>
              <a:t>Pb ejecta)</a:t>
            </a:r>
          </a:p>
        </p:txBody>
      </p:sp>
    </p:spTree>
    <p:extLst>
      <p:ext uri="{BB962C8B-B14F-4D97-AF65-F5344CB8AC3E}">
        <p14:creationId xmlns:p14="http://schemas.microsoft.com/office/powerpoint/2010/main" val="17918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.NeutrinoSearchTemplate" id="{F968177D-2C66-452D-B8DA-135E9FE1DFF5}" vid="{CDC26AA0-5A1A-4549-A826-19D991419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C20E93EB14C4CB528033E7859FE37" ma:contentTypeVersion="13" ma:contentTypeDescription="Create a new document." ma:contentTypeScope="" ma:versionID="aaf73768f601b3590020e9bbe424d44f">
  <xsd:schema xmlns:xsd="http://www.w3.org/2001/XMLSchema" xmlns:xs="http://www.w3.org/2001/XMLSchema" xmlns:p="http://schemas.microsoft.com/office/2006/metadata/properties" xmlns:ns2="e101e6de-a173-4f3f-aa8a-16f33eac43af" xmlns:ns3="5cece13e-3376-4417-9525-be60b11a89a8" targetNamespace="http://schemas.microsoft.com/office/2006/metadata/properties" ma:root="true" ma:fieldsID="5bd5514a68a54b09d6cf187aebd82fad" ns2:_="" ns3:_="">
    <xsd:import namespace="e101e6de-a173-4f3f-aa8a-16f33eac43af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1e6de-a173-4f3f-aa8a-16f33eac4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597bc74-b4d7-4d77-8ce1-2854633ff02b}" ma:internalName="TaxCatchAll" ma:showField="CatchAllData" ma:web="1f4029a6-ca25-4f57-8221-ead76561bb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ce13e-3376-4417-9525-be60b11a89a8" xsi:nil="true"/>
    <lcf76f155ced4ddcb4097134ff3c332f xmlns="e101e6de-a173-4f3f-aa8a-16f33eac43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E0AA41-705D-4E8A-9773-BF422CDC1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1e6de-a173-4f3f-aa8a-16f33eac43af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3AA17-44EF-47F6-804F-D431F93DA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62D37-C0BA-46B4-A22B-1D0BBDADF3D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cece13e-3376-4417-9525-be60b11a89a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e101e6de-a173-4f3f-aa8a-16f33eac43a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PNNL.ICPMS Template</Template>
  <TotalTime>12474</TotalTime>
  <Words>766</Words>
  <Application>Microsoft Office PowerPoint</Application>
  <PresentationFormat>Custom</PresentationFormat>
  <Paragraphs>192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 Narrow</vt:lpstr>
      <vt:lpstr>Arial</vt:lpstr>
      <vt:lpstr>Calibri</vt:lpstr>
      <vt:lpstr>Symbol</vt:lpstr>
      <vt:lpstr>Times New Roman</vt:lpstr>
      <vt:lpstr>Wingdings</vt:lpstr>
      <vt:lpstr>PNNL_Option_4</vt:lpstr>
      <vt:lpstr>Radioassay of Materials in Superconducting Qubit Systems   Development of  a-Decay Calibration Sources for Radiation Upset Studies</vt:lpstr>
      <vt:lpstr>Potential Problematic Radiation Sources</vt:lpstr>
      <vt:lpstr>Materials and Assay Capability</vt:lpstr>
      <vt:lpstr>Assessing Material Backgrounds</vt:lpstr>
      <vt:lpstr>SMA Connectors</vt:lpstr>
      <vt:lpstr>Potential Alternative Spira Shields</vt:lpstr>
      <vt:lpstr>PowerPoint Presentation</vt:lpstr>
      <vt:lpstr>Considerations for Testing a-decay in Quantum</vt:lpstr>
      <vt:lpstr>210Po a-source: Rn Daughter In-Growth Approach</vt:lpstr>
      <vt:lpstr>210Po alpha source: Wet Chemistry Approach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Arnquist, Isaac J</dc:creator>
  <cp:lastModifiedBy>Arnquist, Isaac J</cp:lastModifiedBy>
  <cp:revision>3</cp:revision>
  <dcterms:created xsi:type="dcterms:W3CDTF">2026-06-01T18:16:02Z</dcterms:created>
  <dcterms:modified xsi:type="dcterms:W3CDTF">2026-06-17T16:44:40Z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0x010100CF5C20E93EB14C4CB528033E7859FE37</vt:lpwstr>
  </property>
</Properties>
</file>