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195" r:id="rId2"/>
    <p:sldId id="1231" r:id="rId3"/>
    <p:sldId id="258" r:id="rId4"/>
    <p:sldId id="1172" r:id="rId5"/>
    <p:sldId id="2055" r:id="rId6"/>
    <p:sldId id="261" r:id="rId7"/>
    <p:sldId id="1193" r:id="rId8"/>
    <p:sldId id="1194" r:id="rId9"/>
    <p:sldId id="2061" r:id="rId10"/>
    <p:sldId id="263" r:id="rId11"/>
    <p:sldId id="1164" r:id="rId12"/>
    <p:sldId id="1238" r:id="rId13"/>
    <p:sldId id="2063" r:id="rId14"/>
    <p:sldId id="2062" r:id="rId15"/>
    <p:sldId id="2056" r:id="rId16"/>
    <p:sldId id="2058" r:id="rId17"/>
    <p:sldId id="2059" r:id="rId18"/>
    <p:sldId id="1169" r:id="rId19"/>
    <p:sldId id="1168" r:id="rId20"/>
    <p:sldId id="2064" r:id="rId21"/>
    <p:sldId id="2060" r:id="rId22"/>
    <p:sldId id="2057" r:id="rId23"/>
    <p:sldId id="260" r:id="rId24"/>
    <p:sldId id="262" r:id="rId25"/>
    <p:sldId id="259" r:id="rId26"/>
    <p:sldId id="1192" r:id="rId27"/>
    <p:sldId id="1206" r:id="rId28"/>
    <p:sldId id="1207" r:id="rId29"/>
    <p:sldId id="118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0" userDrawn="1">
          <p15:clr>
            <a:srgbClr val="A4A3A4"/>
          </p15:clr>
        </p15:guide>
        <p15:guide id="2" orient="horz" pos="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, Joshua" initials="LJ" lastIdx="2" clrIdx="0">
    <p:extLst>
      <p:ext uri="{19B8F6BF-5375-455C-9EA6-DF929625EA0E}">
        <p15:presenceInfo xmlns:p15="http://schemas.microsoft.com/office/powerpoint/2012/main" userId="S-1-5-21-1085031214-2025429265-682003330-19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20"/>
    <a:srgbClr val="3312F6"/>
    <a:srgbClr val="0B2A5A"/>
    <a:srgbClr val="C8102E"/>
    <a:srgbClr val="000000"/>
    <a:srgbClr val="ED7D31"/>
    <a:srgbClr val="FF40FF"/>
    <a:srgbClr val="005C8C"/>
    <a:srgbClr val="AA2A0F"/>
    <a:srgbClr val="359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6" autoAdjust="0"/>
    <p:restoredTop sz="85056"/>
  </p:normalViewPr>
  <p:slideViewPr>
    <p:cSldViewPr snapToGrid="0" snapToObjects="1">
      <p:cViewPr varScale="1">
        <p:scale>
          <a:sx n="75" d="100"/>
          <a:sy n="75" d="100"/>
        </p:scale>
        <p:origin x="969" y="45"/>
      </p:cViewPr>
      <p:guideLst>
        <p:guide pos="240"/>
        <p:guide orient="horz" pos="840"/>
      </p:guideLst>
    </p:cSldViewPr>
  </p:slideViewPr>
  <p:notesTextViewPr>
    <p:cViewPr>
      <p:scale>
        <a:sx n="155" d="100"/>
        <a:sy n="155" d="100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4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2F33D-A772-08CD-DE77-D62494CB6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1C247-6F19-8C97-D597-3EBFC26FC8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B1FC5-205B-004D-9888-CDFDB2675B22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490DA-5667-26C7-F741-F55CF9DFE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6E08-E7BD-BBF0-932A-67DF0E1437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C6DD-649F-C947-A6E3-AD7CF080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49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5493689-4BA8-6842-B3E5-DB4288DC7C5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1C33CA1-3F43-4840-A914-5C852F90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down authors into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294C5-7E73-4F4E-AA57-0C6404A0C2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4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Gate oxide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294C5-7E73-4F4E-AA57-0C6404A0C2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6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care about threading dislocations </a:t>
            </a:r>
            <a:r>
              <a:rPr lang="en-US" dirty="0" err="1"/>
              <a:t>bc</a:t>
            </a:r>
            <a:r>
              <a:rPr lang="en-US" dirty="0"/>
              <a:t> appear on surface</a:t>
            </a:r>
          </a:p>
          <a:p>
            <a:r>
              <a:rPr lang="en-US" dirty="0"/>
              <a:t>Misfit dislocations can’t be ignored when thinking about radiation effects in Si/SiGe devices</a:t>
            </a:r>
          </a:p>
          <a:p>
            <a:endParaRPr lang="en-US" dirty="0"/>
          </a:p>
          <a:p>
            <a:r>
              <a:rPr lang="en-US" dirty="0"/>
              <a:t>4e13 cm-3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3CA1-3F43-4840-A914-5C852F904C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3CA1-3F43-4840-A914-5C852F904C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8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Qubit performance dependent on fine tuning and calibration of triple-dot potential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3CA1-3F43-4840-A914-5C852F904C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3CA1-3F43-4840-A914-5C852F904C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7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Drifting effects can be fixed by periodic retuning (will prob need anyway)</a:t>
            </a:r>
          </a:p>
          <a:p>
            <a:r>
              <a:rPr lang="en-US" dirty="0"/>
              <a:t>Want to focus specifically on what the effects of jumps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3CA1-3F43-4840-A914-5C852F904C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3CA1-3F43-4840-A914-5C852F904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7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Interleaved measurements</a:t>
            </a:r>
          </a:p>
          <a:p>
            <a:r>
              <a:rPr lang="en-US" dirty="0"/>
              <a:t>Scanning one sensor then the other within 50ms of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5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shows filling and saturation of charge traps</a:t>
            </a:r>
          </a:p>
          <a:p>
            <a:r>
              <a:rPr lang="en-US" dirty="0"/>
              <a:t>Shift upwards suggests electron trapping causing shift</a:t>
            </a:r>
          </a:p>
          <a:p>
            <a:r>
              <a:rPr lang="en-US" dirty="0"/>
              <a:t>No shift after removing source </a:t>
            </a:r>
            <a:r>
              <a:rPr lang="en-US" dirty="0">
                <a:sym typeface="Wingdings" panose="05000000000000000000" pitchFamily="2" charset="2"/>
              </a:rPr>
              <a:t> deep trap (relative to 10mK)</a:t>
            </a:r>
            <a:endParaRPr lang="en-US" dirty="0"/>
          </a:p>
          <a:p>
            <a:endParaRPr lang="en-US" dirty="0"/>
          </a:p>
          <a:p>
            <a:r>
              <a:rPr lang="en-US" dirty="0"/>
              <a:t>Fairly flat/stable b4 rad</a:t>
            </a:r>
          </a:p>
          <a:p>
            <a:r>
              <a:rPr lang="en-US" dirty="0"/>
              <a:t>M1 jumping around </a:t>
            </a:r>
            <a:r>
              <a:rPr lang="en-US" dirty="0" err="1"/>
              <a:t>bc</a:t>
            </a:r>
            <a:r>
              <a:rPr lang="en-US" dirty="0"/>
              <a:t> of other measurements taken before</a:t>
            </a:r>
          </a:p>
          <a:p>
            <a:r>
              <a:rPr lang="en-US" dirty="0"/>
              <a:t>Sudden shift when source introduced</a:t>
            </a:r>
          </a:p>
          <a:p>
            <a:r>
              <a:rPr lang="en-US" dirty="0"/>
              <a:t>Plateaus</a:t>
            </a:r>
          </a:p>
          <a:p>
            <a:endParaRPr lang="en-US" dirty="0"/>
          </a:p>
          <a:p>
            <a:r>
              <a:rPr lang="en-US" dirty="0"/>
              <a:t>Talk about Compton scattering + secondary electrons and holes </a:t>
            </a:r>
            <a:r>
              <a:rPr lang="en-US" dirty="0">
                <a:sym typeface="Wingdings" panose="05000000000000000000" pitchFamily="2" charset="2"/>
              </a:rPr>
              <a:t> fills traps</a:t>
            </a:r>
          </a:p>
          <a:p>
            <a:r>
              <a:rPr lang="en-US" dirty="0">
                <a:sym typeface="Wingdings" panose="05000000000000000000" pitchFamily="2" charset="2"/>
              </a:rPr>
              <a:t>Shifts energy of dots</a:t>
            </a:r>
          </a:p>
          <a:p>
            <a:r>
              <a:rPr lang="en-US" dirty="0">
                <a:sym typeface="Wingdings" panose="05000000000000000000" pitchFamily="2" charset="2"/>
              </a:rPr>
              <a:t>Eventually fill all traps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Noise in plateau due to sensor peak amplitude decreasing </a:t>
            </a:r>
            <a:r>
              <a:rPr lang="en-US" dirty="0">
                <a:sym typeface="Wingdings" panose="05000000000000000000" pitchFamily="2" charset="2"/>
              </a:rPr>
              <a:t> fitting noisier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3CA1-3F43-4840-A914-5C852F904C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M2 noisy </a:t>
            </a:r>
            <a:r>
              <a:rPr lang="en-US" dirty="0" err="1"/>
              <a:t>bc</a:t>
            </a:r>
            <a:r>
              <a:rPr lang="en-US" dirty="0"/>
              <a:t> signal gets too small while shifting</a:t>
            </a:r>
          </a:p>
          <a:p>
            <a:endParaRPr lang="en-US" dirty="0"/>
          </a:p>
          <a:p>
            <a:r>
              <a:rPr lang="en-US" dirty="0"/>
              <a:t>If asked, coincidence are jumps within a ~1s of each other (based on scan 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E9E56-88BE-462E-B5B0-4633C72E0E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96037-0C0A-5342-8EDD-2C93F9EFF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6" r="4202"/>
          <a:stretch/>
        </p:blipFill>
        <p:spPr>
          <a:xfrm>
            <a:off x="3489480" y="333699"/>
            <a:ext cx="8608296" cy="4985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3B4FE-3BA7-0749-87C4-0FAABD201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ctr"/>
          <a:lstStyle>
            <a:lvl1pPr algn="ctr">
              <a:defRPr sz="6000" b="1">
                <a:cs typeface="Futura Medium" panose="020B05000000000000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04237-4FC5-9F40-8B4B-2F90FE891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cs typeface="Futura Medium" panose="020B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337849-EB9D-3A43-A95E-BE937D55C2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3198" y="563317"/>
            <a:ext cx="3181095" cy="1234455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1E6A33D-3193-4234-FB04-E763001870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1841" b="32736"/>
          <a:stretch>
            <a:fillRect/>
          </a:stretch>
        </p:blipFill>
        <p:spPr>
          <a:xfrm>
            <a:off x="407708" y="563317"/>
            <a:ext cx="3471275" cy="12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2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E299E8F-E8FD-4E54-9BC9-6830E67C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3292" y="6570793"/>
            <a:ext cx="1488707" cy="278380"/>
          </a:xfrm>
        </p:spPr>
        <p:txBody>
          <a:bodyPr anchor="b"/>
          <a:lstStyle>
            <a:lvl1pPr>
              <a:defRPr sz="1200">
                <a:solidFill>
                  <a:srgbClr val="005C8C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39FC397-EDE3-CD45-8F73-2BCDA9016E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C453E8D3-DD02-4C4B-BE65-EA765207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8233"/>
            <a:ext cx="4114800" cy="278380"/>
          </a:xfrm>
          <a:prstGeom prst="rect">
            <a:avLst/>
          </a:prstGeom>
        </p:spPr>
        <p:txBody>
          <a:bodyPr anchor="b"/>
          <a:lstStyle>
            <a:lvl1pPr>
              <a:defRPr sz="1200" b="0" i="0">
                <a:solidFill>
                  <a:srgbClr val="005C8C"/>
                </a:solidFill>
                <a:latin typeface="Futura Medium" panose="020B0500000000000000"/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9A97D-2336-4E41-854E-70A4199D0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21" r="26443"/>
          <a:stretch/>
        </p:blipFill>
        <p:spPr>
          <a:xfrm>
            <a:off x="8733783" y="215967"/>
            <a:ext cx="3271181" cy="209081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8308DBF-BE3A-4A42-801A-61E36FB0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02566"/>
            <a:ext cx="10096168" cy="71553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5C8C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3AAC9-70BD-8662-8590-02E380780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44" y="6189246"/>
            <a:ext cx="1623643" cy="630071"/>
          </a:xfrm>
          <a:prstGeom prst="rect">
            <a:avLst/>
          </a:prstGeom>
        </p:spPr>
      </p:pic>
      <p:pic>
        <p:nvPicPr>
          <p:cNvPr id="2" name="Picture 1" descr="A blue logo with a circle and a circle in the middle&#10;&#10;AI-generated content may be incorrect.">
            <a:extLst>
              <a:ext uri="{FF2B5EF4-FFF2-40B4-BE49-F238E27FC236}">
                <a16:creationId xmlns:a16="http://schemas.microsoft.com/office/drawing/2014/main" id="{8E051FC6-F0EA-4A77-E72D-EA01B0E084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7037" t="16667" r="16297" b="16667"/>
          <a:stretch>
            <a:fillRect/>
          </a:stretch>
        </p:blipFill>
        <p:spPr>
          <a:xfrm>
            <a:off x="11121326" y="75566"/>
            <a:ext cx="981773" cy="9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E299E8F-E8FD-4E54-9BC9-6830E67C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3292" y="6570793"/>
            <a:ext cx="1488707" cy="278380"/>
          </a:xfrm>
        </p:spPr>
        <p:txBody>
          <a:bodyPr anchor="b"/>
          <a:lstStyle>
            <a:lvl1pPr>
              <a:defRPr sz="1200">
                <a:solidFill>
                  <a:srgbClr val="005C8C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39FC397-EDE3-CD45-8F73-2BCDA9016E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C453E8D3-DD02-4C4B-BE65-EA765207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8233"/>
            <a:ext cx="4114800" cy="278380"/>
          </a:xfrm>
          <a:prstGeom prst="rect">
            <a:avLst/>
          </a:prstGeom>
        </p:spPr>
        <p:txBody>
          <a:bodyPr anchor="b"/>
          <a:lstStyle>
            <a:lvl1pPr>
              <a:defRPr sz="1200" b="0" i="0">
                <a:solidFill>
                  <a:srgbClr val="005C8C"/>
                </a:solidFill>
                <a:latin typeface="Futura Medium" panose="020B0500000000000000"/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C4BF90-3257-4DFF-9013-193A1874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02566"/>
            <a:ext cx="10096168" cy="71553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5C8C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F822BD-F403-2E37-18F4-3E4AA5B6E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4" y="6189246"/>
            <a:ext cx="1623643" cy="630071"/>
          </a:xfrm>
          <a:prstGeom prst="rect">
            <a:avLst/>
          </a:prstGeom>
        </p:spPr>
      </p:pic>
      <p:pic>
        <p:nvPicPr>
          <p:cNvPr id="4" name="Picture 3" descr="A blue logo with a circle and a circle in the middle&#10;&#10;AI-generated content may be incorrect.">
            <a:extLst>
              <a:ext uri="{FF2B5EF4-FFF2-40B4-BE49-F238E27FC236}">
                <a16:creationId xmlns:a16="http://schemas.microsoft.com/office/drawing/2014/main" id="{5AF94497-03B5-C607-ED28-011E05FFB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7037" t="16667" r="16297" b="16667"/>
          <a:stretch>
            <a:fillRect/>
          </a:stretch>
        </p:blipFill>
        <p:spPr>
          <a:xfrm>
            <a:off x="11121326" y="75566"/>
            <a:ext cx="981773" cy="9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040C-574F-CC49-8B78-5735D6A2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02566"/>
            <a:ext cx="11637818" cy="71553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5C8C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5B375-13F9-194B-A824-EA19DD56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3292" y="6570793"/>
            <a:ext cx="1488707" cy="278380"/>
          </a:xfrm>
        </p:spPr>
        <p:txBody>
          <a:bodyPr anchor="b"/>
          <a:lstStyle>
            <a:lvl1pPr>
              <a:defRPr sz="1200">
                <a:solidFill>
                  <a:srgbClr val="005C8C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39FC397-EDE3-CD45-8F73-2BCDA9016E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A8EC4E5-6FD7-43A9-AB64-5566E84F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8233"/>
            <a:ext cx="4114800" cy="278380"/>
          </a:xfrm>
          <a:prstGeom prst="rect">
            <a:avLst/>
          </a:prstGeom>
        </p:spPr>
        <p:txBody>
          <a:bodyPr anchor="b"/>
          <a:lstStyle>
            <a:lvl1pPr>
              <a:defRPr sz="1200" b="0" i="0">
                <a:solidFill>
                  <a:srgbClr val="005C8C"/>
                </a:solidFill>
                <a:latin typeface="Futura Medium" panose="020B0500000000000000"/>
              </a:defRPr>
            </a:lvl1pPr>
          </a:lstStyle>
          <a:p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5667A6-84ED-465A-97AE-C38E9104A7D4}"/>
              </a:ext>
            </a:extLst>
          </p:cNvPr>
          <p:cNvSpPr txBox="1">
            <a:spLocks/>
          </p:cNvSpPr>
          <p:nvPr userDrawn="1"/>
        </p:nvSpPr>
        <p:spPr>
          <a:xfrm>
            <a:off x="-6956" y="6569242"/>
            <a:ext cx="1181238" cy="27838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venir LT 65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78C7C-9962-D444-BC30-CDC2A9B92605}" type="datetimeFigureOut">
              <a:rPr lang="en-US" sz="1200" smtClean="0">
                <a:solidFill>
                  <a:srgbClr val="005C8C"/>
                </a:solidFill>
                <a:latin typeface="Futura Medium" panose="020B0500000000000000"/>
              </a:rPr>
              <a:pPr/>
              <a:t>6/16/2026</a:t>
            </a:fld>
            <a:endParaRPr lang="en-US" sz="1200" dirty="0">
              <a:solidFill>
                <a:srgbClr val="005C8C"/>
              </a:solidFill>
              <a:latin typeface="Futura Medium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1159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166A74-5D67-964F-8ED8-56AA506EC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783" y="215967"/>
            <a:ext cx="3271181" cy="209081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0FB798-9272-7241-B16D-613F745A1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7341" y="954103"/>
            <a:ext cx="1460852" cy="413825"/>
          </a:xfrm>
          <a:prstGeom prst="rect">
            <a:avLst/>
          </a:prstGeom>
          <a:effectLst>
            <a:glow rad="228600">
              <a:schemeClr val="bg1">
                <a:alpha val="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EF8E62-E188-9243-8D9C-799D55B37288}"/>
              </a:ext>
            </a:extLst>
          </p:cNvPr>
          <p:cNvSpPr/>
          <p:nvPr userDrawn="1"/>
        </p:nvSpPr>
        <p:spPr>
          <a:xfrm>
            <a:off x="10190474" y="1355365"/>
            <a:ext cx="20569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kern="1500" dirty="0">
                <a:solidFill>
                  <a:srgbClr val="145C8E"/>
                </a:solidFill>
                <a:latin typeface="Futura Heavy" panose="020B0500000000000000" pitchFamily="34" charset="0"/>
              </a:rPr>
              <a:t>LPS QUBIT COLLABORATORY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97C04-AF66-1940-838B-F7F6D0EBE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84487" y="4935681"/>
            <a:ext cx="2669669" cy="170635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63BB4B-3F51-DC4A-8256-15591CA7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3" y="954103"/>
            <a:ext cx="10515600" cy="507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="0" i="0">
                <a:latin typeface="Avenir LT 65 Medium" pitchFamily="2" charset="0"/>
              </a:defRPr>
            </a:lvl1pPr>
            <a:lvl2pPr>
              <a:defRPr sz="1800" b="0" i="0">
                <a:latin typeface="Avenir LT 65 Medium" pitchFamily="2" charset="0"/>
              </a:defRPr>
            </a:lvl2pPr>
            <a:lvl3pPr>
              <a:defRPr sz="1800" b="0" i="0">
                <a:latin typeface="Avenir LT 65 Medium" pitchFamily="2" charset="0"/>
              </a:defRPr>
            </a:lvl3pPr>
            <a:lvl4pPr>
              <a:defRPr sz="1800" b="0" i="0">
                <a:latin typeface="Avenir LT 65 Medium" pitchFamily="2" charset="0"/>
              </a:defRPr>
            </a:lvl4pPr>
            <a:lvl5pPr>
              <a:defRPr sz="1800" b="0" i="0">
                <a:latin typeface="Avenir LT 65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FEE6C95-B6B3-D944-BAF5-C634FC29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Avenir LT 65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15FBD4-DA2E-AC42-B13B-D2D0AD432579}"/>
              </a:ext>
            </a:extLst>
          </p:cNvPr>
          <p:cNvSpPr txBox="1">
            <a:spLocks/>
          </p:cNvSpPr>
          <p:nvPr userDrawn="1"/>
        </p:nvSpPr>
        <p:spPr>
          <a:xfrm>
            <a:off x="88012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1ECA65-64A6-9F46-B09B-C2BAAA3E1409}" type="slidenum">
              <a:rPr lang="en-US" b="0" i="0" smtClean="0">
                <a:latin typeface="Avenir LT 65 Medium" pitchFamily="2" charset="0"/>
              </a:rPr>
              <a:pPr/>
              <a:t>‹#›</a:t>
            </a:fld>
            <a:endParaRPr lang="en-US" b="0" i="0" dirty="0">
              <a:latin typeface="Avenir LT 65 Medium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016EE-7834-5BEC-61FA-1EE7177DB9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2610" y="156601"/>
            <a:ext cx="1691919" cy="6886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A78DA2-D39D-D4D9-E0D3-AD0F5BEE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02565"/>
            <a:ext cx="11637818" cy="658671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rgbClr val="005C8C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07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50971-7002-DC43-AE8D-1CA265458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705" y="0"/>
            <a:ext cx="8608296" cy="4985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74DFB-8752-9D43-B805-9DD169D5A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6377" y="-398690"/>
            <a:ext cx="4428900" cy="2657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17C63-614F-D44D-8504-28DC53D69A3D}"/>
              </a:ext>
            </a:extLst>
          </p:cNvPr>
          <p:cNvSpPr txBox="1"/>
          <p:nvPr userDrawn="1"/>
        </p:nvSpPr>
        <p:spPr>
          <a:xfrm>
            <a:off x="8065061" y="1439473"/>
            <a:ext cx="41269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solidFill>
                  <a:srgbClr val="005C8C"/>
                </a:solidFill>
                <a:latin typeface="Futura Heavy" panose="020B0500000000000000" pitchFamily="34" charset="0"/>
              </a:rPr>
              <a:t>LPS QUBIT COLLABORATORY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E4F943-457E-0D42-8E5F-E1035FA7B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5981" y="3228857"/>
            <a:ext cx="7414846" cy="6488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i="0">
                <a:latin typeface="Avenir LT 95 Black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E169B4-8BF7-AFF5-C8FF-8797C8C331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375" y="251211"/>
            <a:ext cx="3335330" cy="13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A845F-E716-2C47-9D17-5BB2C989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AC6A3-0909-D945-B789-B1818192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AE8E-1AF5-504E-A8D7-A94CD621F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5191-0176-1140-998A-6ABDCA1C2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6CC24-C8AC-C84D-A086-948032DAD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C397-EDE3-CD45-8F73-2BCDA901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4" r:id="rId4"/>
    <p:sldLayoutId id="2147483664" r:id="rId5"/>
    <p:sldLayoutId id="214748366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0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gif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8.png"/><Relationship Id="rId15" Type="http://schemas.openxmlformats.org/officeDocument/2006/relationships/image" Target="../media/image61.png"/><Relationship Id="rId10" Type="http://schemas.openxmlformats.org/officeDocument/2006/relationships/image" Target="../media/image570.png"/><Relationship Id="rId4" Type="http://schemas.openxmlformats.org/officeDocument/2006/relationships/image" Target="../media/image160.png"/><Relationship Id="rId9" Type="http://schemas.openxmlformats.org/officeDocument/2006/relationships/image" Target="../media/image190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21.png"/><Relationship Id="rId4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svg"/><Relationship Id="rId4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70.png"/><Relationship Id="rId7" Type="http://schemas.openxmlformats.org/officeDocument/2006/relationships/image" Target="../media/image73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60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12" Type="http://schemas.openxmlformats.org/officeDocument/2006/relationships/image" Target="NUL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NULL"/><Relationship Id="rId5" Type="http://schemas.openxmlformats.org/officeDocument/2006/relationships/image" Target="../media/image89.png"/><Relationship Id="rId15" Type="http://schemas.openxmlformats.org/officeDocument/2006/relationships/image" Target="../media/image620.png"/><Relationship Id="rId10" Type="http://schemas.openxmlformats.org/officeDocument/2006/relationships/image" Target="NULL"/><Relationship Id="rId4" Type="http://schemas.openxmlformats.org/officeDocument/2006/relationships/image" Target="../media/image88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9.svg"/><Relationship Id="rId7" Type="http://schemas.openxmlformats.org/officeDocument/2006/relationships/image" Target="../media/image103.svg"/><Relationship Id="rId2" Type="http://schemas.openxmlformats.org/officeDocument/2006/relationships/image" Target="../media/image9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svg"/><Relationship Id="rId5" Type="http://schemas.openxmlformats.org/officeDocument/2006/relationships/image" Target="../media/image101.svg"/><Relationship Id="rId4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40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36.emf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10.png"/><Relationship Id="rId10" Type="http://schemas.openxmlformats.org/officeDocument/2006/relationships/image" Target="../media/image38.png"/><Relationship Id="rId4" Type="http://schemas.openxmlformats.org/officeDocument/2006/relationships/image" Target="../media/image350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1BE15D-7009-7041-82BC-3D713BF7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66" y="2423184"/>
            <a:ext cx="7700273" cy="990051"/>
          </a:xfrm>
        </p:spPr>
        <p:txBody>
          <a:bodyPr>
            <a:normAutofit/>
          </a:bodyPr>
          <a:lstStyle/>
          <a:p>
            <a:r>
              <a:rPr lang="en-US" dirty="0"/>
              <a:t>Investigating Effects of Gamma Radiation on Spin Qubits in HRL SLEDGE Devices</a:t>
            </a:r>
            <a:endParaRPr lang="en-US" sz="1600" b="0" dirty="0">
              <a:latin typeface="Avenir Next" panose="020B0503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5679357-5902-4F4C-83E8-4B90987CA970}"/>
              </a:ext>
            </a:extLst>
          </p:cNvPr>
          <p:cNvSpPr txBox="1">
            <a:spLocks/>
          </p:cNvSpPr>
          <p:nvPr/>
        </p:nvSpPr>
        <p:spPr>
          <a:xfrm>
            <a:off x="2197425" y="3429000"/>
            <a:ext cx="7700273" cy="9900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venir LT 95 Black" pitchFamily="2" charset="0"/>
                <a:ea typeface="+mj-ea"/>
                <a:cs typeface="+mj-cs"/>
              </a:defRPr>
            </a:lvl1pPr>
          </a:lstStyle>
          <a:p>
            <a:endParaRPr lang="en-US" sz="1600" b="0" dirty="0">
              <a:latin typeface="Avenir Next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ED7AE-843B-469F-991B-46F07D976859}"/>
              </a:ext>
            </a:extLst>
          </p:cNvPr>
          <p:cNvSpPr txBox="1"/>
          <p:nvPr/>
        </p:nvSpPr>
        <p:spPr>
          <a:xfrm>
            <a:off x="1829040" y="3420397"/>
            <a:ext cx="8437041" cy="171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J. Lou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*, A. R. Mills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 Oszwaldowski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J. Lutz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Misra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P. A. Sharma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 M. Jock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Acuna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D. Reed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 S. G. Carter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Laboratory for Physical Sciences, College Park, MD 20740</a:t>
            </a:r>
          </a:p>
          <a:p>
            <a:pPr marL="457200" algn="ctr">
              <a:lnSpc>
                <a:spcPct val="115000"/>
              </a:lnSpc>
            </a:pPr>
            <a:r>
              <a:rPr lang="en-US" sz="12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Quantum Collaborative Research Corps, Dept of Physics, University of Maryland, College Park, MD 20740</a:t>
            </a:r>
          </a:p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Sandia National Lab, Albuquerque, NM 87123</a:t>
            </a:r>
          </a:p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HRL Laboratories, LLC, Malibu, CA 90265</a:t>
            </a:r>
          </a:p>
        </p:txBody>
      </p:sp>
      <p:pic>
        <p:nvPicPr>
          <p:cNvPr id="1026" name="Picture 2" descr="University of Maryland Presidential Seal">
            <a:extLst>
              <a:ext uri="{FF2B5EF4-FFF2-40B4-BE49-F238E27FC236}">
                <a16:creationId xmlns:a16="http://schemas.microsoft.com/office/drawing/2014/main" id="{3D69D41F-5F7E-4F75-9A35-4A6A91C2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62261"/>
            <a:ext cx="1795739" cy="17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ED08D-3AC1-4D9F-AAF2-51A2A7DB7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041649" cy="1632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22DD9-CD3D-4F95-9E31-B66FEC0D6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37" y="5726430"/>
            <a:ext cx="2198845" cy="1131570"/>
          </a:xfrm>
          <a:prstGeom prst="rect">
            <a:avLst/>
          </a:prstGeom>
        </p:spPr>
      </p:pic>
      <p:pic>
        <p:nvPicPr>
          <p:cNvPr id="2" name="Picture 2" descr="Welcome, HRL Laboratories, to Executive Presence: A Training &amp; Coaching  Program for Leaders - Scott Hutcheson">
            <a:extLst>
              <a:ext uri="{FF2B5EF4-FFF2-40B4-BE49-F238E27FC236}">
                <a16:creationId xmlns:a16="http://schemas.microsoft.com/office/drawing/2014/main" id="{5ADFCDEB-F1CB-448F-96F2-61DA054B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78" y="5611553"/>
            <a:ext cx="2325622" cy="12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6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8BD41A81-9EC2-4C1B-B593-3110E7C5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52" y="3855927"/>
            <a:ext cx="3187082" cy="30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97F2AEF-EF87-4022-82AC-34035FAA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31" y="3843679"/>
            <a:ext cx="3181350" cy="30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6AE18A-8051-45BD-903F-599AA1DB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08" y="3861412"/>
            <a:ext cx="4168588" cy="30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411F859-311A-4826-B542-2D5A20C1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83" y="3861412"/>
            <a:ext cx="3181350" cy="30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159418CC-ADA1-4EBA-A0BB-A5BC3587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565017"/>
            <a:ext cx="11418779" cy="22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CDA43FD-C061-4B4A-8152-B85088B1046F}"/>
              </a:ext>
            </a:extLst>
          </p:cNvPr>
          <p:cNvSpPr/>
          <p:nvPr/>
        </p:nvSpPr>
        <p:spPr>
          <a:xfrm>
            <a:off x="3071792" y="1594803"/>
            <a:ext cx="6313078" cy="192654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40359A-A334-44FA-BAD4-BAC25FEAA3B7}"/>
              </a:ext>
            </a:extLst>
          </p:cNvPr>
          <p:cNvSpPr/>
          <p:nvPr/>
        </p:nvSpPr>
        <p:spPr>
          <a:xfrm>
            <a:off x="675664" y="1598371"/>
            <a:ext cx="2396129" cy="1926547"/>
          </a:xfrm>
          <a:prstGeom prst="rect">
            <a:avLst/>
          </a:prstGeom>
          <a:solidFill>
            <a:srgbClr val="4924E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029C62-4BDC-4D91-981A-DC42BCDBBD2E}"/>
              </a:ext>
            </a:extLst>
          </p:cNvPr>
          <p:cNvSpPr/>
          <p:nvPr/>
        </p:nvSpPr>
        <p:spPr>
          <a:xfrm>
            <a:off x="3071793" y="1598371"/>
            <a:ext cx="6313077" cy="192654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26D795-432E-44CA-99D5-9A0D3612B41A}"/>
              </a:ext>
            </a:extLst>
          </p:cNvPr>
          <p:cNvSpPr txBox="1"/>
          <p:nvPr/>
        </p:nvSpPr>
        <p:spPr>
          <a:xfrm>
            <a:off x="1156614" y="2695743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radiation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85A936-3201-465C-B31B-A99F20D33970}"/>
              </a:ext>
            </a:extLst>
          </p:cNvPr>
          <p:cNvSpPr txBox="1"/>
          <p:nvPr/>
        </p:nvSpPr>
        <p:spPr>
          <a:xfrm>
            <a:off x="5970647" y="2829585"/>
            <a:ext cx="114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61AE95-CFCB-4C0F-957E-46D8DF33665D}"/>
              </a:ext>
            </a:extLst>
          </p:cNvPr>
          <p:cNvSpPr/>
          <p:nvPr/>
        </p:nvSpPr>
        <p:spPr>
          <a:xfrm>
            <a:off x="9384870" y="1598371"/>
            <a:ext cx="2269456" cy="192292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F2F772-057B-4CDC-B039-29109F67B639}"/>
              </a:ext>
            </a:extLst>
          </p:cNvPr>
          <p:cNvSpPr txBox="1"/>
          <p:nvPr/>
        </p:nvSpPr>
        <p:spPr>
          <a:xfrm>
            <a:off x="9758788" y="2759303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radiation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09EBE-B5DF-4AC1-9400-F97EB9E7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Jumps</a:t>
            </a:r>
          </a:p>
        </p:txBody>
      </p:sp>
      <p:sp>
        <p:nvSpPr>
          <p:cNvPr id="5" name="Slide Number Placeholder 92">
            <a:extLst>
              <a:ext uri="{FF2B5EF4-FFF2-40B4-BE49-F238E27FC236}">
                <a16:creationId xmlns:a16="http://schemas.microsoft.com/office/drawing/2014/main" id="{7569BFB6-6288-4D16-8B04-DF11FB404D35}"/>
              </a:ext>
            </a:extLst>
          </p:cNvPr>
          <p:cNvSpPr txBox="1">
            <a:spLocks/>
          </p:cNvSpPr>
          <p:nvPr/>
        </p:nvSpPr>
        <p:spPr>
          <a:xfrm>
            <a:off x="9136729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A1FC49-684E-49EF-8374-D66412E2DB71}"/>
              </a:ext>
            </a:extLst>
          </p:cNvPr>
          <p:cNvSpPr txBox="1"/>
          <p:nvPr/>
        </p:nvSpPr>
        <p:spPr>
          <a:xfrm>
            <a:off x="1058753" y="4132494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radiation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BCE4FD-6D4D-4196-88B6-A7A673CD593A}"/>
              </a:ext>
            </a:extLst>
          </p:cNvPr>
          <p:cNvSpPr txBox="1"/>
          <p:nvPr/>
        </p:nvSpPr>
        <p:spPr>
          <a:xfrm>
            <a:off x="4008614" y="3923989"/>
            <a:ext cx="194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</a:t>
            </a:r>
            <a:r>
              <a:rPr lang="en-US" dirty="0">
                <a:latin typeface="Symbol" panose="05050102010706020507" pitchFamily="18" charset="2"/>
              </a:rPr>
              <a:t>, </a:t>
            </a:r>
            <a:r>
              <a:rPr lang="en-US" dirty="0"/>
              <a:t>shifting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5EE0E6-3DEA-41C1-9F4F-4711AC6F6B95}"/>
              </a:ext>
            </a:extLst>
          </p:cNvPr>
          <p:cNvCxnSpPr>
            <a:cxnSpLocks/>
          </p:cNvCxnSpPr>
          <p:nvPr/>
        </p:nvCxnSpPr>
        <p:spPr>
          <a:xfrm>
            <a:off x="3071796" y="3524918"/>
            <a:ext cx="129658" cy="3990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30E562-22C2-46BA-B8C6-DD23270DE3FF}"/>
              </a:ext>
            </a:extLst>
          </p:cNvPr>
          <p:cNvCxnSpPr>
            <a:cxnSpLocks/>
          </p:cNvCxnSpPr>
          <p:nvPr/>
        </p:nvCxnSpPr>
        <p:spPr>
          <a:xfrm>
            <a:off x="3608476" y="3521298"/>
            <a:ext cx="3206680" cy="412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FC05E2-3DCB-4D7A-B706-DF01730B3AB7}"/>
              </a:ext>
            </a:extLst>
          </p:cNvPr>
          <p:cNvSpPr txBox="1"/>
          <p:nvPr/>
        </p:nvSpPr>
        <p:spPr>
          <a:xfrm>
            <a:off x="7518115" y="3987783"/>
            <a:ext cx="194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</a:t>
            </a:r>
            <a:r>
              <a:rPr lang="en-US" dirty="0">
                <a:latin typeface="Symbol" panose="05050102010706020507" pitchFamily="18" charset="2"/>
              </a:rPr>
              <a:t>g, </a:t>
            </a:r>
            <a:r>
              <a:rPr lang="en-US" dirty="0"/>
              <a:t>plateau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1C6BD-7B91-4E16-B8CD-1E72C91E8EF9}"/>
              </a:ext>
            </a:extLst>
          </p:cNvPr>
          <p:cNvCxnSpPr>
            <a:cxnSpLocks/>
          </p:cNvCxnSpPr>
          <p:nvPr/>
        </p:nvCxnSpPr>
        <p:spPr>
          <a:xfrm>
            <a:off x="3608476" y="3521298"/>
            <a:ext cx="3323343" cy="3934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48257D-CDFF-4A2F-BF7B-4C80F99734E0}"/>
              </a:ext>
            </a:extLst>
          </p:cNvPr>
          <p:cNvCxnSpPr>
            <a:cxnSpLocks/>
          </p:cNvCxnSpPr>
          <p:nvPr/>
        </p:nvCxnSpPr>
        <p:spPr>
          <a:xfrm>
            <a:off x="9384871" y="3528486"/>
            <a:ext cx="158988" cy="3862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E9C681-F3DE-45EE-B922-CE4880B76B08}"/>
              </a:ext>
            </a:extLst>
          </p:cNvPr>
          <p:cNvCxnSpPr>
            <a:cxnSpLocks/>
          </p:cNvCxnSpPr>
          <p:nvPr/>
        </p:nvCxnSpPr>
        <p:spPr>
          <a:xfrm>
            <a:off x="9395241" y="3524918"/>
            <a:ext cx="129759" cy="399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D1A69E-978E-480C-A21F-1DF886D40D75}"/>
              </a:ext>
            </a:extLst>
          </p:cNvPr>
          <p:cNvCxnSpPr>
            <a:cxnSpLocks/>
          </p:cNvCxnSpPr>
          <p:nvPr/>
        </p:nvCxnSpPr>
        <p:spPr>
          <a:xfrm>
            <a:off x="11650453" y="3521298"/>
            <a:ext cx="551072" cy="412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A7FA311-144C-468A-A363-BC21053EC84A}"/>
              </a:ext>
            </a:extLst>
          </p:cNvPr>
          <p:cNvSpPr txBox="1"/>
          <p:nvPr/>
        </p:nvSpPr>
        <p:spPr>
          <a:xfrm>
            <a:off x="10244928" y="4054188"/>
            <a:ext cx="194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radiation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30EEE72-5CB4-4AE4-92F7-CF9989CCB426}"/>
              </a:ext>
            </a:extLst>
          </p:cNvPr>
          <p:cNvCxnSpPr>
            <a:cxnSpLocks/>
          </p:cNvCxnSpPr>
          <p:nvPr/>
        </p:nvCxnSpPr>
        <p:spPr>
          <a:xfrm flipH="1">
            <a:off x="450230" y="3476988"/>
            <a:ext cx="225435" cy="4377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1C9538-B71F-473D-8CD3-E8A0B20F2390}"/>
              </a:ext>
            </a:extLst>
          </p:cNvPr>
          <p:cNvCxnSpPr>
            <a:cxnSpLocks/>
          </p:cNvCxnSpPr>
          <p:nvPr/>
        </p:nvCxnSpPr>
        <p:spPr>
          <a:xfrm>
            <a:off x="3076956" y="3521298"/>
            <a:ext cx="23790" cy="437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6A47CCB-B9E5-47C3-BA2F-60FEC5672A2C}"/>
              </a:ext>
            </a:extLst>
          </p:cNvPr>
          <p:cNvSpPr/>
          <p:nvPr/>
        </p:nvSpPr>
        <p:spPr>
          <a:xfrm>
            <a:off x="3071792" y="1594803"/>
            <a:ext cx="536684" cy="191505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075AE76-3DC3-46CC-8D85-6BEF6678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94" y="1406242"/>
            <a:ext cx="6297842" cy="25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7E4B6-00A5-4FE0-B783-5014DD6C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614F87-25CF-4DF8-B775-EFEEE6E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Jumps: Correlations</a:t>
            </a:r>
          </a:p>
        </p:txBody>
      </p:sp>
      <p:sp>
        <p:nvSpPr>
          <p:cNvPr id="22" name="Slide Number Placeholder 92">
            <a:extLst>
              <a:ext uri="{FF2B5EF4-FFF2-40B4-BE49-F238E27FC236}">
                <a16:creationId xmlns:a16="http://schemas.microsoft.com/office/drawing/2014/main" id="{62730960-C0C0-4EAA-895F-EB5F050B7EE9}"/>
              </a:ext>
            </a:extLst>
          </p:cNvPr>
          <p:cNvSpPr txBox="1">
            <a:spLocks/>
          </p:cNvSpPr>
          <p:nvPr/>
        </p:nvSpPr>
        <p:spPr>
          <a:xfrm>
            <a:off x="9136729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805CF05B-C87E-437A-89F2-ED08F7AB2B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448663"/>
                  </p:ext>
                </p:extLst>
              </p:nvPr>
            </p:nvGraphicFramePr>
            <p:xfrm>
              <a:off x="528179" y="1801943"/>
              <a:ext cx="7302294" cy="1950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4800">
                      <a:extLst>
                        <a:ext uri="{9D8B030D-6E8A-4147-A177-3AD203B41FA5}">
                          <a16:colId xmlns:a16="http://schemas.microsoft.com/office/drawing/2014/main" val="2965918057"/>
                        </a:ext>
                      </a:extLst>
                    </a:gridCol>
                    <a:gridCol w="1304990">
                      <a:extLst>
                        <a:ext uri="{9D8B030D-6E8A-4147-A177-3AD203B41FA5}">
                          <a16:colId xmlns:a16="http://schemas.microsoft.com/office/drawing/2014/main" val="3475813323"/>
                        </a:ext>
                      </a:extLst>
                    </a:gridCol>
                    <a:gridCol w="1330981">
                      <a:extLst>
                        <a:ext uri="{9D8B030D-6E8A-4147-A177-3AD203B41FA5}">
                          <a16:colId xmlns:a16="http://schemas.microsoft.com/office/drawing/2014/main" val="506157297"/>
                        </a:ext>
                      </a:extLst>
                    </a:gridCol>
                    <a:gridCol w="1455189">
                      <a:extLst>
                        <a:ext uri="{9D8B030D-6E8A-4147-A177-3AD203B41FA5}">
                          <a16:colId xmlns:a16="http://schemas.microsoft.com/office/drawing/2014/main" val="1447655381"/>
                        </a:ext>
                      </a:extLst>
                    </a:gridCol>
                    <a:gridCol w="1316334">
                      <a:extLst>
                        <a:ext uri="{9D8B030D-6E8A-4147-A177-3AD203B41FA5}">
                          <a16:colId xmlns:a16="http://schemas.microsoft.com/office/drawing/2014/main" val="24799457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 rad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(counts / hr)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Rad, shifting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0&lt;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&lt;7.15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(counts / hr)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Rad, plateau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10&lt;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&lt;117.6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(counts / hr)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Post rad,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&gt;117.6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(counts / hr)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7749374"/>
                      </a:ext>
                    </a:extLst>
                  </a:tr>
                  <a:tr h="2848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𝚫</m:t>
                                    </m:r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𝐌𝟏</m:t>
                                    </m:r>
                                  </m:e>
                                </m:d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&gt;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𝟏𝟔𝐦𝐕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3.64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0.046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0.034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5387087"/>
                      </a:ext>
                    </a:extLst>
                  </a:tr>
                  <a:tr h="28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𝚫</m:t>
                                    </m:r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𝐌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&gt;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𝟏𝟔𝐦𝐕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3.36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                 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M2 too noisy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9312220"/>
                      </a:ext>
                    </a:extLst>
                  </a:tr>
                  <a:tr h="28480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Coincidence #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3.22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8316605"/>
                      </a:ext>
                    </a:extLst>
                  </a:tr>
                  <a:tr h="28480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% of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92%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70966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805CF05B-C87E-437A-89F2-ED08F7AB2B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448663"/>
                  </p:ext>
                </p:extLst>
              </p:nvPr>
            </p:nvGraphicFramePr>
            <p:xfrm>
              <a:off x="528179" y="1801943"/>
              <a:ext cx="7302294" cy="1950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4800">
                      <a:extLst>
                        <a:ext uri="{9D8B030D-6E8A-4147-A177-3AD203B41FA5}">
                          <a16:colId xmlns:a16="http://schemas.microsoft.com/office/drawing/2014/main" val="2965918057"/>
                        </a:ext>
                      </a:extLst>
                    </a:gridCol>
                    <a:gridCol w="1304990">
                      <a:extLst>
                        <a:ext uri="{9D8B030D-6E8A-4147-A177-3AD203B41FA5}">
                          <a16:colId xmlns:a16="http://schemas.microsoft.com/office/drawing/2014/main" val="3475813323"/>
                        </a:ext>
                      </a:extLst>
                    </a:gridCol>
                    <a:gridCol w="1330981">
                      <a:extLst>
                        <a:ext uri="{9D8B030D-6E8A-4147-A177-3AD203B41FA5}">
                          <a16:colId xmlns:a16="http://schemas.microsoft.com/office/drawing/2014/main" val="506157297"/>
                        </a:ext>
                      </a:extLst>
                    </a:gridCol>
                    <a:gridCol w="1455189">
                      <a:extLst>
                        <a:ext uri="{9D8B030D-6E8A-4147-A177-3AD203B41FA5}">
                          <a16:colId xmlns:a16="http://schemas.microsoft.com/office/drawing/2014/main" val="1447655381"/>
                        </a:ext>
                      </a:extLst>
                    </a:gridCol>
                    <a:gridCol w="1316334">
                      <a:extLst>
                        <a:ext uri="{9D8B030D-6E8A-4147-A177-3AD203B41FA5}">
                          <a16:colId xmlns:a16="http://schemas.microsoft.com/office/drawing/2014/main" val="2479945790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5794" t="-833" r="-315888" b="-17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0183" t="-833" r="-208676" b="-17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715" t="-833" r="-91213" b="-17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5556" t="-833" r="-926" b="-17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7493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" t="-237255" r="-286174" b="-3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3.64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0.046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0.034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53870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" t="-344000" r="-28617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0.14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3.36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                 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M2 too noisy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93122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Coincidence #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3.22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83166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% of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92%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70966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126DBA6D-0C89-4AF3-8B05-15C0E3B8C0E2}"/>
              </a:ext>
            </a:extLst>
          </p:cNvPr>
          <p:cNvSpPr/>
          <p:nvPr/>
        </p:nvSpPr>
        <p:spPr>
          <a:xfrm>
            <a:off x="1194892" y="4732762"/>
            <a:ext cx="5866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Interleaved measurements </a:t>
            </a:r>
            <a:r>
              <a:rPr lang="en-US" dirty="0">
                <a:sym typeface="Wingdings" panose="05000000000000000000" pitchFamily="2" charset="2"/>
              </a:rPr>
              <a:t> detect correlations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coincidences before source is put under fridge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Jumps are highly correlated!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Very few jumps during plateau with or without source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411ABD-FF43-4233-9DF1-8B77B0579527}"/>
              </a:ext>
            </a:extLst>
          </p:cNvPr>
          <p:cNvSpPr txBox="1"/>
          <p:nvPr/>
        </p:nvSpPr>
        <p:spPr>
          <a:xfrm>
            <a:off x="528179" y="1432611"/>
            <a:ext cx="303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Jump threshold = 0.16 mV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C757C-316F-4E4D-883F-46295BC3D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742" y="2224464"/>
            <a:ext cx="3708627" cy="37086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0F6A6-8993-427B-96E7-88872C50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614F87-25CF-4DF8-B775-EFEEE6E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 for correlated jumps</a:t>
            </a:r>
          </a:p>
        </p:txBody>
      </p:sp>
      <p:sp>
        <p:nvSpPr>
          <p:cNvPr id="22" name="Slide Number Placeholder 92">
            <a:extLst>
              <a:ext uri="{FF2B5EF4-FFF2-40B4-BE49-F238E27FC236}">
                <a16:creationId xmlns:a16="http://schemas.microsoft.com/office/drawing/2014/main" id="{62730960-C0C0-4EAA-895F-EB5F050B7EE9}"/>
              </a:ext>
            </a:extLst>
          </p:cNvPr>
          <p:cNvSpPr txBox="1">
            <a:spLocks/>
          </p:cNvSpPr>
          <p:nvPr/>
        </p:nvSpPr>
        <p:spPr>
          <a:xfrm>
            <a:off x="9136729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B3751-F2E9-49A0-8F1C-2274FA5E0E40}"/>
              </a:ext>
            </a:extLst>
          </p:cNvPr>
          <p:cNvSpPr txBox="1"/>
          <p:nvPr/>
        </p:nvSpPr>
        <p:spPr>
          <a:xfrm>
            <a:off x="3698882" y="948620"/>
            <a:ext cx="6507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Consider simple analytical model for jumps: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 electron at different locations, along with image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change in potential energy at each charge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to gate voltage from lever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jumps from one electron and multiple electrons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74F04-56F5-49AC-86E1-BB894AADC646}"/>
              </a:ext>
            </a:extLst>
          </p:cNvPr>
          <p:cNvSpPr txBox="1"/>
          <p:nvPr/>
        </p:nvSpPr>
        <p:spPr>
          <a:xfrm>
            <a:off x="4133954" y="2425948"/>
            <a:ext cx="20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Gate oxide (60 nm)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54B91E4-21E3-436F-98E7-0CDC661CF0E8}"/>
              </a:ext>
            </a:extLst>
          </p:cNvPr>
          <p:cNvSpPr txBox="1"/>
          <p:nvPr/>
        </p:nvSpPr>
        <p:spPr>
          <a:xfrm>
            <a:off x="6610647" y="2425948"/>
            <a:ext cx="217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CMP layer (170 nm)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EA78CD92-A610-40E4-812D-EB37CC37F18D}"/>
              </a:ext>
            </a:extLst>
          </p:cNvPr>
          <p:cNvSpPr txBox="1"/>
          <p:nvPr/>
        </p:nvSpPr>
        <p:spPr>
          <a:xfrm>
            <a:off x="9239354" y="2425948"/>
            <a:ext cx="247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Graded buffer (@ 2 </a:t>
            </a:r>
            <a:r>
              <a:rPr lang="en-US" b="1" dirty="0">
                <a:latin typeface="Symbol" panose="05050102010706020507" pitchFamily="18" charset="2"/>
              </a:rPr>
              <a:t>m</a:t>
            </a:r>
            <a:r>
              <a:rPr lang="en-US" b="1" dirty="0"/>
              <a:t>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05327-7B07-437D-BF3C-9644D8B2A6AB}"/>
              </a:ext>
            </a:extLst>
          </p:cNvPr>
          <p:cNvSpPr txBox="1"/>
          <p:nvPr/>
        </p:nvSpPr>
        <p:spPr>
          <a:xfrm rot="16200000">
            <a:off x="2942344" y="3211406"/>
            <a:ext cx="131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electron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66FA503A-A2C9-4828-81B3-52CAA0685461}"/>
              </a:ext>
            </a:extLst>
          </p:cNvPr>
          <p:cNvSpPr txBox="1"/>
          <p:nvPr/>
        </p:nvSpPr>
        <p:spPr>
          <a:xfrm rot="16200000">
            <a:off x="2942346" y="5265836"/>
            <a:ext cx="131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electrons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FD57F0-5CC1-4CB4-9678-56C8780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17" y="4328073"/>
            <a:ext cx="2393402" cy="23934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BF4D41-3AA9-426B-BDBF-6EA49DBA3C39}"/>
              </a:ext>
            </a:extLst>
          </p:cNvPr>
          <p:cNvSpPr txBox="1"/>
          <p:nvPr/>
        </p:nvSpPr>
        <p:spPr>
          <a:xfrm>
            <a:off x="1084094" y="4066564"/>
            <a:ext cx="135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1C29BF8-1A75-45CA-8434-54A809B64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82" y="4725886"/>
            <a:ext cx="1871854" cy="180020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F6DEAC3-2625-405D-A78C-F12276F01B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533" y="4675002"/>
            <a:ext cx="1862652" cy="187624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6C93C87-C493-4E2B-B19B-298F4B087A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353" y="4675002"/>
            <a:ext cx="1877833" cy="18194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9E891-3C9E-46CE-9ADC-160C2456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39BD11C-3D1D-4DE3-A530-6C01A9EACA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963"/>
          <a:stretch/>
        </p:blipFill>
        <p:spPr>
          <a:xfrm>
            <a:off x="379927" y="802647"/>
            <a:ext cx="2831819" cy="334432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96589F5-A464-40C4-8EA9-91527701D244}"/>
              </a:ext>
            </a:extLst>
          </p:cNvPr>
          <p:cNvSpPr/>
          <p:nvPr/>
        </p:nvSpPr>
        <p:spPr>
          <a:xfrm>
            <a:off x="1130378" y="1493300"/>
            <a:ext cx="374650" cy="879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E2AB8A-0FBD-4E44-8F49-97E121401CCF}"/>
              </a:ext>
            </a:extLst>
          </p:cNvPr>
          <p:cNvSpPr/>
          <p:nvPr/>
        </p:nvSpPr>
        <p:spPr>
          <a:xfrm>
            <a:off x="2113617" y="1490125"/>
            <a:ext cx="374650" cy="879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7869EA-0969-414C-BD44-DE90E35A6980}"/>
              </a:ext>
            </a:extLst>
          </p:cNvPr>
          <p:cNvSpPr txBox="1"/>
          <p:nvPr/>
        </p:nvSpPr>
        <p:spPr>
          <a:xfrm>
            <a:off x="742673" y="1258047"/>
            <a:ext cx="44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6B5C24-E5C6-4CDD-AB47-786C568D7E52}"/>
              </a:ext>
            </a:extLst>
          </p:cNvPr>
          <p:cNvSpPr txBox="1"/>
          <p:nvPr/>
        </p:nvSpPr>
        <p:spPr>
          <a:xfrm>
            <a:off x="2367904" y="1279312"/>
            <a:ext cx="44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77313B-81A6-48C2-814B-FF3FC4633286}"/>
              </a:ext>
            </a:extLst>
          </p:cNvPr>
          <p:cNvSpPr txBox="1"/>
          <p:nvPr/>
        </p:nvSpPr>
        <p:spPr>
          <a:xfrm>
            <a:off x="8163789" y="402280"/>
            <a:ext cx="206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Rafal Oszwaldowski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756F6F9-D2C8-43C8-89D0-38B0C5781A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8374" y="2805002"/>
            <a:ext cx="1795493" cy="1830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C77BB3-7A9A-4EEC-A9C6-2F80FA5CED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4626" y="2768188"/>
            <a:ext cx="1862653" cy="18728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5D5208-DFE9-4D16-9FBD-E9635D26F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8038" y="2786476"/>
            <a:ext cx="2016804" cy="186714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22CA5-00DC-9D6C-A393-F4C89C2D8693}"/>
              </a:ext>
            </a:extLst>
          </p:cNvPr>
          <p:cNvSpPr/>
          <p:nvPr/>
        </p:nvSpPr>
        <p:spPr>
          <a:xfrm>
            <a:off x="9067800" y="4435896"/>
            <a:ext cx="2393402" cy="228557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AD719-7B65-4AC4-838F-00B0E5A1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4E91B6-02C6-4403-B38A-59573264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Traps in the graded buffer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74BC72-CBA7-415F-A560-F60950A3C4E6}"/>
              </a:ext>
            </a:extLst>
          </p:cNvPr>
          <p:cNvGrpSpPr/>
          <p:nvPr/>
        </p:nvGrpSpPr>
        <p:grpSpPr>
          <a:xfrm>
            <a:off x="-97459" y="952148"/>
            <a:ext cx="5068187" cy="4190122"/>
            <a:chOff x="3367111" y="1265487"/>
            <a:chExt cx="5068187" cy="41901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4BDDC-D629-4C5B-8FB8-3F2427B1E7F9}"/>
                </a:ext>
              </a:extLst>
            </p:cNvPr>
            <p:cNvSpPr/>
            <p:nvPr/>
          </p:nvSpPr>
          <p:spPr>
            <a:xfrm>
              <a:off x="4413250" y="2766858"/>
              <a:ext cx="2808288" cy="1366136"/>
            </a:xfrm>
            <a:prstGeom prst="rect">
              <a:avLst/>
            </a:prstGeom>
            <a:gradFill flip="none" rotWithShape="1"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47E94E-24B2-4311-8E2C-A8DAEFFFF581}"/>
                </a:ext>
              </a:extLst>
            </p:cNvPr>
            <p:cNvGrpSpPr/>
            <p:nvPr/>
          </p:nvGrpSpPr>
          <p:grpSpPr>
            <a:xfrm>
              <a:off x="3367111" y="1265487"/>
              <a:ext cx="5068187" cy="4190122"/>
              <a:chOff x="3367111" y="1265487"/>
              <a:chExt cx="5068187" cy="419012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A00E9F-E3A1-43D6-9B14-C7C31C0D64BE}"/>
                  </a:ext>
                </a:extLst>
              </p:cNvPr>
              <p:cNvSpPr/>
              <p:nvPr/>
            </p:nvSpPr>
            <p:spPr>
              <a:xfrm>
                <a:off x="4413380" y="4132994"/>
                <a:ext cx="2808514" cy="13226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3D6BF33-DD57-4B30-8EC2-3D270C6CB784}"/>
                      </a:ext>
                    </a:extLst>
                  </p:cNvPr>
                  <p:cNvSpPr txBox="1"/>
                  <p:nvPr/>
                </p:nvSpPr>
                <p:spPr>
                  <a:xfrm>
                    <a:off x="4503479" y="4278687"/>
                    <a:ext cx="2623166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Si</m:t>
                          </m:r>
                        </m:oMath>
                      </m:oMathPara>
                    </a14:m>
                    <a:endParaRPr lang="en-US" sz="2800" dirty="0"/>
                  </a:p>
                  <a:p>
                    <a14:m>
                      <m:oMath xmlns:m="http://schemas.openxmlformats.org/officeDocument/2006/math"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𝜌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3−5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kΩ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cm</m:t>
                        </m:r>
                        <m: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at</m:t>
                        </m:r>
                        <m: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R</m:t>
                            </m:r>
                          </m:sub>
                        </m:sSub>
                      </m:oMath>
                    </a14:m>
                    <a:r>
                      <a:rPr lang="en-US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, </a:t>
                    </a:r>
                    <a:br>
                      <a:rPr lang="en-US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en-US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n-type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7DA9A641-8356-49A3-B657-228087140F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3479" y="4278687"/>
                    <a:ext cx="2623166" cy="10772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93" b="-79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22E4BD3-2A8E-4C1A-A08D-21B6C7013C41}"/>
                      </a:ext>
                    </a:extLst>
                  </p:cNvPr>
                  <p:cNvSpPr txBox="1"/>
                  <p:nvPr/>
                </p:nvSpPr>
                <p:spPr>
                  <a:xfrm>
                    <a:off x="4754600" y="3410960"/>
                    <a:ext cx="212092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i="0" dirty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Ge</m:t>
                              </m:r>
                            </m:e>
                            <m:sub>
                              <m: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graded</m:t>
                          </m:r>
                          <m: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buffer</m:t>
                          </m:r>
                          <m: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101FC03-CDEB-4201-806E-D9D3C3C48C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4600" y="3410960"/>
                    <a:ext cx="212092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0925B0-A6B0-49D3-99E6-447FCAC188AE}"/>
                  </a:ext>
                </a:extLst>
              </p:cNvPr>
              <p:cNvSpPr/>
              <p:nvPr/>
            </p:nvSpPr>
            <p:spPr>
              <a:xfrm>
                <a:off x="4412154" y="2379583"/>
                <a:ext cx="2808514" cy="741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17DF283-8D64-4C5F-B9D7-A0ED15B86288}"/>
                      </a:ext>
                    </a:extLst>
                  </p:cNvPr>
                  <p:cNvSpPr txBox="1"/>
                  <p:nvPr/>
                </p:nvSpPr>
                <p:spPr>
                  <a:xfrm>
                    <a:off x="3645029" y="2262726"/>
                    <a:ext cx="62607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QW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, 3</m:t>
                          </m:r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nm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83BA9B0-80F8-49D6-8A42-F7C0A05CE8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5029" y="2262726"/>
                    <a:ext cx="62607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534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E6789A-2F10-4F4C-B998-20B398735962}"/>
                  </a:ext>
                </a:extLst>
              </p:cNvPr>
              <p:cNvSpPr/>
              <p:nvPr/>
            </p:nvSpPr>
            <p:spPr>
              <a:xfrm>
                <a:off x="4413011" y="2435255"/>
                <a:ext cx="2808514" cy="3296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BF46246-B424-4FB4-AF16-9D40BEA09803}"/>
                      </a:ext>
                    </a:extLst>
                  </p:cNvPr>
                  <p:cNvSpPr txBox="1"/>
                  <p:nvPr/>
                </p:nvSpPr>
                <p:spPr>
                  <a:xfrm>
                    <a:off x="5224108" y="2451383"/>
                    <a:ext cx="118190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i="0" dirty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</m:e>
                            <m:sub>
                              <m: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Ge</m:t>
                              </m:r>
                            </m:e>
                            <m:sub>
                              <m: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sub>
                          </m:sSub>
                          <m: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170</m:t>
                          </m:r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nm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00B328-AEA5-406D-87A9-662169AFB6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4108" y="2451383"/>
                    <a:ext cx="118190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92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DB32BB-5B55-413F-8648-929D508DC9A9}"/>
                  </a:ext>
                </a:extLst>
              </p:cNvPr>
              <p:cNvSpPr/>
              <p:nvPr/>
            </p:nvSpPr>
            <p:spPr>
              <a:xfrm>
                <a:off x="4411199" y="2044020"/>
                <a:ext cx="2808514" cy="3296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CA5D4C6-E342-45A1-B12E-54EBFDC1D29C}"/>
                      </a:ext>
                    </a:extLst>
                  </p:cNvPr>
                  <p:cNvSpPr txBox="1"/>
                  <p:nvPr/>
                </p:nvSpPr>
                <p:spPr>
                  <a:xfrm>
                    <a:off x="5224108" y="2074786"/>
                    <a:ext cx="118190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i="0" dirty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</m:e>
                            <m:sub>
                              <m: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Ge</m:t>
                              </m:r>
                            </m:e>
                            <m:sub>
                              <m: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sub>
                          </m:sSub>
                          <m: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nm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CA71830-5AB7-4FE8-A0A5-5A60F96714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4108" y="2074786"/>
                    <a:ext cx="118190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0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729E313-B57B-444C-A947-E43CD611D5E8}"/>
                  </a:ext>
                </a:extLst>
              </p:cNvPr>
              <p:cNvSpPr/>
              <p:nvPr/>
            </p:nvSpPr>
            <p:spPr>
              <a:xfrm>
                <a:off x="4413442" y="1960568"/>
                <a:ext cx="2808514" cy="7413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9A23E9-32EE-4F6E-A7E7-A5E857A9F423}"/>
                  </a:ext>
                </a:extLst>
              </p:cNvPr>
              <p:cNvSpPr/>
              <p:nvPr/>
            </p:nvSpPr>
            <p:spPr>
              <a:xfrm>
                <a:off x="4413442" y="1882662"/>
                <a:ext cx="2808514" cy="741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260960C-FF19-4DE9-A76C-925E9FABC1B9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4153404" y="1536103"/>
                <a:ext cx="260038" cy="383628"/>
              </a:xfrm>
              <a:prstGeom prst="straightConnector1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2931C61-451C-4C76-B671-ECCC4AC0ACFB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 flipV="1">
                <a:off x="4221310" y="1997637"/>
                <a:ext cx="192132" cy="103834"/>
              </a:xfrm>
              <a:prstGeom prst="straightConnector1">
                <a:avLst/>
              </a:prstGeom>
              <a:ln w="15875">
                <a:solidFill>
                  <a:srgbClr val="92D05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99CBAD4-0109-4282-8244-E928D17ECEDA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453" y="1265487"/>
                    <a:ext cx="12514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Hf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dirty="0"/>
                      <a:t> , 4.8 nm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99CBAD4-0109-4282-8244-E928D17ECE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453" y="1265487"/>
                    <a:ext cx="1251456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3922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210810-3B3B-4114-B8AD-9F54C81BD7E7}"/>
                      </a:ext>
                    </a:extLst>
                  </p:cNvPr>
                  <p:cNvSpPr txBox="1"/>
                  <p:nvPr/>
                </p:nvSpPr>
                <p:spPr>
                  <a:xfrm>
                    <a:off x="3367111" y="1998959"/>
                    <a:ext cx="11819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Al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400" dirty="0"/>
                      <a:t>, 2.4nm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210810-3B3B-4114-B8AD-9F54C81BD7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7111" y="1998959"/>
                    <a:ext cx="1181908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F43BC5D-3CE1-4A10-AB7D-F6BEEE857CD7}"/>
                  </a:ext>
                </a:extLst>
              </p:cNvPr>
              <p:cNvCxnSpPr/>
              <p:nvPr/>
            </p:nvCxnSpPr>
            <p:spPr>
              <a:xfrm>
                <a:off x="7229774" y="1878754"/>
                <a:ext cx="11315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DE15D28-3BFE-4CA2-BAEA-AD274D45C819}"/>
                  </a:ext>
                </a:extLst>
              </p:cNvPr>
              <p:cNvCxnSpPr/>
              <p:nvPr/>
            </p:nvCxnSpPr>
            <p:spPr>
              <a:xfrm>
                <a:off x="7241540" y="5455609"/>
                <a:ext cx="11315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8E1182B-5CD7-4056-B6E3-A9FCC115A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4915" y="1872982"/>
                <a:ext cx="0" cy="358262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8986C73-F6F9-4E8F-A580-6959D504BCE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154385" y="3414377"/>
                    <a:ext cx="2228914" cy="3329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/>
                          <m:t>(</m:t>
                        </m:r>
                        <m:r>
                          <m:rPr>
                            <m:nor/>
                          </m:rPr>
                          <a:rPr lang="en-US" sz="1600" b="0" i="0" smtClean="0"/>
                          <m:t>0</m:t>
                        </m:r>
                        <m:r>
                          <m:rPr>
                            <m:nor/>
                          </m:rPr>
                          <a:rPr lang="en-US" sz="1600" smtClean="0"/>
                          <m:t>0</m:t>
                        </m:r>
                        <m:r>
                          <m:rPr>
                            <m:nor/>
                          </m:rPr>
                          <a:rPr lang="en-US" sz="1600" b="0" i="0" smtClean="0"/>
                          <m:t>1</m:t>
                        </m:r>
                        <m:r>
                          <m:rPr>
                            <m:nor/>
                          </m:rPr>
                          <a:rPr lang="en-US" sz="1600" smtClean="0"/>
                          <m:t>)</m:t>
                        </m:r>
                        <m:r>
                          <m:rPr>
                            <m:nor/>
                          </m:rPr>
                          <a:rPr lang="en-US" sz="1600" b="0" i="0" smtClean="0"/>
                          <m:t>, </m:t>
                        </m:r>
                        <m:r>
                          <m:rPr>
                            <m:nor/>
                          </m:rPr>
                          <a:rPr lang="en-US" sz="1600" b="0" i="0" smtClean="0"/>
                          <m:t>stack</m:t>
                        </m:r>
                        <m:r>
                          <m:rPr>
                            <m:nor/>
                          </m:rPr>
                          <a:rPr lang="en-US" sz="1600" b="0" i="0" smtClean="0"/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=760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a14:m>
                    <a:r>
                      <a:rPr lang="en-US" sz="14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EF0643F-F7B5-43F1-9443-BB33A97F4D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7154385" y="3414377"/>
                    <a:ext cx="2228914" cy="33291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7B0FF81-9267-40EC-8B67-2E6E59B8C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1199" y="2777650"/>
                <a:ext cx="2808514" cy="3666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E0FA48-1A05-43F2-ACBD-773266EF69FD}"/>
                  </a:ext>
                </a:extLst>
              </p:cNvPr>
              <p:cNvSpPr txBox="1"/>
              <p:nvPr/>
            </p:nvSpPr>
            <p:spPr>
              <a:xfrm>
                <a:off x="3375408" y="2619637"/>
                <a:ext cx="14270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C00000"/>
                    </a:solidFill>
                  </a:rPr>
                  <a:t>CMP interface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819D0DF-A82D-4DC8-AE35-FD3EFA48F499}"/>
                  </a:ext>
                </a:extLst>
              </p:cNvPr>
              <p:cNvSpPr/>
              <p:nvPr/>
            </p:nvSpPr>
            <p:spPr>
              <a:xfrm>
                <a:off x="4410805" y="1547895"/>
                <a:ext cx="2808514" cy="32968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8B1C05C-EC3A-4AD3-ABCD-49902DA0C7F0}"/>
                      </a:ext>
                    </a:extLst>
                  </p:cNvPr>
                  <p:cNvSpPr txBox="1"/>
                  <p:nvPr/>
                </p:nvSpPr>
                <p:spPr>
                  <a:xfrm>
                    <a:off x="4927548" y="1557057"/>
                    <a:ext cx="21202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/>
                        </a:solidFill>
                      </a:rPr>
                      <a:t>gates and “other stuff” 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5E7EF80-27B6-4EC7-8671-14455CB54D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7548" y="1557057"/>
                    <a:ext cx="2120211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014F9887-DADE-4178-B6C1-87858777AE40}"/>
              </a:ext>
            </a:extLst>
          </p:cNvPr>
          <p:cNvSpPr/>
          <p:nvPr/>
        </p:nvSpPr>
        <p:spPr>
          <a:xfrm>
            <a:off x="1406932" y="3719951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57DF73D9-6801-46C3-9D98-98267367DBF9}"/>
              </a:ext>
            </a:extLst>
          </p:cNvPr>
          <p:cNvSpPr/>
          <p:nvPr/>
        </p:nvSpPr>
        <p:spPr>
          <a:xfrm>
            <a:off x="2075270" y="3542345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33868646-5F2F-4909-A2D0-DF272C6558DF}"/>
              </a:ext>
            </a:extLst>
          </p:cNvPr>
          <p:cNvSpPr/>
          <p:nvPr/>
        </p:nvSpPr>
        <p:spPr>
          <a:xfrm>
            <a:off x="2941446" y="3407871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63E13BB-FB77-4E3A-8E47-0CEF6FD88950}"/>
              </a:ext>
            </a:extLst>
          </p:cNvPr>
          <p:cNvSpPr/>
          <p:nvPr/>
        </p:nvSpPr>
        <p:spPr>
          <a:xfrm>
            <a:off x="1575068" y="2667775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17855C43-CE73-418F-816B-AAF01621553E}"/>
              </a:ext>
            </a:extLst>
          </p:cNvPr>
          <p:cNvSpPr/>
          <p:nvPr/>
        </p:nvSpPr>
        <p:spPr>
          <a:xfrm>
            <a:off x="2404489" y="2899666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9E3FFB0C-CB91-4FD8-B3D3-7A2EC5745578}"/>
              </a:ext>
            </a:extLst>
          </p:cNvPr>
          <p:cNvSpPr/>
          <p:nvPr/>
        </p:nvSpPr>
        <p:spPr>
          <a:xfrm>
            <a:off x="3087102" y="2640391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84313E0D-040B-4EC2-915F-1EC308DE45F5}"/>
              </a:ext>
            </a:extLst>
          </p:cNvPr>
          <p:cNvSpPr/>
          <p:nvPr/>
        </p:nvSpPr>
        <p:spPr>
          <a:xfrm>
            <a:off x="3426042" y="3640992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B3FC360E-9BEB-456C-95D3-9EFDAA17ABEE}"/>
              </a:ext>
            </a:extLst>
          </p:cNvPr>
          <p:cNvSpPr/>
          <p:nvPr/>
        </p:nvSpPr>
        <p:spPr>
          <a:xfrm>
            <a:off x="1190250" y="3004452"/>
            <a:ext cx="112091" cy="986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27949DB-A036-43B2-9AE3-A8FF9216FA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2618" y="666763"/>
            <a:ext cx="2681661" cy="3053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584BB7-819E-4B82-BD88-A1C1BC6FD737}"/>
                  </a:ext>
                </a:extLst>
              </p:cNvPr>
              <p:cNvSpPr txBox="1"/>
              <p:nvPr/>
            </p:nvSpPr>
            <p:spPr>
              <a:xfrm>
                <a:off x="5138328" y="4090261"/>
                <a:ext cx="587190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Graded buffer grown because of lattice mismatch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graded buffer has many misfit dislocations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Dislocations act as charge traps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jump observed corresponds to multiple traps filling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584BB7-819E-4B82-BD88-A1C1BC6FD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28" y="4090261"/>
                <a:ext cx="5871901" cy="2031325"/>
              </a:xfrm>
              <a:prstGeom prst="rect">
                <a:avLst/>
              </a:prstGeom>
              <a:blipFill>
                <a:blip r:embed="rId15"/>
                <a:stretch>
                  <a:fillRect l="-727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C04DDCF-E28F-4731-8162-A84F99CE6FA2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3053537" y="2989866"/>
            <a:ext cx="2514122" cy="4556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isfit">
            <a:extLst>
              <a:ext uri="{FF2B5EF4-FFF2-40B4-BE49-F238E27FC236}">
                <a16:creationId xmlns:a16="http://schemas.microsoft.com/office/drawing/2014/main" id="{712DEC0B-F19A-4010-9166-893CEFED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69" y="1129601"/>
            <a:ext cx="3014154" cy="18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F25C56D-FA7C-4DB1-B7BC-B2A8AA7E56F5}"/>
              </a:ext>
            </a:extLst>
          </p:cNvPr>
          <p:cNvSpPr txBox="1"/>
          <p:nvPr/>
        </p:nvSpPr>
        <p:spPr>
          <a:xfrm>
            <a:off x="8521591" y="2957756"/>
            <a:ext cx="37339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https://userweb.eng.gla.ac.uk/douglas.paul/SiGe/misfit.html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B10240-A07D-465F-B17E-71EAEF4C562C}"/>
              </a:ext>
            </a:extLst>
          </p:cNvPr>
          <p:cNvSpPr txBox="1"/>
          <p:nvPr/>
        </p:nvSpPr>
        <p:spPr>
          <a:xfrm>
            <a:off x="4995649" y="3627324"/>
            <a:ext cx="3849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P.M. Mooney, Materials Science and Engineering, R17 (1996) 105-146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A09CEF-BA6D-4CC0-95C4-0986CE9CAEA0}"/>
              </a:ext>
            </a:extLst>
          </p:cNvPr>
          <p:cNvSpPr/>
          <p:nvPr/>
        </p:nvSpPr>
        <p:spPr>
          <a:xfrm>
            <a:off x="4995649" y="4914122"/>
            <a:ext cx="6014580" cy="1207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6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0558-478B-49C0-B5D6-B475F8F0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5224-EFD3-4236-A611-B87DDC695C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432" y="954088"/>
            <a:ext cx="10096168" cy="508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</a:rPr>
              <a:t>Radiation induced charge sensor offset shift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</a:rPr>
              <a:t>Correlated charge sensor jumps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Preliminary Exchange-Only Qubit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6F01-FB9D-4DFB-97FD-C9EAB319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2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F2736-5513-45EF-A6E2-0001250C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Qubit Encodings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F7610-0864-4E32-B8D5-239FCEF5BF6B}"/>
              </a:ext>
            </a:extLst>
          </p:cNvPr>
          <p:cNvSpPr txBox="1"/>
          <p:nvPr/>
        </p:nvSpPr>
        <p:spPr>
          <a:xfrm>
            <a:off x="7847046" y="971086"/>
            <a:ext cx="5393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Exchange-only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3-spins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electrical baseband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micromagnet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Insensitive to global magnetic field noise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9FB63-E930-4B52-B7EC-052F16565BD7}"/>
              </a:ext>
            </a:extLst>
          </p:cNvPr>
          <p:cNvSpPr txBox="1"/>
          <p:nvPr/>
        </p:nvSpPr>
        <p:spPr>
          <a:xfrm>
            <a:off x="261257" y="971086"/>
            <a:ext cx="5393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Loss-DiVincenzo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1-spin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 mag field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Micromagnet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Sensitive to mag and charge noise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2D516-2445-4792-9567-CEF5C83C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35" y="2501404"/>
            <a:ext cx="9241458" cy="409016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10006D-D8C8-4855-9C91-1231843F5D72}"/>
              </a:ext>
            </a:extLst>
          </p:cNvPr>
          <p:cNvSpPr/>
          <p:nvPr/>
        </p:nvSpPr>
        <p:spPr>
          <a:xfrm>
            <a:off x="1816359" y="2725412"/>
            <a:ext cx="1486678" cy="108769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7CC517-ADD5-49E5-AFE0-3649CA75C44A}"/>
              </a:ext>
            </a:extLst>
          </p:cNvPr>
          <p:cNvSpPr/>
          <p:nvPr/>
        </p:nvSpPr>
        <p:spPr>
          <a:xfrm>
            <a:off x="6214188" y="4559559"/>
            <a:ext cx="1810139" cy="93928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C06AE-3B54-47A9-BF6C-76B160B95EF5}"/>
              </a:ext>
            </a:extLst>
          </p:cNvPr>
          <p:cNvSpPr txBox="1"/>
          <p:nvPr/>
        </p:nvSpPr>
        <p:spPr>
          <a:xfrm>
            <a:off x="8339143" y="6547712"/>
            <a:ext cx="22044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Burkard et al, Rev. Mod. Phys. 95, 025003 (2023)</a:t>
            </a:r>
            <a:endParaRPr lang="en-US" sz="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B7226-5F31-4AA3-B5F8-0ABA2FB9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9742A-C535-4B74-A6D6-1BB32EE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Exchange-Only Qubit Encoding</a:t>
            </a:r>
          </a:p>
        </p:txBody>
      </p:sp>
      <p:pic>
        <p:nvPicPr>
          <p:cNvPr id="3074" name="Picture 2" descr="Fig. 1: An encoded qubit with three electron spins.">
            <a:extLst>
              <a:ext uri="{FF2B5EF4-FFF2-40B4-BE49-F238E27FC236}">
                <a16:creationId xmlns:a16="http://schemas.microsoft.com/office/drawing/2014/main" id="{25DD8C8E-77A9-485A-BAC5-5ED86F0A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48" y="1031965"/>
            <a:ext cx="6026960" cy="53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43D60-B317-46AC-8F79-70EB464187A7}"/>
              </a:ext>
            </a:extLst>
          </p:cNvPr>
          <p:cNvSpPr txBox="1"/>
          <p:nvPr/>
        </p:nvSpPr>
        <p:spPr>
          <a:xfrm>
            <a:off x="8776996" y="6396335"/>
            <a:ext cx="2954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Andrews, R.W., Jones, C., Reed, M.D.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et al.,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Nat. </a:t>
            </a:r>
            <a:r>
              <a:rPr lang="en-US" sz="1200" b="0" i="1" dirty="0" err="1">
                <a:solidFill>
                  <a:srgbClr val="222222"/>
                </a:solidFill>
                <a:effectLst/>
                <a:latin typeface="-apple-system"/>
              </a:rPr>
              <a:t>Nanotechnol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-apple-system"/>
              </a:rPr>
              <a:t>14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, 747–750 (2019).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D03410-CC93-4E16-85F8-A4C6A5331693}"/>
                  </a:ext>
                </a:extLst>
              </p:cNvPr>
              <p:cNvSpPr txBox="1"/>
              <p:nvPr/>
            </p:nvSpPr>
            <p:spPr>
              <a:xfrm>
                <a:off x="491412" y="1318104"/>
                <a:ext cx="482703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Qubit encoded in Decoherence Free Subspace (DFS)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 is same for 2 computational states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Insensitive to global mag fields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Readout by Pauli-Spin Blockade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Drive rotations about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 axes by turning on exchange between adjacent dots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 spin-3/2 leakage states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Leakage states measure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D03410-CC93-4E16-85F8-A4C6A533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12" y="1318104"/>
                <a:ext cx="4827037" cy="3416320"/>
              </a:xfrm>
              <a:prstGeom prst="rect">
                <a:avLst/>
              </a:prstGeom>
              <a:blipFill>
                <a:blip r:embed="rId4"/>
                <a:stretch>
                  <a:fillRect l="-885" t="-891" r="-506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4D4E2-E39C-472E-A3C9-48A75785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C439C-C630-4B8C-9900-CC43D92A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Randomized Benchmarking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21156D-9533-4F24-9145-AEB406B504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19572" y="2189550"/>
            <a:ext cx="5457822" cy="396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D95CCD-AB60-4DB8-8624-6B09D9727164}"/>
                  </a:ext>
                </a:extLst>
              </p:cNvPr>
              <p:cNvSpPr/>
              <p:nvPr/>
            </p:nvSpPr>
            <p:spPr>
              <a:xfrm>
                <a:off x="4032504" y="1348302"/>
                <a:ext cx="1074420" cy="41148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D95CCD-AB60-4DB8-8624-6B09D9727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04" y="1348302"/>
                <a:ext cx="1074420" cy="411480"/>
              </a:xfrm>
              <a:prstGeom prst="rect">
                <a:avLst/>
              </a:prstGeom>
              <a:blipFill>
                <a:blip r:embed="rId4"/>
                <a:stretch>
                  <a:fillRect t="-1429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E4F5605-72F5-4A86-B037-FE926C600831}"/>
              </a:ext>
            </a:extLst>
          </p:cNvPr>
          <p:cNvSpPr/>
          <p:nvPr/>
        </p:nvSpPr>
        <p:spPr>
          <a:xfrm>
            <a:off x="5308092" y="1348302"/>
            <a:ext cx="41148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2606E-E503-4F66-85EA-D0C4D77141D2}"/>
              </a:ext>
            </a:extLst>
          </p:cNvPr>
          <p:cNvSpPr/>
          <p:nvPr/>
        </p:nvSpPr>
        <p:spPr>
          <a:xfrm>
            <a:off x="5920740" y="1348302"/>
            <a:ext cx="41148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8E72E-E929-484A-9BF4-5D315C4130B6}"/>
              </a:ext>
            </a:extLst>
          </p:cNvPr>
          <p:cNvSpPr/>
          <p:nvPr/>
        </p:nvSpPr>
        <p:spPr>
          <a:xfrm>
            <a:off x="7146036" y="1348302"/>
            <a:ext cx="635438" cy="411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44FC65-9453-4473-BA8F-883DD3F6FA9D}"/>
              </a:ext>
            </a:extLst>
          </p:cNvPr>
          <p:cNvSpPr/>
          <p:nvPr/>
        </p:nvSpPr>
        <p:spPr>
          <a:xfrm>
            <a:off x="6533388" y="1348302"/>
            <a:ext cx="41148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216E8-A7FD-4B49-8B2A-420FBD3BD5E4}"/>
              </a:ext>
            </a:extLst>
          </p:cNvPr>
          <p:cNvSpPr/>
          <p:nvPr/>
        </p:nvSpPr>
        <p:spPr>
          <a:xfrm>
            <a:off x="7982642" y="1348302"/>
            <a:ext cx="41148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5EC033-CF2B-47FA-BB43-DE5A1DB83B22}"/>
                  </a:ext>
                </a:extLst>
              </p:cNvPr>
              <p:cNvSpPr/>
              <p:nvPr/>
            </p:nvSpPr>
            <p:spPr>
              <a:xfrm>
                <a:off x="8595290" y="1348302"/>
                <a:ext cx="1687208" cy="4114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US" dirty="0"/>
                  <a:t> or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5EC033-CF2B-47FA-BB43-DE5A1DB83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290" y="1348302"/>
                <a:ext cx="1687208" cy="411480"/>
              </a:xfrm>
              <a:prstGeom prst="rect">
                <a:avLst/>
              </a:prstGeom>
              <a:blipFill>
                <a:blip r:embed="rId5"/>
                <a:stretch>
                  <a:fillRect l="-2509" t="-1429" r="-71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FE190F-478E-4FB9-9256-D328CC6A4DF8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106924" y="1554042"/>
            <a:ext cx="201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3B9C5C-0DD1-44FB-B45E-264B0C62179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719572" y="1554042"/>
            <a:ext cx="201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BDE2DD-94FC-40EB-A032-93F44FE7789B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6332220" y="1554042"/>
            <a:ext cx="201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2517B-CB51-4013-9B35-18FD4E8981F9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>
            <a:off x="6944868" y="1554042"/>
            <a:ext cx="201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C8551E-1427-4E6E-A045-97718B177A70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flipH="1">
            <a:off x="7781474" y="1554042"/>
            <a:ext cx="201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DF932C-A921-49CA-AEC3-7F54ACD3FB55}"/>
              </a:ext>
            </a:extLst>
          </p:cNvPr>
          <p:cNvCxnSpPr>
            <a:cxnSpLocks/>
            <a:stCxn id="12" idx="1"/>
            <a:endCxn id="11" idx="3"/>
          </p:cNvCxnSpPr>
          <p:nvPr/>
        </p:nvCxnSpPr>
        <p:spPr>
          <a:xfrm flipH="1">
            <a:off x="8394122" y="1554042"/>
            <a:ext cx="201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8832CF2-A05E-4C2B-BEE1-716A915B5D5F}"/>
              </a:ext>
            </a:extLst>
          </p:cNvPr>
          <p:cNvSpPr/>
          <p:nvPr/>
        </p:nvSpPr>
        <p:spPr>
          <a:xfrm>
            <a:off x="10483666" y="1347864"/>
            <a:ext cx="1078922" cy="4114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Readout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36CA7D-BE6E-4271-8DF5-4647935202AC}"/>
              </a:ext>
            </a:extLst>
          </p:cNvPr>
          <p:cNvCxnSpPr>
            <a:cxnSpLocks/>
            <a:stCxn id="32" idx="1"/>
            <a:endCxn id="12" idx="3"/>
          </p:cNvCxnSpPr>
          <p:nvPr/>
        </p:nvCxnSpPr>
        <p:spPr>
          <a:xfrm flipH="1">
            <a:off x="10282498" y="1553604"/>
            <a:ext cx="201168" cy="4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A9FD4A-E75B-4A70-8657-FEA9C8171491}"/>
                  </a:ext>
                </a:extLst>
              </p:cNvPr>
              <p:cNvSpPr txBox="1"/>
              <p:nvPr/>
            </p:nvSpPr>
            <p:spPr>
              <a:xfrm>
                <a:off x="548710" y="2189550"/>
                <a:ext cx="465879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Extension of RB that allows for measuring qubit and leakage errors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Randomly return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US" dirty="0"/>
                  <a:t> at the end of each sequence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Fit curves to coupled equations to extract 1Q-gate, leakage, and SPAM errors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Qubit performance very sensitive to calibration of voltages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A9FD4A-E75B-4A70-8657-FEA9C817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10" y="2189550"/>
                <a:ext cx="4658798" cy="3416320"/>
              </a:xfrm>
              <a:prstGeom prst="rect">
                <a:avLst/>
              </a:prstGeom>
              <a:blipFill>
                <a:blip r:embed="rId6"/>
                <a:stretch>
                  <a:fillRect l="-785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6565B-3C5E-420F-969A-29F7BD55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0CB24B-95B5-4204-BDDD-9CC82F06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 results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129E4F8-5C16-4832-8E78-D27FDF2707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8008" y="560331"/>
            <a:ext cx="4526280" cy="30175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50FF05D-7ECE-477C-B32C-81AF8D2755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201" y="3840480"/>
            <a:ext cx="4526280" cy="30175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54ECAF5-74BB-4A37-87E1-94B0CA3EDC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720" y="3840480"/>
            <a:ext cx="4526280" cy="3017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C08AC5-C430-4940-8375-9DDF0744E866}"/>
              </a:ext>
            </a:extLst>
          </p:cNvPr>
          <p:cNvSpPr txBox="1"/>
          <p:nvPr/>
        </p:nvSpPr>
        <p:spPr>
          <a:xfrm>
            <a:off x="184371" y="1616240"/>
            <a:ext cx="5496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3 RB curves every ~10min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Compensate for sensor peak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much effect observed for 30% 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Device drifts rapidly for 100% fluence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Qubit calibration changing quickly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Cannot readout qubit past 110min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change in leakage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9CA8A8D-257C-43D6-8F62-45930B05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7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5A41-367B-48D3-88A0-75B338EA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98A6-59B1-45DF-B2BB-5BFA7308B7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54088"/>
            <a:ext cx="11734800" cy="4868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Gamma radiation induces systematic drift in charge sensors that plateaus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Saturated peak position remains after source removed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Effect attributed to filling of traps near sensors as bursts of carriers are generated by Compton scattering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Jumps in SETs are highly correlated in time and amplitude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Modeling indicates traps inducing jumps are likely in the buffer, with multiple traps filled per jump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Gamma radiation has clear impacts on qubit gate and SPAM fidelities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Device irradiated at ~1280x background, drifts in qubit fidelities can be corrected with periodic retuning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harder to deal with effects of radiation-induced jumps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A37C6-D693-482F-99C0-14E6E7BF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2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614F87-25CF-4DF8-B775-EFEEE6E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 effects: Motivation</a:t>
            </a:r>
          </a:p>
        </p:txBody>
      </p:sp>
      <p:sp>
        <p:nvSpPr>
          <p:cNvPr id="22" name="Slide Number Placeholder 92">
            <a:extLst>
              <a:ext uri="{FF2B5EF4-FFF2-40B4-BE49-F238E27FC236}">
                <a16:creationId xmlns:a16="http://schemas.microsoft.com/office/drawing/2014/main" id="{62730960-C0C0-4EAA-895F-EB5F050B7EE9}"/>
              </a:ext>
            </a:extLst>
          </p:cNvPr>
          <p:cNvSpPr txBox="1">
            <a:spLocks/>
          </p:cNvSpPr>
          <p:nvPr/>
        </p:nvSpPr>
        <p:spPr>
          <a:xfrm>
            <a:off x="9136729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4ABC2A-791B-49AE-AF02-54DB15B3F941}"/>
              </a:ext>
            </a:extLst>
          </p:cNvPr>
          <p:cNvSpPr/>
          <p:nvPr/>
        </p:nvSpPr>
        <p:spPr>
          <a:xfrm>
            <a:off x="1253619" y="3758655"/>
            <a:ext cx="3001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M. McEwen et al,” Nature Physics 18, 107-111 (2022)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04C66-C258-4228-90CE-6FB467109196}"/>
              </a:ext>
            </a:extLst>
          </p:cNvPr>
          <p:cNvSpPr txBox="1"/>
          <p:nvPr/>
        </p:nvSpPr>
        <p:spPr>
          <a:xfrm>
            <a:off x="342900" y="1010006"/>
            <a:ext cx="781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energy particles (cosmic rays, gamma rays) are difficult to shield against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superconducting qubits, radiation can cause errors for many qubits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 for error 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E4885-8F41-44B4-87BF-1EF60FF756D2}"/>
              </a:ext>
            </a:extLst>
          </p:cNvPr>
          <p:cNvSpPr txBox="1"/>
          <p:nvPr/>
        </p:nvSpPr>
        <p:spPr>
          <a:xfrm>
            <a:off x="2623600" y="4133264"/>
            <a:ext cx="622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as much is known about radiation effects on spin qubits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A5F44-8D6B-45AC-A23F-C15DF0844C7E}"/>
              </a:ext>
            </a:extLst>
          </p:cNvPr>
          <p:cNvSpPr txBox="1"/>
          <p:nvPr/>
        </p:nvSpPr>
        <p:spPr>
          <a:xfrm>
            <a:off x="912439" y="4875247"/>
            <a:ext cx="5140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Obvious effect is that electrons and holes produced by particles can affect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Carriers can fill charge traps, shifting the potential of the dots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Potential shifts can mess up readout, calibration of gate pulses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May produce correlated effects across many dots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CC1DB-13AB-4D11-A867-BB5026FD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71" y="4622963"/>
            <a:ext cx="1816075" cy="1791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1EA84D-8CF6-45DD-A143-83DD94DE81B1}"/>
              </a:ext>
            </a:extLst>
          </p:cNvPr>
          <p:cNvSpPr txBox="1"/>
          <p:nvPr/>
        </p:nvSpPr>
        <p:spPr>
          <a:xfrm>
            <a:off x="9371448" y="3910592"/>
            <a:ext cx="243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NIR laser illumination of </a:t>
            </a:r>
            <a:r>
              <a:rPr lang="en-US" dirty="0" err="1"/>
              <a:t>SiGe</a:t>
            </a:r>
            <a:r>
              <a:rPr lang="en-US" dirty="0"/>
              <a:t> quantum dot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D65E6E-F58D-4649-8BCF-E90E57EF8264}"/>
              </a:ext>
            </a:extLst>
          </p:cNvPr>
          <p:cNvSpPr/>
          <p:nvPr/>
        </p:nvSpPr>
        <p:spPr>
          <a:xfrm>
            <a:off x="6405957" y="5109793"/>
            <a:ext cx="2730772" cy="154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CDBB41-7245-44AF-8128-626EDC5148A5}"/>
              </a:ext>
            </a:extLst>
          </p:cNvPr>
          <p:cNvSpPr txBox="1"/>
          <p:nvPr/>
        </p:nvSpPr>
        <p:spPr>
          <a:xfrm>
            <a:off x="7444828" y="5348051"/>
            <a:ext cx="155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Observed for low energy photons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09D2DB-AE32-411E-A062-B549B5272A3F}"/>
              </a:ext>
            </a:extLst>
          </p:cNvPr>
          <p:cNvSpPr txBox="1"/>
          <p:nvPr/>
        </p:nvSpPr>
        <p:spPr>
          <a:xfrm>
            <a:off x="9136729" y="6394099"/>
            <a:ext cx="20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M. A. Wolfe et al, PR Applied 22, 034044 (2024)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8B4C1D32-857B-44F9-9118-E2731573FFA4}"/>
              </a:ext>
            </a:extLst>
          </p:cNvPr>
          <p:cNvSpPr/>
          <p:nvPr/>
        </p:nvSpPr>
        <p:spPr>
          <a:xfrm>
            <a:off x="5987649" y="4875247"/>
            <a:ext cx="129963" cy="661168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714438E-48E8-4401-B308-E9A771B5A05B}"/>
              </a:ext>
            </a:extLst>
          </p:cNvPr>
          <p:cNvGrpSpPr/>
          <p:nvPr/>
        </p:nvGrpSpPr>
        <p:grpSpPr>
          <a:xfrm>
            <a:off x="1021449" y="1945414"/>
            <a:ext cx="3823525" cy="1863510"/>
            <a:chOff x="1021449" y="1945414"/>
            <a:chExt cx="3823525" cy="186351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99B9093-B77F-4963-B158-0EC6A200A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0492"/>
            <a:stretch/>
          </p:blipFill>
          <p:spPr>
            <a:xfrm>
              <a:off x="1021449" y="1945414"/>
              <a:ext cx="3823525" cy="186351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1490F-7AAD-4430-B9D5-D6B9B7A0FAAA}"/>
                </a:ext>
              </a:extLst>
            </p:cNvPr>
            <p:cNvSpPr/>
            <p:nvPr/>
          </p:nvSpPr>
          <p:spPr>
            <a:xfrm>
              <a:off x="1076511" y="1946172"/>
              <a:ext cx="23965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40522B0-83D1-4960-AAFE-7A8278FF084D}"/>
              </a:ext>
            </a:extLst>
          </p:cNvPr>
          <p:cNvGrpSpPr/>
          <p:nvPr/>
        </p:nvGrpSpPr>
        <p:grpSpPr>
          <a:xfrm>
            <a:off x="5254174" y="1781618"/>
            <a:ext cx="5741486" cy="2066424"/>
            <a:chOff x="576063" y="782154"/>
            <a:chExt cx="7305194" cy="57477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81C64D1-E599-4043-84A5-74888FB3BC72}"/>
                </a:ext>
              </a:extLst>
            </p:cNvPr>
            <p:cNvGrpSpPr/>
            <p:nvPr/>
          </p:nvGrpSpPr>
          <p:grpSpPr>
            <a:xfrm>
              <a:off x="576063" y="782154"/>
              <a:ext cx="7305194" cy="5361752"/>
              <a:chOff x="4410805" y="1445607"/>
              <a:chExt cx="4613085" cy="401000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D307DA3-0E0C-4114-9CA4-1E95B05E9FC9}"/>
                  </a:ext>
                </a:extLst>
              </p:cNvPr>
              <p:cNvSpPr/>
              <p:nvPr/>
            </p:nvSpPr>
            <p:spPr>
              <a:xfrm>
                <a:off x="4413250" y="2766858"/>
                <a:ext cx="2808288" cy="1366135"/>
              </a:xfrm>
              <a:prstGeom prst="rect">
                <a:avLst/>
              </a:prstGeom>
              <a:gradFill flip="none" rotWithShape="1">
                <a:gsLst>
                  <a:gs pos="0">
                    <a:srgbClr val="F2F2F2"/>
                  </a:gs>
                  <a:gs pos="100000">
                    <a:srgbClr val="A6A6A6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64ABE49-62C2-4AAA-BD94-35938CBAEDBA}"/>
                  </a:ext>
                </a:extLst>
              </p:cNvPr>
              <p:cNvGrpSpPr/>
              <p:nvPr/>
            </p:nvGrpSpPr>
            <p:grpSpPr>
              <a:xfrm>
                <a:off x="4410805" y="1445607"/>
                <a:ext cx="4613085" cy="4010002"/>
                <a:chOff x="4410805" y="1445607"/>
                <a:chExt cx="4613085" cy="4010002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5E5DAC0-0F08-42A6-A107-4F56A4C8EE76}"/>
                    </a:ext>
                  </a:extLst>
                </p:cNvPr>
                <p:cNvSpPr/>
                <p:nvPr/>
              </p:nvSpPr>
              <p:spPr>
                <a:xfrm>
                  <a:off x="4413380" y="4132994"/>
                  <a:ext cx="2808514" cy="132261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B74F5C6-62FE-4105-9217-E19D4C1E9C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9155" y="4343191"/>
                      <a:ext cx="2623166" cy="960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Si</m:t>
                            </m:r>
                          </m:oMath>
                        </m:oMathPara>
                      </a14:m>
                      <a:endParaRPr lang="en-US" dirty="0"/>
                    </a:p>
                    <a:p>
                      <a14:m>
                        <m:oMath xmlns:m="http://schemas.openxmlformats.org/officeDocument/2006/math">
                          <m:r>
                            <a:rPr lang="en-US" sz="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𝜌</m:t>
                          </m:r>
                          <m:r>
                            <a:rPr lang="en-US" sz="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n-US" sz="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3−5</m:t>
                          </m:r>
                          <m:r>
                            <m:rPr>
                              <m:sty m:val="p"/>
                            </m:rPr>
                            <a:rPr lang="en-US" sz="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kΩ</m:t>
                          </m:r>
                          <m:r>
                            <a:rPr lang="en-US" sz="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cm</m:t>
                          </m:r>
                          <m:r>
                            <a:rPr lang="en-US" sz="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at</m:t>
                          </m:r>
                          <m:r>
                            <a:rPr lang="en-US" sz="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R</m:t>
                              </m:r>
                            </m:sub>
                          </m:sSub>
                        </m:oMath>
                      </a14:m>
                      <a:r>
                        <a:rPr lang="en-US" sz="80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n-type</a:t>
                      </a:r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EB74F5C6-62FE-4105-9217-E19D4C1E9C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9155" y="4343191"/>
                      <a:ext cx="2623166" cy="9609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05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57588C8F-A443-467C-AA2A-59809CD7F6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6186" y="3048753"/>
                      <a:ext cx="2670555" cy="4804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i="0" dirty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</m:e>
                              <m:sub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graded</m:t>
                            </m:r>
                            <m: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buffer</m:t>
                            </m:r>
                            <m: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m:rPr>
                                <m:sty m:val="p"/>
                              </m:rPr>
                              <a:rPr lang="en-US" sz="1000">
                                <a:latin typeface="Cambria Math" panose="02040503050406030204" pitchFamily="18" charset="0"/>
                              </a:rPr>
                              <m:t>m</m:t>
                            </m:r>
                          </m:oMath>
                        </m:oMathPara>
                      </a14:m>
                      <a:endParaRPr lang="en-US" sz="1000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57588C8F-A443-467C-AA2A-59809CD7F6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6186" y="3048753"/>
                      <a:ext cx="2670555" cy="48047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78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B0B758CF-FF29-419F-B61B-FBB216BAF98E}"/>
                    </a:ext>
                  </a:extLst>
                </p:cNvPr>
                <p:cNvSpPr/>
                <p:nvPr/>
              </p:nvSpPr>
              <p:spPr>
                <a:xfrm>
                  <a:off x="4412154" y="2379583"/>
                  <a:ext cx="2808514" cy="7413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BA72D386-47D4-40BD-803B-A1A68F9E7B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47918" y="2209931"/>
                      <a:ext cx="626072" cy="4804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QW</m:t>
                            </m:r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, 3</m:t>
                            </m:r>
                            <m:r>
                              <m:rPr>
                                <m:sty m:val="p"/>
                              </m:rP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nm</m:t>
                            </m:r>
                          </m:oMath>
                        </m:oMathPara>
                      </a14:m>
                      <a:endParaRPr lang="en-US" sz="1000" dirty="0"/>
                    </a:p>
                  </p:txBody>
                </p:sp>
              </mc:Choice>
              <mc:Fallback xmlns="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BA72D386-47D4-40BD-803B-A1A68F9E7B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7918" y="2209931"/>
                      <a:ext cx="626072" cy="4804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0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B107B5-7E82-40BE-B30E-0A79C43FBD6F}"/>
                    </a:ext>
                  </a:extLst>
                </p:cNvPr>
                <p:cNvSpPr/>
                <p:nvPr/>
              </p:nvSpPr>
              <p:spPr>
                <a:xfrm>
                  <a:off x="4413011" y="2435255"/>
                  <a:ext cx="2808514" cy="32968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C04BED30-2B77-4CAE-8C53-F3AE72CD4D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41057" y="2335078"/>
                      <a:ext cx="1948007" cy="4804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i="0" dirty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  <m:sub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</m:e>
                              <m:sub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sub>
                            </m:sSub>
                            <m: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170</m:t>
                            </m:r>
                            <m:r>
                              <m:rPr>
                                <m:sty m:val="p"/>
                              </m:rP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nm</m:t>
                            </m:r>
                          </m:oMath>
                        </m:oMathPara>
                      </a14:m>
                      <a:endParaRPr lang="en-US" sz="1000" dirty="0"/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C04BED30-2B77-4CAE-8C53-F3AE72CD4D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1057" y="2335078"/>
                      <a:ext cx="1948007" cy="48047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7940532B-F3E9-45EA-AAE8-2250150BDE70}"/>
                    </a:ext>
                  </a:extLst>
                </p:cNvPr>
                <p:cNvSpPr/>
                <p:nvPr/>
              </p:nvSpPr>
              <p:spPr>
                <a:xfrm>
                  <a:off x="4411200" y="2044020"/>
                  <a:ext cx="2808514" cy="32968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EFA657A2-6084-4B08-BD7E-7888C70836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1664" y="1940472"/>
                      <a:ext cx="1636047" cy="4804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i="0" dirty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  <m:sub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</m:e>
                              <m:sub>
                                <m:r>
                                  <a:rPr lang="en-US" sz="1000" b="0" i="0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sub>
                            </m:sSub>
                            <m: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m:rPr>
                                <m:sty m:val="p"/>
                              </m:rPr>
                              <a:rPr lang="en-US" sz="1000" b="0" i="0" dirty="0" smtClean="0">
                                <a:latin typeface="Cambria Math" panose="02040503050406030204" pitchFamily="18" charset="0"/>
                              </a:rPr>
                              <m:t>nm</m:t>
                            </m:r>
                          </m:oMath>
                        </m:oMathPara>
                      </a14:m>
                      <a:endParaRPr lang="en-US" sz="1000" dirty="0"/>
                    </a:p>
                  </p:txBody>
                </p:sp>
              </mc:Choice>
              <mc:Fallback xmlns=""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EFA657A2-6084-4B08-BD7E-7888C70836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1664" y="1940472"/>
                      <a:ext cx="1636047" cy="48047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3AF8E14-40F2-4846-88C6-376ED2ECD3D9}"/>
                    </a:ext>
                  </a:extLst>
                </p:cNvPr>
                <p:cNvSpPr/>
                <p:nvPr/>
              </p:nvSpPr>
              <p:spPr>
                <a:xfrm>
                  <a:off x="4413442" y="1960568"/>
                  <a:ext cx="2808514" cy="74138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7EB84899-8524-4976-83D0-00FF2488B479}"/>
                    </a:ext>
                  </a:extLst>
                </p:cNvPr>
                <p:cNvSpPr/>
                <p:nvPr/>
              </p:nvSpPr>
              <p:spPr>
                <a:xfrm>
                  <a:off x="4413442" y="1882662"/>
                  <a:ext cx="2808514" cy="7413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6344DF0C-B089-480E-A150-158EA462C255}"/>
                    </a:ext>
                  </a:extLst>
                </p:cNvPr>
                <p:cNvCxnSpPr>
                  <a:cxnSpLocks/>
                  <a:stCxn id="140" idx="1"/>
                  <a:endCxn id="137" idx="3"/>
                </p:cNvCxnSpPr>
                <p:nvPr/>
              </p:nvCxnSpPr>
              <p:spPr>
                <a:xfrm flipH="1">
                  <a:off x="7221956" y="1685844"/>
                  <a:ext cx="238999" cy="233889"/>
                </a:xfrm>
                <a:prstGeom prst="straightConnector1">
                  <a:avLst/>
                </a:prstGeom>
                <a:ln w="15875">
                  <a:solidFill>
                    <a:schemeClr val="accent2">
                      <a:lumMod val="60000"/>
                      <a:lumOff val="4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D62D58E0-CAE6-455C-83C5-192B66D83621}"/>
                    </a:ext>
                  </a:extLst>
                </p:cNvPr>
                <p:cNvCxnSpPr>
                  <a:cxnSpLocks/>
                  <a:stCxn id="141" idx="1"/>
                  <a:endCxn id="136" idx="3"/>
                </p:cNvCxnSpPr>
                <p:nvPr/>
              </p:nvCxnSpPr>
              <p:spPr>
                <a:xfrm flipH="1" flipV="1">
                  <a:off x="7221956" y="1997639"/>
                  <a:ext cx="364907" cy="156829"/>
                </a:xfrm>
                <a:prstGeom prst="straightConnector1">
                  <a:avLst/>
                </a:prstGeom>
                <a:ln w="15875">
                  <a:solidFill>
                    <a:srgbClr val="92D05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8BAC347B-4890-4309-884D-6675D7CFDA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0955" y="1445607"/>
                      <a:ext cx="1437027" cy="4804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Hf</m:t>
                          </m:r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1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1000" dirty="0"/>
                        <a:t> , 4.8 nm</a:t>
                      </a:r>
                    </a:p>
                  </p:txBody>
                </p:sp>
              </mc:Choice>
              <mc:Fallback xmlns=""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8BAC347B-4890-4309-884D-6675D7CFDA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0955" y="1445607"/>
                      <a:ext cx="1437027" cy="48047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236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AC1D3217-1074-42B5-A082-BFC12EFCEF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6863" y="1914231"/>
                      <a:ext cx="1437027" cy="4804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</m:e>
                            <m:sub>
                              <m:r>
                                <a:rPr lang="en-US" sz="1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1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a14:m>
                      <a:r>
                        <a:rPr lang="en-US" sz="1000" dirty="0"/>
                        <a:t>, 2.4nm</a:t>
                      </a:r>
                    </a:p>
                  </p:txBody>
                </p:sp>
              </mc:Choice>
              <mc:Fallback xmlns=""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AC1D3217-1074-42B5-A082-BFC12EFCEF9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6863" y="1914231"/>
                      <a:ext cx="1437027" cy="48047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236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A459AA12-8C1B-4E3E-BE9A-B281986FF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1199" y="2777650"/>
                  <a:ext cx="2808514" cy="3666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FD8EA18C-696A-449E-855F-02F1E04DF221}"/>
                    </a:ext>
                  </a:extLst>
                </p:cNvPr>
                <p:cNvSpPr txBox="1"/>
                <p:nvPr/>
              </p:nvSpPr>
              <p:spPr>
                <a:xfrm>
                  <a:off x="7166741" y="2634811"/>
                  <a:ext cx="1427003" cy="480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C00000"/>
                      </a:solidFill>
                    </a:rPr>
                    <a:t>CMP interface</a:t>
                  </a: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A4069294-2F4C-4337-A0C7-9FA5FA4B4F52}"/>
                    </a:ext>
                  </a:extLst>
                </p:cNvPr>
                <p:cNvSpPr/>
                <p:nvPr/>
              </p:nvSpPr>
              <p:spPr>
                <a:xfrm>
                  <a:off x="4410805" y="1547895"/>
                  <a:ext cx="2808514" cy="32968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5" name="TextBox 144">
                      <a:extLst>
                        <a:ext uri="{FF2B5EF4-FFF2-40B4-BE49-F238E27FC236}">
                          <a16:creationId xmlns:a16="http://schemas.microsoft.com/office/drawing/2014/main" id="{8420A6F2-3D50-4CB4-8AF1-C95F1D437C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43126" y="1445607"/>
                      <a:ext cx="2544280" cy="5122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gates and “other stuff” </a:t>
                      </a:r>
                      <a14:m>
                        <m:oMath xmlns:m="http://schemas.openxmlformats.org/officeDocument/2006/math"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a14:m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5" name="TextBox 144">
                      <a:extLst>
                        <a:ext uri="{FF2B5EF4-FFF2-40B4-BE49-F238E27FC236}">
                          <a16:creationId xmlns:a16="http://schemas.microsoft.com/office/drawing/2014/main" id="{8420A6F2-3D50-4CB4-8AF1-C95F1D437C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3126" y="1445607"/>
                      <a:ext cx="2544280" cy="51220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46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3446914-3AF4-4BD4-A56F-7CECE99168BC}"/>
                </a:ext>
              </a:extLst>
            </p:cNvPr>
            <p:cNvGrpSpPr/>
            <p:nvPr/>
          </p:nvGrpSpPr>
          <p:grpSpPr>
            <a:xfrm>
              <a:off x="1396684" y="3643779"/>
              <a:ext cx="4091361" cy="2886102"/>
              <a:chOff x="1185795" y="3650658"/>
              <a:chExt cx="4091361" cy="2886102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61D9C024-49C8-4057-A519-8073F2976F7E}"/>
                  </a:ext>
                </a:extLst>
              </p:cNvPr>
              <p:cNvGrpSpPr/>
              <p:nvPr/>
            </p:nvGrpSpPr>
            <p:grpSpPr>
              <a:xfrm>
                <a:off x="1185795" y="3650658"/>
                <a:ext cx="4091361" cy="2886102"/>
                <a:chOff x="1845713" y="4584926"/>
                <a:chExt cx="4091361" cy="2886102"/>
              </a:xfrm>
            </p:grpSpPr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E03C35FD-AC1F-4F26-9067-F4BF410A93B7}"/>
                    </a:ext>
                  </a:extLst>
                </p:cNvPr>
                <p:cNvCxnSpPr>
                  <a:cxnSpLocks/>
                  <a:endCxn id="119" idx="4"/>
                </p:cNvCxnSpPr>
                <p:nvPr/>
              </p:nvCxnSpPr>
              <p:spPr>
                <a:xfrm flipV="1">
                  <a:off x="2559145" y="5715004"/>
                  <a:ext cx="685036" cy="1756024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03CA7C7E-C095-4E3C-80DB-28BB83ED22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03923" y="6231646"/>
                      <a:ext cx="893898" cy="722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oMath>
                        </m:oMathPara>
                      </a14:m>
                      <a:endParaRPr lang="en-US" sz="1200" b="0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03CA7C7E-C095-4E3C-80DB-28BB83ED22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3923" y="6231646"/>
                      <a:ext cx="893898" cy="72274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46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0BFFA4AB-AA2B-4818-8CD9-3AD49A79ACD0}"/>
                    </a:ext>
                  </a:extLst>
                </p:cNvPr>
                <p:cNvCxnSpPr>
                  <a:cxnSpLocks/>
                  <a:stCxn id="119" idx="4"/>
                </p:cNvCxnSpPr>
                <p:nvPr/>
              </p:nvCxnSpPr>
              <p:spPr>
                <a:xfrm flipV="1">
                  <a:off x="3244181" y="4906154"/>
                  <a:ext cx="2692893" cy="80885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F7CB2992-87CB-4299-A0FB-42167DC10A32}"/>
                    </a:ext>
                  </a:extLst>
                </p:cNvPr>
                <p:cNvSpPr/>
                <p:nvPr/>
              </p:nvSpPr>
              <p:spPr>
                <a:xfrm rot="18893961">
                  <a:off x="2765930" y="4813409"/>
                  <a:ext cx="454242" cy="709058"/>
                </a:xfrm>
                <a:prstGeom prst="ellipse">
                  <a:avLst/>
                </a:prstGeom>
                <a:solidFill>
                  <a:srgbClr val="FF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7CC0F5FB-99CE-4617-ADD6-6BB86C745A1E}"/>
                    </a:ext>
                  </a:extLst>
                </p:cNvPr>
                <p:cNvSpPr/>
                <p:nvPr/>
              </p:nvSpPr>
              <p:spPr>
                <a:xfrm>
                  <a:off x="3015909" y="5200168"/>
                  <a:ext cx="61013" cy="1289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94FFDDD-3910-4D58-907D-13C10E112A0F}"/>
                    </a:ext>
                  </a:extLst>
                </p:cNvPr>
                <p:cNvSpPr txBox="1"/>
                <p:nvPr/>
              </p:nvSpPr>
              <p:spPr>
                <a:xfrm>
                  <a:off x="3311089" y="4584926"/>
                  <a:ext cx="1111979" cy="684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Compton e-</a:t>
                  </a:r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335D801-ED14-4B63-8B2C-F62D927F8834}"/>
                    </a:ext>
                  </a:extLst>
                </p:cNvPr>
                <p:cNvCxnSpPr>
                  <a:cxnSpLocks/>
                  <a:stCxn id="121" idx="1"/>
                  <a:endCxn id="120" idx="6"/>
                </p:cNvCxnSpPr>
                <p:nvPr/>
              </p:nvCxnSpPr>
              <p:spPr>
                <a:xfrm flipH="1">
                  <a:off x="3076923" y="4927357"/>
                  <a:ext cx="234166" cy="3372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ED6CDDA-7F2D-4BA2-B09D-E048F00066FC}"/>
                    </a:ext>
                  </a:extLst>
                </p:cNvPr>
                <p:cNvSpPr txBox="1"/>
                <p:nvPr/>
              </p:nvSpPr>
              <p:spPr>
                <a:xfrm>
                  <a:off x="1845713" y="5316591"/>
                  <a:ext cx="539654" cy="642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e-h pairs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F24B6B80-413F-49FE-99D7-C5CE2FC7952F}"/>
                    </a:ext>
                  </a:extLst>
                </p:cNvPr>
                <p:cNvCxnSpPr>
                  <a:cxnSpLocks/>
                  <a:stCxn id="123" idx="3"/>
                  <a:endCxn id="119" idx="2"/>
                </p:cNvCxnSpPr>
                <p:nvPr/>
              </p:nvCxnSpPr>
              <p:spPr>
                <a:xfrm flipV="1">
                  <a:off x="2385367" y="5328820"/>
                  <a:ext cx="534350" cy="3089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9738B2A3-0D84-4640-8D80-61ECDAC1F9EF}"/>
                  </a:ext>
                </a:extLst>
              </p:cNvPr>
              <p:cNvCxnSpPr>
                <a:cxnSpLocks/>
                <a:stCxn id="128" idx="0"/>
                <a:endCxn id="119" idx="0"/>
              </p:cNvCxnSpPr>
              <p:nvPr/>
            </p:nvCxnSpPr>
            <p:spPr>
              <a:xfrm flipH="1" flipV="1">
                <a:off x="2082003" y="3686600"/>
                <a:ext cx="468406" cy="9767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B0FB9EE2-EE79-45E0-B030-2CDE8DAA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C6A4E-5377-E7E8-91C4-F5C9D90B6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742"/>
          <a:stretch>
            <a:fillRect/>
          </a:stretch>
        </p:blipFill>
        <p:spPr>
          <a:xfrm>
            <a:off x="9619698" y="2584252"/>
            <a:ext cx="2324117" cy="12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4" grpId="0" animBg="1"/>
      <p:bldP spid="25" grpId="0"/>
      <p:bldP spid="27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9E3F9-3D6B-4706-8B40-DBD586EC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06832-E3CC-4D4C-B472-2425EE9F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Future/Ongoing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A43FC-1227-4212-BE03-FEBD7AA1BB5F}"/>
              </a:ext>
            </a:extLst>
          </p:cNvPr>
          <p:cNvSpPr txBox="1"/>
          <p:nvPr/>
        </p:nvSpPr>
        <p:spPr>
          <a:xfrm>
            <a:off x="553616" y="4037045"/>
            <a:ext cx="432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charge jump effects on qubit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sensor as trigger for jump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Simultaneously measure qubit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2CFCAD-8A38-444B-B530-3E370DBA9F61}"/>
              </a:ext>
            </a:extLst>
          </p:cNvPr>
          <p:cNvGrpSpPr/>
          <p:nvPr/>
        </p:nvGrpSpPr>
        <p:grpSpPr>
          <a:xfrm>
            <a:off x="2052445" y="1332268"/>
            <a:ext cx="3118818" cy="2290604"/>
            <a:chOff x="7626136" y="1176266"/>
            <a:chExt cx="3118818" cy="22906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50549E-44B5-4A22-80B8-ABD8055B0B60}"/>
                </a:ext>
              </a:extLst>
            </p:cNvPr>
            <p:cNvGrpSpPr/>
            <p:nvPr/>
          </p:nvGrpSpPr>
          <p:grpSpPr>
            <a:xfrm>
              <a:off x="7626136" y="1176266"/>
              <a:ext cx="3118818" cy="2290604"/>
              <a:chOff x="1133194" y="921791"/>
              <a:chExt cx="2223289" cy="163288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19CC999-6394-421C-9B20-0C8C5081A921}"/>
                  </a:ext>
                </a:extLst>
              </p:cNvPr>
              <p:cNvGrpSpPr/>
              <p:nvPr/>
            </p:nvGrpSpPr>
            <p:grpSpPr>
              <a:xfrm>
                <a:off x="1133194" y="921791"/>
                <a:ext cx="2223289" cy="1632885"/>
                <a:chOff x="465040" y="1071347"/>
                <a:chExt cx="2223289" cy="1632885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586932F0-ECCB-4A42-A50F-3416CBA813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040" y="1071347"/>
                  <a:ext cx="2223289" cy="1632885"/>
                </a:xfrm>
                <a:prstGeom prst="rect">
                  <a:avLst/>
                </a:prstGeom>
              </p:spPr>
            </p:pic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1401F2D-E1CE-4CEB-A29E-112C029786B8}"/>
                    </a:ext>
                  </a:extLst>
                </p:cNvPr>
                <p:cNvSpPr/>
                <p:nvPr/>
              </p:nvSpPr>
              <p:spPr>
                <a:xfrm>
                  <a:off x="901654" y="2020124"/>
                  <a:ext cx="224366" cy="215900"/>
                </a:xfrm>
                <a:prstGeom prst="ellipse">
                  <a:avLst/>
                </a:prstGeom>
                <a:solidFill>
                  <a:srgbClr val="3312F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35B1C58-DF9F-4AF1-906F-291CB132FC0B}"/>
                    </a:ext>
                  </a:extLst>
                </p:cNvPr>
                <p:cNvSpPr/>
                <p:nvPr/>
              </p:nvSpPr>
              <p:spPr>
                <a:xfrm>
                  <a:off x="1995971" y="2024357"/>
                  <a:ext cx="224366" cy="2159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850E557-0A93-473F-9379-8CC4620058B3}"/>
                    </a:ext>
                  </a:extLst>
                </p:cNvPr>
                <p:cNvSpPr txBox="1"/>
                <p:nvPr/>
              </p:nvSpPr>
              <p:spPr>
                <a:xfrm>
                  <a:off x="864351" y="2023856"/>
                  <a:ext cx="306478" cy="2194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M1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1311D7-F518-43D8-BFCE-31C0D9E6E28F}"/>
                    </a:ext>
                  </a:extLst>
                </p:cNvPr>
                <p:cNvSpPr txBox="1"/>
                <p:nvPr/>
              </p:nvSpPr>
              <p:spPr>
                <a:xfrm>
                  <a:off x="1959335" y="2020124"/>
                  <a:ext cx="306478" cy="2194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M2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F71638-D49D-4DE3-98EC-5124328321A2}"/>
                  </a:ext>
                </a:extLst>
              </p:cNvPr>
              <p:cNvSpPr txBox="1"/>
              <p:nvPr/>
            </p:nvSpPr>
            <p:spPr>
              <a:xfrm>
                <a:off x="2100625" y="1978518"/>
                <a:ext cx="275624" cy="23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  <a:highlight>
                      <a:srgbClr val="008000"/>
                    </a:highlight>
                  </a:rPr>
                  <a:t>B2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109A0E-3873-4B20-931C-8D2751F15A4F}"/>
                  </a:ext>
                </a:extLst>
              </p:cNvPr>
              <p:cNvSpPr txBox="1"/>
              <p:nvPr/>
            </p:nvSpPr>
            <p:spPr>
              <a:xfrm>
                <a:off x="3025291" y="1832544"/>
                <a:ext cx="275624" cy="23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  <a:highlight>
                      <a:srgbClr val="008000"/>
                    </a:highlight>
                  </a:rPr>
                  <a:t>B3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A8630D-D93E-4DA2-940A-38D457E06E78}"/>
                  </a:ext>
                </a:extLst>
              </p:cNvPr>
              <p:cNvSpPr txBox="1"/>
              <p:nvPr/>
            </p:nvSpPr>
            <p:spPr>
              <a:xfrm>
                <a:off x="1191722" y="1816920"/>
                <a:ext cx="275624" cy="23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  <a:highlight>
                      <a:srgbClr val="008000"/>
                    </a:highlight>
                  </a:rPr>
                  <a:t>B1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69096F-B715-4589-B2A8-6755D06C2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2619" y="1218853"/>
              <a:ext cx="399651" cy="321175"/>
            </a:xfrm>
            <a:prstGeom prst="rect">
              <a:avLst/>
            </a:prstGeom>
          </p:spPr>
        </p:pic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2ADD8D2B-2A4E-4D15-8007-F6796FF7AA6A}"/>
              </a:ext>
            </a:extLst>
          </p:cNvPr>
          <p:cNvSpPr txBox="1">
            <a:spLocks/>
          </p:cNvSpPr>
          <p:nvPr/>
        </p:nvSpPr>
        <p:spPr>
          <a:xfrm>
            <a:off x="9232864" y="4820699"/>
            <a:ext cx="2959136" cy="658671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C8C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US" sz="2400" dirty="0"/>
              <a:t>Acknowledgements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8B0CB8-E0B5-4323-BBF8-690E8CDEF3A1}"/>
              </a:ext>
            </a:extLst>
          </p:cNvPr>
          <p:cNvSpPr txBox="1"/>
          <p:nvPr/>
        </p:nvSpPr>
        <p:spPr>
          <a:xfrm>
            <a:off x="6347304" y="5474466"/>
            <a:ext cx="5690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/>
              <a:t>LPS:</a:t>
            </a:r>
            <a:r>
              <a:rPr lang="en-US" b="1" dirty="0"/>
              <a:t> </a:t>
            </a:r>
            <a:r>
              <a:rPr lang="en-US" dirty="0"/>
              <a:t>Michael Wolfe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algn="r"/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UPenn: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Anthony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Sigillito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E141203-B352-4023-A29F-8F4F5F3CF775}"/>
              </a:ext>
            </a:extLst>
          </p:cNvPr>
          <p:cNvSpPr/>
          <p:nvPr/>
        </p:nvSpPr>
        <p:spPr>
          <a:xfrm>
            <a:off x="3607313" y="1873927"/>
            <a:ext cx="1486000" cy="52409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C696EF-CA5F-4D3B-AADE-F15275CD1EB7}"/>
              </a:ext>
            </a:extLst>
          </p:cNvPr>
          <p:cNvSpPr txBox="1"/>
          <p:nvPr/>
        </p:nvSpPr>
        <p:spPr>
          <a:xfrm>
            <a:off x="5093313" y="169603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Qubit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FC68AF-C8CE-4F58-B4A2-777311233B21}"/>
              </a:ext>
            </a:extLst>
          </p:cNvPr>
          <p:cNvCxnSpPr/>
          <p:nvPr/>
        </p:nvCxnSpPr>
        <p:spPr>
          <a:xfrm flipV="1">
            <a:off x="1626113" y="2933033"/>
            <a:ext cx="1038812" cy="274614"/>
          </a:xfrm>
          <a:prstGeom prst="straightConnector1">
            <a:avLst/>
          </a:prstGeom>
          <a:ln w="38100">
            <a:solidFill>
              <a:srgbClr val="3312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96BB4A-3C26-448D-9C12-049A94DDEC51}"/>
              </a:ext>
            </a:extLst>
          </p:cNvPr>
          <p:cNvSpPr txBox="1"/>
          <p:nvPr/>
        </p:nvSpPr>
        <p:spPr>
          <a:xfrm>
            <a:off x="881486" y="307034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12F6"/>
                </a:solidFill>
              </a:rPr>
              <a:t>Sensor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BF5287-6D8A-495E-BB75-B9156A55A300}"/>
              </a:ext>
            </a:extLst>
          </p:cNvPr>
          <p:cNvSpPr txBox="1"/>
          <p:nvPr/>
        </p:nvSpPr>
        <p:spPr>
          <a:xfrm>
            <a:off x="6096000" y="4037045"/>
            <a:ext cx="6037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 qubits don’t need high 𝜌 substrates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effects of substrate resistivity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Simultaneously measure 2 devices with different substrates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E2D0624-CF60-485B-91F8-F57C11A12DF0}"/>
                  </a:ext>
                </a:extLst>
              </p:cNvPr>
              <p:cNvSpPr/>
              <p:nvPr/>
            </p:nvSpPr>
            <p:spPr>
              <a:xfrm>
                <a:off x="7212175" y="1429156"/>
                <a:ext cx="999956" cy="1485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E2D0624-CF60-485B-91F8-F57C11A12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75" y="1429156"/>
                <a:ext cx="999956" cy="14859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6D254E3-DF95-45DB-8509-27B724E5201E}"/>
                  </a:ext>
                </a:extLst>
              </p:cNvPr>
              <p:cNvSpPr/>
              <p:nvPr/>
            </p:nvSpPr>
            <p:spPr>
              <a:xfrm>
                <a:off x="9027097" y="1429156"/>
                <a:ext cx="999956" cy="14859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6D254E3-DF95-45DB-8509-27B724E52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97" y="1429156"/>
                <a:ext cx="999956" cy="14859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4ED9D6-1B55-44C5-86B8-8BF6696A799D}"/>
              </a:ext>
            </a:extLst>
          </p:cNvPr>
          <p:cNvCxnSpPr/>
          <p:nvPr/>
        </p:nvCxnSpPr>
        <p:spPr>
          <a:xfrm flipV="1">
            <a:off x="7127829" y="1791387"/>
            <a:ext cx="1676400" cy="174364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08A14EE-2FEF-45E7-A6A6-B2ED28BE65A9}"/>
              </a:ext>
            </a:extLst>
          </p:cNvPr>
          <p:cNvCxnSpPr/>
          <p:nvPr/>
        </p:nvCxnSpPr>
        <p:spPr>
          <a:xfrm flipV="1">
            <a:off x="7762566" y="1942819"/>
            <a:ext cx="1676400" cy="174364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FEEB2B-49D9-4FAB-8C71-AE69424FC150}"/>
              </a:ext>
            </a:extLst>
          </p:cNvPr>
          <p:cNvCxnSpPr/>
          <p:nvPr/>
        </p:nvCxnSpPr>
        <p:spPr>
          <a:xfrm flipV="1">
            <a:off x="8496111" y="2044705"/>
            <a:ext cx="1676400" cy="174364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BED04B3-0BE0-41FC-8AB6-369A766B1291}"/>
                  </a:ext>
                </a:extLst>
              </p:cNvPr>
              <p:cNvSpPr txBox="1"/>
              <p:nvPr/>
            </p:nvSpPr>
            <p:spPr>
              <a:xfrm>
                <a:off x="8932032" y="3358698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BED04B3-0BE0-41FC-8AB6-369A766B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032" y="3358698"/>
                <a:ext cx="365613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01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E7C69-BC71-4E35-822C-5DFF59D1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Drift: Sensor peak amplitude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2742B54-5967-48AC-A6E1-822C5D97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5" y="1161498"/>
            <a:ext cx="11919469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F7E719A-ACB8-403F-8041-4B91F1A3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135"/>
            <a:ext cx="12192000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B38840-3793-4641-A713-0800CF0C1300}"/>
              </a:ext>
            </a:extLst>
          </p:cNvPr>
          <p:cNvSpPr/>
          <p:nvPr/>
        </p:nvSpPr>
        <p:spPr>
          <a:xfrm>
            <a:off x="553272" y="1189659"/>
            <a:ext cx="2520128" cy="2020266"/>
          </a:xfrm>
          <a:prstGeom prst="rect">
            <a:avLst/>
          </a:prstGeom>
          <a:solidFill>
            <a:srgbClr val="4924E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E542B-9525-4B30-93B0-2BA8A3187E41}"/>
              </a:ext>
            </a:extLst>
          </p:cNvPr>
          <p:cNvSpPr/>
          <p:nvPr/>
        </p:nvSpPr>
        <p:spPr>
          <a:xfrm>
            <a:off x="3073400" y="1189658"/>
            <a:ext cx="6604000" cy="202979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68F3BF-5267-4AD4-8EC9-D57FB6CD32D0}"/>
              </a:ext>
            </a:extLst>
          </p:cNvPr>
          <p:cNvSpPr/>
          <p:nvPr/>
        </p:nvSpPr>
        <p:spPr>
          <a:xfrm>
            <a:off x="9677400" y="1189659"/>
            <a:ext cx="2349500" cy="20297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38063C-5B49-4336-88B4-39C1692269E1}"/>
              </a:ext>
            </a:extLst>
          </p:cNvPr>
          <p:cNvSpPr/>
          <p:nvPr/>
        </p:nvSpPr>
        <p:spPr>
          <a:xfrm>
            <a:off x="461832" y="3704259"/>
            <a:ext cx="2319468" cy="1915491"/>
          </a:xfrm>
          <a:prstGeom prst="rect">
            <a:avLst/>
          </a:prstGeom>
          <a:solidFill>
            <a:srgbClr val="4924E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30827A-7A89-44D9-808C-8D6EE85CA445}"/>
              </a:ext>
            </a:extLst>
          </p:cNvPr>
          <p:cNvSpPr/>
          <p:nvPr/>
        </p:nvSpPr>
        <p:spPr>
          <a:xfrm>
            <a:off x="2781300" y="3704259"/>
            <a:ext cx="6896100" cy="191549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C27989-E81C-49E5-9516-B9DB23CE4656}"/>
              </a:ext>
            </a:extLst>
          </p:cNvPr>
          <p:cNvSpPr/>
          <p:nvPr/>
        </p:nvSpPr>
        <p:spPr>
          <a:xfrm>
            <a:off x="9677400" y="3704259"/>
            <a:ext cx="2349500" cy="1915491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9C221-0B5F-4EAC-922D-AC64FA19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5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>
            <a:extLst>
              <a:ext uri="{FF2B5EF4-FFF2-40B4-BE49-F238E27FC236}">
                <a16:creationId xmlns:a16="http://schemas.microsoft.com/office/drawing/2014/main" id="{14180794-3ADE-4CD1-9C23-12C765DFC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15" y="3235324"/>
            <a:ext cx="3164633" cy="30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38839C-3AA7-4F09-ADE2-104364F2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Exchange-Only Qubit encoding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C3D728D-C46F-4FE7-A17E-EEB8DC15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8" y="1460118"/>
            <a:ext cx="3719400" cy="18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7FB8B-BC58-47F5-9E27-08A1E6C8A050}"/>
              </a:ext>
            </a:extLst>
          </p:cNvPr>
          <p:cNvSpPr txBox="1"/>
          <p:nvPr/>
        </p:nvSpPr>
        <p:spPr>
          <a:xfrm>
            <a:off x="368391" y="1082555"/>
            <a:ext cx="243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Spin-3/2 Leakage states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A90D1BA-72E6-4E3F-B7A7-DEA8C7C76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8"/>
          <a:stretch/>
        </p:blipFill>
        <p:spPr bwMode="auto">
          <a:xfrm>
            <a:off x="7125477" y="1692318"/>
            <a:ext cx="2954306" cy="6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D115B64-B263-4CCA-BFD8-7C6672C6A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0" b="26310"/>
          <a:stretch/>
        </p:blipFill>
        <p:spPr bwMode="auto">
          <a:xfrm>
            <a:off x="7125477" y="1184398"/>
            <a:ext cx="2792574" cy="5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0D5C3CB-5751-4A35-91F6-0414283BF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4" b="44115"/>
          <a:stretch/>
        </p:blipFill>
        <p:spPr bwMode="auto">
          <a:xfrm>
            <a:off x="6092891" y="1568372"/>
            <a:ext cx="1032586" cy="7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C208A97-6300-4A8C-99A2-B539814C9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1" b="50000"/>
          <a:stretch/>
        </p:blipFill>
        <p:spPr bwMode="auto">
          <a:xfrm>
            <a:off x="6036906" y="1047824"/>
            <a:ext cx="1088571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8E4A1-07DB-49C5-B555-F59520F31EA5}"/>
                  </a:ext>
                </a:extLst>
              </p:cNvPr>
              <p:cNvSpPr txBox="1"/>
              <p:nvPr/>
            </p:nvSpPr>
            <p:spPr>
              <a:xfrm>
                <a:off x="6292941" y="728151"/>
                <a:ext cx="1694631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doublet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8E4A1-07DB-49C5-B555-F59520F31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41" y="728151"/>
                <a:ext cx="1694631" cy="491096"/>
              </a:xfrm>
              <a:prstGeom prst="rect">
                <a:avLst/>
              </a:prstGeom>
              <a:blipFill>
                <a:blip r:embed="rId7"/>
                <a:stretch>
                  <a:fillRect r="-251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>
            <a:extLst>
              <a:ext uri="{FF2B5EF4-FFF2-40B4-BE49-F238E27FC236}">
                <a16:creationId xmlns:a16="http://schemas.microsoft.com/office/drawing/2014/main" id="{E0B5B898-5EEA-4F23-B555-98C4A5D20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6" b="48242"/>
          <a:stretch/>
        </p:blipFill>
        <p:spPr bwMode="auto">
          <a:xfrm>
            <a:off x="7184571" y="3333605"/>
            <a:ext cx="2954306" cy="6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E07A717-6553-4ED5-B7CE-45D4E2370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73774" r="377" b="2236"/>
          <a:stretch/>
        </p:blipFill>
        <p:spPr bwMode="auto">
          <a:xfrm>
            <a:off x="7184571" y="2825685"/>
            <a:ext cx="2792574" cy="5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988D6539-D3EA-4EFE-BA67-158573408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1" r="9294" b="-6356"/>
          <a:stretch/>
        </p:blipFill>
        <p:spPr bwMode="auto">
          <a:xfrm>
            <a:off x="6151985" y="3235324"/>
            <a:ext cx="1032586" cy="7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F4DD8E6E-B637-4717-8D57-46AFF2AF0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45253" r="8293" b="4747"/>
          <a:stretch/>
        </p:blipFill>
        <p:spPr bwMode="auto">
          <a:xfrm>
            <a:off x="6096000" y="2689111"/>
            <a:ext cx="1088571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42684D-4E30-4B86-ABF6-56FBD97C325A}"/>
                  </a:ext>
                </a:extLst>
              </p:cNvPr>
              <p:cNvSpPr txBox="1"/>
              <p:nvPr/>
            </p:nvSpPr>
            <p:spPr>
              <a:xfrm>
                <a:off x="6175523" y="2390667"/>
                <a:ext cx="1906227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doublet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42684D-4E30-4B86-ABF6-56FBD97C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3" y="2390667"/>
                <a:ext cx="1906227" cy="491096"/>
              </a:xfrm>
              <a:prstGeom prst="rect">
                <a:avLst/>
              </a:prstGeom>
              <a:blipFill>
                <a:blip r:embed="rId8"/>
                <a:stretch>
                  <a:fillRect r="-191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0" name="Picture 12">
            <a:extLst>
              <a:ext uri="{FF2B5EF4-FFF2-40B4-BE49-F238E27FC236}">
                <a16:creationId xmlns:a16="http://schemas.microsoft.com/office/drawing/2014/main" id="{2C2880D2-749A-4CD6-A92B-9AA79121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" y="4339264"/>
            <a:ext cx="8951167" cy="7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556285-E383-4123-98F0-1168FEDB9851}"/>
              </a:ext>
            </a:extLst>
          </p:cNvPr>
          <p:cNvSpPr/>
          <p:nvPr/>
        </p:nvSpPr>
        <p:spPr>
          <a:xfrm>
            <a:off x="4733731" y="4339264"/>
            <a:ext cx="4547118" cy="75642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7073DF-4C1A-4DCD-B8EB-2D1E27238810}"/>
              </a:ext>
            </a:extLst>
          </p:cNvPr>
          <p:cNvSpPr txBox="1"/>
          <p:nvPr/>
        </p:nvSpPr>
        <p:spPr>
          <a:xfrm>
            <a:off x="9106678" y="6313923"/>
            <a:ext cx="2954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Andrews, R.W., Jones, C., Reed, M.D.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et al.,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Nat. </a:t>
            </a:r>
            <a:r>
              <a:rPr lang="en-US" sz="1200" b="0" i="1" dirty="0" err="1">
                <a:solidFill>
                  <a:srgbClr val="222222"/>
                </a:solidFill>
                <a:effectLst/>
                <a:latin typeface="-apple-system"/>
              </a:rPr>
              <a:t>Nanotechnol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-apple-system"/>
              </a:rPr>
              <a:t>14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, 747–750 (2019).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B41A69-6B5C-4286-82A3-AE922DA95D61}"/>
                  </a:ext>
                </a:extLst>
              </p:cNvPr>
              <p:cNvSpPr txBox="1"/>
              <p:nvPr/>
            </p:nvSpPr>
            <p:spPr>
              <a:xfrm>
                <a:off x="1341678" y="5101905"/>
                <a:ext cx="102169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B41A69-6B5C-4286-82A3-AE922DA95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78" y="5101905"/>
                <a:ext cx="1021690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A51EE-384E-450F-BC3F-B470B2B0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C67BD0-5F2C-4BAE-951B-12EB7855B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604" y="1690688"/>
            <a:ext cx="6885396" cy="4608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C5D39-5C56-470A-ADEE-2CCD0AE6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Drift: February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70997-0724-4E4A-9262-5A79C727EB3F}"/>
              </a:ext>
            </a:extLst>
          </p:cNvPr>
          <p:cNvSpPr txBox="1"/>
          <p:nvPr/>
        </p:nvSpPr>
        <p:spPr>
          <a:xfrm>
            <a:off x="313413" y="1690688"/>
            <a:ext cx="456070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1. Device is (mostly) stable with no radiation (</a:t>
            </a:r>
            <a:r>
              <a:rPr lang="en-US" sz="1600" dirty="0">
                <a:solidFill>
                  <a:srgbClr val="0BFE0B"/>
                </a:solidFill>
              </a:rPr>
              <a:t>green</a:t>
            </a:r>
            <a:r>
              <a:rPr lang="en-US" sz="1600" dirty="0"/>
              <a:t>)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2. Introduce 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dirty="0"/>
              <a:t> source with 1/2 of maximum  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    flux (</a:t>
            </a:r>
            <a:r>
              <a:rPr lang="en-US" sz="1600" dirty="0">
                <a:solidFill>
                  <a:srgbClr val="0000FF"/>
                </a:solidFill>
              </a:rPr>
              <a:t>blue</a:t>
            </a:r>
            <a:r>
              <a:rPr lang="en-US" sz="1600" dirty="0"/>
              <a:t>), </a:t>
            </a:r>
            <a:r>
              <a:rPr lang="en-US" sz="1600" b="1" dirty="0"/>
              <a:t>drift up starts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3. Big jump down at 8 h, then increase in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    slope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4. Start recording two peaks at 25 h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5. </a:t>
            </a:r>
            <a:r>
              <a:rPr lang="en-US" sz="1600" b="1" dirty="0"/>
              <a:t>Saturation </a:t>
            </a:r>
            <a:r>
              <a:rPr lang="en-US" sz="1600" dirty="0"/>
              <a:t>@ 30 h, </a:t>
            </a:r>
            <a:r>
              <a:rPr lang="en-US" sz="1600" b="1" dirty="0"/>
              <a:t>sensor peak starts  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    slow drift down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6. Increase flux of 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) @ 77 h, </a:t>
            </a:r>
            <a:r>
              <a:rPr lang="en-US" sz="1600" b="1" dirty="0"/>
              <a:t>drift down 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    speeds up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7. Jump after noise measurements; red to 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    black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8. Source removed (black), </a:t>
            </a:r>
            <a:r>
              <a:rPr lang="en-US" sz="1600" b="1" dirty="0"/>
              <a:t>sensor stable at 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    new offset </a:t>
            </a:r>
            <a:r>
              <a:rPr lang="en-US" sz="1600" dirty="0"/>
              <a:t>(no relaxation for days)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8952C-BD87-4ED4-9BB1-9964924514EE}"/>
              </a:ext>
            </a:extLst>
          </p:cNvPr>
          <p:cNvSpPr/>
          <p:nvPr/>
        </p:nvSpPr>
        <p:spPr>
          <a:xfrm>
            <a:off x="6974066" y="4661211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31E35E-4027-4680-ABCF-A4AA6A230A64}"/>
              </a:ext>
            </a:extLst>
          </p:cNvPr>
          <p:cNvSpPr/>
          <p:nvPr/>
        </p:nvSpPr>
        <p:spPr>
          <a:xfrm>
            <a:off x="8201932" y="4527432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D6D41F-7EA8-4630-8055-7B20D8073F4F}"/>
              </a:ext>
            </a:extLst>
          </p:cNvPr>
          <p:cNvSpPr/>
          <p:nvPr/>
        </p:nvSpPr>
        <p:spPr>
          <a:xfrm>
            <a:off x="8569538" y="4928769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BF8F9D-BE18-46ED-84A5-534C68486DDE}"/>
              </a:ext>
            </a:extLst>
          </p:cNvPr>
          <p:cNvSpPr/>
          <p:nvPr/>
        </p:nvSpPr>
        <p:spPr>
          <a:xfrm>
            <a:off x="8570517" y="2631377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B4471F-9D84-415D-9CDE-AD39969F6E93}"/>
              </a:ext>
            </a:extLst>
          </p:cNvPr>
          <p:cNvSpPr/>
          <p:nvPr/>
        </p:nvSpPr>
        <p:spPr>
          <a:xfrm>
            <a:off x="8881021" y="3791707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BE7957-5472-4C31-B027-D0717A6B0234}"/>
              </a:ext>
            </a:extLst>
          </p:cNvPr>
          <p:cNvSpPr/>
          <p:nvPr/>
        </p:nvSpPr>
        <p:spPr>
          <a:xfrm>
            <a:off x="10102745" y="3860945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60F049-6DE9-48A3-99F8-09A61DEDC2FF}"/>
              </a:ext>
            </a:extLst>
          </p:cNvPr>
          <p:cNvSpPr/>
          <p:nvPr/>
        </p:nvSpPr>
        <p:spPr>
          <a:xfrm>
            <a:off x="10381258" y="2363819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8C0E44-8668-45D8-BD2A-789EC9033363}"/>
              </a:ext>
            </a:extLst>
          </p:cNvPr>
          <p:cNvSpPr/>
          <p:nvPr/>
        </p:nvSpPr>
        <p:spPr>
          <a:xfrm>
            <a:off x="11019111" y="3757385"/>
            <a:ext cx="256523" cy="2675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156082">
                <a:shade val="50000"/>
              </a:srgbClr>
            </a:solidFill>
            <a:prstDash val="solid"/>
            <a:miter lim="800000"/>
            <a:tailEnd type="stealth" w="lg" len="lg"/>
          </a:ln>
          <a:effectLst/>
        </p:spPr>
        <p:txBody>
          <a:bodyPr rtlCol="0" anchor="ctr"/>
          <a:lstStyle/>
          <a:p>
            <a:pPr algn="ctr" defTabSz="914400"/>
            <a:r>
              <a:rPr lang="en-US" sz="1541" kern="0" dirty="0">
                <a:solidFill>
                  <a:prstClr val="black"/>
                </a:solidFill>
                <a:latin typeface="Aptos" panose="0211000402020202020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01786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90E8-70BF-4835-8499-19EFB553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Jumps: February Data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8442B72B-DADC-4023-829E-D5283B24FB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2889" r="22678" b="29017"/>
          <a:stretch/>
        </p:blipFill>
        <p:spPr>
          <a:xfrm>
            <a:off x="0" y="962025"/>
            <a:ext cx="3868738" cy="27511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7CB644-4B4D-4EA5-817C-CB14EA7F7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75" y="3974351"/>
            <a:ext cx="3965018" cy="28836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C9061D-8B58-4452-BBA8-E8CD14CB7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46" y="3939994"/>
            <a:ext cx="3959942" cy="28799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2A8C7F-12B7-4A85-A1BE-AFB6414A7BBA}"/>
              </a:ext>
            </a:extLst>
          </p:cNvPr>
          <p:cNvSpPr/>
          <p:nvPr/>
        </p:nvSpPr>
        <p:spPr>
          <a:xfrm>
            <a:off x="4832131" y="1001110"/>
            <a:ext cx="1363717" cy="44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3FC471-3C05-4DC7-A106-26DCE9CF5259}"/>
              </a:ext>
            </a:extLst>
          </p:cNvPr>
          <p:cNvGrpSpPr/>
          <p:nvPr/>
        </p:nvGrpSpPr>
        <p:grpSpPr>
          <a:xfrm>
            <a:off x="3344918" y="534748"/>
            <a:ext cx="8847082" cy="3397363"/>
            <a:chOff x="3344918" y="1001110"/>
            <a:chExt cx="8847082" cy="339736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B4F3FB-2BC9-4E1D-B249-7A3688E18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918" y="1449446"/>
              <a:ext cx="8847082" cy="2949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E70AFB-E022-4701-A9AA-D2EB6C0A41C5}"/>
                </a:ext>
              </a:extLst>
            </p:cNvPr>
            <p:cNvSpPr txBox="1"/>
            <p:nvPr/>
          </p:nvSpPr>
          <p:spPr>
            <a:xfrm>
              <a:off x="3677098" y="1175142"/>
              <a:ext cx="1632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 radiation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732D17-B4F3-4C49-A7CA-35E9C78437BD}"/>
                </a:ext>
              </a:extLst>
            </p:cNvPr>
            <p:cNvSpPr/>
            <p:nvPr/>
          </p:nvSpPr>
          <p:spPr>
            <a:xfrm>
              <a:off x="3813815" y="1511883"/>
              <a:ext cx="737166" cy="2572237"/>
            </a:xfrm>
            <a:prstGeom prst="rect">
              <a:avLst/>
            </a:prstGeom>
            <a:solidFill>
              <a:srgbClr val="4924E4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8F8EF9-0E7A-43DF-94FC-4DA4D38C2588}"/>
                </a:ext>
              </a:extLst>
            </p:cNvPr>
            <p:cNvSpPr/>
            <p:nvPr/>
          </p:nvSpPr>
          <p:spPr>
            <a:xfrm>
              <a:off x="4550981" y="1511883"/>
              <a:ext cx="7583214" cy="257223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D0C11F-110C-4D01-BA5B-B45085B8A510}"/>
                </a:ext>
              </a:extLst>
            </p:cNvPr>
            <p:cNvSpPr txBox="1"/>
            <p:nvPr/>
          </p:nvSpPr>
          <p:spPr>
            <a:xfrm>
              <a:off x="8999919" y="1001110"/>
              <a:ext cx="1052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Half </a:t>
              </a:r>
              <a:r>
                <a:rPr lang="en-US" dirty="0">
                  <a:latin typeface="Symbol" panose="05050102010706020507" pitchFamily="18" charset="2"/>
                </a:rPr>
                <a:t>g</a:t>
              </a:r>
              <a:endParaRPr lang="en-US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0F6D7A2-4B55-4C1F-AB6B-B37472265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0" y="3974351"/>
            <a:ext cx="2883649" cy="28836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F2AEFF-EA51-4A2E-851E-DAB5F82A3BBB}"/>
              </a:ext>
            </a:extLst>
          </p:cNvPr>
          <p:cNvSpPr txBox="1"/>
          <p:nvPr/>
        </p:nvSpPr>
        <p:spPr>
          <a:xfrm>
            <a:off x="5513989" y="4285120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</a:t>
            </a:r>
            <a:r>
              <a:rPr lang="en-US" dirty="0">
                <a:latin typeface="Symbol" panose="05050102010706020507" pitchFamily="18" charset="2"/>
              </a:rPr>
              <a:t>g, </a:t>
            </a:r>
            <a:r>
              <a:rPr lang="en-US" dirty="0"/>
              <a:t>shifting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4EB9A5-99C9-4B34-AB61-D1E66D41B381}"/>
              </a:ext>
            </a:extLst>
          </p:cNvPr>
          <p:cNvCxnSpPr>
            <a:cxnSpLocks/>
          </p:cNvCxnSpPr>
          <p:nvPr/>
        </p:nvCxnSpPr>
        <p:spPr>
          <a:xfrm flipH="1">
            <a:off x="3756010" y="3602421"/>
            <a:ext cx="792344" cy="4729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B2A320-249F-489C-B7E4-883EF8B7844E}"/>
              </a:ext>
            </a:extLst>
          </p:cNvPr>
          <p:cNvCxnSpPr>
            <a:cxnSpLocks/>
          </p:cNvCxnSpPr>
          <p:nvPr/>
        </p:nvCxnSpPr>
        <p:spPr>
          <a:xfrm flipH="1">
            <a:off x="1355834" y="3617758"/>
            <a:ext cx="2457982" cy="4576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1F7B9F9-2615-42FD-8C1F-258E46AC5D6B}"/>
              </a:ext>
            </a:extLst>
          </p:cNvPr>
          <p:cNvSpPr/>
          <p:nvPr/>
        </p:nvSpPr>
        <p:spPr>
          <a:xfrm>
            <a:off x="4548353" y="1062775"/>
            <a:ext cx="3082158" cy="254752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2762B4-014F-4C38-BD7D-11D5B88B106A}"/>
              </a:ext>
            </a:extLst>
          </p:cNvPr>
          <p:cNvSpPr txBox="1"/>
          <p:nvPr/>
        </p:nvSpPr>
        <p:spPr>
          <a:xfrm>
            <a:off x="2206930" y="4368917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rad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C83874D-CBA3-4194-9E5A-C590378BD30B}"/>
              </a:ext>
            </a:extLst>
          </p:cNvPr>
          <p:cNvCxnSpPr>
            <a:cxnSpLocks/>
          </p:cNvCxnSpPr>
          <p:nvPr/>
        </p:nvCxnSpPr>
        <p:spPr>
          <a:xfrm>
            <a:off x="4548352" y="3602421"/>
            <a:ext cx="268016" cy="447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D5DDD8-B19B-41F7-B16E-3EE7597BD076}"/>
              </a:ext>
            </a:extLst>
          </p:cNvPr>
          <p:cNvCxnSpPr>
            <a:cxnSpLocks/>
          </p:cNvCxnSpPr>
          <p:nvPr/>
        </p:nvCxnSpPr>
        <p:spPr>
          <a:xfrm>
            <a:off x="7630511" y="3602421"/>
            <a:ext cx="654268" cy="4335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4ADF443-FBF0-485E-888C-FC9F879548D1}"/>
              </a:ext>
            </a:extLst>
          </p:cNvPr>
          <p:cNvSpPr/>
          <p:nvPr/>
        </p:nvSpPr>
        <p:spPr>
          <a:xfrm>
            <a:off x="8671035" y="1057875"/>
            <a:ext cx="1954924" cy="254752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D7FE5A-4251-4AE7-88FB-1E7FA0CD8244}"/>
              </a:ext>
            </a:extLst>
          </p:cNvPr>
          <p:cNvSpPr txBox="1"/>
          <p:nvPr/>
        </p:nvSpPr>
        <p:spPr>
          <a:xfrm>
            <a:off x="9545880" y="4285120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</a:t>
            </a:r>
            <a:r>
              <a:rPr lang="en-US" dirty="0">
                <a:latin typeface="Symbol" panose="05050102010706020507" pitchFamily="18" charset="2"/>
              </a:rPr>
              <a:t>g, </a:t>
            </a:r>
            <a:r>
              <a:rPr lang="en-US" dirty="0"/>
              <a:t>plateau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BFFD02-2FD2-4334-8CF2-7BA9A9240813}"/>
              </a:ext>
            </a:extLst>
          </p:cNvPr>
          <p:cNvCxnSpPr>
            <a:cxnSpLocks/>
          </p:cNvCxnSpPr>
          <p:nvPr/>
        </p:nvCxnSpPr>
        <p:spPr>
          <a:xfrm flipH="1">
            <a:off x="8599897" y="3635012"/>
            <a:ext cx="71139" cy="4353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3942A5-BC3D-4637-B5B9-EDA838383739}"/>
              </a:ext>
            </a:extLst>
          </p:cNvPr>
          <p:cNvCxnSpPr>
            <a:cxnSpLocks/>
          </p:cNvCxnSpPr>
          <p:nvPr/>
        </p:nvCxnSpPr>
        <p:spPr>
          <a:xfrm>
            <a:off x="10625959" y="3630112"/>
            <a:ext cx="1442349" cy="4402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9FBABCA-B031-4B7D-8CA7-E5935C4D6BA2}"/>
              </a:ext>
            </a:extLst>
          </p:cNvPr>
          <p:cNvSpPr/>
          <p:nvPr/>
        </p:nvSpPr>
        <p:spPr>
          <a:xfrm>
            <a:off x="1700054" y="2352468"/>
            <a:ext cx="468630" cy="457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A72939-AB3B-4050-AA50-996358F539BD}"/>
              </a:ext>
            </a:extLst>
          </p:cNvPr>
          <p:cNvSpPr/>
          <p:nvPr/>
        </p:nvSpPr>
        <p:spPr>
          <a:xfrm>
            <a:off x="1937144" y="1748075"/>
            <a:ext cx="468630" cy="457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7F949-BD40-47A7-9860-3ACC211D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CEB3A9-A52E-46E7-8745-76B939AF676F}"/>
              </a:ext>
            </a:extLst>
          </p:cNvPr>
          <p:cNvCxnSpPr/>
          <p:nvPr/>
        </p:nvCxnSpPr>
        <p:spPr>
          <a:xfrm flipV="1">
            <a:off x="7067550" y="1696030"/>
            <a:ext cx="1676400" cy="174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0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D204A1-C457-4910-8FAD-D1858003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85" y="754597"/>
            <a:ext cx="6080655" cy="34922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2A10BEA-120E-4379-A3A0-44503B3C09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47" y="754597"/>
            <a:ext cx="2760213" cy="267440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C448DB-9431-4351-938B-85C456E97A65}"/>
              </a:ext>
            </a:extLst>
          </p:cNvPr>
          <p:cNvSpPr/>
          <p:nvPr/>
        </p:nvSpPr>
        <p:spPr>
          <a:xfrm>
            <a:off x="3377682" y="895739"/>
            <a:ext cx="3973169" cy="541593"/>
          </a:xfrm>
          <a:custGeom>
            <a:avLst/>
            <a:gdLst>
              <a:gd name="connsiteX0" fmla="*/ 0 w 3816220"/>
              <a:gd name="connsiteY0" fmla="*/ 279918 h 466530"/>
              <a:gd name="connsiteX1" fmla="*/ 466530 w 3816220"/>
              <a:gd name="connsiteY1" fmla="*/ 149290 h 466530"/>
              <a:gd name="connsiteX2" fmla="*/ 765110 w 3816220"/>
              <a:gd name="connsiteY2" fmla="*/ 102637 h 466530"/>
              <a:gd name="connsiteX3" fmla="*/ 1259632 w 3816220"/>
              <a:gd name="connsiteY3" fmla="*/ 18661 h 466530"/>
              <a:gd name="connsiteX4" fmla="*/ 1670179 w 3816220"/>
              <a:gd name="connsiteY4" fmla="*/ 0 h 466530"/>
              <a:gd name="connsiteX5" fmla="*/ 1903445 w 3816220"/>
              <a:gd name="connsiteY5" fmla="*/ 9330 h 466530"/>
              <a:gd name="connsiteX6" fmla="*/ 2099387 w 3816220"/>
              <a:gd name="connsiteY6" fmla="*/ 46653 h 466530"/>
              <a:gd name="connsiteX7" fmla="*/ 2509934 w 3816220"/>
              <a:gd name="connsiteY7" fmla="*/ 55983 h 466530"/>
              <a:gd name="connsiteX8" fmla="*/ 2864498 w 3816220"/>
              <a:gd name="connsiteY8" fmla="*/ 102637 h 466530"/>
              <a:gd name="connsiteX9" fmla="*/ 3172408 w 3816220"/>
              <a:gd name="connsiteY9" fmla="*/ 195943 h 466530"/>
              <a:gd name="connsiteX10" fmla="*/ 3415004 w 3816220"/>
              <a:gd name="connsiteY10" fmla="*/ 251926 h 466530"/>
              <a:gd name="connsiteX11" fmla="*/ 3452326 w 3816220"/>
              <a:gd name="connsiteY11" fmla="*/ 270588 h 466530"/>
              <a:gd name="connsiteX12" fmla="*/ 3498979 w 3816220"/>
              <a:gd name="connsiteY12" fmla="*/ 289249 h 466530"/>
              <a:gd name="connsiteX13" fmla="*/ 3564294 w 3816220"/>
              <a:gd name="connsiteY13" fmla="*/ 335902 h 466530"/>
              <a:gd name="connsiteX14" fmla="*/ 3610947 w 3816220"/>
              <a:gd name="connsiteY14" fmla="*/ 354563 h 466530"/>
              <a:gd name="connsiteX15" fmla="*/ 3676261 w 3816220"/>
              <a:gd name="connsiteY15" fmla="*/ 391885 h 466530"/>
              <a:gd name="connsiteX16" fmla="*/ 3741575 w 3816220"/>
              <a:gd name="connsiteY16" fmla="*/ 410547 h 466530"/>
              <a:gd name="connsiteX17" fmla="*/ 3769567 w 3816220"/>
              <a:gd name="connsiteY17" fmla="*/ 419877 h 466530"/>
              <a:gd name="connsiteX18" fmla="*/ 3788228 w 3816220"/>
              <a:gd name="connsiteY18" fmla="*/ 457200 h 466530"/>
              <a:gd name="connsiteX19" fmla="*/ 3816220 w 3816220"/>
              <a:gd name="connsiteY19" fmla="*/ 466530 h 466530"/>
              <a:gd name="connsiteX0" fmla="*/ 0 w 3973169"/>
              <a:gd name="connsiteY0" fmla="*/ 279918 h 541593"/>
              <a:gd name="connsiteX1" fmla="*/ 466530 w 3973169"/>
              <a:gd name="connsiteY1" fmla="*/ 149290 h 541593"/>
              <a:gd name="connsiteX2" fmla="*/ 765110 w 3973169"/>
              <a:gd name="connsiteY2" fmla="*/ 102637 h 541593"/>
              <a:gd name="connsiteX3" fmla="*/ 1259632 w 3973169"/>
              <a:gd name="connsiteY3" fmla="*/ 18661 h 541593"/>
              <a:gd name="connsiteX4" fmla="*/ 1670179 w 3973169"/>
              <a:gd name="connsiteY4" fmla="*/ 0 h 541593"/>
              <a:gd name="connsiteX5" fmla="*/ 1903445 w 3973169"/>
              <a:gd name="connsiteY5" fmla="*/ 9330 h 541593"/>
              <a:gd name="connsiteX6" fmla="*/ 2099387 w 3973169"/>
              <a:gd name="connsiteY6" fmla="*/ 46653 h 541593"/>
              <a:gd name="connsiteX7" fmla="*/ 2509934 w 3973169"/>
              <a:gd name="connsiteY7" fmla="*/ 55983 h 541593"/>
              <a:gd name="connsiteX8" fmla="*/ 2864498 w 3973169"/>
              <a:gd name="connsiteY8" fmla="*/ 102637 h 541593"/>
              <a:gd name="connsiteX9" fmla="*/ 3172408 w 3973169"/>
              <a:gd name="connsiteY9" fmla="*/ 195943 h 541593"/>
              <a:gd name="connsiteX10" fmla="*/ 3415004 w 3973169"/>
              <a:gd name="connsiteY10" fmla="*/ 251926 h 541593"/>
              <a:gd name="connsiteX11" fmla="*/ 3452326 w 3973169"/>
              <a:gd name="connsiteY11" fmla="*/ 270588 h 541593"/>
              <a:gd name="connsiteX12" fmla="*/ 3498979 w 3973169"/>
              <a:gd name="connsiteY12" fmla="*/ 289249 h 541593"/>
              <a:gd name="connsiteX13" fmla="*/ 3564294 w 3973169"/>
              <a:gd name="connsiteY13" fmla="*/ 335902 h 541593"/>
              <a:gd name="connsiteX14" fmla="*/ 3610947 w 3973169"/>
              <a:gd name="connsiteY14" fmla="*/ 354563 h 541593"/>
              <a:gd name="connsiteX15" fmla="*/ 3676261 w 3973169"/>
              <a:gd name="connsiteY15" fmla="*/ 391885 h 541593"/>
              <a:gd name="connsiteX16" fmla="*/ 3741575 w 3973169"/>
              <a:gd name="connsiteY16" fmla="*/ 410547 h 541593"/>
              <a:gd name="connsiteX17" fmla="*/ 3769567 w 3973169"/>
              <a:gd name="connsiteY17" fmla="*/ 419877 h 541593"/>
              <a:gd name="connsiteX18" fmla="*/ 3788228 w 3973169"/>
              <a:gd name="connsiteY18" fmla="*/ 457200 h 541593"/>
              <a:gd name="connsiteX19" fmla="*/ 3973169 w 3973169"/>
              <a:gd name="connsiteY19" fmla="*/ 541593 h 541593"/>
              <a:gd name="connsiteX0" fmla="*/ 0 w 3973169"/>
              <a:gd name="connsiteY0" fmla="*/ 279918 h 541593"/>
              <a:gd name="connsiteX1" fmla="*/ 466530 w 3973169"/>
              <a:gd name="connsiteY1" fmla="*/ 149290 h 541593"/>
              <a:gd name="connsiteX2" fmla="*/ 765110 w 3973169"/>
              <a:gd name="connsiteY2" fmla="*/ 102637 h 541593"/>
              <a:gd name="connsiteX3" fmla="*/ 1259632 w 3973169"/>
              <a:gd name="connsiteY3" fmla="*/ 18661 h 541593"/>
              <a:gd name="connsiteX4" fmla="*/ 1670179 w 3973169"/>
              <a:gd name="connsiteY4" fmla="*/ 0 h 541593"/>
              <a:gd name="connsiteX5" fmla="*/ 1903445 w 3973169"/>
              <a:gd name="connsiteY5" fmla="*/ 9330 h 541593"/>
              <a:gd name="connsiteX6" fmla="*/ 2099387 w 3973169"/>
              <a:gd name="connsiteY6" fmla="*/ 46653 h 541593"/>
              <a:gd name="connsiteX7" fmla="*/ 2509934 w 3973169"/>
              <a:gd name="connsiteY7" fmla="*/ 55983 h 541593"/>
              <a:gd name="connsiteX8" fmla="*/ 2864498 w 3973169"/>
              <a:gd name="connsiteY8" fmla="*/ 102637 h 541593"/>
              <a:gd name="connsiteX9" fmla="*/ 3172408 w 3973169"/>
              <a:gd name="connsiteY9" fmla="*/ 195943 h 541593"/>
              <a:gd name="connsiteX10" fmla="*/ 3415004 w 3973169"/>
              <a:gd name="connsiteY10" fmla="*/ 251926 h 541593"/>
              <a:gd name="connsiteX11" fmla="*/ 3452326 w 3973169"/>
              <a:gd name="connsiteY11" fmla="*/ 270588 h 541593"/>
              <a:gd name="connsiteX12" fmla="*/ 3498979 w 3973169"/>
              <a:gd name="connsiteY12" fmla="*/ 289249 h 541593"/>
              <a:gd name="connsiteX13" fmla="*/ 3564294 w 3973169"/>
              <a:gd name="connsiteY13" fmla="*/ 335902 h 541593"/>
              <a:gd name="connsiteX14" fmla="*/ 3610947 w 3973169"/>
              <a:gd name="connsiteY14" fmla="*/ 354563 h 541593"/>
              <a:gd name="connsiteX15" fmla="*/ 3676261 w 3973169"/>
              <a:gd name="connsiteY15" fmla="*/ 391885 h 541593"/>
              <a:gd name="connsiteX16" fmla="*/ 3741575 w 3973169"/>
              <a:gd name="connsiteY16" fmla="*/ 410547 h 541593"/>
              <a:gd name="connsiteX17" fmla="*/ 3759331 w 3973169"/>
              <a:gd name="connsiteY17" fmla="*/ 430113 h 541593"/>
              <a:gd name="connsiteX18" fmla="*/ 3788228 w 3973169"/>
              <a:gd name="connsiteY18" fmla="*/ 457200 h 541593"/>
              <a:gd name="connsiteX19" fmla="*/ 3973169 w 3973169"/>
              <a:gd name="connsiteY19" fmla="*/ 541593 h 541593"/>
              <a:gd name="connsiteX0" fmla="*/ 0 w 3973169"/>
              <a:gd name="connsiteY0" fmla="*/ 279918 h 541593"/>
              <a:gd name="connsiteX1" fmla="*/ 466530 w 3973169"/>
              <a:gd name="connsiteY1" fmla="*/ 149290 h 541593"/>
              <a:gd name="connsiteX2" fmla="*/ 765110 w 3973169"/>
              <a:gd name="connsiteY2" fmla="*/ 102637 h 541593"/>
              <a:gd name="connsiteX3" fmla="*/ 1259632 w 3973169"/>
              <a:gd name="connsiteY3" fmla="*/ 18661 h 541593"/>
              <a:gd name="connsiteX4" fmla="*/ 1670179 w 3973169"/>
              <a:gd name="connsiteY4" fmla="*/ 0 h 541593"/>
              <a:gd name="connsiteX5" fmla="*/ 1903445 w 3973169"/>
              <a:gd name="connsiteY5" fmla="*/ 9330 h 541593"/>
              <a:gd name="connsiteX6" fmla="*/ 2099387 w 3973169"/>
              <a:gd name="connsiteY6" fmla="*/ 46653 h 541593"/>
              <a:gd name="connsiteX7" fmla="*/ 2509934 w 3973169"/>
              <a:gd name="connsiteY7" fmla="*/ 55983 h 541593"/>
              <a:gd name="connsiteX8" fmla="*/ 2864498 w 3973169"/>
              <a:gd name="connsiteY8" fmla="*/ 102637 h 541593"/>
              <a:gd name="connsiteX9" fmla="*/ 3172408 w 3973169"/>
              <a:gd name="connsiteY9" fmla="*/ 195943 h 541593"/>
              <a:gd name="connsiteX10" fmla="*/ 3415004 w 3973169"/>
              <a:gd name="connsiteY10" fmla="*/ 251926 h 541593"/>
              <a:gd name="connsiteX11" fmla="*/ 3452326 w 3973169"/>
              <a:gd name="connsiteY11" fmla="*/ 270588 h 541593"/>
              <a:gd name="connsiteX12" fmla="*/ 3498979 w 3973169"/>
              <a:gd name="connsiteY12" fmla="*/ 289249 h 541593"/>
              <a:gd name="connsiteX13" fmla="*/ 3564294 w 3973169"/>
              <a:gd name="connsiteY13" fmla="*/ 335902 h 541593"/>
              <a:gd name="connsiteX14" fmla="*/ 3610947 w 3973169"/>
              <a:gd name="connsiteY14" fmla="*/ 354563 h 541593"/>
              <a:gd name="connsiteX15" fmla="*/ 3676261 w 3973169"/>
              <a:gd name="connsiteY15" fmla="*/ 391885 h 541593"/>
              <a:gd name="connsiteX16" fmla="*/ 3741575 w 3973169"/>
              <a:gd name="connsiteY16" fmla="*/ 410547 h 541593"/>
              <a:gd name="connsiteX17" fmla="*/ 3742272 w 3973169"/>
              <a:gd name="connsiteY17" fmla="*/ 443761 h 541593"/>
              <a:gd name="connsiteX18" fmla="*/ 3788228 w 3973169"/>
              <a:gd name="connsiteY18" fmla="*/ 457200 h 541593"/>
              <a:gd name="connsiteX19" fmla="*/ 3973169 w 3973169"/>
              <a:gd name="connsiteY19" fmla="*/ 541593 h 54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73169" h="541593">
                <a:moveTo>
                  <a:pt x="0" y="279918"/>
                </a:moveTo>
                <a:cubicBezTo>
                  <a:pt x="244203" y="239220"/>
                  <a:pt x="-320171" y="335614"/>
                  <a:pt x="466530" y="149290"/>
                </a:cubicBezTo>
                <a:cubicBezTo>
                  <a:pt x="564553" y="126074"/>
                  <a:pt x="665797" y="119501"/>
                  <a:pt x="765110" y="102637"/>
                </a:cubicBezTo>
                <a:cubicBezTo>
                  <a:pt x="939966" y="72944"/>
                  <a:pt x="1077231" y="35461"/>
                  <a:pt x="1259632" y="18661"/>
                </a:cubicBezTo>
                <a:cubicBezTo>
                  <a:pt x="1396045" y="6097"/>
                  <a:pt x="1533330" y="6220"/>
                  <a:pt x="1670179" y="0"/>
                </a:cubicBezTo>
                <a:cubicBezTo>
                  <a:pt x="1747934" y="3110"/>
                  <a:pt x="1826083" y="921"/>
                  <a:pt x="1903445" y="9330"/>
                </a:cubicBezTo>
                <a:cubicBezTo>
                  <a:pt x="1969544" y="16515"/>
                  <a:pt x="2033095" y="41554"/>
                  <a:pt x="2099387" y="46653"/>
                </a:cubicBezTo>
                <a:cubicBezTo>
                  <a:pt x="2235868" y="57152"/>
                  <a:pt x="2373085" y="52873"/>
                  <a:pt x="2509934" y="55983"/>
                </a:cubicBezTo>
                <a:cubicBezTo>
                  <a:pt x="2685062" y="65201"/>
                  <a:pt x="2693051" y="56478"/>
                  <a:pt x="2864498" y="102637"/>
                </a:cubicBezTo>
                <a:cubicBezTo>
                  <a:pt x="2968056" y="130518"/>
                  <a:pt x="3068364" y="169932"/>
                  <a:pt x="3172408" y="195943"/>
                </a:cubicBezTo>
                <a:cubicBezTo>
                  <a:pt x="3377374" y="247184"/>
                  <a:pt x="3295774" y="232056"/>
                  <a:pt x="3415004" y="251926"/>
                </a:cubicBezTo>
                <a:cubicBezTo>
                  <a:pt x="3427445" y="258147"/>
                  <a:pt x="3439616" y="264939"/>
                  <a:pt x="3452326" y="270588"/>
                </a:cubicBezTo>
                <a:cubicBezTo>
                  <a:pt x="3467631" y="277390"/>
                  <a:pt x="3483998" y="281759"/>
                  <a:pt x="3498979" y="289249"/>
                </a:cubicBezTo>
                <a:cubicBezTo>
                  <a:pt x="3533959" y="306739"/>
                  <a:pt x="3526254" y="314769"/>
                  <a:pt x="3564294" y="335902"/>
                </a:cubicBezTo>
                <a:cubicBezTo>
                  <a:pt x="3578935" y="344036"/>
                  <a:pt x="3595966" y="347073"/>
                  <a:pt x="3610947" y="354563"/>
                </a:cubicBezTo>
                <a:cubicBezTo>
                  <a:pt x="3704663" y="401421"/>
                  <a:pt x="3561739" y="342804"/>
                  <a:pt x="3676261" y="391885"/>
                </a:cubicBezTo>
                <a:cubicBezTo>
                  <a:pt x="3698633" y="401473"/>
                  <a:pt x="3730573" y="401901"/>
                  <a:pt x="3741575" y="410547"/>
                </a:cubicBezTo>
                <a:cubicBezTo>
                  <a:pt x="3752577" y="419193"/>
                  <a:pt x="3732941" y="440651"/>
                  <a:pt x="3742272" y="443761"/>
                </a:cubicBezTo>
                <a:cubicBezTo>
                  <a:pt x="3748492" y="456202"/>
                  <a:pt x="3778393" y="447365"/>
                  <a:pt x="3788228" y="457200"/>
                </a:cubicBezTo>
                <a:cubicBezTo>
                  <a:pt x="3795183" y="464155"/>
                  <a:pt x="3973169" y="541593"/>
                  <a:pt x="3973169" y="541593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13B51CD-09A7-4653-B6EC-EAEBA49C6C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8374" y="3908206"/>
            <a:ext cx="2866346" cy="277723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4D8014-7F17-491D-9941-7884AB676FE1}"/>
              </a:ext>
            </a:extLst>
          </p:cNvPr>
          <p:cNvSpPr/>
          <p:nvPr/>
        </p:nvSpPr>
        <p:spPr>
          <a:xfrm>
            <a:off x="3051110" y="1622412"/>
            <a:ext cx="4049511" cy="2930927"/>
          </a:xfrm>
          <a:custGeom>
            <a:avLst/>
            <a:gdLst>
              <a:gd name="connsiteX0" fmla="*/ 0 w 4049511"/>
              <a:gd name="connsiteY0" fmla="*/ 2883159 h 2883159"/>
              <a:gd name="connsiteX1" fmla="*/ 9331 w 4049511"/>
              <a:gd name="connsiteY1" fmla="*/ 2817844 h 2883159"/>
              <a:gd name="connsiteX2" fmla="*/ 65314 w 4049511"/>
              <a:gd name="connsiteY2" fmla="*/ 2705877 h 2883159"/>
              <a:gd name="connsiteX3" fmla="*/ 261257 w 4049511"/>
              <a:gd name="connsiteY3" fmla="*/ 2463281 h 2883159"/>
              <a:gd name="connsiteX4" fmla="*/ 382555 w 4049511"/>
              <a:gd name="connsiteY4" fmla="*/ 2360644 h 2883159"/>
              <a:gd name="connsiteX5" fmla="*/ 466531 w 4049511"/>
              <a:gd name="connsiteY5" fmla="*/ 2304661 h 2883159"/>
              <a:gd name="connsiteX6" fmla="*/ 634482 w 4049511"/>
              <a:gd name="connsiteY6" fmla="*/ 2202024 h 2883159"/>
              <a:gd name="connsiteX7" fmla="*/ 681135 w 4049511"/>
              <a:gd name="connsiteY7" fmla="*/ 2174032 h 2883159"/>
              <a:gd name="connsiteX8" fmla="*/ 709127 w 4049511"/>
              <a:gd name="connsiteY8" fmla="*/ 2155371 h 2883159"/>
              <a:gd name="connsiteX9" fmla="*/ 858417 w 4049511"/>
              <a:gd name="connsiteY9" fmla="*/ 2118049 h 2883159"/>
              <a:gd name="connsiteX10" fmla="*/ 895739 w 4049511"/>
              <a:gd name="connsiteY10" fmla="*/ 2108718 h 2883159"/>
              <a:gd name="connsiteX11" fmla="*/ 998376 w 4049511"/>
              <a:gd name="connsiteY11" fmla="*/ 2090057 h 2883159"/>
              <a:gd name="connsiteX12" fmla="*/ 1035698 w 4049511"/>
              <a:gd name="connsiteY12" fmla="*/ 2080726 h 2883159"/>
              <a:gd name="connsiteX13" fmla="*/ 1156996 w 4049511"/>
              <a:gd name="connsiteY13" fmla="*/ 2062065 h 2883159"/>
              <a:gd name="connsiteX14" fmla="*/ 1334278 w 4049511"/>
              <a:gd name="connsiteY14" fmla="*/ 2052734 h 2883159"/>
              <a:gd name="connsiteX15" fmla="*/ 1399592 w 4049511"/>
              <a:gd name="connsiteY15" fmla="*/ 2043404 h 2883159"/>
              <a:gd name="connsiteX16" fmla="*/ 1474237 w 4049511"/>
              <a:gd name="connsiteY16" fmla="*/ 2034073 h 2883159"/>
              <a:gd name="connsiteX17" fmla="*/ 1530221 w 4049511"/>
              <a:gd name="connsiteY17" fmla="*/ 2015412 h 2883159"/>
              <a:gd name="connsiteX18" fmla="*/ 1595535 w 4049511"/>
              <a:gd name="connsiteY18" fmla="*/ 2006081 h 2883159"/>
              <a:gd name="connsiteX19" fmla="*/ 1679510 w 4049511"/>
              <a:gd name="connsiteY19" fmla="*/ 1978089 h 2883159"/>
              <a:gd name="connsiteX20" fmla="*/ 1772817 w 4049511"/>
              <a:gd name="connsiteY20" fmla="*/ 1959428 h 2883159"/>
              <a:gd name="connsiteX21" fmla="*/ 1838131 w 4049511"/>
              <a:gd name="connsiteY21" fmla="*/ 1940767 h 2883159"/>
              <a:gd name="connsiteX22" fmla="*/ 1912776 w 4049511"/>
              <a:gd name="connsiteY22" fmla="*/ 1912775 h 2883159"/>
              <a:gd name="connsiteX23" fmla="*/ 1968759 w 4049511"/>
              <a:gd name="connsiteY23" fmla="*/ 1894114 h 2883159"/>
              <a:gd name="connsiteX24" fmla="*/ 2118049 w 4049511"/>
              <a:gd name="connsiteY24" fmla="*/ 1838130 h 2883159"/>
              <a:gd name="connsiteX25" fmla="*/ 2360645 w 4049511"/>
              <a:gd name="connsiteY25" fmla="*/ 1744824 h 2883159"/>
              <a:gd name="connsiteX26" fmla="*/ 2537927 w 4049511"/>
              <a:gd name="connsiteY26" fmla="*/ 1716832 h 2883159"/>
              <a:gd name="connsiteX27" fmla="*/ 2789853 w 4049511"/>
              <a:gd name="connsiteY27" fmla="*/ 1782147 h 2883159"/>
              <a:gd name="connsiteX28" fmla="*/ 3247053 w 4049511"/>
              <a:gd name="connsiteY28" fmla="*/ 1754155 h 2883159"/>
              <a:gd name="connsiteX29" fmla="*/ 3284376 w 4049511"/>
              <a:gd name="connsiteY29" fmla="*/ 1735493 h 2883159"/>
              <a:gd name="connsiteX30" fmla="*/ 3424335 w 4049511"/>
              <a:gd name="connsiteY30" fmla="*/ 1614196 h 2883159"/>
              <a:gd name="connsiteX31" fmla="*/ 3470988 w 4049511"/>
              <a:gd name="connsiteY31" fmla="*/ 1576873 h 2883159"/>
              <a:gd name="connsiteX32" fmla="*/ 3694923 w 4049511"/>
              <a:gd name="connsiteY32" fmla="*/ 1194318 h 2883159"/>
              <a:gd name="connsiteX33" fmla="*/ 3750906 w 4049511"/>
              <a:gd name="connsiteY33" fmla="*/ 951722 h 2883159"/>
              <a:gd name="connsiteX34" fmla="*/ 3825551 w 4049511"/>
              <a:gd name="connsiteY34" fmla="*/ 699796 h 2883159"/>
              <a:gd name="connsiteX35" fmla="*/ 3844212 w 4049511"/>
              <a:gd name="connsiteY35" fmla="*/ 625151 h 2883159"/>
              <a:gd name="connsiteX36" fmla="*/ 3890866 w 4049511"/>
              <a:gd name="connsiteY36" fmla="*/ 494522 h 2883159"/>
              <a:gd name="connsiteX37" fmla="*/ 3918857 w 4049511"/>
              <a:gd name="connsiteY37" fmla="*/ 410547 h 2883159"/>
              <a:gd name="connsiteX38" fmla="*/ 3946849 w 4049511"/>
              <a:gd name="connsiteY38" fmla="*/ 317240 h 2883159"/>
              <a:gd name="connsiteX39" fmla="*/ 3956180 w 4049511"/>
              <a:gd name="connsiteY39" fmla="*/ 251926 h 2883159"/>
              <a:gd name="connsiteX40" fmla="*/ 3965510 w 4049511"/>
              <a:gd name="connsiteY40" fmla="*/ 223934 h 2883159"/>
              <a:gd name="connsiteX41" fmla="*/ 4002833 w 4049511"/>
              <a:gd name="connsiteY41" fmla="*/ 149289 h 2883159"/>
              <a:gd name="connsiteX42" fmla="*/ 4021494 w 4049511"/>
              <a:gd name="connsiteY42" fmla="*/ 65314 h 2883159"/>
              <a:gd name="connsiteX43" fmla="*/ 4040155 w 4049511"/>
              <a:gd name="connsiteY43" fmla="*/ 37322 h 2883159"/>
              <a:gd name="connsiteX44" fmla="*/ 4049486 w 4049511"/>
              <a:gd name="connsiteY44" fmla="*/ 0 h 2883159"/>
              <a:gd name="connsiteX0" fmla="*/ 0 w 4049511"/>
              <a:gd name="connsiteY0" fmla="*/ 2930927 h 2930927"/>
              <a:gd name="connsiteX1" fmla="*/ 9331 w 4049511"/>
              <a:gd name="connsiteY1" fmla="*/ 2865612 h 2930927"/>
              <a:gd name="connsiteX2" fmla="*/ 65314 w 4049511"/>
              <a:gd name="connsiteY2" fmla="*/ 2753645 h 2930927"/>
              <a:gd name="connsiteX3" fmla="*/ 261257 w 4049511"/>
              <a:gd name="connsiteY3" fmla="*/ 2511049 h 2930927"/>
              <a:gd name="connsiteX4" fmla="*/ 382555 w 4049511"/>
              <a:gd name="connsiteY4" fmla="*/ 2408412 h 2930927"/>
              <a:gd name="connsiteX5" fmla="*/ 466531 w 4049511"/>
              <a:gd name="connsiteY5" fmla="*/ 2352429 h 2930927"/>
              <a:gd name="connsiteX6" fmla="*/ 634482 w 4049511"/>
              <a:gd name="connsiteY6" fmla="*/ 2249792 h 2930927"/>
              <a:gd name="connsiteX7" fmla="*/ 681135 w 4049511"/>
              <a:gd name="connsiteY7" fmla="*/ 2221800 h 2930927"/>
              <a:gd name="connsiteX8" fmla="*/ 709127 w 4049511"/>
              <a:gd name="connsiteY8" fmla="*/ 2203139 h 2930927"/>
              <a:gd name="connsiteX9" fmla="*/ 858417 w 4049511"/>
              <a:gd name="connsiteY9" fmla="*/ 2165817 h 2930927"/>
              <a:gd name="connsiteX10" fmla="*/ 895739 w 4049511"/>
              <a:gd name="connsiteY10" fmla="*/ 2156486 h 2930927"/>
              <a:gd name="connsiteX11" fmla="*/ 998376 w 4049511"/>
              <a:gd name="connsiteY11" fmla="*/ 2137825 h 2930927"/>
              <a:gd name="connsiteX12" fmla="*/ 1035698 w 4049511"/>
              <a:gd name="connsiteY12" fmla="*/ 2128494 h 2930927"/>
              <a:gd name="connsiteX13" fmla="*/ 1156996 w 4049511"/>
              <a:gd name="connsiteY13" fmla="*/ 2109833 h 2930927"/>
              <a:gd name="connsiteX14" fmla="*/ 1334278 w 4049511"/>
              <a:gd name="connsiteY14" fmla="*/ 2100502 h 2930927"/>
              <a:gd name="connsiteX15" fmla="*/ 1399592 w 4049511"/>
              <a:gd name="connsiteY15" fmla="*/ 2091172 h 2930927"/>
              <a:gd name="connsiteX16" fmla="*/ 1474237 w 4049511"/>
              <a:gd name="connsiteY16" fmla="*/ 2081841 h 2930927"/>
              <a:gd name="connsiteX17" fmla="*/ 1530221 w 4049511"/>
              <a:gd name="connsiteY17" fmla="*/ 2063180 h 2930927"/>
              <a:gd name="connsiteX18" fmla="*/ 1595535 w 4049511"/>
              <a:gd name="connsiteY18" fmla="*/ 2053849 h 2930927"/>
              <a:gd name="connsiteX19" fmla="*/ 1679510 w 4049511"/>
              <a:gd name="connsiteY19" fmla="*/ 2025857 h 2930927"/>
              <a:gd name="connsiteX20" fmla="*/ 1772817 w 4049511"/>
              <a:gd name="connsiteY20" fmla="*/ 2007196 h 2930927"/>
              <a:gd name="connsiteX21" fmla="*/ 1838131 w 4049511"/>
              <a:gd name="connsiteY21" fmla="*/ 1988535 h 2930927"/>
              <a:gd name="connsiteX22" fmla="*/ 1912776 w 4049511"/>
              <a:gd name="connsiteY22" fmla="*/ 1960543 h 2930927"/>
              <a:gd name="connsiteX23" fmla="*/ 1968759 w 4049511"/>
              <a:gd name="connsiteY23" fmla="*/ 1941882 h 2930927"/>
              <a:gd name="connsiteX24" fmla="*/ 2118049 w 4049511"/>
              <a:gd name="connsiteY24" fmla="*/ 1885898 h 2930927"/>
              <a:gd name="connsiteX25" fmla="*/ 2360645 w 4049511"/>
              <a:gd name="connsiteY25" fmla="*/ 1792592 h 2930927"/>
              <a:gd name="connsiteX26" fmla="*/ 2537927 w 4049511"/>
              <a:gd name="connsiteY26" fmla="*/ 1764600 h 2930927"/>
              <a:gd name="connsiteX27" fmla="*/ 2789853 w 4049511"/>
              <a:gd name="connsiteY27" fmla="*/ 1829915 h 2930927"/>
              <a:gd name="connsiteX28" fmla="*/ 3247053 w 4049511"/>
              <a:gd name="connsiteY28" fmla="*/ 1801923 h 2930927"/>
              <a:gd name="connsiteX29" fmla="*/ 3284376 w 4049511"/>
              <a:gd name="connsiteY29" fmla="*/ 1783261 h 2930927"/>
              <a:gd name="connsiteX30" fmla="*/ 3424335 w 4049511"/>
              <a:gd name="connsiteY30" fmla="*/ 1661964 h 2930927"/>
              <a:gd name="connsiteX31" fmla="*/ 3470988 w 4049511"/>
              <a:gd name="connsiteY31" fmla="*/ 1624641 h 2930927"/>
              <a:gd name="connsiteX32" fmla="*/ 3694923 w 4049511"/>
              <a:gd name="connsiteY32" fmla="*/ 1242086 h 2930927"/>
              <a:gd name="connsiteX33" fmla="*/ 3750906 w 4049511"/>
              <a:gd name="connsiteY33" fmla="*/ 999490 h 2930927"/>
              <a:gd name="connsiteX34" fmla="*/ 3825551 w 4049511"/>
              <a:gd name="connsiteY34" fmla="*/ 747564 h 2930927"/>
              <a:gd name="connsiteX35" fmla="*/ 3844212 w 4049511"/>
              <a:gd name="connsiteY35" fmla="*/ 672919 h 2930927"/>
              <a:gd name="connsiteX36" fmla="*/ 3890866 w 4049511"/>
              <a:gd name="connsiteY36" fmla="*/ 542290 h 2930927"/>
              <a:gd name="connsiteX37" fmla="*/ 3918857 w 4049511"/>
              <a:gd name="connsiteY37" fmla="*/ 458315 h 2930927"/>
              <a:gd name="connsiteX38" fmla="*/ 3946849 w 4049511"/>
              <a:gd name="connsiteY38" fmla="*/ 365008 h 2930927"/>
              <a:gd name="connsiteX39" fmla="*/ 3956180 w 4049511"/>
              <a:gd name="connsiteY39" fmla="*/ 299694 h 2930927"/>
              <a:gd name="connsiteX40" fmla="*/ 3965510 w 4049511"/>
              <a:gd name="connsiteY40" fmla="*/ 271702 h 2930927"/>
              <a:gd name="connsiteX41" fmla="*/ 4002833 w 4049511"/>
              <a:gd name="connsiteY41" fmla="*/ 197057 h 2930927"/>
              <a:gd name="connsiteX42" fmla="*/ 4021494 w 4049511"/>
              <a:gd name="connsiteY42" fmla="*/ 113082 h 2930927"/>
              <a:gd name="connsiteX43" fmla="*/ 4040155 w 4049511"/>
              <a:gd name="connsiteY43" fmla="*/ 85090 h 2930927"/>
              <a:gd name="connsiteX44" fmla="*/ 4049486 w 4049511"/>
              <a:gd name="connsiteY44" fmla="*/ 0 h 293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049511" h="2930927">
                <a:moveTo>
                  <a:pt x="0" y="2930927"/>
                </a:moveTo>
                <a:cubicBezTo>
                  <a:pt x="3110" y="2909155"/>
                  <a:pt x="1728" y="2886249"/>
                  <a:pt x="9331" y="2865612"/>
                </a:cubicBezTo>
                <a:cubicBezTo>
                  <a:pt x="23756" y="2826457"/>
                  <a:pt x="45205" y="2790207"/>
                  <a:pt x="65314" y="2753645"/>
                </a:cubicBezTo>
                <a:cubicBezTo>
                  <a:pt x="115567" y="2662276"/>
                  <a:pt x="184117" y="2580842"/>
                  <a:pt x="261257" y="2511049"/>
                </a:cubicBezTo>
                <a:cubicBezTo>
                  <a:pt x="300532" y="2475514"/>
                  <a:pt x="342042" y="2442529"/>
                  <a:pt x="382555" y="2408412"/>
                </a:cubicBezTo>
                <a:cubicBezTo>
                  <a:pt x="444999" y="2355828"/>
                  <a:pt x="415938" y="2369292"/>
                  <a:pt x="466531" y="2352429"/>
                </a:cubicBezTo>
                <a:lnTo>
                  <a:pt x="634482" y="2249792"/>
                </a:lnTo>
                <a:cubicBezTo>
                  <a:pt x="649973" y="2240362"/>
                  <a:pt x="666045" y="2231860"/>
                  <a:pt x="681135" y="2221800"/>
                </a:cubicBezTo>
                <a:cubicBezTo>
                  <a:pt x="690466" y="2215580"/>
                  <a:pt x="698776" y="2207452"/>
                  <a:pt x="709127" y="2203139"/>
                </a:cubicBezTo>
                <a:cubicBezTo>
                  <a:pt x="797810" y="2166188"/>
                  <a:pt x="775935" y="2180814"/>
                  <a:pt x="858417" y="2165817"/>
                </a:cubicBezTo>
                <a:cubicBezTo>
                  <a:pt x="871034" y="2163523"/>
                  <a:pt x="883164" y="2159001"/>
                  <a:pt x="895739" y="2156486"/>
                </a:cubicBezTo>
                <a:cubicBezTo>
                  <a:pt x="929837" y="2149666"/>
                  <a:pt x="964278" y="2144645"/>
                  <a:pt x="998376" y="2137825"/>
                </a:cubicBezTo>
                <a:cubicBezTo>
                  <a:pt x="1010951" y="2135310"/>
                  <a:pt x="1023123" y="2131009"/>
                  <a:pt x="1035698" y="2128494"/>
                </a:cubicBezTo>
                <a:cubicBezTo>
                  <a:pt x="1053597" y="2124914"/>
                  <a:pt x="1142444" y="2110952"/>
                  <a:pt x="1156996" y="2109833"/>
                </a:cubicBezTo>
                <a:cubicBezTo>
                  <a:pt x="1215997" y="2105294"/>
                  <a:pt x="1275184" y="2103612"/>
                  <a:pt x="1334278" y="2100502"/>
                </a:cubicBezTo>
                <a:lnTo>
                  <a:pt x="1399592" y="2091172"/>
                </a:lnTo>
                <a:cubicBezTo>
                  <a:pt x="1424447" y="2087858"/>
                  <a:pt x="1449718" y="2087095"/>
                  <a:pt x="1474237" y="2081841"/>
                </a:cubicBezTo>
                <a:cubicBezTo>
                  <a:pt x="1493471" y="2077719"/>
                  <a:pt x="1511054" y="2067603"/>
                  <a:pt x="1530221" y="2063180"/>
                </a:cubicBezTo>
                <a:cubicBezTo>
                  <a:pt x="1551650" y="2058235"/>
                  <a:pt x="1573764" y="2056959"/>
                  <a:pt x="1595535" y="2053849"/>
                </a:cubicBezTo>
                <a:cubicBezTo>
                  <a:pt x="1623527" y="2044518"/>
                  <a:pt x="1650976" y="2033366"/>
                  <a:pt x="1679510" y="2025857"/>
                </a:cubicBezTo>
                <a:cubicBezTo>
                  <a:pt x="1710184" y="2017785"/>
                  <a:pt x="1741803" y="2013842"/>
                  <a:pt x="1772817" y="2007196"/>
                </a:cubicBezTo>
                <a:cubicBezTo>
                  <a:pt x="1797857" y="2001830"/>
                  <a:pt x="1814712" y="1997051"/>
                  <a:pt x="1838131" y="1988535"/>
                </a:cubicBezTo>
                <a:cubicBezTo>
                  <a:pt x="1863105" y="1979454"/>
                  <a:pt x="1887750" y="1969481"/>
                  <a:pt x="1912776" y="1960543"/>
                </a:cubicBezTo>
                <a:cubicBezTo>
                  <a:pt x="1931300" y="1953927"/>
                  <a:pt x="1950426" y="1949011"/>
                  <a:pt x="1968759" y="1941882"/>
                </a:cubicBezTo>
                <a:cubicBezTo>
                  <a:pt x="2117327" y="1884106"/>
                  <a:pt x="2033648" y="1906999"/>
                  <a:pt x="2118049" y="1885898"/>
                </a:cubicBezTo>
                <a:cubicBezTo>
                  <a:pt x="2196612" y="1833524"/>
                  <a:pt x="2219520" y="1814875"/>
                  <a:pt x="2360645" y="1792592"/>
                </a:cubicBezTo>
                <a:lnTo>
                  <a:pt x="2537927" y="1764600"/>
                </a:lnTo>
                <a:cubicBezTo>
                  <a:pt x="2621902" y="1786372"/>
                  <a:pt x="2703316" y="1823821"/>
                  <a:pt x="2789853" y="1829915"/>
                </a:cubicBezTo>
                <a:cubicBezTo>
                  <a:pt x="3033521" y="1847075"/>
                  <a:pt x="3087223" y="1833887"/>
                  <a:pt x="3247053" y="1801923"/>
                </a:cubicBezTo>
                <a:cubicBezTo>
                  <a:pt x="3259494" y="1795702"/>
                  <a:pt x="3273159" y="1791487"/>
                  <a:pt x="3284376" y="1783261"/>
                </a:cubicBezTo>
                <a:cubicBezTo>
                  <a:pt x="3460272" y="1654270"/>
                  <a:pt x="3332016" y="1744025"/>
                  <a:pt x="3424335" y="1661964"/>
                </a:cubicBezTo>
                <a:cubicBezTo>
                  <a:pt x="3439220" y="1648733"/>
                  <a:pt x="3459503" y="1640911"/>
                  <a:pt x="3470988" y="1624641"/>
                </a:cubicBezTo>
                <a:cubicBezTo>
                  <a:pt x="3532391" y="1537654"/>
                  <a:pt x="3648839" y="1368817"/>
                  <a:pt x="3694923" y="1242086"/>
                </a:cubicBezTo>
                <a:cubicBezTo>
                  <a:pt x="3729484" y="1147042"/>
                  <a:pt x="3723939" y="1102453"/>
                  <a:pt x="3750906" y="999490"/>
                </a:cubicBezTo>
                <a:cubicBezTo>
                  <a:pt x="3773096" y="914764"/>
                  <a:pt x="3804309" y="832533"/>
                  <a:pt x="3825551" y="747564"/>
                </a:cubicBezTo>
                <a:cubicBezTo>
                  <a:pt x="3831771" y="722682"/>
                  <a:pt x="3837166" y="697580"/>
                  <a:pt x="3844212" y="672919"/>
                </a:cubicBezTo>
                <a:cubicBezTo>
                  <a:pt x="3861431" y="612652"/>
                  <a:pt x="3869268" y="607083"/>
                  <a:pt x="3890866" y="542290"/>
                </a:cubicBezTo>
                <a:cubicBezTo>
                  <a:pt x="3953401" y="354684"/>
                  <a:pt x="3831248" y="691939"/>
                  <a:pt x="3918857" y="458315"/>
                </a:cubicBezTo>
                <a:cubicBezTo>
                  <a:pt x="3927188" y="436099"/>
                  <a:pt x="3944273" y="377031"/>
                  <a:pt x="3946849" y="365008"/>
                </a:cubicBezTo>
                <a:cubicBezTo>
                  <a:pt x="3951457" y="343504"/>
                  <a:pt x="3951867" y="321259"/>
                  <a:pt x="3956180" y="299694"/>
                </a:cubicBezTo>
                <a:cubicBezTo>
                  <a:pt x="3958109" y="290050"/>
                  <a:pt x="3962057" y="280911"/>
                  <a:pt x="3965510" y="271702"/>
                </a:cubicBezTo>
                <a:cubicBezTo>
                  <a:pt x="3985074" y="219532"/>
                  <a:pt x="3977066" y="235708"/>
                  <a:pt x="4002833" y="197057"/>
                </a:cubicBezTo>
                <a:cubicBezTo>
                  <a:pt x="4004495" y="188747"/>
                  <a:pt x="4016550" y="124617"/>
                  <a:pt x="4021494" y="113082"/>
                </a:cubicBezTo>
                <a:cubicBezTo>
                  <a:pt x="4025911" y="102775"/>
                  <a:pt x="4035140" y="95120"/>
                  <a:pt x="4040155" y="85090"/>
                </a:cubicBezTo>
                <a:cubicBezTo>
                  <a:pt x="4050469" y="64461"/>
                  <a:pt x="4049486" y="15904"/>
                  <a:pt x="404948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DF9C7D-D7A0-49D9-A3BA-7DF55435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82" y="58768"/>
            <a:ext cx="10096168" cy="715530"/>
          </a:xfrm>
        </p:spPr>
        <p:txBody>
          <a:bodyPr>
            <a:normAutofit/>
          </a:bodyPr>
          <a:lstStyle/>
          <a:p>
            <a:r>
              <a:rPr lang="pl-PL" dirty="0"/>
              <a:t>Experiment with a gate 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9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4444E5D-6B27-457D-996E-4FED1E36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055" y="4161469"/>
            <a:ext cx="2606045" cy="2606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EA5BD-693B-4F0E-97D3-BB287F31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73" y="4161469"/>
            <a:ext cx="2606045" cy="2606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15D5A-0C35-4B66-B070-7B96E69C0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085" y="4150712"/>
            <a:ext cx="2606045" cy="2606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F9FC2-A4DA-4031-804F-0796F0287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254" y="4139955"/>
            <a:ext cx="2606045" cy="2606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AA5CE-491C-4852-BE51-44D4763E1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57" y="2216175"/>
            <a:ext cx="1871532" cy="1871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05FD9-8AF6-4ED3-B5FD-2E3BE153DF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30"/>
          <a:stretch/>
        </p:blipFill>
        <p:spPr>
          <a:xfrm>
            <a:off x="169423" y="4138477"/>
            <a:ext cx="2401987" cy="260604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614F87-25CF-4DF8-B775-EFEEE6E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Correlations, thresholds</a:t>
            </a:r>
          </a:p>
        </p:txBody>
      </p:sp>
      <p:sp>
        <p:nvSpPr>
          <p:cNvPr id="22" name="Slide Number Placeholder 92">
            <a:extLst>
              <a:ext uri="{FF2B5EF4-FFF2-40B4-BE49-F238E27FC236}">
                <a16:creationId xmlns:a16="http://schemas.microsoft.com/office/drawing/2014/main" id="{62730960-C0C0-4EAA-895F-EB5F050B7EE9}"/>
              </a:ext>
            </a:extLst>
          </p:cNvPr>
          <p:cNvSpPr txBox="1">
            <a:spLocks/>
          </p:cNvSpPr>
          <p:nvPr/>
        </p:nvSpPr>
        <p:spPr>
          <a:xfrm>
            <a:off x="6870173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805CF05B-C87E-437A-89F2-ED08F7AB2B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14077" y="2407621"/>
              <a:ext cx="7226093" cy="1606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2248">
                      <a:extLst>
                        <a:ext uri="{9D8B030D-6E8A-4147-A177-3AD203B41FA5}">
                          <a16:colId xmlns:a16="http://schemas.microsoft.com/office/drawing/2014/main" val="2965918057"/>
                        </a:ext>
                      </a:extLst>
                    </a:gridCol>
                    <a:gridCol w="880370">
                      <a:extLst>
                        <a:ext uri="{9D8B030D-6E8A-4147-A177-3AD203B41FA5}">
                          <a16:colId xmlns:a16="http://schemas.microsoft.com/office/drawing/2014/main" val="3475813323"/>
                        </a:ext>
                      </a:extLst>
                    </a:gridCol>
                    <a:gridCol w="860881">
                      <a:extLst>
                        <a:ext uri="{9D8B030D-6E8A-4147-A177-3AD203B41FA5}">
                          <a16:colId xmlns:a16="http://schemas.microsoft.com/office/drawing/2014/main" val="506157297"/>
                        </a:ext>
                      </a:extLst>
                    </a:gridCol>
                    <a:gridCol w="875490">
                      <a:extLst>
                        <a:ext uri="{9D8B030D-6E8A-4147-A177-3AD203B41FA5}">
                          <a16:colId xmlns:a16="http://schemas.microsoft.com/office/drawing/2014/main" val="1447655381"/>
                        </a:ext>
                      </a:extLst>
                    </a:gridCol>
                    <a:gridCol w="729574">
                      <a:extLst>
                        <a:ext uri="{9D8B030D-6E8A-4147-A177-3AD203B41FA5}">
                          <a16:colId xmlns:a16="http://schemas.microsoft.com/office/drawing/2014/main" val="2479945790"/>
                        </a:ext>
                      </a:extLst>
                    </a:gridCol>
                    <a:gridCol w="817123">
                      <a:extLst>
                        <a:ext uri="{9D8B030D-6E8A-4147-A177-3AD203B41FA5}">
                          <a16:colId xmlns:a16="http://schemas.microsoft.com/office/drawing/2014/main" val="3098689985"/>
                        </a:ext>
                      </a:extLst>
                    </a:gridCol>
                    <a:gridCol w="800407">
                      <a:extLst>
                        <a:ext uri="{9D8B030D-6E8A-4147-A177-3AD203B41FA5}">
                          <a16:colId xmlns:a16="http://schemas.microsoft.com/office/drawing/2014/main" val="164986092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+mn-lt"/>
                            </a:rPr>
                            <a:t>0.2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0.16 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0.14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0.12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0.08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749374"/>
                      </a:ext>
                    </a:extLst>
                  </a:tr>
                  <a:tr h="38776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𝑴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dirty="0"/>
                            <a:t> jumps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1.67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4.67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60.6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387087"/>
                      </a:ext>
                    </a:extLst>
                  </a:tr>
                  <a:tr h="28480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𝑴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dirty="0"/>
                            <a:t> jumps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2.5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19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49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312220"/>
                      </a:ext>
                    </a:extLst>
                  </a:tr>
                  <a:tr h="2848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Coinc.,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=1.05</m:t>
                              </m:r>
                            </m:oMath>
                          </a14:m>
                          <a:r>
                            <a:rPr lang="en-US" sz="1400" dirty="0"/>
                            <a:t> 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1.17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2.5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8316605"/>
                      </a:ext>
                    </a:extLst>
                  </a:tr>
                  <a:tr h="2848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% </a:t>
                          </a:r>
                          <a:r>
                            <a:rPr lang="en-US" sz="1400" dirty="0" err="1"/>
                            <a:t>coinc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78%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83%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65%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39.5%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16%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10.6%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70966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805CF05B-C87E-437A-89F2-ED08F7AB2B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6459364"/>
                  </p:ext>
                </p:extLst>
              </p:nvPr>
            </p:nvGraphicFramePr>
            <p:xfrm>
              <a:off x="2314077" y="2407621"/>
              <a:ext cx="7226093" cy="1606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2248">
                      <a:extLst>
                        <a:ext uri="{9D8B030D-6E8A-4147-A177-3AD203B41FA5}">
                          <a16:colId xmlns:a16="http://schemas.microsoft.com/office/drawing/2014/main" val="2965918057"/>
                        </a:ext>
                      </a:extLst>
                    </a:gridCol>
                    <a:gridCol w="880370">
                      <a:extLst>
                        <a:ext uri="{9D8B030D-6E8A-4147-A177-3AD203B41FA5}">
                          <a16:colId xmlns:a16="http://schemas.microsoft.com/office/drawing/2014/main" val="3475813323"/>
                        </a:ext>
                      </a:extLst>
                    </a:gridCol>
                    <a:gridCol w="860881">
                      <a:extLst>
                        <a:ext uri="{9D8B030D-6E8A-4147-A177-3AD203B41FA5}">
                          <a16:colId xmlns:a16="http://schemas.microsoft.com/office/drawing/2014/main" val="506157297"/>
                        </a:ext>
                      </a:extLst>
                    </a:gridCol>
                    <a:gridCol w="875490">
                      <a:extLst>
                        <a:ext uri="{9D8B030D-6E8A-4147-A177-3AD203B41FA5}">
                          <a16:colId xmlns:a16="http://schemas.microsoft.com/office/drawing/2014/main" val="1447655381"/>
                        </a:ext>
                      </a:extLst>
                    </a:gridCol>
                    <a:gridCol w="729574">
                      <a:extLst>
                        <a:ext uri="{9D8B030D-6E8A-4147-A177-3AD203B41FA5}">
                          <a16:colId xmlns:a16="http://schemas.microsoft.com/office/drawing/2014/main" val="2479945790"/>
                        </a:ext>
                      </a:extLst>
                    </a:gridCol>
                    <a:gridCol w="817123">
                      <a:extLst>
                        <a:ext uri="{9D8B030D-6E8A-4147-A177-3AD203B41FA5}">
                          <a16:colId xmlns:a16="http://schemas.microsoft.com/office/drawing/2014/main" val="3098689985"/>
                        </a:ext>
                      </a:extLst>
                    </a:gridCol>
                    <a:gridCol w="800407">
                      <a:extLst>
                        <a:ext uri="{9D8B030D-6E8A-4147-A177-3AD203B41FA5}">
                          <a16:colId xmlns:a16="http://schemas.microsoft.com/office/drawing/2014/main" val="164986092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+mn-lt"/>
                            </a:rPr>
                            <a:t>0.2</a:t>
                          </a:r>
                          <a:endParaRPr lang="en-US" sz="1400" b="1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0.16 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0.14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0.12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0.08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749374"/>
                      </a:ext>
                    </a:extLst>
                  </a:tr>
                  <a:tr h="3877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70" t="-79688" r="-221024" b="-25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1.67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4.67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60.6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3870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70" t="-230000" r="-221024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2.5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19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49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93122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70" t="-323529" r="-221024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1.17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2.33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2.5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5.83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83166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% </a:t>
                          </a:r>
                          <a:r>
                            <a:rPr lang="en-US" sz="1400" dirty="0" err="1"/>
                            <a:t>coinc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78%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83%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65%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39.5%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16%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10.6%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70966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DF480CF-F65E-44E2-8DFC-89793211EAF8}"/>
              </a:ext>
            </a:extLst>
          </p:cNvPr>
          <p:cNvSpPr txBox="1"/>
          <p:nvPr/>
        </p:nvSpPr>
        <p:spPr>
          <a:xfrm>
            <a:off x="1487388" y="1955657"/>
            <a:ext cx="2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140-146 hr, 11/7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48FA94-FB1A-4B8C-9EBC-D40E2718BD23}"/>
              </a:ext>
            </a:extLst>
          </p:cNvPr>
          <p:cNvSpPr txBox="1"/>
          <p:nvPr/>
        </p:nvSpPr>
        <p:spPr>
          <a:xfrm>
            <a:off x="6459836" y="442712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38ED47-7691-4A4E-8646-D363E5F37434}"/>
              </a:ext>
            </a:extLst>
          </p:cNvPr>
          <p:cNvSpPr txBox="1"/>
          <p:nvPr/>
        </p:nvSpPr>
        <p:spPr>
          <a:xfrm>
            <a:off x="8750528" y="44649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D43820-D3C5-4727-8FAC-772287CC400C}"/>
              </a:ext>
            </a:extLst>
          </p:cNvPr>
          <p:cNvSpPr txBox="1"/>
          <p:nvPr/>
        </p:nvSpPr>
        <p:spPr>
          <a:xfrm>
            <a:off x="4194673" y="446967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05C0A8-102D-47E7-ACDF-5166376B8F1A}"/>
              </a:ext>
            </a:extLst>
          </p:cNvPr>
          <p:cNvSpPr txBox="1"/>
          <p:nvPr/>
        </p:nvSpPr>
        <p:spPr>
          <a:xfrm>
            <a:off x="1720730" y="452827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A75CC2-E64B-4ADE-BF29-CCBFC50889E9}"/>
              </a:ext>
            </a:extLst>
          </p:cNvPr>
          <p:cNvSpPr/>
          <p:nvPr/>
        </p:nvSpPr>
        <p:spPr>
          <a:xfrm>
            <a:off x="1407562" y="4464996"/>
            <a:ext cx="216957" cy="162451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FC638C-069D-4EEF-A73D-EEDAE6DFB3FD}"/>
                  </a:ext>
                </a:extLst>
              </p:cNvPr>
              <p:cNvSpPr txBox="1"/>
              <p:nvPr/>
            </p:nvSpPr>
            <p:spPr>
              <a:xfrm>
                <a:off x="1106557" y="913405"/>
                <a:ext cx="5272390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𝑐𝑜𝑖𝑛𝑐𝑖𝑑𝑒𝑛𝑐𝑒𝑠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FC638C-069D-4EEF-A73D-EEDAE6DF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" y="913405"/>
                <a:ext cx="5272390" cy="7958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C67596A-CAD3-436F-8716-614217A32EFE}"/>
                  </a:ext>
                </a:extLst>
              </p:cNvPr>
              <p:cNvSpPr/>
              <p:nvPr/>
            </p:nvSpPr>
            <p:spPr>
              <a:xfrm>
                <a:off x="6378947" y="867896"/>
                <a:ext cx="225427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C67596A-CAD3-436F-8716-614217A32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947" y="867896"/>
                <a:ext cx="2254271" cy="7101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41BA80-82EB-47DC-B1C6-6EAA5AE3061B}"/>
                  </a:ext>
                </a:extLst>
              </p:cNvPr>
              <p:cNvSpPr txBox="1"/>
              <p:nvPr/>
            </p:nvSpPr>
            <p:spPr>
              <a:xfrm>
                <a:off x="3925888" y="1486854"/>
                <a:ext cx="3774332" cy="9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are the times of jumps on M1.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multiples of the time step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41BA80-82EB-47DC-B1C6-6EAA5AE30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888" y="1486854"/>
                <a:ext cx="3774332" cy="9954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18607D-B655-41E2-A102-0D25FFEDD2F2}"/>
                  </a:ext>
                </a:extLst>
              </p:cNvPr>
              <p:cNvSpPr txBox="1"/>
              <p:nvPr/>
            </p:nvSpPr>
            <p:spPr>
              <a:xfrm>
                <a:off x="1501958" y="4844103"/>
                <a:ext cx="11965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400" dirty="0"/>
                  <a:t> s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18607D-B655-41E2-A102-0D25FFED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8" y="4844103"/>
                <a:ext cx="1196502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77708AD-3AE6-4F69-9042-227DC0CA8FEE}"/>
                  </a:ext>
                </a:extLst>
              </p:cNvPr>
              <p:cNvSpPr txBox="1"/>
              <p:nvPr/>
            </p:nvSpPr>
            <p:spPr>
              <a:xfrm>
                <a:off x="3901605" y="4796454"/>
                <a:ext cx="11965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400" dirty="0"/>
                  <a:t> s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77708AD-3AE6-4F69-9042-227DC0CA8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605" y="4796454"/>
                <a:ext cx="1196502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532752B-B171-4D2B-974F-AD4236D70E0E}"/>
                  </a:ext>
                </a:extLst>
              </p:cNvPr>
              <p:cNvSpPr txBox="1"/>
              <p:nvPr/>
            </p:nvSpPr>
            <p:spPr>
              <a:xfrm>
                <a:off x="6269047" y="4760553"/>
                <a:ext cx="11965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400" dirty="0"/>
                  <a:t> s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532752B-B171-4D2B-974F-AD4236D70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047" y="4760553"/>
                <a:ext cx="1196502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BB82FD-EA56-49F7-896C-E983BFE420DF}"/>
                  </a:ext>
                </a:extLst>
              </p:cNvPr>
              <p:cNvSpPr txBox="1"/>
              <p:nvPr/>
            </p:nvSpPr>
            <p:spPr>
              <a:xfrm>
                <a:off x="8400835" y="4743717"/>
                <a:ext cx="11965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400" dirty="0"/>
                  <a:t> s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BB82FD-EA56-49F7-896C-E983BFE42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835" y="4743717"/>
                <a:ext cx="1196502" cy="307777"/>
              </a:xfrm>
              <a:prstGeom prst="rect">
                <a:avLst/>
              </a:prstGeom>
              <a:blipFill>
                <a:blip r:embed="rId1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BDA6EB3-D0E7-4CDC-B49E-77F153F695E7}"/>
              </a:ext>
            </a:extLst>
          </p:cNvPr>
          <p:cNvCxnSpPr>
            <a:cxnSpLocks/>
          </p:cNvCxnSpPr>
          <p:nvPr/>
        </p:nvCxnSpPr>
        <p:spPr>
          <a:xfrm flipH="1" flipV="1">
            <a:off x="1295564" y="3728605"/>
            <a:ext cx="111999" cy="1543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D12225A-7603-4575-83CD-A2E611B797BC}"/>
              </a:ext>
            </a:extLst>
          </p:cNvPr>
          <p:cNvSpPr txBox="1"/>
          <p:nvPr/>
        </p:nvSpPr>
        <p:spPr>
          <a:xfrm>
            <a:off x="11308321" y="442861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EE6629-C834-4ACF-ACE6-66FA4364B8F8}"/>
                  </a:ext>
                </a:extLst>
              </p:cNvPr>
              <p:cNvSpPr txBox="1"/>
              <p:nvPr/>
            </p:nvSpPr>
            <p:spPr>
              <a:xfrm>
                <a:off x="10954245" y="4697593"/>
                <a:ext cx="11965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400" dirty="0"/>
                  <a:t> s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EE6629-C834-4ACF-ACE6-66FA4364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245" y="4697593"/>
                <a:ext cx="1196502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7B8FF-4102-4632-897A-75DBD5B8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7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1960B-8E94-4894-93CB-D4107A83671B}"/>
              </a:ext>
            </a:extLst>
          </p:cNvPr>
          <p:cNvSpPr txBox="1"/>
          <p:nvPr/>
        </p:nvSpPr>
        <p:spPr>
          <a:xfrm>
            <a:off x="1348033" y="358219"/>
            <a:ext cx="47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calculations.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93E5A-813B-4B10-A82E-33A4EC12DB1F}"/>
              </a:ext>
            </a:extLst>
          </p:cNvPr>
          <p:cNvSpPr txBox="1"/>
          <p:nvPr/>
        </p:nvSpPr>
        <p:spPr>
          <a:xfrm>
            <a:off x="970961" y="1206631"/>
            <a:ext cx="8946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Spherical burst originating at any depth in the substrate (only). Electrons emanate from the randomly-chosen center along straight lines. They are trapped at random positions within the 3 nm buffer. Electrons not reaching the buffer are neglected in the calculation.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9AA20-E809-44AE-8408-1A7B06D7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4" y="2419836"/>
            <a:ext cx="2978159" cy="2953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04C40-2C03-43CB-8CF0-91EBD202E1D3}"/>
              </a:ext>
            </a:extLst>
          </p:cNvPr>
          <p:cNvSpPr txBox="1"/>
          <p:nvPr/>
        </p:nvSpPr>
        <p:spPr>
          <a:xfrm>
            <a:off x="509047" y="5524107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of distribution of ca. 2E4 electrons from one burst, trapped in the buffer. We assume no electrons go through the buffer.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4705CA0-7E23-4213-8004-D6A3D60E2135}"/>
              </a:ext>
            </a:extLst>
          </p:cNvPr>
          <p:cNvSpPr/>
          <p:nvPr/>
        </p:nvSpPr>
        <p:spPr>
          <a:xfrm rot="21039797">
            <a:off x="3007151" y="2497044"/>
            <a:ext cx="546754" cy="1414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2ADA1-B1C2-4A5C-94A0-BA9CAC9579B9}"/>
              </a:ext>
            </a:extLst>
          </p:cNvPr>
          <p:cNvSpPr txBox="1"/>
          <p:nvPr/>
        </p:nvSpPr>
        <p:spPr>
          <a:xfrm>
            <a:off x="3542907" y="2903457"/>
            <a:ext cx="15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3nm buffer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5AD967-D289-4A70-ACFC-2BD558ED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095" y="2279954"/>
            <a:ext cx="3982006" cy="43154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002B19-0165-4EEC-B880-2C248BC53D8F}"/>
              </a:ext>
            </a:extLst>
          </p:cNvPr>
          <p:cNvSpPr txBox="1"/>
          <p:nvPr/>
        </p:nvSpPr>
        <p:spPr>
          <a:xfrm>
            <a:off x="9238268" y="4002612"/>
            <a:ext cx="281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randomization.</a:t>
            </a:r>
          </a:p>
          <a:p>
            <a:r>
              <a:rPr lang="en-US" dirty="0"/>
              <a:t>Blue/green: below/above 0.16mV threshold</a:t>
            </a:r>
          </a:p>
        </p:txBody>
      </p:sp>
    </p:spTree>
    <p:extLst>
      <p:ext uri="{BB962C8B-B14F-4D97-AF65-F5344CB8AC3E}">
        <p14:creationId xmlns:p14="http://schemas.microsoft.com/office/powerpoint/2010/main" val="248663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0904B-0874-4456-A3A7-D4B67804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354" y="263727"/>
            <a:ext cx="4895205" cy="658671"/>
          </a:xfrm>
        </p:spPr>
        <p:txBody>
          <a:bodyPr/>
          <a:lstStyle/>
          <a:p>
            <a:r>
              <a:rPr lang="en-US" dirty="0"/>
              <a:t>More randomizations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DF09B-BDC9-45F6-A244-61F7DC66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61" y="1926300"/>
            <a:ext cx="3982006" cy="4344006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4F467005-41A5-4E14-B489-F34D193CC6AE}"/>
              </a:ext>
            </a:extLst>
          </p:cNvPr>
          <p:cNvSpPr/>
          <p:nvPr/>
        </p:nvSpPr>
        <p:spPr>
          <a:xfrm>
            <a:off x="1941921" y="773995"/>
            <a:ext cx="2092751" cy="768203"/>
          </a:xfrm>
          <a:prstGeom prst="borderCallout1">
            <a:avLst>
              <a:gd name="adj1" fmla="val 106345"/>
              <a:gd name="adj2" fmla="val 50409"/>
              <a:gd name="adj3" fmla="val 146547"/>
              <a:gd name="adj4" fmla="val 50681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total shifts on DCS during the jumpy period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05B77B-354E-4880-82FB-3EB5230EDD1A}"/>
              </a:ext>
            </a:extLst>
          </p:cNvPr>
          <p:cNvCxnSpPr/>
          <p:nvPr/>
        </p:nvCxnSpPr>
        <p:spPr>
          <a:xfrm>
            <a:off x="3346515" y="1542198"/>
            <a:ext cx="688157" cy="421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E577495B-5232-482E-8C53-67D43B3D90A5}"/>
              </a:ext>
            </a:extLst>
          </p:cNvPr>
          <p:cNvSpPr/>
          <p:nvPr/>
        </p:nvSpPr>
        <p:spPr>
          <a:xfrm>
            <a:off x="5680026" y="984899"/>
            <a:ext cx="2092751" cy="768203"/>
          </a:xfrm>
          <a:prstGeom prst="borderCallout1">
            <a:avLst>
              <a:gd name="adj1" fmla="val 57260"/>
              <a:gd name="adj2" fmla="val -492"/>
              <a:gd name="adj3" fmla="val 173543"/>
              <a:gd name="adj4" fmla="val -25895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total density accumulated in the buffer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37F36726-D80B-43DE-AC06-9AE12D93149D}"/>
              </a:ext>
            </a:extLst>
          </p:cNvPr>
          <p:cNvSpPr/>
          <p:nvPr/>
        </p:nvSpPr>
        <p:spPr>
          <a:xfrm>
            <a:off x="5832426" y="1964006"/>
            <a:ext cx="2092751" cy="509586"/>
          </a:xfrm>
          <a:prstGeom prst="borderCallout1">
            <a:avLst>
              <a:gd name="adj1" fmla="val 57260"/>
              <a:gd name="adj2" fmla="val -492"/>
              <a:gd name="adj3" fmla="val 232740"/>
              <a:gd name="adj4" fmla="val -27246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biggest jump on M2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E3A947-38D0-4245-AFD1-EE46CAB1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167" y="2929834"/>
            <a:ext cx="3018931" cy="31994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4994E2-A95F-472F-A636-204F39051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104" y="2969522"/>
            <a:ext cx="3009470" cy="31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3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614F87-25CF-4DF8-B775-EFEEE6E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Threshold shifts</a:t>
            </a:r>
          </a:p>
        </p:txBody>
      </p:sp>
      <p:sp>
        <p:nvSpPr>
          <p:cNvPr id="22" name="Slide Number Placeholder 92">
            <a:extLst>
              <a:ext uri="{FF2B5EF4-FFF2-40B4-BE49-F238E27FC236}">
                <a16:creationId xmlns:a16="http://schemas.microsoft.com/office/drawing/2014/main" id="{62730960-C0C0-4EAA-895F-EB5F050B7EE9}"/>
              </a:ext>
            </a:extLst>
          </p:cNvPr>
          <p:cNvSpPr txBox="1">
            <a:spLocks/>
          </p:cNvSpPr>
          <p:nvPr/>
        </p:nvSpPr>
        <p:spPr>
          <a:xfrm>
            <a:off x="9136729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4BAFFF-F7AE-4DCC-BC6D-5E5C32AA45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9224" y="1262821"/>
            <a:ext cx="2814792" cy="189190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A27FCAA-3270-48C0-993F-352E86B0EF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224" y="3558493"/>
            <a:ext cx="2814792" cy="18919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5BB539-B54A-469A-9617-94B16ABD8C1C}"/>
              </a:ext>
            </a:extLst>
          </p:cNvPr>
          <p:cNvSpPr/>
          <p:nvPr/>
        </p:nvSpPr>
        <p:spPr>
          <a:xfrm>
            <a:off x="8256494" y="1247800"/>
            <a:ext cx="3076082" cy="1559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C9B1E7A-7493-4E1F-A0AA-713AC4F036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7786" y="1277842"/>
            <a:ext cx="2814790" cy="18919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0C715CE-5132-4CB8-870E-C8A57AEC33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541" y="3556315"/>
            <a:ext cx="2818035" cy="189409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0D96AAD-E06B-466D-A92E-E048785B24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5055" y="1304786"/>
            <a:ext cx="2917918" cy="195754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14605FB-A49C-4370-9251-ACFB596F3D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5055" y="3429000"/>
            <a:ext cx="2917928" cy="19575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F6D40F-0958-4E36-833A-3BCE861FA950}"/>
              </a:ext>
            </a:extLst>
          </p:cNvPr>
          <p:cNvSpPr txBox="1"/>
          <p:nvPr/>
        </p:nvSpPr>
        <p:spPr>
          <a:xfrm>
            <a:off x="4037376" y="6172778"/>
            <a:ext cx="22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– bef. rad</a:t>
            </a:r>
          </a:p>
          <a:p>
            <a:r>
              <a:rPr lang="en-US" dirty="0"/>
              <a:t>Red/magenta - after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D0C18-741E-4430-85A7-5DE705E53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52" y="5507366"/>
            <a:ext cx="1812009" cy="1330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CA5B7A-70D9-41F6-8D94-8D1C66E4723E}"/>
              </a:ext>
            </a:extLst>
          </p:cNvPr>
          <p:cNvSpPr txBox="1"/>
          <p:nvPr/>
        </p:nvSpPr>
        <p:spPr>
          <a:xfrm>
            <a:off x="717549" y="6454228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F9F18-FF8C-4985-8959-42C48EEC91F8}"/>
              </a:ext>
            </a:extLst>
          </p:cNvPr>
          <p:cNvSpPr txBox="1"/>
          <p:nvPr/>
        </p:nvSpPr>
        <p:spPr>
          <a:xfrm>
            <a:off x="1428749" y="6512130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A4BA72-B92E-4EEA-82B5-30D2572F5961}"/>
              </a:ext>
            </a:extLst>
          </p:cNvPr>
          <p:cNvSpPr txBox="1"/>
          <p:nvPr/>
        </p:nvSpPr>
        <p:spPr>
          <a:xfrm>
            <a:off x="1935074" y="6260751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QDS2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1F2512-832E-4300-9F4A-76F5726442CC}"/>
              </a:ext>
            </a:extLst>
          </p:cNvPr>
          <p:cNvSpPr txBox="1"/>
          <p:nvPr/>
        </p:nvSpPr>
        <p:spPr>
          <a:xfrm>
            <a:off x="16759" y="6271859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QDS1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6C99C-4716-4FB2-86E7-7F7830D3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2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0558-478B-49C0-B5D6-B475F8F0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5224-EFD3-4236-A611-B87DDC695C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432" y="954088"/>
            <a:ext cx="10096168" cy="508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Radiation induced charge sensor offset shift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Correlated charge sensor jumps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Preliminary Exchange-Only Qubit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6F01-FB9D-4DFB-97FD-C9EAB319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1D04587-D9D4-4CDE-AC60-AEDF04CC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18" y="3504677"/>
            <a:ext cx="3118818" cy="22906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AF0E3F-A293-4833-A378-F1A2A9E3D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201" y="3547264"/>
            <a:ext cx="399651" cy="3211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850AC4-6718-4517-8B03-9650A0A1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and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B421EA-F498-47B0-8AF0-2876502E2D4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954088"/>
                <a:ext cx="10515600" cy="25206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HRL SLEDGE 1x6-dot device from the Qubits for Computing Foundry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Two SET charge sensors, normally for qubit readout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Sensitive to charge environment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Cs-137 source placed under outer vacuum can of dilution refrigerator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fluence of ~1280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background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B421EA-F498-47B0-8AF0-2876502E2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954088"/>
                <a:ext cx="10515600" cy="2520632"/>
              </a:xfrm>
              <a:blipFill>
                <a:blip r:embed="rId5"/>
                <a:stretch>
                  <a:fillRect l="-522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E9A5AE-B5E0-44AB-87D2-9E423F24CE4C}"/>
              </a:ext>
            </a:extLst>
          </p:cNvPr>
          <p:cNvSpPr txBox="1">
            <a:spLocks/>
          </p:cNvSpPr>
          <p:nvPr/>
        </p:nvSpPr>
        <p:spPr>
          <a:xfrm>
            <a:off x="950689" y="4318256"/>
            <a:ext cx="10515600" cy="507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T 65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T 65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T 65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T 65 Medium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T 65 Medium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1D0729-CAD6-4CC0-8492-0F9ADCEEBF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798"/>
          <a:stretch>
            <a:fillRect/>
          </a:stretch>
        </p:blipFill>
        <p:spPr>
          <a:xfrm>
            <a:off x="8262038" y="2799342"/>
            <a:ext cx="3498184" cy="310457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090201-43E6-4ABC-8276-14AF8031B6E3}"/>
              </a:ext>
            </a:extLst>
          </p:cNvPr>
          <p:cNvSpPr/>
          <p:nvPr/>
        </p:nvSpPr>
        <p:spPr>
          <a:xfrm>
            <a:off x="3601127" y="4874419"/>
            <a:ext cx="1429620" cy="820818"/>
          </a:xfrm>
          <a:custGeom>
            <a:avLst/>
            <a:gdLst>
              <a:gd name="connsiteX0" fmla="*/ 13747 w 1285335"/>
              <a:gd name="connsiteY0" fmla="*/ 861995 h 861995"/>
              <a:gd name="connsiteX1" fmla="*/ 13747 w 1285335"/>
              <a:gd name="connsiteY1" fmla="*/ 404795 h 861995"/>
              <a:gd name="connsiteX2" fmla="*/ 156622 w 1285335"/>
              <a:gd name="connsiteY2" fmla="*/ 90470 h 861995"/>
              <a:gd name="connsiteX3" fmla="*/ 456660 w 1285335"/>
              <a:gd name="connsiteY3" fmla="*/ 19032 h 861995"/>
              <a:gd name="connsiteX4" fmla="*/ 1056735 w 1285335"/>
              <a:gd name="connsiteY4" fmla="*/ 47607 h 861995"/>
              <a:gd name="connsiteX5" fmla="*/ 1285335 w 1285335"/>
              <a:gd name="connsiteY5" fmla="*/ 504807 h 8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335" h="861995">
                <a:moveTo>
                  <a:pt x="13747" y="861995"/>
                </a:moveTo>
                <a:cubicBezTo>
                  <a:pt x="1841" y="697688"/>
                  <a:pt x="-10065" y="533382"/>
                  <a:pt x="13747" y="404795"/>
                </a:cubicBezTo>
                <a:cubicBezTo>
                  <a:pt x="37559" y="276208"/>
                  <a:pt x="82803" y="154764"/>
                  <a:pt x="156622" y="90470"/>
                </a:cubicBezTo>
                <a:cubicBezTo>
                  <a:pt x="230441" y="26176"/>
                  <a:pt x="306641" y="26176"/>
                  <a:pt x="456660" y="19032"/>
                </a:cubicBezTo>
                <a:cubicBezTo>
                  <a:pt x="606679" y="11888"/>
                  <a:pt x="918623" y="-33355"/>
                  <a:pt x="1056735" y="47607"/>
                </a:cubicBezTo>
                <a:cubicBezTo>
                  <a:pt x="1194847" y="128569"/>
                  <a:pt x="1240091" y="316688"/>
                  <a:pt x="1285335" y="5048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07A6DD-CD31-4CCD-BDF9-45A4085C29AE}"/>
              </a:ext>
            </a:extLst>
          </p:cNvPr>
          <p:cNvSpPr/>
          <p:nvPr/>
        </p:nvSpPr>
        <p:spPr>
          <a:xfrm flipH="1">
            <a:off x="2123819" y="4874419"/>
            <a:ext cx="1477307" cy="723657"/>
          </a:xfrm>
          <a:custGeom>
            <a:avLst/>
            <a:gdLst>
              <a:gd name="connsiteX0" fmla="*/ 13747 w 1285335"/>
              <a:gd name="connsiteY0" fmla="*/ 861995 h 861995"/>
              <a:gd name="connsiteX1" fmla="*/ 13747 w 1285335"/>
              <a:gd name="connsiteY1" fmla="*/ 404795 h 861995"/>
              <a:gd name="connsiteX2" fmla="*/ 156622 w 1285335"/>
              <a:gd name="connsiteY2" fmla="*/ 90470 h 861995"/>
              <a:gd name="connsiteX3" fmla="*/ 456660 w 1285335"/>
              <a:gd name="connsiteY3" fmla="*/ 19032 h 861995"/>
              <a:gd name="connsiteX4" fmla="*/ 1056735 w 1285335"/>
              <a:gd name="connsiteY4" fmla="*/ 47607 h 861995"/>
              <a:gd name="connsiteX5" fmla="*/ 1285335 w 1285335"/>
              <a:gd name="connsiteY5" fmla="*/ 504807 h 8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335" h="861995">
                <a:moveTo>
                  <a:pt x="13747" y="861995"/>
                </a:moveTo>
                <a:cubicBezTo>
                  <a:pt x="1841" y="697688"/>
                  <a:pt x="-10065" y="533382"/>
                  <a:pt x="13747" y="404795"/>
                </a:cubicBezTo>
                <a:cubicBezTo>
                  <a:pt x="37559" y="276208"/>
                  <a:pt x="82803" y="154764"/>
                  <a:pt x="156622" y="90470"/>
                </a:cubicBezTo>
                <a:cubicBezTo>
                  <a:pt x="230441" y="26176"/>
                  <a:pt x="306641" y="26176"/>
                  <a:pt x="456660" y="19032"/>
                </a:cubicBezTo>
                <a:cubicBezTo>
                  <a:pt x="606679" y="11888"/>
                  <a:pt x="918623" y="-33355"/>
                  <a:pt x="1056735" y="47607"/>
                </a:cubicBezTo>
                <a:cubicBezTo>
                  <a:pt x="1194847" y="128569"/>
                  <a:pt x="1240091" y="316688"/>
                  <a:pt x="1285335" y="5048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0840B6-6F82-4EAA-81E2-6586FC51BAD4}"/>
              </a:ext>
            </a:extLst>
          </p:cNvPr>
          <p:cNvCxnSpPr>
            <a:cxnSpLocks/>
          </p:cNvCxnSpPr>
          <p:nvPr/>
        </p:nvCxnSpPr>
        <p:spPr>
          <a:xfrm flipH="1" flipV="1">
            <a:off x="5047705" y="4745175"/>
            <a:ext cx="1443100" cy="40460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6581FA-BEB9-45DE-B571-3E4AB18541B8}"/>
                  </a:ext>
                </a:extLst>
              </p:cNvPr>
              <p:cNvSpPr txBox="1"/>
              <p:nvPr/>
            </p:nvSpPr>
            <p:spPr>
              <a:xfrm>
                <a:off x="5234413" y="4318256"/>
                <a:ext cx="893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Bahnschrift SemiLight SemiConde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6581FA-BEB9-45DE-B571-3E4AB1854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13" y="4318256"/>
                <a:ext cx="893898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CCBEBA3-010B-4926-B96E-1B7BB51F29BC}"/>
              </a:ext>
            </a:extLst>
          </p:cNvPr>
          <p:cNvSpPr txBox="1"/>
          <p:nvPr/>
        </p:nvSpPr>
        <p:spPr>
          <a:xfrm>
            <a:off x="2715433" y="6324150"/>
            <a:ext cx="178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charge sensors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04E70E-1E24-4715-B7B4-F31C865C3C05}"/>
              </a:ext>
            </a:extLst>
          </p:cNvPr>
          <p:cNvSpPr txBox="1"/>
          <p:nvPr/>
        </p:nvSpPr>
        <p:spPr>
          <a:xfrm>
            <a:off x="3398825" y="4987049"/>
            <a:ext cx="3866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D520"/>
                </a:highlight>
              </a:rPr>
              <a:t>B2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29DE78-A915-4BD5-84D1-FC3304389433}"/>
              </a:ext>
            </a:extLst>
          </p:cNvPr>
          <p:cNvSpPr txBox="1"/>
          <p:nvPr/>
        </p:nvSpPr>
        <p:spPr>
          <a:xfrm>
            <a:off x="4695942" y="4782277"/>
            <a:ext cx="3866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D520"/>
                </a:highlight>
              </a:rPr>
              <a:t>B3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522467-7B5B-419D-A9EC-40393A576359}"/>
              </a:ext>
            </a:extLst>
          </p:cNvPr>
          <p:cNvSpPr txBox="1"/>
          <p:nvPr/>
        </p:nvSpPr>
        <p:spPr>
          <a:xfrm>
            <a:off x="2123821" y="4760360"/>
            <a:ext cx="3866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D520"/>
                </a:highlight>
              </a:rPr>
              <a:t>B1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B806E3-2627-4E1C-93A2-84F13A718687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609736" y="5153866"/>
            <a:ext cx="736933" cy="1170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CEAF42-24DC-4611-89A6-30E4B2936CFF}"/>
              </a:ext>
            </a:extLst>
          </p:cNvPr>
          <p:cNvSpPr/>
          <p:nvPr/>
        </p:nvSpPr>
        <p:spPr>
          <a:xfrm>
            <a:off x="2123821" y="3978158"/>
            <a:ext cx="3040868" cy="63808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4E4C8-3518-4CCF-9780-FB5714002A9F}"/>
              </a:ext>
            </a:extLst>
          </p:cNvPr>
          <p:cNvSpPr txBox="1"/>
          <p:nvPr/>
        </p:nvSpPr>
        <p:spPr>
          <a:xfrm>
            <a:off x="5666048" y="349521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Qubits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6BF0E5-6B62-4F32-910A-30A3D32CF2CD}"/>
              </a:ext>
            </a:extLst>
          </p:cNvPr>
          <p:cNvCxnSpPr>
            <a:stCxn id="15" idx="1"/>
            <a:endCxn id="12" idx="3"/>
          </p:cNvCxnSpPr>
          <p:nvPr/>
        </p:nvCxnSpPr>
        <p:spPr>
          <a:xfrm flipH="1">
            <a:off x="5164689" y="3679882"/>
            <a:ext cx="501359" cy="6173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81655DC-E1DB-4BDC-A5CB-A1C2D56D4D32}"/>
              </a:ext>
            </a:extLst>
          </p:cNvPr>
          <p:cNvSpPr txBox="1"/>
          <p:nvPr/>
        </p:nvSpPr>
        <p:spPr>
          <a:xfrm>
            <a:off x="713434" y="5049982"/>
            <a:ext cx="70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Baths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A90770-454B-4EA2-8EC7-D35CCA3F2112}"/>
              </a:ext>
            </a:extLst>
          </p:cNvPr>
          <p:cNvCxnSpPr>
            <a:stCxn id="34" idx="3"/>
            <a:endCxn id="27" idx="1"/>
          </p:cNvCxnSpPr>
          <p:nvPr/>
        </p:nvCxnSpPr>
        <p:spPr>
          <a:xfrm flipV="1">
            <a:off x="1420166" y="4921943"/>
            <a:ext cx="703655" cy="312705"/>
          </a:xfrm>
          <a:prstGeom prst="straightConnector1">
            <a:avLst/>
          </a:prstGeom>
          <a:ln w="38100">
            <a:solidFill>
              <a:srgbClr val="FFD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770821-4E81-4F7B-8061-279161A8A774}"/>
              </a:ext>
            </a:extLst>
          </p:cNvPr>
          <p:cNvCxnSpPr>
            <a:stCxn id="34" idx="3"/>
            <a:endCxn id="25" idx="1"/>
          </p:cNvCxnSpPr>
          <p:nvPr/>
        </p:nvCxnSpPr>
        <p:spPr>
          <a:xfrm flipV="1">
            <a:off x="1420166" y="5148632"/>
            <a:ext cx="1978659" cy="86016"/>
          </a:xfrm>
          <a:prstGeom prst="straightConnector1">
            <a:avLst/>
          </a:prstGeom>
          <a:ln w="38100">
            <a:solidFill>
              <a:srgbClr val="FFD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75B133-FD07-40FB-A366-EA8931FBE2FD}"/>
              </a:ext>
            </a:extLst>
          </p:cNvPr>
          <p:cNvCxnSpPr>
            <a:stCxn id="34" idx="3"/>
            <a:endCxn id="26" idx="1"/>
          </p:cNvCxnSpPr>
          <p:nvPr/>
        </p:nvCxnSpPr>
        <p:spPr>
          <a:xfrm flipV="1">
            <a:off x="1420166" y="4943860"/>
            <a:ext cx="3275776" cy="290788"/>
          </a:xfrm>
          <a:prstGeom prst="straightConnector1">
            <a:avLst/>
          </a:prstGeom>
          <a:ln w="38100">
            <a:solidFill>
              <a:srgbClr val="FFD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E8305D41-D63E-418B-B0E8-7F5A44A003CA}"/>
              </a:ext>
            </a:extLst>
          </p:cNvPr>
          <p:cNvSpPr/>
          <p:nvPr/>
        </p:nvSpPr>
        <p:spPr>
          <a:xfrm>
            <a:off x="2654198" y="4835617"/>
            <a:ext cx="314739" cy="302864"/>
          </a:xfrm>
          <a:prstGeom prst="ellipse">
            <a:avLst/>
          </a:prstGeom>
          <a:solidFill>
            <a:srgbClr val="331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265464-3AB1-4358-B2F6-61ABD551ED3A}"/>
              </a:ext>
            </a:extLst>
          </p:cNvPr>
          <p:cNvSpPr/>
          <p:nvPr/>
        </p:nvSpPr>
        <p:spPr>
          <a:xfrm>
            <a:off x="4189300" y="4841555"/>
            <a:ext cx="314739" cy="3028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6CE193-7FD4-4E90-9ABA-57BA90BDF975}"/>
              </a:ext>
            </a:extLst>
          </p:cNvPr>
          <p:cNvSpPr txBox="1"/>
          <p:nvPr/>
        </p:nvSpPr>
        <p:spPr>
          <a:xfrm>
            <a:off x="2604053" y="4842006"/>
            <a:ext cx="429926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6845D0-7A13-4C9C-943E-AA0BB10FA766}"/>
              </a:ext>
            </a:extLst>
          </p:cNvPr>
          <p:cNvSpPr txBox="1"/>
          <p:nvPr/>
        </p:nvSpPr>
        <p:spPr>
          <a:xfrm>
            <a:off x="4130785" y="4839575"/>
            <a:ext cx="429926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423DBF-7838-4499-8D2A-1B5CACC5B8A0}"/>
              </a:ext>
            </a:extLst>
          </p:cNvPr>
          <p:cNvCxnSpPr>
            <a:cxnSpLocks/>
            <a:stCxn id="19" idx="0"/>
            <a:endCxn id="31" idx="2"/>
          </p:cNvCxnSpPr>
          <p:nvPr/>
        </p:nvCxnSpPr>
        <p:spPr>
          <a:xfrm flipH="1" flipV="1">
            <a:off x="2819016" y="5149784"/>
            <a:ext cx="790720" cy="1174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4551978E-3B9B-4581-911D-F87077A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2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4D157-91B1-4811-8DAE-D9C14D18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Charge Sensor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05B9F-BD18-4D4A-8B43-673B9152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19" y="1930156"/>
            <a:ext cx="3577901" cy="3275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7FB33-51E8-4C12-9277-BC5F5880FEE0}"/>
              </a:ext>
            </a:extLst>
          </p:cNvPr>
          <p:cNvSpPr txBox="1"/>
          <p:nvPr/>
        </p:nvSpPr>
        <p:spPr>
          <a:xfrm>
            <a:off x="4259350" y="5143633"/>
            <a:ext cx="3673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R. Hanson et al, RMP 79, 1217-1265 (2007).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9134AB-B7BA-4588-8CF1-23D781D78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8" y="1785866"/>
            <a:ext cx="3118818" cy="2290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C9423-70C0-4967-8157-956727014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1" y="1828453"/>
            <a:ext cx="399651" cy="32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E4626F-A820-41E1-BC3B-19D4A0B19EB5}"/>
                  </a:ext>
                </a:extLst>
              </p:cNvPr>
              <p:cNvSpPr txBox="1"/>
              <p:nvPr/>
            </p:nvSpPr>
            <p:spPr>
              <a:xfrm>
                <a:off x="2000485" y="4010823"/>
                <a:ext cx="3866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E4626F-A820-41E1-BC3B-19D4A0B1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85" y="4010823"/>
                <a:ext cx="386644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CCD5EF-F26D-4243-B462-CFC4AA216E41}"/>
                  </a:ext>
                </a:extLst>
              </p:cNvPr>
              <p:cNvSpPr txBox="1"/>
              <p:nvPr/>
            </p:nvSpPr>
            <p:spPr>
              <a:xfrm>
                <a:off x="266887" y="3275930"/>
                <a:ext cx="542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CCD5EF-F26D-4243-B462-CFC4AA216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7" y="3275930"/>
                <a:ext cx="542330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9B9CF78-7B07-44B8-B74A-0036515D1B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514"/>
          <a:stretch/>
        </p:blipFill>
        <p:spPr>
          <a:xfrm>
            <a:off x="8333841" y="1740533"/>
            <a:ext cx="3434889" cy="22129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F8FDA7-C8C9-4FF7-AD78-FAE9D40CC2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889" r="22678" b="29017"/>
          <a:stretch/>
        </p:blipFill>
        <p:spPr>
          <a:xfrm>
            <a:off x="8523141" y="4111166"/>
            <a:ext cx="3336747" cy="23727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400E-6FD2-4609-9FA5-E797D3AE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60992B-9233-0212-42A5-828E6B78F6C1}"/>
              </a:ext>
            </a:extLst>
          </p:cNvPr>
          <p:cNvSpPr/>
          <p:nvPr/>
        </p:nvSpPr>
        <p:spPr>
          <a:xfrm>
            <a:off x="2179865" y="3221676"/>
            <a:ext cx="1429620" cy="820818"/>
          </a:xfrm>
          <a:custGeom>
            <a:avLst/>
            <a:gdLst>
              <a:gd name="connsiteX0" fmla="*/ 13747 w 1285335"/>
              <a:gd name="connsiteY0" fmla="*/ 861995 h 861995"/>
              <a:gd name="connsiteX1" fmla="*/ 13747 w 1285335"/>
              <a:gd name="connsiteY1" fmla="*/ 404795 h 861995"/>
              <a:gd name="connsiteX2" fmla="*/ 156622 w 1285335"/>
              <a:gd name="connsiteY2" fmla="*/ 90470 h 861995"/>
              <a:gd name="connsiteX3" fmla="*/ 456660 w 1285335"/>
              <a:gd name="connsiteY3" fmla="*/ 19032 h 861995"/>
              <a:gd name="connsiteX4" fmla="*/ 1056735 w 1285335"/>
              <a:gd name="connsiteY4" fmla="*/ 47607 h 861995"/>
              <a:gd name="connsiteX5" fmla="*/ 1285335 w 1285335"/>
              <a:gd name="connsiteY5" fmla="*/ 504807 h 8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335" h="861995">
                <a:moveTo>
                  <a:pt x="13747" y="861995"/>
                </a:moveTo>
                <a:cubicBezTo>
                  <a:pt x="1841" y="697688"/>
                  <a:pt x="-10065" y="533382"/>
                  <a:pt x="13747" y="404795"/>
                </a:cubicBezTo>
                <a:cubicBezTo>
                  <a:pt x="37559" y="276208"/>
                  <a:pt x="82803" y="154764"/>
                  <a:pt x="156622" y="90470"/>
                </a:cubicBezTo>
                <a:cubicBezTo>
                  <a:pt x="230441" y="26176"/>
                  <a:pt x="306641" y="26176"/>
                  <a:pt x="456660" y="19032"/>
                </a:cubicBezTo>
                <a:cubicBezTo>
                  <a:pt x="606679" y="11888"/>
                  <a:pt x="918623" y="-33355"/>
                  <a:pt x="1056735" y="47607"/>
                </a:cubicBezTo>
                <a:cubicBezTo>
                  <a:pt x="1194847" y="128569"/>
                  <a:pt x="1240091" y="316688"/>
                  <a:pt x="1285335" y="5048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FB8F0D-F29C-8219-649B-2BE7C97D0B28}"/>
              </a:ext>
            </a:extLst>
          </p:cNvPr>
          <p:cNvSpPr/>
          <p:nvPr/>
        </p:nvSpPr>
        <p:spPr>
          <a:xfrm flipH="1">
            <a:off x="690881" y="3229574"/>
            <a:ext cx="1477307" cy="723657"/>
          </a:xfrm>
          <a:custGeom>
            <a:avLst/>
            <a:gdLst>
              <a:gd name="connsiteX0" fmla="*/ 13747 w 1285335"/>
              <a:gd name="connsiteY0" fmla="*/ 861995 h 861995"/>
              <a:gd name="connsiteX1" fmla="*/ 13747 w 1285335"/>
              <a:gd name="connsiteY1" fmla="*/ 404795 h 861995"/>
              <a:gd name="connsiteX2" fmla="*/ 156622 w 1285335"/>
              <a:gd name="connsiteY2" fmla="*/ 90470 h 861995"/>
              <a:gd name="connsiteX3" fmla="*/ 456660 w 1285335"/>
              <a:gd name="connsiteY3" fmla="*/ 19032 h 861995"/>
              <a:gd name="connsiteX4" fmla="*/ 1056735 w 1285335"/>
              <a:gd name="connsiteY4" fmla="*/ 47607 h 861995"/>
              <a:gd name="connsiteX5" fmla="*/ 1285335 w 1285335"/>
              <a:gd name="connsiteY5" fmla="*/ 504807 h 8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335" h="861995">
                <a:moveTo>
                  <a:pt x="13747" y="861995"/>
                </a:moveTo>
                <a:cubicBezTo>
                  <a:pt x="1841" y="697688"/>
                  <a:pt x="-10065" y="533382"/>
                  <a:pt x="13747" y="404795"/>
                </a:cubicBezTo>
                <a:cubicBezTo>
                  <a:pt x="37559" y="276208"/>
                  <a:pt x="82803" y="154764"/>
                  <a:pt x="156622" y="90470"/>
                </a:cubicBezTo>
                <a:cubicBezTo>
                  <a:pt x="230441" y="26176"/>
                  <a:pt x="306641" y="26176"/>
                  <a:pt x="456660" y="19032"/>
                </a:cubicBezTo>
                <a:cubicBezTo>
                  <a:pt x="606679" y="11888"/>
                  <a:pt x="918623" y="-33355"/>
                  <a:pt x="1056735" y="47607"/>
                </a:cubicBezTo>
                <a:cubicBezTo>
                  <a:pt x="1194847" y="128569"/>
                  <a:pt x="1240091" y="316688"/>
                  <a:pt x="1285335" y="5048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CD59-9C6F-4756-BBF5-9E210040BFF8}"/>
              </a:ext>
            </a:extLst>
          </p:cNvPr>
          <p:cNvSpPr txBox="1"/>
          <p:nvPr/>
        </p:nvSpPr>
        <p:spPr>
          <a:xfrm>
            <a:off x="3288622" y="3063466"/>
            <a:ext cx="3866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D520"/>
                </a:highlight>
              </a:rPr>
              <a:t>B3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7AB81-7A03-4EEE-9334-56EACE15DA26}"/>
              </a:ext>
            </a:extLst>
          </p:cNvPr>
          <p:cNvSpPr txBox="1"/>
          <p:nvPr/>
        </p:nvSpPr>
        <p:spPr>
          <a:xfrm>
            <a:off x="716501" y="3041549"/>
            <a:ext cx="3866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D520"/>
                </a:highlight>
              </a:rPr>
              <a:t>B1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80C19-AB11-4AA4-A445-1F56B6537443}"/>
              </a:ext>
            </a:extLst>
          </p:cNvPr>
          <p:cNvSpPr txBox="1"/>
          <p:nvPr/>
        </p:nvSpPr>
        <p:spPr>
          <a:xfrm>
            <a:off x="1991505" y="3268238"/>
            <a:ext cx="3866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D520"/>
                </a:highlight>
              </a:rPr>
              <a:t>B2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6758ED-E698-4712-BA3F-A808DC49B287}"/>
              </a:ext>
            </a:extLst>
          </p:cNvPr>
          <p:cNvSpPr/>
          <p:nvPr/>
        </p:nvSpPr>
        <p:spPr>
          <a:xfrm>
            <a:off x="2781980" y="3122744"/>
            <a:ext cx="314739" cy="3028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BE9A3E-5EB5-4282-BBBD-C02A1B2438C8}"/>
              </a:ext>
            </a:extLst>
          </p:cNvPr>
          <p:cNvSpPr txBox="1"/>
          <p:nvPr/>
        </p:nvSpPr>
        <p:spPr>
          <a:xfrm>
            <a:off x="2714965" y="3117830"/>
            <a:ext cx="429926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4190B1-5B09-475B-BEB0-D442C42B4375}"/>
              </a:ext>
            </a:extLst>
          </p:cNvPr>
          <p:cNvSpPr/>
          <p:nvPr/>
        </p:nvSpPr>
        <p:spPr>
          <a:xfrm>
            <a:off x="1246878" y="3116806"/>
            <a:ext cx="314739" cy="302864"/>
          </a:xfrm>
          <a:prstGeom prst="ellipse">
            <a:avLst/>
          </a:prstGeom>
          <a:solidFill>
            <a:srgbClr val="331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857A9A-1F80-411B-B5F1-CAC73E5C6AEC}"/>
              </a:ext>
            </a:extLst>
          </p:cNvPr>
          <p:cNvSpPr txBox="1"/>
          <p:nvPr/>
        </p:nvSpPr>
        <p:spPr>
          <a:xfrm>
            <a:off x="1170160" y="3111892"/>
            <a:ext cx="429926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M1</a:t>
            </a:r>
          </a:p>
        </p:txBody>
      </p:sp>
    </p:spTree>
    <p:extLst>
      <p:ext uri="{BB962C8B-B14F-4D97-AF65-F5344CB8AC3E}">
        <p14:creationId xmlns:p14="http://schemas.microsoft.com/office/powerpoint/2010/main" val="22258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663C3D07-461D-4D8A-BFCD-BD1009BE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9" y="2931187"/>
            <a:ext cx="11418779" cy="22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D197D3-AE77-4E3F-9EB8-3A941CB1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14" y="712486"/>
            <a:ext cx="2766372" cy="17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C900F-A771-4C31-A06A-43CA1768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4096-8768-4C60-B869-ADF1B8028A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2100" y="5277323"/>
            <a:ext cx="4279900" cy="1201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Initial shift up </a:t>
            </a:r>
            <a:r>
              <a:rPr lang="en-US" sz="1700" dirty="0">
                <a:sym typeface="Wingdings" panose="05000000000000000000" pitchFamily="2" charset="2"/>
              </a:rPr>
              <a:t> plateau/saturates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Both sensors show same behavior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No further shifts after removing source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B198F-3FFF-458F-9B85-86B1C5D424E1}"/>
              </a:ext>
            </a:extLst>
          </p:cNvPr>
          <p:cNvSpPr/>
          <p:nvPr/>
        </p:nvSpPr>
        <p:spPr>
          <a:xfrm>
            <a:off x="3254374" y="2960973"/>
            <a:ext cx="6313078" cy="192654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1FCD77-B27C-4B27-8F75-47BFC7784501}"/>
              </a:ext>
            </a:extLst>
          </p:cNvPr>
          <p:cNvSpPr/>
          <p:nvPr/>
        </p:nvSpPr>
        <p:spPr>
          <a:xfrm>
            <a:off x="858246" y="2964541"/>
            <a:ext cx="2396129" cy="1926547"/>
          </a:xfrm>
          <a:prstGeom prst="rect">
            <a:avLst/>
          </a:prstGeom>
          <a:solidFill>
            <a:srgbClr val="4924E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EE9E18-2999-4547-A0D7-46AB46460FA7}"/>
              </a:ext>
            </a:extLst>
          </p:cNvPr>
          <p:cNvSpPr/>
          <p:nvPr/>
        </p:nvSpPr>
        <p:spPr>
          <a:xfrm>
            <a:off x="3254375" y="2964541"/>
            <a:ext cx="6313077" cy="192654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272C-7CC0-4BEC-8273-199C35C2EB17}"/>
              </a:ext>
            </a:extLst>
          </p:cNvPr>
          <p:cNvSpPr txBox="1"/>
          <p:nvPr/>
        </p:nvSpPr>
        <p:spPr>
          <a:xfrm>
            <a:off x="1339196" y="4061913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radiation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19E366-0B76-4301-A367-BF2738CE3BDA}"/>
              </a:ext>
            </a:extLst>
          </p:cNvPr>
          <p:cNvSpPr txBox="1"/>
          <p:nvPr/>
        </p:nvSpPr>
        <p:spPr>
          <a:xfrm>
            <a:off x="6153229" y="4195755"/>
            <a:ext cx="105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</a:t>
            </a:r>
            <a:r>
              <a:rPr lang="en-US" dirty="0">
                <a:latin typeface="Symbol" panose="05050102010706020507" pitchFamily="18" charset="2"/>
              </a:rPr>
              <a:t>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6652AF-9007-4C32-AC70-FA8A53E7F73A}"/>
              </a:ext>
            </a:extLst>
          </p:cNvPr>
          <p:cNvSpPr/>
          <p:nvPr/>
        </p:nvSpPr>
        <p:spPr>
          <a:xfrm>
            <a:off x="9567452" y="2964541"/>
            <a:ext cx="2269456" cy="192292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A00D5-59A2-4B90-8B38-FD85639F577F}"/>
              </a:ext>
            </a:extLst>
          </p:cNvPr>
          <p:cNvSpPr txBox="1"/>
          <p:nvPr/>
        </p:nvSpPr>
        <p:spPr>
          <a:xfrm>
            <a:off x="9941370" y="4125473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radiation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BCD2C6-8578-4FAB-B046-D1E6C8074587}"/>
              </a:ext>
            </a:extLst>
          </p:cNvPr>
          <p:cNvCxnSpPr/>
          <p:nvPr/>
        </p:nvCxnSpPr>
        <p:spPr>
          <a:xfrm>
            <a:off x="5838092" y="1467059"/>
            <a:ext cx="401934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32289D1-66F8-47DC-8008-C4EEFD1CC4BB}"/>
              </a:ext>
            </a:extLst>
          </p:cNvPr>
          <p:cNvSpPr/>
          <p:nvPr/>
        </p:nvSpPr>
        <p:spPr>
          <a:xfrm>
            <a:off x="9154048" y="1346479"/>
            <a:ext cx="1206332" cy="1256044"/>
          </a:xfrm>
          <a:custGeom>
            <a:avLst/>
            <a:gdLst>
              <a:gd name="connsiteX0" fmla="*/ 0 w 1206332"/>
              <a:gd name="connsiteY0" fmla="*/ 0 h 1256044"/>
              <a:gd name="connsiteX1" fmla="*/ 1185706 w 1206332"/>
              <a:gd name="connsiteY1" fmla="*/ 562708 h 1256044"/>
              <a:gd name="connsiteX2" fmla="*/ 783772 w 1206332"/>
              <a:gd name="connsiteY2" fmla="*/ 1256044 h 1256044"/>
              <a:gd name="connsiteX3" fmla="*/ 783772 w 1206332"/>
              <a:gd name="connsiteY3" fmla="*/ 1256044 h 12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332" h="1256044">
                <a:moveTo>
                  <a:pt x="0" y="0"/>
                </a:moveTo>
                <a:cubicBezTo>
                  <a:pt x="527538" y="176683"/>
                  <a:pt x="1055077" y="353367"/>
                  <a:pt x="1185706" y="562708"/>
                </a:cubicBezTo>
                <a:cubicBezTo>
                  <a:pt x="1316335" y="772049"/>
                  <a:pt x="783772" y="1256044"/>
                  <a:pt x="783772" y="1256044"/>
                </a:cubicBezTo>
                <a:lnTo>
                  <a:pt x="783772" y="1256044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6B1E9D-EAB5-4007-9677-CC14AF7E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89" y="376831"/>
            <a:ext cx="3317088" cy="21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C2B9BD-44E5-47D2-8722-B00017A7897E}"/>
              </a:ext>
            </a:extLst>
          </p:cNvPr>
          <p:cNvSpPr/>
          <p:nvPr/>
        </p:nvSpPr>
        <p:spPr>
          <a:xfrm>
            <a:off x="4138105" y="744957"/>
            <a:ext cx="385590" cy="15024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6C73FA-9101-40BF-8E87-4DEC60482A3E}"/>
              </a:ext>
            </a:extLst>
          </p:cNvPr>
          <p:cNvSpPr txBox="1"/>
          <p:nvPr/>
        </p:nvSpPr>
        <p:spPr>
          <a:xfrm>
            <a:off x="1578152" y="5246727"/>
            <a:ext cx="478943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Sensor sweeps are interleaved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Scanning one sensor then the other within 50ms of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Simultaneously track peak positions of both SETs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1FE961D-BF99-4BB3-9920-00397F46F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40" y="1071347"/>
            <a:ext cx="2223289" cy="16328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2C3B8F4-5568-4490-9C40-56F54CAE8EAE}"/>
              </a:ext>
            </a:extLst>
          </p:cNvPr>
          <p:cNvSpPr/>
          <p:nvPr/>
        </p:nvSpPr>
        <p:spPr>
          <a:xfrm>
            <a:off x="901654" y="2020124"/>
            <a:ext cx="224366" cy="215900"/>
          </a:xfrm>
          <a:prstGeom prst="ellipse">
            <a:avLst/>
          </a:prstGeom>
          <a:solidFill>
            <a:srgbClr val="331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E66C52-16B8-41C7-8692-36180EF74E98}"/>
              </a:ext>
            </a:extLst>
          </p:cNvPr>
          <p:cNvSpPr/>
          <p:nvPr/>
        </p:nvSpPr>
        <p:spPr>
          <a:xfrm>
            <a:off x="1995971" y="2024357"/>
            <a:ext cx="224366" cy="2159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1C529-35A3-46F0-9286-DBCB5AE2C7CE}"/>
              </a:ext>
            </a:extLst>
          </p:cNvPr>
          <p:cNvSpPr txBox="1"/>
          <p:nvPr/>
        </p:nvSpPr>
        <p:spPr>
          <a:xfrm>
            <a:off x="869406" y="2039974"/>
            <a:ext cx="2888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M1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F95B4-2B34-46C9-8AEA-2E3697A3283B}"/>
              </a:ext>
            </a:extLst>
          </p:cNvPr>
          <p:cNvSpPr txBox="1"/>
          <p:nvPr/>
        </p:nvSpPr>
        <p:spPr>
          <a:xfrm>
            <a:off x="1963723" y="2051358"/>
            <a:ext cx="2888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M2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0BBF8-6B8F-499B-A68C-0C3374BFAA85}"/>
              </a:ext>
            </a:extLst>
          </p:cNvPr>
          <p:cNvSpPr txBox="1"/>
          <p:nvPr/>
        </p:nvSpPr>
        <p:spPr>
          <a:xfrm>
            <a:off x="9001406" y="2702137"/>
            <a:ext cx="288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*added offset for clearer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7D23F-0B88-4797-A520-1D00703E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7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2203-BA33-40D5-B623-EBB0C2C3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for threshold shift based on trapped charge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89A7C-85BA-8198-DD68-6CF60067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55" y="1088039"/>
            <a:ext cx="2198845" cy="11315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CA6605-0A37-939F-49A1-D690B997E11F}"/>
              </a:ext>
            </a:extLst>
          </p:cNvPr>
          <p:cNvSpPr txBox="1"/>
          <p:nvPr/>
        </p:nvSpPr>
        <p:spPr>
          <a:xfrm flipH="1">
            <a:off x="6678498" y="2219609"/>
            <a:ext cx="43776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Gamma irradiation produced a quasistatic </a:t>
            </a:r>
            <a:r>
              <a:rPr lang="en-US" i="1" u="sng" dirty="0"/>
              <a:t>voltage shift</a:t>
            </a:r>
            <a:r>
              <a:rPr lang="en-US" i="1" dirty="0"/>
              <a:t>.</a:t>
            </a:r>
            <a:br>
              <a:rPr lang="en-US" i="1" dirty="0"/>
            </a:b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Implies e-h pairs are liberated and  trapped in the Si/SiGe device stack.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Looked at oxide, chemical mechanical polishing (</a:t>
            </a:r>
            <a:r>
              <a:rPr lang="en-US" dirty="0" err="1"/>
              <a:t>cmp</a:t>
            </a:r>
            <a:r>
              <a:rPr lang="en-US" dirty="0"/>
              <a:t>), and graded buffer layers as potential trapping layers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simulate the microphysics for prediction of the threshold shift.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18284-2D49-D658-93AA-10226AA7B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664" y="5494451"/>
            <a:ext cx="6500868" cy="10892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57CBF1-8479-4DD0-96B3-3030B251FDA3}"/>
              </a:ext>
            </a:extLst>
          </p:cNvPr>
          <p:cNvGrpSpPr/>
          <p:nvPr/>
        </p:nvGrpSpPr>
        <p:grpSpPr>
          <a:xfrm>
            <a:off x="576063" y="918923"/>
            <a:ext cx="7305194" cy="5386836"/>
            <a:chOff x="576063" y="918923"/>
            <a:chExt cx="7305194" cy="538683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264B32C-E8A4-486F-9178-FDC0ABB1358D}"/>
                </a:ext>
              </a:extLst>
            </p:cNvPr>
            <p:cNvGrpSpPr/>
            <p:nvPr/>
          </p:nvGrpSpPr>
          <p:grpSpPr>
            <a:xfrm>
              <a:off x="576063" y="918923"/>
              <a:ext cx="7305194" cy="5224983"/>
              <a:chOff x="4410805" y="1547895"/>
              <a:chExt cx="4613085" cy="390771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075DDB9-C884-4B2B-B1B5-2B09BA867A0D}"/>
                  </a:ext>
                </a:extLst>
              </p:cNvPr>
              <p:cNvSpPr/>
              <p:nvPr/>
            </p:nvSpPr>
            <p:spPr>
              <a:xfrm>
                <a:off x="4413250" y="2766858"/>
                <a:ext cx="2808288" cy="1366136"/>
              </a:xfrm>
              <a:prstGeom prst="rect">
                <a:avLst/>
              </a:prstGeom>
              <a:gradFill flip="none" rotWithShape="1">
                <a:gsLst>
                  <a:gs pos="0">
                    <a:srgbClr val="F2F2F2"/>
                  </a:gs>
                  <a:gs pos="100000">
                    <a:srgbClr val="A6A6A6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E468434-89CD-470D-964E-8FEA24AE5D59}"/>
                  </a:ext>
                </a:extLst>
              </p:cNvPr>
              <p:cNvGrpSpPr/>
              <p:nvPr/>
            </p:nvGrpSpPr>
            <p:grpSpPr>
              <a:xfrm>
                <a:off x="4410805" y="1547895"/>
                <a:ext cx="4613085" cy="3907714"/>
                <a:chOff x="4410805" y="1547895"/>
                <a:chExt cx="4613085" cy="390771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F402D6C-0EBA-4D89-B614-9226CD2D95A0}"/>
                    </a:ext>
                  </a:extLst>
                </p:cNvPr>
                <p:cNvSpPr/>
                <p:nvPr/>
              </p:nvSpPr>
              <p:spPr>
                <a:xfrm>
                  <a:off x="4413380" y="4132994"/>
                  <a:ext cx="2808514" cy="132261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9F0A129C-556B-4318-AAEF-26528C8D15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02084" y="4893330"/>
                      <a:ext cx="2623166" cy="5524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Si</m:t>
                            </m:r>
                          </m:oMath>
                        </m:oMathPara>
                      </a14:m>
                      <a:endParaRPr lang="en-US" sz="2800" dirty="0"/>
                    </a:p>
                    <a:p>
                      <a14:m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𝜌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n-US" sz="1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3−5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kΩ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cm</m:t>
                          </m:r>
                          <m:r>
                            <a:rPr lang="en-US" sz="1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at</m:t>
                          </m:r>
                          <m:r>
                            <a:rPr lang="en-US" sz="1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R</m:t>
                              </m:r>
                            </m:sub>
                          </m:sSub>
                        </m:oMath>
                      </a14:m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n-type</a:t>
                      </a:r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9F0A129C-556B-4318-AAEF-26528C8D150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2084" y="4893330"/>
                      <a:ext cx="2623166" cy="55244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47FAB541-C45D-4880-86CC-D2EAF090F0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9782" y="3410960"/>
                      <a:ext cx="267055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</m:e>
                              <m:sub>
                                <m: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graded</m:t>
                            </m:r>
                            <m: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buffer</m:t>
                            </m:r>
                            <m: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m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4936E3FE-8210-440B-BBB9-A7A8F1E0F6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9782" y="3410960"/>
                      <a:ext cx="2670555" cy="3385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89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74944AF-83ED-4F9C-92B3-001F9F305C8E}"/>
                    </a:ext>
                  </a:extLst>
                </p:cNvPr>
                <p:cNvSpPr/>
                <p:nvPr/>
              </p:nvSpPr>
              <p:spPr>
                <a:xfrm>
                  <a:off x="4412154" y="2379583"/>
                  <a:ext cx="2808514" cy="7413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07169FE-AED6-4420-8C5D-352B11BDCD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6570" y="2316616"/>
                      <a:ext cx="62607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QW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, 3</m:t>
                            </m:r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nm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07169FE-AED6-4420-8C5D-352B11BDCD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96570" y="2316616"/>
                      <a:ext cx="626072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83C218C-9869-49BE-B357-B68861224659}"/>
                    </a:ext>
                  </a:extLst>
                </p:cNvPr>
                <p:cNvSpPr/>
                <p:nvPr/>
              </p:nvSpPr>
              <p:spPr>
                <a:xfrm>
                  <a:off x="4413011" y="2435255"/>
                  <a:ext cx="2808514" cy="32968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9C219B06-1F8C-4B2D-88F7-BF8A9D5627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41057" y="2451383"/>
                      <a:ext cx="194800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  <m:sub>
                                <m: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</m:e>
                              <m:sub>
                                <m: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sub>
                            </m:sSub>
                            <m: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170</m:t>
                            </m:r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nm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190D6B60-B65E-4F19-AC91-AA85EE4AE0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1057" y="2451383"/>
                      <a:ext cx="1948007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0E7FD86-C199-43B8-83B1-CF2C1C0F3A65}"/>
                    </a:ext>
                  </a:extLst>
                </p:cNvPr>
                <p:cNvSpPr/>
                <p:nvPr/>
              </p:nvSpPr>
              <p:spPr>
                <a:xfrm>
                  <a:off x="4411200" y="2044020"/>
                  <a:ext cx="2808514" cy="32968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1EE30D59-AD75-4C55-8175-0FB2727567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97038" y="2051279"/>
                      <a:ext cx="16360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  <m:sub>
                                <m: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</m:e>
                              <m:sub>
                                <m: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sub>
                            </m:sSub>
                            <m: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nm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BDDE5D5-3411-422A-A9E5-C3DD329A3F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7038" y="2051279"/>
                      <a:ext cx="1636047" cy="3385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8A46F45-C4B2-4449-824B-07040C096D0F}"/>
                    </a:ext>
                  </a:extLst>
                </p:cNvPr>
                <p:cNvSpPr/>
                <p:nvPr/>
              </p:nvSpPr>
              <p:spPr>
                <a:xfrm>
                  <a:off x="4413442" y="1960568"/>
                  <a:ext cx="2808514" cy="74138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C324BEC-AC03-4335-9F58-D3AC90CD7BCE}"/>
                    </a:ext>
                  </a:extLst>
                </p:cNvPr>
                <p:cNvSpPr/>
                <p:nvPr/>
              </p:nvSpPr>
              <p:spPr>
                <a:xfrm>
                  <a:off x="4413442" y="1882662"/>
                  <a:ext cx="2808514" cy="7413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90EA8E26-E3FF-4BC1-BEC3-752A2D767301}"/>
                    </a:ext>
                  </a:extLst>
                </p:cNvPr>
                <p:cNvCxnSpPr>
                  <a:cxnSpLocks/>
                  <a:stCxn id="64" idx="1"/>
                  <a:endCxn id="61" idx="3"/>
                </p:cNvCxnSpPr>
                <p:nvPr/>
              </p:nvCxnSpPr>
              <p:spPr>
                <a:xfrm flipH="1">
                  <a:off x="7221956" y="1737283"/>
                  <a:ext cx="238999" cy="182449"/>
                </a:xfrm>
                <a:prstGeom prst="straightConnector1">
                  <a:avLst/>
                </a:prstGeom>
                <a:ln w="15875">
                  <a:solidFill>
                    <a:schemeClr val="accent2">
                      <a:lumMod val="60000"/>
                      <a:lumOff val="4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21706BB1-F3F2-40C3-B2C4-03AEB1B5DE38}"/>
                    </a:ext>
                  </a:extLst>
                </p:cNvPr>
                <p:cNvCxnSpPr>
                  <a:cxnSpLocks/>
                  <a:stCxn id="65" idx="1"/>
                  <a:endCxn id="60" idx="3"/>
                </p:cNvCxnSpPr>
                <p:nvPr/>
              </p:nvCxnSpPr>
              <p:spPr>
                <a:xfrm flipH="1" flipV="1">
                  <a:off x="7221956" y="1997637"/>
                  <a:ext cx="364907" cy="43194"/>
                </a:xfrm>
                <a:prstGeom prst="straightConnector1">
                  <a:avLst/>
                </a:prstGeom>
                <a:ln w="15875">
                  <a:solidFill>
                    <a:srgbClr val="92D05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609FC917-54F6-4F3D-B389-6113540FE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0955" y="1610682"/>
                      <a:ext cx="1437027" cy="2532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Hf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1600" dirty="0"/>
                        <a:t> , 4.8 nm</a:t>
                      </a:r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609FC917-54F6-4F3D-B389-6113540FE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0955" y="1610682"/>
                      <a:ext cx="1437027" cy="25320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86FE9AB9-1E2D-4A08-8412-C6DD3245D0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6863" y="1914231"/>
                      <a:ext cx="1437027" cy="2532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a14:m>
                      <a:r>
                        <a:rPr lang="en-US" sz="1600" dirty="0"/>
                        <a:t>, 2.4nm</a:t>
                      </a:r>
                    </a:p>
                  </p:txBody>
                </p:sp>
              </mc:Choice>
              <mc:Fallback xmlns="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86FE9AB9-1E2D-4A08-8412-C6DD3245D0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6863" y="1914231"/>
                      <a:ext cx="1437027" cy="25320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62724C0-8762-48F4-B6BA-BBB32ED8AC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1199" y="2777650"/>
                  <a:ext cx="2808514" cy="3666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9F9EC2D-3C4D-4521-9219-5028842E3676}"/>
                    </a:ext>
                  </a:extLst>
                </p:cNvPr>
                <p:cNvSpPr txBox="1"/>
                <p:nvPr/>
              </p:nvSpPr>
              <p:spPr>
                <a:xfrm>
                  <a:off x="7201018" y="2669478"/>
                  <a:ext cx="14270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C00000"/>
                      </a:solidFill>
                    </a:rPr>
                    <a:t>CMP interface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1649AA0-8638-4E69-84B3-CF9E3F865335}"/>
                    </a:ext>
                  </a:extLst>
                </p:cNvPr>
                <p:cNvSpPr/>
                <p:nvPr/>
              </p:nvSpPr>
              <p:spPr>
                <a:xfrm>
                  <a:off x="4410805" y="1547895"/>
                  <a:ext cx="2808514" cy="32968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50F00A4D-174D-456A-8587-659E44E076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43126" y="1557057"/>
                      <a:ext cx="254428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gates and “other stuff” </a:t>
                      </a:r>
                      <a14:m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32B89002-60D4-43E3-BCA3-04EFD632C7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3126" y="1557057"/>
                      <a:ext cx="2544280" cy="3385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19"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882A0FD-8FEB-48AD-B26C-CC4D17A115A2}"/>
                </a:ext>
              </a:extLst>
            </p:cNvPr>
            <p:cNvGrpSpPr/>
            <p:nvPr/>
          </p:nvGrpSpPr>
          <p:grpSpPr>
            <a:xfrm>
              <a:off x="1270429" y="3771603"/>
              <a:ext cx="3967330" cy="2534156"/>
              <a:chOff x="1059540" y="3778482"/>
              <a:chExt cx="3967330" cy="253415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8DBA8AB-C555-466B-850D-4D2A311C704C}"/>
                  </a:ext>
                </a:extLst>
              </p:cNvPr>
              <p:cNvGrpSpPr/>
              <p:nvPr/>
            </p:nvGrpSpPr>
            <p:grpSpPr>
              <a:xfrm>
                <a:off x="1059540" y="3778482"/>
                <a:ext cx="3967330" cy="2534156"/>
                <a:chOff x="1719458" y="4712750"/>
                <a:chExt cx="3967330" cy="2534156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15DB7B8B-499E-2636-F260-781B8FA22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16104" y="5861050"/>
                  <a:ext cx="1245348" cy="1385856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8E2D44AC-3B89-330B-B407-A6BFA4C80E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1131" y="5854425"/>
                      <a:ext cx="8938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8E2D44AC-3B89-330B-B407-A6BFA4C80E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1131" y="5854425"/>
                      <a:ext cx="893898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1AC445D2-AD1E-A962-DCB2-A41D4273C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75960" y="5174087"/>
                  <a:ext cx="2310828" cy="70179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012846C2-0F5A-BBCB-17A5-FD9BFF88C736}"/>
                    </a:ext>
                  </a:extLst>
                </p:cNvPr>
                <p:cNvSpPr/>
                <p:nvPr/>
              </p:nvSpPr>
              <p:spPr>
                <a:xfrm rot="20002570">
                  <a:off x="2917418" y="4712750"/>
                  <a:ext cx="260350" cy="1263650"/>
                </a:xfrm>
                <a:prstGeom prst="ellipse">
                  <a:avLst/>
                </a:prstGeom>
                <a:solidFill>
                  <a:srgbClr val="FF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9FF6A6D-549B-02B5-83FF-1AD78C04FC85}"/>
                    </a:ext>
                  </a:extLst>
                </p:cNvPr>
                <p:cNvSpPr/>
                <p:nvPr/>
              </p:nvSpPr>
              <p:spPr>
                <a:xfrm>
                  <a:off x="2813751" y="4993804"/>
                  <a:ext cx="210672" cy="2106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DDCDBF0-3582-66EE-C107-D93044D08C9A}"/>
                    </a:ext>
                  </a:extLst>
                </p:cNvPr>
                <p:cNvSpPr txBox="1"/>
                <p:nvPr/>
              </p:nvSpPr>
              <p:spPr>
                <a:xfrm>
                  <a:off x="3274819" y="4736433"/>
                  <a:ext cx="1292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Compton e-</a:t>
                  </a: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920F458-3B87-768A-20EB-F7A91313704F}"/>
                    </a:ext>
                  </a:extLst>
                </p:cNvPr>
                <p:cNvCxnSpPr>
                  <a:stCxn id="40" idx="1"/>
                  <a:endCxn id="36" idx="6"/>
                </p:cNvCxnSpPr>
                <p:nvPr/>
              </p:nvCxnSpPr>
              <p:spPr>
                <a:xfrm flipH="1">
                  <a:off x="3024423" y="4921099"/>
                  <a:ext cx="250396" cy="178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1C8CB96-1E59-D047-DFB3-DFAC629A15F9}"/>
                    </a:ext>
                  </a:extLst>
                </p:cNvPr>
                <p:cNvSpPr txBox="1"/>
                <p:nvPr/>
              </p:nvSpPr>
              <p:spPr>
                <a:xfrm>
                  <a:off x="1719458" y="5254919"/>
                  <a:ext cx="9934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e-h pairs</a:t>
                  </a: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FD78B67-389A-6980-481E-603CCED6B2BB}"/>
                    </a:ext>
                  </a:extLst>
                </p:cNvPr>
                <p:cNvCxnSpPr>
                  <a:stCxn id="45" idx="3"/>
                  <a:endCxn id="41" idx="2"/>
                </p:cNvCxnSpPr>
                <p:nvPr/>
              </p:nvCxnSpPr>
              <p:spPr>
                <a:xfrm flipV="1">
                  <a:off x="2712871" y="5402910"/>
                  <a:ext cx="218350" cy="366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96D1AE8D-15F8-B4C2-3EE3-6EE832748F3B}"/>
                  </a:ext>
                </a:extLst>
              </p:cNvPr>
              <p:cNvCxnSpPr/>
              <p:nvPr/>
            </p:nvCxnSpPr>
            <p:spPr>
              <a:xfrm flipH="1" flipV="1">
                <a:off x="2126688" y="3906671"/>
                <a:ext cx="571749" cy="10350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4A9DB-2794-470E-BD75-D8F5D9C3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3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CF05935-F06E-4E67-A071-48062704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29" y="1332475"/>
            <a:ext cx="4208583" cy="30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F2203-BA33-40D5-B623-EBB0C2C3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Fit to threshold shift data and materials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2770F-57A1-F676-B858-F36489BB2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67" y="1109971"/>
            <a:ext cx="2198845" cy="11315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AF5E35-A64D-B7B4-7AD2-00302502C7D6}"/>
              </a:ext>
            </a:extLst>
          </p:cNvPr>
          <p:cNvSpPr txBox="1"/>
          <p:nvPr/>
        </p:nvSpPr>
        <p:spPr>
          <a:xfrm>
            <a:off x="5384782" y="1814121"/>
            <a:ext cx="24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data to rate equation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FC5824-F489-C4D0-67BC-883CE334E5A8}"/>
              </a:ext>
            </a:extLst>
          </p:cNvPr>
          <p:cNvSpPr txBox="1"/>
          <p:nvPr/>
        </p:nvSpPr>
        <p:spPr>
          <a:xfrm>
            <a:off x="1384306" y="4568142"/>
            <a:ext cx="9261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Electrostatic modeling used to calculate voltage shift from trapped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fitting procedure was developed to estimate materials parameters given a trapping model.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Trap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Trap cross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Shape of curve due to filling and saturation of charge traps in device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2A08624-C55E-C8B3-06D7-F9F48C1D7BE9}"/>
                  </a:ext>
                </a:extLst>
              </p:cNvPr>
              <p:cNvSpPr txBox="1"/>
              <p:nvPr/>
            </p:nvSpPr>
            <p:spPr>
              <a:xfrm>
                <a:off x="5604539" y="2454976"/>
                <a:ext cx="2538123" cy="2941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2A08624-C55E-C8B3-06D7-F9F48C1D7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539" y="2454976"/>
                <a:ext cx="2538123" cy="294119"/>
              </a:xfrm>
              <a:prstGeom prst="rect">
                <a:avLst/>
              </a:prstGeom>
              <a:blipFill>
                <a:blip r:embed="rId5"/>
                <a:stretch>
                  <a:fillRect l="-240" t="-122917" b="-1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631548-B1D7-96F9-AC23-B641E2E5E045}"/>
              </a:ext>
            </a:extLst>
          </p:cNvPr>
          <p:cNvCxnSpPr>
            <a:cxnSpLocks/>
          </p:cNvCxnSpPr>
          <p:nvPr/>
        </p:nvCxnSpPr>
        <p:spPr>
          <a:xfrm flipH="1" flipV="1">
            <a:off x="5039401" y="2219153"/>
            <a:ext cx="520700" cy="357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71A955-C55F-B90A-D06C-C5A2B8EEAC0E}"/>
                  </a:ext>
                </a:extLst>
              </p:cNvPr>
              <p:cNvSpPr txBox="1"/>
              <p:nvPr/>
            </p:nvSpPr>
            <p:spPr>
              <a:xfrm>
                <a:off x="5604539" y="2761688"/>
                <a:ext cx="1140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71A955-C55F-B90A-D06C-C5A2B8EEA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539" y="2761688"/>
                <a:ext cx="1140249" cy="276999"/>
              </a:xfrm>
              <a:prstGeom prst="rect">
                <a:avLst/>
              </a:prstGeom>
              <a:blipFill>
                <a:blip r:embed="rId6"/>
                <a:stretch>
                  <a:fillRect l="-4278" t="-173333" r="-35829" b="-25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0315E8A1-E029-D918-4B98-8948207B1DB3}"/>
              </a:ext>
            </a:extLst>
          </p:cNvPr>
          <p:cNvSpPr txBox="1"/>
          <p:nvPr/>
        </p:nvSpPr>
        <p:spPr>
          <a:xfrm>
            <a:off x="5222160" y="3094205"/>
            <a:ext cx="142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Charge flux</a:t>
            </a:r>
          </a:p>
          <a:p>
            <a:pPr algn="ctr"/>
            <a:r>
              <a:rPr lang="en-US" dirty="0"/>
              <a:t>From G4CMP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9932DB-AF58-5517-5625-2FF1B49C04AA}"/>
              </a:ext>
            </a:extLst>
          </p:cNvPr>
          <p:cNvCxnSpPr>
            <a:cxnSpLocks/>
          </p:cNvCxnSpPr>
          <p:nvPr/>
        </p:nvCxnSpPr>
        <p:spPr>
          <a:xfrm flipV="1">
            <a:off x="6339262" y="3038687"/>
            <a:ext cx="89402" cy="8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A67F7DF-1E18-FF82-792E-4A062FDE0123}"/>
              </a:ext>
            </a:extLst>
          </p:cNvPr>
          <p:cNvSpPr txBox="1"/>
          <p:nvPr/>
        </p:nvSpPr>
        <p:spPr>
          <a:xfrm>
            <a:off x="6773595" y="3072550"/>
            <a:ext cx="14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Trap xsection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4F547E-569B-E00A-0FA5-AB14FE4FA288}"/>
              </a:ext>
            </a:extLst>
          </p:cNvPr>
          <p:cNvCxnSpPr>
            <a:cxnSpLocks/>
          </p:cNvCxnSpPr>
          <p:nvPr/>
        </p:nvCxnSpPr>
        <p:spPr>
          <a:xfrm flipH="1" flipV="1">
            <a:off x="6722770" y="2987546"/>
            <a:ext cx="237405" cy="1406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C34787D-8FDE-4B48-86D3-03F9E33CA819}"/>
              </a:ext>
            </a:extLst>
          </p:cNvPr>
          <p:cNvGrpSpPr/>
          <p:nvPr/>
        </p:nvGrpSpPr>
        <p:grpSpPr>
          <a:xfrm>
            <a:off x="599891" y="1370597"/>
            <a:ext cx="3202908" cy="2912432"/>
            <a:chOff x="1754518" y="1436084"/>
            <a:chExt cx="3202908" cy="29124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D20631-0D8D-31FF-F653-1D90055C06D0}"/>
                </a:ext>
              </a:extLst>
            </p:cNvPr>
            <p:cNvSpPr txBox="1"/>
            <p:nvPr/>
          </p:nvSpPr>
          <p:spPr>
            <a:xfrm>
              <a:off x="2201345" y="1436084"/>
              <a:ext cx="244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 for CMP trapping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899A5D5-007A-FBB3-FD2D-CD62EFCCD0D0}"/>
                </a:ext>
              </a:extLst>
            </p:cNvPr>
            <p:cNvGrpSpPr/>
            <p:nvPr/>
          </p:nvGrpSpPr>
          <p:grpSpPr>
            <a:xfrm>
              <a:off x="2045514" y="2036909"/>
              <a:ext cx="2326855" cy="1733709"/>
              <a:chOff x="1324202" y="1490075"/>
              <a:chExt cx="2326855" cy="173370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CAA561B-6E5E-46F2-0F1F-E71D810487AC}"/>
                  </a:ext>
                </a:extLst>
              </p:cNvPr>
              <p:cNvCxnSpPr/>
              <p:nvPr/>
            </p:nvCxnSpPr>
            <p:spPr>
              <a:xfrm>
                <a:off x="1324202" y="3223784"/>
                <a:ext cx="31948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912BB8D-9066-855A-A8AB-EBD385309E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34545" y="1559497"/>
                <a:ext cx="18293" cy="16642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1CB513B-63DA-8B4D-34A8-8E4EC2986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84276" y="1490075"/>
                <a:ext cx="12767" cy="134837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42E1FC9-9140-F470-BC03-B7A074758B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0112" y="1496120"/>
                <a:ext cx="144286" cy="6337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77BBFE2-5650-5328-C8D7-BFA64C52D7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0660" y="2776390"/>
                <a:ext cx="668778" cy="7244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621AF10-B079-5B8A-5131-4DC9562571C8}"/>
                  </a:ext>
                </a:extLst>
              </p:cNvPr>
              <p:cNvCxnSpPr/>
              <p:nvPr/>
            </p:nvCxnSpPr>
            <p:spPr>
              <a:xfrm>
                <a:off x="2468268" y="2754342"/>
                <a:ext cx="0" cy="2221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10654BA-262A-641C-9E1C-CDDC8E48D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7326" y="2640805"/>
                <a:ext cx="1213731" cy="1356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DA82BA-2B98-7A39-C383-806111EDD5CD}"/>
                </a:ext>
              </a:extLst>
            </p:cNvPr>
            <p:cNvSpPr txBox="1"/>
            <p:nvPr/>
          </p:nvSpPr>
          <p:spPr>
            <a:xfrm>
              <a:off x="2478357" y="297222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 nm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96570E-C540-5932-11C1-D968ACC7C751}"/>
                </a:ext>
              </a:extLst>
            </p:cNvPr>
            <p:cNvSpPr txBox="1"/>
            <p:nvPr/>
          </p:nvSpPr>
          <p:spPr>
            <a:xfrm>
              <a:off x="2981725" y="3693128"/>
              <a:ext cx="5689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well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FBE9DE3-FF19-C8E7-507B-48064B33E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91617" y="3542648"/>
              <a:ext cx="43581" cy="227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0DCBEEA-30CC-F4A7-8B23-43B9D3970E41}"/>
                </a:ext>
              </a:extLst>
            </p:cNvPr>
            <p:cNvCxnSpPr/>
            <p:nvPr/>
          </p:nvCxnSpPr>
          <p:spPr>
            <a:xfrm>
              <a:off x="4372369" y="3183806"/>
              <a:ext cx="2786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ECB2AE7-08B3-04F0-7540-0C78BBBD7F14}"/>
                </a:ext>
              </a:extLst>
            </p:cNvPr>
            <p:cNvCxnSpPr/>
            <p:nvPr/>
          </p:nvCxnSpPr>
          <p:spPr>
            <a:xfrm>
              <a:off x="4372369" y="2745056"/>
              <a:ext cx="0" cy="109186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15D0DBF-D433-F527-15FE-ED699D971210}"/>
                </a:ext>
              </a:extLst>
            </p:cNvPr>
            <p:cNvSpPr txBox="1"/>
            <p:nvPr/>
          </p:nvSpPr>
          <p:spPr>
            <a:xfrm>
              <a:off x="2754259" y="1993060"/>
              <a:ext cx="220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Trapped charge sheet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FE5E6C6-CF6C-8CFF-14D1-B0CA0EE51753}"/>
                </a:ext>
              </a:extLst>
            </p:cNvPr>
            <p:cNvCxnSpPr/>
            <p:nvPr/>
          </p:nvCxnSpPr>
          <p:spPr>
            <a:xfrm>
              <a:off x="4372369" y="2343080"/>
              <a:ext cx="0" cy="3785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5300120-F944-9246-8FFA-9F29D1DF26CC}"/>
                </a:ext>
              </a:extLst>
            </p:cNvPr>
            <p:cNvSpPr txBox="1"/>
            <p:nvPr/>
          </p:nvSpPr>
          <p:spPr>
            <a:xfrm>
              <a:off x="2106644" y="3702357"/>
              <a:ext cx="691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oxide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80D7FA2-163C-F8D2-1744-FAC97AEFB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6065" y="3331167"/>
              <a:ext cx="0" cy="4258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97A66B3-0B2B-99FF-7A65-D8527D8C89B5}"/>
                </a:ext>
              </a:extLst>
            </p:cNvPr>
            <p:cNvCxnSpPr>
              <a:cxnSpLocks/>
            </p:cNvCxnSpPr>
            <p:nvPr/>
          </p:nvCxnSpPr>
          <p:spPr>
            <a:xfrm>
              <a:off x="2045514" y="1860422"/>
              <a:ext cx="0" cy="2198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602BCB-96B9-8934-5D54-5337C1DAAD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0852" y="4057907"/>
              <a:ext cx="28670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C5C52A-140C-E426-24B9-63C1D350CBAF}"/>
                </a:ext>
              </a:extLst>
            </p:cNvPr>
            <p:cNvSpPr txBox="1"/>
            <p:nvPr/>
          </p:nvSpPr>
          <p:spPr>
            <a:xfrm>
              <a:off x="2701802" y="4071517"/>
              <a:ext cx="1448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Vertical stack profile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27AC9E-F04C-76C8-0057-59D28DF0935D}"/>
                </a:ext>
              </a:extLst>
            </p:cNvPr>
            <p:cNvSpPr txBox="1"/>
            <p:nvPr/>
          </p:nvSpPr>
          <p:spPr>
            <a:xfrm rot="16200000">
              <a:off x="1520832" y="2784505"/>
              <a:ext cx="744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Potential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CEB40D-F79B-3B92-564F-C22771C44B3F}"/>
              </a:ext>
            </a:extLst>
          </p:cNvPr>
          <p:cNvSpPr txBox="1"/>
          <p:nvPr/>
        </p:nvSpPr>
        <p:spPr>
          <a:xfrm>
            <a:off x="317661" y="893874"/>
            <a:ext cx="829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with trapping at the CMP layer is shown, other trap locations can be considered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7A9174-C5BB-44AA-8120-51FF5736E8B3}"/>
                  </a:ext>
                </a:extLst>
              </p:cNvPr>
              <p:cNvSpPr txBox="1"/>
              <p:nvPr/>
            </p:nvSpPr>
            <p:spPr>
              <a:xfrm>
                <a:off x="8767439" y="2403926"/>
                <a:ext cx="224106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7A9174-C5BB-44AA-8120-51FF5736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439" y="2403926"/>
                <a:ext cx="2241063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FDA6455-6D71-4792-AEC9-36B27B08BF57}"/>
              </a:ext>
            </a:extLst>
          </p:cNvPr>
          <p:cNvSpPr txBox="1"/>
          <p:nvPr/>
        </p:nvSpPr>
        <p:spPr>
          <a:xfrm>
            <a:off x="8230000" y="3349777"/>
            <a:ext cx="17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available traps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2E1AD2-B293-486A-870E-F125C10F118A}"/>
              </a:ext>
            </a:extLst>
          </p:cNvPr>
          <p:cNvSpPr txBox="1"/>
          <p:nvPr/>
        </p:nvSpPr>
        <p:spPr>
          <a:xfrm>
            <a:off x="10357425" y="3341609"/>
            <a:ext cx="13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filled traps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5404F6-0221-41CE-853B-1F01ABE3D9C0}"/>
              </a:ext>
            </a:extLst>
          </p:cNvPr>
          <p:cNvCxnSpPr>
            <a:stCxn id="46" idx="0"/>
          </p:cNvCxnSpPr>
          <p:nvPr/>
        </p:nvCxnSpPr>
        <p:spPr>
          <a:xfrm flipV="1">
            <a:off x="9081997" y="2872987"/>
            <a:ext cx="985928" cy="476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F133D9-38E0-40A3-80E2-48828DA85830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10713290" y="2872987"/>
            <a:ext cx="317012" cy="468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C3029F0-70E4-4121-A057-6F9AC863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6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0558-478B-49C0-B5D6-B475F8F0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5224-EFD3-4236-A611-B87DDC695C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432" y="954088"/>
            <a:ext cx="10096168" cy="508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</a:rPr>
              <a:t>Radiation induced charge sensor offset shift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Correlated charge sensor jumps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</a:rPr>
              <a:t>Preliminary Exchange-Only Qubit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6F01-FB9D-4DFB-97FD-C9EAB319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C397-EDE3-CD45-8F73-2BCDA9016E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QC Template V211018.potx" id="{A0D09DDA-3D45-4CD2-ACFB-4C999AFC2BA7}" vid="{5C7814A3-471C-42F1-9181-1233E95E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LQC Template V211018</Template>
  <TotalTime>34348</TotalTime>
  <Words>2131</Words>
  <Application>Microsoft Office PowerPoint</Application>
  <PresentationFormat>Widescreen</PresentationFormat>
  <Paragraphs>457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-apple-system</vt:lpstr>
      <vt:lpstr>Aptos</vt:lpstr>
      <vt:lpstr>Arial</vt:lpstr>
      <vt:lpstr>Avenir LT 65 Medium</vt:lpstr>
      <vt:lpstr>Avenir LT 95 Black</vt:lpstr>
      <vt:lpstr>Avenir Next</vt:lpstr>
      <vt:lpstr>Bahnschrift SemiLight SemiConde</vt:lpstr>
      <vt:lpstr>Calibri</vt:lpstr>
      <vt:lpstr>Calibri Light</vt:lpstr>
      <vt:lpstr>Cambria Math</vt:lpstr>
      <vt:lpstr>Futura Heavy</vt:lpstr>
      <vt:lpstr>Futura Medium</vt:lpstr>
      <vt:lpstr>Symbol</vt:lpstr>
      <vt:lpstr>Wingdings</vt:lpstr>
      <vt:lpstr>Office Theme</vt:lpstr>
      <vt:lpstr>Investigating Effects of Gamma Radiation on Spin Qubits in HRL SLEDGE Devices</vt:lpstr>
      <vt:lpstr>Radiation effects: Motivation</vt:lpstr>
      <vt:lpstr>Outline</vt:lpstr>
      <vt:lpstr>Device and Setup</vt:lpstr>
      <vt:lpstr>SET Charge Sensor Measurement</vt:lpstr>
      <vt:lpstr>Overall Drift</vt:lpstr>
      <vt:lpstr>Model for threshold shift based on trapped charge</vt:lpstr>
      <vt:lpstr>Fit to threshold shift data and materials parameters</vt:lpstr>
      <vt:lpstr>Outline</vt:lpstr>
      <vt:lpstr>Jumps</vt:lpstr>
      <vt:lpstr>Jumps: Correlations</vt:lpstr>
      <vt:lpstr>Picture for correlated jumps</vt:lpstr>
      <vt:lpstr>Traps in the graded buffer</vt:lpstr>
      <vt:lpstr>Outline</vt:lpstr>
      <vt:lpstr>Spin Qubit Encodings</vt:lpstr>
      <vt:lpstr>Exchange-Only Qubit Encoding</vt:lpstr>
      <vt:lpstr>Blind Randomized Benchmarking</vt:lpstr>
      <vt:lpstr>RB results</vt:lpstr>
      <vt:lpstr>Conclusion</vt:lpstr>
      <vt:lpstr>Future/Ongoing work</vt:lpstr>
      <vt:lpstr>Overall Drift: Sensor peak amplitude</vt:lpstr>
      <vt:lpstr>Exchange-Only Qubit encoding</vt:lpstr>
      <vt:lpstr>Overall Drift: February Data</vt:lpstr>
      <vt:lpstr>Jumps: February Data</vt:lpstr>
      <vt:lpstr>Experiment with a gate pulse</vt:lpstr>
      <vt:lpstr>Correlations, thresholds</vt:lpstr>
      <vt:lpstr>PowerPoint Presentation</vt:lpstr>
      <vt:lpstr>More randomizations</vt:lpstr>
      <vt:lpstr>Threshold shifts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Butera, Robert</dc:creator>
  <cp:lastModifiedBy>Joshua Jiaxin Lou</cp:lastModifiedBy>
  <cp:revision>477</cp:revision>
  <cp:lastPrinted>2025-08-24T12:41:19Z</cp:lastPrinted>
  <dcterms:created xsi:type="dcterms:W3CDTF">2024-11-05T14:37:15Z</dcterms:created>
  <dcterms:modified xsi:type="dcterms:W3CDTF">2026-06-17T16:20:38Z</dcterms:modified>
</cp:coreProperties>
</file>