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773" r:id="rId3"/>
    <p:sldId id="938" r:id="rId4"/>
    <p:sldId id="1002" r:id="rId5"/>
    <p:sldId id="1006" r:id="rId6"/>
    <p:sldId id="923" r:id="rId7"/>
    <p:sldId id="1003" r:id="rId8"/>
    <p:sldId id="974" r:id="rId9"/>
    <p:sldId id="999" r:id="rId10"/>
    <p:sldId id="965" r:id="rId11"/>
    <p:sldId id="1004" r:id="rId12"/>
    <p:sldId id="1007" r:id="rId13"/>
    <p:sldId id="1008" r:id="rId14"/>
    <p:sldId id="1010" r:id="rId15"/>
    <p:sldId id="296" r:id="rId16"/>
    <p:sldId id="1011" r:id="rId17"/>
    <p:sldId id="1012" r:id="rId18"/>
    <p:sldId id="1014" r:id="rId19"/>
    <p:sldId id="1013" r:id="rId20"/>
    <p:sldId id="99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D39"/>
    <a:srgbClr val="3333FF"/>
    <a:srgbClr val="7D0000"/>
    <a:srgbClr val="FF0000"/>
    <a:srgbClr val="A42727"/>
    <a:srgbClr val="FFBFCA"/>
    <a:srgbClr val="7030A0"/>
    <a:srgbClr val="0000FF"/>
    <a:srgbClr val="858385"/>
    <a:srgbClr val="F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96" autoAdjust="0"/>
  </p:normalViewPr>
  <p:slideViewPr>
    <p:cSldViewPr snapToGrid="0">
      <p:cViewPr varScale="1">
        <p:scale>
          <a:sx n="71" d="100"/>
          <a:sy n="71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EF271-ACCB-4202-98D4-49A8CCAD259D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A56B9-1738-4E33-A945-D8CE63B33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Going to tell you about how we can use the tools of single photon gen and detection</a:t>
            </a:r>
          </a:p>
          <a:p>
            <a:pPr>
              <a:defRPr/>
            </a:pPr>
            <a:r>
              <a:rPr lang="en-US" dirty="0"/>
              <a:t>Presented</a:t>
            </a:r>
            <a:r>
              <a:rPr lang="en-US" baseline="0" dirty="0"/>
              <a:t> by </a:t>
            </a:r>
            <a:r>
              <a:rPr lang="en-US" baseline="0" dirty="0" err="1"/>
              <a:t>shyam</a:t>
            </a:r>
            <a:r>
              <a:rPr lang="en-US" baseline="0" dirty="0"/>
              <a:t> in previous talk to realize concurrent remote entanglement</a:t>
            </a:r>
          </a:p>
          <a:p>
            <a:pPr>
              <a:defRPr/>
            </a:pPr>
            <a:r>
              <a:rPr lang="en-US" baseline="0" dirty="0"/>
              <a:t>This is an essential primitive in quantum information, especially for modular architectures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28449" indent="-24171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66845" indent="-193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53583" indent="-193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40321" indent="-19336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27058" indent="-19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13796" indent="-19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00534" indent="-19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87272" indent="-19336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958DF4-4C24-4AEF-AB14-2FDB3935740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56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 latinLnBrk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48A3-1291-41D0-9FDF-DE74DF9423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1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48A3-1291-41D0-9FDF-DE74DF9423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6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BE7C1-7DF1-AE51-670E-48F363DFA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BB2E7-168C-73AC-CD1F-810187083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A02AC2-646E-40D3-E344-38E4E22760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D2B8B-F284-7E9F-DB6A-03857774E7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A56B9-1738-4E33-A945-D8CE63B334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A56B9-1738-4E33-A945-D8CE63B334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B48A3-1291-41D0-9FDF-DE74DF9423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6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1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97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1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8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13DF5-D91F-4527-83B4-322825079E0C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00C8-749B-476B-B9AE-8801DD90B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6.png"/><Relationship Id="rId7" Type="http://schemas.openxmlformats.org/officeDocument/2006/relationships/image" Target="../media/image81.png"/><Relationship Id="rId2" Type="http://schemas.openxmlformats.org/officeDocument/2006/relationships/image" Target="../media/image4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5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image" Target="../media/image86.png"/><Relationship Id="rId16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file:///C:\Users\hknho\Dropbox\taks\GM2024_09_24\python_figures\IQ_plot_burst.png" TargetMode="External"/><Relationship Id="rId5" Type="http://schemas.openxmlformats.org/officeDocument/2006/relationships/image" Target="../media/image88.png"/><Relationship Id="rId15" Type="http://schemas.openxmlformats.org/officeDocument/2006/relationships/image" Target="../media/image97.png"/><Relationship Id="rId10" Type="http://schemas.openxmlformats.org/officeDocument/2006/relationships/image" Target="../media/image93.png"/><Relationship Id="rId4" Type="http://schemas.openxmlformats.org/officeDocument/2006/relationships/image" Target="../media/image870.png"/><Relationship Id="rId9" Type="http://schemas.openxmlformats.org/officeDocument/2006/relationships/image" Target="../media/image92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0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8.png"/><Relationship Id="rId15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107.png"/><Relationship Id="rId14" Type="http://schemas.openxmlformats.org/officeDocument/2006/relationships/image" Target="../media/image10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12" Type="http://schemas.openxmlformats.org/officeDocument/2006/relationships/image" Target="../media/image11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1.png"/><Relationship Id="rId10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11.png"/><Relationship Id="rId26" Type="http://schemas.openxmlformats.org/officeDocument/2006/relationships/image" Target="../media/image141.png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2.png"/><Relationship Id="rId7" Type="http://schemas.openxmlformats.org/officeDocument/2006/relationships/image" Target="../media/image1110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1010.png"/><Relationship Id="rId11" Type="http://schemas.openxmlformats.org/officeDocument/2006/relationships/image" Target="../media/image23.png"/><Relationship Id="rId5" Type="http://schemas.openxmlformats.org/officeDocument/2006/relationships/image" Target="../media/image910.png"/><Relationship Id="rId23" Type="http://schemas.openxmlformats.org/officeDocument/2006/relationships/image" Target="../media/image15.png"/><Relationship Id="rId10" Type="http://schemas.openxmlformats.org/officeDocument/2006/relationships/image" Target="../media/image22.png"/><Relationship Id="rId19" Type="http://schemas.openxmlformats.org/officeDocument/2006/relationships/image" Target="../media/image10.png"/><Relationship Id="rId4" Type="http://schemas.openxmlformats.org/officeDocument/2006/relationships/image" Target="../media/image80.png"/><Relationship Id="rId9" Type="http://schemas.openxmlformats.org/officeDocument/2006/relationships/image" Target="../media/image121.png"/><Relationship Id="rId22" Type="http://schemas.openxmlformats.org/officeDocument/2006/relationships/image" Target="../media/image14.png"/><Relationship Id="rId27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.png"/><Relationship Id="rId1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150.png"/><Relationship Id="rId12" Type="http://schemas.openxmlformats.org/officeDocument/2006/relationships/image" Target="../media/image20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8.png"/><Relationship Id="rId15" Type="http://schemas.openxmlformats.org/officeDocument/2006/relationships/image" Target="../media/image25.png"/><Relationship Id="rId10" Type="http://schemas.openxmlformats.org/officeDocument/2006/relationships/image" Target="../media/image18.png"/><Relationship Id="rId19" Type="http://schemas.openxmlformats.org/officeDocument/2006/relationships/image" Target="../media/image29.PNG"/><Relationship Id="rId9" Type="http://schemas.openxmlformats.org/officeDocument/2006/relationships/image" Target="../media/image170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530.png"/><Relationship Id="rId25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20" Type="http://schemas.openxmlformats.org/officeDocument/2006/relationships/image" Target="../media/image520.png"/><Relationship Id="rId29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48.svg"/><Relationship Id="rId23" Type="http://schemas.openxmlformats.org/officeDocument/2006/relationships/image" Target="../media/image470.png"/><Relationship Id="rId28" Type="http://schemas.openxmlformats.org/officeDocument/2006/relationships/image" Target="../media/image54.png"/><Relationship Id="rId22" Type="http://schemas.openxmlformats.org/officeDocument/2006/relationships/image" Target="../media/image350.png"/><Relationship Id="rId27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4.png"/><Relationship Id="rId3" Type="http://schemas.openxmlformats.org/officeDocument/2006/relationships/image" Target="../media/image470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11" Type="http://schemas.openxmlformats.org/officeDocument/2006/relationships/image" Target="../media/image52.png"/><Relationship Id="rId5" Type="http://schemas.openxmlformats.org/officeDocument/2006/relationships/image" Target="../media/image460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2534720" y="2506965"/>
            <a:ext cx="26180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 dirty="0"/>
              <a:t>Tom Connolly</a:t>
            </a:r>
            <a:r>
              <a:rPr lang="fr-FR" sz="2000" baseline="30000" dirty="0"/>
              <a:t> 1</a:t>
            </a:r>
            <a:br>
              <a:rPr lang="fr-FR" sz="2000" dirty="0"/>
            </a:br>
            <a:r>
              <a:rPr lang="fr-FR" sz="2000" dirty="0"/>
              <a:t>Pavel Kurilovich</a:t>
            </a:r>
            <a:r>
              <a:rPr lang="fr-FR" sz="2000" baseline="30000" dirty="0"/>
              <a:t> 2</a:t>
            </a:r>
          </a:p>
          <a:p>
            <a:r>
              <a:rPr lang="fr-FR" sz="2000" dirty="0"/>
              <a:t>Spencer Diamond </a:t>
            </a:r>
            <a:r>
              <a:rPr lang="fr-FR" sz="2000" baseline="30000" dirty="0"/>
              <a:t>3</a:t>
            </a:r>
          </a:p>
        </p:txBody>
      </p:sp>
      <p:sp>
        <p:nvSpPr>
          <p:cNvPr id="132" name="Text Box 61"/>
          <p:cNvSpPr txBox="1">
            <a:spLocks noChangeArrowheads="1"/>
          </p:cNvSpPr>
          <p:nvPr/>
        </p:nvSpPr>
        <p:spPr bwMode="auto">
          <a:xfrm>
            <a:off x="0" y="94541"/>
            <a:ext cx="1219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dynamics of a gap-engineered </a:t>
            </a:r>
          </a:p>
          <a:p>
            <a:pPr algn="ctr" eaLnBrk="0" hangingPunct="0"/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aluminum </a:t>
            </a:r>
            <a:r>
              <a:rPr lang="en-US" sz="3600" b="1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transmon</a:t>
            </a:r>
            <a:r>
              <a:rPr lang="en-US" sz="36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after a quasiparticle burst</a:t>
            </a:r>
            <a:endParaRPr lang="en-US" sz="3600" b="1" baseline="300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Text Box 69"/>
          <p:cNvSpPr txBox="1">
            <a:spLocks noChangeArrowheads="1"/>
          </p:cNvSpPr>
          <p:nvPr/>
        </p:nvSpPr>
        <p:spPr bwMode="auto">
          <a:xfrm>
            <a:off x="5125512" y="1418960"/>
            <a:ext cx="20846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cs typeface="Arial" charset="0"/>
              </a:rPr>
              <a:t>Heekun Nho</a:t>
            </a:r>
            <a:r>
              <a:rPr lang="fr-FR" sz="2800" baseline="30000" dirty="0"/>
              <a:t> </a:t>
            </a:r>
            <a:endParaRPr lang="en-US" sz="2800" b="1" dirty="0">
              <a:cs typeface="Arial" charset="0"/>
            </a:endParaRPr>
          </a:p>
        </p:txBody>
      </p:sp>
      <p:sp>
        <p:nvSpPr>
          <p:cNvPr id="134" name="Text Box 9"/>
          <p:cNvSpPr txBox="1">
            <a:spLocks noChangeArrowheads="1"/>
          </p:cNvSpPr>
          <p:nvPr/>
        </p:nvSpPr>
        <p:spPr bwMode="auto">
          <a:xfrm>
            <a:off x="4072720" y="3762997"/>
            <a:ext cx="5624412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1. Google Quantum AI</a:t>
            </a:r>
          </a:p>
          <a:p>
            <a:r>
              <a:rPr lang="en-US" sz="1600" dirty="0"/>
              <a:t>2. Department of Physics, Harvard University</a:t>
            </a:r>
          </a:p>
          <a:p>
            <a:r>
              <a:rPr lang="en-US" sz="1600" dirty="0"/>
              <a:t>3. Northrop Grumman</a:t>
            </a:r>
          </a:p>
          <a:p>
            <a:r>
              <a:rPr lang="en-US" sz="1600" dirty="0"/>
              <a:t>4. Department of Applied Physics, Stanford University</a:t>
            </a:r>
          </a:p>
          <a:p>
            <a:r>
              <a:rPr lang="en-US" sz="1600" dirty="0"/>
              <a:t>5. Department of Physics, U.C. Santa Barbara</a:t>
            </a:r>
          </a:p>
        </p:txBody>
      </p:sp>
      <p:graphicFrame>
        <p:nvGraphicFramePr>
          <p:cNvPr id="25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031057"/>
              </p:ext>
            </p:extLst>
          </p:nvPr>
        </p:nvGraphicFramePr>
        <p:xfrm>
          <a:off x="572322" y="1503070"/>
          <a:ext cx="1234013" cy="129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871951" imgH="914324" progId="">
                  <p:embed/>
                </p:oleObj>
              </mc:Choice>
              <mc:Fallback>
                <p:oleObj name="Image" r:id="rId3" imgW="871951" imgH="914324" progId="">
                  <p:embed/>
                  <p:pic>
                    <p:nvPicPr>
                      <p:cNvPr id="25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22" y="1503070"/>
                        <a:ext cx="1234013" cy="1292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711" y="1416947"/>
            <a:ext cx="1745967" cy="83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" name="Picture 25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330" y="589593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190" y="6046271"/>
            <a:ext cx="3355904" cy="613726"/>
          </a:xfrm>
          <a:prstGeom prst="rect">
            <a:avLst/>
          </a:prstGeom>
          <a:noFill/>
          <a:ln>
            <a:noFill/>
          </a:ln>
          <a:effectLst>
            <a:glow rad="317500">
              <a:schemeClr val="bg1"/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 Box 9"/>
          <p:cNvSpPr txBox="1">
            <a:spLocks noChangeArrowheads="1"/>
          </p:cNvSpPr>
          <p:nvPr/>
        </p:nvSpPr>
        <p:spPr bwMode="auto">
          <a:xfrm>
            <a:off x="109802" y="5281266"/>
            <a:ext cx="23015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Acknowledgements:</a:t>
            </a:r>
          </a:p>
        </p:txBody>
      </p:sp>
      <p:pic>
        <p:nvPicPr>
          <p:cNvPr id="4119" name="Picture 23" descr="http://www.cccblog.org/wp-content/uploads/2011/05/AFOSR-Logo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790" y="5895934"/>
            <a:ext cx="8935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https://www.cs.duke.edu/eccad2014/resources/arologo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" y="588139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7DEBE313-F4D4-7226-957E-BB4C9A229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746" y="2339196"/>
            <a:ext cx="324023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sz="2000" dirty="0"/>
              <a:t>Charlotte Bøttcher</a:t>
            </a:r>
            <a:r>
              <a:rPr lang="fr-FR" sz="2000" baseline="30000" dirty="0"/>
              <a:t> 4</a:t>
            </a:r>
            <a:endParaRPr lang="fr-FR" sz="2000" dirty="0"/>
          </a:p>
          <a:p>
            <a:r>
              <a:rPr lang="fr-FR" sz="2000" dirty="0"/>
              <a:t>Luigi </a:t>
            </a:r>
            <a:r>
              <a:rPr lang="fr-FR" sz="2000" dirty="0" err="1"/>
              <a:t>Frunzio</a:t>
            </a:r>
            <a:endParaRPr lang="fr-FR" sz="2000" dirty="0"/>
          </a:p>
          <a:p>
            <a:r>
              <a:rPr lang="fr-FR" sz="2000" dirty="0"/>
              <a:t>Leonid Glazman</a:t>
            </a:r>
          </a:p>
          <a:p>
            <a:r>
              <a:rPr lang="fr-FR" sz="2000" dirty="0"/>
              <a:t>Michel Devoret</a:t>
            </a:r>
            <a:r>
              <a:rPr lang="fr-FR" sz="2000" baseline="30000" dirty="0"/>
              <a:t> 1,5</a:t>
            </a:r>
            <a:endParaRPr lang="fr-FR" sz="2000" dirty="0"/>
          </a:p>
        </p:txBody>
      </p:sp>
      <p:pic>
        <p:nvPicPr>
          <p:cNvPr id="3" name="Picture 146" descr="See the source image">
            <a:extLst>
              <a:ext uri="{FF2B5EF4-FFF2-40B4-BE49-F238E27FC236}">
                <a16:creationId xmlns:a16="http://schemas.microsoft.com/office/drawing/2014/main" id="{B2AB2242-9020-0D42-C650-1C247173E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43" y="5878222"/>
            <a:ext cx="893551" cy="89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E5A57-9858-389E-B3B6-52875EA76F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4926" y="5935730"/>
            <a:ext cx="1231100" cy="874604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751EAB0C-F2B9-62E5-730A-FB965FDC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487" y="1964738"/>
            <a:ext cx="45470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u="sng" dirty="0"/>
              <a:t>Department of Applied Physics, Yale University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A5F138B2-2559-AD1E-C4A4-32D9082D4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420" y="3762997"/>
            <a:ext cx="2016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current affiliations: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3D01E1-76B5-58EB-A51C-5F42C1A34E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667" y="3586938"/>
            <a:ext cx="2672485" cy="23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9B8C93A-4E4B-49BD-8E13-14A104759578}"/>
              </a:ext>
            </a:extLst>
          </p:cNvPr>
          <p:cNvCxnSpPr>
            <a:cxnSpLocks/>
          </p:cNvCxnSpPr>
          <p:nvPr/>
        </p:nvCxnSpPr>
        <p:spPr>
          <a:xfrm>
            <a:off x="242256" y="3592632"/>
            <a:ext cx="56200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98767A9-16A5-4F20-B62D-915106961BE9}"/>
              </a:ext>
            </a:extLst>
          </p:cNvPr>
          <p:cNvSpPr/>
          <p:nvPr/>
        </p:nvSpPr>
        <p:spPr>
          <a:xfrm>
            <a:off x="3656365" y="3319836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3F245F8-C33D-4089-8730-F34C738E19CA}"/>
              </a:ext>
            </a:extLst>
          </p:cNvPr>
          <p:cNvSpPr/>
          <p:nvPr/>
        </p:nvSpPr>
        <p:spPr>
          <a:xfrm>
            <a:off x="3801838" y="3318550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99563F-5422-4226-8BE2-72F6BD6BDAFE}"/>
              </a:ext>
            </a:extLst>
          </p:cNvPr>
          <p:cNvSpPr/>
          <p:nvPr/>
        </p:nvSpPr>
        <p:spPr>
          <a:xfrm>
            <a:off x="3952897" y="3318550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3593" y="2834891"/>
            <a:ext cx="1545538" cy="772769"/>
          </a:xfrm>
          <a:prstGeom prst="rect">
            <a:avLst/>
          </a:prstGeom>
        </p:spPr>
      </p:pic>
      <p:pic>
        <p:nvPicPr>
          <p:cNvPr id="26" name="Graphic 21">
            <a:extLst>
              <a:ext uri="{FF2B5EF4-FFF2-40B4-BE49-F238E27FC236}">
                <a16:creationId xmlns:a16="http://schemas.microsoft.com/office/drawing/2014/main" id="{13C16AAA-C931-E00F-68B1-B842BBA984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5325" y="2834891"/>
            <a:ext cx="1545538" cy="772769"/>
          </a:xfrm>
          <a:prstGeom prst="rect">
            <a:avLst/>
          </a:prstGeom>
        </p:spPr>
      </p:pic>
      <p:pic>
        <p:nvPicPr>
          <p:cNvPr id="27" name="Graphic 22">
            <a:extLst>
              <a:ext uri="{FF2B5EF4-FFF2-40B4-BE49-F238E27FC236}">
                <a16:creationId xmlns:a16="http://schemas.microsoft.com/office/drawing/2014/main" id="{49D5DF58-9FAE-8506-7F2D-377338314B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20820" y="2834891"/>
            <a:ext cx="1545538" cy="772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77D1DE-EB58-CC50-B10B-D0B9C8124BCF}"/>
                  </a:ext>
                </a:extLst>
              </p:cNvPr>
              <p:cNvSpPr txBox="1"/>
              <p:nvPr/>
            </p:nvSpPr>
            <p:spPr>
              <a:xfrm>
                <a:off x="343593" y="2481532"/>
                <a:ext cx="1562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677D1DE-EB58-CC50-B10B-D0B9C8124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93" y="2481532"/>
                <a:ext cx="1562964" cy="400110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12444C-8401-A7F9-0252-0A398700DD88}"/>
                  </a:ext>
                </a:extLst>
              </p:cNvPr>
              <p:cNvSpPr txBox="1"/>
              <p:nvPr/>
            </p:nvSpPr>
            <p:spPr>
              <a:xfrm>
                <a:off x="1955325" y="2481532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12444C-8401-A7F9-0252-0A398700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5325" y="2481532"/>
                <a:ext cx="1545538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CBA5A0-3477-9E7A-04B1-9B0A1F08E85E}"/>
                  </a:ext>
                </a:extLst>
              </p:cNvPr>
              <p:cNvSpPr txBox="1"/>
              <p:nvPr/>
            </p:nvSpPr>
            <p:spPr>
              <a:xfrm>
                <a:off x="4220820" y="2477892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8CBA5A0-3477-9E7A-04B1-9B0A1F08E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820" y="2477892"/>
                <a:ext cx="1545538" cy="400110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9B8C93A-4E4B-49BD-8E13-14A104759578}"/>
              </a:ext>
            </a:extLst>
          </p:cNvPr>
          <p:cNvCxnSpPr>
            <a:cxnSpLocks/>
          </p:cNvCxnSpPr>
          <p:nvPr/>
        </p:nvCxnSpPr>
        <p:spPr>
          <a:xfrm>
            <a:off x="287675" y="5574365"/>
            <a:ext cx="562009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198767A9-16A5-4F20-B62D-915106961BE9}"/>
              </a:ext>
            </a:extLst>
          </p:cNvPr>
          <p:cNvSpPr/>
          <p:nvPr/>
        </p:nvSpPr>
        <p:spPr>
          <a:xfrm>
            <a:off x="4002195" y="5301569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3F245F8-C33D-4089-8730-F34C738E19CA}"/>
              </a:ext>
            </a:extLst>
          </p:cNvPr>
          <p:cNvSpPr/>
          <p:nvPr/>
        </p:nvSpPr>
        <p:spPr>
          <a:xfrm>
            <a:off x="4147668" y="530028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A99563F-5422-4226-8BE2-72F6BD6BDAFE}"/>
              </a:ext>
            </a:extLst>
          </p:cNvPr>
          <p:cNvSpPr/>
          <p:nvPr/>
        </p:nvSpPr>
        <p:spPr>
          <a:xfrm>
            <a:off x="4298727" y="530028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739" r="45361"/>
          <a:stretch/>
        </p:blipFill>
        <p:spPr>
          <a:xfrm>
            <a:off x="389012" y="5100533"/>
            <a:ext cx="844476" cy="488860"/>
          </a:xfrm>
          <a:prstGeom prst="rect">
            <a:avLst/>
          </a:prstGeom>
        </p:spPr>
      </p:pic>
      <p:pic>
        <p:nvPicPr>
          <p:cNvPr id="57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739" r="45361"/>
          <a:stretch/>
        </p:blipFill>
        <p:spPr>
          <a:xfrm>
            <a:off x="1566804" y="5091008"/>
            <a:ext cx="844476" cy="488860"/>
          </a:xfrm>
          <a:prstGeom prst="rect">
            <a:avLst/>
          </a:prstGeom>
        </p:spPr>
      </p:pic>
      <p:pic>
        <p:nvPicPr>
          <p:cNvPr id="58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739" r="45361"/>
          <a:stretch/>
        </p:blipFill>
        <p:spPr>
          <a:xfrm>
            <a:off x="2673728" y="5100533"/>
            <a:ext cx="844476" cy="488860"/>
          </a:xfrm>
          <a:prstGeom prst="rect">
            <a:avLst/>
          </a:prstGeom>
        </p:spPr>
      </p:pic>
      <p:pic>
        <p:nvPicPr>
          <p:cNvPr id="60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t="36739" r="45361"/>
          <a:stretch/>
        </p:blipFill>
        <p:spPr>
          <a:xfrm>
            <a:off x="5063300" y="5103015"/>
            <a:ext cx="844476" cy="4888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332753" y="3021220"/>
                <a:ext cx="548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feedback measurement </a:t>
                </a:r>
                <a:r>
                  <a:rPr lang="en-US" sz="2000" dirty="0">
                    <a:sym typeface="Wingdings" panose="05000000000000000000" pitchFamily="2" charset="2"/>
                  </a:rPr>
                  <a:t> extract </a:t>
                </a:r>
                <a:r>
                  <a:rPr lang="en-US" sz="2000" b="1" u="sng" dirty="0">
                    <a:sym typeface="Wingdings" panose="05000000000000000000" pitchFamily="2" charset="2"/>
                  </a:rPr>
                  <a:t>only</a:t>
                </a:r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53" y="3021220"/>
                <a:ext cx="5486400" cy="400110"/>
              </a:xfrm>
              <a:prstGeom prst="rect">
                <a:avLst/>
              </a:prstGeom>
              <a:blipFill>
                <a:blip r:embed="rId6"/>
                <a:stretch>
                  <a:fillRect t="-10769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32753" y="5060890"/>
                <a:ext cx="5486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repeated readout </a:t>
                </a:r>
                <a:r>
                  <a:rPr lang="en-US" sz="2000" dirty="0">
                    <a:sym typeface="Wingdings" panose="05000000000000000000" pitchFamily="2" charset="2"/>
                  </a:rPr>
                  <a:t> extract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&amp;</m:t>
                    </m:r>
                    <m:r>
                      <a:rPr lang="en-US" sz="20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Γ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753" y="5060890"/>
                <a:ext cx="5486400" cy="400110"/>
              </a:xfrm>
              <a:prstGeom prst="rect">
                <a:avLst/>
              </a:prstGeom>
              <a:blipFill>
                <a:blip r:embed="rId7"/>
                <a:stretch>
                  <a:fillRect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255524" y="1037222"/>
                <a:ext cx="4426956" cy="903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QP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QP</m:t>
                              </m:r>
                            </m:sup>
                          </m:sSubSup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QP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524" y="1037222"/>
                <a:ext cx="4426956" cy="9034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33306" y="1186904"/>
                <a:ext cx="4929994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during QP bursts,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𝐐𝐏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06" y="1186904"/>
                <a:ext cx="4929994" cy="490199"/>
              </a:xfrm>
              <a:prstGeom prst="rect">
                <a:avLst/>
              </a:prstGeom>
              <a:blipFill>
                <a:blip r:embed="rId9"/>
                <a:stretch>
                  <a:fillRect t="-8750" b="-2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 2">
                <a:extLst>
                  <a:ext uri="{FF2B5EF4-FFF2-40B4-BE49-F238E27FC236}">
                    <a16:creationId xmlns:a16="http://schemas.microsoft.com/office/drawing/2014/main" id="{E5541ED3-806D-E629-94E9-E6298C3B00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330"/>
                <a:ext cx="12191999" cy="6662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dirty="0">
                    <a:solidFill>
                      <a:srgbClr val="333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Qubit temperature as a proxy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QP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3333FF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itle 1 2">
                <a:extLst>
                  <a:ext uri="{FF2B5EF4-FFF2-40B4-BE49-F238E27FC236}">
                    <a16:creationId xmlns:a16="http://schemas.microsoft.com/office/drawing/2014/main" id="{E5541ED3-806D-E629-94E9-E6298C3B0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0"/>
                <a:ext cx="12191999" cy="666204"/>
              </a:xfrm>
              <a:prstGeom prst="rect">
                <a:avLst/>
              </a:prstGeom>
              <a:blipFill>
                <a:blip r:embed="rId10"/>
                <a:stretch>
                  <a:fillRect t="-20000" b="-2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9A3F6-84E0-5629-21B0-00B89F3E53F9}"/>
                  </a:ext>
                </a:extLst>
              </p:cNvPr>
              <p:cNvSpPr txBox="1"/>
              <p:nvPr/>
            </p:nvSpPr>
            <p:spPr>
              <a:xfrm>
                <a:off x="6895725" y="5589393"/>
                <a:ext cx="43549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(hard to detect burst events when </a:t>
                </a:r>
              </a:p>
              <a:p>
                <a:pPr algn="ctr"/>
                <a:r>
                  <a:rPr lang="en-US" sz="2000" dirty="0"/>
                  <a:t>qubit mostly stays 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59A3F6-84E0-5629-21B0-00B89F3E5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725" y="5589393"/>
                <a:ext cx="4354931" cy="707886"/>
              </a:xfrm>
              <a:prstGeom prst="rect">
                <a:avLst/>
              </a:prstGeom>
              <a:blipFill>
                <a:blip r:embed="rId11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63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9" grpId="0"/>
      <p:bldP spid="30" grpId="0"/>
      <p:bldP spid="31" grpId="0"/>
      <p:bldP spid="37" grpId="0" animBg="1"/>
      <p:bldP spid="38" grpId="0" animBg="1"/>
      <p:bldP spid="39" grpId="0" animBg="1"/>
      <p:bldP spid="6" grpId="0"/>
      <p:bldP spid="6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28911EC-60F4-4920-4EA0-D4FD52173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65" y="4079634"/>
            <a:ext cx="3598951" cy="27432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CB87999-E95A-B883-DC6C-D0290B7C9E74}"/>
              </a:ext>
            </a:extLst>
          </p:cNvPr>
          <p:cNvGrpSpPr/>
          <p:nvPr/>
        </p:nvGrpSpPr>
        <p:grpSpPr>
          <a:xfrm>
            <a:off x="938539" y="1338274"/>
            <a:ext cx="3515766" cy="2770637"/>
            <a:chOff x="1123734" y="1222524"/>
            <a:chExt cx="3515766" cy="2770637"/>
          </a:xfrm>
        </p:grpSpPr>
        <p:pic>
          <p:nvPicPr>
            <p:cNvPr id="2" name="Picture 1" descr="A diagram of a number of dots&#10;&#10;Description automatically generated">
              <a:extLst>
                <a:ext uri="{FF2B5EF4-FFF2-40B4-BE49-F238E27FC236}">
                  <a16:creationId xmlns:a16="http://schemas.microsoft.com/office/drawing/2014/main" id="{F4BF378F-B657-601F-F8A4-16FBA6BC5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734" y="1222524"/>
              <a:ext cx="2926086" cy="277063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D3F8C75-DC9C-0F82-9C6D-1BDF6B9A14B5}"/>
                    </a:ext>
                  </a:extLst>
                </p:cNvPr>
                <p:cNvSpPr txBox="1"/>
                <p:nvPr/>
              </p:nvSpPr>
              <p:spPr>
                <a:xfrm>
                  <a:off x="1402171" y="1547521"/>
                  <a:ext cx="73152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D3F8C75-DC9C-0F82-9C6D-1BDF6B9A14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171" y="1547521"/>
                  <a:ext cx="73152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CB82E4-6B6C-C2AF-E45B-68D98E7653FF}"/>
                    </a:ext>
                  </a:extLst>
                </p:cNvPr>
                <p:cNvSpPr txBox="1"/>
                <p:nvPr/>
              </p:nvSpPr>
              <p:spPr>
                <a:xfrm>
                  <a:off x="3419636" y="1384731"/>
                  <a:ext cx="73152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6CB82E4-6B6C-C2AF-E45B-68D98E7653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636" y="1384731"/>
                  <a:ext cx="731520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6C091F9-6AA2-E30B-527F-BDA5966B3AC6}"/>
                    </a:ext>
                  </a:extLst>
                </p:cNvPr>
                <p:cNvSpPr txBox="1"/>
                <p:nvPr/>
              </p:nvSpPr>
              <p:spPr>
                <a:xfrm>
                  <a:off x="3630128" y="2081222"/>
                  <a:ext cx="100937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|≥2,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6C091F9-6AA2-E30B-527F-BDA5966B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0128" y="2081222"/>
                  <a:ext cx="100937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B3301B-B93E-9F16-DCDE-1726398239F7}"/>
                    </a:ext>
                  </a:extLst>
                </p:cNvPr>
                <p:cNvSpPr txBox="1"/>
                <p:nvPr/>
              </p:nvSpPr>
              <p:spPr>
                <a:xfrm>
                  <a:off x="3318300" y="2922906"/>
                  <a:ext cx="73152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|1,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1B3301B-B93E-9F16-DCDE-1726398239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8300" y="2922906"/>
                  <a:ext cx="731520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2FC4A2-BE3E-8E29-FB9D-C003D6F45529}"/>
                    </a:ext>
                  </a:extLst>
                </p:cNvPr>
                <p:cNvSpPr txBox="1"/>
                <p:nvPr/>
              </p:nvSpPr>
              <p:spPr>
                <a:xfrm>
                  <a:off x="1651806" y="2948937"/>
                  <a:ext cx="73152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72FC4A2-BE3E-8E29-FB9D-C003D6F45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1806" y="2948937"/>
                  <a:ext cx="731520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A4E452-597F-F02B-98A3-67D2804F8B2B}"/>
                  </a:ext>
                </a:extLst>
              </p:cNvPr>
              <p:cNvSpPr txBox="1"/>
              <p:nvPr/>
            </p:nvSpPr>
            <p:spPr>
              <a:xfrm>
                <a:off x="-6028" y="1007214"/>
                <a:ext cx="56429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single-shot joint parity-qubit state readout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A4E452-597F-F02B-98A3-67D2804F8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28" y="1007214"/>
                <a:ext cx="5642900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606F51A-664C-8B00-724C-B9F274D93525}"/>
              </a:ext>
            </a:extLst>
          </p:cNvPr>
          <p:cNvSpPr txBox="1"/>
          <p:nvPr/>
        </p:nvSpPr>
        <p:spPr>
          <a:xfrm>
            <a:off x="6095998" y="1002822"/>
            <a:ext cx="3583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e.g. during burst event (1 </a:t>
            </a:r>
            <a:r>
              <a:rPr lang="en-US" sz="2000" dirty="0" err="1"/>
              <a:t>ms</a:t>
            </a:r>
            <a:r>
              <a:rPr lang="en-US" sz="20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9C02F2-6818-9A41-4410-78E89510E01F}"/>
              </a:ext>
            </a:extLst>
          </p:cNvPr>
          <p:cNvPicPr>
            <a:picLocks noChangeAspect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1019" y="1451065"/>
            <a:ext cx="2633477" cy="2487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 2">
                <a:extLst>
                  <a:ext uri="{FF2B5EF4-FFF2-40B4-BE49-F238E27FC236}">
                    <a16:creationId xmlns:a16="http://schemas.microsoft.com/office/drawing/2014/main" id="{38B95E9F-DF56-FB65-C18A-43113114B7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330"/>
                <a:ext cx="12191999" cy="6662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dirty="0">
                    <a:solidFill>
                      <a:srgbClr val="333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Parity-switching burst detection in big-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en-US" sz="3600" dirty="0">
                    <a:solidFill>
                      <a:srgbClr val="333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device</a:t>
                </a:r>
              </a:p>
            </p:txBody>
          </p:sp>
        </mc:Choice>
        <mc:Fallback xmlns="">
          <p:sp>
            <p:nvSpPr>
              <p:cNvPr id="16" name="Title 1 2">
                <a:extLst>
                  <a:ext uri="{FF2B5EF4-FFF2-40B4-BE49-F238E27FC236}">
                    <a16:creationId xmlns:a16="http://schemas.microsoft.com/office/drawing/2014/main" id="{38B95E9F-DF56-FB65-C18A-43113114B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30"/>
                <a:ext cx="12191999" cy="666204"/>
              </a:xfrm>
              <a:prstGeom prst="rect">
                <a:avLst/>
              </a:prstGeom>
              <a:blipFill>
                <a:blip r:embed="rId12"/>
                <a:stretch>
                  <a:fillRect t="-15455" b="-2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D17997D-4628-865B-D3E2-5B87B7E2D4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368" y="4114799"/>
            <a:ext cx="3625372" cy="831962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6FA-5D63-27DF-3C30-D328A3D17F4D}"/>
              </a:ext>
            </a:extLst>
          </p:cNvPr>
          <p:cNvCxnSpPr>
            <a:cxnSpLocks/>
          </p:cNvCxnSpPr>
          <p:nvPr/>
        </p:nvCxnSpPr>
        <p:spPr>
          <a:xfrm>
            <a:off x="3273389" y="6132705"/>
            <a:ext cx="65362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B57AA90-B50B-B4DC-C680-36412AB49549}"/>
              </a:ext>
            </a:extLst>
          </p:cNvPr>
          <p:cNvSpPr txBox="1"/>
          <p:nvPr/>
        </p:nvSpPr>
        <p:spPr>
          <a:xfrm>
            <a:off x="7983571" y="5500022"/>
            <a:ext cx="4150554" cy="666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collect more (weaker) burst events than thresholding on qubit relaxation events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C0B4B3-E10B-166C-C7A6-7C400A1F49AA}"/>
              </a:ext>
            </a:extLst>
          </p:cNvPr>
          <p:cNvSpPr txBox="1"/>
          <p:nvPr/>
        </p:nvSpPr>
        <p:spPr>
          <a:xfrm>
            <a:off x="7983569" y="6204244"/>
            <a:ext cx="4150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only changes scaling (Suppl. III.E)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97A09A-6B51-CEDA-BE59-D0211B43755F}"/>
              </a:ext>
            </a:extLst>
          </p:cNvPr>
          <p:cNvSpPr txBox="1"/>
          <p:nvPr/>
        </p:nvSpPr>
        <p:spPr>
          <a:xfrm>
            <a:off x="147685" y="5766274"/>
            <a:ext cx="299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cannot threshold on number of qubit transitions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3121EAD-395A-2E8B-5383-444ABC1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617067"/>
                  </p:ext>
                </p:extLst>
              </p:nvPr>
            </p:nvGraphicFramePr>
            <p:xfrm>
              <a:off x="8219818" y="4018635"/>
              <a:ext cx="3747507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511">
                      <a:extLst>
                        <a:ext uri="{9D8B030D-6E8A-4147-A177-3AD203B41FA5}">
                          <a16:colId xmlns:a16="http://schemas.microsoft.com/office/drawing/2014/main" val="1790718098"/>
                        </a:ext>
                      </a:extLst>
                    </a:gridCol>
                    <a:gridCol w="1356998">
                      <a:extLst>
                        <a:ext uri="{9D8B030D-6E8A-4147-A177-3AD203B41FA5}">
                          <a16:colId xmlns:a16="http://schemas.microsoft.com/office/drawing/2014/main" val="3826994404"/>
                        </a:ext>
                      </a:extLst>
                    </a:gridCol>
                    <a:gridCol w="1356998">
                      <a:extLst>
                        <a:ext uri="{9D8B030D-6E8A-4147-A177-3AD203B41FA5}">
                          <a16:colId xmlns:a16="http://schemas.microsoft.com/office/drawing/2014/main" val="401255327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device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qubit relax. burst rate</a:t>
                          </a:r>
                          <a:endParaRPr 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parity sw. burst rate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51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i="0" dirty="0"/>
                            <a:t>big-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endParaRPr lang="en-US" sz="1600" i="0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p>
                                    <m: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63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p>
                                    <m: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1810033"/>
                      </a:ext>
                    </a:extLst>
                  </a:tr>
                  <a:tr h="255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small-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2.76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p>
                                    <m:r>
                                      <a:rPr lang="en-US" sz="1600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594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Table 33">
                <a:extLst>
                  <a:ext uri="{FF2B5EF4-FFF2-40B4-BE49-F238E27FC236}">
                    <a16:creationId xmlns:a16="http://schemas.microsoft.com/office/drawing/2014/main" id="{93121EAD-395A-2E8B-5383-444ABC11621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49617067"/>
                  </p:ext>
                </p:extLst>
              </p:nvPr>
            </p:nvGraphicFramePr>
            <p:xfrm>
              <a:off x="8219818" y="4018635"/>
              <a:ext cx="3747507" cy="12852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33511">
                      <a:extLst>
                        <a:ext uri="{9D8B030D-6E8A-4147-A177-3AD203B41FA5}">
                          <a16:colId xmlns:a16="http://schemas.microsoft.com/office/drawing/2014/main" val="1790718098"/>
                        </a:ext>
                      </a:extLst>
                    </a:gridCol>
                    <a:gridCol w="1356998">
                      <a:extLst>
                        <a:ext uri="{9D8B030D-6E8A-4147-A177-3AD203B41FA5}">
                          <a16:colId xmlns:a16="http://schemas.microsoft.com/office/drawing/2014/main" val="3826994404"/>
                        </a:ext>
                      </a:extLst>
                    </a:gridCol>
                    <a:gridCol w="1356998">
                      <a:extLst>
                        <a:ext uri="{9D8B030D-6E8A-4147-A177-3AD203B41FA5}">
                          <a16:colId xmlns:a16="http://schemas.microsoft.com/office/drawing/2014/main" val="4012553277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device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qubit relax. burst rate</a:t>
                          </a:r>
                          <a:endParaRPr 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parity sw. burst rate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045158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588" t="-162295" r="-264706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6682" t="-162295" r="-101794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76682" t="-162295" r="-1794" b="-1098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5181003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588" t="-290909" r="-264706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76682" t="-290909" r="-101794" b="-2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4"/>
                          <a:stretch>
                            <a:fillRect l="-176682" t="-290909" r="-1794" b="-2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7594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03F34F-EF02-779A-2063-860EC5F09331}"/>
                  </a:ext>
                </a:extLst>
              </p:cNvPr>
              <p:cNvSpPr txBox="1"/>
              <p:nvPr/>
            </p:nvSpPr>
            <p:spPr>
              <a:xfrm>
                <a:off x="0" y="618272"/>
                <a:ext cx="2296277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42727"/>
                    </a:solidFill>
                  </a:rPr>
                  <a:t>Here: big-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0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A42727"/>
                    </a:solidFill>
                  </a:rPr>
                  <a:t> device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103F34F-EF02-779A-2063-860EC5F09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8272"/>
                <a:ext cx="2296277" cy="400110"/>
              </a:xfrm>
              <a:prstGeom prst="rect">
                <a:avLst/>
              </a:prstGeom>
              <a:blipFill>
                <a:blip r:embed="rId15"/>
                <a:stretch>
                  <a:fillRect l="-1571" t="-4225" r="-1309" b="-19718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0593F831-79C0-656A-AEE5-4CA0D9821894}"/>
              </a:ext>
            </a:extLst>
          </p:cNvPr>
          <p:cNvSpPr txBox="1"/>
          <p:nvPr/>
        </p:nvSpPr>
        <p:spPr>
          <a:xfrm>
            <a:off x="9287652" y="1881919"/>
            <a:ext cx="2405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spike in both </a:t>
            </a:r>
          </a:p>
          <a:p>
            <a:pPr algn="ctr"/>
            <a:r>
              <a:rPr lang="en-US" dirty="0"/>
              <a:t>qubit decoherence &amp; parity-switching rate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BC5FA3-B8F6-650D-B3DF-992C9C91055D}"/>
              </a:ext>
            </a:extLst>
          </p:cNvPr>
          <p:cNvSpPr txBox="1"/>
          <p:nvPr/>
        </p:nvSpPr>
        <p:spPr>
          <a:xfrm>
            <a:off x="5353891" y="4291923"/>
            <a:ext cx="167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parity sw. burst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8E5E81-5B6E-7361-C295-6EBF7F3A9660}"/>
                  </a:ext>
                </a:extLst>
              </p:cNvPr>
              <p:cNvSpPr txBox="1"/>
              <p:nvPr/>
            </p:nvSpPr>
            <p:spPr>
              <a:xfrm rot="19207753">
                <a:off x="10381207" y="4640114"/>
                <a:ext cx="5545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8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58E5E81-5B6E-7361-C295-6EBF7F3A9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07753">
                <a:off x="10381207" y="4640114"/>
                <a:ext cx="55453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51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9" grpId="0"/>
      <p:bldP spid="33" grpId="0"/>
      <p:bldP spid="37" grpId="0"/>
      <p:bldP spid="3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AB945-03CA-8AD1-47E0-B52A21912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78A3BEF-2A67-A4F1-A58D-95D0D6B1C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10" y="666204"/>
            <a:ext cx="7772415" cy="5879604"/>
          </a:xfrm>
          <a:prstGeom prst="rect">
            <a:avLst/>
          </a:prstGeom>
        </p:spPr>
      </p:pic>
      <p:sp>
        <p:nvSpPr>
          <p:cNvPr id="2" name="Title 1 2">
            <a:extLst>
              <a:ext uri="{FF2B5EF4-FFF2-40B4-BE49-F238E27FC236}">
                <a16:creationId xmlns:a16="http://schemas.microsoft.com/office/drawing/2014/main" id="{6D378E62-815D-11C2-5A42-2D8DCCA47A0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Recovery dynamics after QP bursts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A8F0EB-C329-3571-AA82-4A0ACECCE221}"/>
              </a:ext>
            </a:extLst>
          </p:cNvPr>
          <p:cNvCxnSpPr>
            <a:cxnSpLocks/>
          </p:cNvCxnSpPr>
          <p:nvPr/>
        </p:nvCxnSpPr>
        <p:spPr>
          <a:xfrm flipH="1">
            <a:off x="2105777" y="4820689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0D7BF-729F-0F79-D4B9-5BC2F42EA356}"/>
                  </a:ext>
                </a:extLst>
              </p:cNvPr>
              <p:cNvSpPr txBox="1"/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burst QP density decays exponentially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5F0D7BF-729F-0F79-D4B9-5BC2F42EA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blipFill>
                <a:blip r:embed="rId3"/>
                <a:stretch>
                  <a:fillRect l="-1500" t="-5660" r="-30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062D90-9ED1-B614-7759-7AACAFDC87D9}"/>
                  </a:ext>
                </a:extLst>
              </p:cNvPr>
              <p:cNvSpPr txBox="1"/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062D90-9ED1-B614-7759-7AACAFDC8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EB3C54-7642-6B28-2AAE-5E1D7F84B530}"/>
                  </a:ext>
                </a:extLst>
              </p:cNvPr>
              <p:cNvSpPr txBox="1"/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≈10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Debye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predicts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dirty="0" err="1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dirty="0"/>
                  <a:t> in our chip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EB3C54-7642-6B28-2AAE-5E1D7F84B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blipFill>
                <a:blip r:embed="rId5"/>
                <a:stretch>
                  <a:fillRect l="-1305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9FA0F5-D1B1-1A41-EACA-7E7EC551E280}"/>
                  </a:ext>
                </a:extLst>
              </p:cNvPr>
              <p:cNvSpPr txBox="1"/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42727"/>
                    </a:solidFill>
                  </a:rPr>
                  <a:t>Here: big-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0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A42727"/>
                    </a:solidFill>
                  </a:rPr>
                  <a:t> device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79FA0F5-D1B1-1A41-EACA-7E7EC551E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blipFill>
                <a:blip r:embed="rId7"/>
                <a:stretch>
                  <a:fillRect l="-1571" t="-4225" r="-1309" b="-19718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FACBBE-5F4F-387C-37C1-0FCCB55BD8B9}"/>
                  </a:ext>
                </a:extLst>
              </p:cNvPr>
              <p:cNvSpPr txBox="1"/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non-exp. initial decay</a:t>
                </a:r>
              </a:p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en-US" dirty="0">
                    <a:solidFill>
                      <a:srgbClr val="A42727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FACBBE-5F4F-387C-37C1-0FCCB55BD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blipFill>
                <a:blip r:embed="rId8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E3CF3A2-10ED-86A2-60FD-0D09FBEADF7A}"/>
              </a:ext>
            </a:extLst>
          </p:cNvPr>
          <p:cNvCxnSpPr>
            <a:cxnSpLocks/>
          </p:cNvCxnSpPr>
          <p:nvPr/>
        </p:nvCxnSpPr>
        <p:spPr>
          <a:xfrm flipH="1" flipV="1">
            <a:off x="1902460" y="2808471"/>
            <a:ext cx="30480" cy="620529"/>
          </a:xfrm>
          <a:prstGeom prst="line">
            <a:avLst/>
          </a:prstGeom>
          <a:ln w="28575">
            <a:solidFill>
              <a:srgbClr val="A52A2A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49D9EEC-5961-C08E-05D8-3FDE2AB0CB99}"/>
              </a:ext>
            </a:extLst>
          </p:cNvPr>
          <p:cNvSpPr txBox="1"/>
          <p:nvPr/>
        </p:nvSpPr>
        <p:spPr>
          <a:xfrm>
            <a:off x="3091884" y="5438594"/>
            <a:ext cx="478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(decoherence dominated by dielectric loss)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FA6A50-BA96-C69D-9866-95A4B164E119}"/>
                  </a:ext>
                </a:extLst>
              </p:cNvPr>
              <p:cNvSpPr txBox="1"/>
              <p:nvPr/>
            </p:nvSpPr>
            <p:spPr>
              <a:xfrm>
                <a:off x="8100474" y="4662916"/>
                <a:ext cx="3993403" cy="103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assuming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during bursts,</a:t>
                </a:r>
              </a:p>
              <a:p>
                <a:pPr>
                  <a:spcBef>
                    <a:spcPts val="9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QP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QP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QP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FA6A50-BA96-C69D-9866-95A4B164E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474" y="4662916"/>
                <a:ext cx="3993403" cy="1036309"/>
              </a:xfrm>
              <a:prstGeom prst="rect">
                <a:avLst/>
              </a:prstGeom>
              <a:blipFill>
                <a:blip r:embed="rId9"/>
                <a:stretch>
                  <a:fillRect l="-1374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F99FE5E-9632-1F30-1F1A-BC5989DF2659}"/>
              </a:ext>
            </a:extLst>
          </p:cNvPr>
          <p:cNvCxnSpPr>
            <a:cxnSpLocks/>
          </p:cNvCxnSpPr>
          <p:nvPr/>
        </p:nvCxnSpPr>
        <p:spPr>
          <a:xfrm flipH="1">
            <a:off x="2168504" y="896751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56B296-D6FB-BC94-EA88-AB938B367E7B}"/>
                  </a:ext>
                </a:extLst>
              </p:cNvPr>
              <p:cNvSpPr txBox="1"/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decoherence rate decays within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956B296-D6FB-BC94-EA88-AB938B367E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blipFill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CDD743D-9411-B58D-686A-1AB2405BA3C5}"/>
              </a:ext>
            </a:extLst>
          </p:cNvPr>
          <p:cNvSpPr txBox="1"/>
          <p:nvPr/>
        </p:nvSpPr>
        <p:spPr>
          <a:xfrm>
            <a:off x="8811087" y="6211669"/>
            <a:ext cx="338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also:</a:t>
            </a:r>
          </a:p>
          <a:p>
            <a:pPr algn="ctr"/>
            <a:r>
              <a:rPr lang="en-US" dirty="0"/>
              <a:t>Kurilovich &amp; Roberts </a:t>
            </a:r>
            <a:r>
              <a:rPr lang="en-US" i="1" dirty="0"/>
              <a:t>et al. </a:t>
            </a:r>
            <a:r>
              <a:rPr lang="en-US" dirty="0"/>
              <a:t>(2026)</a:t>
            </a:r>
          </a:p>
        </p:txBody>
      </p:sp>
    </p:spTree>
    <p:extLst>
      <p:ext uri="{BB962C8B-B14F-4D97-AF65-F5344CB8AC3E}">
        <p14:creationId xmlns:p14="http://schemas.microsoft.com/office/powerpoint/2010/main" val="7733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37" grpId="0"/>
      <p:bldP spid="46" grpId="0"/>
      <p:bldP spid="4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E6455-DF51-A39D-DF98-04DBA622E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AB5517C0-7458-2C7C-C1CE-DAAEEB93E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10" y="666204"/>
            <a:ext cx="7772415" cy="5879604"/>
          </a:xfrm>
          <a:prstGeom prst="rect">
            <a:avLst/>
          </a:prstGeom>
        </p:spPr>
      </p:pic>
      <p:sp>
        <p:nvSpPr>
          <p:cNvPr id="2" name="Title 1 2">
            <a:extLst>
              <a:ext uri="{FF2B5EF4-FFF2-40B4-BE49-F238E27FC236}">
                <a16:creationId xmlns:a16="http://schemas.microsoft.com/office/drawing/2014/main" id="{8F97E30C-E65E-8E3D-BA1E-D695AAD7889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Recovery dynamics after QP bursts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B5102E-BA2F-B1C0-30ED-620DD5BD8DA5}"/>
              </a:ext>
            </a:extLst>
          </p:cNvPr>
          <p:cNvCxnSpPr>
            <a:cxnSpLocks/>
          </p:cNvCxnSpPr>
          <p:nvPr/>
        </p:nvCxnSpPr>
        <p:spPr>
          <a:xfrm flipH="1">
            <a:off x="2105777" y="4820689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4C1D1D-6493-A438-A1EF-8A968A529D8F}"/>
                  </a:ext>
                </a:extLst>
              </p:cNvPr>
              <p:cNvSpPr txBox="1"/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burst QP density decays exponentially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4C1D1D-6493-A438-A1EF-8A968A52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blipFill>
                <a:blip r:embed="rId3"/>
                <a:stretch>
                  <a:fillRect l="-1500" t="-5660" r="-30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811392-38A5-4EBD-72DE-E46B3C3E7106}"/>
                  </a:ext>
                </a:extLst>
              </p:cNvPr>
              <p:cNvSpPr txBox="1"/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4811392-38A5-4EBD-72DE-E46B3C3E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5566B-50F3-F42B-4FC8-97702DB75C77}"/>
                  </a:ext>
                </a:extLst>
              </p:cNvPr>
              <p:cNvSpPr txBox="1"/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42727"/>
                    </a:solidFill>
                  </a:rPr>
                  <a:t>Here: big-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0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A42727"/>
                    </a:solidFill>
                  </a:rPr>
                  <a:t> device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5566B-50F3-F42B-4FC8-97702DB7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blipFill>
                <a:blip r:embed="rId7"/>
                <a:stretch>
                  <a:fillRect l="-1571" t="-4225" r="-1309" b="-19718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06D6EBA9-9C72-1474-2EF8-0C29D252D599}"/>
              </a:ext>
            </a:extLst>
          </p:cNvPr>
          <p:cNvSpPr txBox="1"/>
          <p:nvPr/>
        </p:nvSpPr>
        <p:spPr>
          <a:xfrm>
            <a:off x="3091884" y="5438594"/>
            <a:ext cx="478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(decoherence dominated by dielectric loss)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D42429-6CDB-7618-C0A6-46BD61158173}"/>
              </a:ext>
            </a:extLst>
          </p:cNvPr>
          <p:cNvSpPr/>
          <p:nvPr/>
        </p:nvSpPr>
        <p:spPr>
          <a:xfrm>
            <a:off x="256610" y="4104640"/>
            <a:ext cx="8196510" cy="267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D20813-EFC9-F5E5-FF9F-7E196C155B38}"/>
                  </a:ext>
                </a:extLst>
              </p:cNvPr>
              <p:cNvSpPr txBox="1"/>
              <p:nvPr/>
            </p:nvSpPr>
            <p:spPr>
              <a:xfrm>
                <a:off x="8825643" y="4540689"/>
                <a:ext cx="3378288" cy="671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Phonons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can only escape through two clamps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9D20813-EFC9-F5E5-FF9F-7E196C155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643" y="4540689"/>
                <a:ext cx="3378288" cy="671018"/>
              </a:xfrm>
              <a:prstGeom prst="rect">
                <a:avLst/>
              </a:prstGeom>
              <a:blipFill>
                <a:blip r:embed="rId8"/>
                <a:stretch>
                  <a:fillRect l="-1083" t="-4545" r="-234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F5277E48-0C34-10F0-FD8C-78D09BC6E40F}"/>
              </a:ext>
            </a:extLst>
          </p:cNvPr>
          <p:cNvGrpSpPr/>
          <p:nvPr/>
        </p:nvGrpSpPr>
        <p:grpSpPr>
          <a:xfrm>
            <a:off x="403342" y="4215056"/>
            <a:ext cx="8229595" cy="2392339"/>
            <a:chOff x="403342" y="4215056"/>
            <a:chExt cx="8229595" cy="239233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E7278D8-42CE-58EC-8F85-9A0AEA2B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342" y="4540689"/>
              <a:ext cx="8229595" cy="156133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18A6C0-792E-C8F4-8D08-81738C3BB9DD}"/>
                </a:ext>
              </a:extLst>
            </p:cNvPr>
            <p:cNvSpPr txBox="1"/>
            <p:nvPr/>
          </p:nvSpPr>
          <p:spPr>
            <a:xfrm>
              <a:off x="6470173" y="5417329"/>
              <a:ext cx="1216141" cy="476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FF0000"/>
                  </a:solidFill>
                </a:rPr>
                <a:t>e-h pairs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29EE03-D07F-1C20-C2BB-1C75F5D2226B}"/>
                </a:ext>
              </a:extLst>
            </p:cNvPr>
            <p:cNvSpPr txBox="1"/>
            <p:nvPr/>
          </p:nvSpPr>
          <p:spPr>
            <a:xfrm>
              <a:off x="1242060" y="5414489"/>
              <a:ext cx="11047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sapphire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D03E59-006B-3005-7CB1-010D252B0FFB}"/>
                </a:ext>
              </a:extLst>
            </p:cNvPr>
            <p:cNvCxnSpPr>
              <a:cxnSpLocks/>
            </p:cNvCxnSpPr>
            <p:nvPr/>
          </p:nvCxnSpPr>
          <p:spPr>
            <a:xfrm>
              <a:off x="1242060" y="6163455"/>
              <a:ext cx="656844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C223F8-3805-3996-870A-24BCBBF5A493}"/>
                    </a:ext>
                  </a:extLst>
                </p:cNvPr>
                <p:cNvSpPr txBox="1"/>
                <p:nvPr/>
              </p:nvSpPr>
              <p:spPr>
                <a:xfrm>
                  <a:off x="3455115" y="6207285"/>
                  <a:ext cx="214232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6C223F8-3805-3996-870A-24BCBBF5A4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5115" y="6207285"/>
                  <a:ext cx="2142329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466395-690A-2475-0750-7E3DB4EC6434}"/>
                    </a:ext>
                  </a:extLst>
                </p:cNvPr>
                <p:cNvSpPr txBox="1"/>
                <p:nvPr/>
              </p:nvSpPr>
              <p:spPr>
                <a:xfrm>
                  <a:off x="5933683" y="4215056"/>
                  <a:ext cx="8083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09466395-690A-2475-0750-7E3DB4EC64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3683" y="4215056"/>
                  <a:ext cx="808356" cy="400110"/>
                </a:xfrm>
                <a:prstGeom prst="rect">
                  <a:avLst/>
                </a:prstGeom>
                <a:blipFill>
                  <a:blip r:embed="rId12"/>
                  <a:stretch>
                    <a:fillRect b="-4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F9B3BC-0D81-D209-4475-ABC65D0F0989}"/>
                  </a:ext>
                </a:extLst>
              </p:cNvPr>
              <p:cNvSpPr txBox="1"/>
              <p:nvPr/>
            </p:nvSpPr>
            <p:spPr>
              <a:xfrm>
                <a:off x="8825643" y="5618450"/>
                <a:ext cx="33782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US" dirty="0"/>
                  <a:t> phonons stuck in the chip and heat up the qubit/QPs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F9B3BC-0D81-D209-4475-ABC65D0F0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643" y="5618450"/>
                <a:ext cx="3378288" cy="646331"/>
              </a:xfrm>
              <a:prstGeom prst="rect">
                <a:avLst/>
              </a:prstGeom>
              <a:blipFill>
                <a:blip r:embed="rId13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21CF4B-CB2C-7EC7-B257-57B69A62F898}"/>
                  </a:ext>
                </a:extLst>
              </p:cNvPr>
              <p:cNvSpPr txBox="1"/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non-exp. initial decay</a:t>
                </a:r>
              </a:p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en-US" dirty="0">
                    <a:solidFill>
                      <a:srgbClr val="A42727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C21CF4B-CB2C-7EC7-B257-57B69A62F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blipFill>
                <a:blip r:embed="rId14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0A7167-68E3-F4C3-2E8E-7A5E6EDA0442}"/>
              </a:ext>
            </a:extLst>
          </p:cNvPr>
          <p:cNvCxnSpPr>
            <a:cxnSpLocks/>
          </p:cNvCxnSpPr>
          <p:nvPr/>
        </p:nvCxnSpPr>
        <p:spPr>
          <a:xfrm flipH="1" flipV="1">
            <a:off x="1902460" y="2808471"/>
            <a:ext cx="30480" cy="620529"/>
          </a:xfrm>
          <a:prstGeom prst="line">
            <a:avLst/>
          </a:prstGeom>
          <a:ln w="28575">
            <a:solidFill>
              <a:srgbClr val="A52A2A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16A808A-04E7-DFF6-F214-2E36BD8C437A}"/>
              </a:ext>
            </a:extLst>
          </p:cNvPr>
          <p:cNvCxnSpPr>
            <a:cxnSpLocks/>
          </p:cNvCxnSpPr>
          <p:nvPr/>
        </p:nvCxnSpPr>
        <p:spPr>
          <a:xfrm flipH="1">
            <a:off x="2168504" y="896751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0067F4-94AE-66B0-96B7-0ACD1D3E0AE0}"/>
                  </a:ext>
                </a:extLst>
              </p:cNvPr>
              <p:cNvSpPr txBox="1"/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decoherence rate decays within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0067F4-94AE-66B0-96B7-0ACD1D3E0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blipFill>
                <a:blip r:embed="rId1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B6923-A7BC-58C6-6591-73776103CFAF}"/>
                  </a:ext>
                </a:extLst>
              </p:cNvPr>
              <p:cNvSpPr txBox="1"/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≈10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Debye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predicts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dirty="0" err="1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dirty="0"/>
                  <a:t> in our chip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8B6923-A7BC-58C6-6591-73776103C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blipFill>
                <a:blip r:embed="rId16"/>
                <a:stretch>
                  <a:fillRect l="-1305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748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402AF-4ADD-24FD-CF77-FB1CA66B9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80F0DE4-85DA-96E4-A2CD-69C75D7A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610" y="666204"/>
            <a:ext cx="7772415" cy="5879604"/>
          </a:xfrm>
          <a:prstGeom prst="rect">
            <a:avLst/>
          </a:prstGeom>
        </p:spPr>
      </p:pic>
      <p:sp>
        <p:nvSpPr>
          <p:cNvPr id="2" name="Title 1 2">
            <a:extLst>
              <a:ext uri="{FF2B5EF4-FFF2-40B4-BE49-F238E27FC236}">
                <a16:creationId xmlns:a16="http://schemas.microsoft.com/office/drawing/2014/main" id="{2A6C5525-FF77-9696-BF5B-42AC190BD2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Recovery dynamics after QP bursts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C549CA-9BB2-512A-8B1F-627E173C45A3}"/>
              </a:ext>
            </a:extLst>
          </p:cNvPr>
          <p:cNvCxnSpPr>
            <a:cxnSpLocks/>
          </p:cNvCxnSpPr>
          <p:nvPr/>
        </p:nvCxnSpPr>
        <p:spPr>
          <a:xfrm flipH="1">
            <a:off x="2105777" y="4820689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D77E234-3589-8BA9-B6BD-D0448D3F0A36}"/>
                  </a:ext>
                </a:extLst>
              </p:cNvPr>
              <p:cNvSpPr txBox="1"/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burst QP density decays exponentially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4C1D1D-6493-A438-A1EF-8A968A52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272" y="4423713"/>
                <a:ext cx="2442647" cy="646331"/>
              </a:xfrm>
              <a:prstGeom prst="rect">
                <a:avLst/>
              </a:prstGeom>
              <a:blipFill>
                <a:blip r:embed="rId3"/>
                <a:stretch>
                  <a:fillRect l="-1500" t="-5660" r="-300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52D4DD-A61B-2B9F-D51E-08295685A2C4}"/>
                  </a:ext>
                </a:extLst>
              </p:cNvPr>
              <p:cNvSpPr txBox="1"/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01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9DCD39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52D4DD-A61B-2B9F-D51E-08295685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086" y="1301689"/>
                <a:ext cx="1503691" cy="746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7D5B0B0-80BF-D8CE-427C-E4F00BF38312}"/>
                  </a:ext>
                </a:extLst>
              </p:cNvPr>
              <p:cNvSpPr txBox="1"/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42727"/>
                    </a:solidFill>
                  </a:rPr>
                  <a:t>Here: big-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0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A42727"/>
                    </a:solidFill>
                  </a:rPr>
                  <a:t> device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C5566B-50F3-F42B-4FC8-97702DB7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9792"/>
                <a:ext cx="2296277" cy="400110"/>
              </a:xfrm>
              <a:prstGeom prst="rect">
                <a:avLst/>
              </a:prstGeom>
              <a:blipFill>
                <a:blip r:embed="rId7"/>
                <a:stretch>
                  <a:fillRect l="-1571" t="-4225" r="-1309" b="-19718"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DCF8BCAB-B053-C64F-78DC-3479FD0D0E65}"/>
              </a:ext>
            </a:extLst>
          </p:cNvPr>
          <p:cNvSpPr txBox="1"/>
          <p:nvPr/>
        </p:nvSpPr>
        <p:spPr>
          <a:xfrm>
            <a:off x="3091884" y="5438594"/>
            <a:ext cx="4784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(decoherence dominated by dielectric loss)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BC1D0E-D2C7-7E76-A30F-54C5F5E5DE8D}"/>
              </a:ext>
            </a:extLst>
          </p:cNvPr>
          <p:cNvSpPr/>
          <p:nvPr/>
        </p:nvSpPr>
        <p:spPr>
          <a:xfrm>
            <a:off x="256610" y="4104640"/>
            <a:ext cx="8196510" cy="267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250A38-807A-8490-6ED8-F31C6FE38851}"/>
                  </a:ext>
                </a:extLst>
              </p:cNvPr>
              <p:cNvSpPr txBox="1"/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non-exp. initial decay</a:t>
                </a:r>
              </a:p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en-US" dirty="0">
                    <a:solidFill>
                      <a:srgbClr val="A42727"/>
                    </a:solidFill>
                  </a:rPr>
                  <a:t>)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250A38-807A-8490-6ED8-F31C6FE38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180" y="2587738"/>
                <a:ext cx="2362200" cy="646331"/>
              </a:xfrm>
              <a:prstGeom prst="rect">
                <a:avLst/>
              </a:prstGeom>
              <a:blipFill>
                <a:blip r:embed="rId8"/>
                <a:stretch>
                  <a:fillRect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364203-05D2-B1D8-0625-D285747C7A68}"/>
              </a:ext>
            </a:extLst>
          </p:cNvPr>
          <p:cNvCxnSpPr>
            <a:cxnSpLocks/>
          </p:cNvCxnSpPr>
          <p:nvPr/>
        </p:nvCxnSpPr>
        <p:spPr>
          <a:xfrm flipH="1" flipV="1">
            <a:off x="1902460" y="2808471"/>
            <a:ext cx="30480" cy="620529"/>
          </a:xfrm>
          <a:prstGeom prst="line">
            <a:avLst/>
          </a:prstGeom>
          <a:ln w="28575">
            <a:solidFill>
              <a:srgbClr val="A52A2A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517DF7-0578-8CFB-AC60-8D1A41B2DDCA}"/>
              </a:ext>
            </a:extLst>
          </p:cNvPr>
          <p:cNvCxnSpPr>
            <a:cxnSpLocks/>
          </p:cNvCxnSpPr>
          <p:nvPr/>
        </p:nvCxnSpPr>
        <p:spPr>
          <a:xfrm flipH="1">
            <a:off x="2168504" y="896751"/>
            <a:ext cx="276495" cy="249355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1FD96-E49D-6E0D-BBCB-3118E9457781}"/>
                  </a:ext>
                </a:extLst>
              </p:cNvPr>
              <p:cNvSpPr txBox="1"/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decoherence rate decays within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~1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ms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F1FD96-E49D-6E0D-BBCB-3118E9457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6631" y="538685"/>
                <a:ext cx="2442647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68F30-9571-A07A-116B-8877475BD777}"/>
                  </a:ext>
                </a:extLst>
              </p:cNvPr>
              <p:cNvSpPr txBox="1"/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@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=100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≈10</m:t>
                    </m:r>
                  </m:oMath>
                </a14:m>
                <a:endParaRPr lang="en-US" b="0" dirty="0"/>
              </a:p>
              <a:p>
                <a:endParaRPr lang="en-US" sz="800" b="0" dirty="0"/>
              </a:p>
              <a:p>
                <a:pPr marL="285750" indent="-285750">
                  <a:buFontTx/>
                  <a:buChar char="-"/>
                </a:pPr>
                <a:r>
                  <a:rPr lang="en-US" dirty="0"/>
                  <a:t>Debye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model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predicts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ko-KR" alt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ko-KR" dirty="0" err="1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for 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</a:rPr>
                      <m:t>1 </m:t>
                    </m:r>
                    <m:r>
                      <m:rPr>
                        <m:sty m:val="p"/>
                      </m:rPr>
                      <a:rPr lang="en-US" altLang="ko-KR" dirty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ko-KR" dirty="0"/>
                  <a:t> in our chip</a:t>
                </a:r>
              </a:p>
              <a:p>
                <a:pPr marL="285750" indent="-285750">
                  <a:buFontTx/>
                  <a:buChar char="-"/>
                </a:pPr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468F30-9571-A07A-116B-8877475BD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417" y="2524781"/>
                <a:ext cx="3734973" cy="1505605"/>
              </a:xfrm>
              <a:prstGeom prst="rect">
                <a:avLst/>
              </a:prstGeom>
              <a:blipFill>
                <a:blip r:embed="rId10"/>
                <a:stretch>
                  <a:fillRect l="-1305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F879354-951C-CBAF-2FDD-E5B553EAB039}"/>
              </a:ext>
            </a:extLst>
          </p:cNvPr>
          <p:cNvSpPr txBox="1"/>
          <p:nvPr/>
        </p:nvSpPr>
        <p:spPr>
          <a:xfrm>
            <a:off x="6271708" y="6124449"/>
            <a:ext cx="59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 phonon trap experiment: </a:t>
            </a:r>
          </a:p>
          <a:p>
            <a:pPr algn="ctr"/>
            <a:r>
              <a:rPr lang="en-US" dirty="0"/>
              <a:t>Henriques </a:t>
            </a:r>
            <a:r>
              <a:rPr lang="en-US" i="1" dirty="0"/>
              <a:t>et al.</a:t>
            </a:r>
            <a:r>
              <a:rPr lang="en-US" dirty="0"/>
              <a:t> (2019), </a:t>
            </a:r>
            <a:r>
              <a:rPr lang="en-US" dirty="0" err="1"/>
              <a:t>Iaia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(2022), Larson </a:t>
            </a:r>
            <a:r>
              <a:rPr lang="en-US" i="1" dirty="0"/>
              <a:t>et al.</a:t>
            </a:r>
            <a:r>
              <a:rPr lang="en-US" dirty="0"/>
              <a:t> (2025)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F2112C-1CDB-C8D8-4817-592050E2A3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92" y="4540675"/>
            <a:ext cx="8226495" cy="1561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740E0-B2AC-904D-2D65-C6CA2AAF4138}"/>
                  </a:ext>
                </a:extLst>
              </p:cNvPr>
              <p:cNvSpPr txBox="1"/>
              <p:nvPr/>
            </p:nvSpPr>
            <p:spPr>
              <a:xfrm>
                <a:off x="8902700" y="4830585"/>
                <a:ext cx="32457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Small patch of Cu film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dirty="0"/>
                  <a:t>) </a:t>
                </a:r>
              </a:p>
              <a:p>
                <a:pPr algn="ctr"/>
                <a:r>
                  <a:rPr lang="en-US" dirty="0"/>
                  <a:t>can absorb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A740E0-B2AC-904D-2D65-C6CA2AAF4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2700" y="4830585"/>
                <a:ext cx="3245752" cy="923330"/>
              </a:xfrm>
              <a:prstGeom prst="rect">
                <a:avLst/>
              </a:prstGeom>
              <a:blipFill>
                <a:blip r:embed="rId12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38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34F4D-1D39-4B1D-8A6E-FFCDC7E1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FDB8-03DC-40C3-998E-482CD3989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42192"/>
            <a:ext cx="9095740" cy="105066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Gap engineering is useful for mitigating QP bursts,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but its effectiveness is limited by temperature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12734C-04C9-470D-85A3-B668E30AC355}"/>
              </a:ext>
            </a:extLst>
          </p:cNvPr>
          <p:cNvSpPr txBox="1">
            <a:spLocks/>
          </p:cNvSpPr>
          <p:nvPr/>
        </p:nvSpPr>
        <p:spPr>
          <a:xfrm>
            <a:off x="838200" y="2304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0B050"/>
                </a:solidFill>
              </a:rPr>
              <a:t>How to suppress QP bursts further: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BF6664-FB7D-436B-8C28-424A8F2E5B7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3427809"/>
                <a:ext cx="11029227" cy="24853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1. Increase gap difference above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K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(e.g. gr-Al film)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2. Enhance phonon escape: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better thermalization/normal metal traps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BF6664-FB7D-436B-8C28-424A8F2E5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3427809"/>
                <a:ext cx="11029227" cy="2485311"/>
              </a:xfrm>
              <a:prstGeom prst="rect">
                <a:avLst/>
              </a:prstGeom>
              <a:blipFill>
                <a:blip r:embed="rId3"/>
                <a:stretch>
                  <a:fillRect l="-1105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27B08789-9E07-C7F7-C13D-FD12BCA88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81" y="3569919"/>
            <a:ext cx="3493010" cy="305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05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AF543-9E41-9368-EC08-B4DB25BDF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54" y="1164118"/>
            <a:ext cx="11241249" cy="43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2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8D230-49A6-0E00-A0C5-38F266C9E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85" y="685562"/>
            <a:ext cx="10265030" cy="5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93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507B2D-B5A8-FA12-B234-107B6F60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996" y="525528"/>
            <a:ext cx="6790008" cy="58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8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F8DD07-75F9-0B2E-99C0-D9AC2DCAD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85" y="2183022"/>
            <a:ext cx="10265030" cy="24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65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 2">
            <a:extLst>
              <a:ext uri="{FF2B5EF4-FFF2-40B4-BE49-F238E27FC236}">
                <a16:creationId xmlns:a16="http://schemas.microsoft.com/office/drawing/2014/main" id="{71FAA8AA-587B-7081-554E-67B2169A443E}"/>
              </a:ext>
            </a:extLst>
          </p:cNvPr>
          <p:cNvSpPr txBox="1">
            <a:spLocks/>
          </p:cNvSpPr>
          <p:nvPr/>
        </p:nvSpPr>
        <p:spPr>
          <a:xfrm>
            <a:off x="0" y="12447"/>
            <a:ext cx="12191999" cy="107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Nonequilibrium quasiparticles in superconducting qubits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AFD70363-1B53-4C15-80F5-4D349BD12188}"/>
              </a:ext>
            </a:extLst>
          </p:cNvPr>
          <p:cNvSpPr/>
          <p:nvPr/>
        </p:nvSpPr>
        <p:spPr>
          <a:xfrm>
            <a:off x="3101913" y="3205471"/>
            <a:ext cx="1339215" cy="1683385"/>
          </a:xfrm>
          <a:custGeom>
            <a:avLst/>
            <a:gdLst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76200 w 1333500"/>
              <a:gd name="connsiteY5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39700 w 1333500"/>
              <a:gd name="connsiteY5" fmla="*/ 42926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39700 w 1333500"/>
              <a:gd name="connsiteY5" fmla="*/ 42926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16840 w 1333500"/>
              <a:gd name="connsiteY5" fmla="*/ 32258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16840 w 1333500"/>
              <a:gd name="connsiteY5" fmla="*/ 32258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4800 w 1333500"/>
              <a:gd name="connsiteY5" fmla="*/ 82042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22580 w 1333500"/>
              <a:gd name="connsiteY5" fmla="*/ 84074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07340 w 1333500"/>
              <a:gd name="connsiteY5" fmla="*/ 85344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98780 w 1333500"/>
              <a:gd name="connsiteY5" fmla="*/ 924560 h 1684020"/>
              <a:gd name="connsiteX6" fmla="*/ 175260 w 1333500"/>
              <a:gd name="connsiteY6" fmla="*/ 642620 h 1684020"/>
              <a:gd name="connsiteX7" fmla="*/ 116840 w 1333500"/>
              <a:gd name="connsiteY7" fmla="*/ 325120 h 1684020"/>
              <a:gd name="connsiteX8" fmla="*/ 76200 w 1333500"/>
              <a:gd name="connsiteY8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175260 w 1333500"/>
              <a:gd name="connsiteY6" fmla="*/ 642620 h 1684020"/>
              <a:gd name="connsiteX7" fmla="*/ 116840 w 1333500"/>
              <a:gd name="connsiteY7" fmla="*/ 325120 h 1684020"/>
              <a:gd name="connsiteX8" fmla="*/ 76200 w 1333500"/>
              <a:gd name="connsiteY8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30200 w 1333500"/>
              <a:gd name="connsiteY5" fmla="*/ 105918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30200 w 1333500"/>
              <a:gd name="connsiteY5" fmla="*/ 105918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64820 w 1333500"/>
              <a:gd name="connsiteY5" fmla="*/ 1231900 h 1684020"/>
              <a:gd name="connsiteX6" fmla="*/ 330200 w 1333500"/>
              <a:gd name="connsiteY6" fmla="*/ 1059180 h 1684020"/>
              <a:gd name="connsiteX7" fmla="*/ 241300 w 1333500"/>
              <a:gd name="connsiteY7" fmla="*/ 878840 h 1684020"/>
              <a:gd name="connsiteX8" fmla="*/ 175260 w 1333500"/>
              <a:gd name="connsiteY8" fmla="*/ 642620 h 1684020"/>
              <a:gd name="connsiteX9" fmla="*/ 116840 w 1333500"/>
              <a:gd name="connsiteY9" fmla="*/ 325120 h 1684020"/>
              <a:gd name="connsiteX10" fmla="*/ 76200 w 1333500"/>
              <a:gd name="connsiteY10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64820 w 1333500"/>
              <a:gd name="connsiteY5" fmla="*/ 1231900 h 1684020"/>
              <a:gd name="connsiteX6" fmla="*/ 330200 w 1333500"/>
              <a:gd name="connsiteY6" fmla="*/ 1059180 h 1684020"/>
              <a:gd name="connsiteX7" fmla="*/ 241300 w 1333500"/>
              <a:gd name="connsiteY7" fmla="*/ 878840 h 1684020"/>
              <a:gd name="connsiteX8" fmla="*/ 175260 w 1333500"/>
              <a:gd name="connsiteY8" fmla="*/ 642620 h 1684020"/>
              <a:gd name="connsiteX9" fmla="*/ 116840 w 1333500"/>
              <a:gd name="connsiteY9" fmla="*/ 325120 h 1684020"/>
              <a:gd name="connsiteX10" fmla="*/ 76200 w 1333500"/>
              <a:gd name="connsiteY10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579120 w 1333500"/>
              <a:gd name="connsiteY5" fmla="*/ 1320800 h 1684020"/>
              <a:gd name="connsiteX6" fmla="*/ 464820 w 1333500"/>
              <a:gd name="connsiteY6" fmla="*/ 1231900 h 1684020"/>
              <a:gd name="connsiteX7" fmla="*/ 330200 w 1333500"/>
              <a:gd name="connsiteY7" fmla="*/ 1059180 h 1684020"/>
              <a:gd name="connsiteX8" fmla="*/ 241300 w 1333500"/>
              <a:gd name="connsiteY8" fmla="*/ 878840 h 1684020"/>
              <a:gd name="connsiteX9" fmla="*/ 175260 w 1333500"/>
              <a:gd name="connsiteY9" fmla="*/ 642620 h 1684020"/>
              <a:gd name="connsiteX10" fmla="*/ 116840 w 1333500"/>
              <a:gd name="connsiteY10" fmla="*/ 325120 h 1684020"/>
              <a:gd name="connsiteX11" fmla="*/ 76200 w 1333500"/>
              <a:gd name="connsiteY11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579120 w 1333500"/>
              <a:gd name="connsiteY5" fmla="*/ 1320800 h 1684020"/>
              <a:gd name="connsiteX6" fmla="*/ 464820 w 1333500"/>
              <a:gd name="connsiteY6" fmla="*/ 1231900 h 1684020"/>
              <a:gd name="connsiteX7" fmla="*/ 330200 w 1333500"/>
              <a:gd name="connsiteY7" fmla="*/ 1059180 h 1684020"/>
              <a:gd name="connsiteX8" fmla="*/ 241300 w 1333500"/>
              <a:gd name="connsiteY8" fmla="*/ 878840 h 1684020"/>
              <a:gd name="connsiteX9" fmla="*/ 175260 w 1333500"/>
              <a:gd name="connsiteY9" fmla="*/ 642620 h 1684020"/>
              <a:gd name="connsiteX10" fmla="*/ 116840 w 1333500"/>
              <a:gd name="connsiteY10" fmla="*/ 325120 h 1684020"/>
              <a:gd name="connsiteX11" fmla="*/ 76200 w 1333500"/>
              <a:gd name="connsiteY11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734060 w 1333500"/>
              <a:gd name="connsiteY5" fmla="*/ 1404620 h 1684020"/>
              <a:gd name="connsiteX6" fmla="*/ 579120 w 1333500"/>
              <a:gd name="connsiteY6" fmla="*/ 1320800 h 1684020"/>
              <a:gd name="connsiteX7" fmla="*/ 464820 w 1333500"/>
              <a:gd name="connsiteY7" fmla="*/ 1231900 h 1684020"/>
              <a:gd name="connsiteX8" fmla="*/ 330200 w 1333500"/>
              <a:gd name="connsiteY8" fmla="*/ 1059180 h 1684020"/>
              <a:gd name="connsiteX9" fmla="*/ 241300 w 1333500"/>
              <a:gd name="connsiteY9" fmla="*/ 878840 h 1684020"/>
              <a:gd name="connsiteX10" fmla="*/ 175260 w 1333500"/>
              <a:gd name="connsiteY10" fmla="*/ 642620 h 1684020"/>
              <a:gd name="connsiteX11" fmla="*/ 116840 w 1333500"/>
              <a:gd name="connsiteY11" fmla="*/ 325120 h 1684020"/>
              <a:gd name="connsiteX12" fmla="*/ 76200 w 1333500"/>
              <a:gd name="connsiteY12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734060 w 1333500"/>
              <a:gd name="connsiteY5" fmla="*/ 1404620 h 1684020"/>
              <a:gd name="connsiteX6" fmla="*/ 579120 w 1333500"/>
              <a:gd name="connsiteY6" fmla="*/ 1320800 h 1684020"/>
              <a:gd name="connsiteX7" fmla="*/ 464820 w 1333500"/>
              <a:gd name="connsiteY7" fmla="*/ 1231900 h 1684020"/>
              <a:gd name="connsiteX8" fmla="*/ 330200 w 1333500"/>
              <a:gd name="connsiteY8" fmla="*/ 1059180 h 1684020"/>
              <a:gd name="connsiteX9" fmla="*/ 241300 w 1333500"/>
              <a:gd name="connsiteY9" fmla="*/ 878840 h 1684020"/>
              <a:gd name="connsiteX10" fmla="*/ 175260 w 1333500"/>
              <a:gd name="connsiteY10" fmla="*/ 642620 h 1684020"/>
              <a:gd name="connsiteX11" fmla="*/ 116840 w 1333500"/>
              <a:gd name="connsiteY11" fmla="*/ 325120 h 1684020"/>
              <a:gd name="connsiteX12" fmla="*/ 76200 w 1333500"/>
              <a:gd name="connsiteY12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901700 w 1333500"/>
              <a:gd name="connsiteY5" fmla="*/ 1470660 h 1684020"/>
              <a:gd name="connsiteX6" fmla="*/ 734060 w 1333500"/>
              <a:gd name="connsiteY6" fmla="*/ 1404620 h 1684020"/>
              <a:gd name="connsiteX7" fmla="*/ 579120 w 1333500"/>
              <a:gd name="connsiteY7" fmla="*/ 1320800 h 1684020"/>
              <a:gd name="connsiteX8" fmla="*/ 464820 w 1333500"/>
              <a:gd name="connsiteY8" fmla="*/ 1231900 h 1684020"/>
              <a:gd name="connsiteX9" fmla="*/ 330200 w 1333500"/>
              <a:gd name="connsiteY9" fmla="*/ 1059180 h 1684020"/>
              <a:gd name="connsiteX10" fmla="*/ 241300 w 1333500"/>
              <a:gd name="connsiteY10" fmla="*/ 878840 h 1684020"/>
              <a:gd name="connsiteX11" fmla="*/ 175260 w 1333500"/>
              <a:gd name="connsiteY11" fmla="*/ 642620 h 1684020"/>
              <a:gd name="connsiteX12" fmla="*/ 116840 w 1333500"/>
              <a:gd name="connsiteY12" fmla="*/ 325120 h 1684020"/>
              <a:gd name="connsiteX13" fmla="*/ 76200 w 1333500"/>
              <a:gd name="connsiteY13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084580 w 1333500"/>
              <a:gd name="connsiteY5" fmla="*/ 1529080 h 1684020"/>
              <a:gd name="connsiteX6" fmla="*/ 901700 w 1333500"/>
              <a:gd name="connsiteY6" fmla="*/ 1470660 h 1684020"/>
              <a:gd name="connsiteX7" fmla="*/ 734060 w 1333500"/>
              <a:gd name="connsiteY7" fmla="*/ 1404620 h 1684020"/>
              <a:gd name="connsiteX8" fmla="*/ 579120 w 1333500"/>
              <a:gd name="connsiteY8" fmla="*/ 1320800 h 1684020"/>
              <a:gd name="connsiteX9" fmla="*/ 464820 w 1333500"/>
              <a:gd name="connsiteY9" fmla="*/ 1231900 h 1684020"/>
              <a:gd name="connsiteX10" fmla="*/ 330200 w 1333500"/>
              <a:gd name="connsiteY10" fmla="*/ 1059180 h 1684020"/>
              <a:gd name="connsiteX11" fmla="*/ 241300 w 1333500"/>
              <a:gd name="connsiteY11" fmla="*/ 878840 h 1684020"/>
              <a:gd name="connsiteX12" fmla="*/ 175260 w 1333500"/>
              <a:gd name="connsiteY12" fmla="*/ 642620 h 1684020"/>
              <a:gd name="connsiteX13" fmla="*/ 116840 w 1333500"/>
              <a:gd name="connsiteY13" fmla="*/ 325120 h 1684020"/>
              <a:gd name="connsiteX14" fmla="*/ 76200 w 1333500"/>
              <a:gd name="connsiteY14" fmla="*/ 0 h 1684020"/>
              <a:gd name="connsiteX0" fmla="*/ 76200 w 1333500"/>
              <a:gd name="connsiteY0" fmla="*/ 0 h 1673860"/>
              <a:gd name="connsiteX1" fmla="*/ 0 w 1333500"/>
              <a:gd name="connsiteY1" fmla="*/ 0 h 1673860"/>
              <a:gd name="connsiteX2" fmla="*/ 2540 w 1333500"/>
              <a:gd name="connsiteY2" fmla="*/ 1673860 h 1673860"/>
              <a:gd name="connsiteX3" fmla="*/ 1333500 w 1333500"/>
              <a:gd name="connsiteY3" fmla="*/ 1671320 h 1673860"/>
              <a:gd name="connsiteX4" fmla="*/ 1325880 w 1333500"/>
              <a:gd name="connsiteY4" fmla="*/ 1592580 h 1673860"/>
              <a:gd name="connsiteX5" fmla="*/ 1084580 w 1333500"/>
              <a:gd name="connsiteY5" fmla="*/ 1518920 h 1673860"/>
              <a:gd name="connsiteX6" fmla="*/ 901700 w 1333500"/>
              <a:gd name="connsiteY6" fmla="*/ 1460500 h 1673860"/>
              <a:gd name="connsiteX7" fmla="*/ 734060 w 1333500"/>
              <a:gd name="connsiteY7" fmla="*/ 1394460 h 1673860"/>
              <a:gd name="connsiteX8" fmla="*/ 579120 w 1333500"/>
              <a:gd name="connsiteY8" fmla="*/ 1310640 h 1673860"/>
              <a:gd name="connsiteX9" fmla="*/ 464820 w 1333500"/>
              <a:gd name="connsiteY9" fmla="*/ 1221740 h 1673860"/>
              <a:gd name="connsiteX10" fmla="*/ 330200 w 1333500"/>
              <a:gd name="connsiteY10" fmla="*/ 1049020 h 1673860"/>
              <a:gd name="connsiteX11" fmla="*/ 241300 w 1333500"/>
              <a:gd name="connsiteY11" fmla="*/ 868680 h 1673860"/>
              <a:gd name="connsiteX12" fmla="*/ 175260 w 1333500"/>
              <a:gd name="connsiteY12" fmla="*/ 632460 h 1673860"/>
              <a:gd name="connsiteX13" fmla="*/ 116840 w 1333500"/>
              <a:gd name="connsiteY13" fmla="*/ 314960 h 1673860"/>
              <a:gd name="connsiteX14" fmla="*/ 76200 w 1333500"/>
              <a:gd name="connsiteY14" fmla="*/ 0 h 1673860"/>
              <a:gd name="connsiteX0" fmla="*/ 76200 w 1333500"/>
              <a:gd name="connsiteY0" fmla="*/ 0 h 1673860"/>
              <a:gd name="connsiteX1" fmla="*/ 0 w 1333500"/>
              <a:gd name="connsiteY1" fmla="*/ 0 h 1673860"/>
              <a:gd name="connsiteX2" fmla="*/ 2540 w 1333500"/>
              <a:gd name="connsiteY2" fmla="*/ 1673860 h 1673860"/>
              <a:gd name="connsiteX3" fmla="*/ 1333500 w 1333500"/>
              <a:gd name="connsiteY3" fmla="*/ 1671320 h 1673860"/>
              <a:gd name="connsiteX4" fmla="*/ 1333500 w 1333500"/>
              <a:gd name="connsiteY4" fmla="*/ 1595120 h 1673860"/>
              <a:gd name="connsiteX5" fmla="*/ 1084580 w 1333500"/>
              <a:gd name="connsiteY5" fmla="*/ 1518920 h 1673860"/>
              <a:gd name="connsiteX6" fmla="*/ 901700 w 1333500"/>
              <a:gd name="connsiteY6" fmla="*/ 1460500 h 1673860"/>
              <a:gd name="connsiteX7" fmla="*/ 734060 w 1333500"/>
              <a:gd name="connsiteY7" fmla="*/ 1394460 h 1673860"/>
              <a:gd name="connsiteX8" fmla="*/ 579120 w 1333500"/>
              <a:gd name="connsiteY8" fmla="*/ 1310640 h 1673860"/>
              <a:gd name="connsiteX9" fmla="*/ 464820 w 1333500"/>
              <a:gd name="connsiteY9" fmla="*/ 1221740 h 1673860"/>
              <a:gd name="connsiteX10" fmla="*/ 330200 w 1333500"/>
              <a:gd name="connsiteY10" fmla="*/ 1049020 h 1673860"/>
              <a:gd name="connsiteX11" fmla="*/ 241300 w 1333500"/>
              <a:gd name="connsiteY11" fmla="*/ 868680 h 1673860"/>
              <a:gd name="connsiteX12" fmla="*/ 175260 w 1333500"/>
              <a:gd name="connsiteY12" fmla="*/ 632460 h 1673860"/>
              <a:gd name="connsiteX13" fmla="*/ 116840 w 1333500"/>
              <a:gd name="connsiteY13" fmla="*/ 314960 h 1673860"/>
              <a:gd name="connsiteX14" fmla="*/ 76200 w 1333500"/>
              <a:gd name="connsiteY14" fmla="*/ 0 h 1673860"/>
              <a:gd name="connsiteX0" fmla="*/ 81915 w 1339215"/>
              <a:gd name="connsiteY0" fmla="*/ 762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9215 w 1339215"/>
              <a:gd name="connsiteY4" fmla="*/ 1602740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1915 w 1339215"/>
              <a:gd name="connsiteY14" fmla="*/ 762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9215 w 1339215"/>
              <a:gd name="connsiteY4" fmla="*/ 1602740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52195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52195 h 1681480"/>
              <a:gd name="connsiteX5" fmla="*/ 1172210 w 1339215"/>
              <a:gd name="connsiteY5" fmla="*/ 1021715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533400 w 1339215"/>
              <a:gd name="connsiteY9" fmla="*/ 720725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533400 w 1339215"/>
              <a:gd name="connsiteY9" fmla="*/ 720725 h 1681480"/>
              <a:gd name="connsiteX10" fmla="*/ 247015 w 1339215"/>
              <a:gd name="connsiteY10" fmla="*/ 876300 h 1681480"/>
              <a:gd name="connsiteX11" fmla="*/ 180975 w 1339215"/>
              <a:gd name="connsiteY11" fmla="*/ 640080 h 1681480"/>
              <a:gd name="connsiteX12" fmla="*/ 122555 w 1339215"/>
              <a:gd name="connsiteY12" fmla="*/ 322580 h 1681480"/>
              <a:gd name="connsiteX13" fmla="*/ 85725 w 1339215"/>
              <a:gd name="connsiteY13" fmla="*/ 0 h 1681480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180975 w 1339215"/>
              <a:gd name="connsiteY11" fmla="*/ 641985 h 1683385"/>
              <a:gd name="connsiteX12" fmla="*/ 122555 w 1339215"/>
              <a:gd name="connsiteY12" fmla="*/ 324485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180975 w 1339215"/>
              <a:gd name="connsiteY11" fmla="*/ 641985 h 1683385"/>
              <a:gd name="connsiteX12" fmla="*/ 364490 w 1339215"/>
              <a:gd name="connsiteY12" fmla="*/ 273050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451485 w 1339215"/>
              <a:gd name="connsiteY11" fmla="*/ 581025 h 1683385"/>
              <a:gd name="connsiteX12" fmla="*/ 364490 w 1339215"/>
              <a:gd name="connsiteY12" fmla="*/ 273050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451485 w 1339215"/>
              <a:gd name="connsiteY10" fmla="*/ 581025 h 1683385"/>
              <a:gd name="connsiteX11" fmla="*/ 364490 w 1339215"/>
              <a:gd name="connsiteY11" fmla="*/ 273050 h 1683385"/>
              <a:gd name="connsiteX12" fmla="*/ 320040 w 1339215"/>
              <a:gd name="connsiteY12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451485 w 1339215"/>
              <a:gd name="connsiteY10" fmla="*/ 581025 h 1683385"/>
              <a:gd name="connsiteX11" fmla="*/ 364490 w 1339215"/>
              <a:gd name="connsiteY11" fmla="*/ 273050 h 1683385"/>
              <a:gd name="connsiteX12" fmla="*/ 320040 w 1339215"/>
              <a:gd name="connsiteY12" fmla="*/ 0 h 168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9215" h="1683385">
                <a:moveTo>
                  <a:pt x="320040" y="0"/>
                </a:moveTo>
                <a:lnTo>
                  <a:pt x="0" y="1905"/>
                </a:lnTo>
                <a:cubicBezTo>
                  <a:pt x="847" y="559858"/>
                  <a:pt x="7408" y="1125432"/>
                  <a:pt x="8255" y="1683385"/>
                </a:cubicBezTo>
                <a:lnTo>
                  <a:pt x="1339215" y="1680845"/>
                </a:lnTo>
                <a:cubicBezTo>
                  <a:pt x="1339215" y="1655445"/>
                  <a:pt x="1333500" y="1089025"/>
                  <a:pt x="1333500" y="1063625"/>
                </a:cubicBezTo>
                <a:cubicBezTo>
                  <a:pt x="1292860" y="1036532"/>
                  <a:pt x="1242907" y="1045633"/>
                  <a:pt x="1172210" y="1023620"/>
                </a:cubicBezTo>
                <a:lnTo>
                  <a:pt x="993140" y="976630"/>
                </a:lnTo>
                <a:cubicBezTo>
                  <a:pt x="933873" y="957580"/>
                  <a:pt x="875030" y="941917"/>
                  <a:pt x="821690" y="918210"/>
                </a:cubicBezTo>
                <a:lnTo>
                  <a:pt x="643890" y="832485"/>
                </a:lnTo>
                <a:cubicBezTo>
                  <a:pt x="533400" y="735118"/>
                  <a:pt x="578273" y="761153"/>
                  <a:pt x="533400" y="722630"/>
                </a:cubicBezTo>
                <a:cubicBezTo>
                  <a:pt x="501333" y="680720"/>
                  <a:pt x="479637" y="655955"/>
                  <a:pt x="451485" y="581025"/>
                </a:cubicBezTo>
                <a:cubicBezTo>
                  <a:pt x="392218" y="432223"/>
                  <a:pt x="392430" y="402167"/>
                  <a:pt x="364490" y="273050"/>
                </a:cubicBezTo>
                <a:cubicBezTo>
                  <a:pt x="320463" y="-42757"/>
                  <a:pt x="341207" y="143087"/>
                  <a:pt x="32004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F811C014-873D-412F-962D-28F7980FE2EB}"/>
              </a:ext>
            </a:extLst>
          </p:cNvPr>
          <p:cNvSpPr/>
          <p:nvPr/>
        </p:nvSpPr>
        <p:spPr>
          <a:xfrm>
            <a:off x="3424473" y="3211438"/>
            <a:ext cx="1017954" cy="1058915"/>
          </a:xfrm>
          <a:custGeom>
            <a:avLst/>
            <a:gdLst>
              <a:gd name="connsiteX0" fmla="*/ 1317812 w 1317812"/>
              <a:gd name="connsiteY0" fmla="*/ 1676400 h 1676400"/>
              <a:gd name="connsiteX1" fmla="*/ 331695 w 1317812"/>
              <a:gd name="connsiteY1" fmla="*/ 1201271 h 1676400"/>
              <a:gd name="connsiteX2" fmla="*/ 0 w 1317812"/>
              <a:gd name="connsiteY2" fmla="*/ 0 h 1676400"/>
              <a:gd name="connsiteX0" fmla="*/ 1340588 w 1340588"/>
              <a:gd name="connsiteY0" fmla="*/ 1688474 h 1688474"/>
              <a:gd name="connsiteX1" fmla="*/ 331695 w 1340588"/>
              <a:gd name="connsiteY1" fmla="*/ 1201271 h 1688474"/>
              <a:gd name="connsiteX2" fmla="*/ 0 w 1340588"/>
              <a:gd name="connsiteY2" fmla="*/ 0 h 1688474"/>
              <a:gd name="connsiteX0" fmla="*/ 1348870 w 1348870"/>
              <a:gd name="connsiteY0" fmla="*/ 1686462 h 1686462"/>
              <a:gd name="connsiteX1" fmla="*/ 331695 w 1348870"/>
              <a:gd name="connsiteY1" fmla="*/ 1201271 h 1686462"/>
              <a:gd name="connsiteX2" fmla="*/ 0 w 1348870"/>
              <a:gd name="connsiteY2" fmla="*/ 0 h 1686462"/>
              <a:gd name="connsiteX0" fmla="*/ 1359223 w 1359223"/>
              <a:gd name="connsiteY0" fmla="*/ 1684450 h 1684450"/>
              <a:gd name="connsiteX1" fmla="*/ 331695 w 1359223"/>
              <a:gd name="connsiteY1" fmla="*/ 1201271 h 1684450"/>
              <a:gd name="connsiteX2" fmla="*/ 0 w 1359223"/>
              <a:gd name="connsiteY2" fmla="*/ 0 h 1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223" h="1684450">
                <a:moveTo>
                  <a:pt x="1359223" y="1684450"/>
                </a:moveTo>
                <a:cubicBezTo>
                  <a:pt x="975982" y="1586585"/>
                  <a:pt x="551330" y="1480671"/>
                  <a:pt x="331695" y="1201271"/>
                </a:cubicBezTo>
                <a:cubicBezTo>
                  <a:pt x="112060" y="921871"/>
                  <a:pt x="56030" y="460935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F6D322-D499-4038-94AC-691EF0BFE019}"/>
              </a:ext>
            </a:extLst>
          </p:cNvPr>
          <p:cNvSpPr/>
          <p:nvPr/>
        </p:nvSpPr>
        <p:spPr>
          <a:xfrm>
            <a:off x="391885" y="1376624"/>
            <a:ext cx="1828800" cy="7315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246C52-2B32-4A2A-A1DD-91CA19306E69}"/>
              </a:ext>
            </a:extLst>
          </p:cNvPr>
          <p:cNvSpPr/>
          <p:nvPr/>
        </p:nvSpPr>
        <p:spPr>
          <a:xfrm>
            <a:off x="3285811" y="1376624"/>
            <a:ext cx="1828800" cy="731520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54BD57-ED91-46D6-B5E5-160A19D15D57}"/>
              </a:ext>
            </a:extLst>
          </p:cNvPr>
          <p:cNvSpPr/>
          <p:nvPr/>
        </p:nvSpPr>
        <p:spPr>
          <a:xfrm>
            <a:off x="2220685" y="1677103"/>
            <a:ext cx="1065126" cy="130629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6018F30E-10FD-41FC-9C69-F82335B44936}"/>
              </a:ext>
            </a:extLst>
          </p:cNvPr>
          <p:cNvSpPr/>
          <p:nvPr/>
        </p:nvSpPr>
        <p:spPr>
          <a:xfrm rot="18971335">
            <a:off x="2633485" y="1602538"/>
            <a:ext cx="274320" cy="274320"/>
          </a:xfrm>
          <a:prstGeom prst="plus">
            <a:avLst>
              <a:gd name="adj" fmla="val 4634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754C703-5508-4B0D-8BF5-E282EF64A526}"/>
              </a:ext>
            </a:extLst>
          </p:cNvPr>
          <p:cNvSpPr/>
          <p:nvPr/>
        </p:nvSpPr>
        <p:spPr>
          <a:xfrm flipH="1">
            <a:off x="1098993" y="3198695"/>
            <a:ext cx="1339215" cy="1683385"/>
          </a:xfrm>
          <a:custGeom>
            <a:avLst/>
            <a:gdLst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76200 w 1333500"/>
              <a:gd name="connsiteY5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39700 w 1333500"/>
              <a:gd name="connsiteY5" fmla="*/ 42926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39700 w 1333500"/>
              <a:gd name="connsiteY5" fmla="*/ 42926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16840 w 1333500"/>
              <a:gd name="connsiteY5" fmla="*/ 32258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116840 w 1333500"/>
              <a:gd name="connsiteY5" fmla="*/ 322580 h 1681480"/>
              <a:gd name="connsiteX6" fmla="*/ 76200 w 1333500"/>
              <a:gd name="connsiteY6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4800 w 1333500"/>
              <a:gd name="connsiteY5" fmla="*/ 82042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22580 w 1333500"/>
              <a:gd name="connsiteY5" fmla="*/ 84074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1480"/>
              <a:gd name="connsiteX1" fmla="*/ 0 w 1333500"/>
              <a:gd name="connsiteY1" fmla="*/ 7620 h 1681480"/>
              <a:gd name="connsiteX2" fmla="*/ 2540 w 1333500"/>
              <a:gd name="connsiteY2" fmla="*/ 1681480 h 1681480"/>
              <a:gd name="connsiteX3" fmla="*/ 1333500 w 1333500"/>
              <a:gd name="connsiteY3" fmla="*/ 1678940 h 1681480"/>
              <a:gd name="connsiteX4" fmla="*/ 1325880 w 1333500"/>
              <a:gd name="connsiteY4" fmla="*/ 1600200 h 1681480"/>
              <a:gd name="connsiteX5" fmla="*/ 307340 w 1333500"/>
              <a:gd name="connsiteY5" fmla="*/ 850900 h 1681480"/>
              <a:gd name="connsiteX6" fmla="*/ 116840 w 1333500"/>
              <a:gd name="connsiteY6" fmla="*/ 322580 h 1681480"/>
              <a:gd name="connsiteX7" fmla="*/ 76200 w 1333500"/>
              <a:gd name="connsiteY7" fmla="*/ 0 h 168148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07340 w 1333500"/>
              <a:gd name="connsiteY5" fmla="*/ 85344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75260 w 1333500"/>
              <a:gd name="connsiteY5" fmla="*/ 642620 h 1684020"/>
              <a:gd name="connsiteX6" fmla="*/ 116840 w 1333500"/>
              <a:gd name="connsiteY6" fmla="*/ 325120 h 1684020"/>
              <a:gd name="connsiteX7" fmla="*/ 76200 w 1333500"/>
              <a:gd name="connsiteY7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98780 w 1333500"/>
              <a:gd name="connsiteY5" fmla="*/ 924560 h 1684020"/>
              <a:gd name="connsiteX6" fmla="*/ 175260 w 1333500"/>
              <a:gd name="connsiteY6" fmla="*/ 642620 h 1684020"/>
              <a:gd name="connsiteX7" fmla="*/ 116840 w 1333500"/>
              <a:gd name="connsiteY7" fmla="*/ 325120 h 1684020"/>
              <a:gd name="connsiteX8" fmla="*/ 76200 w 1333500"/>
              <a:gd name="connsiteY8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175260 w 1333500"/>
              <a:gd name="connsiteY6" fmla="*/ 642620 h 1684020"/>
              <a:gd name="connsiteX7" fmla="*/ 116840 w 1333500"/>
              <a:gd name="connsiteY7" fmla="*/ 325120 h 1684020"/>
              <a:gd name="connsiteX8" fmla="*/ 76200 w 1333500"/>
              <a:gd name="connsiteY8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06400 w 1333500"/>
              <a:gd name="connsiteY5" fmla="*/ 99060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30200 w 1333500"/>
              <a:gd name="connsiteY5" fmla="*/ 105918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330200 w 1333500"/>
              <a:gd name="connsiteY5" fmla="*/ 1059180 h 1684020"/>
              <a:gd name="connsiteX6" fmla="*/ 241300 w 1333500"/>
              <a:gd name="connsiteY6" fmla="*/ 878840 h 1684020"/>
              <a:gd name="connsiteX7" fmla="*/ 175260 w 1333500"/>
              <a:gd name="connsiteY7" fmla="*/ 642620 h 1684020"/>
              <a:gd name="connsiteX8" fmla="*/ 116840 w 1333500"/>
              <a:gd name="connsiteY8" fmla="*/ 325120 h 1684020"/>
              <a:gd name="connsiteX9" fmla="*/ 76200 w 1333500"/>
              <a:gd name="connsiteY9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64820 w 1333500"/>
              <a:gd name="connsiteY5" fmla="*/ 1231900 h 1684020"/>
              <a:gd name="connsiteX6" fmla="*/ 330200 w 1333500"/>
              <a:gd name="connsiteY6" fmla="*/ 1059180 h 1684020"/>
              <a:gd name="connsiteX7" fmla="*/ 241300 w 1333500"/>
              <a:gd name="connsiteY7" fmla="*/ 878840 h 1684020"/>
              <a:gd name="connsiteX8" fmla="*/ 175260 w 1333500"/>
              <a:gd name="connsiteY8" fmla="*/ 642620 h 1684020"/>
              <a:gd name="connsiteX9" fmla="*/ 116840 w 1333500"/>
              <a:gd name="connsiteY9" fmla="*/ 325120 h 1684020"/>
              <a:gd name="connsiteX10" fmla="*/ 76200 w 1333500"/>
              <a:gd name="connsiteY10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464820 w 1333500"/>
              <a:gd name="connsiteY5" fmla="*/ 1231900 h 1684020"/>
              <a:gd name="connsiteX6" fmla="*/ 330200 w 1333500"/>
              <a:gd name="connsiteY6" fmla="*/ 1059180 h 1684020"/>
              <a:gd name="connsiteX7" fmla="*/ 241300 w 1333500"/>
              <a:gd name="connsiteY7" fmla="*/ 878840 h 1684020"/>
              <a:gd name="connsiteX8" fmla="*/ 175260 w 1333500"/>
              <a:gd name="connsiteY8" fmla="*/ 642620 h 1684020"/>
              <a:gd name="connsiteX9" fmla="*/ 116840 w 1333500"/>
              <a:gd name="connsiteY9" fmla="*/ 325120 h 1684020"/>
              <a:gd name="connsiteX10" fmla="*/ 76200 w 1333500"/>
              <a:gd name="connsiteY10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579120 w 1333500"/>
              <a:gd name="connsiteY5" fmla="*/ 1320800 h 1684020"/>
              <a:gd name="connsiteX6" fmla="*/ 464820 w 1333500"/>
              <a:gd name="connsiteY6" fmla="*/ 1231900 h 1684020"/>
              <a:gd name="connsiteX7" fmla="*/ 330200 w 1333500"/>
              <a:gd name="connsiteY7" fmla="*/ 1059180 h 1684020"/>
              <a:gd name="connsiteX8" fmla="*/ 241300 w 1333500"/>
              <a:gd name="connsiteY8" fmla="*/ 878840 h 1684020"/>
              <a:gd name="connsiteX9" fmla="*/ 175260 w 1333500"/>
              <a:gd name="connsiteY9" fmla="*/ 642620 h 1684020"/>
              <a:gd name="connsiteX10" fmla="*/ 116840 w 1333500"/>
              <a:gd name="connsiteY10" fmla="*/ 325120 h 1684020"/>
              <a:gd name="connsiteX11" fmla="*/ 76200 w 1333500"/>
              <a:gd name="connsiteY11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579120 w 1333500"/>
              <a:gd name="connsiteY5" fmla="*/ 1320800 h 1684020"/>
              <a:gd name="connsiteX6" fmla="*/ 464820 w 1333500"/>
              <a:gd name="connsiteY6" fmla="*/ 1231900 h 1684020"/>
              <a:gd name="connsiteX7" fmla="*/ 330200 w 1333500"/>
              <a:gd name="connsiteY7" fmla="*/ 1059180 h 1684020"/>
              <a:gd name="connsiteX8" fmla="*/ 241300 w 1333500"/>
              <a:gd name="connsiteY8" fmla="*/ 878840 h 1684020"/>
              <a:gd name="connsiteX9" fmla="*/ 175260 w 1333500"/>
              <a:gd name="connsiteY9" fmla="*/ 642620 h 1684020"/>
              <a:gd name="connsiteX10" fmla="*/ 116840 w 1333500"/>
              <a:gd name="connsiteY10" fmla="*/ 325120 h 1684020"/>
              <a:gd name="connsiteX11" fmla="*/ 76200 w 1333500"/>
              <a:gd name="connsiteY11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734060 w 1333500"/>
              <a:gd name="connsiteY5" fmla="*/ 1404620 h 1684020"/>
              <a:gd name="connsiteX6" fmla="*/ 579120 w 1333500"/>
              <a:gd name="connsiteY6" fmla="*/ 1320800 h 1684020"/>
              <a:gd name="connsiteX7" fmla="*/ 464820 w 1333500"/>
              <a:gd name="connsiteY7" fmla="*/ 1231900 h 1684020"/>
              <a:gd name="connsiteX8" fmla="*/ 330200 w 1333500"/>
              <a:gd name="connsiteY8" fmla="*/ 1059180 h 1684020"/>
              <a:gd name="connsiteX9" fmla="*/ 241300 w 1333500"/>
              <a:gd name="connsiteY9" fmla="*/ 878840 h 1684020"/>
              <a:gd name="connsiteX10" fmla="*/ 175260 w 1333500"/>
              <a:gd name="connsiteY10" fmla="*/ 642620 h 1684020"/>
              <a:gd name="connsiteX11" fmla="*/ 116840 w 1333500"/>
              <a:gd name="connsiteY11" fmla="*/ 325120 h 1684020"/>
              <a:gd name="connsiteX12" fmla="*/ 76200 w 1333500"/>
              <a:gd name="connsiteY12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734060 w 1333500"/>
              <a:gd name="connsiteY5" fmla="*/ 1404620 h 1684020"/>
              <a:gd name="connsiteX6" fmla="*/ 579120 w 1333500"/>
              <a:gd name="connsiteY6" fmla="*/ 1320800 h 1684020"/>
              <a:gd name="connsiteX7" fmla="*/ 464820 w 1333500"/>
              <a:gd name="connsiteY7" fmla="*/ 1231900 h 1684020"/>
              <a:gd name="connsiteX8" fmla="*/ 330200 w 1333500"/>
              <a:gd name="connsiteY8" fmla="*/ 1059180 h 1684020"/>
              <a:gd name="connsiteX9" fmla="*/ 241300 w 1333500"/>
              <a:gd name="connsiteY9" fmla="*/ 878840 h 1684020"/>
              <a:gd name="connsiteX10" fmla="*/ 175260 w 1333500"/>
              <a:gd name="connsiteY10" fmla="*/ 642620 h 1684020"/>
              <a:gd name="connsiteX11" fmla="*/ 116840 w 1333500"/>
              <a:gd name="connsiteY11" fmla="*/ 325120 h 1684020"/>
              <a:gd name="connsiteX12" fmla="*/ 76200 w 1333500"/>
              <a:gd name="connsiteY12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901700 w 1333500"/>
              <a:gd name="connsiteY5" fmla="*/ 1470660 h 1684020"/>
              <a:gd name="connsiteX6" fmla="*/ 734060 w 1333500"/>
              <a:gd name="connsiteY6" fmla="*/ 1404620 h 1684020"/>
              <a:gd name="connsiteX7" fmla="*/ 579120 w 1333500"/>
              <a:gd name="connsiteY7" fmla="*/ 1320800 h 1684020"/>
              <a:gd name="connsiteX8" fmla="*/ 464820 w 1333500"/>
              <a:gd name="connsiteY8" fmla="*/ 1231900 h 1684020"/>
              <a:gd name="connsiteX9" fmla="*/ 330200 w 1333500"/>
              <a:gd name="connsiteY9" fmla="*/ 1059180 h 1684020"/>
              <a:gd name="connsiteX10" fmla="*/ 241300 w 1333500"/>
              <a:gd name="connsiteY10" fmla="*/ 878840 h 1684020"/>
              <a:gd name="connsiteX11" fmla="*/ 175260 w 1333500"/>
              <a:gd name="connsiteY11" fmla="*/ 642620 h 1684020"/>
              <a:gd name="connsiteX12" fmla="*/ 116840 w 1333500"/>
              <a:gd name="connsiteY12" fmla="*/ 325120 h 1684020"/>
              <a:gd name="connsiteX13" fmla="*/ 76200 w 1333500"/>
              <a:gd name="connsiteY13" fmla="*/ 0 h 1684020"/>
              <a:gd name="connsiteX0" fmla="*/ 76200 w 1333500"/>
              <a:gd name="connsiteY0" fmla="*/ 0 h 1684020"/>
              <a:gd name="connsiteX1" fmla="*/ 0 w 1333500"/>
              <a:gd name="connsiteY1" fmla="*/ 10160 h 1684020"/>
              <a:gd name="connsiteX2" fmla="*/ 2540 w 1333500"/>
              <a:gd name="connsiteY2" fmla="*/ 1684020 h 1684020"/>
              <a:gd name="connsiteX3" fmla="*/ 1333500 w 1333500"/>
              <a:gd name="connsiteY3" fmla="*/ 1681480 h 1684020"/>
              <a:gd name="connsiteX4" fmla="*/ 1325880 w 1333500"/>
              <a:gd name="connsiteY4" fmla="*/ 1602740 h 1684020"/>
              <a:gd name="connsiteX5" fmla="*/ 1084580 w 1333500"/>
              <a:gd name="connsiteY5" fmla="*/ 1529080 h 1684020"/>
              <a:gd name="connsiteX6" fmla="*/ 901700 w 1333500"/>
              <a:gd name="connsiteY6" fmla="*/ 1470660 h 1684020"/>
              <a:gd name="connsiteX7" fmla="*/ 734060 w 1333500"/>
              <a:gd name="connsiteY7" fmla="*/ 1404620 h 1684020"/>
              <a:gd name="connsiteX8" fmla="*/ 579120 w 1333500"/>
              <a:gd name="connsiteY8" fmla="*/ 1320800 h 1684020"/>
              <a:gd name="connsiteX9" fmla="*/ 464820 w 1333500"/>
              <a:gd name="connsiteY9" fmla="*/ 1231900 h 1684020"/>
              <a:gd name="connsiteX10" fmla="*/ 330200 w 1333500"/>
              <a:gd name="connsiteY10" fmla="*/ 1059180 h 1684020"/>
              <a:gd name="connsiteX11" fmla="*/ 241300 w 1333500"/>
              <a:gd name="connsiteY11" fmla="*/ 878840 h 1684020"/>
              <a:gd name="connsiteX12" fmla="*/ 175260 w 1333500"/>
              <a:gd name="connsiteY12" fmla="*/ 642620 h 1684020"/>
              <a:gd name="connsiteX13" fmla="*/ 116840 w 1333500"/>
              <a:gd name="connsiteY13" fmla="*/ 325120 h 1684020"/>
              <a:gd name="connsiteX14" fmla="*/ 76200 w 1333500"/>
              <a:gd name="connsiteY14" fmla="*/ 0 h 1684020"/>
              <a:gd name="connsiteX0" fmla="*/ 76200 w 1333500"/>
              <a:gd name="connsiteY0" fmla="*/ 0 h 1673860"/>
              <a:gd name="connsiteX1" fmla="*/ 0 w 1333500"/>
              <a:gd name="connsiteY1" fmla="*/ 0 h 1673860"/>
              <a:gd name="connsiteX2" fmla="*/ 2540 w 1333500"/>
              <a:gd name="connsiteY2" fmla="*/ 1673860 h 1673860"/>
              <a:gd name="connsiteX3" fmla="*/ 1333500 w 1333500"/>
              <a:gd name="connsiteY3" fmla="*/ 1671320 h 1673860"/>
              <a:gd name="connsiteX4" fmla="*/ 1325880 w 1333500"/>
              <a:gd name="connsiteY4" fmla="*/ 1592580 h 1673860"/>
              <a:gd name="connsiteX5" fmla="*/ 1084580 w 1333500"/>
              <a:gd name="connsiteY5" fmla="*/ 1518920 h 1673860"/>
              <a:gd name="connsiteX6" fmla="*/ 901700 w 1333500"/>
              <a:gd name="connsiteY6" fmla="*/ 1460500 h 1673860"/>
              <a:gd name="connsiteX7" fmla="*/ 734060 w 1333500"/>
              <a:gd name="connsiteY7" fmla="*/ 1394460 h 1673860"/>
              <a:gd name="connsiteX8" fmla="*/ 579120 w 1333500"/>
              <a:gd name="connsiteY8" fmla="*/ 1310640 h 1673860"/>
              <a:gd name="connsiteX9" fmla="*/ 464820 w 1333500"/>
              <a:gd name="connsiteY9" fmla="*/ 1221740 h 1673860"/>
              <a:gd name="connsiteX10" fmla="*/ 330200 w 1333500"/>
              <a:gd name="connsiteY10" fmla="*/ 1049020 h 1673860"/>
              <a:gd name="connsiteX11" fmla="*/ 241300 w 1333500"/>
              <a:gd name="connsiteY11" fmla="*/ 868680 h 1673860"/>
              <a:gd name="connsiteX12" fmla="*/ 175260 w 1333500"/>
              <a:gd name="connsiteY12" fmla="*/ 632460 h 1673860"/>
              <a:gd name="connsiteX13" fmla="*/ 116840 w 1333500"/>
              <a:gd name="connsiteY13" fmla="*/ 314960 h 1673860"/>
              <a:gd name="connsiteX14" fmla="*/ 76200 w 1333500"/>
              <a:gd name="connsiteY14" fmla="*/ 0 h 1673860"/>
              <a:gd name="connsiteX0" fmla="*/ 76200 w 1333500"/>
              <a:gd name="connsiteY0" fmla="*/ 0 h 1673860"/>
              <a:gd name="connsiteX1" fmla="*/ 0 w 1333500"/>
              <a:gd name="connsiteY1" fmla="*/ 0 h 1673860"/>
              <a:gd name="connsiteX2" fmla="*/ 2540 w 1333500"/>
              <a:gd name="connsiteY2" fmla="*/ 1673860 h 1673860"/>
              <a:gd name="connsiteX3" fmla="*/ 1333500 w 1333500"/>
              <a:gd name="connsiteY3" fmla="*/ 1671320 h 1673860"/>
              <a:gd name="connsiteX4" fmla="*/ 1333500 w 1333500"/>
              <a:gd name="connsiteY4" fmla="*/ 1595120 h 1673860"/>
              <a:gd name="connsiteX5" fmla="*/ 1084580 w 1333500"/>
              <a:gd name="connsiteY5" fmla="*/ 1518920 h 1673860"/>
              <a:gd name="connsiteX6" fmla="*/ 901700 w 1333500"/>
              <a:gd name="connsiteY6" fmla="*/ 1460500 h 1673860"/>
              <a:gd name="connsiteX7" fmla="*/ 734060 w 1333500"/>
              <a:gd name="connsiteY7" fmla="*/ 1394460 h 1673860"/>
              <a:gd name="connsiteX8" fmla="*/ 579120 w 1333500"/>
              <a:gd name="connsiteY8" fmla="*/ 1310640 h 1673860"/>
              <a:gd name="connsiteX9" fmla="*/ 464820 w 1333500"/>
              <a:gd name="connsiteY9" fmla="*/ 1221740 h 1673860"/>
              <a:gd name="connsiteX10" fmla="*/ 330200 w 1333500"/>
              <a:gd name="connsiteY10" fmla="*/ 1049020 h 1673860"/>
              <a:gd name="connsiteX11" fmla="*/ 241300 w 1333500"/>
              <a:gd name="connsiteY11" fmla="*/ 868680 h 1673860"/>
              <a:gd name="connsiteX12" fmla="*/ 175260 w 1333500"/>
              <a:gd name="connsiteY12" fmla="*/ 632460 h 1673860"/>
              <a:gd name="connsiteX13" fmla="*/ 116840 w 1333500"/>
              <a:gd name="connsiteY13" fmla="*/ 314960 h 1673860"/>
              <a:gd name="connsiteX14" fmla="*/ 76200 w 1333500"/>
              <a:gd name="connsiteY14" fmla="*/ 0 h 1673860"/>
              <a:gd name="connsiteX0" fmla="*/ 81915 w 1339215"/>
              <a:gd name="connsiteY0" fmla="*/ 762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9215 w 1339215"/>
              <a:gd name="connsiteY4" fmla="*/ 1602740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1915 w 1339215"/>
              <a:gd name="connsiteY14" fmla="*/ 762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9215 w 1339215"/>
              <a:gd name="connsiteY4" fmla="*/ 1602740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52195 h 1681480"/>
              <a:gd name="connsiteX5" fmla="*/ 1090295 w 1339215"/>
              <a:gd name="connsiteY5" fmla="*/ 1526540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52195 h 1681480"/>
              <a:gd name="connsiteX5" fmla="*/ 1172210 w 1339215"/>
              <a:gd name="connsiteY5" fmla="*/ 1021715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07415 w 1339215"/>
              <a:gd name="connsiteY6" fmla="*/ 1468120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739775 w 1339215"/>
              <a:gd name="connsiteY7" fmla="*/ 1402080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584835 w 1339215"/>
              <a:gd name="connsiteY8" fmla="*/ 131826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470535 w 1339215"/>
              <a:gd name="connsiteY9" fmla="*/ 1229360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533400 w 1339215"/>
              <a:gd name="connsiteY9" fmla="*/ 720725 h 1681480"/>
              <a:gd name="connsiteX10" fmla="*/ 335915 w 1339215"/>
              <a:gd name="connsiteY10" fmla="*/ 1056640 h 1681480"/>
              <a:gd name="connsiteX11" fmla="*/ 247015 w 1339215"/>
              <a:gd name="connsiteY11" fmla="*/ 876300 h 1681480"/>
              <a:gd name="connsiteX12" fmla="*/ 180975 w 1339215"/>
              <a:gd name="connsiteY12" fmla="*/ 640080 h 1681480"/>
              <a:gd name="connsiteX13" fmla="*/ 122555 w 1339215"/>
              <a:gd name="connsiteY13" fmla="*/ 322580 h 1681480"/>
              <a:gd name="connsiteX14" fmla="*/ 85725 w 1339215"/>
              <a:gd name="connsiteY14" fmla="*/ 0 h 1681480"/>
              <a:gd name="connsiteX0" fmla="*/ 85725 w 1339215"/>
              <a:gd name="connsiteY0" fmla="*/ 0 h 1681480"/>
              <a:gd name="connsiteX1" fmla="*/ 0 w 1339215"/>
              <a:gd name="connsiteY1" fmla="*/ 0 h 1681480"/>
              <a:gd name="connsiteX2" fmla="*/ 8255 w 1339215"/>
              <a:gd name="connsiteY2" fmla="*/ 1681480 h 1681480"/>
              <a:gd name="connsiteX3" fmla="*/ 1339215 w 1339215"/>
              <a:gd name="connsiteY3" fmla="*/ 1678940 h 1681480"/>
              <a:gd name="connsiteX4" fmla="*/ 1333500 w 1339215"/>
              <a:gd name="connsiteY4" fmla="*/ 1061720 h 1681480"/>
              <a:gd name="connsiteX5" fmla="*/ 1172210 w 1339215"/>
              <a:gd name="connsiteY5" fmla="*/ 1021715 h 1681480"/>
              <a:gd name="connsiteX6" fmla="*/ 993140 w 1339215"/>
              <a:gd name="connsiteY6" fmla="*/ 974725 h 1681480"/>
              <a:gd name="connsiteX7" fmla="*/ 821690 w 1339215"/>
              <a:gd name="connsiteY7" fmla="*/ 916305 h 1681480"/>
              <a:gd name="connsiteX8" fmla="*/ 643890 w 1339215"/>
              <a:gd name="connsiteY8" fmla="*/ 830580 h 1681480"/>
              <a:gd name="connsiteX9" fmla="*/ 533400 w 1339215"/>
              <a:gd name="connsiteY9" fmla="*/ 720725 h 1681480"/>
              <a:gd name="connsiteX10" fmla="*/ 247015 w 1339215"/>
              <a:gd name="connsiteY10" fmla="*/ 876300 h 1681480"/>
              <a:gd name="connsiteX11" fmla="*/ 180975 w 1339215"/>
              <a:gd name="connsiteY11" fmla="*/ 640080 h 1681480"/>
              <a:gd name="connsiteX12" fmla="*/ 122555 w 1339215"/>
              <a:gd name="connsiteY12" fmla="*/ 322580 h 1681480"/>
              <a:gd name="connsiteX13" fmla="*/ 85725 w 1339215"/>
              <a:gd name="connsiteY13" fmla="*/ 0 h 1681480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180975 w 1339215"/>
              <a:gd name="connsiteY11" fmla="*/ 641985 h 1683385"/>
              <a:gd name="connsiteX12" fmla="*/ 122555 w 1339215"/>
              <a:gd name="connsiteY12" fmla="*/ 324485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180975 w 1339215"/>
              <a:gd name="connsiteY11" fmla="*/ 641985 h 1683385"/>
              <a:gd name="connsiteX12" fmla="*/ 364490 w 1339215"/>
              <a:gd name="connsiteY12" fmla="*/ 273050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247015 w 1339215"/>
              <a:gd name="connsiteY10" fmla="*/ 878205 h 1683385"/>
              <a:gd name="connsiteX11" fmla="*/ 451485 w 1339215"/>
              <a:gd name="connsiteY11" fmla="*/ 581025 h 1683385"/>
              <a:gd name="connsiteX12" fmla="*/ 364490 w 1339215"/>
              <a:gd name="connsiteY12" fmla="*/ 273050 h 1683385"/>
              <a:gd name="connsiteX13" fmla="*/ 320040 w 1339215"/>
              <a:gd name="connsiteY13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451485 w 1339215"/>
              <a:gd name="connsiteY10" fmla="*/ 581025 h 1683385"/>
              <a:gd name="connsiteX11" fmla="*/ 364490 w 1339215"/>
              <a:gd name="connsiteY11" fmla="*/ 273050 h 1683385"/>
              <a:gd name="connsiteX12" fmla="*/ 320040 w 1339215"/>
              <a:gd name="connsiteY12" fmla="*/ 0 h 1683385"/>
              <a:gd name="connsiteX0" fmla="*/ 320040 w 1339215"/>
              <a:gd name="connsiteY0" fmla="*/ 0 h 1683385"/>
              <a:gd name="connsiteX1" fmla="*/ 0 w 1339215"/>
              <a:gd name="connsiteY1" fmla="*/ 1905 h 1683385"/>
              <a:gd name="connsiteX2" fmla="*/ 8255 w 1339215"/>
              <a:gd name="connsiteY2" fmla="*/ 1683385 h 1683385"/>
              <a:gd name="connsiteX3" fmla="*/ 1339215 w 1339215"/>
              <a:gd name="connsiteY3" fmla="*/ 1680845 h 1683385"/>
              <a:gd name="connsiteX4" fmla="*/ 1333500 w 1339215"/>
              <a:gd name="connsiteY4" fmla="*/ 1063625 h 1683385"/>
              <a:gd name="connsiteX5" fmla="*/ 1172210 w 1339215"/>
              <a:gd name="connsiteY5" fmla="*/ 1023620 h 1683385"/>
              <a:gd name="connsiteX6" fmla="*/ 993140 w 1339215"/>
              <a:gd name="connsiteY6" fmla="*/ 976630 h 1683385"/>
              <a:gd name="connsiteX7" fmla="*/ 821690 w 1339215"/>
              <a:gd name="connsiteY7" fmla="*/ 918210 h 1683385"/>
              <a:gd name="connsiteX8" fmla="*/ 643890 w 1339215"/>
              <a:gd name="connsiteY8" fmla="*/ 832485 h 1683385"/>
              <a:gd name="connsiteX9" fmla="*/ 533400 w 1339215"/>
              <a:gd name="connsiteY9" fmla="*/ 722630 h 1683385"/>
              <a:gd name="connsiteX10" fmla="*/ 451485 w 1339215"/>
              <a:gd name="connsiteY10" fmla="*/ 581025 h 1683385"/>
              <a:gd name="connsiteX11" fmla="*/ 364490 w 1339215"/>
              <a:gd name="connsiteY11" fmla="*/ 273050 h 1683385"/>
              <a:gd name="connsiteX12" fmla="*/ 320040 w 1339215"/>
              <a:gd name="connsiteY12" fmla="*/ 0 h 1683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39215" h="1683385">
                <a:moveTo>
                  <a:pt x="320040" y="0"/>
                </a:moveTo>
                <a:lnTo>
                  <a:pt x="0" y="1905"/>
                </a:lnTo>
                <a:cubicBezTo>
                  <a:pt x="847" y="559858"/>
                  <a:pt x="7408" y="1125432"/>
                  <a:pt x="8255" y="1683385"/>
                </a:cubicBezTo>
                <a:lnTo>
                  <a:pt x="1339215" y="1680845"/>
                </a:lnTo>
                <a:cubicBezTo>
                  <a:pt x="1339215" y="1655445"/>
                  <a:pt x="1333500" y="1089025"/>
                  <a:pt x="1333500" y="1063625"/>
                </a:cubicBezTo>
                <a:cubicBezTo>
                  <a:pt x="1292860" y="1036532"/>
                  <a:pt x="1242907" y="1045633"/>
                  <a:pt x="1172210" y="1023620"/>
                </a:cubicBezTo>
                <a:lnTo>
                  <a:pt x="993140" y="976630"/>
                </a:lnTo>
                <a:cubicBezTo>
                  <a:pt x="933873" y="957580"/>
                  <a:pt x="875030" y="941917"/>
                  <a:pt x="821690" y="918210"/>
                </a:cubicBezTo>
                <a:lnTo>
                  <a:pt x="643890" y="832485"/>
                </a:lnTo>
                <a:cubicBezTo>
                  <a:pt x="533400" y="735118"/>
                  <a:pt x="578273" y="761153"/>
                  <a:pt x="533400" y="722630"/>
                </a:cubicBezTo>
                <a:cubicBezTo>
                  <a:pt x="501333" y="680720"/>
                  <a:pt x="479637" y="655955"/>
                  <a:pt x="451485" y="581025"/>
                </a:cubicBezTo>
                <a:cubicBezTo>
                  <a:pt x="392218" y="432223"/>
                  <a:pt x="392430" y="402167"/>
                  <a:pt x="364490" y="273050"/>
                </a:cubicBezTo>
                <a:cubicBezTo>
                  <a:pt x="320463" y="-42757"/>
                  <a:pt x="341207" y="143087"/>
                  <a:pt x="32004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953C071-B850-4504-91F1-4F74A429C9FD}"/>
              </a:ext>
            </a:extLst>
          </p:cNvPr>
          <p:cNvCxnSpPr>
            <a:cxnSpLocks/>
          </p:cNvCxnSpPr>
          <p:nvPr/>
        </p:nvCxnSpPr>
        <p:spPr>
          <a:xfrm flipV="1">
            <a:off x="1099928" y="3198061"/>
            <a:ext cx="0" cy="242943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984063-3325-4C2C-A24A-7F170AEAA195}"/>
              </a:ext>
            </a:extLst>
          </p:cNvPr>
          <p:cNvCxnSpPr>
            <a:cxnSpLocks/>
          </p:cNvCxnSpPr>
          <p:nvPr/>
        </p:nvCxnSpPr>
        <p:spPr>
          <a:xfrm>
            <a:off x="1099928" y="4887908"/>
            <a:ext cx="134470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F630494-91EE-4BF4-9CAA-58B1075D375D}"/>
              </a:ext>
            </a:extLst>
          </p:cNvPr>
          <p:cNvSpPr/>
          <p:nvPr/>
        </p:nvSpPr>
        <p:spPr>
          <a:xfrm flipH="1">
            <a:off x="1104172" y="3198060"/>
            <a:ext cx="1017954" cy="1058915"/>
          </a:xfrm>
          <a:custGeom>
            <a:avLst/>
            <a:gdLst>
              <a:gd name="connsiteX0" fmla="*/ 1317812 w 1317812"/>
              <a:gd name="connsiteY0" fmla="*/ 1676400 h 1676400"/>
              <a:gd name="connsiteX1" fmla="*/ 331695 w 1317812"/>
              <a:gd name="connsiteY1" fmla="*/ 1201271 h 1676400"/>
              <a:gd name="connsiteX2" fmla="*/ 0 w 1317812"/>
              <a:gd name="connsiteY2" fmla="*/ 0 h 1676400"/>
              <a:gd name="connsiteX0" fmla="*/ 1340588 w 1340588"/>
              <a:gd name="connsiteY0" fmla="*/ 1688474 h 1688474"/>
              <a:gd name="connsiteX1" fmla="*/ 331695 w 1340588"/>
              <a:gd name="connsiteY1" fmla="*/ 1201271 h 1688474"/>
              <a:gd name="connsiteX2" fmla="*/ 0 w 1340588"/>
              <a:gd name="connsiteY2" fmla="*/ 0 h 1688474"/>
              <a:gd name="connsiteX0" fmla="*/ 1348870 w 1348870"/>
              <a:gd name="connsiteY0" fmla="*/ 1686462 h 1686462"/>
              <a:gd name="connsiteX1" fmla="*/ 331695 w 1348870"/>
              <a:gd name="connsiteY1" fmla="*/ 1201271 h 1686462"/>
              <a:gd name="connsiteX2" fmla="*/ 0 w 1348870"/>
              <a:gd name="connsiteY2" fmla="*/ 0 h 1686462"/>
              <a:gd name="connsiteX0" fmla="*/ 1359223 w 1359223"/>
              <a:gd name="connsiteY0" fmla="*/ 1684450 h 1684450"/>
              <a:gd name="connsiteX1" fmla="*/ 331695 w 1359223"/>
              <a:gd name="connsiteY1" fmla="*/ 1201271 h 1684450"/>
              <a:gd name="connsiteX2" fmla="*/ 0 w 1359223"/>
              <a:gd name="connsiteY2" fmla="*/ 0 h 168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9223" h="1684450">
                <a:moveTo>
                  <a:pt x="1359223" y="1684450"/>
                </a:moveTo>
                <a:cubicBezTo>
                  <a:pt x="975982" y="1586585"/>
                  <a:pt x="551330" y="1480671"/>
                  <a:pt x="331695" y="1201271"/>
                </a:cubicBezTo>
                <a:cubicBezTo>
                  <a:pt x="112060" y="921871"/>
                  <a:pt x="56030" y="460935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39A6C5-4C36-44F9-AFED-C7BCF258DE92}"/>
              </a:ext>
            </a:extLst>
          </p:cNvPr>
          <p:cNvCxnSpPr>
            <a:cxnSpLocks/>
          </p:cNvCxnSpPr>
          <p:nvPr/>
        </p:nvCxnSpPr>
        <p:spPr>
          <a:xfrm flipH="1" flipV="1">
            <a:off x="2444634" y="3198061"/>
            <a:ext cx="0" cy="242943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BFDE0A-91BE-4B26-B0A8-77EDDD236B65}"/>
              </a:ext>
            </a:extLst>
          </p:cNvPr>
          <p:cNvCxnSpPr/>
          <p:nvPr/>
        </p:nvCxnSpPr>
        <p:spPr>
          <a:xfrm>
            <a:off x="1099928" y="5618532"/>
            <a:ext cx="3361765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652C448-73A0-4EF4-A570-3FE930451ED6}"/>
              </a:ext>
            </a:extLst>
          </p:cNvPr>
          <p:cNvCxnSpPr>
            <a:cxnSpLocks/>
          </p:cNvCxnSpPr>
          <p:nvPr/>
        </p:nvCxnSpPr>
        <p:spPr>
          <a:xfrm flipH="1" flipV="1">
            <a:off x="4449570" y="3189096"/>
            <a:ext cx="0" cy="242943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593D932-E660-4684-903A-C6E6B91A4EAC}"/>
              </a:ext>
            </a:extLst>
          </p:cNvPr>
          <p:cNvCxnSpPr>
            <a:cxnSpLocks/>
          </p:cNvCxnSpPr>
          <p:nvPr/>
        </p:nvCxnSpPr>
        <p:spPr>
          <a:xfrm flipV="1">
            <a:off x="3104864" y="3189096"/>
            <a:ext cx="0" cy="2429436"/>
          </a:xfrm>
          <a:prstGeom prst="straightConnector1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E17253D5-A603-47A4-A07D-111B040996CA}"/>
              </a:ext>
            </a:extLst>
          </p:cNvPr>
          <p:cNvSpPr/>
          <p:nvPr/>
        </p:nvSpPr>
        <p:spPr>
          <a:xfrm>
            <a:off x="1535639" y="4203001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A9AFCB-D4FC-4471-915C-E74D4CEB3C8E}"/>
              </a:ext>
            </a:extLst>
          </p:cNvPr>
          <p:cNvSpPr/>
          <p:nvPr/>
        </p:nvSpPr>
        <p:spPr>
          <a:xfrm>
            <a:off x="2313133" y="362746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9705831-7AFC-4A56-B72D-40A59784CB4D}"/>
              </a:ext>
            </a:extLst>
          </p:cNvPr>
          <p:cNvSpPr/>
          <p:nvPr/>
        </p:nvSpPr>
        <p:spPr>
          <a:xfrm flipV="1">
            <a:off x="3504013" y="423282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4729CB-1EBA-432F-810C-3EDFB57B67DB}"/>
                  </a:ext>
                </a:extLst>
              </p:cNvPr>
              <p:cNvSpPr txBox="1"/>
              <p:nvPr/>
            </p:nvSpPr>
            <p:spPr>
              <a:xfrm>
                <a:off x="1503726" y="2749469"/>
                <a:ext cx="522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24729CB-1EBA-432F-810C-3EDFB57B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726" y="2749469"/>
                <a:ext cx="52251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6EC4D46-D05E-47A9-AE2C-19EF6DF28494}"/>
                  </a:ext>
                </a:extLst>
              </p:cNvPr>
              <p:cNvSpPr txBox="1"/>
              <p:nvPr/>
            </p:nvSpPr>
            <p:spPr>
              <a:xfrm>
                <a:off x="3564937" y="2775704"/>
                <a:ext cx="522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6EC4D46-D05E-47A9-AE2C-19EF6DF28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937" y="2775704"/>
                <a:ext cx="52251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A0EDC0-F9A5-400E-BFA7-F4BC6F20BA6D}"/>
                  </a:ext>
                </a:extLst>
              </p:cNvPr>
              <p:cNvSpPr txBox="1"/>
              <p:nvPr/>
            </p:nvSpPr>
            <p:spPr>
              <a:xfrm>
                <a:off x="2523124" y="2773721"/>
                <a:ext cx="5225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FA0EDC0-F9A5-400E-BFA7-F4BC6F20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124" y="2773721"/>
                <a:ext cx="5225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43B7CA-11DE-4B28-A24D-5BE078C23A97}"/>
                  </a:ext>
                </a:extLst>
              </p:cNvPr>
              <p:cNvSpPr txBox="1"/>
              <p:nvPr/>
            </p:nvSpPr>
            <p:spPr>
              <a:xfrm>
                <a:off x="603779" y="4671203"/>
                <a:ext cx="4363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343B7CA-11DE-4B28-A24D-5BE078C2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9" y="4671203"/>
                <a:ext cx="43633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A41738D5-0831-4B1B-8EF2-78F448A0BE2D}"/>
              </a:ext>
            </a:extLst>
          </p:cNvPr>
          <p:cNvSpPr txBox="1"/>
          <p:nvPr/>
        </p:nvSpPr>
        <p:spPr>
          <a:xfrm>
            <a:off x="4464644" y="5361830"/>
            <a:ext cx="824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00BB2D-2D45-4B33-B473-A0AD92928899}"/>
                  </a:ext>
                </a:extLst>
              </p:cNvPr>
              <p:cNvSpPr txBox="1"/>
              <p:nvPr/>
            </p:nvSpPr>
            <p:spPr>
              <a:xfrm>
                <a:off x="603779" y="5396664"/>
                <a:ext cx="419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E00BB2D-2D45-4B33-B473-A0AD92928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79" y="5396664"/>
                <a:ext cx="41973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5FF1578-4781-4B99-8ED9-C58960D4305D}"/>
              </a:ext>
            </a:extLst>
          </p:cNvPr>
          <p:cNvCxnSpPr>
            <a:cxnSpLocks/>
          </p:cNvCxnSpPr>
          <p:nvPr/>
        </p:nvCxnSpPr>
        <p:spPr>
          <a:xfrm>
            <a:off x="3100195" y="4888856"/>
            <a:ext cx="134470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B37C10A1-5B86-46FF-AD9D-E6169444FFB0}"/>
              </a:ext>
            </a:extLst>
          </p:cNvPr>
          <p:cNvSpPr/>
          <p:nvPr/>
        </p:nvSpPr>
        <p:spPr>
          <a:xfrm>
            <a:off x="1306285" y="178185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715EAF4-BD56-49A1-B196-AAA2C29F404C}"/>
              </a:ext>
            </a:extLst>
          </p:cNvPr>
          <p:cNvSpPr/>
          <p:nvPr/>
        </p:nvSpPr>
        <p:spPr>
          <a:xfrm>
            <a:off x="1628642" y="187329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21C259D-A48D-40D1-A560-A363530AC678}"/>
              </a:ext>
            </a:extLst>
          </p:cNvPr>
          <p:cNvSpPr/>
          <p:nvPr/>
        </p:nvSpPr>
        <p:spPr>
          <a:xfrm>
            <a:off x="936496" y="187476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687CF8E-D7AB-4C85-B84A-02176A7C8325}"/>
              </a:ext>
            </a:extLst>
          </p:cNvPr>
          <p:cNvGrpSpPr/>
          <p:nvPr/>
        </p:nvGrpSpPr>
        <p:grpSpPr>
          <a:xfrm>
            <a:off x="1206471" y="5484620"/>
            <a:ext cx="506814" cy="274312"/>
            <a:chOff x="1334172" y="4654480"/>
            <a:chExt cx="506814" cy="274312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8258A959-796D-4A01-93A6-EAA7449CAB8A}"/>
                </a:ext>
              </a:extLst>
            </p:cNvPr>
            <p:cNvSpPr/>
            <p:nvPr/>
          </p:nvSpPr>
          <p:spPr>
            <a:xfrm>
              <a:off x="1334172" y="4654480"/>
              <a:ext cx="506814" cy="274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1BE1704-B1A8-4EB6-8A96-6C96A7EB4551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285C2BA-49D4-468D-AB6D-AF091265030B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43001F9B-AEFB-4F19-B976-ABF6CFA1F092}"/>
              </a:ext>
            </a:extLst>
          </p:cNvPr>
          <p:cNvSpPr/>
          <p:nvPr/>
        </p:nvSpPr>
        <p:spPr>
          <a:xfrm>
            <a:off x="936496" y="155275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D0A637-865D-465E-A02F-D4934E859F40}"/>
              </a:ext>
            </a:extLst>
          </p:cNvPr>
          <p:cNvSpPr txBox="1"/>
          <p:nvPr/>
        </p:nvSpPr>
        <p:spPr>
          <a:xfrm>
            <a:off x="6294459" y="1104159"/>
            <a:ext cx="474188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 observed “non-equilibrium” QP density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4A24691-80EE-4C59-9DC5-CB18530C3AF3}"/>
              </a:ext>
            </a:extLst>
          </p:cNvPr>
          <p:cNvSpPr/>
          <p:nvPr/>
        </p:nvSpPr>
        <p:spPr>
          <a:xfrm rot="18642344">
            <a:off x="749425" y="5882712"/>
            <a:ext cx="812803" cy="431042"/>
          </a:xfrm>
          <a:custGeom>
            <a:avLst/>
            <a:gdLst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374900 w 2918460"/>
              <a:gd name="connsiteY13" fmla="*/ 368300 h 368300"/>
              <a:gd name="connsiteX14" fmla="*/ 2555240 w 2918460"/>
              <a:gd name="connsiteY14" fmla="*/ 187960 h 368300"/>
              <a:gd name="connsiteX15" fmla="*/ 2918460 w 2918460"/>
              <a:gd name="connsiteY15" fmla="*/ 182880 h 368300"/>
              <a:gd name="connsiteX0" fmla="*/ 0 w 2918460"/>
              <a:gd name="connsiteY0" fmla="*/ 182880 h 488315"/>
              <a:gd name="connsiteX1" fmla="*/ 365760 w 2918460"/>
              <a:gd name="connsiteY1" fmla="*/ 185420 h 488315"/>
              <a:gd name="connsiteX2" fmla="*/ 548640 w 2918460"/>
              <a:gd name="connsiteY2" fmla="*/ 0 h 488315"/>
              <a:gd name="connsiteX3" fmla="*/ 731520 w 2918460"/>
              <a:gd name="connsiteY3" fmla="*/ 185420 h 488315"/>
              <a:gd name="connsiteX4" fmla="*/ 914400 w 2918460"/>
              <a:gd name="connsiteY4" fmla="*/ 365760 h 488315"/>
              <a:gd name="connsiteX5" fmla="*/ 1097280 w 2918460"/>
              <a:gd name="connsiteY5" fmla="*/ 182880 h 488315"/>
              <a:gd name="connsiteX6" fmla="*/ 1280160 w 2918460"/>
              <a:gd name="connsiteY6" fmla="*/ 2540 h 488315"/>
              <a:gd name="connsiteX7" fmla="*/ 1460500 w 2918460"/>
              <a:gd name="connsiteY7" fmla="*/ 182880 h 488315"/>
              <a:gd name="connsiteX8" fmla="*/ 1640840 w 2918460"/>
              <a:gd name="connsiteY8" fmla="*/ 365760 h 488315"/>
              <a:gd name="connsiteX9" fmla="*/ 1826260 w 2918460"/>
              <a:gd name="connsiteY9" fmla="*/ 185420 h 488315"/>
              <a:gd name="connsiteX10" fmla="*/ 2006600 w 2918460"/>
              <a:gd name="connsiteY10" fmla="*/ 2540 h 488315"/>
              <a:gd name="connsiteX11" fmla="*/ 2192020 w 2918460"/>
              <a:gd name="connsiteY11" fmla="*/ 182880 h 488315"/>
              <a:gd name="connsiteX12" fmla="*/ 2374900 w 2918460"/>
              <a:gd name="connsiteY12" fmla="*/ 368300 h 488315"/>
              <a:gd name="connsiteX13" fmla="*/ 2460625 w 2918460"/>
              <a:gd name="connsiteY13" fmla="*/ 488315 h 488315"/>
              <a:gd name="connsiteX14" fmla="*/ 2555240 w 2918460"/>
              <a:gd name="connsiteY14" fmla="*/ 187960 h 488315"/>
              <a:gd name="connsiteX15" fmla="*/ 2918460 w 2918460"/>
              <a:gd name="connsiteY15" fmla="*/ 182880 h 488315"/>
              <a:gd name="connsiteX0" fmla="*/ 0 w 2918460"/>
              <a:gd name="connsiteY0" fmla="*/ 182880 h 372110"/>
              <a:gd name="connsiteX1" fmla="*/ 365760 w 2918460"/>
              <a:gd name="connsiteY1" fmla="*/ 185420 h 372110"/>
              <a:gd name="connsiteX2" fmla="*/ 548640 w 2918460"/>
              <a:gd name="connsiteY2" fmla="*/ 0 h 372110"/>
              <a:gd name="connsiteX3" fmla="*/ 731520 w 2918460"/>
              <a:gd name="connsiteY3" fmla="*/ 185420 h 372110"/>
              <a:gd name="connsiteX4" fmla="*/ 914400 w 2918460"/>
              <a:gd name="connsiteY4" fmla="*/ 365760 h 372110"/>
              <a:gd name="connsiteX5" fmla="*/ 1097280 w 2918460"/>
              <a:gd name="connsiteY5" fmla="*/ 182880 h 372110"/>
              <a:gd name="connsiteX6" fmla="*/ 1280160 w 2918460"/>
              <a:gd name="connsiteY6" fmla="*/ 2540 h 372110"/>
              <a:gd name="connsiteX7" fmla="*/ 1460500 w 2918460"/>
              <a:gd name="connsiteY7" fmla="*/ 182880 h 372110"/>
              <a:gd name="connsiteX8" fmla="*/ 1640840 w 2918460"/>
              <a:gd name="connsiteY8" fmla="*/ 365760 h 372110"/>
              <a:gd name="connsiteX9" fmla="*/ 1826260 w 2918460"/>
              <a:gd name="connsiteY9" fmla="*/ 185420 h 372110"/>
              <a:gd name="connsiteX10" fmla="*/ 2006600 w 2918460"/>
              <a:gd name="connsiteY10" fmla="*/ 2540 h 372110"/>
              <a:gd name="connsiteX11" fmla="*/ 2192020 w 2918460"/>
              <a:gd name="connsiteY11" fmla="*/ 182880 h 372110"/>
              <a:gd name="connsiteX12" fmla="*/ 2374900 w 2918460"/>
              <a:gd name="connsiteY12" fmla="*/ 368300 h 372110"/>
              <a:gd name="connsiteX13" fmla="*/ 2372995 w 2918460"/>
              <a:gd name="connsiteY13" fmla="*/ 372110 h 372110"/>
              <a:gd name="connsiteX14" fmla="*/ 2555240 w 2918460"/>
              <a:gd name="connsiteY14" fmla="*/ 187960 h 372110"/>
              <a:gd name="connsiteX15" fmla="*/ 2918460 w 2918460"/>
              <a:gd name="connsiteY15" fmla="*/ 182880 h 37211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555240 w 2918460"/>
              <a:gd name="connsiteY14" fmla="*/ 18796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654300 w 2918460"/>
              <a:gd name="connsiteY14" fmla="*/ 170815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886710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47645 w 2918460"/>
              <a:gd name="connsiteY14" fmla="*/ 20891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605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605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75598"/>
              <a:gd name="connsiteX1" fmla="*/ 365760 w 2918460"/>
              <a:gd name="connsiteY1" fmla="*/ 185420 h 375598"/>
              <a:gd name="connsiteX2" fmla="*/ 548640 w 2918460"/>
              <a:gd name="connsiteY2" fmla="*/ 0 h 375598"/>
              <a:gd name="connsiteX3" fmla="*/ 731520 w 2918460"/>
              <a:gd name="connsiteY3" fmla="*/ 185420 h 375598"/>
              <a:gd name="connsiteX4" fmla="*/ 914400 w 2918460"/>
              <a:gd name="connsiteY4" fmla="*/ 365760 h 375598"/>
              <a:gd name="connsiteX5" fmla="*/ 1097280 w 2918460"/>
              <a:gd name="connsiteY5" fmla="*/ 182880 h 375598"/>
              <a:gd name="connsiteX6" fmla="*/ 1280160 w 2918460"/>
              <a:gd name="connsiteY6" fmla="*/ 2540 h 375598"/>
              <a:gd name="connsiteX7" fmla="*/ 1460500 w 2918460"/>
              <a:gd name="connsiteY7" fmla="*/ 182880 h 375598"/>
              <a:gd name="connsiteX8" fmla="*/ 1640840 w 2918460"/>
              <a:gd name="connsiteY8" fmla="*/ 365760 h 375598"/>
              <a:gd name="connsiteX9" fmla="*/ 1826260 w 2918460"/>
              <a:gd name="connsiteY9" fmla="*/ 185420 h 375598"/>
              <a:gd name="connsiteX10" fmla="*/ 2006600 w 2918460"/>
              <a:gd name="connsiteY10" fmla="*/ 2540 h 375598"/>
              <a:gd name="connsiteX11" fmla="*/ 2192020 w 2918460"/>
              <a:gd name="connsiteY11" fmla="*/ 182880 h 375598"/>
              <a:gd name="connsiteX12" fmla="*/ 2273935 w 2918460"/>
              <a:gd name="connsiteY12" fmla="*/ 310515 h 375598"/>
              <a:gd name="connsiteX13" fmla="*/ 2374900 w 2918460"/>
              <a:gd name="connsiteY13" fmla="*/ 368300 h 375598"/>
              <a:gd name="connsiteX14" fmla="*/ 2553970 w 2918460"/>
              <a:gd name="connsiteY14" fmla="*/ 181610 h 375598"/>
              <a:gd name="connsiteX15" fmla="*/ 2728595 w 2918460"/>
              <a:gd name="connsiteY15" fmla="*/ 182245 h 375598"/>
              <a:gd name="connsiteX16" fmla="*/ 2918460 w 2918460"/>
              <a:gd name="connsiteY16" fmla="*/ 182880 h 375598"/>
              <a:gd name="connsiteX0" fmla="*/ 0 w 2918460"/>
              <a:gd name="connsiteY0" fmla="*/ 182880 h 368999"/>
              <a:gd name="connsiteX1" fmla="*/ 365760 w 2918460"/>
              <a:gd name="connsiteY1" fmla="*/ 185420 h 368999"/>
              <a:gd name="connsiteX2" fmla="*/ 548640 w 2918460"/>
              <a:gd name="connsiteY2" fmla="*/ 0 h 368999"/>
              <a:gd name="connsiteX3" fmla="*/ 731520 w 2918460"/>
              <a:gd name="connsiteY3" fmla="*/ 185420 h 368999"/>
              <a:gd name="connsiteX4" fmla="*/ 914400 w 2918460"/>
              <a:gd name="connsiteY4" fmla="*/ 365760 h 368999"/>
              <a:gd name="connsiteX5" fmla="*/ 1097280 w 2918460"/>
              <a:gd name="connsiteY5" fmla="*/ 182880 h 368999"/>
              <a:gd name="connsiteX6" fmla="*/ 1280160 w 2918460"/>
              <a:gd name="connsiteY6" fmla="*/ 2540 h 368999"/>
              <a:gd name="connsiteX7" fmla="*/ 1460500 w 2918460"/>
              <a:gd name="connsiteY7" fmla="*/ 182880 h 368999"/>
              <a:gd name="connsiteX8" fmla="*/ 1640840 w 2918460"/>
              <a:gd name="connsiteY8" fmla="*/ 365760 h 368999"/>
              <a:gd name="connsiteX9" fmla="*/ 1826260 w 2918460"/>
              <a:gd name="connsiteY9" fmla="*/ 185420 h 368999"/>
              <a:gd name="connsiteX10" fmla="*/ 2006600 w 2918460"/>
              <a:gd name="connsiteY10" fmla="*/ 2540 h 368999"/>
              <a:gd name="connsiteX11" fmla="*/ 2192020 w 2918460"/>
              <a:gd name="connsiteY11" fmla="*/ 182880 h 368999"/>
              <a:gd name="connsiteX12" fmla="*/ 2273935 w 2918460"/>
              <a:gd name="connsiteY12" fmla="*/ 310515 h 368999"/>
              <a:gd name="connsiteX13" fmla="*/ 2374900 w 2918460"/>
              <a:gd name="connsiteY13" fmla="*/ 368300 h 368999"/>
              <a:gd name="connsiteX14" fmla="*/ 2553970 w 2918460"/>
              <a:gd name="connsiteY14" fmla="*/ 181610 h 368999"/>
              <a:gd name="connsiteX15" fmla="*/ 2728595 w 2918460"/>
              <a:gd name="connsiteY15" fmla="*/ 182245 h 368999"/>
              <a:gd name="connsiteX16" fmla="*/ 2918460 w 2918460"/>
              <a:gd name="connsiteY16" fmla="*/ 182880 h 368999"/>
              <a:gd name="connsiteX0" fmla="*/ 0 w 2918460"/>
              <a:gd name="connsiteY0" fmla="*/ 182880 h 368999"/>
              <a:gd name="connsiteX1" fmla="*/ 365760 w 2918460"/>
              <a:gd name="connsiteY1" fmla="*/ 185420 h 368999"/>
              <a:gd name="connsiteX2" fmla="*/ 548640 w 2918460"/>
              <a:gd name="connsiteY2" fmla="*/ 0 h 368999"/>
              <a:gd name="connsiteX3" fmla="*/ 731520 w 2918460"/>
              <a:gd name="connsiteY3" fmla="*/ 185420 h 368999"/>
              <a:gd name="connsiteX4" fmla="*/ 914400 w 2918460"/>
              <a:gd name="connsiteY4" fmla="*/ 365760 h 368999"/>
              <a:gd name="connsiteX5" fmla="*/ 1097280 w 2918460"/>
              <a:gd name="connsiteY5" fmla="*/ 182880 h 368999"/>
              <a:gd name="connsiteX6" fmla="*/ 1280160 w 2918460"/>
              <a:gd name="connsiteY6" fmla="*/ 2540 h 368999"/>
              <a:gd name="connsiteX7" fmla="*/ 1460500 w 2918460"/>
              <a:gd name="connsiteY7" fmla="*/ 182880 h 368999"/>
              <a:gd name="connsiteX8" fmla="*/ 1640840 w 2918460"/>
              <a:gd name="connsiteY8" fmla="*/ 365760 h 368999"/>
              <a:gd name="connsiteX9" fmla="*/ 1826260 w 2918460"/>
              <a:gd name="connsiteY9" fmla="*/ 185420 h 368999"/>
              <a:gd name="connsiteX10" fmla="*/ 2006600 w 2918460"/>
              <a:gd name="connsiteY10" fmla="*/ 2540 h 368999"/>
              <a:gd name="connsiteX11" fmla="*/ 2192020 w 2918460"/>
              <a:gd name="connsiteY11" fmla="*/ 182880 h 368999"/>
              <a:gd name="connsiteX12" fmla="*/ 2273935 w 2918460"/>
              <a:gd name="connsiteY12" fmla="*/ 310515 h 368999"/>
              <a:gd name="connsiteX13" fmla="*/ 2374900 w 2918460"/>
              <a:gd name="connsiteY13" fmla="*/ 368300 h 368999"/>
              <a:gd name="connsiteX14" fmla="*/ 2553970 w 2918460"/>
              <a:gd name="connsiteY14" fmla="*/ 181610 h 368999"/>
              <a:gd name="connsiteX15" fmla="*/ 2728595 w 2918460"/>
              <a:gd name="connsiteY15" fmla="*/ 182245 h 368999"/>
              <a:gd name="connsiteX16" fmla="*/ 2918460 w 2918460"/>
              <a:gd name="connsiteY16" fmla="*/ 182880 h 368999"/>
              <a:gd name="connsiteX0" fmla="*/ 0 w 2918460"/>
              <a:gd name="connsiteY0" fmla="*/ 182880 h 368860"/>
              <a:gd name="connsiteX1" fmla="*/ 365760 w 2918460"/>
              <a:gd name="connsiteY1" fmla="*/ 185420 h 368860"/>
              <a:gd name="connsiteX2" fmla="*/ 548640 w 2918460"/>
              <a:gd name="connsiteY2" fmla="*/ 0 h 368860"/>
              <a:gd name="connsiteX3" fmla="*/ 731520 w 2918460"/>
              <a:gd name="connsiteY3" fmla="*/ 185420 h 368860"/>
              <a:gd name="connsiteX4" fmla="*/ 914400 w 2918460"/>
              <a:gd name="connsiteY4" fmla="*/ 365760 h 368860"/>
              <a:gd name="connsiteX5" fmla="*/ 1097280 w 2918460"/>
              <a:gd name="connsiteY5" fmla="*/ 182880 h 368860"/>
              <a:gd name="connsiteX6" fmla="*/ 1280160 w 2918460"/>
              <a:gd name="connsiteY6" fmla="*/ 2540 h 368860"/>
              <a:gd name="connsiteX7" fmla="*/ 1460500 w 2918460"/>
              <a:gd name="connsiteY7" fmla="*/ 182880 h 368860"/>
              <a:gd name="connsiteX8" fmla="*/ 1640840 w 2918460"/>
              <a:gd name="connsiteY8" fmla="*/ 365760 h 368860"/>
              <a:gd name="connsiteX9" fmla="*/ 1826260 w 2918460"/>
              <a:gd name="connsiteY9" fmla="*/ 185420 h 368860"/>
              <a:gd name="connsiteX10" fmla="*/ 2006600 w 2918460"/>
              <a:gd name="connsiteY10" fmla="*/ 2540 h 368860"/>
              <a:gd name="connsiteX11" fmla="*/ 2192020 w 2918460"/>
              <a:gd name="connsiteY11" fmla="*/ 182880 h 368860"/>
              <a:gd name="connsiteX12" fmla="*/ 2283460 w 2918460"/>
              <a:gd name="connsiteY12" fmla="*/ 300990 h 368860"/>
              <a:gd name="connsiteX13" fmla="*/ 2374900 w 2918460"/>
              <a:gd name="connsiteY13" fmla="*/ 368300 h 368860"/>
              <a:gd name="connsiteX14" fmla="*/ 2553970 w 2918460"/>
              <a:gd name="connsiteY14" fmla="*/ 181610 h 368860"/>
              <a:gd name="connsiteX15" fmla="*/ 2728595 w 2918460"/>
              <a:gd name="connsiteY15" fmla="*/ 182245 h 368860"/>
              <a:gd name="connsiteX16" fmla="*/ 2918460 w 2918460"/>
              <a:gd name="connsiteY16" fmla="*/ 182880 h 368860"/>
              <a:gd name="connsiteX0" fmla="*/ 0 w 2918460"/>
              <a:gd name="connsiteY0" fmla="*/ 182880 h 368860"/>
              <a:gd name="connsiteX1" fmla="*/ 365760 w 2918460"/>
              <a:gd name="connsiteY1" fmla="*/ 185420 h 368860"/>
              <a:gd name="connsiteX2" fmla="*/ 548640 w 2918460"/>
              <a:gd name="connsiteY2" fmla="*/ 0 h 368860"/>
              <a:gd name="connsiteX3" fmla="*/ 731520 w 2918460"/>
              <a:gd name="connsiteY3" fmla="*/ 185420 h 368860"/>
              <a:gd name="connsiteX4" fmla="*/ 914400 w 2918460"/>
              <a:gd name="connsiteY4" fmla="*/ 365760 h 368860"/>
              <a:gd name="connsiteX5" fmla="*/ 1097280 w 2918460"/>
              <a:gd name="connsiteY5" fmla="*/ 182880 h 368860"/>
              <a:gd name="connsiteX6" fmla="*/ 1280160 w 2918460"/>
              <a:gd name="connsiteY6" fmla="*/ 2540 h 368860"/>
              <a:gd name="connsiteX7" fmla="*/ 1460500 w 2918460"/>
              <a:gd name="connsiteY7" fmla="*/ 182880 h 368860"/>
              <a:gd name="connsiteX8" fmla="*/ 1640840 w 2918460"/>
              <a:gd name="connsiteY8" fmla="*/ 365760 h 368860"/>
              <a:gd name="connsiteX9" fmla="*/ 1826260 w 2918460"/>
              <a:gd name="connsiteY9" fmla="*/ 185420 h 368860"/>
              <a:gd name="connsiteX10" fmla="*/ 2006600 w 2918460"/>
              <a:gd name="connsiteY10" fmla="*/ 2540 h 368860"/>
              <a:gd name="connsiteX11" fmla="*/ 2192020 w 2918460"/>
              <a:gd name="connsiteY11" fmla="*/ 182880 h 368860"/>
              <a:gd name="connsiteX12" fmla="*/ 2283460 w 2918460"/>
              <a:gd name="connsiteY12" fmla="*/ 300990 h 368860"/>
              <a:gd name="connsiteX13" fmla="*/ 2374900 w 2918460"/>
              <a:gd name="connsiteY13" fmla="*/ 368300 h 368860"/>
              <a:gd name="connsiteX14" fmla="*/ 2553970 w 2918460"/>
              <a:gd name="connsiteY14" fmla="*/ 181610 h 368860"/>
              <a:gd name="connsiteX15" fmla="*/ 2728595 w 2918460"/>
              <a:gd name="connsiteY15" fmla="*/ 182245 h 368860"/>
              <a:gd name="connsiteX16" fmla="*/ 2918460 w 2918460"/>
              <a:gd name="connsiteY16" fmla="*/ 182880 h 368860"/>
              <a:gd name="connsiteX0" fmla="*/ 0 w 3234690"/>
              <a:gd name="connsiteY0" fmla="*/ 182880 h 368860"/>
              <a:gd name="connsiteX1" fmla="*/ 365760 w 3234690"/>
              <a:gd name="connsiteY1" fmla="*/ 185420 h 368860"/>
              <a:gd name="connsiteX2" fmla="*/ 548640 w 3234690"/>
              <a:gd name="connsiteY2" fmla="*/ 0 h 368860"/>
              <a:gd name="connsiteX3" fmla="*/ 731520 w 3234690"/>
              <a:gd name="connsiteY3" fmla="*/ 185420 h 368860"/>
              <a:gd name="connsiteX4" fmla="*/ 914400 w 3234690"/>
              <a:gd name="connsiteY4" fmla="*/ 365760 h 368860"/>
              <a:gd name="connsiteX5" fmla="*/ 1097280 w 3234690"/>
              <a:gd name="connsiteY5" fmla="*/ 182880 h 368860"/>
              <a:gd name="connsiteX6" fmla="*/ 1280160 w 3234690"/>
              <a:gd name="connsiteY6" fmla="*/ 2540 h 368860"/>
              <a:gd name="connsiteX7" fmla="*/ 1460500 w 3234690"/>
              <a:gd name="connsiteY7" fmla="*/ 182880 h 368860"/>
              <a:gd name="connsiteX8" fmla="*/ 1640840 w 3234690"/>
              <a:gd name="connsiteY8" fmla="*/ 365760 h 368860"/>
              <a:gd name="connsiteX9" fmla="*/ 1826260 w 3234690"/>
              <a:gd name="connsiteY9" fmla="*/ 185420 h 368860"/>
              <a:gd name="connsiteX10" fmla="*/ 2006600 w 3234690"/>
              <a:gd name="connsiteY10" fmla="*/ 2540 h 368860"/>
              <a:gd name="connsiteX11" fmla="*/ 2192020 w 3234690"/>
              <a:gd name="connsiteY11" fmla="*/ 182880 h 368860"/>
              <a:gd name="connsiteX12" fmla="*/ 2283460 w 3234690"/>
              <a:gd name="connsiteY12" fmla="*/ 300990 h 368860"/>
              <a:gd name="connsiteX13" fmla="*/ 2374900 w 3234690"/>
              <a:gd name="connsiteY13" fmla="*/ 368300 h 368860"/>
              <a:gd name="connsiteX14" fmla="*/ 2553970 w 3234690"/>
              <a:gd name="connsiteY14" fmla="*/ 181610 h 368860"/>
              <a:gd name="connsiteX15" fmla="*/ 2728595 w 3234690"/>
              <a:gd name="connsiteY15" fmla="*/ 182245 h 368860"/>
              <a:gd name="connsiteX16" fmla="*/ 3234690 w 3234690"/>
              <a:gd name="connsiteY16" fmla="*/ 182880 h 36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690" h="368860">
                <a:moveTo>
                  <a:pt x="0" y="182880"/>
                </a:moveTo>
                <a:cubicBezTo>
                  <a:pt x="137160" y="186055"/>
                  <a:pt x="276225" y="181610"/>
                  <a:pt x="365760" y="185420"/>
                </a:cubicBezTo>
                <a:cubicBezTo>
                  <a:pt x="455295" y="189230"/>
                  <a:pt x="487680" y="0"/>
                  <a:pt x="548640" y="0"/>
                </a:cubicBezTo>
                <a:cubicBezTo>
                  <a:pt x="609600" y="0"/>
                  <a:pt x="695325" y="130175"/>
                  <a:pt x="731520" y="185420"/>
                </a:cubicBezTo>
                <a:cubicBezTo>
                  <a:pt x="767715" y="240665"/>
                  <a:pt x="853440" y="366183"/>
                  <a:pt x="914400" y="365760"/>
                </a:cubicBezTo>
                <a:cubicBezTo>
                  <a:pt x="975360" y="365337"/>
                  <a:pt x="1097280" y="182880"/>
                  <a:pt x="1097280" y="182880"/>
                </a:cubicBezTo>
                <a:cubicBezTo>
                  <a:pt x="1141095" y="107103"/>
                  <a:pt x="1219623" y="2540"/>
                  <a:pt x="1280160" y="2540"/>
                </a:cubicBezTo>
                <a:cubicBezTo>
                  <a:pt x="1340697" y="2540"/>
                  <a:pt x="1460500" y="182880"/>
                  <a:pt x="1460500" y="182880"/>
                </a:cubicBezTo>
                <a:cubicBezTo>
                  <a:pt x="1514898" y="247227"/>
                  <a:pt x="1579880" y="365337"/>
                  <a:pt x="1640840" y="365760"/>
                </a:cubicBezTo>
                <a:cubicBezTo>
                  <a:pt x="1701800" y="366183"/>
                  <a:pt x="1771015" y="255482"/>
                  <a:pt x="1826260" y="185420"/>
                </a:cubicBezTo>
                <a:cubicBezTo>
                  <a:pt x="1881505" y="115358"/>
                  <a:pt x="1945640" y="2963"/>
                  <a:pt x="2006600" y="2540"/>
                </a:cubicBezTo>
                <a:cubicBezTo>
                  <a:pt x="2067560" y="2117"/>
                  <a:pt x="2149687" y="121708"/>
                  <a:pt x="2192020" y="182880"/>
                </a:cubicBezTo>
                <a:cubicBezTo>
                  <a:pt x="2234353" y="244052"/>
                  <a:pt x="2252980" y="270087"/>
                  <a:pt x="2283460" y="300990"/>
                </a:cubicBezTo>
                <a:cubicBezTo>
                  <a:pt x="2313940" y="331893"/>
                  <a:pt x="2341563" y="374227"/>
                  <a:pt x="2374900" y="368300"/>
                </a:cubicBezTo>
                <a:cubicBezTo>
                  <a:pt x="2455545" y="367030"/>
                  <a:pt x="2494280" y="243840"/>
                  <a:pt x="2553970" y="181610"/>
                </a:cubicBezTo>
                <a:lnTo>
                  <a:pt x="2728595" y="182245"/>
                </a:lnTo>
                <a:lnTo>
                  <a:pt x="3234690" y="182880"/>
                </a:ln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DD84397-0536-4943-B1B9-94A569B2D3E3}"/>
              </a:ext>
            </a:extLst>
          </p:cNvPr>
          <p:cNvGrpSpPr/>
          <p:nvPr/>
        </p:nvGrpSpPr>
        <p:grpSpPr>
          <a:xfrm>
            <a:off x="1199505" y="5468327"/>
            <a:ext cx="517312" cy="308119"/>
            <a:chOff x="1328438" y="4650037"/>
            <a:chExt cx="517312" cy="28136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E998D3B3-3B6F-47DD-8797-4081D6299B1A}"/>
                </a:ext>
              </a:extLst>
            </p:cNvPr>
            <p:cNvSpPr/>
            <p:nvPr/>
          </p:nvSpPr>
          <p:spPr>
            <a:xfrm>
              <a:off x="1328438" y="4650037"/>
              <a:ext cx="517312" cy="281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6CE51C4-1D6A-410F-ABDD-D06ACFBDD672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5B70A37-FCD1-483B-9167-2DDBFD45C2EE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43B9374-43F2-4836-A138-698B5FFA381C}"/>
              </a:ext>
            </a:extLst>
          </p:cNvPr>
          <p:cNvSpPr txBox="1"/>
          <p:nvPr/>
        </p:nvSpPr>
        <p:spPr>
          <a:xfrm>
            <a:off x="1000923" y="6331629"/>
            <a:ext cx="398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energy </a:t>
            </a:r>
            <a:r>
              <a:rPr lang="en-US" sz="2000" dirty="0">
                <a:solidFill>
                  <a:srgbClr val="00B050"/>
                </a:solidFill>
              </a:rPr>
              <a:t>phonons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FFC000"/>
                </a:solidFill>
              </a:rPr>
              <a:t>photons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9BE6F7-1F67-4216-94BF-B67D0B7923C2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1458161" y="4301900"/>
            <a:ext cx="81189" cy="1166427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45CAE27B-0376-401A-885A-EE9267405200}"/>
              </a:ext>
            </a:extLst>
          </p:cNvPr>
          <p:cNvSpPr/>
          <p:nvPr/>
        </p:nvSpPr>
        <p:spPr>
          <a:xfrm>
            <a:off x="1950866" y="3985756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BC6DCF-DEF5-4588-82EF-C60049C8262A}"/>
              </a:ext>
            </a:extLst>
          </p:cNvPr>
          <p:cNvCxnSpPr>
            <a:cxnSpLocks/>
            <a:stCxn id="69" idx="0"/>
          </p:cNvCxnSpPr>
          <p:nvPr/>
        </p:nvCxnSpPr>
        <p:spPr>
          <a:xfrm flipV="1">
            <a:off x="1458161" y="4115027"/>
            <a:ext cx="542435" cy="1353300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E671CD42-CA25-4186-AACF-6F5583B3AA41}"/>
              </a:ext>
            </a:extLst>
          </p:cNvPr>
          <p:cNvSpPr/>
          <p:nvPr/>
        </p:nvSpPr>
        <p:spPr>
          <a:xfrm rot="2764984" flipH="1">
            <a:off x="3564442" y="5878109"/>
            <a:ext cx="812803" cy="431042"/>
          </a:xfrm>
          <a:custGeom>
            <a:avLst/>
            <a:gdLst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374900 w 2918460"/>
              <a:gd name="connsiteY13" fmla="*/ 368300 h 368300"/>
              <a:gd name="connsiteX14" fmla="*/ 2555240 w 2918460"/>
              <a:gd name="connsiteY14" fmla="*/ 187960 h 368300"/>
              <a:gd name="connsiteX15" fmla="*/ 2918460 w 2918460"/>
              <a:gd name="connsiteY15" fmla="*/ 182880 h 368300"/>
              <a:gd name="connsiteX0" fmla="*/ 0 w 2918460"/>
              <a:gd name="connsiteY0" fmla="*/ 182880 h 488315"/>
              <a:gd name="connsiteX1" fmla="*/ 365760 w 2918460"/>
              <a:gd name="connsiteY1" fmla="*/ 185420 h 488315"/>
              <a:gd name="connsiteX2" fmla="*/ 548640 w 2918460"/>
              <a:gd name="connsiteY2" fmla="*/ 0 h 488315"/>
              <a:gd name="connsiteX3" fmla="*/ 731520 w 2918460"/>
              <a:gd name="connsiteY3" fmla="*/ 185420 h 488315"/>
              <a:gd name="connsiteX4" fmla="*/ 914400 w 2918460"/>
              <a:gd name="connsiteY4" fmla="*/ 365760 h 488315"/>
              <a:gd name="connsiteX5" fmla="*/ 1097280 w 2918460"/>
              <a:gd name="connsiteY5" fmla="*/ 182880 h 488315"/>
              <a:gd name="connsiteX6" fmla="*/ 1280160 w 2918460"/>
              <a:gd name="connsiteY6" fmla="*/ 2540 h 488315"/>
              <a:gd name="connsiteX7" fmla="*/ 1460500 w 2918460"/>
              <a:gd name="connsiteY7" fmla="*/ 182880 h 488315"/>
              <a:gd name="connsiteX8" fmla="*/ 1640840 w 2918460"/>
              <a:gd name="connsiteY8" fmla="*/ 365760 h 488315"/>
              <a:gd name="connsiteX9" fmla="*/ 1826260 w 2918460"/>
              <a:gd name="connsiteY9" fmla="*/ 185420 h 488315"/>
              <a:gd name="connsiteX10" fmla="*/ 2006600 w 2918460"/>
              <a:gd name="connsiteY10" fmla="*/ 2540 h 488315"/>
              <a:gd name="connsiteX11" fmla="*/ 2192020 w 2918460"/>
              <a:gd name="connsiteY11" fmla="*/ 182880 h 488315"/>
              <a:gd name="connsiteX12" fmla="*/ 2374900 w 2918460"/>
              <a:gd name="connsiteY12" fmla="*/ 368300 h 488315"/>
              <a:gd name="connsiteX13" fmla="*/ 2460625 w 2918460"/>
              <a:gd name="connsiteY13" fmla="*/ 488315 h 488315"/>
              <a:gd name="connsiteX14" fmla="*/ 2555240 w 2918460"/>
              <a:gd name="connsiteY14" fmla="*/ 187960 h 488315"/>
              <a:gd name="connsiteX15" fmla="*/ 2918460 w 2918460"/>
              <a:gd name="connsiteY15" fmla="*/ 182880 h 488315"/>
              <a:gd name="connsiteX0" fmla="*/ 0 w 2918460"/>
              <a:gd name="connsiteY0" fmla="*/ 182880 h 372110"/>
              <a:gd name="connsiteX1" fmla="*/ 365760 w 2918460"/>
              <a:gd name="connsiteY1" fmla="*/ 185420 h 372110"/>
              <a:gd name="connsiteX2" fmla="*/ 548640 w 2918460"/>
              <a:gd name="connsiteY2" fmla="*/ 0 h 372110"/>
              <a:gd name="connsiteX3" fmla="*/ 731520 w 2918460"/>
              <a:gd name="connsiteY3" fmla="*/ 185420 h 372110"/>
              <a:gd name="connsiteX4" fmla="*/ 914400 w 2918460"/>
              <a:gd name="connsiteY4" fmla="*/ 365760 h 372110"/>
              <a:gd name="connsiteX5" fmla="*/ 1097280 w 2918460"/>
              <a:gd name="connsiteY5" fmla="*/ 182880 h 372110"/>
              <a:gd name="connsiteX6" fmla="*/ 1280160 w 2918460"/>
              <a:gd name="connsiteY6" fmla="*/ 2540 h 372110"/>
              <a:gd name="connsiteX7" fmla="*/ 1460500 w 2918460"/>
              <a:gd name="connsiteY7" fmla="*/ 182880 h 372110"/>
              <a:gd name="connsiteX8" fmla="*/ 1640840 w 2918460"/>
              <a:gd name="connsiteY8" fmla="*/ 365760 h 372110"/>
              <a:gd name="connsiteX9" fmla="*/ 1826260 w 2918460"/>
              <a:gd name="connsiteY9" fmla="*/ 185420 h 372110"/>
              <a:gd name="connsiteX10" fmla="*/ 2006600 w 2918460"/>
              <a:gd name="connsiteY10" fmla="*/ 2540 h 372110"/>
              <a:gd name="connsiteX11" fmla="*/ 2192020 w 2918460"/>
              <a:gd name="connsiteY11" fmla="*/ 182880 h 372110"/>
              <a:gd name="connsiteX12" fmla="*/ 2374900 w 2918460"/>
              <a:gd name="connsiteY12" fmla="*/ 368300 h 372110"/>
              <a:gd name="connsiteX13" fmla="*/ 2372995 w 2918460"/>
              <a:gd name="connsiteY13" fmla="*/ 372110 h 372110"/>
              <a:gd name="connsiteX14" fmla="*/ 2555240 w 2918460"/>
              <a:gd name="connsiteY14" fmla="*/ 187960 h 372110"/>
              <a:gd name="connsiteX15" fmla="*/ 2918460 w 2918460"/>
              <a:gd name="connsiteY15" fmla="*/ 182880 h 37211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555240 w 2918460"/>
              <a:gd name="connsiteY14" fmla="*/ 18796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654300 w 2918460"/>
              <a:gd name="connsiteY14" fmla="*/ 170815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300"/>
              <a:gd name="connsiteX1" fmla="*/ 365760 w 2918460"/>
              <a:gd name="connsiteY1" fmla="*/ 185420 h 368300"/>
              <a:gd name="connsiteX2" fmla="*/ 548640 w 2918460"/>
              <a:gd name="connsiteY2" fmla="*/ 0 h 368300"/>
              <a:gd name="connsiteX3" fmla="*/ 731520 w 2918460"/>
              <a:gd name="connsiteY3" fmla="*/ 185420 h 368300"/>
              <a:gd name="connsiteX4" fmla="*/ 914400 w 2918460"/>
              <a:gd name="connsiteY4" fmla="*/ 365760 h 368300"/>
              <a:gd name="connsiteX5" fmla="*/ 1097280 w 2918460"/>
              <a:gd name="connsiteY5" fmla="*/ 182880 h 368300"/>
              <a:gd name="connsiteX6" fmla="*/ 1280160 w 2918460"/>
              <a:gd name="connsiteY6" fmla="*/ 2540 h 368300"/>
              <a:gd name="connsiteX7" fmla="*/ 1460500 w 2918460"/>
              <a:gd name="connsiteY7" fmla="*/ 182880 h 368300"/>
              <a:gd name="connsiteX8" fmla="*/ 1640840 w 2918460"/>
              <a:gd name="connsiteY8" fmla="*/ 365760 h 368300"/>
              <a:gd name="connsiteX9" fmla="*/ 1826260 w 2918460"/>
              <a:gd name="connsiteY9" fmla="*/ 185420 h 368300"/>
              <a:gd name="connsiteX10" fmla="*/ 2006600 w 2918460"/>
              <a:gd name="connsiteY10" fmla="*/ 2540 h 368300"/>
              <a:gd name="connsiteX11" fmla="*/ 2192020 w 2918460"/>
              <a:gd name="connsiteY11" fmla="*/ 182880 h 368300"/>
              <a:gd name="connsiteX12" fmla="*/ 2374900 w 2918460"/>
              <a:gd name="connsiteY12" fmla="*/ 368300 h 368300"/>
              <a:gd name="connsiteX13" fmla="*/ 2553970 w 2918460"/>
              <a:gd name="connsiteY13" fmla="*/ 181610 h 368300"/>
              <a:gd name="connsiteX14" fmla="*/ 2886710 w 2918460"/>
              <a:gd name="connsiteY14" fmla="*/ 180340 h 368300"/>
              <a:gd name="connsiteX15" fmla="*/ 2918460 w 2918460"/>
              <a:gd name="connsiteY15" fmla="*/ 182880 h 368300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886710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47645 w 2918460"/>
              <a:gd name="connsiteY14" fmla="*/ 20891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0340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605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605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68523"/>
              <a:gd name="connsiteX1" fmla="*/ 365760 w 2918460"/>
              <a:gd name="connsiteY1" fmla="*/ 185420 h 368523"/>
              <a:gd name="connsiteX2" fmla="*/ 548640 w 2918460"/>
              <a:gd name="connsiteY2" fmla="*/ 0 h 368523"/>
              <a:gd name="connsiteX3" fmla="*/ 731520 w 2918460"/>
              <a:gd name="connsiteY3" fmla="*/ 185420 h 368523"/>
              <a:gd name="connsiteX4" fmla="*/ 914400 w 2918460"/>
              <a:gd name="connsiteY4" fmla="*/ 365760 h 368523"/>
              <a:gd name="connsiteX5" fmla="*/ 1097280 w 2918460"/>
              <a:gd name="connsiteY5" fmla="*/ 182880 h 368523"/>
              <a:gd name="connsiteX6" fmla="*/ 1280160 w 2918460"/>
              <a:gd name="connsiteY6" fmla="*/ 2540 h 368523"/>
              <a:gd name="connsiteX7" fmla="*/ 1460500 w 2918460"/>
              <a:gd name="connsiteY7" fmla="*/ 182880 h 368523"/>
              <a:gd name="connsiteX8" fmla="*/ 1640840 w 2918460"/>
              <a:gd name="connsiteY8" fmla="*/ 365760 h 368523"/>
              <a:gd name="connsiteX9" fmla="*/ 1826260 w 2918460"/>
              <a:gd name="connsiteY9" fmla="*/ 185420 h 368523"/>
              <a:gd name="connsiteX10" fmla="*/ 2006600 w 2918460"/>
              <a:gd name="connsiteY10" fmla="*/ 2540 h 368523"/>
              <a:gd name="connsiteX11" fmla="*/ 2192020 w 2918460"/>
              <a:gd name="connsiteY11" fmla="*/ 182880 h 368523"/>
              <a:gd name="connsiteX12" fmla="*/ 2374900 w 2918460"/>
              <a:gd name="connsiteY12" fmla="*/ 368300 h 368523"/>
              <a:gd name="connsiteX13" fmla="*/ 2553970 w 2918460"/>
              <a:gd name="connsiteY13" fmla="*/ 181610 h 368523"/>
              <a:gd name="connsiteX14" fmla="*/ 2728595 w 2918460"/>
              <a:gd name="connsiteY14" fmla="*/ 182245 h 368523"/>
              <a:gd name="connsiteX15" fmla="*/ 2918460 w 2918460"/>
              <a:gd name="connsiteY15" fmla="*/ 182880 h 368523"/>
              <a:gd name="connsiteX0" fmla="*/ 0 w 2918460"/>
              <a:gd name="connsiteY0" fmla="*/ 182880 h 375598"/>
              <a:gd name="connsiteX1" fmla="*/ 365760 w 2918460"/>
              <a:gd name="connsiteY1" fmla="*/ 185420 h 375598"/>
              <a:gd name="connsiteX2" fmla="*/ 548640 w 2918460"/>
              <a:gd name="connsiteY2" fmla="*/ 0 h 375598"/>
              <a:gd name="connsiteX3" fmla="*/ 731520 w 2918460"/>
              <a:gd name="connsiteY3" fmla="*/ 185420 h 375598"/>
              <a:gd name="connsiteX4" fmla="*/ 914400 w 2918460"/>
              <a:gd name="connsiteY4" fmla="*/ 365760 h 375598"/>
              <a:gd name="connsiteX5" fmla="*/ 1097280 w 2918460"/>
              <a:gd name="connsiteY5" fmla="*/ 182880 h 375598"/>
              <a:gd name="connsiteX6" fmla="*/ 1280160 w 2918460"/>
              <a:gd name="connsiteY6" fmla="*/ 2540 h 375598"/>
              <a:gd name="connsiteX7" fmla="*/ 1460500 w 2918460"/>
              <a:gd name="connsiteY7" fmla="*/ 182880 h 375598"/>
              <a:gd name="connsiteX8" fmla="*/ 1640840 w 2918460"/>
              <a:gd name="connsiteY8" fmla="*/ 365760 h 375598"/>
              <a:gd name="connsiteX9" fmla="*/ 1826260 w 2918460"/>
              <a:gd name="connsiteY9" fmla="*/ 185420 h 375598"/>
              <a:gd name="connsiteX10" fmla="*/ 2006600 w 2918460"/>
              <a:gd name="connsiteY10" fmla="*/ 2540 h 375598"/>
              <a:gd name="connsiteX11" fmla="*/ 2192020 w 2918460"/>
              <a:gd name="connsiteY11" fmla="*/ 182880 h 375598"/>
              <a:gd name="connsiteX12" fmla="*/ 2273935 w 2918460"/>
              <a:gd name="connsiteY12" fmla="*/ 310515 h 375598"/>
              <a:gd name="connsiteX13" fmla="*/ 2374900 w 2918460"/>
              <a:gd name="connsiteY13" fmla="*/ 368300 h 375598"/>
              <a:gd name="connsiteX14" fmla="*/ 2553970 w 2918460"/>
              <a:gd name="connsiteY14" fmla="*/ 181610 h 375598"/>
              <a:gd name="connsiteX15" fmla="*/ 2728595 w 2918460"/>
              <a:gd name="connsiteY15" fmla="*/ 182245 h 375598"/>
              <a:gd name="connsiteX16" fmla="*/ 2918460 w 2918460"/>
              <a:gd name="connsiteY16" fmla="*/ 182880 h 375598"/>
              <a:gd name="connsiteX0" fmla="*/ 0 w 2918460"/>
              <a:gd name="connsiteY0" fmla="*/ 182880 h 368999"/>
              <a:gd name="connsiteX1" fmla="*/ 365760 w 2918460"/>
              <a:gd name="connsiteY1" fmla="*/ 185420 h 368999"/>
              <a:gd name="connsiteX2" fmla="*/ 548640 w 2918460"/>
              <a:gd name="connsiteY2" fmla="*/ 0 h 368999"/>
              <a:gd name="connsiteX3" fmla="*/ 731520 w 2918460"/>
              <a:gd name="connsiteY3" fmla="*/ 185420 h 368999"/>
              <a:gd name="connsiteX4" fmla="*/ 914400 w 2918460"/>
              <a:gd name="connsiteY4" fmla="*/ 365760 h 368999"/>
              <a:gd name="connsiteX5" fmla="*/ 1097280 w 2918460"/>
              <a:gd name="connsiteY5" fmla="*/ 182880 h 368999"/>
              <a:gd name="connsiteX6" fmla="*/ 1280160 w 2918460"/>
              <a:gd name="connsiteY6" fmla="*/ 2540 h 368999"/>
              <a:gd name="connsiteX7" fmla="*/ 1460500 w 2918460"/>
              <a:gd name="connsiteY7" fmla="*/ 182880 h 368999"/>
              <a:gd name="connsiteX8" fmla="*/ 1640840 w 2918460"/>
              <a:gd name="connsiteY8" fmla="*/ 365760 h 368999"/>
              <a:gd name="connsiteX9" fmla="*/ 1826260 w 2918460"/>
              <a:gd name="connsiteY9" fmla="*/ 185420 h 368999"/>
              <a:gd name="connsiteX10" fmla="*/ 2006600 w 2918460"/>
              <a:gd name="connsiteY10" fmla="*/ 2540 h 368999"/>
              <a:gd name="connsiteX11" fmla="*/ 2192020 w 2918460"/>
              <a:gd name="connsiteY11" fmla="*/ 182880 h 368999"/>
              <a:gd name="connsiteX12" fmla="*/ 2273935 w 2918460"/>
              <a:gd name="connsiteY12" fmla="*/ 310515 h 368999"/>
              <a:gd name="connsiteX13" fmla="*/ 2374900 w 2918460"/>
              <a:gd name="connsiteY13" fmla="*/ 368300 h 368999"/>
              <a:gd name="connsiteX14" fmla="*/ 2553970 w 2918460"/>
              <a:gd name="connsiteY14" fmla="*/ 181610 h 368999"/>
              <a:gd name="connsiteX15" fmla="*/ 2728595 w 2918460"/>
              <a:gd name="connsiteY15" fmla="*/ 182245 h 368999"/>
              <a:gd name="connsiteX16" fmla="*/ 2918460 w 2918460"/>
              <a:gd name="connsiteY16" fmla="*/ 182880 h 368999"/>
              <a:gd name="connsiteX0" fmla="*/ 0 w 2918460"/>
              <a:gd name="connsiteY0" fmla="*/ 182880 h 368999"/>
              <a:gd name="connsiteX1" fmla="*/ 365760 w 2918460"/>
              <a:gd name="connsiteY1" fmla="*/ 185420 h 368999"/>
              <a:gd name="connsiteX2" fmla="*/ 548640 w 2918460"/>
              <a:gd name="connsiteY2" fmla="*/ 0 h 368999"/>
              <a:gd name="connsiteX3" fmla="*/ 731520 w 2918460"/>
              <a:gd name="connsiteY3" fmla="*/ 185420 h 368999"/>
              <a:gd name="connsiteX4" fmla="*/ 914400 w 2918460"/>
              <a:gd name="connsiteY4" fmla="*/ 365760 h 368999"/>
              <a:gd name="connsiteX5" fmla="*/ 1097280 w 2918460"/>
              <a:gd name="connsiteY5" fmla="*/ 182880 h 368999"/>
              <a:gd name="connsiteX6" fmla="*/ 1280160 w 2918460"/>
              <a:gd name="connsiteY6" fmla="*/ 2540 h 368999"/>
              <a:gd name="connsiteX7" fmla="*/ 1460500 w 2918460"/>
              <a:gd name="connsiteY7" fmla="*/ 182880 h 368999"/>
              <a:gd name="connsiteX8" fmla="*/ 1640840 w 2918460"/>
              <a:gd name="connsiteY8" fmla="*/ 365760 h 368999"/>
              <a:gd name="connsiteX9" fmla="*/ 1826260 w 2918460"/>
              <a:gd name="connsiteY9" fmla="*/ 185420 h 368999"/>
              <a:gd name="connsiteX10" fmla="*/ 2006600 w 2918460"/>
              <a:gd name="connsiteY10" fmla="*/ 2540 h 368999"/>
              <a:gd name="connsiteX11" fmla="*/ 2192020 w 2918460"/>
              <a:gd name="connsiteY11" fmla="*/ 182880 h 368999"/>
              <a:gd name="connsiteX12" fmla="*/ 2273935 w 2918460"/>
              <a:gd name="connsiteY12" fmla="*/ 310515 h 368999"/>
              <a:gd name="connsiteX13" fmla="*/ 2374900 w 2918460"/>
              <a:gd name="connsiteY13" fmla="*/ 368300 h 368999"/>
              <a:gd name="connsiteX14" fmla="*/ 2553970 w 2918460"/>
              <a:gd name="connsiteY14" fmla="*/ 181610 h 368999"/>
              <a:gd name="connsiteX15" fmla="*/ 2728595 w 2918460"/>
              <a:gd name="connsiteY15" fmla="*/ 182245 h 368999"/>
              <a:gd name="connsiteX16" fmla="*/ 2918460 w 2918460"/>
              <a:gd name="connsiteY16" fmla="*/ 182880 h 368999"/>
              <a:gd name="connsiteX0" fmla="*/ 0 w 2918460"/>
              <a:gd name="connsiteY0" fmla="*/ 182880 h 368860"/>
              <a:gd name="connsiteX1" fmla="*/ 365760 w 2918460"/>
              <a:gd name="connsiteY1" fmla="*/ 185420 h 368860"/>
              <a:gd name="connsiteX2" fmla="*/ 548640 w 2918460"/>
              <a:gd name="connsiteY2" fmla="*/ 0 h 368860"/>
              <a:gd name="connsiteX3" fmla="*/ 731520 w 2918460"/>
              <a:gd name="connsiteY3" fmla="*/ 185420 h 368860"/>
              <a:gd name="connsiteX4" fmla="*/ 914400 w 2918460"/>
              <a:gd name="connsiteY4" fmla="*/ 365760 h 368860"/>
              <a:gd name="connsiteX5" fmla="*/ 1097280 w 2918460"/>
              <a:gd name="connsiteY5" fmla="*/ 182880 h 368860"/>
              <a:gd name="connsiteX6" fmla="*/ 1280160 w 2918460"/>
              <a:gd name="connsiteY6" fmla="*/ 2540 h 368860"/>
              <a:gd name="connsiteX7" fmla="*/ 1460500 w 2918460"/>
              <a:gd name="connsiteY7" fmla="*/ 182880 h 368860"/>
              <a:gd name="connsiteX8" fmla="*/ 1640840 w 2918460"/>
              <a:gd name="connsiteY8" fmla="*/ 365760 h 368860"/>
              <a:gd name="connsiteX9" fmla="*/ 1826260 w 2918460"/>
              <a:gd name="connsiteY9" fmla="*/ 185420 h 368860"/>
              <a:gd name="connsiteX10" fmla="*/ 2006600 w 2918460"/>
              <a:gd name="connsiteY10" fmla="*/ 2540 h 368860"/>
              <a:gd name="connsiteX11" fmla="*/ 2192020 w 2918460"/>
              <a:gd name="connsiteY11" fmla="*/ 182880 h 368860"/>
              <a:gd name="connsiteX12" fmla="*/ 2283460 w 2918460"/>
              <a:gd name="connsiteY12" fmla="*/ 300990 h 368860"/>
              <a:gd name="connsiteX13" fmla="*/ 2374900 w 2918460"/>
              <a:gd name="connsiteY13" fmla="*/ 368300 h 368860"/>
              <a:gd name="connsiteX14" fmla="*/ 2553970 w 2918460"/>
              <a:gd name="connsiteY14" fmla="*/ 181610 h 368860"/>
              <a:gd name="connsiteX15" fmla="*/ 2728595 w 2918460"/>
              <a:gd name="connsiteY15" fmla="*/ 182245 h 368860"/>
              <a:gd name="connsiteX16" fmla="*/ 2918460 w 2918460"/>
              <a:gd name="connsiteY16" fmla="*/ 182880 h 368860"/>
              <a:gd name="connsiteX0" fmla="*/ 0 w 2918460"/>
              <a:gd name="connsiteY0" fmla="*/ 182880 h 368860"/>
              <a:gd name="connsiteX1" fmla="*/ 365760 w 2918460"/>
              <a:gd name="connsiteY1" fmla="*/ 185420 h 368860"/>
              <a:gd name="connsiteX2" fmla="*/ 548640 w 2918460"/>
              <a:gd name="connsiteY2" fmla="*/ 0 h 368860"/>
              <a:gd name="connsiteX3" fmla="*/ 731520 w 2918460"/>
              <a:gd name="connsiteY3" fmla="*/ 185420 h 368860"/>
              <a:gd name="connsiteX4" fmla="*/ 914400 w 2918460"/>
              <a:gd name="connsiteY4" fmla="*/ 365760 h 368860"/>
              <a:gd name="connsiteX5" fmla="*/ 1097280 w 2918460"/>
              <a:gd name="connsiteY5" fmla="*/ 182880 h 368860"/>
              <a:gd name="connsiteX6" fmla="*/ 1280160 w 2918460"/>
              <a:gd name="connsiteY6" fmla="*/ 2540 h 368860"/>
              <a:gd name="connsiteX7" fmla="*/ 1460500 w 2918460"/>
              <a:gd name="connsiteY7" fmla="*/ 182880 h 368860"/>
              <a:gd name="connsiteX8" fmla="*/ 1640840 w 2918460"/>
              <a:gd name="connsiteY8" fmla="*/ 365760 h 368860"/>
              <a:gd name="connsiteX9" fmla="*/ 1826260 w 2918460"/>
              <a:gd name="connsiteY9" fmla="*/ 185420 h 368860"/>
              <a:gd name="connsiteX10" fmla="*/ 2006600 w 2918460"/>
              <a:gd name="connsiteY10" fmla="*/ 2540 h 368860"/>
              <a:gd name="connsiteX11" fmla="*/ 2192020 w 2918460"/>
              <a:gd name="connsiteY11" fmla="*/ 182880 h 368860"/>
              <a:gd name="connsiteX12" fmla="*/ 2283460 w 2918460"/>
              <a:gd name="connsiteY12" fmla="*/ 300990 h 368860"/>
              <a:gd name="connsiteX13" fmla="*/ 2374900 w 2918460"/>
              <a:gd name="connsiteY13" fmla="*/ 368300 h 368860"/>
              <a:gd name="connsiteX14" fmla="*/ 2553970 w 2918460"/>
              <a:gd name="connsiteY14" fmla="*/ 181610 h 368860"/>
              <a:gd name="connsiteX15" fmla="*/ 2728595 w 2918460"/>
              <a:gd name="connsiteY15" fmla="*/ 182245 h 368860"/>
              <a:gd name="connsiteX16" fmla="*/ 2918460 w 2918460"/>
              <a:gd name="connsiteY16" fmla="*/ 182880 h 368860"/>
              <a:gd name="connsiteX0" fmla="*/ 0 w 3234690"/>
              <a:gd name="connsiteY0" fmla="*/ 182880 h 368860"/>
              <a:gd name="connsiteX1" fmla="*/ 365760 w 3234690"/>
              <a:gd name="connsiteY1" fmla="*/ 185420 h 368860"/>
              <a:gd name="connsiteX2" fmla="*/ 548640 w 3234690"/>
              <a:gd name="connsiteY2" fmla="*/ 0 h 368860"/>
              <a:gd name="connsiteX3" fmla="*/ 731520 w 3234690"/>
              <a:gd name="connsiteY3" fmla="*/ 185420 h 368860"/>
              <a:gd name="connsiteX4" fmla="*/ 914400 w 3234690"/>
              <a:gd name="connsiteY4" fmla="*/ 365760 h 368860"/>
              <a:gd name="connsiteX5" fmla="*/ 1097280 w 3234690"/>
              <a:gd name="connsiteY5" fmla="*/ 182880 h 368860"/>
              <a:gd name="connsiteX6" fmla="*/ 1280160 w 3234690"/>
              <a:gd name="connsiteY6" fmla="*/ 2540 h 368860"/>
              <a:gd name="connsiteX7" fmla="*/ 1460500 w 3234690"/>
              <a:gd name="connsiteY7" fmla="*/ 182880 h 368860"/>
              <a:gd name="connsiteX8" fmla="*/ 1640840 w 3234690"/>
              <a:gd name="connsiteY8" fmla="*/ 365760 h 368860"/>
              <a:gd name="connsiteX9" fmla="*/ 1826260 w 3234690"/>
              <a:gd name="connsiteY9" fmla="*/ 185420 h 368860"/>
              <a:gd name="connsiteX10" fmla="*/ 2006600 w 3234690"/>
              <a:gd name="connsiteY10" fmla="*/ 2540 h 368860"/>
              <a:gd name="connsiteX11" fmla="*/ 2192020 w 3234690"/>
              <a:gd name="connsiteY11" fmla="*/ 182880 h 368860"/>
              <a:gd name="connsiteX12" fmla="*/ 2283460 w 3234690"/>
              <a:gd name="connsiteY12" fmla="*/ 300990 h 368860"/>
              <a:gd name="connsiteX13" fmla="*/ 2374900 w 3234690"/>
              <a:gd name="connsiteY13" fmla="*/ 368300 h 368860"/>
              <a:gd name="connsiteX14" fmla="*/ 2553970 w 3234690"/>
              <a:gd name="connsiteY14" fmla="*/ 181610 h 368860"/>
              <a:gd name="connsiteX15" fmla="*/ 2728595 w 3234690"/>
              <a:gd name="connsiteY15" fmla="*/ 182245 h 368860"/>
              <a:gd name="connsiteX16" fmla="*/ 3234690 w 3234690"/>
              <a:gd name="connsiteY16" fmla="*/ 182880 h 368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4690" h="368860">
                <a:moveTo>
                  <a:pt x="0" y="182880"/>
                </a:moveTo>
                <a:cubicBezTo>
                  <a:pt x="137160" y="186055"/>
                  <a:pt x="276225" y="181610"/>
                  <a:pt x="365760" y="185420"/>
                </a:cubicBezTo>
                <a:cubicBezTo>
                  <a:pt x="455295" y="189230"/>
                  <a:pt x="487680" y="0"/>
                  <a:pt x="548640" y="0"/>
                </a:cubicBezTo>
                <a:cubicBezTo>
                  <a:pt x="609600" y="0"/>
                  <a:pt x="695325" y="130175"/>
                  <a:pt x="731520" y="185420"/>
                </a:cubicBezTo>
                <a:cubicBezTo>
                  <a:pt x="767715" y="240665"/>
                  <a:pt x="853440" y="366183"/>
                  <a:pt x="914400" y="365760"/>
                </a:cubicBezTo>
                <a:cubicBezTo>
                  <a:pt x="975360" y="365337"/>
                  <a:pt x="1097280" y="182880"/>
                  <a:pt x="1097280" y="182880"/>
                </a:cubicBezTo>
                <a:cubicBezTo>
                  <a:pt x="1141095" y="107103"/>
                  <a:pt x="1219623" y="2540"/>
                  <a:pt x="1280160" y="2540"/>
                </a:cubicBezTo>
                <a:cubicBezTo>
                  <a:pt x="1340697" y="2540"/>
                  <a:pt x="1460500" y="182880"/>
                  <a:pt x="1460500" y="182880"/>
                </a:cubicBezTo>
                <a:cubicBezTo>
                  <a:pt x="1514898" y="247227"/>
                  <a:pt x="1579880" y="365337"/>
                  <a:pt x="1640840" y="365760"/>
                </a:cubicBezTo>
                <a:cubicBezTo>
                  <a:pt x="1701800" y="366183"/>
                  <a:pt x="1771015" y="255482"/>
                  <a:pt x="1826260" y="185420"/>
                </a:cubicBezTo>
                <a:cubicBezTo>
                  <a:pt x="1881505" y="115358"/>
                  <a:pt x="1945640" y="2963"/>
                  <a:pt x="2006600" y="2540"/>
                </a:cubicBezTo>
                <a:cubicBezTo>
                  <a:pt x="2067560" y="2117"/>
                  <a:pt x="2149687" y="121708"/>
                  <a:pt x="2192020" y="182880"/>
                </a:cubicBezTo>
                <a:cubicBezTo>
                  <a:pt x="2234353" y="244052"/>
                  <a:pt x="2252980" y="270087"/>
                  <a:pt x="2283460" y="300990"/>
                </a:cubicBezTo>
                <a:cubicBezTo>
                  <a:pt x="2313940" y="331893"/>
                  <a:pt x="2341563" y="374227"/>
                  <a:pt x="2374900" y="368300"/>
                </a:cubicBezTo>
                <a:cubicBezTo>
                  <a:pt x="2455545" y="367030"/>
                  <a:pt x="2494280" y="243840"/>
                  <a:pt x="2553970" y="181610"/>
                </a:cubicBezTo>
                <a:lnTo>
                  <a:pt x="2728595" y="182245"/>
                </a:lnTo>
                <a:lnTo>
                  <a:pt x="3234690" y="182880"/>
                </a:lnTo>
              </a:path>
            </a:pathLst>
          </a:custGeom>
          <a:noFill/>
          <a:ln w="28575">
            <a:solidFill>
              <a:srgbClr val="FFC000"/>
            </a:solidFill>
            <a:headEnd type="none" w="med" len="med"/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8B6AFFF2-20B4-4082-A165-BE3828FA1936}"/>
              </a:ext>
            </a:extLst>
          </p:cNvPr>
          <p:cNvCxnSpPr>
            <a:cxnSpLocks/>
            <a:stCxn id="135" idx="0"/>
          </p:cNvCxnSpPr>
          <p:nvPr/>
        </p:nvCxnSpPr>
        <p:spPr>
          <a:xfrm flipH="1" flipV="1">
            <a:off x="2418149" y="3739831"/>
            <a:ext cx="1048246" cy="173632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C774BC8-05EF-4103-8A56-CEFCC357B554}"/>
              </a:ext>
            </a:extLst>
          </p:cNvPr>
          <p:cNvCxnSpPr>
            <a:cxnSpLocks/>
            <a:stCxn id="131" idx="0"/>
          </p:cNvCxnSpPr>
          <p:nvPr/>
        </p:nvCxnSpPr>
        <p:spPr>
          <a:xfrm flipV="1">
            <a:off x="3465301" y="4336759"/>
            <a:ext cx="83522" cy="1150890"/>
          </a:xfrm>
          <a:prstGeom prst="straightConnector1">
            <a:avLst/>
          </a:prstGeom>
          <a:ln w="28575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BD0A8026-E14B-457F-9B5D-0B3F0605F64E}"/>
              </a:ext>
            </a:extLst>
          </p:cNvPr>
          <p:cNvSpPr/>
          <p:nvPr/>
        </p:nvSpPr>
        <p:spPr>
          <a:xfrm>
            <a:off x="3856057" y="1570450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EC4DC86-18A4-445B-A6EA-7FCE9613C5C4}"/>
              </a:ext>
            </a:extLst>
          </p:cNvPr>
          <p:cNvSpPr/>
          <p:nvPr/>
        </p:nvSpPr>
        <p:spPr>
          <a:xfrm>
            <a:off x="3548721" y="1835377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9332359-3065-4345-A1DB-45478C1C6473}"/>
              </a:ext>
            </a:extLst>
          </p:cNvPr>
          <p:cNvSpPr/>
          <p:nvPr/>
        </p:nvSpPr>
        <p:spPr>
          <a:xfrm>
            <a:off x="4129976" y="1746596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E2EBE02F-5B4E-431C-A9EA-E5D3CDF7FA39}"/>
              </a:ext>
            </a:extLst>
          </p:cNvPr>
          <p:cNvSpPr/>
          <p:nvPr/>
        </p:nvSpPr>
        <p:spPr>
          <a:xfrm>
            <a:off x="4611537" y="1794899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C285D94-04F9-4F96-8ECE-F7FF84749A06}"/>
              </a:ext>
            </a:extLst>
          </p:cNvPr>
          <p:cNvGrpSpPr/>
          <p:nvPr/>
        </p:nvGrpSpPr>
        <p:grpSpPr>
          <a:xfrm>
            <a:off x="1848323" y="5481376"/>
            <a:ext cx="506814" cy="274312"/>
            <a:chOff x="1334172" y="4654480"/>
            <a:chExt cx="506814" cy="27431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9DF7C847-4447-4D92-9141-EB2AD3A23184}"/>
                </a:ext>
              </a:extLst>
            </p:cNvPr>
            <p:cNvSpPr/>
            <p:nvPr/>
          </p:nvSpPr>
          <p:spPr>
            <a:xfrm>
              <a:off x="1334172" y="4654480"/>
              <a:ext cx="506814" cy="274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D0FDDE4-BD3F-4C31-BEE0-A53584B304FA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2EC29FEB-1A71-4395-B41E-C2AF2E472D5D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595C58B-53C9-496A-BE2A-7176E27FB5A9}"/>
              </a:ext>
            </a:extLst>
          </p:cNvPr>
          <p:cNvGrpSpPr/>
          <p:nvPr/>
        </p:nvGrpSpPr>
        <p:grpSpPr>
          <a:xfrm>
            <a:off x="3886037" y="5485693"/>
            <a:ext cx="506814" cy="274312"/>
            <a:chOff x="1334172" y="4654480"/>
            <a:chExt cx="506814" cy="274312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85C12EA6-AD18-46D1-B61D-73336458EABD}"/>
                </a:ext>
              </a:extLst>
            </p:cNvPr>
            <p:cNvSpPr/>
            <p:nvPr/>
          </p:nvSpPr>
          <p:spPr>
            <a:xfrm>
              <a:off x="1334172" y="4654480"/>
              <a:ext cx="506814" cy="274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605D737-FAB9-4372-8A66-D4CAA29A730C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7ACEC74-E433-4857-A807-871817B7D5A4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A16046D-A4C6-45A9-B160-F2AD0B5DBEB9}"/>
              </a:ext>
            </a:extLst>
          </p:cNvPr>
          <p:cNvGrpSpPr/>
          <p:nvPr/>
        </p:nvGrpSpPr>
        <p:grpSpPr>
          <a:xfrm>
            <a:off x="3211894" y="5487649"/>
            <a:ext cx="506814" cy="274312"/>
            <a:chOff x="1334172" y="4654480"/>
            <a:chExt cx="506814" cy="274312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698D4B72-FEAC-4303-B265-83B58535300D}"/>
                </a:ext>
              </a:extLst>
            </p:cNvPr>
            <p:cNvSpPr/>
            <p:nvPr/>
          </p:nvSpPr>
          <p:spPr>
            <a:xfrm>
              <a:off x="1334172" y="4654480"/>
              <a:ext cx="506814" cy="2743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CA26BB68-DFA2-426B-950A-17A095968C51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F1841E9-C484-4E11-BB7D-B243535087D8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86038AC5-77A8-4EDA-A983-4F7716A8B819}"/>
              </a:ext>
            </a:extLst>
          </p:cNvPr>
          <p:cNvGrpSpPr/>
          <p:nvPr/>
        </p:nvGrpSpPr>
        <p:grpSpPr>
          <a:xfrm>
            <a:off x="3207739" y="5476151"/>
            <a:ext cx="517311" cy="296833"/>
            <a:chOff x="1329390" y="4644954"/>
            <a:chExt cx="517311" cy="296833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5A402A37-D723-4E16-943F-8056333EBAE5}"/>
                </a:ext>
              </a:extLst>
            </p:cNvPr>
            <p:cNvSpPr/>
            <p:nvPr/>
          </p:nvSpPr>
          <p:spPr>
            <a:xfrm>
              <a:off x="1329390" y="4644954"/>
              <a:ext cx="517311" cy="29683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BE8B4D96-28A0-4400-9D8D-5221D5A51F8A}"/>
                </a:ext>
              </a:extLst>
            </p:cNvPr>
            <p:cNvSpPr/>
            <p:nvPr/>
          </p:nvSpPr>
          <p:spPr>
            <a:xfrm>
              <a:off x="1455874" y="4745916"/>
              <a:ext cx="91437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FC37616-2EDD-4852-9B37-2B7CAD2B942B}"/>
                </a:ext>
              </a:extLst>
            </p:cNvPr>
            <p:cNvSpPr/>
            <p:nvPr/>
          </p:nvSpPr>
          <p:spPr>
            <a:xfrm>
              <a:off x="1624594" y="4745916"/>
              <a:ext cx="91437" cy="91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86DEDA3C-2C5F-4CA3-A2A8-8AD3D3809170}"/>
              </a:ext>
            </a:extLst>
          </p:cNvPr>
          <p:cNvSpPr/>
          <p:nvPr/>
        </p:nvSpPr>
        <p:spPr>
          <a:xfrm>
            <a:off x="4588839" y="2874480"/>
            <a:ext cx="1041942" cy="7768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C438CFA-D1BD-4EFB-BCE1-FBA8E5660D5F}"/>
              </a:ext>
            </a:extLst>
          </p:cNvPr>
          <p:cNvCxnSpPr/>
          <p:nvPr/>
        </p:nvCxnSpPr>
        <p:spPr>
          <a:xfrm>
            <a:off x="4738943" y="3102586"/>
            <a:ext cx="49947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43E3AB9-8AF8-40E0-8BC8-63D3CB1CA488}"/>
              </a:ext>
            </a:extLst>
          </p:cNvPr>
          <p:cNvCxnSpPr/>
          <p:nvPr/>
        </p:nvCxnSpPr>
        <p:spPr>
          <a:xfrm>
            <a:off x="4738943" y="3457707"/>
            <a:ext cx="49947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784E40BC-E356-42A0-B7E8-A6A8145C170E}"/>
              </a:ext>
            </a:extLst>
          </p:cNvPr>
          <p:cNvSpPr/>
          <p:nvPr/>
        </p:nvSpPr>
        <p:spPr>
          <a:xfrm>
            <a:off x="4826789" y="3105282"/>
            <a:ext cx="66736" cy="352425"/>
          </a:xfrm>
          <a:custGeom>
            <a:avLst/>
            <a:gdLst>
              <a:gd name="connsiteX0" fmla="*/ 66736 w 66736"/>
              <a:gd name="connsiteY0" fmla="*/ 0 h 352425"/>
              <a:gd name="connsiteX1" fmla="*/ 61 w 66736"/>
              <a:gd name="connsiteY1" fmla="*/ 180975 h 352425"/>
              <a:gd name="connsiteX2" fmla="*/ 57211 w 66736"/>
              <a:gd name="connsiteY2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36" h="352425">
                <a:moveTo>
                  <a:pt x="66736" y="0"/>
                </a:moveTo>
                <a:cubicBezTo>
                  <a:pt x="34192" y="61119"/>
                  <a:pt x="1648" y="122238"/>
                  <a:pt x="61" y="180975"/>
                </a:cubicBezTo>
                <a:cubicBezTo>
                  <a:pt x="-1526" y="239712"/>
                  <a:pt x="27842" y="296068"/>
                  <a:pt x="57211" y="352425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04AA5C45-0BC7-4DB5-998C-D2E4A6420BAC}"/>
              </a:ext>
            </a:extLst>
          </p:cNvPr>
          <p:cNvSpPr/>
          <p:nvPr/>
        </p:nvSpPr>
        <p:spPr>
          <a:xfrm rot="10800000">
            <a:off x="5106848" y="3101287"/>
            <a:ext cx="66736" cy="352425"/>
          </a:xfrm>
          <a:custGeom>
            <a:avLst/>
            <a:gdLst>
              <a:gd name="connsiteX0" fmla="*/ 66736 w 66736"/>
              <a:gd name="connsiteY0" fmla="*/ 0 h 352425"/>
              <a:gd name="connsiteX1" fmla="*/ 61 w 66736"/>
              <a:gd name="connsiteY1" fmla="*/ 180975 h 352425"/>
              <a:gd name="connsiteX2" fmla="*/ 57211 w 66736"/>
              <a:gd name="connsiteY2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736" h="352425">
                <a:moveTo>
                  <a:pt x="66736" y="0"/>
                </a:moveTo>
                <a:cubicBezTo>
                  <a:pt x="34192" y="61119"/>
                  <a:pt x="1648" y="122238"/>
                  <a:pt x="61" y="180975"/>
                </a:cubicBezTo>
                <a:cubicBezTo>
                  <a:pt x="-1526" y="239712"/>
                  <a:pt x="27842" y="296068"/>
                  <a:pt x="57211" y="352425"/>
                </a:cubicBezTo>
              </a:path>
            </a:pathLst>
          </a:custGeom>
          <a:noFill/>
          <a:ln w="28575">
            <a:solidFill>
              <a:schemeClr val="accent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BFFDCF-7DE0-497B-BEB4-058074C76759}"/>
                  </a:ext>
                </a:extLst>
              </p:cNvPr>
              <p:cNvSpPr txBox="1"/>
              <p:nvPr/>
            </p:nvSpPr>
            <p:spPr>
              <a:xfrm>
                <a:off x="5176693" y="2880037"/>
                <a:ext cx="555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ABFFDCF-7DE0-497B-BEB4-058074C76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93" y="2880037"/>
                <a:ext cx="555882" cy="400110"/>
              </a:xfrm>
              <a:prstGeom prst="rect">
                <a:avLst/>
              </a:prstGeom>
              <a:blipFill>
                <a:blip r:embed="rId10"/>
                <a:stretch>
                  <a:fillRect l="-21978" t="-122727" r="-90110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0823E70-6C7C-4084-85D7-E597CCD48BC7}"/>
                  </a:ext>
                </a:extLst>
              </p:cNvPr>
              <p:cNvSpPr txBox="1"/>
              <p:nvPr/>
            </p:nvSpPr>
            <p:spPr>
              <a:xfrm>
                <a:off x="5182408" y="3225388"/>
                <a:ext cx="55588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0823E70-6C7C-4084-85D7-E597CCD48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408" y="3225388"/>
                <a:ext cx="555882" cy="400110"/>
              </a:xfrm>
              <a:prstGeom prst="rect">
                <a:avLst/>
              </a:prstGeom>
              <a:blipFill>
                <a:blip r:embed="rId11"/>
                <a:stretch>
                  <a:fillRect l="-21978" t="-122727" r="-90110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B3E6DBA-E1AA-4CC4-AAF5-89BFE9935D37}"/>
              </a:ext>
            </a:extLst>
          </p:cNvPr>
          <p:cNvCxnSpPr>
            <a:cxnSpLocks/>
          </p:cNvCxnSpPr>
          <p:nvPr/>
        </p:nvCxnSpPr>
        <p:spPr>
          <a:xfrm flipV="1">
            <a:off x="2519888" y="3406971"/>
            <a:ext cx="542203" cy="16134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9FB8789-78A3-4AAB-8511-F6D2C8466816}"/>
              </a:ext>
            </a:extLst>
          </p:cNvPr>
          <p:cNvCxnSpPr>
            <a:cxnSpLocks/>
          </p:cNvCxnSpPr>
          <p:nvPr/>
        </p:nvCxnSpPr>
        <p:spPr>
          <a:xfrm>
            <a:off x="2518423" y="3785293"/>
            <a:ext cx="542203" cy="161348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A518430-E001-4C34-BFC9-7E4DBC1D38F7}"/>
              </a:ext>
            </a:extLst>
          </p:cNvPr>
          <p:cNvSpPr/>
          <p:nvPr/>
        </p:nvSpPr>
        <p:spPr>
          <a:xfrm>
            <a:off x="2559328" y="1536578"/>
            <a:ext cx="412921" cy="397052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28D868-20CC-4B47-828F-3AE4EA2592D8}"/>
              </a:ext>
            </a:extLst>
          </p:cNvPr>
          <p:cNvCxnSpPr>
            <a:cxnSpLocks/>
          </p:cNvCxnSpPr>
          <p:nvPr/>
        </p:nvCxnSpPr>
        <p:spPr>
          <a:xfrm flipH="1">
            <a:off x="1097575" y="1933630"/>
            <a:ext cx="1461753" cy="126677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74D0AD8-F742-4DE0-BC81-A5D427C003E4}"/>
              </a:ext>
            </a:extLst>
          </p:cNvPr>
          <p:cNvCxnSpPr>
            <a:cxnSpLocks/>
          </p:cNvCxnSpPr>
          <p:nvPr/>
        </p:nvCxnSpPr>
        <p:spPr>
          <a:xfrm>
            <a:off x="2972249" y="1933630"/>
            <a:ext cx="1477321" cy="1255466"/>
          </a:xfrm>
          <a:prstGeom prst="line">
            <a:avLst/>
          </a:prstGeom>
          <a:ln w="12700">
            <a:solidFill>
              <a:schemeClr val="tx1"/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45D97FB-6F91-44E4-8C46-3C09A8C48194}"/>
                  </a:ext>
                </a:extLst>
              </p:cNvPr>
              <p:cNvSpPr txBox="1"/>
              <p:nvPr/>
            </p:nvSpPr>
            <p:spPr>
              <a:xfrm>
                <a:off x="661096" y="2964709"/>
                <a:ext cx="4580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45D97FB-6F91-44E4-8C46-3C09A8C4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96" y="2964709"/>
                <a:ext cx="45800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Arc 135">
            <a:extLst>
              <a:ext uri="{FF2B5EF4-FFF2-40B4-BE49-F238E27FC236}">
                <a16:creationId xmlns:a16="http://schemas.microsoft.com/office/drawing/2014/main" id="{00138EEB-B85D-4BEC-A9B6-0A98A081A143}"/>
              </a:ext>
            </a:extLst>
          </p:cNvPr>
          <p:cNvSpPr/>
          <p:nvPr/>
        </p:nvSpPr>
        <p:spPr>
          <a:xfrm>
            <a:off x="2347535" y="1391351"/>
            <a:ext cx="814296" cy="731520"/>
          </a:xfrm>
          <a:prstGeom prst="arc">
            <a:avLst>
              <a:gd name="adj1" fmla="val 11558468"/>
              <a:gd name="adj2" fmla="val 20908960"/>
            </a:avLst>
          </a:prstGeom>
          <a:ln w="28575">
            <a:solidFill>
              <a:srgbClr val="7030A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51690529-7085-46DD-ADB6-51F889030657}"/>
              </a:ext>
            </a:extLst>
          </p:cNvPr>
          <p:cNvSpPr/>
          <p:nvPr/>
        </p:nvSpPr>
        <p:spPr>
          <a:xfrm>
            <a:off x="2312122" y="1697798"/>
            <a:ext cx="91437" cy="9144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744B418-BA73-4F63-9488-3A35782AA9E4}"/>
              </a:ext>
            </a:extLst>
          </p:cNvPr>
          <p:cNvSpPr/>
          <p:nvPr/>
        </p:nvSpPr>
        <p:spPr>
          <a:xfrm>
            <a:off x="4943701" y="3050212"/>
            <a:ext cx="106047" cy="116203"/>
          </a:xfrm>
          <a:prstGeom prst="ellipse">
            <a:avLst/>
          </a:prstGeom>
          <a:solidFill>
            <a:srgbClr val="D1CC00"/>
          </a:solidFill>
          <a:ln>
            <a:solidFill>
              <a:srgbClr val="D1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CECC948-BF0D-4C46-89D6-BF69AF2FC82A}"/>
              </a:ext>
            </a:extLst>
          </p:cNvPr>
          <p:cNvSpPr/>
          <p:nvPr/>
        </p:nvSpPr>
        <p:spPr>
          <a:xfrm>
            <a:off x="4942604" y="3395611"/>
            <a:ext cx="106047" cy="116203"/>
          </a:xfrm>
          <a:prstGeom prst="ellipse">
            <a:avLst/>
          </a:prstGeom>
          <a:solidFill>
            <a:srgbClr val="D1CC00"/>
          </a:solidFill>
          <a:ln>
            <a:solidFill>
              <a:srgbClr val="D1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E9628B-4DC0-F115-7003-B554B18167DB}"/>
                  </a:ext>
                </a:extLst>
              </p:cNvPr>
              <p:cNvSpPr txBox="1"/>
              <p:nvPr/>
            </p:nvSpPr>
            <p:spPr>
              <a:xfrm>
                <a:off x="6294459" y="1653602"/>
                <a:ext cx="4741884" cy="728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QP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ne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QP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CP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~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E9628B-4DC0-F115-7003-B554B181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59" y="1653602"/>
                <a:ext cx="4741884" cy="7280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5B442CB5-2ACB-E71A-0E58-03847EF8AF63}"/>
              </a:ext>
            </a:extLst>
          </p:cNvPr>
          <p:cNvSpPr txBox="1"/>
          <p:nvPr/>
        </p:nvSpPr>
        <p:spPr>
          <a:xfrm>
            <a:off x="4462257" y="2502339"/>
            <a:ext cx="1306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/>
              <a:t>qubit state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73E30D-0695-4BFA-B38F-166D8A42EA49}"/>
              </a:ext>
            </a:extLst>
          </p:cNvPr>
          <p:cNvSpPr txBox="1"/>
          <p:nvPr/>
        </p:nvSpPr>
        <p:spPr>
          <a:xfrm>
            <a:off x="5048651" y="6197231"/>
            <a:ext cx="714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past attempts of gap engineering with heterostructure:</a:t>
            </a:r>
          </a:p>
          <a:p>
            <a:r>
              <a:rPr lang="en-US" dirty="0" err="1"/>
              <a:t>Joyez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(1994), Lang </a:t>
            </a:r>
            <a:r>
              <a:rPr lang="en-US" i="1" dirty="0"/>
              <a:t>et al.</a:t>
            </a:r>
            <a:r>
              <a:rPr lang="en-US" dirty="0"/>
              <a:t> (2003), Sun </a:t>
            </a:r>
            <a:r>
              <a:rPr lang="en-US" i="1" dirty="0"/>
              <a:t>et al.</a:t>
            </a:r>
            <a:r>
              <a:rPr lang="en-US" dirty="0"/>
              <a:t> (2012), </a:t>
            </a:r>
            <a:r>
              <a:rPr lang="en-US" dirty="0" err="1"/>
              <a:t>Riwar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 (2016)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5342B66A-1024-4098-A4FD-C8F996F7EAFE}"/>
              </a:ext>
            </a:extLst>
          </p:cNvPr>
          <p:cNvSpPr txBox="1"/>
          <p:nvPr/>
        </p:nvSpPr>
        <p:spPr>
          <a:xfrm>
            <a:off x="6294460" y="2552399"/>
            <a:ext cx="4875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tunneling QP can </a:t>
            </a:r>
            <a:r>
              <a:rPr lang="en-US" sz="2000" dirty="0">
                <a:solidFill>
                  <a:srgbClr val="FF0000"/>
                </a:solidFill>
              </a:rPr>
              <a:t>relax</a:t>
            </a:r>
            <a:r>
              <a:rPr lang="en-US" sz="2000" dirty="0"/>
              <a:t> or </a:t>
            </a:r>
            <a:r>
              <a:rPr lang="en-US" sz="2000" dirty="0">
                <a:solidFill>
                  <a:srgbClr val="4472C4"/>
                </a:solidFill>
              </a:rPr>
              <a:t>excite</a:t>
            </a:r>
            <a:r>
              <a:rPr lang="en-US" sz="2000" dirty="0"/>
              <a:t> the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092C6D-524B-40B5-8A5A-613CA94A4663}"/>
                  </a:ext>
                </a:extLst>
              </p:cNvPr>
              <p:cNvSpPr txBox="1"/>
              <p:nvPr/>
            </p:nvSpPr>
            <p:spPr>
              <a:xfrm>
                <a:off x="5959054" y="2843128"/>
                <a:ext cx="5545921" cy="7208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&gt;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C092C6D-524B-40B5-8A5A-613CA94A4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054" y="2843128"/>
                <a:ext cx="5545921" cy="72083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1A63BF8-891D-4F89-98A3-8AFCAD83DD3F}"/>
                  </a:ext>
                </a:extLst>
              </p:cNvPr>
              <p:cNvSpPr txBox="1"/>
              <p:nvPr/>
            </p:nvSpPr>
            <p:spPr>
              <a:xfrm>
                <a:off x="7724141" y="3605120"/>
                <a:ext cx="2931793" cy="71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/>
                  <a:t>rate of QP tunneling with </a:t>
                </a:r>
              </a:p>
              <a:p>
                <a:pPr algn="l"/>
                <a:r>
                  <a:rPr lang="en-US" sz="2000" dirty="0"/>
                  <a:t>qubit transition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1A63BF8-891D-4F89-98A3-8AFCAD83D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141" y="3605120"/>
                <a:ext cx="2931793" cy="717889"/>
              </a:xfrm>
              <a:prstGeom prst="rect">
                <a:avLst/>
              </a:prstGeom>
              <a:blipFill>
                <a:blip r:embed="rId20"/>
                <a:stretch>
                  <a:fillRect l="-2079" t="-4237" b="-1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F94AF5B-BF3A-4E9B-A9AA-9D708422106F}"/>
                  </a:ext>
                </a:extLst>
              </p:cNvPr>
              <p:cNvSpPr txBox="1"/>
              <p:nvPr/>
            </p:nvSpPr>
            <p:spPr>
              <a:xfrm>
                <a:off x="7136091" y="3524086"/>
                <a:ext cx="725253" cy="503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QP</m:t>
                        </m:r>
                      </m:sup>
                    </m:sSubSup>
                  </m:oMath>
                </a14:m>
                <a:r>
                  <a:rPr lang="en-US" sz="1800" dirty="0"/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F94AF5B-BF3A-4E9B-A9AA-9D7084221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091" y="3524086"/>
                <a:ext cx="725253" cy="503408"/>
              </a:xfrm>
              <a:prstGeom prst="rect">
                <a:avLst/>
              </a:prstGeom>
              <a:blipFill>
                <a:blip r:embed="rId21"/>
                <a:stretch>
                  <a:fillRect r="-4202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8115A4E-BE06-4266-B969-E61E0DF8032F}"/>
                  </a:ext>
                </a:extLst>
              </p:cNvPr>
              <p:cNvSpPr txBox="1"/>
              <p:nvPr/>
            </p:nvSpPr>
            <p:spPr>
              <a:xfrm>
                <a:off x="2341058" y="3079465"/>
                <a:ext cx="739575" cy="42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8115A4E-BE06-4266-B969-E61E0DF80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058" y="3079465"/>
                <a:ext cx="739575" cy="426399"/>
              </a:xfrm>
              <a:prstGeom prst="rect">
                <a:avLst/>
              </a:prstGeom>
              <a:blipFill>
                <a:blip r:embed="rId22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4DE4915-69D9-427D-A914-30637B944114}"/>
                  </a:ext>
                </a:extLst>
              </p:cNvPr>
              <p:cNvSpPr txBox="1"/>
              <p:nvPr/>
            </p:nvSpPr>
            <p:spPr>
              <a:xfrm>
                <a:off x="2352356" y="3892357"/>
                <a:ext cx="739575" cy="4263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4DE4915-69D9-427D-A914-30637B944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56" y="3892357"/>
                <a:ext cx="739575" cy="426399"/>
              </a:xfrm>
              <a:prstGeom prst="rect">
                <a:avLst/>
              </a:prstGeom>
              <a:blipFill>
                <a:blip r:embed="rId23"/>
                <a:stretch>
                  <a:fillRect b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8378879-4FA2-4E12-AFAE-294998344E9F}"/>
                  </a:ext>
                </a:extLst>
              </p:cNvPr>
              <p:cNvSpPr txBox="1"/>
              <p:nvPr/>
            </p:nvSpPr>
            <p:spPr>
              <a:xfrm>
                <a:off x="5518303" y="4666709"/>
                <a:ext cx="2547448" cy="506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QP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8378879-4FA2-4E12-AFAE-29499834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03" y="4666709"/>
                <a:ext cx="2547448" cy="50648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3CC14-6015-47ED-9DB8-9E25A4AC61B0}"/>
                  </a:ext>
                </a:extLst>
              </p:cNvPr>
              <p:cNvSpPr txBox="1"/>
              <p:nvPr/>
            </p:nvSpPr>
            <p:spPr>
              <a:xfrm>
                <a:off x="7742432" y="4642355"/>
                <a:ext cx="4368504" cy="754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Can we reduce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 panose="02040503050406030204" pitchFamily="18" charset="0"/>
                          </a:rPr>
                          <m:t>𝚪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𝐐𝐏</m:t>
                        </m:r>
                      </m:sup>
                    </m:sSup>
                  </m:oMath>
                </a14:m>
                <a:r>
                  <a:rPr lang="en-US" sz="2000" b="1" dirty="0"/>
                  <a:t>regardless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𝐐𝐏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</a:p>
              <a:p>
                <a:pPr algn="ctr"/>
                <a:r>
                  <a:rPr lang="en-US" sz="2000" b="1" dirty="0"/>
                  <a:t>by suppressing per-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𝐐𝐏</m:t>
                        </m:r>
                      </m:sub>
                    </m:sSub>
                  </m:oMath>
                </a14:m>
                <a:r>
                  <a:rPr lang="en-US" sz="2000" b="1" dirty="0"/>
                  <a:t> rate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p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𝐐𝐏</m:t>
                        </m:r>
                      </m:sup>
                    </m:sSup>
                  </m:oMath>
                </a14:m>
                <a:r>
                  <a:rPr lang="en-US" sz="2000" b="1" dirty="0"/>
                  <a:t>)?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6A3CC14-6015-47ED-9DB8-9E25A4AC6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2432" y="4642355"/>
                <a:ext cx="4368504" cy="754309"/>
              </a:xfrm>
              <a:prstGeom prst="rect">
                <a:avLst/>
              </a:prstGeom>
              <a:blipFill>
                <a:blip r:embed="rId27"/>
                <a:stretch>
                  <a:fillRect t="-4065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569C0F9-B38C-4075-84EA-E014E5F55E5C}"/>
              </a:ext>
            </a:extLst>
          </p:cNvPr>
          <p:cNvCxnSpPr>
            <a:cxnSpLocks/>
          </p:cNvCxnSpPr>
          <p:nvPr/>
        </p:nvCxnSpPr>
        <p:spPr>
          <a:xfrm>
            <a:off x="7136091" y="4666709"/>
            <a:ext cx="525552" cy="553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3781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41" grpId="0" animBg="1"/>
      <p:bldP spid="58" grpId="0" animBg="1"/>
      <p:bldP spid="59" grpId="0" animBg="1"/>
      <p:bldP spid="60" grpId="0" animBg="1"/>
      <p:bldP spid="61" grpId="0" animBg="1"/>
      <p:bldP spid="28" grpId="0"/>
      <p:bldP spid="65" grpId="0" animBg="1"/>
      <p:bldP spid="70" grpId="0"/>
      <p:bldP spid="71" grpId="0" animBg="1"/>
      <p:bldP spid="75" grpId="0" animBg="1"/>
      <p:bldP spid="104" grpId="0" animBg="1"/>
      <p:bldP spid="105" grpId="0" animBg="1"/>
      <p:bldP spid="106" grpId="0" animBg="1"/>
      <p:bldP spid="107" grpId="0" animBg="1"/>
      <p:bldP spid="83" grpId="0" animBg="1"/>
      <p:bldP spid="86" grpId="0" animBg="1"/>
      <p:bldP spid="86" grpId="1" animBg="1"/>
      <p:bldP spid="88" grpId="0" animBg="1"/>
      <p:bldP spid="89" grpId="0"/>
      <p:bldP spid="90" grpId="0"/>
      <p:bldP spid="136" grpId="0" animBg="1"/>
      <p:bldP spid="138" grpId="0" animBg="1"/>
      <p:bldP spid="143" grpId="0" animBg="1"/>
      <p:bldP spid="143" grpId="1" animBg="1"/>
      <p:bldP spid="144" grpId="0" animBg="1"/>
      <p:bldP spid="14" grpId="0"/>
      <p:bldP spid="21" grpId="0"/>
      <p:bldP spid="95" grpId="0"/>
      <p:bldP spid="141" grpId="0"/>
      <p:bldP spid="97" grpId="0"/>
      <p:bldP spid="99" grpId="0"/>
      <p:bldP spid="100" grpId="0"/>
      <p:bldP spid="101" grpId="0"/>
      <p:bldP spid="102" grpId="0"/>
      <p:bldP spid="98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2E70F-32AD-3FF9-56DB-EF9165BAB0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9692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sz="2000" dirty="0"/>
                  <a:t>Debye model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ph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=9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𝑛𝑅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nary>
                      <m:nary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≈234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=6.5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𝑛𝑇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lvl="1">
                  <a:lnSpc>
                    <a:spcPct val="170000"/>
                  </a:lnSpc>
                </a:pPr>
                <a:r>
                  <a:rPr lang="en-US" sz="2000" dirty="0"/>
                  <a:t>For our sapphire chip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≈3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mmol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≈1000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mK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sz="2000" b="0" dirty="0"/>
              </a:p>
              <a:p>
                <a:pPr>
                  <a:lnSpc>
                    <a:spcPct val="170000"/>
                  </a:lnSpc>
                </a:pPr>
                <a:r>
                  <a:rPr lang="en-US" sz="2000" dirty="0"/>
                  <a:t>Cu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ph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el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234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343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+0.695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J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mol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𝑛𝑇</m:t>
                    </m:r>
                  </m:oMath>
                </a14:m>
                <a:endParaRPr lang="en-US" sz="2000" dirty="0"/>
              </a:p>
              <a:p>
                <a:pPr lvl="1">
                  <a:lnSpc>
                    <a:spcPct val="170000"/>
                  </a:lnSpc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×1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μm</m:t>
                    </m:r>
                  </m:oMath>
                </a14:m>
                <a:r>
                  <a:rPr lang="en-US" sz="2000" dirty="0"/>
                  <a:t> patch,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mK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≈1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F2E70F-32AD-3FF9-56DB-EF9165BAB0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96925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39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 2">
            <a:extLst>
              <a:ext uri="{FF2B5EF4-FFF2-40B4-BE49-F238E27FC236}">
                <a16:creationId xmlns:a16="http://schemas.microsoft.com/office/drawing/2014/main" id="{C268AE67-4973-443D-B8CA-488F8AECB944}"/>
              </a:ext>
            </a:extLst>
          </p:cNvPr>
          <p:cNvSpPr txBox="1">
            <a:spLocks/>
          </p:cNvSpPr>
          <p:nvPr/>
        </p:nvSpPr>
        <p:spPr>
          <a:xfrm>
            <a:off x="0" y="12447"/>
            <a:ext cx="12191999" cy="107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Reducing QP-induced relaxation rate</a:t>
            </a:r>
          </a:p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using superconducting gap asymmetry near JJ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8D7D7EA-AE60-4665-A259-29ACB503A016}"/>
              </a:ext>
            </a:extLst>
          </p:cNvPr>
          <p:cNvSpPr txBox="1"/>
          <p:nvPr/>
        </p:nvSpPr>
        <p:spPr>
          <a:xfrm>
            <a:off x="2753358" y="1154117"/>
            <a:ext cx="6685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gap engineering with aluminum film thicknesses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AC229A-7B5C-47C9-80AD-CE7686DC1E4B}"/>
                  </a:ext>
                </a:extLst>
              </p:cNvPr>
              <p:cNvSpPr txBox="1"/>
              <p:nvPr/>
            </p:nvSpPr>
            <p:spPr>
              <a:xfrm>
                <a:off x="5974841" y="4259766"/>
                <a:ext cx="4759291" cy="1312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Supercon. gap difference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/>
                  <a:t> at JJ reduces QP-induced relaxation when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 panose="02040503050406030204" pitchFamily="18" charset="0"/>
                      </a:rPr>
                      <m:t>𝛅𝚫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𝒉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</m:oMath>
                </a14:m>
                <a:r>
                  <a:rPr lang="en-US" sz="2000" b="1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QP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0AC229A-7B5C-47C9-80AD-CE7686DC1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841" y="4259766"/>
                <a:ext cx="4759291" cy="1312154"/>
              </a:xfrm>
              <a:prstGeom prst="rect">
                <a:avLst/>
              </a:prstGeom>
              <a:blipFill>
                <a:blip r:embed="rId3"/>
                <a:stretch>
                  <a:fillRect t="-2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593015" y="1563397"/>
            <a:ext cx="4114800" cy="2743200"/>
            <a:chOff x="6216749" y="1161565"/>
            <a:chExt cx="4991249" cy="321299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46F8EF4-48B8-4540-B4E9-1F39689B73B2}"/>
                </a:ext>
              </a:extLst>
            </p:cNvPr>
            <p:cNvSpPr/>
            <p:nvPr/>
          </p:nvSpPr>
          <p:spPr>
            <a:xfrm>
              <a:off x="8725987" y="1609315"/>
              <a:ext cx="1334135" cy="1305560"/>
            </a:xfrm>
            <a:custGeom>
              <a:avLst/>
              <a:gdLst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76200 w 1333500"/>
                <a:gd name="connsiteY5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39700 w 1333500"/>
                <a:gd name="connsiteY5" fmla="*/ 42926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39700 w 1333500"/>
                <a:gd name="connsiteY5" fmla="*/ 42926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16840 w 1333500"/>
                <a:gd name="connsiteY5" fmla="*/ 32258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16840 w 1333500"/>
                <a:gd name="connsiteY5" fmla="*/ 32258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4800 w 1333500"/>
                <a:gd name="connsiteY5" fmla="*/ 82042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22580 w 1333500"/>
                <a:gd name="connsiteY5" fmla="*/ 84074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07340 w 1333500"/>
                <a:gd name="connsiteY5" fmla="*/ 85344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98780 w 1333500"/>
                <a:gd name="connsiteY5" fmla="*/ 924560 h 1684020"/>
                <a:gd name="connsiteX6" fmla="*/ 175260 w 1333500"/>
                <a:gd name="connsiteY6" fmla="*/ 642620 h 1684020"/>
                <a:gd name="connsiteX7" fmla="*/ 116840 w 1333500"/>
                <a:gd name="connsiteY7" fmla="*/ 325120 h 1684020"/>
                <a:gd name="connsiteX8" fmla="*/ 76200 w 1333500"/>
                <a:gd name="connsiteY8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175260 w 1333500"/>
                <a:gd name="connsiteY6" fmla="*/ 642620 h 1684020"/>
                <a:gd name="connsiteX7" fmla="*/ 116840 w 1333500"/>
                <a:gd name="connsiteY7" fmla="*/ 325120 h 1684020"/>
                <a:gd name="connsiteX8" fmla="*/ 76200 w 1333500"/>
                <a:gd name="connsiteY8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30200 w 1333500"/>
                <a:gd name="connsiteY5" fmla="*/ 105918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30200 w 1333500"/>
                <a:gd name="connsiteY5" fmla="*/ 105918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64820 w 1333500"/>
                <a:gd name="connsiteY5" fmla="*/ 1231900 h 1684020"/>
                <a:gd name="connsiteX6" fmla="*/ 330200 w 1333500"/>
                <a:gd name="connsiteY6" fmla="*/ 1059180 h 1684020"/>
                <a:gd name="connsiteX7" fmla="*/ 241300 w 1333500"/>
                <a:gd name="connsiteY7" fmla="*/ 878840 h 1684020"/>
                <a:gd name="connsiteX8" fmla="*/ 175260 w 1333500"/>
                <a:gd name="connsiteY8" fmla="*/ 642620 h 1684020"/>
                <a:gd name="connsiteX9" fmla="*/ 116840 w 1333500"/>
                <a:gd name="connsiteY9" fmla="*/ 325120 h 1684020"/>
                <a:gd name="connsiteX10" fmla="*/ 76200 w 1333500"/>
                <a:gd name="connsiteY10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64820 w 1333500"/>
                <a:gd name="connsiteY5" fmla="*/ 1231900 h 1684020"/>
                <a:gd name="connsiteX6" fmla="*/ 330200 w 1333500"/>
                <a:gd name="connsiteY6" fmla="*/ 1059180 h 1684020"/>
                <a:gd name="connsiteX7" fmla="*/ 241300 w 1333500"/>
                <a:gd name="connsiteY7" fmla="*/ 878840 h 1684020"/>
                <a:gd name="connsiteX8" fmla="*/ 175260 w 1333500"/>
                <a:gd name="connsiteY8" fmla="*/ 642620 h 1684020"/>
                <a:gd name="connsiteX9" fmla="*/ 116840 w 1333500"/>
                <a:gd name="connsiteY9" fmla="*/ 325120 h 1684020"/>
                <a:gd name="connsiteX10" fmla="*/ 76200 w 1333500"/>
                <a:gd name="connsiteY10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579120 w 1333500"/>
                <a:gd name="connsiteY5" fmla="*/ 1320800 h 1684020"/>
                <a:gd name="connsiteX6" fmla="*/ 464820 w 1333500"/>
                <a:gd name="connsiteY6" fmla="*/ 1231900 h 1684020"/>
                <a:gd name="connsiteX7" fmla="*/ 330200 w 1333500"/>
                <a:gd name="connsiteY7" fmla="*/ 1059180 h 1684020"/>
                <a:gd name="connsiteX8" fmla="*/ 241300 w 1333500"/>
                <a:gd name="connsiteY8" fmla="*/ 878840 h 1684020"/>
                <a:gd name="connsiteX9" fmla="*/ 175260 w 1333500"/>
                <a:gd name="connsiteY9" fmla="*/ 642620 h 1684020"/>
                <a:gd name="connsiteX10" fmla="*/ 116840 w 1333500"/>
                <a:gd name="connsiteY10" fmla="*/ 325120 h 1684020"/>
                <a:gd name="connsiteX11" fmla="*/ 76200 w 1333500"/>
                <a:gd name="connsiteY11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579120 w 1333500"/>
                <a:gd name="connsiteY5" fmla="*/ 1320800 h 1684020"/>
                <a:gd name="connsiteX6" fmla="*/ 464820 w 1333500"/>
                <a:gd name="connsiteY6" fmla="*/ 1231900 h 1684020"/>
                <a:gd name="connsiteX7" fmla="*/ 330200 w 1333500"/>
                <a:gd name="connsiteY7" fmla="*/ 1059180 h 1684020"/>
                <a:gd name="connsiteX8" fmla="*/ 241300 w 1333500"/>
                <a:gd name="connsiteY8" fmla="*/ 878840 h 1684020"/>
                <a:gd name="connsiteX9" fmla="*/ 175260 w 1333500"/>
                <a:gd name="connsiteY9" fmla="*/ 642620 h 1684020"/>
                <a:gd name="connsiteX10" fmla="*/ 116840 w 1333500"/>
                <a:gd name="connsiteY10" fmla="*/ 325120 h 1684020"/>
                <a:gd name="connsiteX11" fmla="*/ 76200 w 1333500"/>
                <a:gd name="connsiteY11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734060 w 1333500"/>
                <a:gd name="connsiteY5" fmla="*/ 1404620 h 1684020"/>
                <a:gd name="connsiteX6" fmla="*/ 579120 w 1333500"/>
                <a:gd name="connsiteY6" fmla="*/ 1320800 h 1684020"/>
                <a:gd name="connsiteX7" fmla="*/ 464820 w 1333500"/>
                <a:gd name="connsiteY7" fmla="*/ 1231900 h 1684020"/>
                <a:gd name="connsiteX8" fmla="*/ 330200 w 1333500"/>
                <a:gd name="connsiteY8" fmla="*/ 1059180 h 1684020"/>
                <a:gd name="connsiteX9" fmla="*/ 241300 w 1333500"/>
                <a:gd name="connsiteY9" fmla="*/ 878840 h 1684020"/>
                <a:gd name="connsiteX10" fmla="*/ 175260 w 1333500"/>
                <a:gd name="connsiteY10" fmla="*/ 642620 h 1684020"/>
                <a:gd name="connsiteX11" fmla="*/ 116840 w 1333500"/>
                <a:gd name="connsiteY11" fmla="*/ 325120 h 1684020"/>
                <a:gd name="connsiteX12" fmla="*/ 76200 w 1333500"/>
                <a:gd name="connsiteY12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734060 w 1333500"/>
                <a:gd name="connsiteY5" fmla="*/ 1404620 h 1684020"/>
                <a:gd name="connsiteX6" fmla="*/ 579120 w 1333500"/>
                <a:gd name="connsiteY6" fmla="*/ 1320800 h 1684020"/>
                <a:gd name="connsiteX7" fmla="*/ 464820 w 1333500"/>
                <a:gd name="connsiteY7" fmla="*/ 1231900 h 1684020"/>
                <a:gd name="connsiteX8" fmla="*/ 330200 w 1333500"/>
                <a:gd name="connsiteY8" fmla="*/ 1059180 h 1684020"/>
                <a:gd name="connsiteX9" fmla="*/ 241300 w 1333500"/>
                <a:gd name="connsiteY9" fmla="*/ 878840 h 1684020"/>
                <a:gd name="connsiteX10" fmla="*/ 175260 w 1333500"/>
                <a:gd name="connsiteY10" fmla="*/ 642620 h 1684020"/>
                <a:gd name="connsiteX11" fmla="*/ 116840 w 1333500"/>
                <a:gd name="connsiteY11" fmla="*/ 325120 h 1684020"/>
                <a:gd name="connsiteX12" fmla="*/ 76200 w 1333500"/>
                <a:gd name="connsiteY12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901700 w 1333500"/>
                <a:gd name="connsiteY5" fmla="*/ 1470660 h 1684020"/>
                <a:gd name="connsiteX6" fmla="*/ 734060 w 1333500"/>
                <a:gd name="connsiteY6" fmla="*/ 1404620 h 1684020"/>
                <a:gd name="connsiteX7" fmla="*/ 579120 w 1333500"/>
                <a:gd name="connsiteY7" fmla="*/ 1320800 h 1684020"/>
                <a:gd name="connsiteX8" fmla="*/ 464820 w 1333500"/>
                <a:gd name="connsiteY8" fmla="*/ 1231900 h 1684020"/>
                <a:gd name="connsiteX9" fmla="*/ 330200 w 1333500"/>
                <a:gd name="connsiteY9" fmla="*/ 1059180 h 1684020"/>
                <a:gd name="connsiteX10" fmla="*/ 241300 w 1333500"/>
                <a:gd name="connsiteY10" fmla="*/ 878840 h 1684020"/>
                <a:gd name="connsiteX11" fmla="*/ 175260 w 1333500"/>
                <a:gd name="connsiteY11" fmla="*/ 642620 h 1684020"/>
                <a:gd name="connsiteX12" fmla="*/ 116840 w 1333500"/>
                <a:gd name="connsiteY12" fmla="*/ 325120 h 1684020"/>
                <a:gd name="connsiteX13" fmla="*/ 76200 w 1333500"/>
                <a:gd name="connsiteY13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084580 w 1333500"/>
                <a:gd name="connsiteY5" fmla="*/ 1529080 h 1684020"/>
                <a:gd name="connsiteX6" fmla="*/ 901700 w 1333500"/>
                <a:gd name="connsiteY6" fmla="*/ 1470660 h 1684020"/>
                <a:gd name="connsiteX7" fmla="*/ 734060 w 1333500"/>
                <a:gd name="connsiteY7" fmla="*/ 1404620 h 1684020"/>
                <a:gd name="connsiteX8" fmla="*/ 579120 w 1333500"/>
                <a:gd name="connsiteY8" fmla="*/ 1320800 h 1684020"/>
                <a:gd name="connsiteX9" fmla="*/ 464820 w 1333500"/>
                <a:gd name="connsiteY9" fmla="*/ 1231900 h 1684020"/>
                <a:gd name="connsiteX10" fmla="*/ 330200 w 1333500"/>
                <a:gd name="connsiteY10" fmla="*/ 1059180 h 1684020"/>
                <a:gd name="connsiteX11" fmla="*/ 241300 w 1333500"/>
                <a:gd name="connsiteY11" fmla="*/ 878840 h 1684020"/>
                <a:gd name="connsiteX12" fmla="*/ 175260 w 1333500"/>
                <a:gd name="connsiteY12" fmla="*/ 642620 h 1684020"/>
                <a:gd name="connsiteX13" fmla="*/ 116840 w 1333500"/>
                <a:gd name="connsiteY13" fmla="*/ 325120 h 1684020"/>
                <a:gd name="connsiteX14" fmla="*/ 76200 w 1333500"/>
                <a:gd name="connsiteY14" fmla="*/ 0 h 1684020"/>
                <a:gd name="connsiteX0" fmla="*/ 76200 w 1333500"/>
                <a:gd name="connsiteY0" fmla="*/ 0 h 1673860"/>
                <a:gd name="connsiteX1" fmla="*/ 0 w 1333500"/>
                <a:gd name="connsiteY1" fmla="*/ 0 h 1673860"/>
                <a:gd name="connsiteX2" fmla="*/ 2540 w 1333500"/>
                <a:gd name="connsiteY2" fmla="*/ 1673860 h 1673860"/>
                <a:gd name="connsiteX3" fmla="*/ 1333500 w 1333500"/>
                <a:gd name="connsiteY3" fmla="*/ 1671320 h 1673860"/>
                <a:gd name="connsiteX4" fmla="*/ 1325880 w 1333500"/>
                <a:gd name="connsiteY4" fmla="*/ 1592580 h 1673860"/>
                <a:gd name="connsiteX5" fmla="*/ 1084580 w 1333500"/>
                <a:gd name="connsiteY5" fmla="*/ 1518920 h 1673860"/>
                <a:gd name="connsiteX6" fmla="*/ 901700 w 1333500"/>
                <a:gd name="connsiteY6" fmla="*/ 1460500 h 1673860"/>
                <a:gd name="connsiteX7" fmla="*/ 734060 w 1333500"/>
                <a:gd name="connsiteY7" fmla="*/ 1394460 h 1673860"/>
                <a:gd name="connsiteX8" fmla="*/ 579120 w 1333500"/>
                <a:gd name="connsiteY8" fmla="*/ 1310640 h 1673860"/>
                <a:gd name="connsiteX9" fmla="*/ 464820 w 1333500"/>
                <a:gd name="connsiteY9" fmla="*/ 1221740 h 1673860"/>
                <a:gd name="connsiteX10" fmla="*/ 330200 w 1333500"/>
                <a:gd name="connsiteY10" fmla="*/ 1049020 h 1673860"/>
                <a:gd name="connsiteX11" fmla="*/ 241300 w 1333500"/>
                <a:gd name="connsiteY11" fmla="*/ 868680 h 1673860"/>
                <a:gd name="connsiteX12" fmla="*/ 175260 w 1333500"/>
                <a:gd name="connsiteY12" fmla="*/ 632460 h 1673860"/>
                <a:gd name="connsiteX13" fmla="*/ 116840 w 1333500"/>
                <a:gd name="connsiteY13" fmla="*/ 314960 h 1673860"/>
                <a:gd name="connsiteX14" fmla="*/ 76200 w 1333500"/>
                <a:gd name="connsiteY14" fmla="*/ 0 h 1673860"/>
                <a:gd name="connsiteX0" fmla="*/ 76200 w 1333500"/>
                <a:gd name="connsiteY0" fmla="*/ 0 h 1673860"/>
                <a:gd name="connsiteX1" fmla="*/ 0 w 1333500"/>
                <a:gd name="connsiteY1" fmla="*/ 0 h 1673860"/>
                <a:gd name="connsiteX2" fmla="*/ 2540 w 1333500"/>
                <a:gd name="connsiteY2" fmla="*/ 1673860 h 1673860"/>
                <a:gd name="connsiteX3" fmla="*/ 1333500 w 1333500"/>
                <a:gd name="connsiteY3" fmla="*/ 1671320 h 1673860"/>
                <a:gd name="connsiteX4" fmla="*/ 1333500 w 1333500"/>
                <a:gd name="connsiteY4" fmla="*/ 1595120 h 1673860"/>
                <a:gd name="connsiteX5" fmla="*/ 1084580 w 1333500"/>
                <a:gd name="connsiteY5" fmla="*/ 1518920 h 1673860"/>
                <a:gd name="connsiteX6" fmla="*/ 901700 w 1333500"/>
                <a:gd name="connsiteY6" fmla="*/ 1460500 h 1673860"/>
                <a:gd name="connsiteX7" fmla="*/ 734060 w 1333500"/>
                <a:gd name="connsiteY7" fmla="*/ 1394460 h 1673860"/>
                <a:gd name="connsiteX8" fmla="*/ 579120 w 1333500"/>
                <a:gd name="connsiteY8" fmla="*/ 1310640 h 1673860"/>
                <a:gd name="connsiteX9" fmla="*/ 464820 w 1333500"/>
                <a:gd name="connsiteY9" fmla="*/ 1221740 h 1673860"/>
                <a:gd name="connsiteX10" fmla="*/ 330200 w 1333500"/>
                <a:gd name="connsiteY10" fmla="*/ 1049020 h 1673860"/>
                <a:gd name="connsiteX11" fmla="*/ 241300 w 1333500"/>
                <a:gd name="connsiteY11" fmla="*/ 868680 h 1673860"/>
                <a:gd name="connsiteX12" fmla="*/ 175260 w 1333500"/>
                <a:gd name="connsiteY12" fmla="*/ 632460 h 1673860"/>
                <a:gd name="connsiteX13" fmla="*/ 116840 w 1333500"/>
                <a:gd name="connsiteY13" fmla="*/ 314960 h 1673860"/>
                <a:gd name="connsiteX14" fmla="*/ 76200 w 1333500"/>
                <a:gd name="connsiteY14" fmla="*/ 0 h 1673860"/>
                <a:gd name="connsiteX0" fmla="*/ 81915 w 1339215"/>
                <a:gd name="connsiteY0" fmla="*/ 762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9215 w 1339215"/>
                <a:gd name="connsiteY4" fmla="*/ 1602740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1915 w 1339215"/>
                <a:gd name="connsiteY14" fmla="*/ 762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9215 w 1339215"/>
                <a:gd name="connsiteY4" fmla="*/ 1602740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52195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52195 h 1681480"/>
                <a:gd name="connsiteX5" fmla="*/ 1172210 w 1339215"/>
                <a:gd name="connsiteY5" fmla="*/ 1021715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533400 w 1339215"/>
                <a:gd name="connsiteY9" fmla="*/ 720725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533400 w 1339215"/>
                <a:gd name="connsiteY9" fmla="*/ 720725 h 1681480"/>
                <a:gd name="connsiteX10" fmla="*/ 247015 w 1339215"/>
                <a:gd name="connsiteY10" fmla="*/ 876300 h 1681480"/>
                <a:gd name="connsiteX11" fmla="*/ 180975 w 1339215"/>
                <a:gd name="connsiteY11" fmla="*/ 640080 h 1681480"/>
                <a:gd name="connsiteX12" fmla="*/ 122555 w 1339215"/>
                <a:gd name="connsiteY12" fmla="*/ 322580 h 1681480"/>
                <a:gd name="connsiteX13" fmla="*/ 85725 w 1339215"/>
                <a:gd name="connsiteY13" fmla="*/ 0 h 1681480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180975 w 1339215"/>
                <a:gd name="connsiteY11" fmla="*/ 641985 h 1683385"/>
                <a:gd name="connsiteX12" fmla="*/ 122555 w 1339215"/>
                <a:gd name="connsiteY12" fmla="*/ 324485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180975 w 1339215"/>
                <a:gd name="connsiteY11" fmla="*/ 641985 h 1683385"/>
                <a:gd name="connsiteX12" fmla="*/ 364490 w 1339215"/>
                <a:gd name="connsiteY12" fmla="*/ 273050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451485 w 1339215"/>
                <a:gd name="connsiteY11" fmla="*/ 581025 h 1683385"/>
                <a:gd name="connsiteX12" fmla="*/ 364490 w 1339215"/>
                <a:gd name="connsiteY12" fmla="*/ 273050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451485 w 1339215"/>
                <a:gd name="connsiteY10" fmla="*/ 581025 h 1683385"/>
                <a:gd name="connsiteX11" fmla="*/ 364490 w 1339215"/>
                <a:gd name="connsiteY11" fmla="*/ 273050 h 1683385"/>
                <a:gd name="connsiteX12" fmla="*/ 320040 w 1339215"/>
                <a:gd name="connsiteY12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451485 w 1339215"/>
                <a:gd name="connsiteY10" fmla="*/ 581025 h 1683385"/>
                <a:gd name="connsiteX11" fmla="*/ 364490 w 1339215"/>
                <a:gd name="connsiteY11" fmla="*/ 273050 h 1683385"/>
                <a:gd name="connsiteX12" fmla="*/ 320040 w 1339215"/>
                <a:gd name="connsiteY12" fmla="*/ 0 h 1683385"/>
                <a:gd name="connsiteX0" fmla="*/ 314960 w 1334135"/>
                <a:gd name="connsiteY0" fmla="*/ 0 h 1683385"/>
                <a:gd name="connsiteX1" fmla="*/ 0 w 1334135"/>
                <a:gd name="connsiteY1" fmla="*/ 377825 h 1683385"/>
                <a:gd name="connsiteX2" fmla="*/ 3175 w 1334135"/>
                <a:gd name="connsiteY2" fmla="*/ 1683385 h 1683385"/>
                <a:gd name="connsiteX3" fmla="*/ 1334135 w 1334135"/>
                <a:gd name="connsiteY3" fmla="*/ 1680845 h 1683385"/>
                <a:gd name="connsiteX4" fmla="*/ 1328420 w 1334135"/>
                <a:gd name="connsiteY4" fmla="*/ 1063625 h 1683385"/>
                <a:gd name="connsiteX5" fmla="*/ 1167130 w 1334135"/>
                <a:gd name="connsiteY5" fmla="*/ 1023620 h 1683385"/>
                <a:gd name="connsiteX6" fmla="*/ 988060 w 1334135"/>
                <a:gd name="connsiteY6" fmla="*/ 976630 h 1683385"/>
                <a:gd name="connsiteX7" fmla="*/ 816610 w 1334135"/>
                <a:gd name="connsiteY7" fmla="*/ 918210 h 1683385"/>
                <a:gd name="connsiteX8" fmla="*/ 638810 w 1334135"/>
                <a:gd name="connsiteY8" fmla="*/ 832485 h 1683385"/>
                <a:gd name="connsiteX9" fmla="*/ 528320 w 1334135"/>
                <a:gd name="connsiteY9" fmla="*/ 722630 h 1683385"/>
                <a:gd name="connsiteX10" fmla="*/ 446405 w 1334135"/>
                <a:gd name="connsiteY10" fmla="*/ 581025 h 1683385"/>
                <a:gd name="connsiteX11" fmla="*/ 359410 w 1334135"/>
                <a:gd name="connsiteY11" fmla="*/ 273050 h 1683385"/>
                <a:gd name="connsiteX12" fmla="*/ 314960 w 1334135"/>
                <a:gd name="connsiteY12" fmla="*/ 0 h 1683385"/>
                <a:gd name="connsiteX0" fmla="*/ 360680 w 1334135"/>
                <a:gd name="connsiteY0" fmla="*/ 200785 h 1508250"/>
                <a:gd name="connsiteX1" fmla="*/ 0 w 1334135"/>
                <a:gd name="connsiteY1" fmla="*/ 202690 h 1508250"/>
                <a:gd name="connsiteX2" fmla="*/ 3175 w 1334135"/>
                <a:gd name="connsiteY2" fmla="*/ 1508250 h 1508250"/>
                <a:gd name="connsiteX3" fmla="*/ 1334135 w 1334135"/>
                <a:gd name="connsiteY3" fmla="*/ 1505710 h 1508250"/>
                <a:gd name="connsiteX4" fmla="*/ 1328420 w 1334135"/>
                <a:gd name="connsiteY4" fmla="*/ 888490 h 1508250"/>
                <a:gd name="connsiteX5" fmla="*/ 1167130 w 1334135"/>
                <a:gd name="connsiteY5" fmla="*/ 848485 h 1508250"/>
                <a:gd name="connsiteX6" fmla="*/ 988060 w 1334135"/>
                <a:gd name="connsiteY6" fmla="*/ 801495 h 1508250"/>
                <a:gd name="connsiteX7" fmla="*/ 816610 w 1334135"/>
                <a:gd name="connsiteY7" fmla="*/ 743075 h 1508250"/>
                <a:gd name="connsiteX8" fmla="*/ 638810 w 1334135"/>
                <a:gd name="connsiteY8" fmla="*/ 657350 h 1508250"/>
                <a:gd name="connsiteX9" fmla="*/ 528320 w 1334135"/>
                <a:gd name="connsiteY9" fmla="*/ 547495 h 1508250"/>
                <a:gd name="connsiteX10" fmla="*/ 446405 w 1334135"/>
                <a:gd name="connsiteY10" fmla="*/ 405890 h 1508250"/>
                <a:gd name="connsiteX11" fmla="*/ 359410 w 1334135"/>
                <a:gd name="connsiteY11" fmla="*/ 97915 h 1508250"/>
                <a:gd name="connsiteX12" fmla="*/ 360680 w 1334135"/>
                <a:gd name="connsiteY12" fmla="*/ 200785 h 1508250"/>
                <a:gd name="connsiteX0" fmla="*/ 360680 w 1334135"/>
                <a:gd name="connsiteY0" fmla="*/ 0 h 1307465"/>
                <a:gd name="connsiteX1" fmla="*/ 0 w 1334135"/>
                <a:gd name="connsiteY1" fmla="*/ 1905 h 1307465"/>
                <a:gd name="connsiteX2" fmla="*/ 3175 w 1334135"/>
                <a:gd name="connsiteY2" fmla="*/ 1307465 h 1307465"/>
                <a:gd name="connsiteX3" fmla="*/ 1334135 w 1334135"/>
                <a:gd name="connsiteY3" fmla="*/ 1304925 h 1307465"/>
                <a:gd name="connsiteX4" fmla="*/ 1328420 w 1334135"/>
                <a:gd name="connsiteY4" fmla="*/ 687705 h 1307465"/>
                <a:gd name="connsiteX5" fmla="*/ 1167130 w 1334135"/>
                <a:gd name="connsiteY5" fmla="*/ 647700 h 1307465"/>
                <a:gd name="connsiteX6" fmla="*/ 988060 w 1334135"/>
                <a:gd name="connsiteY6" fmla="*/ 600710 h 1307465"/>
                <a:gd name="connsiteX7" fmla="*/ 816610 w 1334135"/>
                <a:gd name="connsiteY7" fmla="*/ 542290 h 1307465"/>
                <a:gd name="connsiteX8" fmla="*/ 638810 w 1334135"/>
                <a:gd name="connsiteY8" fmla="*/ 456565 h 1307465"/>
                <a:gd name="connsiteX9" fmla="*/ 528320 w 1334135"/>
                <a:gd name="connsiteY9" fmla="*/ 346710 h 1307465"/>
                <a:gd name="connsiteX10" fmla="*/ 446405 w 1334135"/>
                <a:gd name="connsiteY10" fmla="*/ 205105 h 1307465"/>
                <a:gd name="connsiteX11" fmla="*/ 360680 w 1334135"/>
                <a:gd name="connsiteY11" fmla="*/ 0 h 1307465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38810 w 1334135"/>
                <a:gd name="connsiteY8" fmla="*/ 454660 h 1305560"/>
                <a:gd name="connsiteX9" fmla="*/ 528320 w 1334135"/>
                <a:gd name="connsiteY9" fmla="*/ 34480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38810 w 1334135"/>
                <a:gd name="connsiteY8" fmla="*/ 454660 h 1305560"/>
                <a:gd name="connsiteX9" fmla="*/ 528320 w 1334135"/>
                <a:gd name="connsiteY9" fmla="*/ 34480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38810 w 1334135"/>
                <a:gd name="connsiteY8" fmla="*/ 454660 h 1305560"/>
                <a:gd name="connsiteX9" fmla="*/ 528320 w 1334135"/>
                <a:gd name="connsiteY9" fmla="*/ 34480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51510 w 1334135"/>
                <a:gd name="connsiteY8" fmla="*/ 449580 h 1305560"/>
                <a:gd name="connsiteX9" fmla="*/ 528320 w 1334135"/>
                <a:gd name="connsiteY9" fmla="*/ 34480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51510 w 1334135"/>
                <a:gd name="connsiteY8" fmla="*/ 449580 h 1305560"/>
                <a:gd name="connsiteX9" fmla="*/ 538480 w 1334135"/>
                <a:gd name="connsiteY9" fmla="*/ 3422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51510 w 1334135"/>
                <a:gd name="connsiteY8" fmla="*/ 449580 h 1305560"/>
                <a:gd name="connsiteX9" fmla="*/ 482600 w 1334135"/>
                <a:gd name="connsiteY9" fmla="*/ 36512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51510 w 1334135"/>
                <a:gd name="connsiteY8" fmla="*/ 449580 h 1305560"/>
                <a:gd name="connsiteX9" fmla="*/ 482600 w 1334135"/>
                <a:gd name="connsiteY9" fmla="*/ 36512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6610 w 1334135"/>
                <a:gd name="connsiteY7" fmla="*/ 540385 h 1305560"/>
                <a:gd name="connsiteX8" fmla="*/ 651510 w 1334135"/>
                <a:gd name="connsiteY8" fmla="*/ 449580 h 1305560"/>
                <a:gd name="connsiteX9" fmla="*/ 518160 w 1334135"/>
                <a:gd name="connsiteY9" fmla="*/ 3168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8060 w 1334135"/>
                <a:gd name="connsiteY6" fmla="*/ 598805 h 1305560"/>
                <a:gd name="connsiteX7" fmla="*/ 811530 w 1334135"/>
                <a:gd name="connsiteY7" fmla="*/ 553085 h 1305560"/>
                <a:gd name="connsiteX8" fmla="*/ 651510 w 1334135"/>
                <a:gd name="connsiteY8" fmla="*/ 449580 h 1305560"/>
                <a:gd name="connsiteX9" fmla="*/ 518160 w 1334135"/>
                <a:gd name="connsiteY9" fmla="*/ 3168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45795 h 1305560"/>
                <a:gd name="connsiteX6" fmla="*/ 982980 w 1334135"/>
                <a:gd name="connsiteY6" fmla="*/ 619125 h 1305560"/>
                <a:gd name="connsiteX7" fmla="*/ 811530 w 1334135"/>
                <a:gd name="connsiteY7" fmla="*/ 553085 h 1305560"/>
                <a:gd name="connsiteX8" fmla="*/ 651510 w 1334135"/>
                <a:gd name="connsiteY8" fmla="*/ 449580 h 1305560"/>
                <a:gd name="connsiteX9" fmla="*/ 518160 w 1334135"/>
                <a:gd name="connsiteY9" fmla="*/ 3168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58495 h 1305560"/>
                <a:gd name="connsiteX6" fmla="*/ 982980 w 1334135"/>
                <a:gd name="connsiteY6" fmla="*/ 619125 h 1305560"/>
                <a:gd name="connsiteX7" fmla="*/ 811530 w 1334135"/>
                <a:gd name="connsiteY7" fmla="*/ 553085 h 1305560"/>
                <a:gd name="connsiteX8" fmla="*/ 651510 w 1334135"/>
                <a:gd name="connsiteY8" fmla="*/ 449580 h 1305560"/>
                <a:gd name="connsiteX9" fmla="*/ 518160 w 1334135"/>
                <a:gd name="connsiteY9" fmla="*/ 3168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  <a:gd name="connsiteX0" fmla="*/ 363220 w 1334135"/>
                <a:gd name="connsiteY0" fmla="*/ 3175 h 1305560"/>
                <a:gd name="connsiteX1" fmla="*/ 0 w 1334135"/>
                <a:gd name="connsiteY1" fmla="*/ 0 h 1305560"/>
                <a:gd name="connsiteX2" fmla="*/ 3175 w 1334135"/>
                <a:gd name="connsiteY2" fmla="*/ 1305560 h 1305560"/>
                <a:gd name="connsiteX3" fmla="*/ 1334135 w 1334135"/>
                <a:gd name="connsiteY3" fmla="*/ 1303020 h 1305560"/>
                <a:gd name="connsiteX4" fmla="*/ 1328420 w 1334135"/>
                <a:gd name="connsiteY4" fmla="*/ 685800 h 1305560"/>
                <a:gd name="connsiteX5" fmla="*/ 1167130 w 1334135"/>
                <a:gd name="connsiteY5" fmla="*/ 658495 h 1305560"/>
                <a:gd name="connsiteX6" fmla="*/ 982980 w 1334135"/>
                <a:gd name="connsiteY6" fmla="*/ 619125 h 1305560"/>
                <a:gd name="connsiteX7" fmla="*/ 811530 w 1334135"/>
                <a:gd name="connsiteY7" fmla="*/ 553085 h 1305560"/>
                <a:gd name="connsiteX8" fmla="*/ 651510 w 1334135"/>
                <a:gd name="connsiteY8" fmla="*/ 449580 h 1305560"/>
                <a:gd name="connsiteX9" fmla="*/ 518160 w 1334135"/>
                <a:gd name="connsiteY9" fmla="*/ 316865 h 1305560"/>
                <a:gd name="connsiteX10" fmla="*/ 446405 w 1334135"/>
                <a:gd name="connsiteY10" fmla="*/ 203200 h 1305560"/>
                <a:gd name="connsiteX11" fmla="*/ 363220 w 1334135"/>
                <a:gd name="connsiteY11" fmla="*/ 3175 h 1305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4135" h="1305560">
                  <a:moveTo>
                    <a:pt x="363220" y="3175"/>
                  </a:moveTo>
                  <a:lnTo>
                    <a:pt x="0" y="0"/>
                  </a:lnTo>
                  <a:cubicBezTo>
                    <a:pt x="847" y="557953"/>
                    <a:pt x="2328" y="747607"/>
                    <a:pt x="3175" y="1305560"/>
                  </a:cubicBezTo>
                  <a:lnTo>
                    <a:pt x="1334135" y="1303020"/>
                  </a:lnTo>
                  <a:cubicBezTo>
                    <a:pt x="1334135" y="1277620"/>
                    <a:pt x="1328420" y="711200"/>
                    <a:pt x="1328420" y="685800"/>
                  </a:cubicBezTo>
                  <a:cubicBezTo>
                    <a:pt x="1285240" y="676487"/>
                    <a:pt x="1237827" y="680508"/>
                    <a:pt x="1167130" y="658495"/>
                  </a:cubicBezTo>
                  <a:lnTo>
                    <a:pt x="982980" y="619125"/>
                  </a:lnTo>
                  <a:cubicBezTo>
                    <a:pt x="923713" y="600075"/>
                    <a:pt x="864870" y="576792"/>
                    <a:pt x="811530" y="553085"/>
                  </a:cubicBezTo>
                  <a:lnTo>
                    <a:pt x="651510" y="449580"/>
                  </a:lnTo>
                  <a:cubicBezTo>
                    <a:pt x="594360" y="385233"/>
                    <a:pt x="563033" y="355388"/>
                    <a:pt x="518160" y="316865"/>
                  </a:cubicBezTo>
                  <a:cubicBezTo>
                    <a:pt x="486093" y="274955"/>
                    <a:pt x="474557" y="278130"/>
                    <a:pt x="446405" y="203200"/>
                  </a:cubicBezTo>
                  <a:cubicBezTo>
                    <a:pt x="418465" y="145415"/>
                    <a:pt x="389361" y="77682"/>
                    <a:pt x="363220" y="317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56FA79-0E4D-4C89-BDF7-E6718AF98A63}"/>
                </a:ext>
              </a:extLst>
            </p:cNvPr>
            <p:cNvSpPr/>
            <p:nvPr/>
          </p:nvSpPr>
          <p:spPr>
            <a:xfrm>
              <a:off x="9094267" y="1610835"/>
              <a:ext cx="967154" cy="685535"/>
            </a:xfrm>
            <a:custGeom>
              <a:avLst/>
              <a:gdLst>
                <a:gd name="connsiteX0" fmla="*/ 1317812 w 1317812"/>
                <a:gd name="connsiteY0" fmla="*/ 1676400 h 1676400"/>
                <a:gd name="connsiteX1" fmla="*/ 331695 w 1317812"/>
                <a:gd name="connsiteY1" fmla="*/ 1201271 h 1676400"/>
                <a:gd name="connsiteX2" fmla="*/ 0 w 1317812"/>
                <a:gd name="connsiteY2" fmla="*/ 0 h 1676400"/>
                <a:gd name="connsiteX0" fmla="*/ 1340588 w 1340588"/>
                <a:gd name="connsiteY0" fmla="*/ 1688474 h 1688474"/>
                <a:gd name="connsiteX1" fmla="*/ 331695 w 1340588"/>
                <a:gd name="connsiteY1" fmla="*/ 1201271 h 1688474"/>
                <a:gd name="connsiteX2" fmla="*/ 0 w 1340588"/>
                <a:gd name="connsiteY2" fmla="*/ 0 h 1688474"/>
                <a:gd name="connsiteX0" fmla="*/ 1348870 w 1348870"/>
                <a:gd name="connsiteY0" fmla="*/ 1686462 h 1686462"/>
                <a:gd name="connsiteX1" fmla="*/ 331695 w 1348870"/>
                <a:gd name="connsiteY1" fmla="*/ 1201271 h 1686462"/>
                <a:gd name="connsiteX2" fmla="*/ 0 w 1348870"/>
                <a:gd name="connsiteY2" fmla="*/ 0 h 1686462"/>
                <a:gd name="connsiteX0" fmla="*/ 1359223 w 1359223"/>
                <a:gd name="connsiteY0" fmla="*/ 1684450 h 1684450"/>
                <a:gd name="connsiteX1" fmla="*/ 331695 w 1359223"/>
                <a:gd name="connsiteY1" fmla="*/ 1201271 h 1684450"/>
                <a:gd name="connsiteX2" fmla="*/ 0 w 1359223"/>
                <a:gd name="connsiteY2" fmla="*/ 0 h 1684450"/>
                <a:gd name="connsiteX0" fmla="*/ 1291392 w 1291392"/>
                <a:gd name="connsiteY0" fmla="*/ 1130907 h 1130907"/>
                <a:gd name="connsiteX1" fmla="*/ 263864 w 1291392"/>
                <a:gd name="connsiteY1" fmla="*/ 647728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130907 h 1130907"/>
                <a:gd name="connsiteX1" fmla="*/ 541970 w 1291392"/>
                <a:gd name="connsiteY1" fmla="*/ 878035 h 1130907"/>
                <a:gd name="connsiteX2" fmla="*/ 0 w 1291392"/>
                <a:gd name="connsiteY2" fmla="*/ 0 h 1130907"/>
                <a:gd name="connsiteX0" fmla="*/ 1291392 w 1291392"/>
                <a:gd name="connsiteY0" fmla="*/ 1090502 h 1090502"/>
                <a:gd name="connsiteX1" fmla="*/ 541970 w 1291392"/>
                <a:gd name="connsiteY1" fmla="*/ 837630 h 1090502"/>
                <a:gd name="connsiteX2" fmla="*/ 0 w 1291392"/>
                <a:gd name="connsiteY2" fmla="*/ 0 h 109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1392" h="1090502">
                  <a:moveTo>
                    <a:pt x="1291392" y="1090502"/>
                  </a:moveTo>
                  <a:cubicBezTo>
                    <a:pt x="925109" y="1012839"/>
                    <a:pt x="853176" y="1024100"/>
                    <a:pt x="541970" y="837630"/>
                  </a:cubicBezTo>
                  <a:cubicBezTo>
                    <a:pt x="274853" y="622878"/>
                    <a:pt x="72987" y="460935"/>
                    <a:pt x="0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7917A55-FF72-4C84-8460-28922B733983}"/>
                </a:ext>
              </a:extLst>
            </p:cNvPr>
            <p:cNvSpPr/>
            <p:nvPr/>
          </p:nvSpPr>
          <p:spPr>
            <a:xfrm flipH="1">
              <a:off x="6717987" y="1614602"/>
              <a:ext cx="1339215" cy="1927225"/>
            </a:xfrm>
            <a:custGeom>
              <a:avLst/>
              <a:gdLst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76200 w 1333500"/>
                <a:gd name="connsiteY5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39700 w 1333500"/>
                <a:gd name="connsiteY5" fmla="*/ 42926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39700 w 1333500"/>
                <a:gd name="connsiteY5" fmla="*/ 42926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16840 w 1333500"/>
                <a:gd name="connsiteY5" fmla="*/ 32258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116840 w 1333500"/>
                <a:gd name="connsiteY5" fmla="*/ 322580 h 1681480"/>
                <a:gd name="connsiteX6" fmla="*/ 76200 w 1333500"/>
                <a:gd name="connsiteY6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4800 w 1333500"/>
                <a:gd name="connsiteY5" fmla="*/ 82042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22580 w 1333500"/>
                <a:gd name="connsiteY5" fmla="*/ 84074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1480"/>
                <a:gd name="connsiteX1" fmla="*/ 0 w 1333500"/>
                <a:gd name="connsiteY1" fmla="*/ 7620 h 1681480"/>
                <a:gd name="connsiteX2" fmla="*/ 2540 w 1333500"/>
                <a:gd name="connsiteY2" fmla="*/ 1681480 h 1681480"/>
                <a:gd name="connsiteX3" fmla="*/ 1333500 w 1333500"/>
                <a:gd name="connsiteY3" fmla="*/ 1678940 h 1681480"/>
                <a:gd name="connsiteX4" fmla="*/ 1325880 w 1333500"/>
                <a:gd name="connsiteY4" fmla="*/ 1600200 h 1681480"/>
                <a:gd name="connsiteX5" fmla="*/ 307340 w 1333500"/>
                <a:gd name="connsiteY5" fmla="*/ 850900 h 1681480"/>
                <a:gd name="connsiteX6" fmla="*/ 116840 w 1333500"/>
                <a:gd name="connsiteY6" fmla="*/ 322580 h 1681480"/>
                <a:gd name="connsiteX7" fmla="*/ 76200 w 1333500"/>
                <a:gd name="connsiteY7" fmla="*/ 0 h 168148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07340 w 1333500"/>
                <a:gd name="connsiteY5" fmla="*/ 85344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75260 w 1333500"/>
                <a:gd name="connsiteY5" fmla="*/ 642620 h 1684020"/>
                <a:gd name="connsiteX6" fmla="*/ 116840 w 1333500"/>
                <a:gd name="connsiteY6" fmla="*/ 325120 h 1684020"/>
                <a:gd name="connsiteX7" fmla="*/ 76200 w 1333500"/>
                <a:gd name="connsiteY7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98780 w 1333500"/>
                <a:gd name="connsiteY5" fmla="*/ 924560 h 1684020"/>
                <a:gd name="connsiteX6" fmla="*/ 175260 w 1333500"/>
                <a:gd name="connsiteY6" fmla="*/ 642620 h 1684020"/>
                <a:gd name="connsiteX7" fmla="*/ 116840 w 1333500"/>
                <a:gd name="connsiteY7" fmla="*/ 325120 h 1684020"/>
                <a:gd name="connsiteX8" fmla="*/ 76200 w 1333500"/>
                <a:gd name="connsiteY8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175260 w 1333500"/>
                <a:gd name="connsiteY6" fmla="*/ 642620 h 1684020"/>
                <a:gd name="connsiteX7" fmla="*/ 116840 w 1333500"/>
                <a:gd name="connsiteY7" fmla="*/ 325120 h 1684020"/>
                <a:gd name="connsiteX8" fmla="*/ 76200 w 1333500"/>
                <a:gd name="connsiteY8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06400 w 1333500"/>
                <a:gd name="connsiteY5" fmla="*/ 99060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30200 w 1333500"/>
                <a:gd name="connsiteY5" fmla="*/ 105918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330200 w 1333500"/>
                <a:gd name="connsiteY5" fmla="*/ 1059180 h 1684020"/>
                <a:gd name="connsiteX6" fmla="*/ 241300 w 1333500"/>
                <a:gd name="connsiteY6" fmla="*/ 878840 h 1684020"/>
                <a:gd name="connsiteX7" fmla="*/ 175260 w 1333500"/>
                <a:gd name="connsiteY7" fmla="*/ 642620 h 1684020"/>
                <a:gd name="connsiteX8" fmla="*/ 116840 w 1333500"/>
                <a:gd name="connsiteY8" fmla="*/ 325120 h 1684020"/>
                <a:gd name="connsiteX9" fmla="*/ 76200 w 1333500"/>
                <a:gd name="connsiteY9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64820 w 1333500"/>
                <a:gd name="connsiteY5" fmla="*/ 1231900 h 1684020"/>
                <a:gd name="connsiteX6" fmla="*/ 330200 w 1333500"/>
                <a:gd name="connsiteY6" fmla="*/ 1059180 h 1684020"/>
                <a:gd name="connsiteX7" fmla="*/ 241300 w 1333500"/>
                <a:gd name="connsiteY7" fmla="*/ 878840 h 1684020"/>
                <a:gd name="connsiteX8" fmla="*/ 175260 w 1333500"/>
                <a:gd name="connsiteY8" fmla="*/ 642620 h 1684020"/>
                <a:gd name="connsiteX9" fmla="*/ 116840 w 1333500"/>
                <a:gd name="connsiteY9" fmla="*/ 325120 h 1684020"/>
                <a:gd name="connsiteX10" fmla="*/ 76200 w 1333500"/>
                <a:gd name="connsiteY10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464820 w 1333500"/>
                <a:gd name="connsiteY5" fmla="*/ 1231900 h 1684020"/>
                <a:gd name="connsiteX6" fmla="*/ 330200 w 1333500"/>
                <a:gd name="connsiteY6" fmla="*/ 1059180 h 1684020"/>
                <a:gd name="connsiteX7" fmla="*/ 241300 w 1333500"/>
                <a:gd name="connsiteY7" fmla="*/ 878840 h 1684020"/>
                <a:gd name="connsiteX8" fmla="*/ 175260 w 1333500"/>
                <a:gd name="connsiteY8" fmla="*/ 642620 h 1684020"/>
                <a:gd name="connsiteX9" fmla="*/ 116840 w 1333500"/>
                <a:gd name="connsiteY9" fmla="*/ 325120 h 1684020"/>
                <a:gd name="connsiteX10" fmla="*/ 76200 w 1333500"/>
                <a:gd name="connsiteY10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579120 w 1333500"/>
                <a:gd name="connsiteY5" fmla="*/ 1320800 h 1684020"/>
                <a:gd name="connsiteX6" fmla="*/ 464820 w 1333500"/>
                <a:gd name="connsiteY6" fmla="*/ 1231900 h 1684020"/>
                <a:gd name="connsiteX7" fmla="*/ 330200 w 1333500"/>
                <a:gd name="connsiteY7" fmla="*/ 1059180 h 1684020"/>
                <a:gd name="connsiteX8" fmla="*/ 241300 w 1333500"/>
                <a:gd name="connsiteY8" fmla="*/ 878840 h 1684020"/>
                <a:gd name="connsiteX9" fmla="*/ 175260 w 1333500"/>
                <a:gd name="connsiteY9" fmla="*/ 642620 h 1684020"/>
                <a:gd name="connsiteX10" fmla="*/ 116840 w 1333500"/>
                <a:gd name="connsiteY10" fmla="*/ 325120 h 1684020"/>
                <a:gd name="connsiteX11" fmla="*/ 76200 w 1333500"/>
                <a:gd name="connsiteY11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579120 w 1333500"/>
                <a:gd name="connsiteY5" fmla="*/ 1320800 h 1684020"/>
                <a:gd name="connsiteX6" fmla="*/ 464820 w 1333500"/>
                <a:gd name="connsiteY6" fmla="*/ 1231900 h 1684020"/>
                <a:gd name="connsiteX7" fmla="*/ 330200 w 1333500"/>
                <a:gd name="connsiteY7" fmla="*/ 1059180 h 1684020"/>
                <a:gd name="connsiteX8" fmla="*/ 241300 w 1333500"/>
                <a:gd name="connsiteY8" fmla="*/ 878840 h 1684020"/>
                <a:gd name="connsiteX9" fmla="*/ 175260 w 1333500"/>
                <a:gd name="connsiteY9" fmla="*/ 642620 h 1684020"/>
                <a:gd name="connsiteX10" fmla="*/ 116840 w 1333500"/>
                <a:gd name="connsiteY10" fmla="*/ 325120 h 1684020"/>
                <a:gd name="connsiteX11" fmla="*/ 76200 w 1333500"/>
                <a:gd name="connsiteY11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734060 w 1333500"/>
                <a:gd name="connsiteY5" fmla="*/ 1404620 h 1684020"/>
                <a:gd name="connsiteX6" fmla="*/ 579120 w 1333500"/>
                <a:gd name="connsiteY6" fmla="*/ 1320800 h 1684020"/>
                <a:gd name="connsiteX7" fmla="*/ 464820 w 1333500"/>
                <a:gd name="connsiteY7" fmla="*/ 1231900 h 1684020"/>
                <a:gd name="connsiteX8" fmla="*/ 330200 w 1333500"/>
                <a:gd name="connsiteY8" fmla="*/ 1059180 h 1684020"/>
                <a:gd name="connsiteX9" fmla="*/ 241300 w 1333500"/>
                <a:gd name="connsiteY9" fmla="*/ 878840 h 1684020"/>
                <a:gd name="connsiteX10" fmla="*/ 175260 w 1333500"/>
                <a:gd name="connsiteY10" fmla="*/ 642620 h 1684020"/>
                <a:gd name="connsiteX11" fmla="*/ 116840 w 1333500"/>
                <a:gd name="connsiteY11" fmla="*/ 325120 h 1684020"/>
                <a:gd name="connsiteX12" fmla="*/ 76200 w 1333500"/>
                <a:gd name="connsiteY12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734060 w 1333500"/>
                <a:gd name="connsiteY5" fmla="*/ 1404620 h 1684020"/>
                <a:gd name="connsiteX6" fmla="*/ 579120 w 1333500"/>
                <a:gd name="connsiteY6" fmla="*/ 1320800 h 1684020"/>
                <a:gd name="connsiteX7" fmla="*/ 464820 w 1333500"/>
                <a:gd name="connsiteY7" fmla="*/ 1231900 h 1684020"/>
                <a:gd name="connsiteX8" fmla="*/ 330200 w 1333500"/>
                <a:gd name="connsiteY8" fmla="*/ 1059180 h 1684020"/>
                <a:gd name="connsiteX9" fmla="*/ 241300 w 1333500"/>
                <a:gd name="connsiteY9" fmla="*/ 878840 h 1684020"/>
                <a:gd name="connsiteX10" fmla="*/ 175260 w 1333500"/>
                <a:gd name="connsiteY10" fmla="*/ 642620 h 1684020"/>
                <a:gd name="connsiteX11" fmla="*/ 116840 w 1333500"/>
                <a:gd name="connsiteY11" fmla="*/ 325120 h 1684020"/>
                <a:gd name="connsiteX12" fmla="*/ 76200 w 1333500"/>
                <a:gd name="connsiteY12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901700 w 1333500"/>
                <a:gd name="connsiteY5" fmla="*/ 1470660 h 1684020"/>
                <a:gd name="connsiteX6" fmla="*/ 734060 w 1333500"/>
                <a:gd name="connsiteY6" fmla="*/ 1404620 h 1684020"/>
                <a:gd name="connsiteX7" fmla="*/ 579120 w 1333500"/>
                <a:gd name="connsiteY7" fmla="*/ 1320800 h 1684020"/>
                <a:gd name="connsiteX8" fmla="*/ 464820 w 1333500"/>
                <a:gd name="connsiteY8" fmla="*/ 1231900 h 1684020"/>
                <a:gd name="connsiteX9" fmla="*/ 330200 w 1333500"/>
                <a:gd name="connsiteY9" fmla="*/ 1059180 h 1684020"/>
                <a:gd name="connsiteX10" fmla="*/ 241300 w 1333500"/>
                <a:gd name="connsiteY10" fmla="*/ 878840 h 1684020"/>
                <a:gd name="connsiteX11" fmla="*/ 175260 w 1333500"/>
                <a:gd name="connsiteY11" fmla="*/ 642620 h 1684020"/>
                <a:gd name="connsiteX12" fmla="*/ 116840 w 1333500"/>
                <a:gd name="connsiteY12" fmla="*/ 325120 h 1684020"/>
                <a:gd name="connsiteX13" fmla="*/ 76200 w 1333500"/>
                <a:gd name="connsiteY13" fmla="*/ 0 h 1684020"/>
                <a:gd name="connsiteX0" fmla="*/ 76200 w 1333500"/>
                <a:gd name="connsiteY0" fmla="*/ 0 h 1684020"/>
                <a:gd name="connsiteX1" fmla="*/ 0 w 1333500"/>
                <a:gd name="connsiteY1" fmla="*/ 10160 h 1684020"/>
                <a:gd name="connsiteX2" fmla="*/ 2540 w 1333500"/>
                <a:gd name="connsiteY2" fmla="*/ 1684020 h 1684020"/>
                <a:gd name="connsiteX3" fmla="*/ 1333500 w 1333500"/>
                <a:gd name="connsiteY3" fmla="*/ 1681480 h 1684020"/>
                <a:gd name="connsiteX4" fmla="*/ 1325880 w 1333500"/>
                <a:gd name="connsiteY4" fmla="*/ 1602740 h 1684020"/>
                <a:gd name="connsiteX5" fmla="*/ 1084580 w 1333500"/>
                <a:gd name="connsiteY5" fmla="*/ 1529080 h 1684020"/>
                <a:gd name="connsiteX6" fmla="*/ 901700 w 1333500"/>
                <a:gd name="connsiteY6" fmla="*/ 1470660 h 1684020"/>
                <a:gd name="connsiteX7" fmla="*/ 734060 w 1333500"/>
                <a:gd name="connsiteY7" fmla="*/ 1404620 h 1684020"/>
                <a:gd name="connsiteX8" fmla="*/ 579120 w 1333500"/>
                <a:gd name="connsiteY8" fmla="*/ 1320800 h 1684020"/>
                <a:gd name="connsiteX9" fmla="*/ 464820 w 1333500"/>
                <a:gd name="connsiteY9" fmla="*/ 1231900 h 1684020"/>
                <a:gd name="connsiteX10" fmla="*/ 330200 w 1333500"/>
                <a:gd name="connsiteY10" fmla="*/ 1059180 h 1684020"/>
                <a:gd name="connsiteX11" fmla="*/ 241300 w 1333500"/>
                <a:gd name="connsiteY11" fmla="*/ 878840 h 1684020"/>
                <a:gd name="connsiteX12" fmla="*/ 175260 w 1333500"/>
                <a:gd name="connsiteY12" fmla="*/ 642620 h 1684020"/>
                <a:gd name="connsiteX13" fmla="*/ 116840 w 1333500"/>
                <a:gd name="connsiteY13" fmla="*/ 325120 h 1684020"/>
                <a:gd name="connsiteX14" fmla="*/ 76200 w 1333500"/>
                <a:gd name="connsiteY14" fmla="*/ 0 h 1684020"/>
                <a:gd name="connsiteX0" fmla="*/ 76200 w 1333500"/>
                <a:gd name="connsiteY0" fmla="*/ 0 h 1673860"/>
                <a:gd name="connsiteX1" fmla="*/ 0 w 1333500"/>
                <a:gd name="connsiteY1" fmla="*/ 0 h 1673860"/>
                <a:gd name="connsiteX2" fmla="*/ 2540 w 1333500"/>
                <a:gd name="connsiteY2" fmla="*/ 1673860 h 1673860"/>
                <a:gd name="connsiteX3" fmla="*/ 1333500 w 1333500"/>
                <a:gd name="connsiteY3" fmla="*/ 1671320 h 1673860"/>
                <a:gd name="connsiteX4" fmla="*/ 1325880 w 1333500"/>
                <a:gd name="connsiteY4" fmla="*/ 1592580 h 1673860"/>
                <a:gd name="connsiteX5" fmla="*/ 1084580 w 1333500"/>
                <a:gd name="connsiteY5" fmla="*/ 1518920 h 1673860"/>
                <a:gd name="connsiteX6" fmla="*/ 901700 w 1333500"/>
                <a:gd name="connsiteY6" fmla="*/ 1460500 h 1673860"/>
                <a:gd name="connsiteX7" fmla="*/ 734060 w 1333500"/>
                <a:gd name="connsiteY7" fmla="*/ 1394460 h 1673860"/>
                <a:gd name="connsiteX8" fmla="*/ 579120 w 1333500"/>
                <a:gd name="connsiteY8" fmla="*/ 1310640 h 1673860"/>
                <a:gd name="connsiteX9" fmla="*/ 464820 w 1333500"/>
                <a:gd name="connsiteY9" fmla="*/ 1221740 h 1673860"/>
                <a:gd name="connsiteX10" fmla="*/ 330200 w 1333500"/>
                <a:gd name="connsiteY10" fmla="*/ 1049020 h 1673860"/>
                <a:gd name="connsiteX11" fmla="*/ 241300 w 1333500"/>
                <a:gd name="connsiteY11" fmla="*/ 868680 h 1673860"/>
                <a:gd name="connsiteX12" fmla="*/ 175260 w 1333500"/>
                <a:gd name="connsiteY12" fmla="*/ 632460 h 1673860"/>
                <a:gd name="connsiteX13" fmla="*/ 116840 w 1333500"/>
                <a:gd name="connsiteY13" fmla="*/ 314960 h 1673860"/>
                <a:gd name="connsiteX14" fmla="*/ 76200 w 1333500"/>
                <a:gd name="connsiteY14" fmla="*/ 0 h 1673860"/>
                <a:gd name="connsiteX0" fmla="*/ 76200 w 1333500"/>
                <a:gd name="connsiteY0" fmla="*/ 0 h 1673860"/>
                <a:gd name="connsiteX1" fmla="*/ 0 w 1333500"/>
                <a:gd name="connsiteY1" fmla="*/ 0 h 1673860"/>
                <a:gd name="connsiteX2" fmla="*/ 2540 w 1333500"/>
                <a:gd name="connsiteY2" fmla="*/ 1673860 h 1673860"/>
                <a:gd name="connsiteX3" fmla="*/ 1333500 w 1333500"/>
                <a:gd name="connsiteY3" fmla="*/ 1671320 h 1673860"/>
                <a:gd name="connsiteX4" fmla="*/ 1333500 w 1333500"/>
                <a:gd name="connsiteY4" fmla="*/ 1595120 h 1673860"/>
                <a:gd name="connsiteX5" fmla="*/ 1084580 w 1333500"/>
                <a:gd name="connsiteY5" fmla="*/ 1518920 h 1673860"/>
                <a:gd name="connsiteX6" fmla="*/ 901700 w 1333500"/>
                <a:gd name="connsiteY6" fmla="*/ 1460500 h 1673860"/>
                <a:gd name="connsiteX7" fmla="*/ 734060 w 1333500"/>
                <a:gd name="connsiteY7" fmla="*/ 1394460 h 1673860"/>
                <a:gd name="connsiteX8" fmla="*/ 579120 w 1333500"/>
                <a:gd name="connsiteY8" fmla="*/ 1310640 h 1673860"/>
                <a:gd name="connsiteX9" fmla="*/ 464820 w 1333500"/>
                <a:gd name="connsiteY9" fmla="*/ 1221740 h 1673860"/>
                <a:gd name="connsiteX10" fmla="*/ 330200 w 1333500"/>
                <a:gd name="connsiteY10" fmla="*/ 1049020 h 1673860"/>
                <a:gd name="connsiteX11" fmla="*/ 241300 w 1333500"/>
                <a:gd name="connsiteY11" fmla="*/ 868680 h 1673860"/>
                <a:gd name="connsiteX12" fmla="*/ 175260 w 1333500"/>
                <a:gd name="connsiteY12" fmla="*/ 632460 h 1673860"/>
                <a:gd name="connsiteX13" fmla="*/ 116840 w 1333500"/>
                <a:gd name="connsiteY13" fmla="*/ 314960 h 1673860"/>
                <a:gd name="connsiteX14" fmla="*/ 76200 w 1333500"/>
                <a:gd name="connsiteY14" fmla="*/ 0 h 1673860"/>
                <a:gd name="connsiteX0" fmla="*/ 81915 w 1339215"/>
                <a:gd name="connsiteY0" fmla="*/ 762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9215 w 1339215"/>
                <a:gd name="connsiteY4" fmla="*/ 1602740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1915 w 1339215"/>
                <a:gd name="connsiteY14" fmla="*/ 762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9215 w 1339215"/>
                <a:gd name="connsiteY4" fmla="*/ 1602740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52195 h 1681480"/>
                <a:gd name="connsiteX5" fmla="*/ 1090295 w 1339215"/>
                <a:gd name="connsiteY5" fmla="*/ 1526540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52195 h 1681480"/>
                <a:gd name="connsiteX5" fmla="*/ 1172210 w 1339215"/>
                <a:gd name="connsiteY5" fmla="*/ 1021715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07415 w 1339215"/>
                <a:gd name="connsiteY6" fmla="*/ 1468120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739775 w 1339215"/>
                <a:gd name="connsiteY7" fmla="*/ 1402080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584835 w 1339215"/>
                <a:gd name="connsiteY8" fmla="*/ 131826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470535 w 1339215"/>
                <a:gd name="connsiteY9" fmla="*/ 1229360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533400 w 1339215"/>
                <a:gd name="connsiteY9" fmla="*/ 720725 h 1681480"/>
                <a:gd name="connsiteX10" fmla="*/ 335915 w 1339215"/>
                <a:gd name="connsiteY10" fmla="*/ 1056640 h 1681480"/>
                <a:gd name="connsiteX11" fmla="*/ 247015 w 1339215"/>
                <a:gd name="connsiteY11" fmla="*/ 876300 h 1681480"/>
                <a:gd name="connsiteX12" fmla="*/ 180975 w 1339215"/>
                <a:gd name="connsiteY12" fmla="*/ 640080 h 1681480"/>
                <a:gd name="connsiteX13" fmla="*/ 122555 w 1339215"/>
                <a:gd name="connsiteY13" fmla="*/ 322580 h 1681480"/>
                <a:gd name="connsiteX14" fmla="*/ 85725 w 1339215"/>
                <a:gd name="connsiteY14" fmla="*/ 0 h 1681480"/>
                <a:gd name="connsiteX0" fmla="*/ 85725 w 1339215"/>
                <a:gd name="connsiteY0" fmla="*/ 0 h 1681480"/>
                <a:gd name="connsiteX1" fmla="*/ 0 w 1339215"/>
                <a:gd name="connsiteY1" fmla="*/ 0 h 1681480"/>
                <a:gd name="connsiteX2" fmla="*/ 8255 w 1339215"/>
                <a:gd name="connsiteY2" fmla="*/ 1681480 h 1681480"/>
                <a:gd name="connsiteX3" fmla="*/ 1339215 w 1339215"/>
                <a:gd name="connsiteY3" fmla="*/ 1678940 h 1681480"/>
                <a:gd name="connsiteX4" fmla="*/ 1333500 w 1339215"/>
                <a:gd name="connsiteY4" fmla="*/ 1061720 h 1681480"/>
                <a:gd name="connsiteX5" fmla="*/ 1172210 w 1339215"/>
                <a:gd name="connsiteY5" fmla="*/ 1021715 h 1681480"/>
                <a:gd name="connsiteX6" fmla="*/ 993140 w 1339215"/>
                <a:gd name="connsiteY6" fmla="*/ 974725 h 1681480"/>
                <a:gd name="connsiteX7" fmla="*/ 821690 w 1339215"/>
                <a:gd name="connsiteY7" fmla="*/ 916305 h 1681480"/>
                <a:gd name="connsiteX8" fmla="*/ 643890 w 1339215"/>
                <a:gd name="connsiteY8" fmla="*/ 830580 h 1681480"/>
                <a:gd name="connsiteX9" fmla="*/ 533400 w 1339215"/>
                <a:gd name="connsiteY9" fmla="*/ 720725 h 1681480"/>
                <a:gd name="connsiteX10" fmla="*/ 247015 w 1339215"/>
                <a:gd name="connsiteY10" fmla="*/ 876300 h 1681480"/>
                <a:gd name="connsiteX11" fmla="*/ 180975 w 1339215"/>
                <a:gd name="connsiteY11" fmla="*/ 640080 h 1681480"/>
                <a:gd name="connsiteX12" fmla="*/ 122555 w 1339215"/>
                <a:gd name="connsiteY12" fmla="*/ 322580 h 1681480"/>
                <a:gd name="connsiteX13" fmla="*/ 85725 w 1339215"/>
                <a:gd name="connsiteY13" fmla="*/ 0 h 1681480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180975 w 1339215"/>
                <a:gd name="connsiteY11" fmla="*/ 641985 h 1683385"/>
                <a:gd name="connsiteX12" fmla="*/ 122555 w 1339215"/>
                <a:gd name="connsiteY12" fmla="*/ 324485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180975 w 1339215"/>
                <a:gd name="connsiteY11" fmla="*/ 641985 h 1683385"/>
                <a:gd name="connsiteX12" fmla="*/ 364490 w 1339215"/>
                <a:gd name="connsiteY12" fmla="*/ 273050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247015 w 1339215"/>
                <a:gd name="connsiteY10" fmla="*/ 878205 h 1683385"/>
                <a:gd name="connsiteX11" fmla="*/ 451485 w 1339215"/>
                <a:gd name="connsiteY11" fmla="*/ 581025 h 1683385"/>
                <a:gd name="connsiteX12" fmla="*/ 364490 w 1339215"/>
                <a:gd name="connsiteY12" fmla="*/ 273050 h 1683385"/>
                <a:gd name="connsiteX13" fmla="*/ 320040 w 1339215"/>
                <a:gd name="connsiteY13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451485 w 1339215"/>
                <a:gd name="connsiteY10" fmla="*/ 581025 h 1683385"/>
                <a:gd name="connsiteX11" fmla="*/ 364490 w 1339215"/>
                <a:gd name="connsiteY11" fmla="*/ 273050 h 1683385"/>
                <a:gd name="connsiteX12" fmla="*/ 320040 w 1339215"/>
                <a:gd name="connsiteY12" fmla="*/ 0 h 1683385"/>
                <a:gd name="connsiteX0" fmla="*/ 320040 w 1339215"/>
                <a:gd name="connsiteY0" fmla="*/ 0 h 1683385"/>
                <a:gd name="connsiteX1" fmla="*/ 0 w 1339215"/>
                <a:gd name="connsiteY1" fmla="*/ 1905 h 1683385"/>
                <a:gd name="connsiteX2" fmla="*/ 8255 w 1339215"/>
                <a:gd name="connsiteY2" fmla="*/ 1683385 h 1683385"/>
                <a:gd name="connsiteX3" fmla="*/ 1339215 w 1339215"/>
                <a:gd name="connsiteY3" fmla="*/ 1680845 h 1683385"/>
                <a:gd name="connsiteX4" fmla="*/ 1333500 w 1339215"/>
                <a:gd name="connsiteY4" fmla="*/ 1063625 h 1683385"/>
                <a:gd name="connsiteX5" fmla="*/ 1172210 w 1339215"/>
                <a:gd name="connsiteY5" fmla="*/ 1023620 h 1683385"/>
                <a:gd name="connsiteX6" fmla="*/ 993140 w 1339215"/>
                <a:gd name="connsiteY6" fmla="*/ 976630 h 1683385"/>
                <a:gd name="connsiteX7" fmla="*/ 821690 w 1339215"/>
                <a:gd name="connsiteY7" fmla="*/ 918210 h 1683385"/>
                <a:gd name="connsiteX8" fmla="*/ 643890 w 1339215"/>
                <a:gd name="connsiteY8" fmla="*/ 832485 h 1683385"/>
                <a:gd name="connsiteX9" fmla="*/ 533400 w 1339215"/>
                <a:gd name="connsiteY9" fmla="*/ 722630 h 1683385"/>
                <a:gd name="connsiteX10" fmla="*/ 451485 w 1339215"/>
                <a:gd name="connsiteY10" fmla="*/ 581025 h 1683385"/>
                <a:gd name="connsiteX11" fmla="*/ 364490 w 1339215"/>
                <a:gd name="connsiteY11" fmla="*/ 273050 h 1683385"/>
                <a:gd name="connsiteX12" fmla="*/ 320040 w 1339215"/>
                <a:gd name="connsiteY12" fmla="*/ 0 h 1683385"/>
                <a:gd name="connsiteX0" fmla="*/ 320040 w 1339215"/>
                <a:gd name="connsiteY0" fmla="*/ 243841 h 1927226"/>
                <a:gd name="connsiteX1" fmla="*/ 0 w 1339215"/>
                <a:gd name="connsiteY1" fmla="*/ 1 h 1927226"/>
                <a:gd name="connsiteX2" fmla="*/ 8255 w 1339215"/>
                <a:gd name="connsiteY2" fmla="*/ 1927226 h 1927226"/>
                <a:gd name="connsiteX3" fmla="*/ 1339215 w 1339215"/>
                <a:gd name="connsiteY3" fmla="*/ 1924686 h 1927226"/>
                <a:gd name="connsiteX4" fmla="*/ 1333500 w 1339215"/>
                <a:gd name="connsiteY4" fmla="*/ 1307466 h 1927226"/>
                <a:gd name="connsiteX5" fmla="*/ 1172210 w 1339215"/>
                <a:gd name="connsiteY5" fmla="*/ 1267461 h 1927226"/>
                <a:gd name="connsiteX6" fmla="*/ 993140 w 1339215"/>
                <a:gd name="connsiteY6" fmla="*/ 1220471 h 1927226"/>
                <a:gd name="connsiteX7" fmla="*/ 821690 w 1339215"/>
                <a:gd name="connsiteY7" fmla="*/ 1162051 h 1927226"/>
                <a:gd name="connsiteX8" fmla="*/ 643890 w 1339215"/>
                <a:gd name="connsiteY8" fmla="*/ 1076326 h 1927226"/>
                <a:gd name="connsiteX9" fmla="*/ 533400 w 1339215"/>
                <a:gd name="connsiteY9" fmla="*/ 966471 h 1927226"/>
                <a:gd name="connsiteX10" fmla="*/ 451485 w 1339215"/>
                <a:gd name="connsiteY10" fmla="*/ 824866 h 1927226"/>
                <a:gd name="connsiteX11" fmla="*/ 364490 w 1339215"/>
                <a:gd name="connsiteY11" fmla="*/ 516891 h 1927226"/>
                <a:gd name="connsiteX12" fmla="*/ 320040 w 1339215"/>
                <a:gd name="connsiteY12" fmla="*/ 243841 h 1927226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451485 w 1339215"/>
                <a:gd name="connsiteY10" fmla="*/ 824865 h 1927225"/>
                <a:gd name="connsiteX11" fmla="*/ 364490 w 1339215"/>
                <a:gd name="connsiteY11" fmla="*/ 51689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451485 w 1339215"/>
                <a:gd name="connsiteY10" fmla="*/ 824865 h 1927225"/>
                <a:gd name="connsiteX11" fmla="*/ 364490 w 1339215"/>
                <a:gd name="connsiteY11" fmla="*/ 51689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451485 w 1339215"/>
                <a:gd name="connsiteY10" fmla="*/ 824865 h 1927225"/>
                <a:gd name="connsiteX11" fmla="*/ 288290 w 1339215"/>
                <a:gd name="connsiteY11" fmla="*/ 31877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451485 w 1339215"/>
                <a:gd name="connsiteY10" fmla="*/ 824865 h 1927225"/>
                <a:gd name="connsiteX11" fmla="*/ 288290 w 1339215"/>
                <a:gd name="connsiteY11" fmla="*/ 31877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451485 w 1339215"/>
                <a:gd name="connsiteY10" fmla="*/ 824865 h 1927225"/>
                <a:gd name="connsiteX11" fmla="*/ 288290 w 1339215"/>
                <a:gd name="connsiteY11" fmla="*/ 31877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381000 w 1339215"/>
                <a:gd name="connsiteY10" fmla="*/ 657225 h 1927225"/>
                <a:gd name="connsiteX11" fmla="*/ 288290 w 1339215"/>
                <a:gd name="connsiteY11" fmla="*/ 318770 h 1927225"/>
                <a:gd name="connsiteX12" fmla="*/ 220980 w 1339215"/>
                <a:gd name="connsiteY12" fmla="*/ 0 h 1927225"/>
                <a:gd name="connsiteX0" fmla="*/ 220980 w 1339215"/>
                <a:gd name="connsiteY0" fmla="*/ 0 h 1927225"/>
                <a:gd name="connsiteX1" fmla="*/ 0 w 1339215"/>
                <a:gd name="connsiteY1" fmla="*/ 0 h 1927225"/>
                <a:gd name="connsiteX2" fmla="*/ 8255 w 1339215"/>
                <a:gd name="connsiteY2" fmla="*/ 1927225 h 1927225"/>
                <a:gd name="connsiteX3" fmla="*/ 1339215 w 1339215"/>
                <a:gd name="connsiteY3" fmla="*/ 1924685 h 1927225"/>
                <a:gd name="connsiteX4" fmla="*/ 1333500 w 1339215"/>
                <a:gd name="connsiteY4" fmla="*/ 1307465 h 1927225"/>
                <a:gd name="connsiteX5" fmla="*/ 1172210 w 1339215"/>
                <a:gd name="connsiteY5" fmla="*/ 1267460 h 1927225"/>
                <a:gd name="connsiteX6" fmla="*/ 993140 w 1339215"/>
                <a:gd name="connsiteY6" fmla="*/ 1220470 h 1927225"/>
                <a:gd name="connsiteX7" fmla="*/ 821690 w 1339215"/>
                <a:gd name="connsiteY7" fmla="*/ 1162050 h 1927225"/>
                <a:gd name="connsiteX8" fmla="*/ 643890 w 1339215"/>
                <a:gd name="connsiteY8" fmla="*/ 1076325 h 1927225"/>
                <a:gd name="connsiteX9" fmla="*/ 533400 w 1339215"/>
                <a:gd name="connsiteY9" fmla="*/ 966470 h 1927225"/>
                <a:gd name="connsiteX10" fmla="*/ 381000 w 1339215"/>
                <a:gd name="connsiteY10" fmla="*/ 657225 h 1927225"/>
                <a:gd name="connsiteX11" fmla="*/ 288290 w 1339215"/>
                <a:gd name="connsiteY11" fmla="*/ 318770 h 1927225"/>
                <a:gd name="connsiteX12" fmla="*/ 220980 w 1339215"/>
                <a:gd name="connsiteY12" fmla="*/ 0 h 192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9215" h="1927225">
                  <a:moveTo>
                    <a:pt x="220980" y="0"/>
                  </a:moveTo>
                  <a:lnTo>
                    <a:pt x="0" y="0"/>
                  </a:lnTo>
                  <a:cubicBezTo>
                    <a:pt x="847" y="557953"/>
                    <a:pt x="7408" y="1369272"/>
                    <a:pt x="8255" y="1927225"/>
                  </a:cubicBezTo>
                  <a:lnTo>
                    <a:pt x="1339215" y="1924685"/>
                  </a:lnTo>
                  <a:cubicBezTo>
                    <a:pt x="1339215" y="1899285"/>
                    <a:pt x="1333500" y="1332865"/>
                    <a:pt x="1333500" y="1307465"/>
                  </a:cubicBezTo>
                  <a:cubicBezTo>
                    <a:pt x="1292860" y="1280372"/>
                    <a:pt x="1242907" y="1289473"/>
                    <a:pt x="1172210" y="1267460"/>
                  </a:cubicBezTo>
                  <a:lnTo>
                    <a:pt x="993140" y="1220470"/>
                  </a:lnTo>
                  <a:cubicBezTo>
                    <a:pt x="933873" y="1201420"/>
                    <a:pt x="875030" y="1185757"/>
                    <a:pt x="821690" y="1162050"/>
                  </a:cubicBezTo>
                  <a:lnTo>
                    <a:pt x="643890" y="1076325"/>
                  </a:lnTo>
                  <a:cubicBezTo>
                    <a:pt x="533400" y="978958"/>
                    <a:pt x="578273" y="1004993"/>
                    <a:pt x="533400" y="966470"/>
                  </a:cubicBezTo>
                  <a:cubicBezTo>
                    <a:pt x="501333" y="924560"/>
                    <a:pt x="409152" y="732155"/>
                    <a:pt x="381000" y="657225"/>
                  </a:cubicBezTo>
                  <a:cubicBezTo>
                    <a:pt x="338878" y="536998"/>
                    <a:pt x="316230" y="447887"/>
                    <a:pt x="288290" y="318770"/>
                  </a:cubicBezTo>
                  <a:cubicBezTo>
                    <a:pt x="246168" y="140123"/>
                    <a:pt x="244052" y="148802"/>
                    <a:pt x="22098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34799D7-49F7-49B7-8B9C-BF3E1D7ACD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8922" y="1610158"/>
              <a:ext cx="0" cy="242943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3683764-6EB5-4442-8FAB-1E28EE0E951B}"/>
                </a:ext>
              </a:extLst>
            </p:cNvPr>
            <p:cNvCxnSpPr>
              <a:cxnSpLocks/>
            </p:cNvCxnSpPr>
            <p:nvPr/>
          </p:nvCxnSpPr>
          <p:spPr>
            <a:xfrm>
              <a:off x="6718922" y="3547655"/>
              <a:ext cx="1344706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938692A-CE4C-4D3F-961F-DB8CFEAC01A8}"/>
                </a:ext>
              </a:extLst>
            </p:cNvPr>
            <p:cNvSpPr/>
            <p:nvPr/>
          </p:nvSpPr>
          <p:spPr>
            <a:xfrm flipH="1">
              <a:off x="6723166" y="1617777"/>
              <a:ext cx="1117014" cy="1298945"/>
            </a:xfrm>
            <a:custGeom>
              <a:avLst/>
              <a:gdLst>
                <a:gd name="connsiteX0" fmla="*/ 1317812 w 1317812"/>
                <a:gd name="connsiteY0" fmla="*/ 1676400 h 1676400"/>
                <a:gd name="connsiteX1" fmla="*/ 331695 w 1317812"/>
                <a:gd name="connsiteY1" fmla="*/ 1201271 h 1676400"/>
                <a:gd name="connsiteX2" fmla="*/ 0 w 1317812"/>
                <a:gd name="connsiteY2" fmla="*/ 0 h 1676400"/>
                <a:gd name="connsiteX0" fmla="*/ 1340588 w 1340588"/>
                <a:gd name="connsiteY0" fmla="*/ 1688474 h 1688474"/>
                <a:gd name="connsiteX1" fmla="*/ 331695 w 1340588"/>
                <a:gd name="connsiteY1" fmla="*/ 1201271 h 1688474"/>
                <a:gd name="connsiteX2" fmla="*/ 0 w 1340588"/>
                <a:gd name="connsiteY2" fmla="*/ 0 h 1688474"/>
                <a:gd name="connsiteX0" fmla="*/ 1348870 w 1348870"/>
                <a:gd name="connsiteY0" fmla="*/ 1686462 h 1686462"/>
                <a:gd name="connsiteX1" fmla="*/ 331695 w 1348870"/>
                <a:gd name="connsiteY1" fmla="*/ 1201271 h 1686462"/>
                <a:gd name="connsiteX2" fmla="*/ 0 w 1348870"/>
                <a:gd name="connsiteY2" fmla="*/ 0 h 1686462"/>
                <a:gd name="connsiteX0" fmla="*/ 1359223 w 1359223"/>
                <a:gd name="connsiteY0" fmla="*/ 1684450 h 1684450"/>
                <a:gd name="connsiteX1" fmla="*/ 331695 w 1359223"/>
                <a:gd name="connsiteY1" fmla="*/ 1201271 h 1684450"/>
                <a:gd name="connsiteX2" fmla="*/ 0 w 1359223"/>
                <a:gd name="connsiteY2" fmla="*/ 0 h 1684450"/>
                <a:gd name="connsiteX0" fmla="*/ 1491493 w 1491493"/>
                <a:gd name="connsiteY0" fmla="*/ 2066273 h 2066273"/>
                <a:gd name="connsiteX1" fmla="*/ 463965 w 1491493"/>
                <a:gd name="connsiteY1" fmla="*/ 1583094 h 2066273"/>
                <a:gd name="connsiteX2" fmla="*/ 0 w 1491493"/>
                <a:gd name="connsiteY2" fmla="*/ 0 h 20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1493" h="2066273">
                  <a:moveTo>
                    <a:pt x="1491493" y="2066273"/>
                  </a:moveTo>
                  <a:cubicBezTo>
                    <a:pt x="1108252" y="1968408"/>
                    <a:pt x="683600" y="1862494"/>
                    <a:pt x="463965" y="1583094"/>
                  </a:cubicBezTo>
                  <a:cubicBezTo>
                    <a:pt x="244330" y="1303694"/>
                    <a:pt x="56030" y="460935"/>
                    <a:pt x="0" y="0"/>
                  </a:cubicBezTo>
                </a:path>
              </a:pathLst>
            </a:cu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0267B9A8-EF10-4DE3-870E-FF2C6C7851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63628" y="1610158"/>
              <a:ext cx="0" cy="242943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C5BE3FA-2221-456D-A0DB-4443B27B5132}"/>
                </a:ext>
              </a:extLst>
            </p:cNvPr>
            <p:cNvCxnSpPr/>
            <p:nvPr/>
          </p:nvCxnSpPr>
          <p:spPr>
            <a:xfrm>
              <a:off x="6718922" y="4030628"/>
              <a:ext cx="3361764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65B82EB-A7BC-4C8B-A7E2-B522C39FA3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8564" y="1601193"/>
              <a:ext cx="0" cy="242943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BD79C2C-DED7-4B27-AA28-31A13A265C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3858" y="1601193"/>
              <a:ext cx="0" cy="2429436"/>
            </a:xfrm>
            <a:prstGeom prst="straightConnector1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C958F0C-3FAA-494D-9E44-4506BCF764F1}"/>
                </a:ext>
              </a:extLst>
            </p:cNvPr>
            <p:cNvSpPr/>
            <p:nvPr/>
          </p:nvSpPr>
          <p:spPr>
            <a:xfrm>
              <a:off x="7040140" y="3381312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5F5FB98-06FB-4E45-A38E-5086BA49633A}"/>
                </a:ext>
              </a:extLst>
            </p:cNvPr>
            <p:cNvSpPr/>
            <p:nvPr/>
          </p:nvSpPr>
          <p:spPr>
            <a:xfrm>
              <a:off x="7862041" y="3404173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F9AE64F-DD17-4A56-820B-9E2EED295A76}"/>
                    </a:ext>
                  </a:extLst>
                </p:cNvPr>
                <p:cNvSpPr txBox="1"/>
                <p:nvPr/>
              </p:nvSpPr>
              <p:spPr>
                <a:xfrm>
                  <a:off x="6722595" y="1161566"/>
                  <a:ext cx="13392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0F9AE64F-DD17-4A56-820B-9E2EED295A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2595" y="1161566"/>
                  <a:ext cx="133921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F05FDB8-4D48-4782-B61A-20F44E17A971}"/>
                    </a:ext>
                  </a:extLst>
                </p:cNvPr>
                <p:cNvSpPr txBox="1"/>
                <p:nvPr/>
              </p:nvSpPr>
              <p:spPr>
                <a:xfrm>
                  <a:off x="8722039" y="1162712"/>
                  <a:ext cx="13387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8F05FDB8-4D48-4782-B61A-20F44E17A9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2039" y="1162712"/>
                  <a:ext cx="1338737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13F619-6CBB-4D51-B1C7-F3AA84BF21AA}"/>
                    </a:ext>
                  </a:extLst>
                </p:cNvPr>
                <p:cNvSpPr txBox="1"/>
                <p:nvPr/>
              </p:nvSpPr>
              <p:spPr>
                <a:xfrm>
                  <a:off x="8068236" y="1161565"/>
                  <a:ext cx="6602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113F619-6CBB-4D51-B1C7-F3AA84BF21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68236" y="1161565"/>
                  <a:ext cx="660292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7C94BF5-822D-42F6-8353-321183A78765}"/>
                    </a:ext>
                  </a:extLst>
                </p:cNvPr>
                <p:cNvSpPr txBox="1"/>
                <p:nvPr/>
              </p:nvSpPr>
              <p:spPr>
                <a:xfrm>
                  <a:off x="6216749" y="3263025"/>
                  <a:ext cx="4507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7C94BF5-822D-42F6-8353-321183A787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749" y="3263025"/>
                  <a:ext cx="450764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6341EB4-810F-44F7-B966-5115DB624051}"/>
                </a:ext>
              </a:extLst>
            </p:cNvPr>
            <p:cNvSpPr txBox="1"/>
            <p:nvPr/>
          </p:nvSpPr>
          <p:spPr>
            <a:xfrm>
              <a:off x="10083637" y="3773927"/>
              <a:ext cx="1124361" cy="600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DOS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13D7C18-0DEC-40E3-800F-DFAB1C9919BB}"/>
                    </a:ext>
                  </a:extLst>
                </p:cNvPr>
                <p:cNvSpPr txBox="1"/>
                <p:nvPr/>
              </p:nvSpPr>
              <p:spPr>
                <a:xfrm>
                  <a:off x="6222773" y="3808761"/>
                  <a:ext cx="38504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13D7C18-0DEC-40E3-800F-DFAB1C991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2773" y="3808761"/>
                  <a:ext cx="385042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1923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FA95AEC-ABAD-4A30-A095-77814FA09755}"/>
                </a:ext>
              </a:extLst>
            </p:cNvPr>
            <p:cNvCxnSpPr>
              <a:cxnSpLocks/>
            </p:cNvCxnSpPr>
            <p:nvPr/>
          </p:nvCxnSpPr>
          <p:spPr>
            <a:xfrm>
              <a:off x="8719189" y="2914873"/>
              <a:ext cx="1344706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47DA4C1-612B-45B9-9F14-FA84F4258DA1}"/>
                </a:ext>
              </a:extLst>
            </p:cNvPr>
            <p:cNvSpPr/>
            <p:nvPr/>
          </p:nvSpPr>
          <p:spPr>
            <a:xfrm>
              <a:off x="7907759" y="2792121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427703D-8558-4591-AEF3-FEEA4E22CE9B}"/>
                    </a:ext>
                  </a:extLst>
                </p:cNvPr>
                <p:cNvSpPr txBox="1"/>
                <p:nvPr/>
              </p:nvSpPr>
              <p:spPr>
                <a:xfrm>
                  <a:off x="6280090" y="1376806"/>
                  <a:ext cx="41267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427703D-8558-4591-AEF3-FEEA4E22CE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0090" y="1376806"/>
                  <a:ext cx="412677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2AD6ECB0-180F-43B0-A4F1-EA9145C276A6}"/>
                </a:ext>
              </a:extLst>
            </p:cNvPr>
            <p:cNvSpPr/>
            <p:nvPr/>
          </p:nvSpPr>
          <p:spPr>
            <a:xfrm>
              <a:off x="7478069" y="3394242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5C5A85E-5899-4012-8C76-529CBE3E465C}"/>
                </a:ext>
              </a:extLst>
            </p:cNvPr>
            <p:cNvSpPr/>
            <p:nvPr/>
          </p:nvSpPr>
          <p:spPr>
            <a:xfrm>
              <a:off x="7260860" y="3301923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F891524-9F11-41A7-AD44-9FAE02F934B1}"/>
                </a:ext>
              </a:extLst>
            </p:cNvPr>
            <p:cNvSpPr/>
            <p:nvPr/>
          </p:nvSpPr>
          <p:spPr>
            <a:xfrm>
              <a:off x="6822765" y="3402418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6346E25-F1B9-45F4-A176-27BF907621DF}"/>
                </a:ext>
              </a:extLst>
            </p:cNvPr>
            <p:cNvSpPr/>
            <p:nvPr/>
          </p:nvSpPr>
          <p:spPr>
            <a:xfrm>
              <a:off x="7690099" y="2573265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7B07FE1-980C-4889-B4C5-3A319E2553FE}"/>
                </a:ext>
              </a:extLst>
            </p:cNvPr>
            <p:cNvSpPr/>
            <p:nvPr/>
          </p:nvSpPr>
          <p:spPr>
            <a:xfrm>
              <a:off x="7879822" y="3098147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6CC11F76-2024-4A92-AB7C-0FF53B223C66}"/>
                </a:ext>
              </a:extLst>
            </p:cNvPr>
            <p:cNvSpPr/>
            <p:nvPr/>
          </p:nvSpPr>
          <p:spPr>
            <a:xfrm>
              <a:off x="7148149" y="2982109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4F088E5B-E643-4A64-AB72-2C20892C74F4}"/>
                </a:ext>
              </a:extLst>
            </p:cNvPr>
            <p:cNvSpPr/>
            <p:nvPr/>
          </p:nvSpPr>
          <p:spPr>
            <a:xfrm>
              <a:off x="7509264" y="2972942"/>
              <a:ext cx="91437" cy="9144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38C2C986-7AD2-4FE1-A337-16B5750A0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7271" y="2785707"/>
              <a:ext cx="468215" cy="2798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91E6130-C9B8-4662-BBF7-136EBAC51D2C}"/>
                    </a:ext>
                  </a:extLst>
                </p:cNvPr>
                <p:cNvSpPr txBox="1"/>
                <p:nvPr/>
              </p:nvSpPr>
              <p:spPr>
                <a:xfrm>
                  <a:off x="9246943" y="3032193"/>
                  <a:ext cx="457200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791E6130-C9B8-4662-BBF7-136EBAC51D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6943" y="3032193"/>
                  <a:ext cx="457200" cy="400110"/>
                </a:xfrm>
                <a:prstGeom prst="rect">
                  <a:avLst/>
                </a:prstGeom>
                <a:blipFill>
                  <a:blip r:embed="rId11"/>
                  <a:stretch>
                    <a:fillRect r="-25806" b="-8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248FFE3-84AC-4598-843E-F43056B7137F}"/>
                </a:ext>
              </a:extLst>
            </p:cNvPr>
            <p:cNvCxnSpPr>
              <a:cxnSpLocks/>
            </p:cNvCxnSpPr>
            <p:nvPr/>
          </p:nvCxnSpPr>
          <p:spPr>
            <a:xfrm>
              <a:off x="9178998" y="2919021"/>
              <a:ext cx="4933" cy="6228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7D0336D-47E2-7F2C-7153-F50CB3661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53470" y="3167691"/>
              <a:ext cx="468215" cy="27980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E344332-4CD5-4C06-BE65-30A6B628A8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80305" y="3263025"/>
              <a:ext cx="146218" cy="143351"/>
              <a:chOff x="3400927" y="2727157"/>
              <a:chExt cx="160422" cy="152401"/>
            </a:xfrm>
          </p:grpSpPr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518E3F9D-75EC-4C17-9C9A-533BCE5CF6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00927" y="2727157"/>
                <a:ext cx="160421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A97E32E0-C309-4BBD-8F66-EBC356BC1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0928" y="2727158"/>
                <a:ext cx="160421" cy="1524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10402611" y="1753797"/>
            <a:ext cx="1306833" cy="1148958"/>
            <a:chOff x="10440711" y="1450106"/>
            <a:chExt cx="1306833" cy="114895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F5C01D-4A10-EAA2-56E6-ECFF6818E69F}"/>
                </a:ext>
              </a:extLst>
            </p:cNvPr>
            <p:cNvSpPr/>
            <p:nvPr/>
          </p:nvSpPr>
          <p:spPr>
            <a:xfrm>
              <a:off x="10567293" y="1822247"/>
              <a:ext cx="1041942" cy="7768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79EA3D-4F83-825A-2A5B-04C9E2BF1EDC}"/>
                </a:ext>
              </a:extLst>
            </p:cNvPr>
            <p:cNvCxnSpPr/>
            <p:nvPr/>
          </p:nvCxnSpPr>
          <p:spPr>
            <a:xfrm>
              <a:off x="10717397" y="2050353"/>
              <a:ext cx="499476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154D49-547B-DBE0-AEA5-7C23FA1A36A6}"/>
                </a:ext>
              </a:extLst>
            </p:cNvPr>
            <p:cNvCxnSpPr/>
            <p:nvPr/>
          </p:nvCxnSpPr>
          <p:spPr>
            <a:xfrm>
              <a:off x="10717397" y="2405474"/>
              <a:ext cx="499476" cy="0"/>
            </a:xfrm>
            <a:prstGeom prst="line">
              <a:avLst/>
            </a:prstGeom>
            <a:ln w="1905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1C86611-54B8-6307-3DE6-0D87F8043C97}"/>
                </a:ext>
              </a:extLst>
            </p:cNvPr>
            <p:cNvSpPr/>
            <p:nvPr/>
          </p:nvSpPr>
          <p:spPr>
            <a:xfrm>
              <a:off x="10805243" y="2053049"/>
              <a:ext cx="66736" cy="352425"/>
            </a:xfrm>
            <a:custGeom>
              <a:avLst/>
              <a:gdLst>
                <a:gd name="connsiteX0" fmla="*/ 66736 w 66736"/>
                <a:gd name="connsiteY0" fmla="*/ 0 h 352425"/>
                <a:gd name="connsiteX1" fmla="*/ 61 w 66736"/>
                <a:gd name="connsiteY1" fmla="*/ 180975 h 352425"/>
                <a:gd name="connsiteX2" fmla="*/ 57211 w 66736"/>
                <a:gd name="connsiteY2" fmla="*/ 35242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736" h="352425">
                  <a:moveTo>
                    <a:pt x="66736" y="0"/>
                  </a:moveTo>
                  <a:cubicBezTo>
                    <a:pt x="34192" y="61119"/>
                    <a:pt x="1648" y="122238"/>
                    <a:pt x="61" y="180975"/>
                  </a:cubicBezTo>
                  <a:cubicBezTo>
                    <a:pt x="-1526" y="239712"/>
                    <a:pt x="27842" y="296068"/>
                    <a:pt x="57211" y="352425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09D266C-932D-D7E8-A52F-0F6C7DC199B0}"/>
                    </a:ext>
                  </a:extLst>
                </p:cNvPr>
                <p:cNvSpPr txBox="1"/>
                <p:nvPr/>
              </p:nvSpPr>
              <p:spPr>
                <a:xfrm>
                  <a:off x="11155147" y="1827804"/>
                  <a:ext cx="5558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09D266C-932D-D7E8-A52F-0F6C7DC199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5147" y="1827804"/>
                  <a:ext cx="555882" cy="400110"/>
                </a:xfrm>
                <a:prstGeom prst="rect">
                  <a:avLst/>
                </a:prstGeom>
                <a:blipFill>
                  <a:blip r:embed="rId12"/>
                  <a:stretch>
                    <a:fillRect l="-23077" t="-122727" r="-89011" b="-18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F17A3A-108F-160C-876D-C6E67D052756}"/>
                    </a:ext>
                  </a:extLst>
                </p:cNvPr>
                <p:cNvSpPr txBox="1"/>
                <p:nvPr/>
              </p:nvSpPr>
              <p:spPr>
                <a:xfrm>
                  <a:off x="11160862" y="2173155"/>
                  <a:ext cx="55588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DF17A3A-108F-160C-876D-C6E67D0527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0862" y="2173155"/>
                  <a:ext cx="555882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23077" t="-124615" r="-89011" b="-18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1A8149-608C-1653-A00F-09F950F67569}"/>
                </a:ext>
              </a:extLst>
            </p:cNvPr>
            <p:cNvSpPr/>
            <p:nvPr/>
          </p:nvSpPr>
          <p:spPr>
            <a:xfrm>
              <a:off x="10922155" y="1997979"/>
              <a:ext cx="106047" cy="116203"/>
            </a:xfrm>
            <a:prstGeom prst="ellipse">
              <a:avLst/>
            </a:prstGeom>
            <a:solidFill>
              <a:srgbClr val="D1CC00"/>
            </a:solidFill>
            <a:ln>
              <a:solidFill>
                <a:srgbClr val="D1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50100C8-1C7C-C679-7D17-81B7E66D07BC}"/>
                </a:ext>
              </a:extLst>
            </p:cNvPr>
            <p:cNvSpPr txBox="1"/>
            <p:nvPr/>
          </p:nvSpPr>
          <p:spPr>
            <a:xfrm>
              <a:off x="10440711" y="1450106"/>
              <a:ext cx="1306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/>
                <a:t>qubit state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9485" y="1815149"/>
            <a:ext cx="4052074" cy="2658161"/>
            <a:chOff x="461485" y="1810529"/>
            <a:chExt cx="4052074" cy="26581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1485" y="1810529"/>
              <a:ext cx="4052074" cy="265816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553406" y="1996503"/>
              <a:ext cx="1625785" cy="83766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6961" y="4642514"/>
            <a:ext cx="3471580" cy="926466"/>
            <a:chOff x="66961" y="5898371"/>
            <a:chExt cx="3471580" cy="92646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E6116F-FEBF-49AB-9021-45B3CFDE6DAA}"/>
                </a:ext>
              </a:extLst>
            </p:cNvPr>
            <p:cNvSpPr txBox="1"/>
            <p:nvPr/>
          </p:nvSpPr>
          <p:spPr>
            <a:xfrm>
              <a:off x="306778" y="6176938"/>
              <a:ext cx="1892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Court </a:t>
              </a:r>
              <a:r>
                <a:rPr lang="en-US" i="1" dirty="0"/>
                <a:t>et al</a:t>
              </a:r>
              <a:r>
                <a:rPr lang="en-US" dirty="0"/>
                <a:t>. (2007)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5A86D0B-E453-4FBE-9E97-A7558D661C4B}"/>
                </a:ext>
              </a:extLst>
            </p:cNvPr>
            <p:cNvSpPr txBox="1"/>
            <p:nvPr/>
          </p:nvSpPr>
          <p:spPr>
            <a:xfrm>
              <a:off x="306778" y="5898371"/>
              <a:ext cx="2148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Cherney</a:t>
              </a:r>
              <a:r>
                <a:rPr lang="en-US" dirty="0"/>
                <a:t> </a:t>
              </a:r>
              <a:r>
                <a:rPr lang="en-US" i="1" dirty="0"/>
                <a:t>et al.</a:t>
              </a:r>
              <a:r>
                <a:rPr lang="en-US" dirty="0"/>
                <a:t> (1969)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063753C-B798-B813-E70E-ABDE9D2318CC}"/>
                </a:ext>
              </a:extLst>
            </p:cNvPr>
            <p:cNvSpPr txBox="1"/>
            <p:nvPr/>
          </p:nvSpPr>
          <p:spPr>
            <a:xfrm>
              <a:off x="256861" y="6455505"/>
              <a:ext cx="3281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err="1"/>
                <a:t>Connolly&amp;Kurilovich</a:t>
              </a:r>
              <a:r>
                <a:rPr lang="en-US" dirty="0"/>
                <a:t> </a:t>
              </a:r>
              <a:r>
                <a:rPr lang="en-US" i="1" dirty="0"/>
                <a:t>et al</a:t>
              </a:r>
              <a:r>
                <a:rPr lang="en-US" dirty="0"/>
                <a:t>. (2024)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6"/>
            <a:srcRect l="6237" t="3259" r="1467" b="3164"/>
            <a:stretch/>
          </p:blipFill>
          <p:spPr>
            <a:xfrm>
              <a:off x="66961" y="5996498"/>
              <a:ext cx="180374" cy="18288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9535" y="6267841"/>
              <a:ext cx="177800" cy="18288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8"/>
            <a:srcRect l="3964" t="5031" r="-348" b="2876"/>
            <a:stretch/>
          </p:blipFill>
          <p:spPr>
            <a:xfrm>
              <a:off x="70498" y="6557093"/>
              <a:ext cx="186363" cy="182880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50C5C7B-6160-C146-7688-ACB804FF2617}"/>
              </a:ext>
            </a:extLst>
          </p:cNvPr>
          <p:cNvSpPr txBox="1"/>
          <p:nvPr/>
        </p:nvSpPr>
        <p:spPr>
          <a:xfrm>
            <a:off x="8995449" y="6211669"/>
            <a:ext cx="319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also:</a:t>
            </a:r>
          </a:p>
          <a:p>
            <a:pPr algn="ctr"/>
            <a:r>
              <a:rPr lang="en-US" dirty="0"/>
              <a:t> McEwen &amp; Miao </a:t>
            </a:r>
            <a:r>
              <a:rPr lang="en-US" i="1" dirty="0"/>
              <a:t>et al. </a:t>
            </a:r>
            <a:r>
              <a:rPr lang="en-US" dirty="0"/>
              <a:t>(2024)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64347D-7B40-B07C-A283-A7412F1234C6}"/>
              </a:ext>
            </a:extLst>
          </p:cNvPr>
          <p:cNvSpPr txBox="1"/>
          <p:nvPr/>
        </p:nvSpPr>
        <p:spPr>
          <a:xfrm>
            <a:off x="0" y="5653333"/>
            <a:ext cx="5002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Diamond </a:t>
            </a:r>
            <a:r>
              <a:rPr lang="en-US" i="1" dirty="0"/>
              <a:t>et al</a:t>
            </a:r>
            <a:r>
              <a:rPr lang="en-US" dirty="0"/>
              <a:t>. (2022),</a:t>
            </a:r>
          </a:p>
          <a:p>
            <a:r>
              <a:rPr lang="en-US" dirty="0"/>
              <a:t>Pan </a:t>
            </a:r>
            <a:r>
              <a:rPr lang="en-US" i="1" dirty="0"/>
              <a:t>et al</a:t>
            </a:r>
            <a:r>
              <a:rPr lang="en-US" dirty="0"/>
              <a:t>. (2022)</a:t>
            </a:r>
          </a:p>
          <a:p>
            <a:r>
              <a:rPr lang="en-US" dirty="0" err="1"/>
              <a:t>Marchegiani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 (2022), </a:t>
            </a:r>
          </a:p>
          <a:p>
            <a:r>
              <a:rPr lang="en-US" dirty="0"/>
              <a:t>Harrington </a:t>
            </a:r>
            <a:r>
              <a:rPr lang="en-US" i="1" dirty="0"/>
              <a:t>et al</a:t>
            </a:r>
            <a:r>
              <a:rPr lang="en-US" dirty="0"/>
              <a:t>. (2024),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2ED0B-D9B8-A9D3-D5FC-7F9AC7D4F9D5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4680186" y="1898405"/>
            <a:ext cx="1688532" cy="12663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CFCC0E-2EA7-F821-174C-8E900C2B92B2}"/>
              </a:ext>
            </a:extLst>
          </p:cNvPr>
          <p:cNvCxnSpPr>
            <a:cxnSpLocks/>
          </p:cNvCxnSpPr>
          <p:nvPr/>
        </p:nvCxnSpPr>
        <p:spPr>
          <a:xfrm flipH="1">
            <a:off x="4843534" y="2240241"/>
            <a:ext cx="329184" cy="0"/>
          </a:xfrm>
          <a:prstGeom prst="line">
            <a:avLst/>
          </a:prstGeom>
          <a:ln w="28575">
            <a:solidFill>
              <a:schemeClr val="bg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2A3FD-1EDC-1CEA-1B98-40A0F5E7FB60}"/>
                  </a:ext>
                </a:extLst>
              </p:cNvPr>
              <p:cNvSpPr txBox="1"/>
              <p:nvPr/>
            </p:nvSpPr>
            <p:spPr>
              <a:xfrm>
                <a:off x="4633229" y="1827922"/>
                <a:ext cx="856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</a:rPr>
                  <a:t>10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200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2A3FD-1EDC-1CEA-1B98-40A0F5E7F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229" y="1827922"/>
                <a:ext cx="856325" cy="400110"/>
              </a:xfrm>
              <a:prstGeom prst="rect">
                <a:avLst/>
              </a:prstGeom>
              <a:blipFill>
                <a:blip r:embed="rId20"/>
                <a:stretch>
                  <a:fillRect l="-7092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30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850154-9F61-8291-AE82-96F1FC95D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2" y="2009234"/>
            <a:ext cx="3321502" cy="34206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A4B56-7B21-8B05-F1F8-55FF2E82B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335" y="2053992"/>
            <a:ext cx="3384071" cy="34198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7F506A-8E7C-CA40-AA30-67DB077832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2295" y="2256519"/>
            <a:ext cx="3782279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955800-9678-1E37-358E-EECC72051CD8}"/>
                  </a:ext>
                </a:extLst>
              </p:cNvPr>
              <p:cNvSpPr txBox="1"/>
              <p:nvPr/>
            </p:nvSpPr>
            <p:spPr>
              <a:xfrm>
                <a:off x="313343" y="5635439"/>
                <a:ext cx="355036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tune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with JJ film thicknesses</a:t>
                </a:r>
              </a:p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nm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/ 30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nm</m:t>
                    </m:r>
                  </m:oMath>
                </a14:m>
                <a:r>
                  <a:rPr lang="en-US" b="0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≈4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GHz</m:t>
                    </m:r>
                  </m:oMath>
                </a14:m>
                <a:r>
                  <a:rPr lang="en-US" dirty="0"/>
                  <a:t>)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955800-9678-1E37-358E-EECC72051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43" y="5635439"/>
                <a:ext cx="3550367" cy="646331"/>
              </a:xfrm>
              <a:prstGeom prst="rect">
                <a:avLst/>
              </a:prstGeom>
              <a:blipFill>
                <a:blip r:embed="rId5"/>
                <a:stretch>
                  <a:fillRect l="-343" t="-4717" r="-154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5907E-6262-43BA-D74A-F95977A931B3}"/>
                  </a:ext>
                </a:extLst>
              </p:cNvPr>
              <p:cNvSpPr txBox="1"/>
              <p:nvPr/>
            </p:nvSpPr>
            <p:spPr>
              <a:xfrm>
                <a:off x="4433310" y="5635439"/>
                <a:ext cx="3550367" cy="6658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QPs thermalize to cryostat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QP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A05907E-6262-43BA-D74A-F95977A93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310" y="5635439"/>
                <a:ext cx="3550367" cy="665888"/>
              </a:xfrm>
              <a:prstGeom prst="rect">
                <a:avLst/>
              </a:prstGeom>
              <a:blipFill>
                <a:blip r:embed="rId6"/>
                <a:stretch>
                  <a:fillRect t="-4545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09F058-9B1E-892A-9B00-758815BC7030}"/>
                  </a:ext>
                </a:extLst>
              </p:cNvPr>
              <p:cNvSpPr txBox="1"/>
              <p:nvPr/>
            </p:nvSpPr>
            <p:spPr>
              <a:xfrm>
                <a:off x="8331948" y="5369148"/>
                <a:ext cx="3860052" cy="1040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QP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/>
                  <a:t>(when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09F058-9B1E-892A-9B00-758815BC7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48" y="5369148"/>
                <a:ext cx="3860052" cy="1040926"/>
              </a:xfrm>
              <a:prstGeom prst="rect">
                <a:avLst/>
              </a:prstGeom>
              <a:blipFill>
                <a:blip r:embed="rId7"/>
                <a:stretch>
                  <a:fillRect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27244B64-A023-1820-C8C5-BC52BE5C8F00}"/>
              </a:ext>
            </a:extLst>
          </p:cNvPr>
          <p:cNvSpPr txBox="1"/>
          <p:nvPr/>
        </p:nvSpPr>
        <p:spPr>
          <a:xfrm>
            <a:off x="4419598" y="1684660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Connolly &amp; Kurilovich </a:t>
            </a:r>
            <a:r>
              <a:rPr lang="en-US" sz="1600" i="1" dirty="0"/>
              <a:t>et al</a:t>
            </a:r>
            <a:r>
              <a:rPr lang="en-US" sz="1600" dirty="0"/>
              <a:t>. (2024)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0CA40-1CA5-C9E1-B780-5D666F7279C9}"/>
              </a:ext>
            </a:extLst>
          </p:cNvPr>
          <p:cNvSpPr txBox="1"/>
          <p:nvPr/>
        </p:nvSpPr>
        <p:spPr>
          <a:xfrm>
            <a:off x="442606" y="1684660"/>
            <a:ext cx="3291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Diamond </a:t>
            </a:r>
            <a:r>
              <a:rPr lang="en-US" sz="1600" i="1" dirty="0"/>
              <a:t>et al</a:t>
            </a:r>
            <a:r>
              <a:rPr lang="en-US" sz="1600" dirty="0"/>
              <a:t>. (2022)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611E91-ACE9-B5DF-B11D-CB98049EE630}"/>
              </a:ext>
            </a:extLst>
          </p:cNvPr>
          <p:cNvSpPr txBox="1"/>
          <p:nvPr/>
        </p:nvSpPr>
        <p:spPr>
          <a:xfrm>
            <a:off x="3224660" y="7431762"/>
            <a:ext cx="5742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gap engineering suppress the qubit decoherence due to high-energy impacts?</a:t>
            </a:r>
          </a:p>
        </p:txBody>
      </p:sp>
      <p:sp>
        <p:nvSpPr>
          <p:cNvPr id="19" name="Title 1 2">
            <a:extLst>
              <a:ext uri="{FF2B5EF4-FFF2-40B4-BE49-F238E27FC236}">
                <a16:creationId xmlns:a16="http://schemas.microsoft.com/office/drawing/2014/main" id="{7EE09FC1-3054-4F59-C1C5-1C0093CF29CC}"/>
              </a:ext>
            </a:extLst>
          </p:cNvPr>
          <p:cNvSpPr txBox="1">
            <a:spLocks/>
          </p:cNvSpPr>
          <p:nvPr/>
        </p:nvSpPr>
        <p:spPr>
          <a:xfrm>
            <a:off x="0" y="12447"/>
            <a:ext cx="12191999" cy="107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Reducing QP-induced relaxation rate</a:t>
            </a:r>
          </a:p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using superconducting gap asymmetry near JJ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1CAE9E-DB06-75B3-DB2B-13E163678CBD}"/>
              </a:ext>
            </a:extLst>
          </p:cNvPr>
          <p:cNvSpPr txBox="1"/>
          <p:nvPr/>
        </p:nvSpPr>
        <p:spPr>
          <a:xfrm>
            <a:off x="2753358" y="1154117"/>
            <a:ext cx="6685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gap engineering with aluminum film thicknesses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9A6211-50A6-1CCD-86AA-14928AA68FCA}"/>
                  </a:ext>
                </a:extLst>
              </p:cNvPr>
              <p:cNvSpPr txBox="1"/>
              <p:nvPr/>
            </p:nvSpPr>
            <p:spPr>
              <a:xfrm>
                <a:off x="1" y="1085239"/>
                <a:ext cx="2753358" cy="4328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Here: steady-state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𝐐𝐏</m:t>
                        </m:r>
                      </m:sub>
                      <m:sup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𝐧𝐞</m:t>
                        </m:r>
                      </m:sup>
                    </m:sSubSup>
                  </m:oMath>
                </a14:m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59A6211-50A6-1CCD-86AA-14928AA68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085239"/>
                <a:ext cx="2753358" cy="432875"/>
              </a:xfrm>
              <a:prstGeom prst="rect">
                <a:avLst/>
              </a:prstGeom>
              <a:blipFill>
                <a:blip r:embed="rId8"/>
                <a:stretch>
                  <a:fillRect t="-2632" b="-1315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B42EDC-07CD-E857-1244-CF73967392C8}"/>
              </a:ext>
            </a:extLst>
          </p:cNvPr>
          <p:cNvCxnSpPr>
            <a:cxnSpLocks/>
          </p:cNvCxnSpPr>
          <p:nvPr/>
        </p:nvCxnSpPr>
        <p:spPr>
          <a:xfrm>
            <a:off x="5719273" y="3326742"/>
            <a:ext cx="1174922" cy="226083"/>
          </a:xfrm>
          <a:prstGeom prst="straightConnector1">
            <a:avLst/>
          </a:prstGeom>
          <a:ln w="57150">
            <a:solidFill>
              <a:srgbClr val="FF000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02A258-D958-9601-21EA-1B996AF72431}"/>
              </a:ext>
            </a:extLst>
          </p:cNvPr>
          <p:cNvCxnSpPr>
            <a:cxnSpLocks/>
          </p:cNvCxnSpPr>
          <p:nvPr/>
        </p:nvCxnSpPr>
        <p:spPr>
          <a:xfrm>
            <a:off x="5274265" y="3864945"/>
            <a:ext cx="736391" cy="801741"/>
          </a:xfrm>
          <a:prstGeom prst="straightConnector1">
            <a:avLst/>
          </a:prstGeom>
          <a:ln w="57150">
            <a:solidFill>
              <a:srgbClr val="3333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8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0D410-D1FA-CE05-F1A9-8D40B1074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58C925-FFD3-7697-12ED-59623FD50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95" y="2256519"/>
            <a:ext cx="3782279" cy="29260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993FCA-67E1-ACA0-EE5B-5BDF96EAAFFD}"/>
                  </a:ext>
                </a:extLst>
              </p:cNvPr>
              <p:cNvSpPr txBox="1"/>
              <p:nvPr/>
            </p:nvSpPr>
            <p:spPr>
              <a:xfrm>
                <a:off x="8331948" y="5369148"/>
                <a:ext cx="3860052" cy="10409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 b="0" i="0"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000" b="1" i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𝐐𝐏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algn="ctr">
                  <a:lnSpc>
                    <a:spcPct val="150000"/>
                  </a:lnSpc>
                </a:pPr>
                <a:r>
                  <a:rPr lang="en-US" sz="1600" dirty="0"/>
                  <a:t>(when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δΔ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h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993FCA-67E1-ACA0-EE5B-5BDF96EAA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948" y="5369148"/>
                <a:ext cx="3860052" cy="1040926"/>
              </a:xfrm>
              <a:prstGeom prst="rect">
                <a:avLst/>
              </a:prstGeom>
              <a:blipFill>
                <a:blip r:embed="rId3"/>
                <a:stretch>
                  <a:fillRect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itle 1 2">
            <a:extLst>
              <a:ext uri="{FF2B5EF4-FFF2-40B4-BE49-F238E27FC236}">
                <a16:creationId xmlns:a16="http://schemas.microsoft.com/office/drawing/2014/main" id="{5C8B6230-83E5-A50D-7E3A-EB85658AF225}"/>
              </a:ext>
            </a:extLst>
          </p:cNvPr>
          <p:cNvSpPr txBox="1">
            <a:spLocks/>
          </p:cNvSpPr>
          <p:nvPr/>
        </p:nvSpPr>
        <p:spPr>
          <a:xfrm>
            <a:off x="0" y="12447"/>
            <a:ext cx="12191999" cy="10727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Reducing QP-induced relaxation rate</a:t>
            </a:r>
          </a:p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using superconducting gap asymmetry near JJ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8FF7E0-36AC-CB20-EC5E-D92D738C973A}"/>
              </a:ext>
            </a:extLst>
          </p:cNvPr>
          <p:cNvSpPr txBox="1"/>
          <p:nvPr/>
        </p:nvSpPr>
        <p:spPr>
          <a:xfrm>
            <a:off x="2753358" y="1154117"/>
            <a:ext cx="6685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gap engineering with aluminum film thicknesses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7CC70C-3705-636D-92D9-D0FC2AF4C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49" y="2256519"/>
            <a:ext cx="5532451" cy="1553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E8269A-EBF2-61BC-D75E-0893319F3832}"/>
              </a:ext>
            </a:extLst>
          </p:cNvPr>
          <p:cNvSpPr txBox="1"/>
          <p:nvPr/>
        </p:nvSpPr>
        <p:spPr>
          <a:xfrm>
            <a:off x="718761" y="4903742"/>
            <a:ext cx="608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gap engineering suppress QP tunneling even after high-energy impacts?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877FC-CF5C-96EB-15FF-6B1743C570FE}"/>
                  </a:ext>
                </a:extLst>
              </p:cNvPr>
              <p:cNvSpPr txBox="1"/>
              <p:nvPr/>
            </p:nvSpPr>
            <p:spPr>
              <a:xfrm>
                <a:off x="164602" y="4037735"/>
                <a:ext cx="719123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Impact of ionizing radiation deposits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sz="2000" dirty="0"/>
                  <a:t> energy on substrate, resulting strongly out-of-equilibrium QP density and temperature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E877FC-CF5C-96EB-15FF-6B1743C57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02" y="4037735"/>
                <a:ext cx="7191237" cy="707886"/>
              </a:xfrm>
              <a:prstGeom prst="rect">
                <a:avLst/>
              </a:prstGeom>
              <a:blipFill>
                <a:blip r:embed="rId5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01F134-7FF1-1811-FFC9-D6B1FF211037}"/>
              </a:ext>
            </a:extLst>
          </p:cNvPr>
          <p:cNvCxnSpPr/>
          <p:nvPr/>
        </p:nvCxnSpPr>
        <p:spPr>
          <a:xfrm flipH="1" flipV="1">
            <a:off x="9113520" y="3190240"/>
            <a:ext cx="822960" cy="8474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9071F-C8EF-959C-2023-9818DFB90829}"/>
                  </a:ext>
                </a:extLst>
              </p:cNvPr>
              <p:cNvSpPr txBox="1"/>
              <p:nvPr/>
            </p:nvSpPr>
            <p:spPr>
              <a:xfrm>
                <a:off x="9022829" y="3957097"/>
                <a:ext cx="913651" cy="3903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𝐐𝐏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9071F-C8EF-959C-2023-9818DFB90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829" y="3957097"/>
                <a:ext cx="913651" cy="390363"/>
              </a:xfrm>
              <a:prstGeom prst="rect">
                <a:avLst/>
              </a:prstGeom>
              <a:blipFill>
                <a:blip r:embed="rId6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8111EE-0144-CEAC-D578-7858515C42CF}"/>
              </a:ext>
            </a:extLst>
          </p:cNvPr>
          <p:cNvCxnSpPr>
            <a:cxnSpLocks/>
          </p:cNvCxnSpPr>
          <p:nvPr/>
        </p:nvCxnSpPr>
        <p:spPr>
          <a:xfrm flipH="1" flipV="1">
            <a:off x="11273756" y="2591571"/>
            <a:ext cx="64804" cy="44183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21AE486-3497-36FE-E417-53EB05DF1A2C}"/>
              </a:ext>
            </a:extLst>
          </p:cNvPr>
          <p:cNvCxnSpPr>
            <a:cxnSpLocks/>
          </p:cNvCxnSpPr>
          <p:nvPr/>
        </p:nvCxnSpPr>
        <p:spPr>
          <a:xfrm flipV="1">
            <a:off x="10858366" y="2591571"/>
            <a:ext cx="243974" cy="22091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4ECAE5-D419-5914-7ECB-D1190A111424}"/>
                  </a:ext>
                </a:extLst>
              </p:cNvPr>
              <p:cNvSpPr txBox="1"/>
              <p:nvPr/>
            </p:nvSpPr>
            <p:spPr>
              <a:xfrm>
                <a:off x="718761" y="5802473"/>
                <a:ext cx="6082918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How fast do qubit/QPs/phonon bath recover?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QP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…)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4ECAE5-D419-5914-7ECB-D1190A111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61" y="5802473"/>
                <a:ext cx="6082918" cy="859531"/>
              </a:xfrm>
              <a:prstGeom prst="rect">
                <a:avLst/>
              </a:prstGeom>
              <a:blipFill>
                <a:blip r:embed="rId7"/>
                <a:stretch>
                  <a:fillRect l="-802" t="-5674" r="-701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42F2A024-2901-D475-5690-5A6EF4CAA20D}"/>
              </a:ext>
            </a:extLst>
          </p:cNvPr>
          <p:cNvSpPr txBox="1"/>
          <p:nvPr/>
        </p:nvSpPr>
        <p:spPr>
          <a:xfrm>
            <a:off x="6458728" y="6499083"/>
            <a:ext cx="2046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Fowler </a:t>
            </a:r>
            <a:r>
              <a:rPr lang="en-US" i="1" dirty="0"/>
              <a:t>et al</a:t>
            </a:r>
            <a:r>
              <a:rPr lang="en-US" dirty="0"/>
              <a:t>. (2024)</a:t>
            </a:r>
          </a:p>
        </p:txBody>
      </p:sp>
    </p:spTree>
    <p:extLst>
      <p:ext uri="{BB962C8B-B14F-4D97-AF65-F5344CB8AC3E}">
        <p14:creationId xmlns:p14="http://schemas.microsoft.com/office/powerpoint/2010/main" val="324827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C4D05E-B7D6-457A-9D30-DDE5F75ABB35}"/>
              </a:ext>
            </a:extLst>
          </p:cNvPr>
          <p:cNvSpPr txBox="1">
            <a:spLocks/>
          </p:cNvSpPr>
          <p:nvPr/>
        </p:nvSpPr>
        <p:spPr>
          <a:xfrm>
            <a:off x="0" y="2922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Controlling gap difference with film thickness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5" name="Table 154">
                <a:extLst>
                  <a:ext uri="{FF2B5EF4-FFF2-40B4-BE49-F238E27FC236}">
                    <a16:creationId xmlns:a16="http://schemas.microsoft.com/office/drawing/2014/main" id="{FB599452-5EC9-433C-8A03-1E7D1BAB15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79668"/>
                  </p:ext>
                </p:extLst>
              </p:nvPr>
            </p:nvGraphicFramePr>
            <p:xfrm>
              <a:off x="240475" y="3781131"/>
              <a:ext cx="6496858" cy="194853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85618">
                      <a:extLst>
                        <a:ext uri="{9D8B030D-6E8A-4147-A177-3AD203B41FA5}">
                          <a16:colId xmlns:a16="http://schemas.microsoft.com/office/drawing/2014/main" val="2612993271"/>
                        </a:ext>
                      </a:extLst>
                    </a:gridCol>
                    <a:gridCol w="2555620">
                      <a:extLst>
                        <a:ext uri="{9D8B030D-6E8A-4147-A177-3AD203B41FA5}">
                          <a16:colId xmlns:a16="http://schemas.microsoft.com/office/drawing/2014/main" val="2856331593"/>
                        </a:ext>
                      </a:extLst>
                    </a:gridCol>
                    <a:gridCol w="2555620">
                      <a:extLst>
                        <a:ext uri="{9D8B030D-6E8A-4147-A177-3AD203B41FA5}">
                          <a16:colId xmlns:a16="http://schemas.microsoft.com/office/drawing/2014/main" val="996873775"/>
                        </a:ext>
                      </a:extLst>
                    </a:gridCol>
                  </a:tblGrid>
                  <a:tr h="431582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big-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000" b="1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 device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small-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  <m:r>
                                <a:rPr lang="en-US" sz="2000" b="1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ysClr val="windowText" lastClr="000000"/>
                              </a:solidFill>
                            </a:rPr>
                            <a:t> device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80876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film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7 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/83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</m:oMath>
                            </m:oMathPara>
                          </a14:m>
                          <a:endParaRPr lang="en-US" sz="2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85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/106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 dirty="0" smtClean="0">
                                    <a:latin typeface="Cambria Math" panose="02040503050406030204" pitchFamily="18" charset="0"/>
                                  </a:rPr>
                                  <m:t>nm</m:t>
                                </m:r>
                              </m:oMath>
                            </m:oMathPara>
                          </a14:m>
                          <a:endParaRPr lang="en-US" sz="2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2968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4.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3511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8.0 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alpha val="50196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4537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5" name="Table 154">
                <a:extLst>
                  <a:ext uri="{FF2B5EF4-FFF2-40B4-BE49-F238E27FC236}">
                    <a16:creationId xmlns:a16="http://schemas.microsoft.com/office/drawing/2014/main" id="{FB599452-5EC9-433C-8A03-1E7D1BAB154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0179668"/>
                  </p:ext>
                </p:extLst>
              </p:nvPr>
            </p:nvGraphicFramePr>
            <p:xfrm>
              <a:off x="240475" y="3781131"/>
              <a:ext cx="6496858" cy="194853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385618">
                      <a:extLst>
                        <a:ext uri="{9D8B030D-6E8A-4147-A177-3AD203B41FA5}">
                          <a16:colId xmlns:a16="http://schemas.microsoft.com/office/drawing/2014/main" val="2612993271"/>
                        </a:ext>
                      </a:extLst>
                    </a:gridCol>
                    <a:gridCol w="2555620">
                      <a:extLst>
                        <a:ext uri="{9D8B030D-6E8A-4147-A177-3AD203B41FA5}">
                          <a16:colId xmlns:a16="http://schemas.microsoft.com/office/drawing/2014/main" val="2856331593"/>
                        </a:ext>
                      </a:extLst>
                    </a:gridCol>
                    <a:gridCol w="2555620">
                      <a:extLst>
                        <a:ext uri="{9D8B030D-6E8A-4147-A177-3AD203B41FA5}">
                          <a16:colId xmlns:a16="http://schemas.microsoft.com/office/drawing/2014/main" val="996873775"/>
                        </a:ext>
                      </a:extLst>
                    </a:gridCol>
                  </a:tblGrid>
                  <a:tr h="431582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>
                            <a:solidFill>
                              <a:sysClr val="windowText" lastClr="00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54654" t="-2817" r="-100716" b="-364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54286" t="-2817" r="-476" b="-364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6808761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film thickness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654" t="-63478" r="-100716" b="-12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4286" t="-63478" r="-476" b="-12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4296809"/>
                      </a:ext>
                    </a:extLst>
                  </a:tr>
                  <a:tr h="419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" t="-272464" r="-368860" b="-1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654" t="-272464" r="-100716" b="-10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4286" t="-272464" r="-476" b="-108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135117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39" t="-395385" r="-368860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654" t="-395385" r="-100716" b="-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4286" t="-395385" r="-476" b="-153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794537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/>
              <p:nvPr/>
            </p:nvSpPr>
            <p:spPr>
              <a:xfrm>
                <a:off x="1666295" y="2098649"/>
                <a:ext cx="24613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A42727"/>
                    </a:solidFill>
                    <a:sym typeface="Wingdings" panose="05000000000000000000" pitchFamily="2" charset="2"/>
                  </a:rPr>
                  <a:t>“big”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𝜹</m:t>
                    </m:r>
                    <m:r>
                      <a:rPr lang="en-US" sz="24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𝚫</m:t>
                    </m:r>
                  </m:oMath>
                </a14:m>
                <a:r>
                  <a:rPr lang="en-US" sz="2400" b="1" dirty="0">
                    <a:solidFill>
                      <a:srgbClr val="A42727"/>
                    </a:solidFill>
                    <a:sym typeface="Wingdings" panose="05000000000000000000" pitchFamily="2" charset="2"/>
                  </a:rPr>
                  <a:t> device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295" y="2098649"/>
                <a:ext cx="2461311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/>
              <p:nvPr/>
            </p:nvSpPr>
            <p:spPr>
              <a:xfrm>
                <a:off x="4261081" y="2102376"/>
                <a:ext cx="24762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FF69B4"/>
                    </a:solidFill>
                    <a:sym typeface="Wingdings" panose="05000000000000000000" pitchFamily="2" charset="2"/>
                  </a:rPr>
                  <a:t>“small”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69B4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𝜹</m:t>
                    </m:r>
                    <m:r>
                      <a:rPr lang="en-US" sz="2400" b="1" i="0" smtClean="0">
                        <a:solidFill>
                          <a:srgbClr val="FF69B4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𝚫</m:t>
                    </m:r>
                  </m:oMath>
                </a14:m>
                <a:r>
                  <a:rPr lang="en-US" sz="2400" b="1" dirty="0">
                    <a:solidFill>
                      <a:srgbClr val="FF69B4"/>
                    </a:solidFill>
                    <a:sym typeface="Wingdings" panose="05000000000000000000" pitchFamily="2" charset="2"/>
                  </a:rPr>
                  <a:t> device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081" y="2102376"/>
                <a:ext cx="2476248" cy="461665"/>
              </a:xfrm>
              <a:prstGeom prst="rect">
                <a:avLst/>
              </a:prstGeom>
              <a:blipFill>
                <a:blip r:embed="rId5"/>
                <a:stretch>
                  <a:fillRect l="-2956" t="-10526" r="-320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7" name="Picture 1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8646" y="1883772"/>
            <a:ext cx="4071766" cy="42798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8811569" y="4546414"/>
                <a:ext cx="1930657" cy="6446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  <m:t>QP</m:t>
                          </m:r>
                        </m:sup>
                      </m:sSubSup>
                      <m:r>
                        <a:rPr lang="en-US" sz="2000" i="1">
                          <a:solidFill>
                            <a:srgbClr val="A42727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000" i="1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rgbClr val="A42727"/>
                                      </a:solidFill>
                                      <a:latin typeface="Cambria Math" panose="02040503050406030204" pitchFamily="18" charset="0"/>
                                    </a:rPr>
                                    <m:t>B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solidFill>
                                    <a:srgbClr val="A42727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A42727"/>
                  </a:solidFill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569" y="4546414"/>
                <a:ext cx="1930657" cy="644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5" name="Group 114"/>
          <p:cNvGrpSpPr/>
          <p:nvPr/>
        </p:nvGrpSpPr>
        <p:grpSpPr>
          <a:xfrm>
            <a:off x="4261081" y="2589106"/>
            <a:ext cx="2468880" cy="941419"/>
            <a:chOff x="4502234" y="1531839"/>
            <a:chExt cx="2772243" cy="941419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A43B55C-FEB0-07AB-25F6-FB0E09EB7C73}"/>
                </a:ext>
              </a:extLst>
            </p:cNvPr>
            <p:cNvSpPr/>
            <p:nvPr/>
          </p:nvSpPr>
          <p:spPr>
            <a:xfrm>
              <a:off x="5694400" y="2050182"/>
              <a:ext cx="1058119" cy="42307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EF91C54-6AB6-50B7-24C2-4DD252553452}"/>
                </a:ext>
              </a:extLst>
            </p:cNvPr>
            <p:cNvSpPr/>
            <p:nvPr/>
          </p:nvSpPr>
          <p:spPr>
            <a:xfrm>
              <a:off x="6680160" y="2046136"/>
              <a:ext cx="594317" cy="42712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CCB883F-5E55-9CE8-0E77-F2E4A5C27827}"/>
                </a:ext>
              </a:extLst>
            </p:cNvPr>
            <p:cNvSpPr/>
            <p:nvPr/>
          </p:nvSpPr>
          <p:spPr>
            <a:xfrm>
              <a:off x="4510733" y="1971254"/>
              <a:ext cx="1183669" cy="502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EAB4582-7F4E-0120-C047-6C7C6BE687E3}"/>
                </a:ext>
              </a:extLst>
            </p:cNvPr>
            <p:cNvSpPr/>
            <p:nvPr/>
          </p:nvSpPr>
          <p:spPr>
            <a:xfrm>
              <a:off x="5582335" y="1552491"/>
              <a:ext cx="762771" cy="85004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CA186C96-848C-2A3C-0492-5EE16D24124E}"/>
                </a:ext>
              </a:extLst>
            </p:cNvPr>
            <p:cNvSpPr/>
            <p:nvPr/>
          </p:nvSpPr>
          <p:spPr>
            <a:xfrm rot="202011">
              <a:off x="5463190" y="1568975"/>
              <a:ext cx="313519" cy="479786"/>
            </a:xfrm>
            <a:prstGeom prst="triangle">
              <a:avLst>
                <a:gd name="adj" fmla="val 3261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39">
              <a:extLst>
                <a:ext uri="{FF2B5EF4-FFF2-40B4-BE49-F238E27FC236}">
                  <a16:creationId xmlns:a16="http://schemas.microsoft.com/office/drawing/2014/main" id="{DF2C87F6-ABCE-DA68-088E-C090FBEBE19B}"/>
                </a:ext>
              </a:extLst>
            </p:cNvPr>
            <p:cNvSpPr/>
            <p:nvPr/>
          </p:nvSpPr>
          <p:spPr>
            <a:xfrm>
              <a:off x="5693140" y="2046136"/>
              <a:ext cx="53623" cy="427122"/>
            </a:xfrm>
            <a:custGeom>
              <a:avLst/>
              <a:gdLst>
                <a:gd name="connsiteX0" fmla="*/ 0 w 138112"/>
                <a:gd name="connsiteY0" fmla="*/ 328531 h 328531"/>
                <a:gd name="connsiteX1" fmla="*/ 28575 w 138112"/>
                <a:gd name="connsiteY1" fmla="*/ 161844 h 328531"/>
                <a:gd name="connsiteX2" fmla="*/ 114300 w 138112"/>
                <a:gd name="connsiteY2" fmla="*/ 14206 h 328531"/>
                <a:gd name="connsiteX3" fmla="*/ 138112 w 138112"/>
                <a:gd name="connsiteY3" fmla="*/ 14206 h 32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" h="328531">
                  <a:moveTo>
                    <a:pt x="0" y="328531"/>
                  </a:moveTo>
                  <a:cubicBezTo>
                    <a:pt x="4762" y="271381"/>
                    <a:pt x="9525" y="214231"/>
                    <a:pt x="28575" y="161844"/>
                  </a:cubicBezTo>
                  <a:cubicBezTo>
                    <a:pt x="47625" y="109456"/>
                    <a:pt x="96044" y="38812"/>
                    <a:pt x="114300" y="14206"/>
                  </a:cubicBezTo>
                  <a:cubicBezTo>
                    <a:pt x="132556" y="-10400"/>
                    <a:pt x="135334" y="1903"/>
                    <a:pt x="138112" y="1420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F9E0849-6C00-A91D-26A0-BD7077DE9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7518" y="2046136"/>
              <a:ext cx="1536959" cy="523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9FCE14-AA7A-B013-6CB7-A1A49C3E6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3597" y="1552492"/>
              <a:ext cx="76283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05A8063-CD9B-342D-EB14-29D9E72BDD8D}"/>
                </a:ext>
              </a:extLst>
            </p:cNvPr>
            <p:cNvCxnSpPr>
              <a:cxnSpLocks/>
            </p:cNvCxnSpPr>
            <p:nvPr/>
          </p:nvCxnSpPr>
          <p:spPr>
            <a:xfrm>
              <a:off x="4510732" y="1981953"/>
              <a:ext cx="99115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28C1F63-FBF4-2091-4CF1-B64E41AC58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45104" y="1531839"/>
              <a:ext cx="2" cy="51429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36728E2-38F2-1829-E7DA-71867C080BB3}"/>
                </a:ext>
              </a:extLst>
            </p:cNvPr>
            <p:cNvSpPr txBox="1"/>
            <p:nvPr/>
          </p:nvSpPr>
          <p:spPr>
            <a:xfrm>
              <a:off x="6403665" y="1634295"/>
              <a:ext cx="4465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JJ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754C36E-0493-862C-E72A-8DAD5472311F}"/>
                </a:ext>
              </a:extLst>
            </p:cNvPr>
            <p:cNvSpPr txBox="1"/>
            <p:nvPr/>
          </p:nvSpPr>
          <p:spPr>
            <a:xfrm>
              <a:off x="4502234" y="1980079"/>
              <a:ext cx="258771" cy="46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Al</a:t>
              </a:r>
            </a:p>
          </p:txBody>
        </p:sp>
        <p:sp>
          <p:nvSpPr>
            <p:cNvPr id="110" name="Freeform: Shape 139">
              <a:extLst>
                <a:ext uri="{FF2B5EF4-FFF2-40B4-BE49-F238E27FC236}">
                  <a16:creationId xmlns:a16="http://schemas.microsoft.com/office/drawing/2014/main" id="{DF2C87F6-ABCE-DA68-088E-C090FBEBE19B}"/>
                </a:ext>
              </a:extLst>
            </p:cNvPr>
            <p:cNvSpPr/>
            <p:nvPr/>
          </p:nvSpPr>
          <p:spPr>
            <a:xfrm>
              <a:off x="5483573" y="1552493"/>
              <a:ext cx="98762" cy="438176"/>
            </a:xfrm>
            <a:custGeom>
              <a:avLst/>
              <a:gdLst>
                <a:gd name="connsiteX0" fmla="*/ 0 w 138112"/>
                <a:gd name="connsiteY0" fmla="*/ 328531 h 328531"/>
                <a:gd name="connsiteX1" fmla="*/ 28575 w 138112"/>
                <a:gd name="connsiteY1" fmla="*/ 161844 h 328531"/>
                <a:gd name="connsiteX2" fmla="*/ 114300 w 138112"/>
                <a:gd name="connsiteY2" fmla="*/ 14206 h 328531"/>
                <a:gd name="connsiteX3" fmla="*/ 138112 w 138112"/>
                <a:gd name="connsiteY3" fmla="*/ 14206 h 32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" h="328531">
                  <a:moveTo>
                    <a:pt x="0" y="328531"/>
                  </a:moveTo>
                  <a:cubicBezTo>
                    <a:pt x="4762" y="271381"/>
                    <a:pt x="9525" y="214231"/>
                    <a:pt x="28575" y="161844"/>
                  </a:cubicBezTo>
                  <a:cubicBezTo>
                    <a:pt x="47625" y="109456"/>
                    <a:pt x="96044" y="38812"/>
                    <a:pt x="114300" y="14206"/>
                  </a:cubicBezTo>
                  <a:cubicBezTo>
                    <a:pt x="132556" y="-10400"/>
                    <a:pt x="135334" y="1903"/>
                    <a:pt x="138112" y="1420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1658727" y="2873629"/>
            <a:ext cx="2468880" cy="656896"/>
            <a:chOff x="796594" y="1443038"/>
            <a:chExt cx="2772243" cy="65689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A43B55C-FEB0-07AB-25F6-FB0E09EB7C73}"/>
                </a:ext>
              </a:extLst>
            </p:cNvPr>
            <p:cNvSpPr/>
            <p:nvPr/>
          </p:nvSpPr>
          <p:spPr>
            <a:xfrm>
              <a:off x="1988760" y="1954307"/>
              <a:ext cx="1058119" cy="1209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EF91C54-6AB6-50B7-24C2-4DD252553452}"/>
                </a:ext>
              </a:extLst>
            </p:cNvPr>
            <p:cNvSpPr/>
            <p:nvPr/>
          </p:nvSpPr>
          <p:spPr>
            <a:xfrm>
              <a:off x="2974520" y="1954307"/>
              <a:ext cx="594317" cy="1209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CCB883F-5E55-9CE8-0E77-F2E4A5C27827}"/>
                </a:ext>
              </a:extLst>
            </p:cNvPr>
            <p:cNvSpPr/>
            <p:nvPr/>
          </p:nvSpPr>
          <p:spPr>
            <a:xfrm>
              <a:off x="805093" y="1573254"/>
              <a:ext cx="1183669" cy="50200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EAB4582-7F4E-0120-C047-6C7C6BE687E3}"/>
                </a:ext>
              </a:extLst>
            </p:cNvPr>
            <p:cNvSpPr/>
            <p:nvPr/>
          </p:nvSpPr>
          <p:spPr>
            <a:xfrm>
              <a:off x="1876629" y="1461740"/>
              <a:ext cx="762837" cy="54279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CA186C96-848C-2A3C-0492-5EE16D24124E}"/>
                </a:ext>
              </a:extLst>
            </p:cNvPr>
            <p:cNvSpPr/>
            <p:nvPr/>
          </p:nvSpPr>
          <p:spPr>
            <a:xfrm rot="202011">
              <a:off x="1764993" y="1467121"/>
              <a:ext cx="240834" cy="182195"/>
            </a:xfrm>
            <a:prstGeom prst="triangle">
              <a:avLst>
                <a:gd name="adj" fmla="val 2987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139">
              <a:extLst>
                <a:ext uri="{FF2B5EF4-FFF2-40B4-BE49-F238E27FC236}">
                  <a16:creationId xmlns:a16="http://schemas.microsoft.com/office/drawing/2014/main" id="{DF2C87F6-ABCE-DA68-088E-C090FBEBE19B}"/>
                </a:ext>
              </a:extLst>
            </p:cNvPr>
            <p:cNvSpPr/>
            <p:nvPr/>
          </p:nvSpPr>
          <p:spPr>
            <a:xfrm>
              <a:off x="1987500" y="1954307"/>
              <a:ext cx="53623" cy="120950"/>
            </a:xfrm>
            <a:custGeom>
              <a:avLst/>
              <a:gdLst>
                <a:gd name="connsiteX0" fmla="*/ 0 w 138112"/>
                <a:gd name="connsiteY0" fmla="*/ 328531 h 328531"/>
                <a:gd name="connsiteX1" fmla="*/ 28575 w 138112"/>
                <a:gd name="connsiteY1" fmla="*/ 161844 h 328531"/>
                <a:gd name="connsiteX2" fmla="*/ 114300 w 138112"/>
                <a:gd name="connsiteY2" fmla="*/ 14206 h 328531"/>
                <a:gd name="connsiteX3" fmla="*/ 138112 w 138112"/>
                <a:gd name="connsiteY3" fmla="*/ 14206 h 32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" h="328531">
                  <a:moveTo>
                    <a:pt x="0" y="328531"/>
                  </a:moveTo>
                  <a:cubicBezTo>
                    <a:pt x="4762" y="271381"/>
                    <a:pt x="9525" y="214231"/>
                    <a:pt x="28575" y="161844"/>
                  </a:cubicBezTo>
                  <a:cubicBezTo>
                    <a:pt x="47625" y="109456"/>
                    <a:pt x="96044" y="38812"/>
                    <a:pt x="114300" y="14206"/>
                  </a:cubicBezTo>
                  <a:cubicBezTo>
                    <a:pt x="132556" y="-10400"/>
                    <a:pt x="135334" y="1903"/>
                    <a:pt x="138112" y="1420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F9E0849-6C00-A91D-26A0-BD7077DE95C1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flipV="1">
              <a:off x="2031878" y="1954307"/>
              <a:ext cx="1536959" cy="523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F9FCE14-AA7A-B013-6CB7-A1A49C3E61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77957" y="1461741"/>
              <a:ext cx="762837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05A8063-CD9B-342D-EB14-29D9E72BDD8D}"/>
                </a:ext>
              </a:extLst>
            </p:cNvPr>
            <p:cNvCxnSpPr>
              <a:cxnSpLocks/>
            </p:cNvCxnSpPr>
            <p:nvPr/>
          </p:nvCxnSpPr>
          <p:spPr>
            <a:xfrm>
              <a:off x="805092" y="1583953"/>
              <a:ext cx="99115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28C1F63-FBF4-2091-4CF1-B64E41AC582A}"/>
                </a:ext>
              </a:extLst>
            </p:cNvPr>
            <p:cNvCxnSpPr>
              <a:cxnSpLocks/>
            </p:cNvCxnSpPr>
            <p:nvPr/>
          </p:nvCxnSpPr>
          <p:spPr>
            <a:xfrm>
              <a:off x="2639466" y="1443038"/>
              <a:ext cx="0" cy="51126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36728E2-38F2-1829-E7DA-71867C080BB3}"/>
                </a:ext>
              </a:extLst>
            </p:cNvPr>
            <p:cNvSpPr txBox="1"/>
            <p:nvPr/>
          </p:nvSpPr>
          <p:spPr>
            <a:xfrm>
              <a:off x="2682368" y="1453603"/>
              <a:ext cx="372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JJ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754C36E-0493-862C-E72A-8DAD5472311F}"/>
                </a:ext>
              </a:extLst>
            </p:cNvPr>
            <p:cNvSpPr txBox="1"/>
            <p:nvPr/>
          </p:nvSpPr>
          <p:spPr>
            <a:xfrm>
              <a:off x="796594" y="1582078"/>
              <a:ext cx="258771" cy="46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50000"/>
                    </a:schemeClr>
                  </a:solidFill>
                </a:rPr>
                <a:t>Al</a:t>
              </a:r>
            </a:p>
          </p:txBody>
        </p:sp>
        <p:sp>
          <p:nvSpPr>
            <p:cNvPr id="112" name="Freeform: Shape 139">
              <a:extLst>
                <a:ext uri="{FF2B5EF4-FFF2-40B4-BE49-F238E27FC236}">
                  <a16:creationId xmlns:a16="http://schemas.microsoft.com/office/drawing/2014/main" id="{DF2C87F6-ABCE-DA68-088E-C090FBEBE19B}"/>
                </a:ext>
              </a:extLst>
            </p:cNvPr>
            <p:cNvSpPr/>
            <p:nvPr/>
          </p:nvSpPr>
          <p:spPr>
            <a:xfrm>
              <a:off x="1779870" y="1461740"/>
              <a:ext cx="115138" cy="125657"/>
            </a:xfrm>
            <a:custGeom>
              <a:avLst/>
              <a:gdLst>
                <a:gd name="connsiteX0" fmla="*/ 0 w 138112"/>
                <a:gd name="connsiteY0" fmla="*/ 328531 h 328531"/>
                <a:gd name="connsiteX1" fmla="*/ 28575 w 138112"/>
                <a:gd name="connsiteY1" fmla="*/ 161844 h 328531"/>
                <a:gd name="connsiteX2" fmla="*/ 114300 w 138112"/>
                <a:gd name="connsiteY2" fmla="*/ 14206 h 328531"/>
                <a:gd name="connsiteX3" fmla="*/ 138112 w 138112"/>
                <a:gd name="connsiteY3" fmla="*/ 14206 h 328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112" h="328531">
                  <a:moveTo>
                    <a:pt x="0" y="328531"/>
                  </a:moveTo>
                  <a:cubicBezTo>
                    <a:pt x="4762" y="271381"/>
                    <a:pt x="9525" y="214231"/>
                    <a:pt x="28575" y="161844"/>
                  </a:cubicBezTo>
                  <a:cubicBezTo>
                    <a:pt x="47625" y="109456"/>
                    <a:pt x="96044" y="38812"/>
                    <a:pt x="114300" y="14206"/>
                  </a:cubicBezTo>
                  <a:cubicBezTo>
                    <a:pt x="132556" y="-10400"/>
                    <a:pt x="135334" y="1903"/>
                    <a:pt x="138112" y="14206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6" name="Picture 1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0748" y="2993454"/>
            <a:ext cx="1486107" cy="885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/>
              <p:nvPr/>
            </p:nvSpPr>
            <p:spPr>
              <a:xfrm>
                <a:off x="1623167" y="5858372"/>
                <a:ext cx="2540001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A42727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𝜹</m:t>
                      </m:r>
                      <m:r>
                        <a:rPr lang="en-US" sz="2000" b="1" i="0" smtClean="0">
                          <a:solidFill>
                            <a:srgbClr val="A42727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𝚫</m:t>
                      </m:r>
                      <m:r>
                        <a:rPr lang="en-US" sz="2000" b="1" i="1" smtClean="0">
                          <a:solidFill>
                            <a:srgbClr val="A42727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&gt;</m:t>
                      </m:r>
                      <m:r>
                        <a:rPr lang="en-US" sz="2000" b="1" i="1" smtClean="0">
                          <a:solidFill>
                            <a:srgbClr val="A42727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𝒉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A42727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A42727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167" y="5858372"/>
                <a:ext cx="2540001" cy="423770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/>
              <p:nvPr/>
            </p:nvSpPr>
            <p:spPr>
              <a:xfrm>
                <a:off x="4163168" y="5858372"/>
                <a:ext cx="2572405" cy="427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69B4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𝜹</m:t>
                      </m:r>
                      <m:r>
                        <a:rPr lang="en-US" sz="2000" b="1" i="0" smtClean="0">
                          <a:solidFill>
                            <a:srgbClr val="FF69B4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𝚫</m:t>
                      </m:r>
                      <m:r>
                        <a:rPr lang="en-US" sz="2000" b="1" i="1" smtClean="0">
                          <a:solidFill>
                            <a:srgbClr val="FF69B4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FF69B4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𝒉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69B4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69B4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69B4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𝒒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rgbClr val="FF69B4"/>
                  </a:solidFill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058A3DC8-7A68-4964-B749-EAEA62DB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168" y="5858372"/>
                <a:ext cx="2572405" cy="427746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C27BC28-62DA-AB09-7AD4-8FF576842EDC}"/>
              </a:ext>
            </a:extLst>
          </p:cNvPr>
          <p:cNvCxnSpPr>
            <a:cxnSpLocks/>
          </p:cNvCxnSpPr>
          <p:nvPr/>
        </p:nvCxnSpPr>
        <p:spPr>
          <a:xfrm flipH="1" flipV="1">
            <a:off x="9030789" y="3920416"/>
            <a:ext cx="1" cy="647203"/>
          </a:xfrm>
          <a:prstGeom prst="straightConnector1">
            <a:avLst/>
          </a:prstGeom>
          <a:ln w="28575">
            <a:solidFill>
              <a:srgbClr val="A4272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2D7E692-2ECC-62C3-2921-666700E01A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26" y="1190444"/>
            <a:ext cx="5943600" cy="5943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9D3F93-9A27-239A-EB54-03338C27C7EF}"/>
              </a:ext>
            </a:extLst>
          </p:cNvPr>
          <p:cNvSpPr txBox="1"/>
          <p:nvPr/>
        </p:nvSpPr>
        <p:spPr>
          <a:xfrm>
            <a:off x="4412728" y="557233"/>
            <a:ext cx="181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 covers only 2% of chip area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69931A-AB1C-DD0F-9B09-75D71922EC49}"/>
              </a:ext>
            </a:extLst>
          </p:cNvPr>
          <p:cNvCxnSpPr>
            <a:cxnSpLocks/>
          </p:cNvCxnSpPr>
          <p:nvPr/>
        </p:nvCxnSpPr>
        <p:spPr>
          <a:xfrm flipH="1">
            <a:off x="3847827" y="989009"/>
            <a:ext cx="630681" cy="370096"/>
          </a:xfrm>
          <a:prstGeom prst="straightConnector1">
            <a:avLst/>
          </a:prstGeom>
          <a:ln w="28575">
            <a:solidFill>
              <a:srgbClr val="85838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97967-9FD8-D7B3-617C-282B11316FED}"/>
                  </a:ext>
                </a:extLst>
              </p:cNvPr>
              <p:cNvSpPr/>
              <p:nvPr/>
            </p:nvSpPr>
            <p:spPr>
              <a:xfrm>
                <a:off x="8787142" y="1179182"/>
                <a:ext cx="2686986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measuring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with steady-state QP density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F97967-9FD8-D7B3-617C-282B11316F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142" y="1179182"/>
                <a:ext cx="2686986" cy="707886"/>
              </a:xfrm>
              <a:prstGeom prst="rect">
                <a:avLst/>
              </a:prstGeom>
              <a:blipFill>
                <a:blip r:embed="rId12"/>
                <a:stretch>
                  <a:fillRect l="-1134" t="-4274" r="-113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9F33A35-3D20-88A7-D31B-07A341E3B2D1}"/>
              </a:ext>
            </a:extLst>
          </p:cNvPr>
          <p:cNvSpPr txBox="1"/>
          <p:nvPr/>
        </p:nvSpPr>
        <p:spPr>
          <a:xfrm>
            <a:off x="5624322" y="1400629"/>
            <a:ext cx="10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sapphire</a:t>
            </a:r>
          </a:p>
        </p:txBody>
      </p:sp>
    </p:spTree>
    <p:extLst>
      <p:ext uri="{BB962C8B-B14F-4D97-AF65-F5344CB8AC3E}">
        <p14:creationId xmlns:p14="http://schemas.microsoft.com/office/powerpoint/2010/main" val="155172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60" grpId="0" animBg="1"/>
      <p:bldP spid="120" grpId="0"/>
      <p:bldP spid="121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492F2-AA73-D1CD-241F-4C465E164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9F11F3-D3C1-4A03-DB73-DAB179C5A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4" y="3697719"/>
            <a:ext cx="11707169" cy="2147050"/>
          </a:xfrm>
          <a:prstGeom prst="rect">
            <a:avLst/>
          </a:prstGeom>
        </p:spPr>
      </p:pic>
      <p:sp>
        <p:nvSpPr>
          <p:cNvPr id="2" name="Title 1 2">
            <a:extLst>
              <a:ext uri="{FF2B5EF4-FFF2-40B4-BE49-F238E27FC236}">
                <a16:creationId xmlns:a16="http://schemas.microsoft.com/office/drawing/2014/main" id="{001F42F0-F333-823A-227A-06CA5474356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Detecting QP burst events in transmons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7A358C-14E7-9ED2-40FA-5240456FF8FA}"/>
              </a:ext>
            </a:extLst>
          </p:cNvPr>
          <p:cNvSpPr txBox="1"/>
          <p:nvPr/>
        </p:nvSpPr>
        <p:spPr>
          <a:xfrm>
            <a:off x="652123" y="3766120"/>
            <a:ext cx="180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no burst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C3878B-3172-010B-BD46-922286925F50}"/>
              </a:ext>
            </a:extLst>
          </p:cNvPr>
          <p:cNvSpPr txBox="1"/>
          <p:nvPr/>
        </p:nvSpPr>
        <p:spPr>
          <a:xfrm>
            <a:off x="3346136" y="3765244"/>
            <a:ext cx="100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burst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2CD8158-376C-9207-E33E-6D4F51B6F5D5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456539" y="4805444"/>
            <a:ext cx="288736" cy="200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06641D98-72D7-257C-2C43-DDE3430C9D8A}"/>
              </a:ext>
            </a:extLst>
          </p:cNvPr>
          <p:cNvSpPr txBox="1"/>
          <p:nvPr/>
        </p:nvSpPr>
        <p:spPr>
          <a:xfrm>
            <a:off x="968480" y="4805444"/>
            <a:ext cx="1488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burst starts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1C0509-6B6E-967C-C439-CD6D0F726F4B}"/>
              </a:ext>
            </a:extLst>
          </p:cNvPr>
          <p:cNvCxnSpPr>
            <a:cxnSpLocks/>
          </p:cNvCxnSpPr>
          <p:nvPr/>
        </p:nvCxnSpPr>
        <p:spPr>
          <a:xfrm flipH="1" flipV="1">
            <a:off x="2938634" y="4816826"/>
            <a:ext cx="369685" cy="206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A4670DF-F9E2-12C3-57E6-24BE88493656}"/>
                  </a:ext>
                </a:extLst>
              </p:cNvPr>
              <p:cNvSpPr txBox="1"/>
              <p:nvPr/>
            </p:nvSpPr>
            <p:spPr>
              <a:xfrm>
                <a:off x="3227370" y="4827486"/>
                <a:ext cx="11208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00…00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9B600D8-FC8C-A583-E992-8AD2797AF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70" y="4827486"/>
                <a:ext cx="1120894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96E43C-679B-85D2-7943-294DCAD03011}"/>
                  </a:ext>
                </a:extLst>
              </p:cNvPr>
              <p:cNvSpPr txBox="1"/>
              <p:nvPr/>
            </p:nvSpPr>
            <p:spPr>
              <a:xfrm>
                <a:off x="2456539" y="6052566"/>
                <a:ext cx="8054940" cy="494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QP burst observed in gap engineered device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𝒉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539" y="6052566"/>
                <a:ext cx="8054940" cy="494879"/>
              </a:xfrm>
              <a:prstGeom prst="rect">
                <a:avLst/>
              </a:prstGeom>
              <a:blipFill>
                <a:blip r:embed="rId21"/>
                <a:stretch>
                  <a:fillRect l="-1211" t="-8642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CB4EA17-622D-30B5-AFD8-34DA76D5B924}"/>
                  </a:ext>
                </a:extLst>
              </p:cNvPr>
              <p:cNvSpPr txBox="1"/>
              <p:nvPr/>
            </p:nvSpPr>
            <p:spPr>
              <a:xfrm>
                <a:off x="652124" y="3236054"/>
                <a:ext cx="18770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A42727"/>
                    </a:solidFill>
                    <a:sym typeface="Wingdings" panose="05000000000000000000" pitchFamily="2" charset="2"/>
                  </a:rPr>
                  <a:t>big-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𝜹</m:t>
                    </m:r>
                    <m:r>
                      <a:rPr lang="en-US" sz="2000" b="1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𝚫</m:t>
                    </m:r>
                  </m:oMath>
                </a14:m>
                <a:r>
                  <a:rPr lang="en-US" sz="2000" b="1" dirty="0">
                    <a:solidFill>
                      <a:srgbClr val="A42727"/>
                    </a:solidFill>
                    <a:sym typeface="Wingdings" panose="05000000000000000000" pitchFamily="2" charset="2"/>
                  </a:rPr>
                  <a:t> device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1A1A4EE-0ABE-C3AE-BC5A-B46A3D9E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24" y="3236054"/>
                <a:ext cx="1877068" cy="400110"/>
              </a:xfrm>
              <a:prstGeom prst="rect">
                <a:avLst/>
              </a:prstGeom>
              <a:blipFill>
                <a:blip r:embed="rId2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2970C3-CD7D-BBC9-9AFB-333C202924CA}"/>
              </a:ext>
            </a:extLst>
          </p:cNvPr>
          <p:cNvCxnSpPr>
            <a:cxnSpLocks/>
          </p:cNvCxnSpPr>
          <p:nvPr/>
        </p:nvCxnSpPr>
        <p:spPr>
          <a:xfrm>
            <a:off x="3722624" y="2716024"/>
            <a:ext cx="78902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D6143F-D69B-53AA-01FE-4F2867464920}"/>
                  </a:ext>
                </a:extLst>
              </p:cNvPr>
              <p:cNvSpPr txBox="1"/>
              <p:nvPr/>
            </p:nvSpPr>
            <p:spPr>
              <a:xfrm>
                <a:off x="6692953" y="816867"/>
                <a:ext cx="1945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×500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1D6143F-D69B-53AA-01FE-4F28674649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53" y="816867"/>
                <a:ext cx="1945642" cy="40011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E97C8CFD-7210-C03B-8083-C07F337699F6}"/>
              </a:ext>
            </a:extLst>
          </p:cNvPr>
          <p:cNvSpPr/>
          <p:nvPr/>
        </p:nvSpPr>
        <p:spPr>
          <a:xfrm>
            <a:off x="8305487" y="244322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E38EEB-D205-DC9B-DA32-FA4BA5F3DA52}"/>
              </a:ext>
            </a:extLst>
          </p:cNvPr>
          <p:cNvSpPr/>
          <p:nvPr/>
        </p:nvSpPr>
        <p:spPr>
          <a:xfrm>
            <a:off x="8450960" y="244194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584B4D-C20C-A596-7DA7-D4FA627B2A32}"/>
              </a:ext>
            </a:extLst>
          </p:cNvPr>
          <p:cNvSpPr/>
          <p:nvPr/>
        </p:nvSpPr>
        <p:spPr>
          <a:xfrm>
            <a:off x="8602019" y="244194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14CADC36-38E7-E2EF-FF29-36E1A9A8D01F}"/>
              </a:ext>
            </a:extLst>
          </p:cNvPr>
          <p:cNvSpPr/>
          <p:nvPr/>
        </p:nvSpPr>
        <p:spPr>
          <a:xfrm rot="16200000">
            <a:off x="7524501" y="-1385694"/>
            <a:ext cx="353856" cy="5620100"/>
          </a:xfrm>
          <a:prstGeom prst="rightBrace">
            <a:avLst>
              <a:gd name="adj1" fmla="val 68629"/>
              <a:gd name="adj2" fmla="val 49581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BBC9C65-D22E-115A-CEBB-F9DC9552266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92715" y="1958283"/>
            <a:ext cx="1545538" cy="7727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C2E4A1E-79F8-34D9-A500-915564B572C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604447" y="1958283"/>
            <a:ext cx="1545538" cy="77276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7D11775-D94A-B4D8-9046-B4B1D425D5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69942" y="1958283"/>
            <a:ext cx="1545538" cy="772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4E7E6B-2F83-FE4A-276C-429D1F93EB77}"/>
                  </a:ext>
                </a:extLst>
              </p:cNvPr>
              <p:cNvSpPr txBox="1"/>
              <p:nvPr/>
            </p:nvSpPr>
            <p:spPr>
              <a:xfrm>
                <a:off x="4992715" y="1604924"/>
                <a:ext cx="1562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4E7E6B-2F83-FE4A-276C-429D1F93E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15" y="1604924"/>
                <a:ext cx="1562964" cy="400110"/>
              </a:xfrm>
              <a:prstGeom prst="rect">
                <a:avLst/>
              </a:prstGeom>
              <a:blipFill>
                <a:blip r:embed="rId2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07775-3594-A11F-F1ED-08931B6449B2}"/>
                  </a:ext>
                </a:extLst>
              </p:cNvPr>
              <p:cNvSpPr txBox="1"/>
              <p:nvPr/>
            </p:nvSpPr>
            <p:spPr>
              <a:xfrm>
                <a:off x="6604447" y="1604924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BF07775-3594-A11F-F1ED-08931B644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47" y="1604924"/>
                <a:ext cx="1545538" cy="400110"/>
              </a:xfrm>
              <a:prstGeom prst="rect">
                <a:avLst/>
              </a:prstGeom>
              <a:blipFill>
                <a:blip r:embed="rId2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8F32A-1BCE-C775-A708-F28527AA1E2D}"/>
                  </a:ext>
                </a:extLst>
              </p:cNvPr>
              <p:cNvSpPr txBox="1"/>
              <p:nvPr/>
            </p:nvSpPr>
            <p:spPr>
              <a:xfrm>
                <a:off x="8869942" y="1601284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E8F32A-1BCE-C775-A708-F28527AA1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942" y="1601284"/>
                <a:ext cx="1545538" cy="400110"/>
              </a:xfrm>
              <a:prstGeom prst="rect">
                <a:avLst/>
              </a:prstGeom>
              <a:blipFill>
                <a:blip r:embed="rId2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A3A344-9567-E455-4459-37C02185BB2D}"/>
              </a:ext>
            </a:extLst>
          </p:cNvPr>
          <p:cNvCxnSpPr>
            <a:cxnSpLocks/>
          </p:cNvCxnSpPr>
          <p:nvPr/>
        </p:nvCxnSpPr>
        <p:spPr>
          <a:xfrm>
            <a:off x="6604447" y="2919890"/>
            <a:ext cx="1545538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BCC098-C703-C630-0E8B-34C99DEAF03C}"/>
                  </a:ext>
                </a:extLst>
              </p:cNvPr>
              <p:cNvSpPr/>
              <p:nvPr/>
            </p:nvSpPr>
            <p:spPr>
              <a:xfrm>
                <a:off x="3828288" y="2086864"/>
                <a:ext cx="914400" cy="6218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EBCC098-C703-C630-0E8B-34C99DEAF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88" y="2086864"/>
                <a:ext cx="914400" cy="62182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061D74-1BEF-4AC8-5A13-FC7415AD5781}"/>
                  </a:ext>
                </a:extLst>
              </p:cNvPr>
              <p:cNvSpPr/>
              <p:nvPr/>
            </p:nvSpPr>
            <p:spPr>
              <a:xfrm>
                <a:off x="10610251" y="2086864"/>
                <a:ext cx="914400" cy="6218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B061D74-1BEF-4AC8-5A13-FC7415AD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251" y="2086864"/>
                <a:ext cx="914400" cy="62182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681A525-269E-CB37-0183-7AFFC17B12F6}"/>
              </a:ext>
            </a:extLst>
          </p:cNvPr>
          <p:cNvSpPr txBox="1"/>
          <p:nvPr/>
        </p:nvSpPr>
        <p:spPr>
          <a:xfrm>
            <a:off x="896443" y="1807208"/>
            <a:ext cx="221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pulse sequence for </a:t>
            </a:r>
          </a:p>
          <a:p>
            <a:pPr algn="ctr"/>
            <a:r>
              <a:rPr lang="en-US" sz="2000" dirty="0"/>
              <a:t>burst detection: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2CB37-17CF-D304-DEEF-7BE79BC34F77}"/>
                  </a:ext>
                </a:extLst>
              </p:cNvPr>
              <p:cNvSpPr txBox="1"/>
              <p:nvPr/>
            </p:nvSpPr>
            <p:spPr>
              <a:xfrm>
                <a:off x="6306051" y="2945180"/>
                <a:ext cx="2142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msmt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=5.7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μs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E2CB37-17CF-D304-DEEF-7BE79BC34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51" y="2945180"/>
                <a:ext cx="2142329" cy="400110"/>
              </a:xfrm>
              <a:prstGeom prst="rect">
                <a:avLst/>
              </a:prstGeom>
              <a:blipFill>
                <a:blip r:embed="rId2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4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50" grpId="0"/>
      <p:bldP spid="5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 2">
            <a:extLst>
              <a:ext uri="{FF2B5EF4-FFF2-40B4-BE49-F238E27FC236}">
                <a16:creationId xmlns:a16="http://schemas.microsoft.com/office/drawing/2014/main" id="{777084B0-2102-4E56-B295-2D7A7BF501C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666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3333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Detecting QP burst events in transmons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9B8C93A-4E4B-49BD-8E13-14A104759578}"/>
              </a:ext>
            </a:extLst>
          </p:cNvPr>
          <p:cNvCxnSpPr>
            <a:cxnSpLocks/>
          </p:cNvCxnSpPr>
          <p:nvPr/>
        </p:nvCxnSpPr>
        <p:spPr>
          <a:xfrm>
            <a:off x="3722624" y="2716024"/>
            <a:ext cx="789025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2A34B1-0932-4AFF-B740-C8CA94DD35B7}"/>
                  </a:ext>
                </a:extLst>
              </p:cNvPr>
              <p:cNvSpPr txBox="1"/>
              <p:nvPr/>
            </p:nvSpPr>
            <p:spPr>
              <a:xfrm>
                <a:off x="6692953" y="816867"/>
                <a:ext cx="19456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90 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×500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2A34B1-0932-4AFF-B740-C8CA94DD3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953" y="816867"/>
                <a:ext cx="194564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56445F-5FE0-4FA2-A195-C77AAD33353E}"/>
                  </a:ext>
                </a:extLst>
              </p:cNvPr>
              <p:cNvSpPr txBox="1"/>
              <p:nvPr/>
            </p:nvSpPr>
            <p:spPr>
              <a:xfrm>
                <a:off x="6306051" y="2945180"/>
                <a:ext cx="214232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msmt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=5.7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μs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56445F-5FE0-4FA2-A195-C77AAD333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051" y="2945180"/>
                <a:ext cx="2142329" cy="400110"/>
              </a:xfrm>
              <a:prstGeom prst="rect">
                <a:avLst/>
              </a:prstGeom>
              <a:blipFill>
                <a:blip r:embed="rId5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98767A9-16A5-4F20-B62D-915106961BE9}"/>
              </a:ext>
            </a:extLst>
          </p:cNvPr>
          <p:cNvSpPr/>
          <p:nvPr/>
        </p:nvSpPr>
        <p:spPr>
          <a:xfrm>
            <a:off x="8305487" y="244322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3F245F8-C33D-4089-8730-F34C738E19CA}"/>
              </a:ext>
            </a:extLst>
          </p:cNvPr>
          <p:cNvSpPr/>
          <p:nvPr/>
        </p:nvSpPr>
        <p:spPr>
          <a:xfrm>
            <a:off x="8450960" y="244194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A99563F-5422-4226-8BE2-72F6BD6BDAFE}"/>
              </a:ext>
            </a:extLst>
          </p:cNvPr>
          <p:cNvSpPr/>
          <p:nvPr/>
        </p:nvSpPr>
        <p:spPr>
          <a:xfrm>
            <a:off x="8602019" y="244194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9460BC69-5A34-403A-AFC7-EA0390C32D9C}"/>
              </a:ext>
            </a:extLst>
          </p:cNvPr>
          <p:cNvSpPr/>
          <p:nvPr/>
        </p:nvSpPr>
        <p:spPr>
          <a:xfrm rot="16200000">
            <a:off x="7524501" y="-1385694"/>
            <a:ext cx="353856" cy="5620100"/>
          </a:xfrm>
          <a:prstGeom prst="rightBrace">
            <a:avLst>
              <a:gd name="adj1" fmla="val 68629"/>
              <a:gd name="adj2" fmla="val 49581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D4CB215D-EC0B-89A3-1282-9111C7FFC1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2715" y="1958283"/>
            <a:ext cx="1545538" cy="772769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3C16AAA-C931-E00F-68B1-B842BBA9842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04447" y="1958283"/>
            <a:ext cx="1545538" cy="772769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9D5DF58-9FAE-8506-7F2D-377338314B0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9942" y="1958283"/>
            <a:ext cx="1545538" cy="7727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77D1DE-EB58-CC50-B10B-D0B9C8124BCF}"/>
                  </a:ext>
                </a:extLst>
              </p:cNvPr>
              <p:cNvSpPr txBox="1"/>
              <p:nvPr/>
            </p:nvSpPr>
            <p:spPr>
              <a:xfrm>
                <a:off x="4992715" y="1604924"/>
                <a:ext cx="15629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677D1DE-EB58-CC50-B10B-D0B9C8124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15" y="1604924"/>
                <a:ext cx="1562964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12444C-8401-A7F9-0252-0A398700DD88}"/>
                  </a:ext>
                </a:extLst>
              </p:cNvPr>
              <p:cNvSpPr txBox="1"/>
              <p:nvPr/>
            </p:nvSpPr>
            <p:spPr>
              <a:xfrm>
                <a:off x="6604447" y="1604924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112444C-8401-A7F9-0252-0A398700D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47" y="1604924"/>
                <a:ext cx="1545538" cy="400110"/>
              </a:xfrm>
              <a:prstGeom prst="rect">
                <a:avLst/>
              </a:prstGeom>
              <a:blipFill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CBA5A0-3477-9E7A-04B1-9B0A1F08E85E}"/>
                  </a:ext>
                </a:extLst>
              </p:cNvPr>
              <p:cNvSpPr txBox="1"/>
              <p:nvPr/>
            </p:nvSpPr>
            <p:spPr>
              <a:xfrm>
                <a:off x="8869942" y="1601284"/>
                <a:ext cx="1545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0" dirty="0"/>
                  <a:t>reset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|1⟩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CBA5A0-3477-9E7A-04B1-9B0A1F08E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942" y="1601284"/>
                <a:ext cx="1545538" cy="400110"/>
              </a:xfrm>
              <a:prstGeom prst="rect">
                <a:avLst/>
              </a:prstGeom>
              <a:blipFill>
                <a:blip r:embed="rId10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15C36E-A810-1D73-C9E8-4AD607F93EBA}"/>
                  </a:ext>
                </a:extLst>
              </p:cNvPr>
              <p:cNvSpPr txBox="1"/>
              <p:nvPr/>
            </p:nvSpPr>
            <p:spPr>
              <a:xfrm>
                <a:off x="1299085" y="3419679"/>
                <a:ext cx="5404028" cy="1040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Caution:</a:t>
                </a:r>
              </a:p>
              <a:p>
                <a:r>
                  <a:rPr lang="en-US" sz="2000" dirty="0"/>
                  <a:t>1) detect only temporally-correlated errors</a:t>
                </a:r>
              </a:p>
              <a:p>
                <a:r>
                  <a:rPr lang="en-US" sz="2000" dirty="0"/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sz="2000" dirty="0"/>
                  <a:t> post-selection due to readout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15C36E-A810-1D73-C9E8-4AD607F93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85" y="3419679"/>
                <a:ext cx="5404028" cy="1040606"/>
              </a:xfrm>
              <a:prstGeom prst="rect">
                <a:avLst/>
              </a:prstGeom>
              <a:blipFill>
                <a:blip r:embed="rId11"/>
                <a:stretch>
                  <a:fillRect l="-1127" t="-3509" b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D4751F-B103-19F0-3016-6A988E0FDFD6}"/>
              </a:ext>
            </a:extLst>
          </p:cNvPr>
          <p:cNvSpPr txBox="1"/>
          <p:nvPr/>
        </p:nvSpPr>
        <p:spPr>
          <a:xfrm>
            <a:off x="896443" y="1807208"/>
            <a:ext cx="221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pulse sequence for </a:t>
            </a:r>
          </a:p>
          <a:p>
            <a:pPr algn="ctr"/>
            <a:r>
              <a:rPr lang="en-US" sz="2000" dirty="0"/>
              <a:t>burst detection: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D91588-91E2-0790-7373-38302BF4BF53}"/>
              </a:ext>
            </a:extLst>
          </p:cNvPr>
          <p:cNvCxnSpPr>
            <a:cxnSpLocks/>
          </p:cNvCxnSpPr>
          <p:nvPr/>
        </p:nvCxnSpPr>
        <p:spPr>
          <a:xfrm>
            <a:off x="6604447" y="2919890"/>
            <a:ext cx="1545538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B12102-F62F-7217-D473-B52F3CE97A71}"/>
                  </a:ext>
                </a:extLst>
              </p:cNvPr>
              <p:cNvSpPr/>
              <p:nvPr/>
            </p:nvSpPr>
            <p:spPr>
              <a:xfrm>
                <a:off x="3828288" y="2086864"/>
                <a:ext cx="914400" cy="6218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9B12102-F62F-7217-D473-B52F3CE97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288" y="2086864"/>
                <a:ext cx="914400" cy="6218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A51EB9-2CFC-7C00-DFD7-B89DB128BC88}"/>
                  </a:ext>
                </a:extLst>
              </p:cNvPr>
              <p:cNvSpPr/>
              <p:nvPr/>
            </p:nvSpPr>
            <p:spPr>
              <a:xfrm>
                <a:off x="10610251" y="2086864"/>
                <a:ext cx="914400" cy="62182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A51EB9-2CFC-7C00-DFD7-B89DB128B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0251" y="2086864"/>
                <a:ext cx="914400" cy="62182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86E43BB-F8AE-6069-5B4C-F5B05E852C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3166" y="4911568"/>
            <a:ext cx="8322557" cy="836524"/>
          </a:xfrm>
          <a:prstGeom prst="rect">
            <a:avLst/>
          </a:prstGeom>
        </p:spPr>
      </p:pic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38DEE64E-A964-C69A-44BB-F463D53CA94F}"/>
              </a:ext>
            </a:extLst>
          </p:cNvPr>
          <p:cNvSpPr/>
          <p:nvPr/>
        </p:nvSpPr>
        <p:spPr>
          <a:xfrm>
            <a:off x="6147536" y="5119884"/>
            <a:ext cx="337349" cy="395454"/>
          </a:xfrm>
          <a:prstGeom prst="irregularSeal1">
            <a:avLst/>
          </a:prstGeom>
          <a:solidFill>
            <a:srgbClr val="FFBFC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74368A-71B3-C07D-C298-EDBE053E34AD}"/>
                  </a:ext>
                </a:extLst>
              </p:cNvPr>
              <p:cNvSpPr txBox="1"/>
              <p:nvPr/>
            </p:nvSpPr>
            <p:spPr>
              <a:xfrm>
                <a:off x="6484885" y="4983160"/>
                <a:ext cx="1745238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shift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(5% of events*)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C74368A-71B3-C07D-C298-EDBE053E3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885" y="4983160"/>
                <a:ext cx="1745238" cy="668901"/>
              </a:xfrm>
              <a:prstGeom prst="rect">
                <a:avLst/>
              </a:prstGeom>
              <a:blipFill>
                <a:blip r:embed="rId15"/>
                <a:stretch>
                  <a:fillRect l="-350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ightning Bolt 20">
            <a:extLst>
              <a:ext uri="{FF2B5EF4-FFF2-40B4-BE49-F238E27FC236}">
                <a16:creationId xmlns:a16="http://schemas.microsoft.com/office/drawing/2014/main" id="{60BA54A3-DE04-C784-D522-DA0D7C5996BB}"/>
              </a:ext>
            </a:extLst>
          </p:cNvPr>
          <p:cNvSpPr/>
          <p:nvPr/>
        </p:nvSpPr>
        <p:spPr>
          <a:xfrm>
            <a:off x="5984016" y="4573526"/>
            <a:ext cx="214319" cy="474977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: 8 Points 31">
            <a:extLst>
              <a:ext uri="{FF2B5EF4-FFF2-40B4-BE49-F238E27FC236}">
                <a16:creationId xmlns:a16="http://schemas.microsoft.com/office/drawing/2014/main" id="{0314CB95-9784-2A19-E803-360F42192029}"/>
              </a:ext>
            </a:extLst>
          </p:cNvPr>
          <p:cNvSpPr/>
          <p:nvPr/>
        </p:nvSpPr>
        <p:spPr>
          <a:xfrm>
            <a:off x="2200148" y="5191265"/>
            <a:ext cx="337349" cy="395454"/>
          </a:xfrm>
          <a:prstGeom prst="irregularSeal1">
            <a:avLst/>
          </a:prstGeom>
          <a:solidFill>
            <a:srgbClr val="FFBFCA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A67E21-8BF9-E890-4BF9-319AA11CFDA8}"/>
                  </a:ext>
                </a:extLst>
              </p:cNvPr>
              <p:cNvSpPr txBox="1"/>
              <p:nvPr/>
            </p:nvSpPr>
            <p:spPr>
              <a:xfrm>
                <a:off x="1657484" y="5748092"/>
                <a:ext cx="1745238" cy="66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0" dirty="0"/>
                  <a:t>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/>
                  <a:t> shift</a:t>
                </a:r>
              </a:p>
              <a:p>
                <a:pPr algn="ctr"/>
                <a:r>
                  <a:rPr lang="en-US" dirty="0"/>
                  <a:t>(95% of events*)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A67E21-8BF9-E890-4BF9-319AA11C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484" y="5748092"/>
                <a:ext cx="1745238" cy="668901"/>
              </a:xfrm>
              <a:prstGeom prst="rect">
                <a:avLst/>
              </a:prstGeom>
              <a:blipFill>
                <a:blip r:embed="rId16"/>
                <a:stretch>
                  <a:fillRect l="-3147" t="-4545" r="-2797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Lightning Bolt 33">
            <a:extLst>
              <a:ext uri="{FF2B5EF4-FFF2-40B4-BE49-F238E27FC236}">
                <a16:creationId xmlns:a16="http://schemas.microsoft.com/office/drawing/2014/main" id="{DC1BDD3D-828C-18CB-8D1B-A64D02791531}"/>
              </a:ext>
            </a:extLst>
          </p:cNvPr>
          <p:cNvSpPr/>
          <p:nvPr/>
        </p:nvSpPr>
        <p:spPr>
          <a:xfrm>
            <a:off x="2036628" y="4644907"/>
            <a:ext cx="214319" cy="474977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B58CC5-DF6E-CA23-A5C4-7965241D2442}"/>
              </a:ext>
            </a:extLst>
          </p:cNvPr>
          <p:cNvSpPr txBox="1"/>
          <p:nvPr/>
        </p:nvSpPr>
        <p:spPr>
          <a:xfrm>
            <a:off x="6639510" y="6105523"/>
            <a:ext cx="3352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*measured in 3</a:t>
            </a:r>
            <a:r>
              <a:rPr lang="en-US" sz="1600" baseline="30000" dirty="0"/>
              <a:t>rd</a:t>
            </a:r>
            <a:r>
              <a:rPr lang="en-US" sz="1600" dirty="0"/>
              <a:t> device (Suppl. III.D)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EF151-C31D-6B9F-E367-069EC2ADC8BF}"/>
              </a:ext>
            </a:extLst>
          </p:cNvPr>
          <p:cNvSpPr txBox="1"/>
          <p:nvPr/>
        </p:nvSpPr>
        <p:spPr>
          <a:xfrm>
            <a:off x="9077518" y="5386954"/>
            <a:ext cx="106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sapphire</a:t>
            </a:r>
          </a:p>
        </p:txBody>
      </p:sp>
    </p:spTree>
    <p:extLst>
      <p:ext uri="{BB962C8B-B14F-4D97-AF65-F5344CB8AC3E}">
        <p14:creationId xmlns:p14="http://schemas.microsoft.com/office/powerpoint/2010/main" val="599859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A7544B-D6D1-BB84-A6D4-55219399F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 2">
                <a:extLst>
                  <a:ext uri="{FF2B5EF4-FFF2-40B4-BE49-F238E27FC236}">
                    <a16:creationId xmlns:a16="http://schemas.microsoft.com/office/drawing/2014/main" id="{D27A5E36-2236-1B7D-E65E-D8FE71B59B9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0"/>
                <a:ext cx="12191999" cy="6662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3600" dirty="0">
                    <a:solidFill>
                      <a:srgbClr val="333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Large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𝛿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en-US" sz="3600" dirty="0">
                    <a:solidFill>
                      <a:srgbClr val="3333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modestly reduces burst occurrence</a:t>
                </a:r>
              </a:p>
            </p:txBody>
          </p:sp>
        </mc:Choice>
        <mc:Fallback xmlns="">
          <p:sp>
            <p:nvSpPr>
              <p:cNvPr id="2" name="Title 1 2">
                <a:extLst>
                  <a:ext uri="{FF2B5EF4-FFF2-40B4-BE49-F238E27FC236}">
                    <a16:creationId xmlns:a16="http://schemas.microsoft.com/office/drawing/2014/main" id="{D27A5E36-2236-1B7D-E65E-D8FE71B59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66204"/>
              </a:xfrm>
              <a:prstGeom prst="rect">
                <a:avLst/>
              </a:prstGeom>
              <a:blipFill>
                <a:blip r:embed="rId2"/>
                <a:stretch>
                  <a:fillRect t="-16514" b="-29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97C2DA4E-7E86-5E38-145A-0EA6A4114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361" y="1284364"/>
            <a:ext cx="2944374" cy="4508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976063D-9139-356D-BE5C-E663B3687A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603371"/>
                  </p:ext>
                </p:extLst>
              </p:nvPr>
            </p:nvGraphicFramePr>
            <p:xfrm>
              <a:off x="5309825" y="939217"/>
              <a:ext cx="3516462" cy="1376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236">
                      <a:extLst>
                        <a:ext uri="{9D8B030D-6E8A-4147-A177-3AD203B41FA5}">
                          <a16:colId xmlns:a16="http://schemas.microsoft.com/office/drawing/2014/main" val="4222333018"/>
                        </a:ext>
                      </a:extLst>
                    </a:gridCol>
                    <a:gridCol w="1051236">
                      <a:extLst>
                        <a:ext uri="{9D8B030D-6E8A-4147-A177-3AD203B41FA5}">
                          <a16:colId xmlns:a16="http://schemas.microsoft.com/office/drawing/2014/main" val="1785897818"/>
                        </a:ext>
                      </a:extLst>
                    </a:gridCol>
                    <a:gridCol w="1413990">
                      <a:extLst>
                        <a:ext uri="{9D8B030D-6E8A-4147-A177-3AD203B41FA5}">
                          <a16:colId xmlns:a16="http://schemas.microsoft.com/office/drawing/2014/main" val="37031324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𝚫</m:t>
                                    </m:r>
                                  </m:num>
                                  <m:den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detected burst rate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2829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dirty="0"/>
                            <a:t>big-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endParaRPr lang="en-US" i="0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8 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i="0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57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p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A22424">
                            <a:alpha val="2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038311"/>
                      </a:ext>
                    </a:extLst>
                  </a:tr>
                  <a:tr h="25540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small-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&lt;1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i="0" dirty="0" smtClean="0">
                                    <a:latin typeface="Cambria Math" panose="02040503050406030204" pitchFamily="18" charset="0"/>
                                  </a:rPr>
                                  <m:t>GHz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2.76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sup>
                                    <m:r>
                                      <a:rPr lang="en-US" b="0" i="0" dirty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rgbClr val="FF92C8">
                            <a:alpha val="25098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5145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E976063D-9139-356D-BE5C-E663B3687A9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13603371"/>
                  </p:ext>
                </p:extLst>
              </p:nvPr>
            </p:nvGraphicFramePr>
            <p:xfrm>
              <a:off x="5309825" y="939217"/>
              <a:ext cx="3516462" cy="1376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236">
                      <a:extLst>
                        <a:ext uri="{9D8B030D-6E8A-4147-A177-3AD203B41FA5}">
                          <a16:colId xmlns:a16="http://schemas.microsoft.com/office/drawing/2014/main" val="4222333018"/>
                        </a:ext>
                      </a:extLst>
                    </a:gridCol>
                    <a:gridCol w="1051236">
                      <a:extLst>
                        <a:ext uri="{9D8B030D-6E8A-4147-A177-3AD203B41FA5}">
                          <a16:colId xmlns:a16="http://schemas.microsoft.com/office/drawing/2014/main" val="1785897818"/>
                        </a:ext>
                      </a:extLst>
                    </a:gridCol>
                    <a:gridCol w="1413990">
                      <a:extLst>
                        <a:ext uri="{9D8B030D-6E8A-4147-A177-3AD203B41FA5}">
                          <a16:colId xmlns:a16="http://schemas.microsoft.com/office/drawing/2014/main" val="370313240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device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4762" r="-136994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detected burst rate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6628298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63" t="-180328" r="-23837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180328" r="-13699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9569" t="-180328" r="-21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203831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63" t="-285000" r="-23837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78" t="-285000" r="-13699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49569" t="-285000" r="-2155" b="-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245145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6D5597-8310-0722-DC60-FF8C98B405B0}"/>
              </a:ext>
            </a:extLst>
          </p:cNvPr>
          <p:cNvSpPr txBox="1"/>
          <p:nvPr/>
        </p:nvSpPr>
        <p:spPr>
          <a:xfrm>
            <a:off x="4866044" y="2570828"/>
            <a:ext cx="1809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5x suppression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 detected event rate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96EA4-751D-CC21-8E4C-7924C3BAF672}"/>
                  </a:ext>
                </a:extLst>
              </p:cNvPr>
              <p:cNvSpPr txBox="1"/>
              <p:nvPr/>
            </p:nvSpPr>
            <p:spPr>
              <a:xfrm>
                <a:off x="6878752" y="2696198"/>
                <a:ext cx="2219059" cy="665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QP</m:t>
                        </m:r>
                      </m:sub>
                    </m:sSub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=25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mK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, suppression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~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C296EA4-751D-CC21-8E4C-7924C3BAF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52" y="2696198"/>
                <a:ext cx="2219059" cy="665888"/>
              </a:xfrm>
              <a:prstGeom prst="rect">
                <a:avLst/>
              </a:prstGeom>
              <a:blipFill>
                <a:blip r:embed="rId5"/>
                <a:stretch>
                  <a:fillRect t="-3636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Down 3">
            <a:extLst>
              <a:ext uri="{FF2B5EF4-FFF2-40B4-BE49-F238E27FC236}">
                <a16:creationId xmlns:a16="http://schemas.microsoft.com/office/drawing/2014/main" id="{B17F4643-13F6-6DD1-4348-B44C294384E5}"/>
              </a:ext>
            </a:extLst>
          </p:cNvPr>
          <p:cNvSpPr/>
          <p:nvPr/>
        </p:nvSpPr>
        <p:spPr>
          <a:xfrm>
            <a:off x="3047033" y="2828742"/>
            <a:ext cx="194007" cy="2004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FA6C03-7B0C-8BF7-82C4-828206E79EF4}"/>
              </a:ext>
            </a:extLst>
          </p:cNvPr>
          <p:cNvGrpSpPr/>
          <p:nvPr/>
        </p:nvGrpSpPr>
        <p:grpSpPr>
          <a:xfrm>
            <a:off x="81280" y="716394"/>
            <a:ext cx="4581621" cy="2926080"/>
            <a:chOff x="417112" y="1068236"/>
            <a:chExt cx="4772998" cy="303173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D599A66-8D80-D8B2-AFDD-83D78E8E3548}"/>
                </a:ext>
              </a:extLst>
            </p:cNvPr>
            <p:cNvGrpSpPr/>
            <p:nvPr/>
          </p:nvGrpSpPr>
          <p:grpSpPr>
            <a:xfrm>
              <a:off x="417112" y="1068236"/>
              <a:ext cx="4772998" cy="3031737"/>
              <a:chOff x="480536" y="3231130"/>
              <a:chExt cx="4772998" cy="3031737"/>
            </a:xfrm>
          </p:grpSpPr>
          <p:pic>
            <p:nvPicPr>
              <p:cNvPr id="62" name="Picture 61" descr="A graph of a curve&#10;&#10;AI-generated content may be incorrect.">
                <a:extLst>
                  <a:ext uri="{FF2B5EF4-FFF2-40B4-BE49-F238E27FC236}">
                    <a16:creationId xmlns:a16="http://schemas.microsoft.com/office/drawing/2014/main" id="{D2843B11-1999-F07D-8A22-109C2A554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536" y="3231130"/>
                <a:ext cx="4772998" cy="303173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92A3388C-A5B0-7F0C-0D62-ED673E6F0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39502" y="5294646"/>
                    <a:ext cx="1842027" cy="3826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steady-state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92A3388C-A5B0-7F0C-0D62-ED673E6F0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39502" y="5294646"/>
                    <a:ext cx="1842027" cy="38266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3A39021-8A28-F501-C211-E2051F4FE962}"/>
                  </a:ext>
                </a:extLst>
              </p:cNvPr>
              <p:cNvSpPr txBox="1"/>
              <p:nvPr/>
            </p:nvSpPr>
            <p:spPr>
              <a:xfrm>
                <a:off x="4000565" y="5303344"/>
                <a:ext cx="1243313" cy="382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burst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539FCD-857D-AC6F-D6D9-414480098075}"/>
                </a:ext>
              </a:extLst>
            </p:cNvPr>
            <p:cNvSpPr txBox="1"/>
            <p:nvPr/>
          </p:nvSpPr>
          <p:spPr>
            <a:xfrm>
              <a:off x="2918807" y="1682469"/>
              <a:ext cx="1467450" cy="733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burst threshold</a:t>
              </a:r>
            </a:p>
          </p:txBody>
        </p:sp>
      </p:grpSp>
      <p:sp>
        <p:nvSpPr>
          <p:cNvPr id="10" name="Up-Down Arrow 21">
            <a:extLst>
              <a:ext uri="{FF2B5EF4-FFF2-40B4-BE49-F238E27FC236}">
                <a16:creationId xmlns:a16="http://schemas.microsoft.com/office/drawing/2014/main" id="{67188027-E730-42A9-E34E-41FD52DE62E2}"/>
              </a:ext>
            </a:extLst>
          </p:cNvPr>
          <p:cNvSpPr/>
          <p:nvPr/>
        </p:nvSpPr>
        <p:spPr>
          <a:xfrm>
            <a:off x="9955825" y="1627557"/>
            <a:ext cx="458555" cy="3316573"/>
          </a:xfrm>
          <a:prstGeom prst="upDownArrow">
            <a:avLst>
              <a:gd name="adj1" fmla="val 34854"/>
              <a:gd name="adj2" fmla="val 50000"/>
            </a:avLst>
          </a:prstGeom>
          <a:solidFill>
            <a:srgbClr val="0070C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EB53FF-B730-E15B-61FF-2E51B6437382}"/>
                  </a:ext>
                </a:extLst>
              </p:cNvPr>
              <p:cNvSpPr txBox="1"/>
              <p:nvPr/>
            </p:nvSpPr>
            <p:spPr>
              <a:xfrm>
                <a:off x="9282938" y="848475"/>
                <a:ext cx="2806403" cy="435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0" dirty="0"/>
                  <a:t>calculated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QP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QP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QP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EB53FF-B730-E15B-61FF-2E51B643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938" y="848475"/>
                <a:ext cx="2806403" cy="435889"/>
              </a:xfrm>
              <a:prstGeom prst="rect">
                <a:avLst/>
              </a:prstGeom>
              <a:blipFill>
                <a:blip r:embed="rId8"/>
                <a:stretch>
                  <a:fillRect l="-195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Up-Down Arrow 17">
            <a:extLst>
              <a:ext uri="{FF2B5EF4-FFF2-40B4-BE49-F238E27FC236}">
                <a16:creationId xmlns:a16="http://schemas.microsoft.com/office/drawing/2014/main" id="{1CCE7ECB-6CBB-9D77-1A67-AD08D7F86E4B}"/>
              </a:ext>
            </a:extLst>
          </p:cNvPr>
          <p:cNvSpPr/>
          <p:nvPr/>
        </p:nvSpPr>
        <p:spPr>
          <a:xfrm>
            <a:off x="10984418" y="1665375"/>
            <a:ext cx="318566" cy="461665"/>
          </a:xfrm>
          <a:prstGeom prst="upDownArrow">
            <a:avLst>
              <a:gd name="adj1" fmla="val 37306"/>
              <a:gd name="adj2" fmla="val 27476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D5A5E0-73F1-988B-A948-F1DECA83B9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" y="4336991"/>
            <a:ext cx="8961138" cy="2450597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66E3B91-EDF3-F5EF-7A71-595FBF3ED7AC}"/>
              </a:ext>
            </a:extLst>
          </p:cNvPr>
          <p:cNvSpPr txBox="1"/>
          <p:nvPr/>
        </p:nvSpPr>
        <p:spPr>
          <a:xfrm>
            <a:off x="8019319" y="5985650"/>
            <a:ext cx="401741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QPs are hot during bursts?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A9E89-2867-56DF-B58F-05673F9668DA}"/>
                  </a:ext>
                </a:extLst>
              </p:cNvPr>
              <p:cNvSpPr txBox="1"/>
              <p:nvPr/>
            </p:nvSpPr>
            <p:spPr>
              <a:xfrm>
                <a:off x="730067" y="4370673"/>
                <a:ext cx="155329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non-exp. </a:t>
                </a:r>
              </a:p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initial decay</a:t>
                </a:r>
              </a:p>
              <a:p>
                <a:pPr algn="ctr"/>
                <a:r>
                  <a:rPr lang="en-US" dirty="0">
                    <a:solidFill>
                      <a:srgbClr val="A42727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≲100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A4272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μs</m:t>
                    </m:r>
                  </m:oMath>
                </a14:m>
                <a:r>
                  <a:rPr lang="en-US" dirty="0">
                    <a:solidFill>
                      <a:srgbClr val="A42727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4A9E89-2867-56DF-B58F-05673F966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67" y="4370673"/>
                <a:ext cx="1553292" cy="923330"/>
              </a:xfrm>
              <a:prstGeom prst="rect">
                <a:avLst/>
              </a:prstGeom>
              <a:blipFill>
                <a:blip r:embed="rId10"/>
                <a:stretch>
                  <a:fillRect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CA59C14-63A7-72C0-E2CF-4791960B7CEA}"/>
              </a:ext>
            </a:extLst>
          </p:cNvPr>
          <p:cNvSpPr/>
          <p:nvPr/>
        </p:nvSpPr>
        <p:spPr>
          <a:xfrm>
            <a:off x="1675687" y="5300407"/>
            <a:ext cx="590309" cy="188756"/>
          </a:xfrm>
          <a:custGeom>
            <a:avLst/>
            <a:gdLst>
              <a:gd name="csX0" fmla="*/ 0 w 590309"/>
              <a:gd name="csY0" fmla="*/ 0 h 188756"/>
              <a:gd name="csX1" fmla="*/ 127322 w 590309"/>
              <a:gd name="csY1" fmla="*/ 185195 h 188756"/>
              <a:gd name="csX2" fmla="*/ 590309 w 590309"/>
              <a:gd name="csY2" fmla="*/ 104172 h 1887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</a:cxnLst>
            <a:rect l="l" t="t" r="r" b="b"/>
            <a:pathLst>
              <a:path w="590309" h="188756">
                <a:moveTo>
                  <a:pt x="0" y="0"/>
                </a:moveTo>
                <a:cubicBezTo>
                  <a:pt x="14468" y="83916"/>
                  <a:pt x="28937" y="167833"/>
                  <a:pt x="127322" y="185195"/>
                </a:cubicBezTo>
                <a:cubicBezTo>
                  <a:pt x="225707" y="202557"/>
                  <a:pt x="408008" y="153364"/>
                  <a:pt x="590309" y="104172"/>
                </a:cubicBezTo>
              </a:path>
            </a:pathLst>
          </a:custGeom>
          <a:noFill/>
          <a:ln w="28575">
            <a:solidFill>
              <a:srgbClr val="A42727"/>
            </a:solidFill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429368F-C7A5-0261-7EF6-C1525F10EE6D}"/>
              </a:ext>
            </a:extLst>
          </p:cNvPr>
          <p:cNvSpPr txBox="1"/>
          <p:nvPr/>
        </p:nvSpPr>
        <p:spPr>
          <a:xfrm>
            <a:off x="561646" y="3905314"/>
            <a:ext cx="4028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averaged over all detected events</a:t>
            </a:r>
          </a:p>
        </p:txBody>
      </p:sp>
    </p:spTree>
    <p:extLst>
      <p:ext uri="{BB962C8B-B14F-4D97-AF65-F5344CB8AC3E}">
        <p14:creationId xmlns:p14="http://schemas.microsoft.com/office/powerpoint/2010/main" val="42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/>
      <p:bldP spid="10" grpId="0" animBg="1"/>
      <p:bldP spid="11" grpId="0"/>
      <p:bldP spid="12" grpId="0" animBg="1"/>
      <p:bldP spid="56" grpId="0" animBg="1"/>
      <p:bldP spid="25" grpId="0"/>
      <p:bldP spid="35" grpId="0" animBg="1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|14.5|14.6|3|1|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38349</TotalTime>
  <Words>1443</Words>
  <Application>Microsoft Office PowerPoint</Application>
  <PresentationFormat>Widescreen</PresentationFormat>
  <Paragraphs>278</Paragraphs>
  <Slides>20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Helvetica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Anirudh Narla</dc:creator>
  <cp:lastModifiedBy>Nho, Heekun</cp:lastModifiedBy>
  <cp:revision>216</cp:revision>
  <dcterms:created xsi:type="dcterms:W3CDTF">2016-03-07T22:47:10Z</dcterms:created>
  <dcterms:modified xsi:type="dcterms:W3CDTF">2026-06-16T15:45:11Z</dcterms:modified>
</cp:coreProperties>
</file>