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11C17-BA6C-F493-E87F-9783248FC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2DCC4F-9439-A430-1A68-BC0E3D5FE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F7157-833B-ED83-6E83-B779ADE8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1708D-40EF-0BE7-B7BB-49A78D93C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D0358-2835-68D2-9F5B-1FC4180C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81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DEE2-CA8F-A87D-4789-D1CF592A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1B362-0F51-6185-9235-BA5436350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F482D-83E0-548A-B4E7-255667B77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ED750-A176-4657-A2A1-4DA8ECC8E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C4E2C-73E4-57FC-E08D-9A0F9A3D0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90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938F4-5029-6C94-029E-67ED0E0A2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5F3C4-EED6-1FCE-0EA6-7E04ED575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E99DD-9CA0-5DD2-BA72-F0D74379A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7956A-8472-152A-4C87-4BDC1CD4F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1E27A-E908-5136-491D-41D940FC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7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DD248-ED15-28A5-F5DC-3DBA7880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81ADD-6D8C-5939-AD8D-9522EED959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C608FA-56B4-732C-385B-0BCC76DFA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5CC09-021E-80CE-DC8D-1C390EBE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35829-9273-FE1B-9276-575761D72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111EC-A8FE-2CD5-8236-F7AA4E626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08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D174E-809C-0369-F4D6-EA5B2E3EF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405BB-CECE-072B-E613-675B29120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4C064-D084-62CB-230B-36C9CB964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C6E150-C72F-60DD-BFEE-F5C21F3B5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DCFE51-ACE0-032A-15B0-137FD6D73C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3C6765-58FD-3AC8-E170-C40AA9C51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6B2446-D8AE-C3D5-A7D3-D9C361E59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DABD5C-1B76-A5A6-AAAF-3877DB7A0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058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2B7F5-7E69-C19C-0E8D-C11AF6AE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126749-7FD5-CEFB-093B-076FA488B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1E44B-794A-C63A-1745-A6BD5149E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8AFE68-A60D-1604-D5ED-C606014D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93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F6EFEC-D9BF-22D6-D5B3-33D502AF3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BE380-3103-0A3A-C992-DE19C8E0F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14FBB-D44C-140D-9309-321DB34A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398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F461-B4A8-D760-4D65-F819590EE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3419C-015D-FBEB-C183-888958575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62E6C-FF45-593D-A368-0AB57F7C5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CAB902-B45F-F675-7082-8CBAEC0F9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C7C11-18A1-121E-6741-A45F4CD5F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B8BEF-38FA-CA8D-E9FC-5D68C9EE9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972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7F3CD-6988-4E41-D3FA-A9713FD6D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EF805-3FCB-0627-EE1D-9E4A249990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A0496-504A-C807-BF8E-47E54221A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524A6-EE8D-7F8C-BAAE-9BAAA5973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ECC08-54A7-BE38-00FB-12D88BC21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59B765-6F56-A7F2-1682-47E1FF8BB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294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9C7A-BD93-5C60-D5DC-3459A6CEE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DCA36-492C-EB6F-D600-3F807F58B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CC8CB-375B-974D-4C42-50F503CFD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FBC9E-FACB-9F67-1C4F-29845FA1C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5C701-FF96-1D09-8C11-CDE652DD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370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FC0A78-548B-7552-B37F-37CC156413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8D1815-2DCC-8D92-A49A-DD09DA636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2D2C5-97C7-093E-F602-07A07E58B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55044-5B9E-46BC-83BC-9B339812A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ED50C-677B-7748-1858-80B6B0A56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697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F55540-41A5-8E3F-3E53-28EA8D55D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B0B89-BF2B-5969-6061-A4B05ABFC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17B10-2467-3ABB-CD96-78B69E42B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BE6547-A1B9-4B26-AB73-D86F09FF8B5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ADE87-F404-8E3D-72C6-60701ABEA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76FD3-5A74-C5A0-CB1F-BFDF63257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145690-A55D-481D-8A6F-54E1C1CA96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60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B6A4C0-A20B-BCA0-0019-14510022608D}"/>
              </a:ext>
            </a:extLst>
          </p:cNvPr>
          <p:cNvSpPr txBox="1"/>
          <p:nvPr/>
        </p:nvSpPr>
        <p:spPr>
          <a:xfrm>
            <a:off x="82155" y="67043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377">
              <a:defRPr/>
            </a:pPr>
            <a:r>
              <a:rPr lang="en-GB" sz="4400" b="1" kern="0" dirty="0"/>
              <a:t>R&amp;D Opportunities for the US on FCC-ee</a:t>
            </a:r>
            <a:endParaRPr kumimoji="0" lang="en-GB" sz="4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0FF13B-4650-89F2-3836-FC85913B7665}"/>
              </a:ext>
            </a:extLst>
          </p:cNvPr>
          <p:cNvSpPr txBox="1"/>
          <p:nvPr/>
        </p:nvSpPr>
        <p:spPr>
          <a:xfrm>
            <a:off x="1629603" y="1882671"/>
            <a:ext cx="9097105" cy="3786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2667" b="1" i="1" dirty="0">
                <a:latin typeface="Calibri" panose="020F0502020204030204"/>
              </a:rPr>
              <a:t>Frank Zimmermann</a:t>
            </a:r>
          </a:p>
          <a:p>
            <a:pPr algn="ctr" defTabSz="914377">
              <a:defRPr/>
            </a:pPr>
            <a:endParaRPr lang="en-US" sz="2667" b="1" i="1" dirty="0">
              <a:latin typeface="Calibri" panose="020F0502020204030204"/>
            </a:endParaRPr>
          </a:p>
          <a:p>
            <a:pPr algn="ctr" defTabSz="914377">
              <a:defRPr/>
            </a:pPr>
            <a:endParaRPr lang="fr-FR" sz="2667" b="1" dirty="0">
              <a:latin typeface="Calibri" panose="020F0502020204030204"/>
            </a:endParaRPr>
          </a:p>
          <a:p>
            <a:pPr algn="ctr" defTabSz="914377">
              <a:defRPr/>
            </a:pPr>
            <a:endParaRPr lang="fr-FR" sz="2667" b="1" dirty="0">
              <a:latin typeface="Calibri" panose="020F0502020204030204"/>
            </a:endParaRPr>
          </a:p>
          <a:p>
            <a:pPr algn="ctr" defTabSz="914377">
              <a:defRPr/>
            </a:pPr>
            <a:endParaRPr lang="fr-FR" sz="2667" b="1" dirty="0">
              <a:latin typeface="Calibri" panose="020F0502020204030204"/>
            </a:endParaRPr>
          </a:p>
          <a:p>
            <a:pPr algn="ctr" defTabSz="914377">
              <a:defRPr/>
            </a:pPr>
            <a:endParaRPr lang="fr-FR" sz="2667" b="1" dirty="0">
              <a:latin typeface="Calibri" panose="020F0502020204030204"/>
            </a:endParaRPr>
          </a:p>
          <a:p>
            <a:pPr algn="ctr" defTabSz="914377">
              <a:defRPr/>
            </a:pPr>
            <a:r>
              <a:rPr lang="fr-FR" sz="2667" b="1" dirty="0">
                <a:latin typeface="Calibri" panose="020F0502020204030204"/>
              </a:rPr>
              <a:t>4th US FCC Meeting</a:t>
            </a:r>
            <a:endParaRPr lang="fr-CH" sz="2667" b="1" dirty="0">
              <a:latin typeface="Calibri" panose="020F0502020204030204"/>
            </a:endParaRPr>
          </a:p>
          <a:p>
            <a:pPr algn="ctr" defTabSz="914377">
              <a:defRPr/>
            </a:pPr>
            <a:r>
              <a:rPr lang="fr-CH" sz="2667" b="1" dirty="0">
                <a:latin typeface="Calibri" panose="020F0502020204030204"/>
              </a:rPr>
              <a:t> SLAC, Stanford, 9 September 2026</a:t>
            </a:r>
            <a:endParaRPr lang="en-US" sz="2667" b="1" dirty="0">
              <a:latin typeface="Calibri" panose="020F0502020204030204"/>
            </a:endParaRPr>
          </a:p>
          <a:p>
            <a:pPr algn="ctr" defTabSz="914377">
              <a:defRPr/>
            </a:pPr>
            <a:endParaRPr lang="en-GB" sz="2667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74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EF8E-3179-258F-B354-0699FEBF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279525"/>
            <a:ext cx="10515600" cy="1325563"/>
          </a:xfrm>
        </p:spPr>
        <p:txBody>
          <a:bodyPr/>
          <a:lstStyle/>
          <a:p>
            <a:r>
              <a:rPr lang="en-US" i="1" dirty="0"/>
              <a:t>I just noticed I had this talk...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371979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135DA-8050-D29A-4037-C2BD54BA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0435"/>
          </a:xfrm>
        </p:spPr>
        <p:txBody>
          <a:bodyPr/>
          <a:lstStyle/>
          <a:p>
            <a:r>
              <a:rPr lang="en-US" dirty="0"/>
              <a:t>many activities already on the way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1F867-9B1D-DEEF-6F1A-CF9480633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22" y="1393546"/>
            <a:ext cx="11089193" cy="4351338"/>
          </a:xfrm>
        </p:spPr>
        <p:txBody>
          <a:bodyPr/>
          <a:lstStyle/>
          <a:p>
            <a:r>
              <a:rPr lang="en-US" b="1" dirty="0"/>
              <a:t>SRF</a:t>
            </a:r>
            <a:r>
              <a:rPr lang="en-US" dirty="0"/>
              <a:t> development (gradient, Q0, higher T, cost) – 600, 800, 1300 MHZ</a:t>
            </a:r>
          </a:p>
          <a:p>
            <a:r>
              <a:rPr lang="en-US" b="1" dirty="0"/>
              <a:t>RF power sources </a:t>
            </a:r>
            <a:r>
              <a:rPr lang="en-US" dirty="0"/>
              <a:t>(higher efficiency klystrons, </a:t>
            </a:r>
            <a:r>
              <a:rPr lang="en-US" dirty="0" err="1">
                <a:solidFill>
                  <a:srgbClr val="000099"/>
                </a:solidFill>
              </a:rPr>
              <a:t>tristrons</a:t>
            </a:r>
            <a:r>
              <a:rPr lang="en-US" dirty="0"/>
              <a:t>, SSAs)</a:t>
            </a:r>
          </a:p>
          <a:p>
            <a:r>
              <a:rPr lang="en-US" b="1" dirty="0"/>
              <a:t>MDI activities </a:t>
            </a:r>
            <a:r>
              <a:rPr lang="en-US" dirty="0"/>
              <a:t>- SC magnet systems, optimized fields, cryostat, luminometer, support concept &amp; structures, mock-up incl. </a:t>
            </a:r>
            <a:r>
              <a:rPr lang="en-US" dirty="0">
                <a:solidFill>
                  <a:srgbClr val="000099"/>
                </a:solidFill>
              </a:rPr>
              <a:t>mock-up in Frascati</a:t>
            </a:r>
          </a:p>
          <a:p>
            <a:r>
              <a:rPr lang="en-US" b="1" dirty="0"/>
              <a:t>HTS magnets </a:t>
            </a:r>
            <a:r>
              <a:rPr lang="en-US" dirty="0"/>
              <a:t>for specific applications (Q1, FF </a:t>
            </a:r>
            <a:r>
              <a:rPr lang="en-US" dirty="0" err="1"/>
              <a:t>sextupoles</a:t>
            </a:r>
            <a:r>
              <a:rPr lang="en-US" dirty="0"/>
              <a:t>,….)</a:t>
            </a:r>
          </a:p>
          <a:p>
            <a:r>
              <a:rPr lang="en-US" b="1" dirty="0"/>
              <a:t>e-cloud, dust, </a:t>
            </a:r>
            <a:r>
              <a:rPr lang="en-US" dirty="0"/>
              <a:t>and (several) </a:t>
            </a:r>
            <a:r>
              <a:rPr lang="en-US" b="1" dirty="0"/>
              <a:t>beam-beam</a:t>
            </a:r>
            <a:r>
              <a:rPr lang="en-US" dirty="0"/>
              <a:t> simulations</a:t>
            </a:r>
          </a:p>
          <a:p>
            <a:r>
              <a:rPr lang="en-US" b="1" dirty="0"/>
              <a:t>collaboration</a:t>
            </a:r>
            <a:r>
              <a:rPr lang="en-US" dirty="0"/>
              <a:t>s on MDI, SRF and on EIC R&amp;D (could be strengthened) 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048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9180E5-4C62-43AA-69BE-50A41DD2C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462" y="95573"/>
            <a:ext cx="10515600" cy="790435"/>
          </a:xfrm>
        </p:spPr>
        <p:txBody>
          <a:bodyPr/>
          <a:lstStyle/>
          <a:p>
            <a:r>
              <a:rPr lang="en-US" dirty="0"/>
              <a:t>other possibilities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B0C57D-7FB7-91A0-C7B7-3528A77A8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4078"/>
            <a:ext cx="11089193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5C65E-B4AF-60FD-BD3E-65A8C402F1E9}"/>
              </a:ext>
            </a:extLst>
          </p:cNvPr>
          <p:cNvSpPr txBox="1"/>
          <p:nvPr/>
        </p:nvSpPr>
        <p:spPr>
          <a:xfrm>
            <a:off x="480228" y="857616"/>
            <a:ext cx="11711772" cy="5514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further development of Xsuite (e.g.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spin tracking in collision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understanding and mitigating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new collective instabilities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(feedbacks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ptos" panose="02110004020202020204"/>
              </a:rPr>
              <a:t>ground motion, vibration, and </a:t>
            </a:r>
            <a:r>
              <a:rPr lang="en-US" sz="2800" b="1" dirty="0">
                <a:solidFill>
                  <a:prstClr val="black"/>
                </a:solidFill>
                <a:latin typeface="Aptos" panose="02110004020202020204"/>
              </a:rPr>
              <a:t>noise models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ptos" panose="02110004020202020204"/>
              </a:rPr>
              <a:t>commissioning and tuning schemes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survey and alignment techniques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arcs and IRs ; monitoring system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beam diagnostics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–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beamstrahlung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monitors, polarimetry, … BPMs incl. </a:t>
            </a:r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 BPMs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emittance measurements, laser wire etc.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robust 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advanced collimation-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e.g. laser collimation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vacuum system, ultra thin NEG coating, …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beamstrahlung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dump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optimisation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automated production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 vacuum chamber and/or arc magnets</a:t>
            </a:r>
          </a:p>
        </p:txBody>
      </p:sp>
    </p:spTree>
    <p:extLst>
      <p:ext uri="{BB962C8B-B14F-4D97-AF65-F5344CB8AC3E}">
        <p14:creationId xmlns:p14="http://schemas.microsoft.com/office/powerpoint/2010/main" val="1116250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A7FF1-E053-40F6-6B24-8D8B6CE00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DAB7A1-D59E-4C11-08CC-484484890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49" y="190866"/>
            <a:ext cx="10515600" cy="790435"/>
          </a:xfrm>
        </p:spPr>
        <p:txBody>
          <a:bodyPr/>
          <a:lstStyle/>
          <a:p>
            <a:r>
              <a:rPr lang="en-US" dirty="0"/>
              <a:t>still other possibilities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579CFB2-163F-ABEE-A4E4-21F3582FF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4078"/>
            <a:ext cx="11089193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BFA26A-A37C-A94D-621D-EBC7A0A35914}"/>
              </a:ext>
            </a:extLst>
          </p:cNvPr>
          <p:cNvSpPr txBox="1"/>
          <p:nvPr/>
        </p:nvSpPr>
        <p:spPr>
          <a:xfrm>
            <a:off x="480228" y="1029292"/>
            <a:ext cx="11231543" cy="5905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</a:rPr>
              <a:t>S-band linacs, damping ring, spin rotators, bunch &amp; energy compressors – CSR effects … general advice on </a:t>
            </a:r>
            <a:r>
              <a:rPr lang="en-US" sz="2800" b="1" dirty="0">
                <a:solidFill>
                  <a:prstClr val="black"/>
                </a:solidFill>
              </a:rPr>
              <a:t>injector complex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dirty="0">
                <a:solidFill>
                  <a:prstClr val="black"/>
                </a:solidFill>
                <a:latin typeface="Aptos" panose="02110004020202020204"/>
              </a:rPr>
              <a:t>operational scenarios </a:t>
            </a:r>
            <a:r>
              <a:rPr lang="en-US" sz="2800" dirty="0">
                <a:solidFill>
                  <a:prstClr val="black"/>
                </a:solidFill>
                <a:latin typeface="Aptos" panose="02110004020202020204"/>
              </a:rPr>
              <a:t>– e.g. how to top up the collider – many aspects including detector background, kicker systems, machine protection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prstClr val="black"/>
                </a:solidFill>
              </a:rPr>
              <a:t>AI applications</a:t>
            </a:r>
            <a:r>
              <a:rPr lang="en-US" sz="2800" dirty="0">
                <a:solidFill>
                  <a:prstClr val="black"/>
                </a:solidFill>
              </a:rPr>
              <a:t>: autonomous operation, luminosity tuning, early fault detection, higher </a:t>
            </a:r>
            <a:r>
              <a:rPr lang="en-US" sz="2800" dirty="0" err="1">
                <a:solidFill>
                  <a:prstClr val="black"/>
                </a:solidFill>
              </a:rPr>
              <a:t>effiency</a:t>
            </a:r>
            <a:r>
              <a:rPr lang="en-US" sz="2800" dirty="0">
                <a:solidFill>
                  <a:prstClr val="black"/>
                </a:solidFill>
              </a:rPr>
              <a:t> operation, reducing transients &amp; beam loading</a:t>
            </a:r>
            <a:endParaRPr lang="en-US" sz="2800" dirty="0">
              <a:solidFill>
                <a:prstClr val="black"/>
              </a:solidFill>
              <a:latin typeface="Aptos" panose="021100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dirty="0">
                <a:solidFill>
                  <a:prstClr val="black"/>
                </a:solidFill>
                <a:latin typeface="Aptos" panose="02110004020202020204"/>
              </a:rPr>
              <a:t>collision energy calibration </a:t>
            </a:r>
            <a:r>
              <a:rPr lang="en-US" sz="2800" dirty="0">
                <a:solidFill>
                  <a:prstClr val="black"/>
                </a:solidFill>
                <a:latin typeface="Aptos" panose="02110004020202020204"/>
              </a:rPr>
              <a:t>– tackling all the systematics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ptos" panose="02110004020202020204"/>
              </a:rPr>
              <a:t>scheme of </a:t>
            </a:r>
            <a:r>
              <a:rPr lang="en-US" sz="2800" b="1" dirty="0" err="1">
                <a:solidFill>
                  <a:prstClr val="black"/>
                </a:solidFill>
                <a:latin typeface="Aptos" panose="02110004020202020204"/>
              </a:rPr>
              <a:t>monochromatisation</a:t>
            </a:r>
            <a:r>
              <a:rPr lang="en-US" sz="2800" b="1" dirty="0">
                <a:solidFill>
                  <a:prstClr val="black"/>
                </a:solidFill>
                <a:latin typeface="Aptos" panose="02110004020202020204"/>
              </a:rPr>
              <a:t> and </a:t>
            </a:r>
            <a:r>
              <a:rPr lang="en-US" sz="2800" b="1" dirty="0" err="1">
                <a:solidFill>
                  <a:prstClr val="black"/>
                </a:solidFill>
                <a:latin typeface="Aptos" panose="02110004020202020204"/>
              </a:rPr>
              <a:t>polarised</a:t>
            </a:r>
            <a:r>
              <a:rPr lang="en-US" sz="2800" b="1" dirty="0">
                <a:solidFill>
                  <a:prstClr val="black"/>
                </a:solidFill>
                <a:latin typeface="Aptos" panose="02110004020202020204"/>
              </a:rPr>
              <a:t> beam collisions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prstClr val="black"/>
                </a:solidFill>
              </a:rPr>
              <a:t>other science opportunities </a:t>
            </a:r>
            <a:r>
              <a:rPr lang="en-US" sz="2800" dirty="0">
                <a:solidFill>
                  <a:prstClr val="black"/>
                </a:solidFill>
              </a:rPr>
              <a:t>of FCC-ee, incl. high-energy photon science with injector &amp; booster, true muonium production, BEC of positronium, isotope production, neutron source, etc. etc.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3189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7B82C-BF28-EBF3-99B0-76B66E05A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F1649-4C67-D34F-6F89-5FE09C88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448" y="1982909"/>
            <a:ext cx="9195916" cy="1325563"/>
          </a:xfrm>
        </p:spPr>
        <p:txBody>
          <a:bodyPr/>
          <a:lstStyle/>
          <a:p>
            <a:pPr algn="ctr"/>
            <a:r>
              <a:rPr lang="en-US" i="1" dirty="0"/>
              <a:t>thank you and looking forward to next years of exciting collaboration !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562659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366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PowerPoint Presentation</vt:lpstr>
      <vt:lpstr>I just noticed I had this talk...</vt:lpstr>
      <vt:lpstr>many activities already on the way</vt:lpstr>
      <vt:lpstr>other possibilities</vt:lpstr>
      <vt:lpstr>still other possibilities</vt:lpstr>
      <vt:lpstr>thank you and looking forward to next years of exciting collaboration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Frank Zimmermann</dc:creator>
  <cp:lastModifiedBy>Frank Zimmermann</cp:lastModifiedBy>
  <cp:revision>5</cp:revision>
  <dcterms:created xsi:type="dcterms:W3CDTF">2026-09-09T21:21:18Z</dcterms:created>
  <dcterms:modified xsi:type="dcterms:W3CDTF">2026-09-10T00:20:15Z</dcterms:modified>
</cp:coreProperties>
</file>