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95" r:id="rId2"/>
    <p:sldId id="296" r:id="rId3"/>
    <p:sldId id="297" r:id="rId4"/>
    <p:sldId id="298" r:id="rId5"/>
    <p:sldId id="310" r:id="rId6"/>
    <p:sldId id="299" r:id="rId7"/>
    <p:sldId id="309" r:id="rId8"/>
    <p:sldId id="301" r:id="rId9"/>
    <p:sldId id="300" r:id="rId10"/>
    <p:sldId id="302" r:id="rId11"/>
    <p:sldId id="303" r:id="rId12"/>
    <p:sldId id="305" r:id="rId13"/>
    <p:sldId id="306" r:id="rId14"/>
    <p:sldId id="311" r:id="rId15"/>
    <p:sldId id="307" r:id="rId16"/>
    <p:sldId id="30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hony Affolder" initials="AA" lastIdx="1" clrIdx="0">
    <p:extLst>
      <p:ext uri="{19B8F6BF-5375-455C-9EA6-DF929625EA0E}">
        <p15:presenceInfo xmlns:p15="http://schemas.microsoft.com/office/powerpoint/2012/main" userId="702f3cdbdd1928c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1719C"/>
    <a:srgbClr val="00FF00"/>
    <a:srgbClr val="FF6600"/>
    <a:srgbClr val="FF3300"/>
    <a:srgbClr val="0D710D"/>
    <a:srgbClr val="3C6CC1"/>
    <a:srgbClr val="0000FF"/>
    <a:srgbClr val="FFFF66"/>
    <a:srgbClr val="5F86CC"/>
    <a:srgbClr val="A3BA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5337" autoAdjust="0"/>
  </p:normalViewPr>
  <p:slideViewPr>
    <p:cSldViewPr snapToGrid="0">
      <p:cViewPr varScale="1">
        <p:scale>
          <a:sx n="116" d="100"/>
          <a:sy n="116" d="100"/>
        </p:scale>
        <p:origin x="102" y="21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261"/>
    </p:cViewPr>
  </p:sorterViewPr>
  <p:notesViewPr>
    <p:cSldViewPr snapToGrid="0">
      <p:cViewPr varScale="1">
        <p:scale>
          <a:sx n="76" d="100"/>
          <a:sy n="76" d="100"/>
        </p:scale>
        <p:origin x="2778"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34DB0D-6148-4FE0-9AA4-98BF86255746}" type="datetimeFigureOut">
              <a:rPr lang="en-US" smtClean="0"/>
              <a:t>9/8/2026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E2BE9E-D078-4C98-880D-1AA447C14FF1}" type="slidenum">
              <a:rPr lang="en-US" smtClean="0"/>
              <a:t>‹#›</a:t>
            </a:fld>
            <a:endParaRPr lang="en-US"/>
          </a:p>
        </p:txBody>
      </p:sp>
    </p:spTree>
    <p:extLst>
      <p:ext uri="{BB962C8B-B14F-4D97-AF65-F5344CB8AC3E}">
        <p14:creationId xmlns:p14="http://schemas.microsoft.com/office/powerpoint/2010/main" val="42192765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2A1451-EC1C-451E-B034-0F304A4C2B9B}"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33C6-9197-45F6-AB6B-5913F22174E2}" type="slidenum">
              <a:rPr lang="en-US" smtClean="0"/>
              <a:t>‹#›</a:t>
            </a:fld>
            <a:endParaRPr lang="en-US"/>
          </a:p>
        </p:txBody>
      </p:sp>
    </p:spTree>
    <p:extLst>
      <p:ext uri="{BB962C8B-B14F-4D97-AF65-F5344CB8AC3E}">
        <p14:creationId xmlns:p14="http://schemas.microsoft.com/office/powerpoint/2010/main" val="1682717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33C6-9197-45F6-AB6B-5913F22174E2}" type="slidenum">
              <a:rPr lang="en-US" smtClean="0"/>
              <a:t>1</a:t>
            </a:fld>
            <a:endParaRPr lang="en-US" dirty="0"/>
          </a:p>
        </p:txBody>
      </p:sp>
    </p:spTree>
    <p:extLst>
      <p:ext uri="{BB962C8B-B14F-4D97-AF65-F5344CB8AC3E}">
        <p14:creationId xmlns:p14="http://schemas.microsoft.com/office/powerpoint/2010/main" val="18783865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075953"/>
            <a:ext cx="12191999" cy="1385741"/>
          </a:xfrm>
        </p:spPr>
        <p:txBody>
          <a:bodyPr anchor="b"/>
          <a:lstStyle>
            <a:lvl1pPr algn="ctr">
              <a:defRPr sz="600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3999" y="3612312"/>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6555" t="14981" r="16198" b="12921"/>
          <a:stretch/>
        </p:blipFill>
        <p:spPr>
          <a:xfrm>
            <a:off x="169312" y="123684"/>
            <a:ext cx="2939143" cy="1371600"/>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58382" y="428531"/>
            <a:ext cx="4444444" cy="761905"/>
          </a:xfrm>
          <a:prstGeom prst="rect">
            <a:avLst/>
          </a:prstGeom>
        </p:spPr>
      </p:pic>
    </p:spTree>
    <p:extLst>
      <p:ext uri="{BB962C8B-B14F-4D97-AF65-F5344CB8AC3E}">
        <p14:creationId xmlns:p14="http://schemas.microsoft.com/office/powerpoint/2010/main" val="2316329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1" y="6483745"/>
            <a:ext cx="2375807" cy="365125"/>
          </a:xfrm>
        </p:spPr>
        <p:txBody>
          <a:bodyPr/>
          <a:lstStyle/>
          <a:p>
            <a:r>
              <a:rPr lang="en-US"/>
              <a:t>A. Affolder (Santa Cruz)</a:t>
            </a:r>
          </a:p>
        </p:txBody>
      </p:sp>
      <p:sp>
        <p:nvSpPr>
          <p:cNvPr id="5" name="Footer Placeholder 4"/>
          <p:cNvSpPr>
            <a:spLocks noGrp="1"/>
          </p:cNvSpPr>
          <p:nvPr>
            <p:ph type="ftr" sz="quarter" idx="11"/>
          </p:nvPr>
        </p:nvSpPr>
        <p:spPr/>
        <p:txBody>
          <a:bodyPr/>
          <a:lstStyle>
            <a:lvl1pPr>
              <a:defRPr/>
            </a:lvl1pPr>
          </a:lstStyle>
          <a:p>
            <a:r>
              <a:rPr lang="en-US" dirty="0"/>
              <a:t>Solid State Tracking and Timing Technologies within CPAD </a:t>
            </a:r>
          </a:p>
        </p:txBody>
      </p:sp>
      <p:sp>
        <p:nvSpPr>
          <p:cNvPr id="6" name="Slide Number Placeholder 5"/>
          <p:cNvSpPr>
            <a:spLocks noGrp="1"/>
          </p:cNvSpPr>
          <p:nvPr>
            <p:ph type="sldNum" sz="quarter" idx="12"/>
          </p:nvPr>
        </p:nvSpPr>
        <p:spPr/>
        <p:txBody>
          <a:bodyPr/>
          <a:lstStyle/>
          <a:p>
            <a:fld id="{253520A3-A5B1-458D-A53C-B7AAC140DA80}"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91395" y="6475838"/>
            <a:ext cx="2229277" cy="382162"/>
          </a:xfrm>
          <a:prstGeom prst="rect">
            <a:avLst/>
          </a:prstGeom>
        </p:spPr>
      </p:pic>
    </p:spTree>
    <p:extLst>
      <p:ext uri="{BB962C8B-B14F-4D97-AF65-F5344CB8AC3E}">
        <p14:creationId xmlns:p14="http://schemas.microsoft.com/office/powerpoint/2010/main" val="3438346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6816" y="0"/>
            <a:ext cx="8113159" cy="9144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 y="6492240"/>
            <a:ext cx="2588079" cy="365125"/>
          </a:xfrm>
        </p:spPr>
        <p:txBody>
          <a:bodyPr/>
          <a:lstStyle/>
          <a:p>
            <a:r>
              <a:rPr lang="en-US"/>
              <a:t>A. Affolder (Santa Cruz)</a:t>
            </a:r>
            <a:endParaRPr lang="en-US" dirty="0"/>
          </a:p>
        </p:txBody>
      </p:sp>
      <p:sp>
        <p:nvSpPr>
          <p:cNvPr id="5" name="Footer Placeholder 4"/>
          <p:cNvSpPr>
            <a:spLocks noGrp="1"/>
          </p:cNvSpPr>
          <p:nvPr>
            <p:ph type="ftr" sz="quarter" idx="11"/>
          </p:nvPr>
        </p:nvSpPr>
        <p:spPr>
          <a:xfrm>
            <a:off x="0" y="6492240"/>
            <a:ext cx="12192000" cy="365125"/>
          </a:xfrm>
        </p:spPr>
        <p:txBody>
          <a:bodyPr/>
          <a:lstStyle>
            <a:lvl1pPr>
              <a:defRPr/>
            </a:lvl1pPr>
          </a:lstStyle>
          <a:p>
            <a:r>
              <a:rPr lang="en-US" dirty="0"/>
              <a:t>Solid State Tracking and Timing Technologies within CPAD </a:t>
            </a:r>
          </a:p>
        </p:txBody>
      </p:sp>
      <p:sp>
        <p:nvSpPr>
          <p:cNvPr id="6" name="Slide Number Placeholder 5"/>
          <p:cNvSpPr>
            <a:spLocks noGrp="1"/>
          </p:cNvSpPr>
          <p:nvPr>
            <p:ph type="sldNum" sz="quarter" idx="12"/>
          </p:nvPr>
        </p:nvSpPr>
        <p:spPr>
          <a:xfrm>
            <a:off x="11626546" y="6492875"/>
            <a:ext cx="558018" cy="365125"/>
          </a:xfrm>
        </p:spPr>
        <p:txBody>
          <a:bodyPr/>
          <a:lstStyle/>
          <a:p>
            <a:fld id="{253520A3-A5B1-458D-A53C-B7AAC140DA80}"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91395" y="6475838"/>
            <a:ext cx="2229277" cy="382162"/>
          </a:xfrm>
          <a:prstGeom prst="rect">
            <a:avLst/>
          </a:prstGeom>
        </p:spPr>
      </p:pic>
    </p:spTree>
    <p:extLst>
      <p:ext uri="{BB962C8B-B14F-4D97-AF65-F5344CB8AC3E}">
        <p14:creationId xmlns:p14="http://schemas.microsoft.com/office/powerpoint/2010/main" val="3908469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0" y="6483745"/>
            <a:ext cx="2747282" cy="365125"/>
          </a:xfrm>
        </p:spPr>
        <p:txBody>
          <a:bodyPr/>
          <a:lstStyle/>
          <a:p>
            <a:r>
              <a:rPr lang="en-US"/>
              <a:t>A. Affolder (Santa Cruz)</a:t>
            </a:r>
          </a:p>
        </p:txBody>
      </p:sp>
      <p:sp>
        <p:nvSpPr>
          <p:cNvPr id="5" name="Footer Placeholder 4"/>
          <p:cNvSpPr>
            <a:spLocks noGrp="1"/>
          </p:cNvSpPr>
          <p:nvPr>
            <p:ph type="ftr" sz="quarter" idx="11"/>
          </p:nvPr>
        </p:nvSpPr>
        <p:spPr/>
        <p:txBody>
          <a:bodyPr/>
          <a:lstStyle>
            <a:lvl1pPr>
              <a:defRPr/>
            </a:lvl1pPr>
          </a:lstStyle>
          <a:p>
            <a:r>
              <a:rPr lang="en-US" dirty="0"/>
              <a:t>Solid State Tracking and Timing Technologies within CPAD </a:t>
            </a:r>
          </a:p>
        </p:txBody>
      </p:sp>
      <p:sp>
        <p:nvSpPr>
          <p:cNvPr id="6" name="Slide Number Placeholder 5"/>
          <p:cNvSpPr>
            <a:spLocks noGrp="1"/>
          </p:cNvSpPr>
          <p:nvPr>
            <p:ph type="sldNum" sz="quarter" idx="12"/>
          </p:nvPr>
        </p:nvSpPr>
        <p:spPr/>
        <p:txBody>
          <a:bodyPr/>
          <a:lstStyle/>
          <a:p>
            <a:fld id="{253520A3-A5B1-458D-A53C-B7AAC140DA80}"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91395" y="6475838"/>
            <a:ext cx="2229277" cy="382162"/>
          </a:xfrm>
          <a:prstGeom prst="rect">
            <a:avLst/>
          </a:prstGeom>
        </p:spPr>
      </p:pic>
    </p:spTree>
    <p:extLst>
      <p:ext uri="{BB962C8B-B14F-4D97-AF65-F5344CB8AC3E}">
        <p14:creationId xmlns:p14="http://schemas.microsoft.com/office/powerpoint/2010/main" val="3908070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56816" y="0"/>
            <a:ext cx="8146189" cy="914400"/>
          </a:xfrm>
        </p:spPr>
        <p:txBody>
          <a:bodyPr/>
          <a:lstStyle/>
          <a:p>
            <a:r>
              <a:rPr lang="en-US"/>
              <a:t>Click to edit Master title style</a:t>
            </a:r>
          </a:p>
        </p:txBody>
      </p:sp>
      <p:sp>
        <p:nvSpPr>
          <p:cNvPr id="3" name="Content Placeholder 2"/>
          <p:cNvSpPr>
            <a:spLocks noGrp="1"/>
          </p:cNvSpPr>
          <p:nvPr>
            <p:ph sz="half" idx="1"/>
          </p:nvPr>
        </p:nvSpPr>
        <p:spPr>
          <a:xfrm>
            <a:off x="112542" y="1083212"/>
            <a:ext cx="5907258" cy="50937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083212"/>
            <a:ext cx="5827542" cy="509375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 y="6483745"/>
            <a:ext cx="2424793" cy="365125"/>
          </a:xfrm>
        </p:spPr>
        <p:txBody>
          <a:bodyPr/>
          <a:lstStyle/>
          <a:p>
            <a:r>
              <a:rPr lang="en-US"/>
              <a:t>A. Affolder (Santa Cruz)</a:t>
            </a:r>
          </a:p>
        </p:txBody>
      </p:sp>
      <p:sp>
        <p:nvSpPr>
          <p:cNvPr id="6" name="Footer Placeholder 5"/>
          <p:cNvSpPr>
            <a:spLocks noGrp="1"/>
          </p:cNvSpPr>
          <p:nvPr>
            <p:ph type="ftr" sz="quarter" idx="11"/>
          </p:nvPr>
        </p:nvSpPr>
        <p:spPr/>
        <p:txBody>
          <a:bodyPr/>
          <a:lstStyle>
            <a:lvl1pPr>
              <a:defRPr/>
            </a:lvl1pPr>
          </a:lstStyle>
          <a:p>
            <a:r>
              <a:rPr lang="en-US" dirty="0"/>
              <a:t>Solid State Tracking and Timing Technologies within CPAD </a:t>
            </a:r>
          </a:p>
        </p:txBody>
      </p:sp>
      <p:sp>
        <p:nvSpPr>
          <p:cNvPr id="7" name="Slide Number Placeholder 6"/>
          <p:cNvSpPr>
            <a:spLocks noGrp="1"/>
          </p:cNvSpPr>
          <p:nvPr>
            <p:ph type="sldNum" sz="quarter" idx="12"/>
          </p:nvPr>
        </p:nvSpPr>
        <p:spPr/>
        <p:txBody>
          <a:bodyPr/>
          <a:lstStyle/>
          <a:p>
            <a:fld id="{253520A3-A5B1-458D-A53C-B7AAC140DA80}"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91395" y="6475838"/>
            <a:ext cx="2229277" cy="382162"/>
          </a:xfrm>
          <a:prstGeom prst="rect">
            <a:avLst/>
          </a:prstGeom>
        </p:spPr>
      </p:pic>
    </p:spTree>
    <p:extLst>
      <p:ext uri="{BB962C8B-B14F-4D97-AF65-F5344CB8AC3E}">
        <p14:creationId xmlns:p14="http://schemas.microsoft.com/office/powerpoint/2010/main" val="2001406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0" y="6483745"/>
            <a:ext cx="2792186" cy="365125"/>
          </a:xfrm>
        </p:spPr>
        <p:txBody>
          <a:bodyPr/>
          <a:lstStyle/>
          <a:p>
            <a:r>
              <a:rPr lang="en-US"/>
              <a:t>A. Affolder (Santa Cruz)</a:t>
            </a:r>
            <a:endParaRPr lang="en-US" dirty="0"/>
          </a:p>
        </p:txBody>
      </p:sp>
      <p:sp>
        <p:nvSpPr>
          <p:cNvPr id="4" name="Footer Placeholder 3"/>
          <p:cNvSpPr>
            <a:spLocks noGrp="1"/>
          </p:cNvSpPr>
          <p:nvPr>
            <p:ph type="ftr" sz="quarter" idx="11"/>
          </p:nvPr>
        </p:nvSpPr>
        <p:spPr/>
        <p:txBody>
          <a:bodyPr/>
          <a:lstStyle>
            <a:lvl1pPr>
              <a:defRPr/>
            </a:lvl1pPr>
          </a:lstStyle>
          <a:p>
            <a:r>
              <a:rPr lang="en-US" dirty="0"/>
              <a:t>TIPP 2026</a:t>
            </a:r>
          </a:p>
        </p:txBody>
      </p:sp>
      <p:sp>
        <p:nvSpPr>
          <p:cNvPr id="5" name="Slide Number Placeholder 4"/>
          <p:cNvSpPr>
            <a:spLocks noGrp="1"/>
          </p:cNvSpPr>
          <p:nvPr>
            <p:ph type="sldNum" sz="quarter" idx="12"/>
          </p:nvPr>
        </p:nvSpPr>
        <p:spPr/>
        <p:txBody>
          <a:bodyPr/>
          <a:lstStyle/>
          <a:p>
            <a:fld id="{253520A3-A5B1-458D-A53C-B7AAC140DA80}"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91395" y="6475838"/>
            <a:ext cx="2229277" cy="382162"/>
          </a:xfrm>
          <a:prstGeom prst="rect">
            <a:avLst/>
          </a:prstGeom>
        </p:spPr>
      </p:pic>
    </p:spTree>
    <p:extLst>
      <p:ext uri="{BB962C8B-B14F-4D97-AF65-F5344CB8AC3E}">
        <p14:creationId xmlns:p14="http://schemas.microsoft.com/office/powerpoint/2010/main" val="175726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56817" y="0"/>
            <a:ext cx="8174068"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05483" y="1109608"/>
            <a:ext cx="11743362" cy="5167901"/>
          </a:xfrm>
          <a:prstGeom prst="rect">
            <a:avLst/>
          </a:prstGeom>
        </p:spPr>
        <p:txBody>
          <a:bodyPr vert="horz" lIns="91440" tIns="45720" rIns="91440" bIns="45720" rtlCol="0">
            <a:normAutofit/>
          </a:bodyPr>
          <a:lstStyle/>
          <a:p>
            <a:pPr lvl="0"/>
            <a:r>
              <a:rPr lang="en-US" dirty="0"/>
              <a:t> Click to edit Master text styles</a:t>
            </a:r>
          </a:p>
          <a:p>
            <a:pPr lvl="1"/>
            <a:r>
              <a:rPr lang="en-US" dirty="0"/>
              <a:t> Second level</a:t>
            </a:r>
          </a:p>
          <a:p>
            <a:pPr lvl="2"/>
            <a:r>
              <a:rPr lang="en-US" dirty="0"/>
              <a:t> Third level</a:t>
            </a:r>
          </a:p>
          <a:p>
            <a:pPr lvl="3"/>
            <a:r>
              <a:rPr lang="en-US" dirty="0"/>
              <a:t> Fourth level</a:t>
            </a:r>
          </a:p>
          <a:p>
            <a:pPr lvl="4"/>
            <a:r>
              <a:rPr lang="en-US" dirty="0"/>
              <a:t> Fifth level</a:t>
            </a:r>
          </a:p>
        </p:txBody>
      </p:sp>
      <p:sp>
        <p:nvSpPr>
          <p:cNvPr id="4" name="Date Placeholder 3"/>
          <p:cNvSpPr>
            <a:spLocks noGrp="1"/>
          </p:cNvSpPr>
          <p:nvPr>
            <p:ph type="dt" sz="half" idx="2"/>
          </p:nvPr>
        </p:nvSpPr>
        <p:spPr>
          <a:xfrm>
            <a:off x="-1" y="6482995"/>
            <a:ext cx="2189748" cy="365876"/>
          </a:xfrm>
          <a:prstGeom prst="rect">
            <a:avLst/>
          </a:prstGeom>
        </p:spPr>
        <p:txBody>
          <a:bodyPr vert="horz" lIns="91440" tIns="45720" rIns="91440" bIns="45720" rtlCol="0" anchor="ctr"/>
          <a:lstStyle>
            <a:lvl1pPr algn="l">
              <a:defRPr sz="1600">
                <a:solidFill>
                  <a:srgbClr val="0E720F"/>
                </a:solidFill>
              </a:defRPr>
            </a:lvl1pPr>
          </a:lstStyle>
          <a:p>
            <a:r>
              <a:rPr lang="en-US" dirty="0"/>
              <a:t>A. Affolder (Santa Cruz)</a:t>
            </a:r>
          </a:p>
        </p:txBody>
      </p:sp>
      <p:sp>
        <p:nvSpPr>
          <p:cNvPr id="5" name="Footer Placeholder 4"/>
          <p:cNvSpPr>
            <a:spLocks noGrp="1"/>
          </p:cNvSpPr>
          <p:nvPr>
            <p:ph type="ftr" sz="quarter" idx="3"/>
          </p:nvPr>
        </p:nvSpPr>
        <p:spPr>
          <a:xfrm>
            <a:off x="0" y="6482994"/>
            <a:ext cx="12192000" cy="365125"/>
          </a:xfrm>
          <a:prstGeom prst="rect">
            <a:avLst/>
          </a:prstGeom>
        </p:spPr>
        <p:txBody>
          <a:bodyPr vert="horz" lIns="91440" tIns="45720" rIns="91440" bIns="45720" rtlCol="0" anchor="ctr"/>
          <a:lstStyle>
            <a:lvl1pPr algn="ctr">
              <a:defRPr sz="1600">
                <a:solidFill>
                  <a:srgbClr val="0E720F"/>
                </a:solidFill>
              </a:defRPr>
            </a:lvl1pPr>
          </a:lstStyle>
          <a:p>
            <a:r>
              <a:rPr lang="en-US" dirty="0"/>
              <a:t>Solid State Tracking and Timing Technologies within CPAD </a:t>
            </a:r>
          </a:p>
        </p:txBody>
      </p:sp>
      <p:sp>
        <p:nvSpPr>
          <p:cNvPr id="6" name="Slide Number Placeholder 5"/>
          <p:cNvSpPr>
            <a:spLocks noGrp="1"/>
          </p:cNvSpPr>
          <p:nvPr>
            <p:ph type="sldNum" sz="quarter" idx="4"/>
          </p:nvPr>
        </p:nvSpPr>
        <p:spPr>
          <a:xfrm>
            <a:off x="11633982" y="6492875"/>
            <a:ext cx="558018" cy="365125"/>
          </a:xfrm>
          <a:prstGeom prst="rect">
            <a:avLst/>
          </a:prstGeom>
        </p:spPr>
        <p:txBody>
          <a:bodyPr vert="horz" lIns="91440" tIns="45720" rIns="91440" bIns="45720" rtlCol="0" anchor="ctr"/>
          <a:lstStyle>
            <a:lvl1pPr algn="r">
              <a:defRPr sz="1600">
                <a:solidFill>
                  <a:srgbClr val="0E720F"/>
                </a:solidFill>
              </a:defRPr>
            </a:lvl1pPr>
          </a:lstStyle>
          <a:p>
            <a:fld id="{253520A3-A5B1-458D-A53C-B7AAC140DA80}" type="slidenum">
              <a:rPr lang="en-US" smtClean="0"/>
              <a:pPr/>
              <a:t>‹#›</a:t>
            </a:fld>
            <a:endParaRPr lang="en-US"/>
          </a:p>
        </p:txBody>
      </p:sp>
      <p:pic>
        <p:nvPicPr>
          <p:cNvPr id="7" name="Picture 6"/>
          <p:cNvPicPr>
            <a:picLocks noChangeAspect="1"/>
          </p:cNvPicPr>
          <p:nvPr userDrawn="1"/>
        </p:nvPicPr>
        <p:blipFill rotWithShape="1">
          <a:blip r:embed="rId8">
            <a:extLst>
              <a:ext uri="{28A0092B-C50C-407E-A947-70E740481C1C}">
                <a14:useLocalDpi xmlns:a14="http://schemas.microsoft.com/office/drawing/2010/main" val="0"/>
              </a:ext>
            </a:extLst>
          </a:blip>
          <a:srcRect l="6555" t="14981" r="16198" b="12921"/>
          <a:stretch/>
        </p:blipFill>
        <p:spPr>
          <a:xfrm>
            <a:off x="0" y="-6366"/>
            <a:ext cx="1959429" cy="914400"/>
          </a:xfrm>
          <a:prstGeom prst="rect">
            <a:avLst/>
          </a:prstGeom>
        </p:spPr>
      </p:pic>
      <p:cxnSp>
        <p:nvCxnSpPr>
          <p:cNvPr id="14" name="Straight Connector 13"/>
          <p:cNvCxnSpPr/>
          <p:nvPr userDrawn="1"/>
        </p:nvCxnSpPr>
        <p:spPr>
          <a:xfrm>
            <a:off x="0" y="6453673"/>
            <a:ext cx="12192000" cy="0"/>
          </a:xfrm>
          <a:prstGeom prst="line">
            <a:avLst/>
          </a:prstGeom>
          <a:ln w="31750">
            <a:solidFill>
              <a:srgbClr val="0D710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914400"/>
            <a:ext cx="12192000" cy="0"/>
          </a:xfrm>
          <a:prstGeom prst="line">
            <a:avLst/>
          </a:prstGeom>
          <a:ln w="31750">
            <a:solidFill>
              <a:srgbClr val="0D710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0217160"/>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50" r:id="rId3"/>
    <p:sldLayoutId id="2147483651" r:id="rId4"/>
    <p:sldLayoutId id="2147483652" r:id="rId5"/>
    <p:sldLayoutId id="2147483654" r:id="rId6"/>
  </p:sldLayoutIdLst>
  <p:hf hdr="0"/>
  <p:txStyles>
    <p:titleStyle>
      <a:lvl1pPr algn="ctr" defTabSz="914400" rtl="0" eaLnBrk="1" latinLnBrk="0" hangingPunct="1">
        <a:lnSpc>
          <a:spcPct val="90000"/>
        </a:lnSpc>
        <a:spcBef>
          <a:spcPct val="0"/>
        </a:spcBef>
        <a:buNone/>
        <a:defRPr sz="4400" kern="1200">
          <a:solidFill>
            <a:srgbClr val="0D710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SzPct val="80000"/>
        <a:buFont typeface="Wingdings" panose="05000000000000000000" pitchFamily="2" charset="2"/>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SzPct val="70000"/>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SzPct val="75000"/>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SzPct val="60000"/>
        <a:buFont typeface="Wingdings" panose="05000000000000000000" pitchFamily="2" charset="2"/>
        <a:buChar char="v"/>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ndico.global/event/14966/timetable/#20251007" TargetMode="External"/><Relationship Id="rId2" Type="http://schemas.openxmlformats.org/officeDocument/2006/relationships/hyperlink" Target="https://cpad-dpf.org/?page_id=1702"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indico.global/event/14966/contributions/132630/attachments/63147/121897/CPAD_2025_Apresyan_v1.pdf" TargetMode="Externa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indico.global/event/14966/contributions/132632/attachments/63125/121854/rota_timing_maps.pdf"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indico.global/event/14966/contributions/133282/attachments/63190/122263/CPAD2025_3DIntSenS.pdf" TargetMode="Externa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hyperlink" Target="https://indico.global/event/14966/contributions/132623/attachments/63187/121954/cpad_mack.pdf" TargetMode="External"/><Relationship Id="rId1" Type="http://schemas.openxmlformats.org/officeDocument/2006/relationships/slideLayout" Target="../slideLayouts/slideLayout3.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indico.global/event/14966/contributions/132625/attachments/63253/122054/CPAD25_ML_AC-LGAD.pdf" TargetMode="Externa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hyperlink" Target="https://indico.global/event/14966/contributions/133281/attachments/63257/122069/SEB_CPAD_2025.pdf" TargetMode="Externa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indico.global/event/14966/contributions/132619/attachments/62931/122975/cpad-2025-revised.pdf" TargetMode="External"/><Relationship Id="rId2" Type="http://schemas.openxmlformats.org/officeDocument/2006/relationships/hyperlink" Target="https://indico.global/event/14966/contributions/132626/attachments/63254/122105/CPAD.pdf" TargetMode="Externa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indico.global/event/14966/contributions/132622/attachments/63056/122160/CPAD_2025_HijasFarook.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indico.global/event/14966/contributions/132628/attachments/63311/122161/6D%20Tracking.pdf" TargetMode="Externa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indico.global/event/14966/contributions/132627/attachments/63226/122015/2025_10_09-4d_demo-theim.pdf"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hyperlink" Target="https://indico.global/event/14966/contributions/132621/attachments/63317/122175/20251008_TaoYang_CPAD2025_Workshop.pdf" TargetMode="Externa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hyperlink" Target="https://indico.global/event/14966/contributions/137234/attachments/63362/122432/CPAD%202025.pdf" TargetMode="External"/><Relationship Id="rId7" Type="http://schemas.openxmlformats.org/officeDocument/2006/relationships/image" Target="../media/image26.png"/><Relationship Id="rId2" Type="http://schemas.openxmlformats.org/officeDocument/2006/relationships/hyperlink" Target="https://indico.global/event/14966/contributions/132614/attachments/63334/122228/CPAD_ThinFilmDetectors_Oct9_2025.pdf" TargetMode="Externa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emf"/><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indico.global/event/14966/contributions/132615/attachments/63168/122159/CPAD_2025-10-9_Oktyabrsky.pdf" TargetMode="Externa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indico.global/event/14966/contributions/133722/attachments/63118/121982/CPAD_DCDC_Nikolica_20251007_v1.pdf" TargetMode="External"/><Relationship Id="rId1" Type="http://schemas.openxmlformats.org/officeDocument/2006/relationships/slideLayout" Target="../slideLayouts/slideLayout3.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9651" y="1795840"/>
            <a:ext cx="11459183" cy="1385741"/>
          </a:xfrm>
        </p:spPr>
        <p:txBody>
          <a:bodyPr>
            <a:normAutofit fontScale="90000"/>
          </a:bodyPr>
          <a:lstStyle/>
          <a:p>
            <a:r>
              <a:rPr lang="en-US" dirty="0"/>
              <a:t>Solid State Tracking and Timing Technologies within CPAD </a:t>
            </a:r>
          </a:p>
        </p:txBody>
      </p:sp>
      <p:sp>
        <p:nvSpPr>
          <p:cNvPr id="3" name="Subtitle 2"/>
          <p:cNvSpPr>
            <a:spLocks noGrp="1"/>
          </p:cNvSpPr>
          <p:nvPr>
            <p:ph type="subTitle" idx="1"/>
          </p:nvPr>
        </p:nvSpPr>
        <p:spPr>
          <a:xfrm>
            <a:off x="1524000" y="3429000"/>
            <a:ext cx="9144000" cy="3253063"/>
          </a:xfrm>
        </p:spPr>
        <p:txBody>
          <a:bodyPr>
            <a:normAutofit/>
          </a:bodyPr>
          <a:lstStyle/>
          <a:p>
            <a:r>
              <a:rPr lang="en-US" sz="3000" b="1" dirty="0">
                <a:solidFill>
                  <a:srgbClr val="0D710D"/>
                </a:solidFill>
              </a:rPr>
              <a:t>Tony Affolder</a:t>
            </a:r>
          </a:p>
          <a:p>
            <a:r>
              <a:rPr lang="en-US" sz="2000" dirty="0"/>
              <a:t>Santa Cruz Institute for Particle Physics</a:t>
            </a:r>
          </a:p>
          <a:p>
            <a:r>
              <a:rPr lang="en-US" sz="2000" dirty="0"/>
              <a:t>University of California, Santa Cruz</a:t>
            </a:r>
          </a:p>
          <a:p>
            <a:r>
              <a:rPr lang="en-US" sz="2000" b="1" dirty="0">
                <a:solidFill>
                  <a:srgbClr val="0D710D"/>
                </a:solidFill>
              </a:rPr>
              <a:t>On behalf of the RDC3</a:t>
            </a:r>
            <a:endParaRPr lang="en-US" sz="2000" dirty="0"/>
          </a:p>
          <a:p>
            <a:r>
              <a:rPr lang="en-US" sz="1800" dirty="0"/>
              <a:t>Fourth US FCC Meeting</a:t>
            </a:r>
          </a:p>
          <a:p>
            <a:r>
              <a:rPr lang="en-US" sz="1800" dirty="0"/>
              <a:t>SLAC, September 8-11, 2026</a:t>
            </a:r>
          </a:p>
        </p:txBody>
      </p:sp>
    </p:spTree>
    <p:extLst>
      <p:ext uri="{BB962C8B-B14F-4D97-AF65-F5344CB8AC3E}">
        <p14:creationId xmlns:p14="http://schemas.microsoft.com/office/powerpoint/2010/main" val="1063319498"/>
      </p:ext>
    </p:extLst>
  </p:cSld>
  <p:clrMapOvr>
    <a:masterClrMapping/>
  </p:clrMapOvr>
  <mc:AlternateContent xmlns:mc="http://schemas.openxmlformats.org/markup-compatibility/2006" xmlns:p14="http://schemas.microsoft.com/office/powerpoint/2010/main">
    <mc:Choice Requires="p14">
      <p:transition spd="slow" p14:dur="2000" advTm="10191"/>
    </mc:Choice>
    <mc:Fallback xmlns="">
      <p:transition spd="slow" advTm="1019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183FE9-03AB-355E-84B0-3002851F4CB9}"/>
              </a:ext>
            </a:extLst>
          </p:cNvPr>
          <p:cNvSpPr>
            <a:spLocks noGrp="1"/>
          </p:cNvSpPr>
          <p:nvPr>
            <p:ph type="title"/>
          </p:nvPr>
        </p:nvSpPr>
        <p:spPr/>
        <p:txBody>
          <a:bodyPr>
            <a:normAutofit/>
          </a:bodyPr>
          <a:lstStyle/>
          <a:p>
            <a:r>
              <a:rPr lang="en-US" dirty="0"/>
              <a:t>Overview</a:t>
            </a:r>
          </a:p>
        </p:txBody>
      </p:sp>
      <p:sp>
        <p:nvSpPr>
          <p:cNvPr id="8" name="Content Placeholder 7">
            <a:extLst>
              <a:ext uri="{FF2B5EF4-FFF2-40B4-BE49-F238E27FC236}">
                <a16:creationId xmlns:a16="http://schemas.microsoft.com/office/drawing/2014/main" id="{688D8ADD-A7BA-7884-5380-CFBBAC5FAB82}"/>
              </a:ext>
            </a:extLst>
          </p:cNvPr>
          <p:cNvSpPr>
            <a:spLocks noGrp="1"/>
          </p:cNvSpPr>
          <p:nvPr>
            <p:ph idx="1"/>
          </p:nvPr>
        </p:nvSpPr>
        <p:spPr/>
        <p:txBody>
          <a:bodyPr>
            <a:normAutofit fontScale="77500" lnSpcReduction="20000"/>
          </a:bodyPr>
          <a:lstStyle/>
          <a:p>
            <a:r>
              <a:rPr lang="en-US" dirty="0"/>
              <a:t>CPAD RDC3 coordinates US “blue sky” R&amp;D for Solid State Tracking and Devices (</a:t>
            </a:r>
            <a:r>
              <a:rPr lang="en-US" dirty="0">
                <a:hlinkClick r:id="rId2"/>
              </a:rPr>
              <a:t>https://cpad-dpf.org/?page_id=1702</a:t>
            </a:r>
            <a:r>
              <a:rPr lang="en-US" dirty="0"/>
              <a:t>)</a:t>
            </a:r>
          </a:p>
          <a:p>
            <a:pPr lvl="1"/>
            <a:r>
              <a:rPr lang="en-US" dirty="0"/>
              <a:t>Work towards a particular experiment is outside of scope</a:t>
            </a:r>
          </a:p>
          <a:p>
            <a:r>
              <a:rPr lang="en-US" dirty="0"/>
              <a:t> 5 main topic areas:</a:t>
            </a:r>
          </a:p>
          <a:p>
            <a:pPr lvl="1"/>
            <a:r>
              <a:rPr lang="en-US" dirty="0"/>
              <a:t>RDC3-WP1: Developing and adapting non-silicon and novel configuration tracking sensors</a:t>
            </a:r>
          </a:p>
          <a:p>
            <a:pPr lvl="1"/>
            <a:r>
              <a:rPr lang="en-US" dirty="0"/>
              <a:t>RDC3-WP2: Developing scalable, low mass tracking systems</a:t>
            </a:r>
          </a:p>
          <a:p>
            <a:pPr lvl="1"/>
            <a:r>
              <a:rPr lang="en-US" dirty="0"/>
              <a:t>RDC3-WP3: Extending the performance reach of sensors toward fluences of 10^18 n</a:t>
            </a:r>
            <a:r>
              <a:rPr lang="en-US" baseline="-25000" dirty="0"/>
              <a:t>eq</a:t>
            </a:r>
            <a:r>
              <a:rPr lang="en-US" dirty="0"/>
              <a:t>/cm</a:t>
            </a:r>
            <a:r>
              <a:rPr lang="en-US" baseline="30000" dirty="0"/>
              <a:t>2</a:t>
            </a:r>
            <a:r>
              <a:rPr lang="en-US" dirty="0"/>
              <a:t>, timing of 1 </a:t>
            </a:r>
            <a:r>
              <a:rPr lang="en-US" dirty="0" err="1"/>
              <a:t>ps</a:t>
            </a:r>
            <a:r>
              <a:rPr lang="en-US" dirty="0"/>
              <a:t>, and characteristic dimensions of 5 microns</a:t>
            </a:r>
          </a:p>
          <a:p>
            <a:pPr lvl="1"/>
            <a:r>
              <a:rPr lang="en-US" dirty="0"/>
              <a:t>RDC3-WP4: Developing advanced models of existing and new technologies</a:t>
            </a:r>
          </a:p>
          <a:p>
            <a:pPr lvl="1"/>
            <a:r>
              <a:rPr lang="en-US" dirty="0"/>
              <a:t>RDC3-WP5: Adding more intelligence to tracking systems</a:t>
            </a:r>
          </a:p>
          <a:p>
            <a:r>
              <a:rPr lang="en-US" dirty="0"/>
              <a:t>Inputs to this presentation is from the 2025 CPAD Workshop in Penn: </a:t>
            </a:r>
            <a:r>
              <a:rPr lang="en-US" dirty="0">
                <a:hlinkClick r:id="rId3"/>
              </a:rPr>
              <a:t>https://indico.global/event/14966/timetable/#20251007</a:t>
            </a:r>
            <a:endParaRPr lang="en-US" dirty="0"/>
          </a:p>
          <a:p>
            <a:pPr lvl="1"/>
            <a:endParaRPr lang="en-US" dirty="0"/>
          </a:p>
        </p:txBody>
      </p:sp>
      <p:sp>
        <p:nvSpPr>
          <p:cNvPr id="4" name="Date Placeholder 3">
            <a:extLst>
              <a:ext uri="{FF2B5EF4-FFF2-40B4-BE49-F238E27FC236}">
                <a16:creationId xmlns:a16="http://schemas.microsoft.com/office/drawing/2014/main" id="{BF7367A4-26E4-1D6E-8961-76C71C565768}"/>
              </a:ext>
            </a:extLst>
          </p:cNvPr>
          <p:cNvSpPr>
            <a:spLocks noGrp="1"/>
          </p:cNvSpPr>
          <p:nvPr>
            <p:ph type="dt" sz="half" idx="10"/>
          </p:nvPr>
        </p:nvSpPr>
        <p:spPr/>
        <p:txBody>
          <a:bodyPr/>
          <a:lstStyle/>
          <a:p>
            <a:r>
              <a:rPr lang="en-US"/>
              <a:t>A. Affolder (Santa Cruz)</a:t>
            </a:r>
          </a:p>
        </p:txBody>
      </p:sp>
      <p:sp>
        <p:nvSpPr>
          <p:cNvPr id="5" name="Footer Placeholder 4">
            <a:extLst>
              <a:ext uri="{FF2B5EF4-FFF2-40B4-BE49-F238E27FC236}">
                <a16:creationId xmlns:a16="http://schemas.microsoft.com/office/drawing/2014/main" id="{C8C6A313-D18D-6B1A-8B79-72B07B785BEE}"/>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0A1C1C55-2EDB-945D-5306-C9B02A195DD8}"/>
              </a:ext>
            </a:extLst>
          </p:cNvPr>
          <p:cNvSpPr>
            <a:spLocks noGrp="1"/>
          </p:cNvSpPr>
          <p:nvPr>
            <p:ph type="sldNum" sz="quarter" idx="12"/>
          </p:nvPr>
        </p:nvSpPr>
        <p:spPr/>
        <p:txBody>
          <a:bodyPr/>
          <a:lstStyle/>
          <a:p>
            <a:fld id="{253520A3-A5B1-458D-A53C-B7AAC140DA80}" type="slidenum">
              <a:rPr lang="en-US" smtClean="0"/>
              <a:t>2</a:t>
            </a:fld>
            <a:endParaRPr lang="en-US"/>
          </a:p>
        </p:txBody>
      </p:sp>
    </p:spTree>
    <p:extLst>
      <p:ext uri="{BB962C8B-B14F-4D97-AF65-F5344CB8AC3E}">
        <p14:creationId xmlns:p14="http://schemas.microsoft.com/office/powerpoint/2010/main" val="3415535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220AB-EFD3-967A-6EC1-6392E183E822}"/>
              </a:ext>
            </a:extLst>
          </p:cNvPr>
          <p:cNvSpPr>
            <a:spLocks noGrp="1"/>
          </p:cNvSpPr>
          <p:nvPr>
            <p:ph type="title"/>
          </p:nvPr>
        </p:nvSpPr>
        <p:spPr>
          <a:xfrm>
            <a:off x="1956816" y="0"/>
            <a:ext cx="8113159" cy="914400"/>
          </a:xfrm>
        </p:spPr>
        <p:txBody>
          <a:bodyPr>
            <a:normAutofit fontScale="90000"/>
          </a:bodyPr>
          <a:lstStyle/>
          <a:p>
            <a:r>
              <a:rPr lang="en-US" dirty="0"/>
              <a:t>MAPS (Design &amp; Characterization)</a:t>
            </a:r>
          </a:p>
        </p:txBody>
      </p:sp>
      <p:sp>
        <p:nvSpPr>
          <p:cNvPr id="3" name="Content Placeholder 2">
            <a:extLst>
              <a:ext uri="{FF2B5EF4-FFF2-40B4-BE49-F238E27FC236}">
                <a16:creationId xmlns:a16="http://schemas.microsoft.com/office/drawing/2014/main" id="{280FD861-C3AD-89A6-0DC3-6156BC3F81E7}"/>
              </a:ext>
            </a:extLst>
          </p:cNvPr>
          <p:cNvSpPr>
            <a:spLocks noGrp="1"/>
          </p:cNvSpPr>
          <p:nvPr>
            <p:ph idx="1"/>
          </p:nvPr>
        </p:nvSpPr>
        <p:spPr>
          <a:xfrm>
            <a:off x="109729" y="1109663"/>
            <a:ext cx="7640046" cy="5167312"/>
          </a:xfrm>
        </p:spPr>
        <p:txBody>
          <a:bodyPr>
            <a:normAutofit fontScale="77500" lnSpcReduction="20000"/>
          </a:bodyPr>
          <a:lstStyle/>
          <a:p>
            <a:r>
              <a:rPr lang="en-US" dirty="0"/>
              <a:t>Evaluation of Arcadia MAPS (Fermilab)</a:t>
            </a:r>
          </a:p>
          <a:p>
            <a:pPr lvl="1"/>
            <a:r>
              <a:rPr lang="en-US" dirty="0"/>
              <a:t>512x512 arrays of 25x25 mm2 pixels using LF 110 nm process designed by INFN</a:t>
            </a:r>
          </a:p>
          <a:p>
            <a:pPr lvl="1"/>
            <a:r>
              <a:rPr lang="en-US" dirty="0"/>
              <a:t> Laser and beta-source tested at HEERD facility</a:t>
            </a:r>
          </a:p>
          <a:p>
            <a:pPr lvl="1"/>
            <a:r>
              <a:rPr lang="en-US" dirty="0"/>
              <a:t>Evaluated at FNAL 120 GeV proton test beam</a:t>
            </a:r>
          </a:p>
          <a:p>
            <a:r>
              <a:rPr lang="en-US" dirty="0"/>
              <a:t>Development of MAPS sensors at US commercial process (</a:t>
            </a:r>
            <a:r>
              <a:rPr lang="en-US" dirty="0" err="1"/>
              <a:t>SkyWater</a:t>
            </a:r>
            <a:r>
              <a:rPr lang="en-US" dirty="0"/>
              <a:t>) with fast timing (10 </a:t>
            </a:r>
            <a:r>
              <a:rPr lang="en-US" dirty="0" err="1"/>
              <a:t>ps</a:t>
            </a:r>
            <a:r>
              <a:rPr lang="en-US" dirty="0"/>
              <a:t>) and high precision (LBNL, Fermilab, BNL, UCSC, KEK, </a:t>
            </a:r>
            <a:r>
              <a:rPr lang="en-US" dirty="0" err="1"/>
              <a:t>UTsuk</a:t>
            </a:r>
            <a:r>
              <a:rPr lang="en-US" dirty="0"/>
              <a:t>)</a:t>
            </a:r>
          </a:p>
          <a:p>
            <a:pPr lvl="1"/>
            <a:r>
              <a:rPr lang="en-US" dirty="0"/>
              <a:t>SBIR with </a:t>
            </a:r>
            <a:r>
              <a:rPr lang="en-US" dirty="0" err="1"/>
              <a:t>Caporus</a:t>
            </a:r>
            <a:r>
              <a:rPr lang="en-US" dirty="0"/>
              <a:t> technology to investigate feasibility of 3D sensors/Deep Trench Electrode</a:t>
            </a:r>
          </a:p>
          <a:p>
            <a:pPr lvl="1"/>
            <a:r>
              <a:rPr lang="en-US" dirty="0"/>
              <a:t>Goal of integration with directly coupled CMOS electronics in an SOI stack</a:t>
            </a:r>
          </a:p>
          <a:p>
            <a:pPr marL="0" indent="0">
              <a:buNone/>
            </a:pPr>
            <a:r>
              <a:rPr lang="en-US" dirty="0"/>
              <a:t>See </a:t>
            </a:r>
            <a:r>
              <a:rPr lang="en-US" dirty="0">
                <a:hlinkClick r:id="rId2"/>
              </a:rPr>
              <a:t>presentation </a:t>
            </a:r>
            <a:r>
              <a:rPr lang="en-US" dirty="0"/>
              <a:t>for details</a:t>
            </a:r>
          </a:p>
        </p:txBody>
      </p:sp>
      <p:sp>
        <p:nvSpPr>
          <p:cNvPr id="4" name="Date Placeholder 3">
            <a:extLst>
              <a:ext uri="{FF2B5EF4-FFF2-40B4-BE49-F238E27FC236}">
                <a16:creationId xmlns:a16="http://schemas.microsoft.com/office/drawing/2014/main" id="{4B58E2C4-01D3-DB77-FFF4-04806AC3CD48}"/>
              </a:ext>
            </a:extLst>
          </p:cNvPr>
          <p:cNvSpPr>
            <a:spLocks noGrp="1"/>
          </p:cNvSpPr>
          <p:nvPr>
            <p:ph type="dt" sz="half" idx="10"/>
          </p:nvPr>
        </p:nvSpPr>
        <p:spPr>
          <a:xfrm>
            <a:off x="-1" y="6492240"/>
            <a:ext cx="2588079" cy="365125"/>
          </a:xfrm>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854BA85D-6182-2DD0-AB65-BCEF78E2DAB3}"/>
              </a:ext>
            </a:extLst>
          </p:cNvPr>
          <p:cNvSpPr>
            <a:spLocks noGrp="1"/>
          </p:cNvSpPr>
          <p:nvPr>
            <p:ph type="ftr" sz="quarter" idx="11"/>
          </p:nvPr>
        </p:nvSpPr>
        <p:spPr>
          <a:xfrm>
            <a:off x="0" y="6492240"/>
            <a:ext cx="12192000" cy="365125"/>
          </a:xfrm>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E19D4713-F14D-A5C8-1097-CE73B41B7509}"/>
              </a:ext>
            </a:extLst>
          </p:cNvPr>
          <p:cNvSpPr>
            <a:spLocks noGrp="1"/>
          </p:cNvSpPr>
          <p:nvPr>
            <p:ph type="sldNum" sz="quarter" idx="12"/>
          </p:nvPr>
        </p:nvSpPr>
        <p:spPr>
          <a:xfrm>
            <a:off x="11626546" y="6492875"/>
            <a:ext cx="558018" cy="365125"/>
          </a:xfrm>
        </p:spPr>
        <p:txBody>
          <a:bodyPr/>
          <a:lstStyle/>
          <a:p>
            <a:fld id="{253520A3-A5B1-458D-A53C-B7AAC140DA80}" type="slidenum">
              <a:rPr lang="en-US" smtClean="0"/>
              <a:pPr/>
              <a:t>3</a:t>
            </a:fld>
            <a:endParaRPr lang="en-US"/>
          </a:p>
        </p:txBody>
      </p:sp>
      <p:pic>
        <p:nvPicPr>
          <p:cNvPr id="9" name="Picture 8" descr="The image is a scatter plot comparing two variables: cluster width and residual width, with a dashed line indicating a threshold, and the data points are labeled with their respective values.&#10;&#10;AI-generated content may be incorrect.">
            <a:extLst>
              <a:ext uri="{FF2B5EF4-FFF2-40B4-BE49-F238E27FC236}">
                <a16:creationId xmlns:a16="http://schemas.microsoft.com/office/drawing/2014/main" id="{376B5EE3-71EC-0384-F57C-EFEECC41E0BF}"/>
              </a:ext>
            </a:extLst>
          </p:cNvPr>
          <p:cNvPicPr>
            <a:picLocks noChangeAspect="1"/>
          </p:cNvPicPr>
          <p:nvPr/>
        </p:nvPicPr>
        <p:blipFill>
          <a:blip r:embed="rId3"/>
          <a:stretch>
            <a:fillRect/>
          </a:stretch>
        </p:blipFill>
        <p:spPr>
          <a:xfrm>
            <a:off x="7852067" y="1030088"/>
            <a:ext cx="4332497" cy="2773816"/>
          </a:xfrm>
          <a:prstGeom prst="rect">
            <a:avLst/>
          </a:prstGeom>
        </p:spPr>
      </p:pic>
      <p:pic>
        <p:nvPicPr>
          <p:cNvPr id="17" name="Picture 16" descr="The diagram illustrates a 3D sensor integrated into a stacked semiconductor structure, featuring an SOI layer topped with a CMOS layer.&#10;&#10;AI-generated content may be incorrect.">
            <a:extLst>
              <a:ext uri="{FF2B5EF4-FFF2-40B4-BE49-F238E27FC236}">
                <a16:creationId xmlns:a16="http://schemas.microsoft.com/office/drawing/2014/main" id="{8A7523EB-4507-A7A9-D9C1-3F0F1A20357F}"/>
              </a:ext>
            </a:extLst>
          </p:cNvPr>
          <p:cNvPicPr>
            <a:picLocks noChangeAspect="1"/>
          </p:cNvPicPr>
          <p:nvPr/>
        </p:nvPicPr>
        <p:blipFill>
          <a:blip r:embed="rId4"/>
          <a:stretch>
            <a:fillRect/>
          </a:stretch>
        </p:blipFill>
        <p:spPr>
          <a:xfrm>
            <a:off x="8977122" y="3794125"/>
            <a:ext cx="3105150" cy="2590800"/>
          </a:xfrm>
          <a:prstGeom prst="rect">
            <a:avLst/>
          </a:prstGeom>
        </p:spPr>
      </p:pic>
    </p:spTree>
    <p:extLst>
      <p:ext uri="{BB962C8B-B14F-4D97-AF65-F5344CB8AC3E}">
        <p14:creationId xmlns:p14="http://schemas.microsoft.com/office/powerpoint/2010/main" val="1188227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65E79-74A7-79E0-287B-FF6111F291E3}"/>
              </a:ext>
            </a:extLst>
          </p:cNvPr>
          <p:cNvSpPr>
            <a:spLocks noGrp="1"/>
          </p:cNvSpPr>
          <p:nvPr>
            <p:ph type="title"/>
          </p:nvPr>
        </p:nvSpPr>
        <p:spPr/>
        <p:txBody>
          <a:bodyPr/>
          <a:lstStyle/>
          <a:p>
            <a:r>
              <a:rPr lang="en-US" dirty="0"/>
              <a:t>MAPS (Design)</a:t>
            </a:r>
          </a:p>
        </p:txBody>
      </p:sp>
      <p:sp>
        <p:nvSpPr>
          <p:cNvPr id="3" name="Content Placeholder 2">
            <a:extLst>
              <a:ext uri="{FF2B5EF4-FFF2-40B4-BE49-F238E27FC236}">
                <a16:creationId xmlns:a16="http://schemas.microsoft.com/office/drawing/2014/main" id="{97092BD8-1863-17BD-0AF7-66D13CF6D576}"/>
              </a:ext>
            </a:extLst>
          </p:cNvPr>
          <p:cNvSpPr>
            <a:spLocks noGrp="1"/>
          </p:cNvSpPr>
          <p:nvPr>
            <p:ph idx="1"/>
          </p:nvPr>
        </p:nvSpPr>
        <p:spPr>
          <a:xfrm>
            <a:off x="95755" y="1097416"/>
            <a:ext cx="6842372" cy="5381997"/>
          </a:xfrm>
        </p:spPr>
        <p:txBody>
          <a:bodyPr>
            <a:normAutofit fontScale="85000" lnSpcReduction="10000"/>
          </a:bodyPr>
          <a:lstStyle/>
          <a:p>
            <a:r>
              <a:rPr lang="en-US" dirty="0"/>
              <a:t>Design of MAPS with improved timing performance for low-duty cycle accelerators in Tower 65 nm technology: (SLAC/Stanford in collaboration with CERN)-</a:t>
            </a:r>
            <a:r>
              <a:rPr lang="en-US" dirty="0">
                <a:hlinkClick r:id="rId2"/>
              </a:rPr>
              <a:t>slides</a:t>
            </a:r>
            <a:r>
              <a:rPr lang="en-US" dirty="0"/>
              <a:t> </a:t>
            </a:r>
          </a:p>
          <a:p>
            <a:pPr lvl="1"/>
            <a:r>
              <a:rPr lang="en-US" dirty="0"/>
              <a:t>Chiplet prototype was submitted in CERN ER2 run (NAPA v2):</a:t>
            </a:r>
          </a:p>
          <a:p>
            <a:pPr lvl="2"/>
            <a:r>
              <a:rPr lang="en-US" dirty="0"/>
              <a:t>Designed for ~ns timing performance, but should achieve O(100) </a:t>
            </a:r>
            <a:r>
              <a:rPr lang="en-US" dirty="0" err="1"/>
              <a:t>ps</a:t>
            </a:r>
            <a:r>
              <a:rPr lang="en-US" dirty="0"/>
              <a:t> jitter</a:t>
            </a:r>
          </a:p>
          <a:p>
            <a:pPr lvl="2"/>
            <a:r>
              <a:rPr lang="en-US" dirty="0"/>
              <a:t>Includes pixels matrix &amp; test structure for TDC (delay cells) for characterization</a:t>
            </a:r>
          </a:p>
          <a:p>
            <a:pPr lvl="3"/>
            <a:r>
              <a:rPr lang="en-US" dirty="0"/>
              <a:t>Multiple pixel analogue cells connected to one TDC</a:t>
            </a:r>
          </a:p>
        </p:txBody>
      </p:sp>
      <p:sp>
        <p:nvSpPr>
          <p:cNvPr id="4" name="Date Placeholder 3">
            <a:extLst>
              <a:ext uri="{FF2B5EF4-FFF2-40B4-BE49-F238E27FC236}">
                <a16:creationId xmlns:a16="http://schemas.microsoft.com/office/drawing/2014/main" id="{E3CBD735-AD8A-6408-48B3-2FD46B74650F}"/>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F883A99A-D0A1-6DFD-1B20-4F00532E6C00}"/>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BDA115FC-1E91-4A69-6C37-5D0E8B9BC52C}"/>
              </a:ext>
            </a:extLst>
          </p:cNvPr>
          <p:cNvSpPr>
            <a:spLocks noGrp="1"/>
          </p:cNvSpPr>
          <p:nvPr>
            <p:ph type="sldNum" sz="quarter" idx="12"/>
          </p:nvPr>
        </p:nvSpPr>
        <p:spPr/>
        <p:txBody>
          <a:bodyPr/>
          <a:lstStyle/>
          <a:p>
            <a:fld id="{253520A3-A5B1-458D-A53C-B7AAC140DA80}" type="slidenum">
              <a:rPr lang="en-US" smtClean="0"/>
              <a:t>4</a:t>
            </a:fld>
            <a:endParaRPr lang="en-US"/>
          </a:p>
        </p:txBody>
      </p:sp>
      <p:pic>
        <p:nvPicPr>
          <p:cNvPr id="8" name="Picture 7" descr="The image depicts a diagram illustrating the Full TDC (Time-to-Digital Converter) area, including various components such as TDC Core, TDC Logic, and Register Outputs, with specific measurements and voltage values provided.&#10;&#10;AI-generated content may be incorrect.">
            <a:extLst>
              <a:ext uri="{FF2B5EF4-FFF2-40B4-BE49-F238E27FC236}">
                <a16:creationId xmlns:a16="http://schemas.microsoft.com/office/drawing/2014/main" id="{77FF4E2F-1C66-1FCB-D3E4-9813DF4FC2CB}"/>
              </a:ext>
            </a:extLst>
          </p:cNvPr>
          <p:cNvPicPr>
            <a:picLocks noChangeAspect="1"/>
          </p:cNvPicPr>
          <p:nvPr/>
        </p:nvPicPr>
        <p:blipFill>
          <a:blip r:embed="rId3"/>
          <a:stretch>
            <a:fillRect/>
          </a:stretch>
        </p:blipFill>
        <p:spPr>
          <a:xfrm>
            <a:off x="6986895" y="3840480"/>
            <a:ext cx="5345883" cy="2344864"/>
          </a:xfrm>
          <a:prstGeom prst="rect">
            <a:avLst/>
          </a:prstGeom>
        </p:spPr>
      </p:pic>
      <p:pic>
        <p:nvPicPr>
          <p:cNvPr id="10" name="Picture 9" descr="The image depicts a front-end schematic layout for NAPA v2, measuring 6 um and 10 um, not optimized for area.&#10;&#10;AI-generated content may be incorrect.">
            <a:extLst>
              <a:ext uri="{FF2B5EF4-FFF2-40B4-BE49-F238E27FC236}">
                <a16:creationId xmlns:a16="http://schemas.microsoft.com/office/drawing/2014/main" id="{A94918A8-C0D9-764E-6B42-147F2F9C6933}"/>
              </a:ext>
            </a:extLst>
          </p:cNvPr>
          <p:cNvPicPr>
            <a:picLocks noChangeAspect="1"/>
          </p:cNvPicPr>
          <p:nvPr/>
        </p:nvPicPr>
        <p:blipFill>
          <a:blip r:embed="rId4"/>
          <a:stretch>
            <a:fillRect/>
          </a:stretch>
        </p:blipFill>
        <p:spPr>
          <a:xfrm>
            <a:off x="8218287" y="1015120"/>
            <a:ext cx="3022737" cy="2800658"/>
          </a:xfrm>
          <a:prstGeom prst="rect">
            <a:avLst/>
          </a:prstGeom>
        </p:spPr>
      </p:pic>
    </p:spTree>
    <p:extLst>
      <p:ext uri="{BB962C8B-B14F-4D97-AF65-F5344CB8AC3E}">
        <p14:creationId xmlns:p14="http://schemas.microsoft.com/office/powerpoint/2010/main" val="1677348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6872A-DFA1-56BF-8A14-36F8BEF09FCF}"/>
              </a:ext>
            </a:extLst>
          </p:cNvPr>
          <p:cNvSpPr>
            <a:spLocks noGrp="1"/>
          </p:cNvSpPr>
          <p:nvPr>
            <p:ph type="title"/>
          </p:nvPr>
        </p:nvSpPr>
        <p:spPr/>
        <p:txBody>
          <a:bodyPr/>
          <a:lstStyle/>
          <a:p>
            <a:r>
              <a:rPr lang="en-US" dirty="0"/>
              <a:t>MAPS with 3d Integration</a:t>
            </a:r>
          </a:p>
        </p:txBody>
      </p:sp>
      <p:sp>
        <p:nvSpPr>
          <p:cNvPr id="3" name="Content Placeholder 2">
            <a:extLst>
              <a:ext uri="{FF2B5EF4-FFF2-40B4-BE49-F238E27FC236}">
                <a16:creationId xmlns:a16="http://schemas.microsoft.com/office/drawing/2014/main" id="{86E89066-6B72-4F4C-793B-8907AFBF36DC}"/>
              </a:ext>
            </a:extLst>
          </p:cNvPr>
          <p:cNvSpPr>
            <a:spLocks noGrp="1"/>
          </p:cNvSpPr>
          <p:nvPr>
            <p:ph idx="1"/>
          </p:nvPr>
        </p:nvSpPr>
        <p:spPr>
          <a:xfrm>
            <a:off x="205482" y="1109608"/>
            <a:ext cx="9097544" cy="5167901"/>
          </a:xfrm>
        </p:spPr>
        <p:txBody>
          <a:bodyPr/>
          <a:lstStyle/>
          <a:p>
            <a:r>
              <a:rPr lang="en-US" dirty="0"/>
              <a:t>Designing and characterization of 28nm readout ASICs for 3D-integrated LGAD sensors (SLAC, Fermilab, LLNL, Stanford)-</a:t>
            </a:r>
            <a:r>
              <a:rPr lang="en-US" dirty="0">
                <a:hlinkClick r:id="rId2"/>
              </a:rPr>
              <a:t>slides</a:t>
            </a:r>
            <a:endParaRPr lang="en-US" dirty="0"/>
          </a:p>
          <a:p>
            <a:pPr lvl="1"/>
            <a:r>
              <a:rPr lang="en-US" dirty="0"/>
              <a:t>LGADs produced using Tower 65 nm with 12” full wafer run</a:t>
            </a:r>
          </a:p>
          <a:p>
            <a:pPr lvl="1"/>
            <a:r>
              <a:rPr lang="en-US" dirty="0"/>
              <a:t>28 nm CMOS readout with 10 </a:t>
            </a:r>
            <a:r>
              <a:rPr lang="en-US" dirty="0" err="1"/>
              <a:t>ps</a:t>
            </a:r>
            <a:r>
              <a:rPr lang="en-US" dirty="0"/>
              <a:t> </a:t>
            </a:r>
            <a:r>
              <a:rPr lang="en-US" dirty="0" err="1"/>
              <a:t>ToA</a:t>
            </a:r>
            <a:r>
              <a:rPr lang="en-US" dirty="0"/>
              <a:t> jitter, 100x100 50 </a:t>
            </a:r>
            <a:r>
              <a:rPr lang="en-US" dirty="0">
                <a:latin typeface="Symbol" panose="05050102010706020507" pitchFamily="18" charset="2"/>
              </a:rPr>
              <a:t>m</a:t>
            </a:r>
            <a:r>
              <a:rPr lang="en-US" dirty="0"/>
              <a:t>m pixel array and 10 Gbps serializer</a:t>
            </a:r>
          </a:p>
        </p:txBody>
      </p:sp>
      <p:sp>
        <p:nvSpPr>
          <p:cNvPr id="4" name="Date Placeholder 3">
            <a:extLst>
              <a:ext uri="{FF2B5EF4-FFF2-40B4-BE49-F238E27FC236}">
                <a16:creationId xmlns:a16="http://schemas.microsoft.com/office/drawing/2014/main" id="{1C9ECC9E-9CFD-3528-6F0D-1F5D2C119353}"/>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268E4D31-C5FB-9C86-95E2-B638B12DF7A8}"/>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624F340E-4E66-5435-D021-E761C868B5CE}"/>
              </a:ext>
            </a:extLst>
          </p:cNvPr>
          <p:cNvSpPr>
            <a:spLocks noGrp="1"/>
          </p:cNvSpPr>
          <p:nvPr>
            <p:ph type="sldNum" sz="quarter" idx="12"/>
          </p:nvPr>
        </p:nvSpPr>
        <p:spPr/>
        <p:txBody>
          <a:bodyPr/>
          <a:lstStyle/>
          <a:p>
            <a:fld id="{253520A3-A5B1-458D-A53C-B7AAC140DA80}" type="slidenum">
              <a:rPr lang="en-US" smtClean="0"/>
              <a:t>5</a:t>
            </a:fld>
            <a:endParaRPr lang="en-US"/>
          </a:p>
        </p:txBody>
      </p:sp>
      <p:pic>
        <p:nvPicPr>
          <p:cNvPr id="8" name="Picture 7">
            <a:extLst>
              <a:ext uri="{FF2B5EF4-FFF2-40B4-BE49-F238E27FC236}">
                <a16:creationId xmlns:a16="http://schemas.microsoft.com/office/drawing/2014/main" id="{63C6192B-4C85-376B-6CFC-DDDDCBB9199F}"/>
              </a:ext>
            </a:extLst>
          </p:cNvPr>
          <p:cNvPicPr>
            <a:picLocks noChangeAspect="1"/>
          </p:cNvPicPr>
          <p:nvPr/>
        </p:nvPicPr>
        <p:blipFill>
          <a:blip r:embed="rId3"/>
          <a:stretch>
            <a:fillRect/>
          </a:stretch>
        </p:blipFill>
        <p:spPr>
          <a:xfrm>
            <a:off x="9486212" y="0"/>
            <a:ext cx="2705788" cy="3251835"/>
          </a:xfrm>
          <a:prstGeom prst="rect">
            <a:avLst/>
          </a:prstGeom>
        </p:spPr>
      </p:pic>
      <p:pic>
        <p:nvPicPr>
          <p:cNvPr id="12" name="Picture 11" descr="The image depicts a digital representation of a 100x100 pixel matrix used for ASIC Contiguration and Readout at SLAC Fermilab.&#10;&#10;AI-generated content may be incorrect.">
            <a:extLst>
              <a:ext uri="{FF2B5EF4-FFF2-40B4-BE49-F238E27FC236}">
                <a16:creationId xmlns:a16="http://schemas.microsoft.com/office/drawing/2014/main" id="{05D14DCE-4A2A-C18B-D656-EC6930B2B0BC}"/>
              </a:ext>
            </a:extLst>
          </p:cNvPr>
          <p:cNvPicPr>
            <a:picLocks noChangeAspect="1"/>
          </p:cNvPicPr>
          <p:nvPr/>
        </p:nvPicPr>
        <p:blipFill>
          <a:blip r:embed="rId4"/>
          <a:stretch>
            <a:fillRect/>
          </a:stretch>
        </p:blipFill>
        <p:spPr>
          <a:xfrm>
            <a:off x="9859617" y="3363813"/>
            <a:ext cx="2126899" cy="2972341"/>
          </a:xfrm>
          <a:prstGeom prst="rect">
            <a:avLst/>
          </a:prstGeom>
        </p:spPr>
      </p:pic>
    </p:spTree>
    <p:extLst>
      <p:ext uri="{BB962C8B-B14F-4D97-AF65-F5344CB8AC3E}">
        <p14:creationId xmlns:p14="http://schemas.microsoft.com/office/powerpoint/2010/main" val="354694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9E960-838E-C122-DC28-A6BAE1585683}"/>
              </a:ext>
            </a:extLst>
          </p:cNvPr>
          <p:cNvSpPr>
            <a:spLocks noGrp="1"/>
          </p:cNvSpPr>
          <p:nvPr>
            <p:ph type="title"/>
          </p:nvPr>
        </p:nvSpPr>
        <p:spPr/>
        <p:txBody>
          <a:bodyPr/>
          <a:lstStyle/>
          <a:p>
            <a:r>
              <a:rPr lang="en-US" dirty="0"/>
              <a:t>Silicon LGADs (Design)</a:t>
            </a:r>
          </a:p>
        </p:txBody>
      </p:sp>
      <p:sp>
        <p:nvSpPr>
          <p:cNvPr id="3" name="Content Placeholder 2">
            <a:extLst>
              <a:ext uri="{FF2B5EF4-FFF2-40B4-BE49-F238E27FC236}">
                <a16:creationId xmlns:a16="http://schemas.microsoft.com/office/drawing/2014/main" id="{CF7C7151-E062-C03E-C42D-C16010E607FB}"/>
              </a:ext>
            </a:extLst>
          </p:cNvPr>
          <p:cNvSpPr>
            <a:spLocks noGrp="1"/>
          </p:cNvSpPr>
          <p:nvPr>
            <p:ph idx="1"/>
          </p:nvPr>
        </p:nvSpPr>
        <p:spPr>
          <a:xfrm>
            <a:off x="205484" y="1109608"/>
            <a:ext cx="6646078" cy="5167901"/>
          </a:xfrm>
        </p:spPr>
        <p:txBody>
          <a:bodyPr>
            <a:normAutofit fontScale="85000" lnSpcReduction="10000"/>
          </a:bodyPr>
          <a:lstStyle/>
          <a:p>
            <a:r>
              <a:rPr lang="en-US" dirty="0"/>
              <a:t>Optimization of geometry and gain balancing spatial/timing resolutions (Syracuse, Nalu, BNL)-</a:t>
            </a:r>
            <a:r>
              <a:rPr lang="en-US" dirty="0">
                <a:hlinkClick r:id="rId2"/>
              </a:rPr>
              <a:t>slides</a:t>
            </a:r>
            <a:endParaRPr lang="en-US" dirty="0"/>
          </a:p>
          <a:p>
            <a:pPr lvl="1"/>
            <a:r>
              <a:rPr lang="en-US" dirty="0"/>
              <a:t>Pad size, thickness, gain implantation energies, metallization</a:t>
            </a:r>
          </a:p>
          <a:p>
            <a:pPr lvl="2"/>
            <a:r>
              <a:rPr lang="en-US" dirty="0"/>
              <a:t>Design minimizes sensor capacitance </a:t>
            </a:r>
          </a:p>
          <a:p>
            <a:pPr lvl="1"/>
            <a:r>
              <a:rPr lang="en-US" dirty="0"/>
              <a:t>Feedback between Synopsys simulation and BNL-produced samples (IV, CV, TCT)</a:t>
            </a:r>
          </a:p>
          <a:p>
            <a:r>
              <a:rPr lang="en-US" dirty="0"/>
              <a:t>1</a:t>
            </a:r>
            <a:r>
              <a:rPr lang="en-US" baseline="30000" dirty="0"/>
              <a:t>st</a:t>
            </a:r>
            <a:r>
              <a:rPr lang="en-US" dirty="0"/>
              <a:t> set of wafers produced by BNL understudy</a:t>
            </a:r>
          </a:p>
        </p:txBody>
      </p:sp>
      <p:sp>
        <p:nvSpPr>
          <p:cNvPr id="4" name="Date Placeholder 3">
            <a:extLst>
              <a:ext uri="{FF2B5EF4-FFF2-40B4-BE49-F238E27FC236}">
                <a16:creationId xmlns:a16="http://schemas.microsoft.com/office/drawing/2014/main" id="{339DDB99-9992-A119-B537-018613366F69}"/>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1872F473-1870-01B9-4335-12881F8FAC21}"/>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FA3B60B5-3BA4-8788-68DE-32CA981E5E63}"/>
              </a:ext>
            </a:extLst>
          </p:cNvPr>
          <p:cNvSpPr>
            <a:spLocks noGrp="1"/>
          </p:cNvSpPr>
          <p:nvPr>
            <p:ph type="sldNum" sz="quarter" idx="12"/>
          </p:nvPr>
        </p:nvSpPr>
        <p:spPr/>
        <p:txBody>
          <a:bodyPr/>
          <a:lstStyle/>
          <a:p>
            <a:fld id="{253520A3-A5B1-458D-A53C-B7AAC140DA80}" type="slidenum">
              <a:rPr lang="en-US" smtClean="0"/>
              <a:t>6</a:t>
            </a:fld>
            <a:endParaRPr lang="en-US"/>
          </a:p>
        </p:txBody>
      </p:sp>
      <p:pic>
        <p:nvPicPr>
          <p:cNvPr id="8" name="Picture 7">
            <a:extLst>
              <a:ext uri="{FF2B5EF4-FFF2-40B4-BE49-F238E27FC236}">
                <a16:creationId xmlns:a16="http://schemas.microsoft.com/office/drawing/2014/main" id="{9BE73A7A-915E-0332-8A61-284F46ECB8CF}"/>
              </a:ext>
            </a:extLst>
          </p:cNvPr>
          <p:cNvPicPr>
            <a:picLocks noChangeAspect="1"/>
          </p:cNvPicPr>
          <p:nvPr/>
        </p:nvPicPr>
        <p:blipFill>
          <a:blip r:embed="rId3"/>
          <a:stretch>
            <a:fillRect/>
          </a:stretch>
        </p:blipFill>
        <p:spPr>
          <a:xfrm>
            <a:off x="7134069" y="1099314"/>
            <a:ext cx="5050495" cy="3176472"/>
          </a:xfrm>
          <a:prstGeom prst="rect">
            <a:avLst/>
          </a:prstGeom>
        </p:spPr>
      </p:pic>
      <p:pic>
        <p:nvPicPr>
          <p:cNvPr id="10" name="Picture 9">
            <a:extLst>
              <a:ext uri="{FF2B5EF4-FFF2-40B4-BE49-F238E27FC236}">
                <a16:creationId xmlns:a16="http://schemas.microsoft.com/office/drawing/2014/main" id="{9EBA1A97-72F5-22A5-AC44-EABB44F59ADE}"/>
              </a:ext>
            </a:extLst>
          </p:cNvPr>
          <p:cNvPicPr>
            <a:picLocks noChangeAspect="1"/>
          </p:cNvPicPr>
          <p:nvPr/>
        </p:nvPicPr>
        <p:blipFill>
          <a:blip r:embed="rId4"/>
          <a:stretch>
            <a:fillRect/>
          </a:stretch>
        </p:blipFill>
        <p:spPr>
          <a:xfrm>
            <a:off x="8524186" y="4136396"/>
            <a:ext cx="2526252" cy="2141113"/>
          </a:xfrm>
          <a:prstGeom prst="rect">
            <a:avLst/>
          </a:prstGeom>
        </p:spPr>
      </p:pic>
    </p:spTree>
    <p:extLst>
      <p:ext uri="{BB962C8B-B14F-4D97-AF65-F5344CB8AC3E}">
        <p14:creationId xmlns:p14="http://schemas.microsoft.com/office/powerpoint/2010/main" val="3847631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EA733-5E4E-C918-8E0C-77D83BE7E957}"/>
              </a:ext>
            </a:extLst>
          </p:cNvPr>
          <p:cNvSpPr>
            <a:spLocks noGrp="1"/>
          </p:cNvSpPr>
          <p:nvPr>
            <p:ph type="title"/>
          </p:nvPr>
        </p:nvSpPr>
        <p:spPr/>
        <p:txBody>
          <a:bodyPr>
            <a:normAutofit fontScale="90000"/>
          </a:bodyPr>
          <a:lstStyle/>
          <a:p>
            <a:r>
              <a:rPr lang="en-US" dirty="0"/>
              <a:t>Silicon LGADs Signal Processing</a:t>
            </a:r>
          </a:p>
        </p:txBody>
      </p:sp>
      <p:sp>
        <p:nvSpPr>
          <p:cNvPr id="3" name="Content Placeholder 2">
            <a:extLst>
              <a:ext uri="{FF2B5EF4-FFF2-40B4-BE49-F238E27FC236}">
                <a16:creationId xmlns:a16="http://schemas.microsoft.com/office/drawing/2014/main" id="{4D60C8D6-6E59-D86A-106B-014855446ECE}"/>
              </a:ext>
            </a:extLst>
          </p:cNvPr>
          <p:cNvSpPr>
            <a:spLocks noGrp="1"/>
          </p:cNvSpPr>
          <p:nvPr>
            <p:ph idx="1"/>
          </p:nvPr>
        </p:nvSpPr>
        <p:spPr>
          <a:xfrm>
            <a:off x="205483" y="1109608"/>
            <a:ext cx="7024373" cy="5167901"/>
          </a:xfrm>
        </p:spPr>
        <p:txBody>
          <a:bodyPr>
            <a:normAutofit fontScale="85000" lnSpcReduction="20000"/>
          </a:bodyPr>
          <a:lstStyle/>
          <a:p>
            <a:r>
              <a:rPr lang="en-US" dirty="0"/>
              <a:t>Evaluating the impacts of ML processing and data compression of signal sharing (Brown, BNL, Northwestern Zurich)- </a:t>
            </a:r>
            <a:r>
              <a:rPr lang="en-US" dirty="0">
                <a:hlinkClick r:id="rId2"/>
              </a:rPr>
              <a:t>slides</a:t>
            </a:r>
            <a:endParaRPr lang="en-US" dirty="0"/>
          </a:p>
          <a:p>
            <a:pPr lvl="1"/>
            <a:r>
              <a:rPr lang="en-US" dirty="0"/>
              <a:t>Recurrent Neural Network with four waveforms as input per event</a:t>
            </a:r>
          </a:p>
          <a:p>
            <a:pPr lvl="2"/>
            <a:r>
              <a:rPr lang="en-US" dirty="0"/>
              <a:t>Allows the network to learn from small variations to enhance amplitude and timing information</a:t>
            </a:r>
          </a:p>
          <a:p>
            <a:pPr lvl="1"/>
            <a:r>
              <a:rPr lang="en-US" dirty="0"/>
              <a:t>Improves spatial resolution of AC-LGADs with lower computational costs and compression of data to predicted hit positions.</a:t>
            </a:r>
          </a:p>
        </p:txBody>
      </p:sp>
      <p:sp>
        <p:nvSpPr>
          <p:cNvPr id="4" name="Date Placeholder 3">
            <a:extLst>
              <a:ext uri="{FF2B5EF4-FFF2-40B4-BE49-F238E27FC236}">
                <a16:creationId xmlns:a16="http://schemas.microsoft.com/office/drawing/2014/main" id="{6949F633-73A7-2138-4B45-9C996D365A28}"/>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C5BDDF5E-4153-E76E-4C31-49DB49F53D21}"/>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0C1CA566-66CD-4C87-1686-F6983484DF66}"/>
              </a:ext>
            </a:extLst>
          </p:cNvPr>
          <p:cNvSpPr>
            <a:spLocks noGrp="1"/>
          </p:cNvSpPr>
          <p:nvPr>
            <p:ph type="sldNum" sz="quarter" idx="12"/>
          </p:nvPr>
        </p:nvSpPr>
        <p:spPr/>
        <p:txBody>
          <a:bodyPr/>
          <a:lstStyle/>
          <a:p>
            <a:fld id="{253520A3-A5B1-458D-A53C-B7AAC140DA80}" type="slidenum">
              <a:rPr lang="en-US" smtClean="0"/>
              <a:t>7</a:t>
            </a:fld>
            <a:endParaRPr lang="en-US"/>
          </a:p>
        </p:txBody>
      </p:sp>
      <p:pic>
        <p:nvPicPr>
          <p:cNvPr id="8" name="Picture 7" descr="The diagram illustrates a neural network architecture, showing layers of 700 units each, with various weights and connections, including an LSTM and XA, and includes an MAE loss calculation.&#10;&#10;AI-generated content may be incorrect.">
            <a:extLst>
              <a:ext uri="{FF2B5EF4-FFF2-40B4-BE49-F238E27FC236}">
                <a16:creationId xmlns:a16="http://schemas.microsoft.com/office/drawing/2014/main" id="{703CA533-0634-8C9E-2091-C3A20CFF8B9D}"/>
              </a:ext>
            </a:extLst>
          </p:cNvPr>
          <p:cNvPicPr>
            <a:picLocks noChangeAspect="1"/>
          </p:cNvPicPr>
          <p:nvPr/>
        </p:nvPicPr>
        <p:blipFill>
          <a:blip r:embed="rId3"/>
          <a:stretch>
            <a:fillRect/>
          </a:stretch>
        </p:blipFill>
        <p:spPr>
          <a:xfrm>
            <a:off x="7374674" y="1233131"/>
            <a:ext cx="4611843" cy="1156869"/>
          </a:xfrm>
          <a:prstGeom prst="rect">
            <a:avLst/>
          </a:prstGeom>
        </p:spPr>
      </p:pic>
      <p:pic>
        <p:nvPicPr>
          <p:cNvPr id="14" name="Picture 13" descr="The diagram illustrates a performance comparison of different neural network models (Recurrent Neural Networks) in terms of their ability to accurately predict the position of an AC LGAD TCT laser, with metrics such as cumulative probability, amplitude sharing, and total reconstruction error.&#10;&#10;AI-generated content may be incorrect.">
            <a:extLst>
              <a:ext uri="{FF2B5EF4-FFF2-40B4-BE49-F238E27FC236}">
                <a16:creationId xmlns:a16="http://schemas.microsoft.com/office/drawing/2014/main" id="{C89997A4-5746-BD81-2087-A1AEF10FEB29}"/>
              </a:ext>
            </a:extLst>
          </p:cNvPr>
          <p:cNvPicPr>
            <a:picLocks noChangeAspect="1"/>
          </p:cNvPicPr>
          <p:nvPr/>
        </p:nvPicPr>
        <p:blipFill>
          <a:blip r:embed="rId4"/>
          <a:stretch>
            <a:fillRect/>
          </a:stretch>
        </p:blipFill>
        <p:spPr>
          <a:xfrm>
            <a:off x="7611993" y="2703187"/>
            <a:ext cx="4014553" cy="3529627"/>
          </a:xfrm>
          <a:prstGeom prst="rect">
            <a:avLst/>
          </a:prstGeom>
        </p:spPr>
      </p:pic>
    </p:spTree>
    <p:extLst>
      <p:ext uri="{BB962C8B-B14F-4D97-AF65-F5344CB8AC3E}">
        <p14:creationId xmlns:p14="http://schemas.microsoft.com/office/powerpoint/2010/main" val="3328224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85BA4-3AAC-95AA-883F-312F71155828}"/>
              </a:ext>
            </a:extLst>
          </p:cNvPr>
          <p:cNvSpPr>
            <a:spLocks noGrp="1"/>
          </p:cNvSpPr>
          <p:nvPr>
            <p:ph type="title"/>
          </p:nvPr>
        </p:nvSpPr>
        <p:spPr>
          <a:xfrm>
            <a:off x="1956816" y="0"/>
            <a:ext cx="8113159" cy="914400"/>
          </a:xfrm>
        </p:spPr>
        <p:txBody>
          <a:bodyPr/>
          <a:lstStyle/>
          <a:p>
            <a:r>
              <a:rPr lang="en-US" dirty="0"/>
              <a:t>Silicon LGADs (Evaluation)</a:t>
            </a:r>
          </a:p>
        </p:txBody>
      </p:sp>
      <p:sp>
        <p:nvSpPr>
          <p:cNvPr id="3" name="Content Placeholder 2">
            <a:extLst>
              <a:ext uri="{FF2B5EF4-FFF2-40B4-BE49-F238E27FC236}">
                <a16:creationId xmlns:a16="http://schemas.microsoft.com/office/drawing/2014/main" id="{173CE0AF-F75A-ED3A-5F48-BB5545E82EF9}"/>
              </a:ext>
            </a:extLst>
          </p:cNvPr>
          <p:cNvSpPr>
            <a:spLocks noGrp="1"/>
          </p:cNvSpPr>
          <p:nvPr>
            <p:ph idx="1"/>
          </p:nvPr>
        </p:nvSpPr>
        <p:spPr>
          <a:xfrm>
            <a:off x="204789" y="1109663"/>
            <a:ext cx="7110412" cy="5167312"/>
          </a:xfrm>
        </p:spPr>
        <p:txBody>
          <a:bodyPr>
            <a:normAutofit fontScale="92500" lnSpcReduction="10000"/>
          </a:bodyPr>
          <a:lstStyle/>
          <a:p>
            <a:r>
              <a:rPr lang="en-US" dirty="0"/>
              <a:t>Evaluating the mortality of ultra-thin LGADs from high energy deposition (UNM, Brown, BNL) at BNL Tandem Van De Graff-</a:t>
            </a:r>
            <a:r>
              <a:rPr lang="en-US" dirty="0">
                <a:hlinkClick r:id="rId2"/>
              </a:rPr>
              <a:t> slides</a:t>
            </a:r>
            <a:endParaRPr lang="en-US" dirty="0"/>
          </a:p>
          <a:p>
            <a:pPr lvl="1"/>
            <a:r>
              <a:rPr lang="en-US" dirty="0"/>
              <a:t>Single event burnout confirmed at 12 V/</a:t>
            </a:r>
            <a:r>
              <a:rPr lang="en-US" dirty="0">
                <a:latin typeface="Symbol" panose="05050102010706020507" pitchFamily="18" charset="2"/>
              </a:rPr>
              <a:t>m</a:t>
            </a:r>
            <a:r>
              <a:rPr lang="en-US" dirty="0"/>
              <a:t>m field threshold same for heavy ions</a:t>
            </a:r>
          </a:p>
          <a:p>
            <a:pPr lvl="1"/>
            <a:r>
              <a:rPr lang="en-US" dirty="0"/>
              <a:t>Additional increased current damage observed with only heaviest ions (gold/iron)</a:t>
            </a:r>
          </a:p>
          <a:p>
            <a:pPr lvl="2"/>
            <a:r>
              <a:rPr lang="en-US" dirty="0"/>
              <a:t>Mechanisms not understood</a:t>
            </a:r>
          </a:p>
          <a:p>
            <a:endParaRPr lang="en-US" dirty="0"/>
          </a:p>
        </p:txBody>
      </p:sp>
      <p:sp>
        <p:nvSpPr>
          <p:cNvPr id="4" name="Date Placeholder 3">
            <a:extLst>
              <a:ext uri="{FF2B5EF4-FFF2-40B4-BE49-F238E27FC236}">
                <a16:creationId xmlns:a16="http://schemas.microsoft.com/office/drawing/2014/main" id="{AF3F501F-45FC-FB90-A8F0-65FF84C31CE8}"/>
              </a:ext>
            </a:extLst>
          </p:cNvPr>
          <p:cNvSpPr>
            <a:spLocks noGrp="1"/>
          </p:cNvSpPr>
          <p:nvPr>
            <p:ph type="dt" sz="half" idx="10"/>
          </p:nvPr>
        </p:nvSpPr>
        <p:spPr>
          <a:xfrm>
            <a:off x="-1" y="6492240"/>
            <a:ext cx="2588079" cy="365125"/>
          </a:xfrm>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026BE03B-8624-688D-5CA2-4D9EBBB6093B}"/>
              </a:ext>
            </a:extLst>
          </p:cNvPr>
          <p:cNvSpPr>
            <a:spLocks noGrp="1"/>
          </p:cNvSpPr>
          <p:nvPr>
            <p:ph type="ftr" sz="quarter" idx="11"/>
          </p:nvPr>
        </p:nvSpPr>
        <p:spPr>
          <a:xfrm>
            <a:off x="0" y="6492240"/>
            <a:ext cx="12192000" cy="365125"/>
          </a:xfrm>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7DA86DC8-CBFC-2380-24A3-00A6364ADBC8}"/>
              </a:ext>
            </a:extLst>
          </p:cNvPr>
          <p:cNvSpPr>
            <a:spLocks noGrp="1"/>
          </p:cNvSpPr>
          <p:nvPr>
            <p:ph type="sldNum" sz="quarter" idx="12"/>
          </p:nvPr>
        </p:nvSpPr>
        <p:spPr>
          <a:xfrm>
            <a:off x="11626546" y="6492875"/>
            <a:ext cx="558018" cy="365125"/>
          </a:xfrm>
        </p:spPr>
        <p:txBody>
          <a:bodyPr/>
          <a:lstStyle/>
          <a:p>
            <a:fld id="{253520A3-A5B1-458D-A53C-B7AAC140DA80}" type="slidenum">
              <a:rPr lang="en-US" smtClean="0"/>
              <a:pPr/>
              <a:t>8</a:t>
            </a:fld>
            <a:endParaRPr lang="en-US"/>
          </a:p>
        </p:txBody>
      </p:sp>
      <p:pic>
        <p:nvPicPr>
          <p:cNvPr id="8" name="Picture 7">
            <a:extLst>
              <a:ext uri="{FF2B5EF4-FFF2-40B4-BE49-F238E27FC236}">
                <a16:creationId xmlns:a16="http://schemas.microsoft.com/office/drawing/2014/main" id="{DA1A7D9D-538D-3FA2-74D2-01FB71362910}"/>
              </a:ext>
            </a:extLst>
          </p:cNvPr>
          <p:cNvPicPr>
            <a:picLocks noChangeAspect="1"/>
          </p:cNvPicPr>
          <p:nvPr/>
        </p:nvPicPr>
        <p:blipFill>
          <a:blip r:embed="rId3"/>
          <a:stretch>
            <a:fillRect/>
          </a:stretch>
        </p:blipFill>
        <p:spPr>
          <a:xfrm>
            <a:off x="9615918" y="0"/>
            <a:ext cx="2568145" cy="3219450"/>
          </a:xfrm>
          <a:prstGeom prst="rect">
            <a:avLst/>
          </a:prstGeom>
        </p:spPr>
      </p:pic>
      <p:pic>
        <p:nvPicPr>
          <p:cNvPr id="15" name="Picture 14" descr="The diagram illustrates an ATLAS HGTD Test Beam analysis from 2021, showing the relationship between sensor survival, electric field strength, and material thickness.&#10;&#10;AI-generated content may be incorrect.">
            <a:extLst>
              <a:ext uri="{FF2B5EF4-FFF2-40B4-BE49-F238E27FC236}">
                <a16:creationId xmlns:a16="http://schemas.microsoft.com/office/drawing/2014/main" id="{EDA298F5-94B1-AF70-7AEB-C8DA7BC99CBC}"/>
              </a:ext>
            </a:extLst>
          </p:cNvPr>
          <p:cNvPicPr>
            <a:picLocks noChangeAspect="1"/>
          </p:cNvPicPr>
          <p:nvPr/>
        </p:nvPicPr>
        <p:blipFill>
          <a:blip r:embed="rId4"/>
          <a:stretch>
            <a:fillRect/>
          </a:stretch>
        </p:blipFill>
        <p:spPr>
          <a:xfrm>
            <a:off x="7736857" y="2713037"/>
            <a:ext cx="2980085" cy="2143125"/>
          </a:xfrm>
          <a:prstGeom prst="rect">
            <a:avLst/>
          </a:prstGeom>
        </p:spPr>
      </p:pic>
      <p:pic>
        <p:nvPicPr>
          <p:cNvPr id="17" name="Picture 16" descr="The image shows a time-current graph indicating a beam's channel trip, with the beam activating at 55 units, deactivating at 45 units, and a subsequent increase in current at higher voltage levels after 16 minutes.&#10;&#10;AI-generated content may be incorrect.">
            <a:extLst>
              <a:ext uri="{FF2B5EF4-FFF2-40B4-BE49-F238E27FC236}">
                <a16:creationId xmlns:a16="http://schemas.microsoft.com/office/drawing/2014/main" id="{653CCBC7-6366-A0AA-EC6E-471B0F67A26D}"/>
              </a:ext>
            </a:extLst>
          </p:cNvPr>
          <p:cNvPicPr>
            <a:picLocks noChangeAspect="1"/>
          </p:cNvPicPr>
          <p:nvPr/>
        </p:nvPicPr>
        <p:blipFill>
          <a:blip r:embed="rId5"/>
          <a:stretch>
            <a:fillRect/>
          </a:stretch>
        </p:blipFill>
        <p:spPr>
          <a:xfrm>
            <a:off x="10180320" y="4387373"/>
            <a:ext cx="2088310" cy="1889602"/>
          </a:xfrm>
          <a:prstGeom prst="rect">
            <a:avLst/>
          </a:prstGeom>
        </p:spPr>
      </p:pic>
    </p:spTree>
    <p:extLst>
      <p:ext uri="{BB962C8B-B14F-4D97-AF65-F5344CB8AC3E}">
        <p14:creationId xmlns:p14="http://schemas.microsoft.com/office/powerpoint/2010/main" val="4259865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9C8BF-21EF-198C-9812-6809511110ED}"/>
              </a:ext>
            </a:extLst>
          </p:cNvPr>
          <p:cNvSpPr>
            <a:spLocks noGrp="1"/>
          </p:cNvSpPr>
          <p:nvPr>
            <p:ph type="title"/>
          </p:nvPr>
        </p:nvSpPr>
        <p:spPr/>
        <p:txBody>
          <a:bodyPr/>
          <a:lstStyle/>
          <a:p>
            <a:r>
              <a:rPr lang="en-US" dirty="0"/>
              <a:t>Silicon LGADs (Evaluation)</a:t>
            </a:r>
          </a:p>
        </p:txBody>
      </p:sp>
      <p:sp>
        <p:nvSpPr>
          <p:cNvPr id="3" name="Content Placeholder 2">
            <a:extLst>
              <a:ext uri="{FF2B5EF4-FFF2-40B4-BE49-F238E27FC236}">
                <a16:creationId xmlns:a16="http://schemas.microsoft.com/office/drawing/2014/main" id="{C7CF16F8-731F-0962-E96B-B9660FEDBD07}"/>
              </a:ext>
            </a:extLst>
          </p:cNvPr>
          <p:cNvSpPr>
            <a:spLocks noGrp="1"/>
          </p:cNvSpPr>
          <p:nvPr>
            <p:ph idx="1"/>
          </p:nvPr>
        </p:nvSpPr>
        <p:spPr>
          <a:xfrm>
            <a:off x="205483" y="1109608"/>
            <a:ext cx="7732014" cy="5167901"/>
          </a:xfrm>
        </p:spPr>
        <p:txBody>
          <a:bodyPr>
            <a:normAutofit lnSpcReduction="10000"/>
          </a:bodyPr>
          <a:lstStyle/>
          <a:p>
            <a:r>
              <a:rPr lang="en-US" sz="2400" dirty="0"/>
              <a:t>Evaluating the impacts of environmental stress on (AC-coupled) Low Gain Avalanche Diodes (Brown, BNL, UNM)- </a:t>
            </a:r>
            <a:r>
              <a:rPr lang="en-US" sz="2400" dirty="0">
                <a:hlinkClick r:id="rId2"/>
              </a:rPr>
              <a:t>slides</a:t>
            </a:r>
            <a:endParaRPr lang="en-US" sz="2400" dirty="0"/>
          </a:p>
          <a:p>
            <a:pPr lvl="1"/>
            <a:r>
              <a:rPr lang="en-US" sz="2000" dirty="0"/>
              <a:t>Using LGADs produced at BNL</a:t>
            </a:r>
          </a:p>
          <a:p>
            <a:pPr lvl="1"/>
            <a:r>
              <a:rPr lang="en-US" sz="2000" dirty="0"/>
              <a:t>Temperature/RH%</a:t>
            </a:r>
          </a:p>
          <a:p>
            <a:r>
              <a:rPr lang="en-US" sz="2400" dirty="0"/>
              <a:t>Evaluating LGADs (DC/AC) response after (Non)Ionizing radiation (UNM, BNL, )- </a:t>
            </a:r>
            <a:r>
              <a:rPr lang="en-US" sz="2400" dirty="0">
                <a:hlinkClick r:id="rId3"/>
              </a:rPr>
              <a:t>slides</a:t>
            </a:r>
            <a:endParaRPr lang="en-US" sz="2400" dirty="0"/>
          </a:p>
          <a:p>
            <a:pPr lvl="1"/>
            <a:r>
              <a:rPr lang="en-US" sz="2000" dirty="0"/>
              <a:t>Produced by BNL</a:t>
            </a:r>
          </a:p>
          <a:p>
            <a:pPr lvl="1"/>
            <a:r>
              <a:rPr lang="en-US" sz="2000" dirty="0"/>
              <a:t>Gammas to 10 </a:t>
            </a:r>
            <a:r>
              <a:rPr lang="en-US" sz="2000" dirty="0" err="1"/>
              <a:t>MGy</a:t>
            </a:r>
            <a:r>
              <a:rPr lang="en-US" sz="2000" dirty="0"/>
              <a:t>, 400 MeV protons to 2x10</a:t>
            </a:r>
            <a:r>
              <a:rPr lang="en-US" sz="2000" baseline="30000" dirty="0"/>
              <a:t>15 </a:t>
            </a:r>
            <a:r>
              <a:rPr lang="en-US" sz="2000" dirty="0"/>
              <a:t>n</a:t>
            </a:r>
            <a:r>
              <a:rPr lang="en-US" sz="2000" baseline="-25000" dirty="0"/>
              <a:t>eq </a:t>
            </a:r>
            <a:r>
              <a:rPr lang="en-US" sz="2000" dirty="0"/>
              <a:t>cm</a:t>
            </a:r>
            <a:r>
              <a:rPr lang="en-US" sz="2000" baseline="30000" dirty="0"/>
              <a:t>-2</a:t>
            </a:r>
            <a:r>
              <a:rPr lang="en-US" sz="2000" dirty="0"/>
              <a:t> </a:t>
            </a:r>
          </a:p>
          <a:p>
            <a:r>
              <a:rPr lang="en-US" sz="2400" dirty="0" err="1"/>
              <a:t>Charactierizing</a:t>
            </a:r>
            <a:r>
              <a:rPr lang="en-US" sz="2400" dirty="0"/>
              <a:t> LGADs using different particle beams (BNL, UNM)- </a:t>
            </a:r>
            <a:r>
              <a:rPr lang="en-US" sz="2400" dirty="0">
                <a:hlinkClick r:id="rId4"/>
              </a:rPr>
              <a:t>slides</a:t>
            </a:r>
            <a:endParaRPr lang="en-US" sz="2400" dirty="0"/>
          </a:p>
          <a:p>
            <a:pPr lvl="1"/>
            <a:r>
              <a:rPr lang="en-US" sz="2000" dirty="0"/>
              <a:t>28 MeV protons and </a:t>
            </a:r>
            <a:r>
              <a:rPr lang="en-US" sz="2000" baseline="30000" dirty="0"/>
              <a:t>90</a:t>
            </a:r>
            <a:r>
              <a:rPr lang="en-US" sz="2000" dirty="0"/>
              <a:t>Sr90 beta source</a:t>
            </a:r>
          </a:p>
          <a:p>
            <a:pPr lvl="2"/>
            <a:r>
              <a:rPr lang="en-US" sz="1600" dirty="0"/>
              <a:t>Gain suppression seen in proton beam (screening effect may be source)</a:t>
            </a:r>
          </a:p>
        </p:txBody>
      </p:sp>
      <p:sp>
        <p:nvSpPr>
          <p:cNvPr id="4" name="Date Placeholder 3">
            <a:extLst>
              <a:ext uri="{FF2B5EF4-FFF2-40B4-BE49-F238E27FC236}">
                <a16:creationId xmlns:a16="http://schemas.microsoft.com/office/drawing/2014/main" id="{A2470CBD-FEAF-F479-B11E-C4B184DA0C0A}"/>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DBF94F3F-27A9-71A0-8D1A-E4979225C122}"/>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05A198DD-3CE4-9F9D-575C-8C869D0ECA7C}"/>
              </a:ext>
            </a:extLst>
          </p:cNvPr>
          <p:cNvSpPr>
            <a:spLocks noGrp="1"/>
          </p:cNvSpPr>
          <p:nvPr>
            <p:ph type="sldNum" sz="quarter" idx="12"/>
          </p:nvPr>
        </p:nvSpPr>
        <p:spPr/>
        <p:txBody>
          <a:bodyPr/>
          <a:lstStyle/>
          <a:p>
            <a:fld id="{253520A3-A5B1-458D-A53C-B7AAC140DA80}" type="slidenum">
              <a:rPr lang="en-US" smtClean="0"/>
              <a:t>9</a:t>
            </a:fld>
            <a:endParaRPr lang="en-US"/>
          </a:p>
        </p:txBody>
      </p:sp>
      <p:pic>
        <p:nvPicPr>
          <p:cNvPr id="9" name="Picture 8" descr="The diagram illustrates the relationship between breakdown voltage and temperature for a specific ACLGAD device, showing a linear increase in breakdown voltage as temperature decreases.&#10;&#10;AI-generated content may be incorrect.">
            <a:extLst>
              <a:ext uri="{FF2B5EF4-FFF2-40B4-BE49-F238E27FC236}">
                <a16:creationId xmlns:a16="http://schemas.microsoft.com/office/drawing/2014/main" id="{1DFEB266-FE73-410B-200E-D3B7470219AF}"/>
              </a:ext>
            </a:extLst>
          </p:cNvPr>
          <p:cNvPicPr>
            <a:picLocks noChangeAspect="1"/>
          </p:cNvPicPr>
          <p:nvPr/>
        </p:nvPicPr>
        <p:blipFill>
          <a:blip r:embed="rId5"/>
          <a:stretch>
            <a:fillRect/>
          </a:stretch>
        </p:blipFill>
        <p:spPr>
          <a:xfrm>
            <a:off x="8134350" y="971550"/>
            <a:ext cx="4057650" cy="2457450"/>
          </a:xfrm>
          <a:prstGeom prst="rect">
            <a:avLst/>
          </a:prstGeom>
        </p:spPr>
      </p:pic>
      <p:sp>
        <p:nvSpPr>
          <p:cNvPr id="11" name="TextBox 10">
            <a:extLst>
              <a:ext uri="{FF2B5EF4-FFF2-40B4-BE49-F238E27FC236}">
                <a16:creationId xmlns:a16="http://schemas.microsoft.com/office/drawing/2014/main" id="{29BDB6C6-C73C-045D-EACF-A79990157218}"/>
              </a:ext>
            </a:extLst>
          </p:cNvPr>
          <p:cNvSpPr txBox="1"/>
          <p:nvPr/>
        </p:nvSpPr>
        <p:spPr>
          <a:xfrm>
            <a:off x="9523733" y="2599026"/>
            <a:ext cx="2865120" cy="646331"/>
          </a:xfrm>
          <a:prstGeom prst="rect">
            <a:avLst/>
          </a:prstGeom>
          <a:noFill/>
        </p:spPr>
        <p:txBody>
          <a:bodyPr wrap="square" rtlCol="0">
            <a:spAutoFit/>
          </a:bodyPr>
          <a:lstStyle/>
          <a:p>
            <a:r>
              <a:rPr lang="en-US" dirty="0"/>
              <a:t>Correlation of breakdown voltage and temperature</a:t>
            </a:r>
          </a:p>
        </p:txBody>
      </p:sp>
      <p:pic>
        <p:nvPicPr>
          <p:cNvPr id="15" name="Picture 14" descr="The image displays a comparison of gain values for different measurement methods (Amplitude Method, Collected-charge Method, and Gain) across a range of charge collection percentages (0.0 to 225).&#10;&#10;AI-generated content may be incorrect.">
            <a:extLst>
              <a:ext uri="{FF2B5EF4-FFF2-40B4-BE49-F238E27FC236}">
                <a16:creationId xmlns:a16="http://schemas.microsoft.com/office/drawing/2014/main" id="{4A11D542-B5A0-60AC-8E59-A768C38B4222}"/>
              </a:ext>
            </a:extLst>
          </p:cNvPr>
          <p:cNvPicPr>
            <a:picLocks noChangeAspect="1"/>
          </p:cNvPicPr>
          <p:nvPr/>
        </p:nvPicPr>
        <p:blipFill>
          <a:blip r:embed="rId6"/>
          <a:srcRect t="11584"/>
          <a:stretch>
            <a:fillRect/>
          </a:stretch>
        </p:blipFill>
        <p:spPr>
          <a:xfrm>
            <a:off x="7961608" y="3486150"/>
            <a:ext cx="4073230" cy="2822447"/>
          </a:xfrm>
          <a:prstGeom prst="rect">
            <a:avLst/>
          </a:prstGeom>
        </p:spPr>
      </p:pic>
    </p:spTree>
    <p:extLst>
      <p:ext uri="{BB962C8B-B14F-4D97-AF65-F5344CB8AC3E}">
        <p14:creationId xmlns:p14="http://schemas.microsoft.com/office/powerpoint/2010/main" val="2149411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3B496-51C9-3AAE-7D4C-44246516B03B}"/>
              </a:ext>
            </a:extLst>
          </p:cNvPr>
          <p:cNvSpPr>
            <a:spLocks noGrp="1"/>
          </p:cNvSpPr>
          <p:nvPr>
            <p:ph type="title"/>
          </p:nvPr>
        </p:nvSpPr>
        <p:spPr/>
        <p:txBody>
          <a:bodyPr/>
          <a:lstStyle/>
          <a:p>
            <a:r>
              <a:rPr lang="en-US" dirty="0"/>
              <a:t>6D Tracking</a:t>
            </a:r>
          </a:p>
        </p:txBody>
      </p:sp>
      <p:sp>
        <p:nvSpPr>
          <p:cNvPr id="3" name="Content Placeholder 2">
            <a:extLst>
              <a:ext uri="{FF2B5EF4-FFF2-40B4-BE49-F238E27FC236}">
                <a16:creationId xmlns:a16="http://schemas.microsoft.com/office/drawing/2014/main" id="{68A48108-E41D-E8B6-59F4-0423AAFC46AD}"/>
              </a:ext>
            </a:extLst>
          </p:cNvPr>
          <p:cNvSpPr>
            <a:spLocks noGrp="1"/>
          </p:cNvSpPr>
          <p:nvPr>
            <p:ph idx="1"/>
          </p:nvPr>
        </p:nvSpPr>
        <p:spPr>
          <a:xfrm>
            <a:off x="205483" y="1109608"/>
            <a:ext cx="7915200" cy="5167901"/>
          </a:xfrm>
        </p:spPr>
        <p:txBody>
          <a:bodyPr>
            <a:normAutofit lnSpcReduction="10000"/>
          </a:bodyPr>
          <a:lstStyle/>
          <a:p>
            <a:r>
              <a:rPr lang="en-US" dirty="0">
                <a:latin typeface="Lato"/>
                <a:ea typeface="Lato"/>
                <a:cs typeface="Lato"/>
                <a:sym typeface="Lato"/>
              </a:rPr>
              <a:t>U</a:t>
            </a:r>
            <a:r>
              <a:rPr lang="en" dirty="0">
                <a:latin typeface="Lato"/>
                <a:ea typeface="Lato"/>
                <a:cs typeface="Lato"/>
                <a:sym typeface="Lato"/>
              </a:rPr>
              <a:t>sing fast-timing to determine track position, time, and angles (SLAC/Staford EE)-</a:t>
            </a:r>
            <a:r>
              <a:rPr lang="en" dirty="0">
                <a:latin typeface="Lato"/>
                <a:ea typeface="Lato"/>
                <a:cs typeface="Lato"/>
                <a:sym typeface="Lato"/>
                <a:hlinkClick r:id="rId2"/>
              </a:rPr>
              <a:t>slides</a:t>
            </a:r>
            <a:endParaRPr lang="en" dirty="0">
              <a:latin typeface="Lato"/>
              <a:ea typeface="Lato"/>
              <a:cs typeface="Lato"/>
              <a:sym typeface="Lato"/>
            </a:endParaRPr>
          </a:p>
          <a:p>
            <a:pPr lvl="1"/>
            <a:r>
              <a:rPr lang="en-US" dirty="0"/>
              <a:t>A 45-degree track has a ~500 </a:t>
            </a:r>
            <a:r>
              <a:rPr lang="en-US" dirty="0" err="1"/>
              <a:t>ps</a:t>
            </a:r>
            <a:r>
              <a:rPr lang="en-US" dirty="0"/>
              <a:t> variation between peak times of the 3 hit cells on a 25 </a:t>
            </a:r>
            <a:r>
              <a:rPr lang="en-US" dirty="0">
                <a:latin typeface="Symbol" panose="05050102010706020507" pitchFamily="18" charset="2"/>
              </a:rPr>
              <a:t>m</a:t>
            </a:r>
            <a:r>
              <a:rPr lang="en-US" dirty="0"/>
              <a:t>m pitch, 75 </a:t>
            </a:r>
            <a:r>
              <a:rPr lang="en-US" dirty="0">
                <a:latin typeface="Symbol" panose="05050102010706020507" pitchFamily="18" charset="2"/>
              </a:rPr>
              <a:t>m</a:t>
            </a:r>
            <a:r>
              <a:rPr lang="en-US" dirty="0"/>
              <a:t>m thick sensor</a:t>
            </a:r>
          </a:p>
          <a:p>
            <a:pPr lvl="1"/>
            <a:r>
              <a:rPr lang="en-US" dirty="0"/>
              <a:t>At least 3 pixels need to be hit to determine angle</a:t>
            </a:r>
          </a:p>
          <a:p>
            <a:pPr lvl="2"/>
            <a:r>
              <a:rPr lang="en-US" dirty="0"/>
              <a:t>Can improve angular resolution by 2-3x</a:t>
            </a:r>
          </a:p>
          <a:p>
            <a:pPr lvl="1"/>
            <a:endParaRPr lang="en-US" dirty="0"/>
          </a:p>
        </p:txBody>
      </p:sp>
      <p:sp>
        <p:nvSpPr>
          <p:cNvPr id="4" name="Date Placeholder 3">
            <a:extLst>
              <a:ext uri="{FF2B5EF4-FFF2-40B4-BE49-F238E27FC236}">
                <a16:creationId xmlns:a16="http://schemas.microsoft.com/office/drawing/2014/main" id="{B9D124EF-A63B-7B52-429A-12925437B455}"/>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A4F39D0F-45CE-1698-B8F5-B8974CB16848}"/>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DBD1B79F-DF3B-B797-D27D-12E1D94C6662}"/>
              </a:ext>
            </a:extLst>
          </p:cNvPr>
          <p:cNvSpPr>
            <a:spLocks noGrp="1"/>
          </p:cNvSpPr>
          <p:nvPr>
            <p:ph type="sldNum" sz="quarter" idx="12"/>
          </p:nvPr>
        </p:nvSpPr>
        <p:spPr/>
        <p:txBody>
          <a:bodyPr/>
          <a:lstStyle/>
          <a:p>
            <a:fld id="{253520A3-A5B1-458D-A53C-B7AAC140DA80}" type="slidenum">
              <a:rPr lang="en-US" smtClean="0"/>
              <a:t>10</a:t>
            </a:fld>
            <a:endParaRPr lang="en-US"/>
          </a:p>
        </p:txBody>
      </p:sp>
      <p:sp>
        <p:nvSpPr>
          <p:cNvPr id="7" name="Google Shape;812;p53">
            <a:extLst>
              <a:ext uri="{FF2B5EF4-FFF2-40B4-BE49-F238E27FC236}">
                <a16:creationId xmlns:a16="http://schemas.microsoft.com/office/drawing/2014/main" id="{ABD03E89-2B24-70FD-CA15-00DA1FB5CD38}"/>
              </a:ext>
            </a:extLst>
          </p:cNvPr>
          <p:cNvSpPr txBox="1">
            <a:spLocks noGrp="1"/>
          </p:cNvSpPr>
          <p:nvPr/>
        </p:nvSpPr>
        <p:spPr>
          <a:xfrm>
            <a:off x="205483" y="4401283"/>
            <a:ext cx="7915200" cy="298800"/>
          </a:xfrm>
          <a:prstGeom prst="rect">
            <a:avLst/>
          </a:prstGeom>
          <a:noFill/>
          <a:ln>
            <a:noFill/>
          </a:ln>
        </p:spPr>
        <p:txBody>
          <a:bodyPr spcFirstLastPara="1" wrap="square" lIns="0" tIns="34275" rIns="68575" bIns="34275" anchor="t" anchorCtr="0">
            <a:noAutofit/>
          </a:bodyPr>
          <a:lstStyle>
            <a:defPPr marR="0" lvl="0" algn="l" rtl="0">
              <a:lnSpc>
                <a:spcPct val="100000"/>
              </a:lnSpc>
              <a:spcBef>
                <a:spcPts val="0"/>
              </a:spcBef>
              <a:spcAft>
                <a:spcPts val="0"/>
              </a:spcAft>
            </a:defPPr>
            <a:lvl1pPr marL="457200" marR="0" lvl="0" indent="-323850" algn="l" rtl="0">
              <a:lnSpc>
                <a:spcPct val="120000"/>
              </a:lnSpc>
              <a:spcBef>
                <a:spcPts val="800"/>
              </a:spcBef>
              <a:spcAft>
                <a:spcPts val="0"/>
              </a:spcAft>
              <a:buClr>
                <a:schemeClr val="dk2"/>
              </a:buClr>
              <a:buSzPts val="1500"/>
              <a:buFont typeface="Lato"/>
              <a:buChar char="●"/>
              <a:defRPr sz="1500" b="0" i="0" u="none" strike="noStrike" cap="none">
                <a:solidFill>
                  <a:srgbClr val="B83A4B"/>
                </a:solidFill>
                <a:latin typeface="Lato"/>
                <a:ea typeface="Lato"/>
                <a:cs typeface="Lato"/>
                <a:sym typeface="Lato"/>
              </a:defRPr>
            </a:lvl1pPr>
            <a:lvl2pPr marL="914400" marR="0" lvl="1" indent="-336550" algn="l" rtl="0">
              <a:lnSpc>
                <a:spcPct val="120000"/>
              </a:lnSpc>
              <a:spcBef>
                <a:spcPts val="1200"/>
              </a:spcBef>
              <a:spcAft>
                <a:spcPts val="0"/>
              </a:spcAft>
              <a:buClr>
                <a:schemeClr val="dk2"/>
              </a:buClr>
              <a:buSzPts val="1700"/>
              <a:buFont typeface="Arial"/>
              <a:buChar char="○"/>
              <a:defRPr sz="1500" b="0" i="0" u="none" strike="noStrike" cap="none">
                <a:solidFill>
                  <a:schemeClr val="dk2"/>
                </a:solidFill>
                <a:latin typeface="Lato"/>
                <a:ea typeface="Lato"/>
                <a:cs typeface="Lato"/>
                <a:sym typeface="Lato"/>
              </a:defRPr>
            </a:lvl2pPr>
            <a:lvl3pPr marL="1371600" marR="0" lvl="2" indent="-323850" algn="l" rtl="0">
              <a:lnSpc>
                <a:spcPct val="120000"/>
              </a:lnSpc>
              <a:spcBef>
                <a:spcPts val="1200"/>
              </a:spcBef>
              <a:spcAft>
                <a:spcPts val="0"/>
              </a:spcAft>
              <a:buClr>
                <a:schemeClr val="dk2"/>
              </a:buClr>
              <a:buSzPts val="1500"/>
              <a:buFont typeface="Arial"/>
              <a:buChar char="■"/>
              <a:defRPr sz="1400" b="0" i="0" u="none" strike="noStrike" cap="none">
                <a:solidFill>
                  <a:schemeClr val="dk2"/>
                </a:solidFill>
                <a:latin typeface="Arial"/>
                <a:ea typeface="Arial"/>
                <a:cs typeface="Arial"/>
                <a:sym typeface="Arial"/>
              </a:defRPr>
            </a:lvl3pPr>
            <a:lvl4pPr marL="1828800" marR="0" lvl="3" indent="-323850" algn="l" rtl="0">
              <a:lnSpc>
                <a:spcPct val="120000"/>
              </a:lnSpc>
              <a:spcBef>
                <a:spcPts val="1200"/>
              </a:spcBef>
              <a:spcAft>
                <a:spcPts val="0"/>
              </a:spcAft>
              <a:buClr>
                <a:schemeClr val="dk2"/>
              </a:buClr>
              <a:buSzPts val="1500"/>
              <a:buFont typeface="Arial"/>
              <a:buChar char="●"/>
              <a:defRPr sz="1400" b="0" i="0" u="none" strike="noStrike" cap="none">
                <a:solidFill>
                  <a:schemeClr val="dk2"/>
                </a:solidFill>
                <a:latin typeface="Arial"/>
                <a:ea typeface="Arial"/>
                <a:cs typeface="Arial"/>
                <a:sym typeface="Arial"/>
              </a:defRPr>
            </a:lvl4pPr>
            <a:lvl5pPr marL="2286000" marR="0" lvl="4" indent="-323850" algn="l" rtl="0">
              <a:lnSpc>
                <a:spcPct val="120000"/>
              </a:lnSpc>
              <a:spcBef>
                <a:spcPts val="1200"/>
              </a:spcBef>
              <a:spcAft>
                <a:spcPts val="0"/>
              </a:spcAft>
              <a:buClr>
                <a:schemeClr val="dk2"/>
              </a:buClr>
              <a:buSzPts val="15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90000"/>
              </a:lnSpc>
              <a:spcBef>
                <a:spcPts val="1200"/>
              </a:spcBef>
              <a:spcAft>
                <a:spcPts val="1200"/>
              </a:spcAft>
              <a:buClr>
                <a:schemeClr val="dk1"/>
              </a:buClr>
              <a:buSzPts val="1400"/>
              <a:buFont typeface="Arial"/>
              <a:buChar char="■"/>
              <a:defRPr sz="1400" b="0" i="0" u="none" strike="noStrike" cap="none">
                <a:solidFill>
                  <a:schemeClr val="dk2"/>
                </a:solidFill>
                <a:latin typeface="Arial"/>
                <a:ea typeface="Arial"/>
                <a:cs typeface="Arial"/>
                <a:sym typeface="Arial"/>
              </a:defRPr>
            </a:lvl9pPr>
          </a:lstStyle>
          <a:p>
            <a:pPr marL="0" lvl="0" indent="0" algn="l" rtl="0">
              <a:lnSpc>
                <a:spcPct val="120000"/>
              </a:lnSpc>
              <a:spcBef>
                <a:spcPts val="0"/>
              </a:spcBef>
              <a:spcAft>
                <a:spcPts val="1200"/>
              </a:spcAft>
              <a:buSzPts val="1500"/>
              <a:buFont typeface="Lato"/>
              <a:buNone/>
            </a:pPr>
            <a:endParaRPr dirty="0"/>
          </a:p>
        </p:txBody>
      </p:sp>
      <p:pic>
        <p:nvPicPr>
          <p:cNvPr id="8" name="Google Shape;813;p53">
            <a:extLst>
              <a:ext uri="{FF2B5EF4-FFF2-40B4-BE49-F238E27FC236}">
                <a16:creationId xmlns:a16="http://schemas.microsoft.com/office/drawing/2014/main" id="{D6C451B4-89A7-AFA1-83B7-7D9EC22B2DD4}"/>
              </a:ext>
            </a:extLst>
          </p:cNvPr>
          <p:cNvPicPr preferRelativeResize="0"/>
          <p:nvPr/>
        </p:nvPicPr>
        <p:blipFill>
          <a:blip r:embed="rId3">
            <a:alphaModFix/>
          </a:blip>
          <a:stretch>
            <a:fillRect/>
          </a:stretch>
        </p:blipFill>
        <p:spPr>
          <a:xfrm>
            <a:off x="8242852" y="183684"/>
            <a:ext cx="3949148" cy="2674370"/>
          </a:xfrm>
          <a:prstGeom prst="rect">
            <a:avLst/>
          </a:prstGeom>
          <a:noFill/>
          <a:ln>
            <a:noFill/>
          </a:ln>
        </p:spPr>
      </p:pic>
      <p:pic>
        <p:nvPicPr>
          <p:cNvPr id="10" name="Google Shape;1329;p76">
            <a:extLst>
              <a:ext uri="{FF2B5EF4-FFF2-40B4-BE49-F238E27FC236}">
                <a16:creationId xmlns:a16="http://schemas.microsoft.com/office/drawing/2014/main" id="{C979448F-9821-613E-9F84-646692DBA9DE}"/>
              </a:ext>
            </a:extLst>
          </p:cNvPr>
          <p:cNvPicPr preferRelativeResize="0"/>
          <p:nvPr/>
        </p:nvPicPr>
        <p:blipFill>
          <a:blip r:embed="rId4">
            <a:alphaModFix/>
          </a:blip>
          <a:stretch>
            <a:fillRect/>
          </a:stretch>
        </p:blipFill>
        <p:spPr>
          <a:xfrm>
            <a:off x="8205965" y="3287919"/>
            <a:ext cx="3764400" cy="3096956"/>
          </a:xfrm>
          <a:prstGeom prst="rect">
            <a:avLst/>
          </a:prstGeom>
          <a:noFill/>
          <a:ln>
            <a:noFill/>
          </a:ln>
        </p:spPr>
      </p:pic>
    </p:spTree>
    <p:extLst>
      <p:ext uri="{BB962C8B-B14F-4D97-AF65-F5344CB8AC3E}">
        <p14:creationId xmlns:p14="http://schemas.microsoft.com/office/powerpoint/2010/main" val="1340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2DAB0-2EFB-C179-A60E-6C1630FBD1C6}"/>
              </a:ext>
            </a:extLst>
          </p:cNvPr>
          <p:cNvSpPr>
            <a:spLocks noGrp="1"/>
          </p:cNvSpPr>
          <p:nvPr>
            <p:ph type="title"/>
          </p:nvPr>
        </p:nvSpPr>
        <p:spPr>
          <a:xfrm>
            <a:off x="2192535" y="24384"/>
            <a:ext cx="9992029" cy="914400"/>
          </a:xfrm>
        </p:spPr>
        <p:txBody>
          <a:bodyPr>
            <a:normAutofit/>
          </a:bodyPr>
          <a:lstStyle/>
          <a:p>
            <a:r>
              <a:rPr lang="en-US" dirty="0"/>
              <a:t>4D Pixel Detector Demonstrator Project</a:t>
            </a:r>
          </a:p>
        </p:txBody>
      </p:sp>
      <p:sp>
        <p:nvSpPr>
          <p:cNvPr id="3" name="Content Placeholder 2">
            <a:extLst>
              <a:ext uri="{FF2B5EF4-FFF2-40B4-BE49-F238E27FC236}">
                <a16:creationId xmlns:a16="http://schemas.microsoft.com/office/drawing/2014/main" id="{C92042A5-85C0-A5AF-CF80-F69489597E6E}"/>
              </a:ext>
            </a:extLst>
          </p:cNvPr>
          <p:cNvSpPr>
            <a:spLocks noGrp="1"/>
          </p:cNvSpPr>
          <p:nvPr>
            <p:ph idx="1"/>
          </p:nvPr>
        </p:nvSpPr>
        <p:spPr>
          <a:xfrm>
            <a:off x="205483" y="1109608"/>
            <a:ext cx="8328917" cy="5167901"/>
          </a:xfrm>
        </p:spPr>
        <p:txBody>
          <a:bodyPr>
            <a:normAutofit fontScale="85000" lnSpcReduction="10000"/>
          </a:bodyPr>
          <a:lstStyle/>
          <a:p>
            <a:r>
              <a:rPr lang="en-US" dirty="0"/>
              <a:t>Developing a 4D tracking demonstrator with steps to larger and larger scale to explore and understand systems aspects (LBNL/SLAC/UCSC)-</a:t>
            </a:r>
            <a:r>
              <a:rPr lang="en-US" dirty="0">
                <a:hlinkClick r:id="rId2"/>
              </a:rPr>
              <a:t>slides</a:t>
            </a:r>
            <a:endParaRPr lang="en-US" dirty="0"/>
          </a:p>
          <a:p>
            <a:pPr lvl="1"/>
            <a:r>
              <a:rPr lang="en-US" dirty="0"/>
              <a:t>Integrated timing in classical 3d tracker</a:t>
            </a:r>
          </a:p>
          <a:p>
            <a:pPr lvl="2"/>
            <a:r>
              <a:rPr lang="en-US" dirty="0"/>
              <a:t>1</a:t>
            </a:r>
            <a:r>
              <a:rPr lang="en-US" baseline="30000" dirty="0"/>
              <a:t>st</a:t>
            </a:r>
            <a:r>
              <a:rPr lang="en-US" dirty="0"/>
              <a:t> stage is test beam telescope with high </a:t>
            </a:r>
            <a:r>
              <a:rPr lang="en-US" dirty="0" err="1"/>
              <a:t>spacial</a:t>
            </a:r>
            <a:r>
              <a:rPr lang="en-US" dirty="0"/>
              <a:t> (&lt;15 </a:t>
            </a:r>
            <a:r>
              <a:rPr lang="en-US" dirty="0">
                <a:latin typeface="Symbol" panose="05050102010706020507" pitchFamily="18" charset="2"/>
              </a:rPr>
              <a:t>m</a:t>
            </a:r>
            <a:r>
              <a:rPr lang="en-US" dirty="0"/>
              <a:t>m) and timing resolution (&lt;30 </a:t>
            </a:r>
            <a:r>
              <a:rPr lang="en-US" dirty="0" err="1"/>
              <a:t>ps</a:t>
            </a:r>
            <a:r>
              <a:rPr lang="en-US" dirty="0"/>
              <a:t>) tracking</a:t>
            </a:r>
          </a:p>
          <a:p>
            <a:pPr lvl="2"/>
            <a:r>
              <a:rPr lang="en-US" dirty="0"/>
              <a:t>2</a:t>
            </a:r>
            <a:r>
              <a:rPr lang="en-US" baseline="30000" dirty="0"/>
              <a:t>nd</a:t>
            </a:r>
            <a:r>
              <a:rPr lang="en-US" dirty="0"/>
              <a:t> stage is R&amp;D thrusts (</a:t>
            </a:r>
            <a:r>
              <a:rPr lang="en-US" dirty="0" err="1"/>
              <a:t>eFPGA</a:t>
            </a:r>
            <a:r>
              <a:rPr lang="en-US" dirty="0"/>
              <a:t>, AI/ML, radiation hardening,..)</a:t>
            </a:r>
          </a:p>
          <a:p>
            <a:pPr lvl="2"/>
            <a:r>
              <a:rPr lang="en-US" dirty="0"/>
              <a:t>3</a:t>
            </a:r>
            <a:r>
              <a:rPr lang="en-US" baseline="30000" dirty="0"/>
              <a:t>rd</a:t>
            </a:r>
            <a:r>
              <a:rPr lang="en-US" dirty="0"/>
              <a:t> stage is targeting toward collider environment (muon, FCC-</a:t>
            </a:r>
            <a:r>
              <a:rPr lang="en-US" dirty="0" err="1"/>
              <a:t>hh</a:t>
            </a:r>
            <a:r>
              <a:rPr lang="en-US" dirty="0"/>
              <a:t>,..)</a:t>
            </a:r>
          </a:p>
          <a:p>
            <a:pPr lvl="1"/>
            <a:r>
              <a:rPr lang="en-US" dirty="0"/>
              <a:t>Hope to coalesce multiple national R&amp;D projects</a:t>
            </a:r>
          </a:p>
          <a:p>
            <a:pPr lvl="2"/>
            <a:endParaRPr lang="en-US" dirty="0"/>
          </a:p>
        </p:txBody>
      </p:sp>
      <p:sp>
        <p:nvSpPr>
          <p:cNvPr id="4" name="Date Placeholder 3">
            <a:extLst>
              <a:ext uri="{FF2B5EF4-FFF2-40B4-BE49-F238E27FC236}">
                <a16:creationId xmlns:a16="http://schemas.microsoft.com/office/drawing/2014/main" id="{AF44A61C-15EE-D2DB-D674-82B1A8963BAC}"/>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ED1EC8E4-CA61-7E10-3D65-1B92539EF028}"/>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E9F995B4-9636-145E-741E-0ABDFF253FCB}"/>
              </a:ext>
            </a:extLst>
          </p:cNvPr>
          <p:cNvSpPr>
            <a:spLocks noGrp="1"/>
          </p:cNvSpPr>
          <p:nvPr>
            <p:ph type="sldNum" sz="quarter" idx="12"/>
          </p:nvPr>
        </p:nvSpPr>
        <p:spPr/>
        <p:txBody>
          <a:bodyPr/>
          <a:lstStyle/>
          <a:p>
            <a:fld id="{253520A3-A5B1-458D-A53C-B7AAC140DA80}" type="slidenum">
              <a:rPr lang="en-US" smtClean="0"/>
              <a:t>11</a:t>
            </a:fld>
            <a:endParaRPr lang="en-US"/>
          </a:p>
        </p:txBody>
      </p:sp>
      <p:pic>
        <p:nvPicPr>
          <p:cNvPr id="8" name="Picture 7" descr="The image shows a series of electronic components, including integrated circuits and wires, connected on a circuit board.&#10;&#10;AI-generated content may be incorrect.">
            <a:extLst>
              <a:ext uri="{FF2B5EF4-FFF2-40B4-BE49-F238E27FC236}">
                <a16:creationId xmlns:a16="http://schemas.microsoft.com/office/drawing/2014/main" id="{B92B5CFC-F557-0392-77A1-C015A3ED543E}"/>
              </a:ext>
            </a:extLst>
          </p:cNvPr>
          <p:cNvPicPr>
            <a:picLocks noChangeAspect="1"/>
          </p:cNvPicPr>
          <p:nvPr/>
        </p:nvPicPr>
        <p:blipFill>
          <a:blip r:embed="rId3"/>
          <a:stretch>
            <a:fillRect/>
          </a:stretch>
        </p:blipFill>
        <p:spPr>
          <a:xfrm>
            <a:off x="8395592" y="1153515"/>
            <a:ext cx="3590925" cy="3352800"/>
          </a:xfrm>
          <a:prstGeom prst="rect">
            <a:avLst/>
          </a:prstGeom>
        </p:spPr>
      </p:pic>
    </p:spTree>
    <p:extLst>
      <p:ext uri="{BB962C8B-B14F-4D97-AF65-F5344CB8AC3E}">
        <p14:creationId xmlns:p14="http://schemas.microsoft.com/office/powerpoint/2010/main" val="489399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BF7F-3475-52EA-93F2-063608D6BD03}"/>
              </a:ext>
            </a:extLst>
          </p:cNvPr>
          <p:cNvSpPr>
            <a:spLocks noGrp="1"/>
          </p:cNvSpPr>
          <p:nvPr>
            <p:ph type="title"/>
          </p:nvPr>
        </p:nvSpPr>
        <p:spPr/>
        <p:txBody>
          <a:bodyPr/>
          <a:lstStyle/>
          <a:p>
            <a:r>
              <a:rPr lang="en-US" dirty="0"/>
              <a:t>4H-SiC LGADs for timing</a:t>
            </a:r>
          </a:p>
        </p:txBody>
      </p:sp>
      <p:sp>
        <p:nvSpPr>
          <p:cNvPr id="3" name="Content Placeholder 2">
            <a:extLst>
              <a:ext uri="{FF2B5EF4-FFF2-40B4-BE49-F238E27FC236}">
                <a16:creationId xmlns:a16="http://schemas.microsoft.com/office/drawing/2014/main" id="{AA09B0EA-195F-F187-0DC3-06BBE0441EFA}"/>
              </a:ext>
            </a:extLst>
          </p:cNvPr>
          <p:cNvSpPr>
            <a:spLocks noGrp="1"/>
          </p:cNvSpPr>
          <p:nvPr>
            <p:ph idx="1"/>
          </p:nvPr>
        </p:nvSpPr>
        <p:spPr>
          <a:xfrm>
            <a:off x="205483" y="1109608"/>
            <a:ext cx="7639804" cy="5167901"/>
          </a:xfrm>
        </p:spPr>
        <p:txBody>
          <a:bodyPr/>
          <a:lstStyle/>
          <a:p>
            <a:r>
              <a:rPr lang="en-US" dirty="0"/>
              <a:t>Developing 4H-SiC LGADs for fast timing applications (LBNL, NCSU, BNL)-</a:t>
            </a:r>
            <a:r>
              <a:rPr lang="en-US" dirty="0">
                <a:hlinkClick r:id="rId2"/>
              </a:rPr>
              <a:t>slides</a:t>
            </a:r>
            <a:endParaRPr lang="en-US" dirty="0"/>
          </a:p>
          <a:p>
            <a:pPr lvl="1"/>
            <a:r>
              <a:rPr lang="en-US" dirty="0"/>
              <a:t>Higher electron and hole saturation velocity than silicon (2-3x)</a:t>
            </a:r>
          </a:p>
          <a:p>
            <a:pPr lvl="1"/>
            <a:r>
              <a:rPr lang="en-US" dirty="0"/>
              <a:t>Demonstrated time resolution better than 60 </a:t>
            </a:r>
            <a:r>
              <a:rPr lang="en-US" dirty="0" err="1"/>
              <a:t>ps</a:t>
            </a:r>
            <a:r>
              <a:rPr lang="en-US" dirty="0"/>
              <a:t> with 2-3x gain</a:t>
            </a:r>
          </a:p>
          <a:p>
            <a:pPr lvl="2"/>
            <a:r>
              <a:rPr lang="en-US" dirty="0"/>
              <a:t>Limited by charge generation currently</a:t>
            </a:r>
          </a:p>
          <a:p>
            <a:pPr lvl="1"/>
            <a:endParaRPr lang="en-US" dirty="0"/>
          </a:p>
        </p:txBody>
      </p:sp>
      <p:sp>
        <p:nvSpPr>
          <p:cNvPr id="4" name="Date Placeholder 3">
            <a:extLst>
              <a:ext uri="{FF2B5EF4-FFF2-40B4-BE49-F238E27FC236}">
                <a16:creationId xmlns:a16="http://schemas.microsoft.com/office/drawing/2014/main" id="{3EE5C53C-F951-C972-09D8-9B2F831B5EF3}"/>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2907B61E-A2AD-1283-67E7-5D9317507F06}"/>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DDF66322-D65C-E14D-9C15-E9B61D306DC3}"/>
              </a:ext>
            </a:extLst>
          </p:cNvPr>
          <p:cNvSpPr>
            <a:spLocks noGrp="1"/>
          </p:cNvSpPr>
          <p:nvPr>
            <p:ph type="sldNum" sz="quarter" idx="12"/>
          </p:nvPr>
        </p:nvSpPr>
        <p:spPr/>
        <p:txBody>
          <a:bodyPr/>
          <a:lstStyle/>
          <a:p>
            <a:fld id="{253520A3-A5B1-458D-A53C-B7AAC140DA80}" type="slidenum">
              <a:rPr lang="en-US" smtClean="0"/>
              <a:t>12</a:t>
            </a:fld>
            <a:endParaRPr lang="en-US"/>
          </a:p>
        </p:txBody>
      </p:sp>
      <p:pic>
        <p:nvPicPr>
          <p:cNvPr id="8" name="Picture 7">
            <a:extLst>
              <a:ext uri="{FF2B5EF4-FFF2-40B4-BE49-F238E27FC236}">
                <a16:creationId xmlns:a16="http://schemas.microsoft.com/office/drawing/2014/main" id="{9B28E125-BD16-F246-6D01-77B531B2CC5F}"/>
              </a:ext>
            </a:extLst>
          </p:cNvPr>
          <p:cNvPicPr>
            <a:picLocks noChangeAspect="1"/>
          </p:cNvPicPr>
          <p:nvPr/>
        </p:nvPicPr>
        <p:blipFill>
          <a:blip r:embed="rId3"/>
          <a:stretch>
            <a:fillRect/>
          </a:stretch>
        </p:blipFill>
        <p:spPr>
          <a:xfrm>
            <a:off x="8441776" y="1084714"/>
            <a:ext cx="3061112" cy="2981739"/>
          </a:xfrm>
          <a:prstGeom prst="rect">
            <a:avLst/>
          </a:prstGeom>
        </p:spPr>
      </p:pic>
      <p:pic>
        <p:nvPicPr>
          <p:cNvPr id="9" name="Picture 8" descr="The diagram illustrates the relationship between charge collection time and bias voltage for two types of devices, LGAD and PIN, showing their respective performance metrics at various voltage levels.&#10;&#10;AI-generated content may be incorrect.">
            <a:extLst>
              <a:ext uri="{FF2B5EF4-FFF2-40B4-BE49-F238E27FC236}">
                <a16:creationId xmlns:a16="http://schemas.microsoft.com/office/drawing/2014/main" id="{7E51CDB9-9EE9-86E0-CDD8-E278D8C0BC6E}"/>
              </a:ext>
            </a:extLst>
          </p:cNvPr>
          <p:cNvPicPr>
            <a:picLocks noChangeAspect="1"/>
          </p:cNvPicPr>
          <p:nvPr/>
        </p:nvPicPr>
        <p:blipFill>
          <a:blip r:embed="rId4"/>
          <a:stretch>
            <a:fillRect/>
          </a:stretch>
        </p:blipFill>
        <p:spPr>
          <a:xfrm>
            <a:off x="8074946" y="4337457"/>
            <a:ext cx="4109617" cy="2047417"/>
          </a:xfrm>
          <a:prstGeom prst="rect">
            <a:avLst/>
          </a:prstGeom>
        </p:spPr>
      </p:pic>
    </p:spTree>
    <p:extLst>
      <p:ext uri="{BB962C8B-B14F-4D97-AF65-F5344CB8AC3E}">
        <p14:creationId xmlns:p14="http://schemas.microsoft.com/office/powerpoint/2010/main" val="104338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9A024-4064-A522-DCA5-25FEE9E78E9E}"/>
              </a:ext>
            </a:extLst>
          </p:cNvPr>
          <p:cNvSpPr>
            <a:spLocks noGrp="1"/>
          </p:cNvSpPr>
          <p:nvPr>
            <p:ph type="title"/>
          </p:nvPr>
        </p:nvSpPr>
        <p:spPr/>
        <p:txBody>
          <a:bodyPr/>
          <a:lstStyle/>
          <a:p>
            <a:r>
              <a:rPr lang="en-US" dirty="0"/>
              <a:t>Thin-Film Tracking</a:t>
            </a:r>
          </a:p>
        </p:txBody>
      </p:sp>
      <p:sp>
        <p:nvSpPr>
          <p:cNvPr id="3" name="Content Placeholder 2">
            <a:extLst>
              <a:ext uri="{FF2B5EF4-FFF2-40B4-BE49-F238E27FC236}">
                <a16:creationId xmlns:a16="http://schemas.microsoft.com/office/drawing/2014/main" id="{AA354D69-6511-F1F9-FBC5-B8D2AA1CC2D2}"/>
              </a:ext>
            </a:extLst>
          </p:cNvPr>
          <p:cNvSpPr>
            <a:spLocks noGrp="1"/>
          </p:cNvSpPr>
          <p:nvPr>
            <p:ph idx="1"/>
          </p:nvPr>
        </p:nvSpPr>
        <p:spPr>
          <a:xfrm>
            <a:off x="205483" y="1109608"/>
            <a:ext cx="5978933" cy="5167901"/>
          </a:xfrm>
        </p:spPr>
        <p:txBody>
          <a:bodyPr>
            <a:normAutofit fontScale="85000" lnSpcReduction="10000"/>
          </a:bodyPr>
          <a:lstStyle/>
          <a:p>
            <a:r>
              <a:rPr lang="en-US" dirty="0"/>
              <a:t>Development and evaluations of thin film detectors (ANL, SCIPP)- slides </a:t>
            </a:r>
            <a:r>
              <a:rPr lang="en-US" dirty="0">
                <a:hlinkClick r:id="rId2"/>
              </a:rPr>
              <a:t>1</a:t>
            </a:r>
            <a:r>
              <a:rPr lang="en-US" dirty="0"/>
              <a:t> and </a:t>
            </a:r>
            <a:r>
              <a:rPr lang="en-US" dirty="0">
                <a:hlinkClick r:id="rId3"/>
              </a:rPr>
              <a:t>2</a:t>
            </a:r>
            <a:endParaRPr lang="en-US" dirty="0"/>
          </a:p>
          <a:p>
            <a:pPr lvl="1"/>
            <a:r>
              <a:rPr lang="en-US" dirty="0"/>
              <a:t>Goal to produce cheap, large area thin film detectors in roll-to-roll process</a:t>
            </a:r>
          </a:p>
          <a:p>
            <a:pPr lvl="1"/>
            <a:r>
              <a:rPr lang="en-US" dirty="0" err="1"/>
              <a:t>InP</a:t>
            </a:r>
            <a:r>
              <a:rPr lang="en-US" dirty="0"/>
              <a:t> most promising</a:t>
            </a:r>
          </a:p>
          <a:p>
            <a:pPr lvl="2"/>
            <a:r>
              <a:rPr lang="en-US" dirty="0"/>
              <a:t>First devices made from </a:t>
            </a:r>
            <a:r>
              <a:rPr lang="en-US" dirty="0" err="1"/>
              <a:t>InP:Fe</a:t>
            </a:r>
            <a:r>
              <a:rPr lang="en-US" dirty="0"/>
              <a:t> crystalline wafer fabricated at ANL</a:t>
            </a:r>
          </a:p>
          <a:p>
            <a:pPr lvl="2"/>
            <a:r>
              <a:rPr lang="en-US" dirty="0"/>
              <a:t>250 </a:t>
            </a:r>
            <a:r>
              <a:rPr lang="en-US" dirty="0" err="1"/>
              <a:t>ps</a:t>
            </a:r>
            <a:r>
              <a:rPr lang="en-US" dirty="0"/>
              <a:t> rise time, 20-40 </a:t>
            </a:r>
            <a:r>
              <a:rPr lang="en-US" dirty="0" err="1"/>
              <a:t>ps</a:t>
            </a:r>
            <a:r>
              <a:rPr lang="en-US" dirty="0"/>
              <a:t> timing resolution, good S/N</a:t>
            </a:r>
          </a:p>
          <a:p>
            <a:pPr lvl="2"/>
            <a:r>
              <a:rPr lang="en-US" dirty="0"/>
              <a:t>Relative strong degradation with neutron irradiation</a:t>
            </a:r>
          </a:p>
        </p:txBody>
      </p:sp>
      <p:sp>
        <p:nvSpPr>
          <p:cNvPr id="4" name="Date Placeholder 3">
            <a:extLst>
              <a:ext uri="{FF2B5EF4-FFF2-40B4-BE49-F238E27FC236}">
                <a16:creationId xmlns:a16="http://schemas.microsoft.com/office/drawing/2014/main" id="{A6F5B16A-75BB-93DB-CB8A-24F367063F3A}"/>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A7B18CA1-A887-0F1B-ED99-EEDAF5296308}"/>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2E017596-7BFE-5B17-843D-A7CFD17EFBC0}"/>
              </a:ext>
            </a:extLst>
          </p:cNvPr>
          <p:cNvSpPr>
            <a:spLocks noGrp="1"/>
          </p:cNvSpPr>
          <p:nvPr>
            <p:ph type="sldNum" sz="quarter" idx="12"/>
          </p:nvPr>
        </p:nvSpPr>
        <p:spPr/>
        <p:txBody>
          <a:bodyPr/>
          <a:lstStyle/>
          <a:p>
            <a:fld id="{253520A3-A5B1-458D-A53C-B7AAC140DA80}" type="slidenum">
              <a:rPr lang="en-US" smtClean="0"/>
              <a:t>13</a:t>
            </a:fld>
            <a:endParaRPr lang="en-US"/>
          </a:p>
        </p:txBody>
      </p:sp>
      <p:pic>
        <p:nvPicPr>
          <p:cNvPr id="14" name="Picture 13">
            <a:extLst>
              <a:ext uri="{FF2B5EF4-FFF2-40B4-BE49-F238E27FC236}">
                <a16:creationId xmlns:a16="http://schemas.microsoft.com/office/drawing/2014/main" id="{597CD077-6E66-0862-1C01-DD018ED12C75}"/>
              </a:ext>
            </a:extLst>
          </p:cNvPr>
          <p:cNvPicPr>
            <a:picLocks noChangeAspect="1"/>
          </p:cNvPicPr>
          <p:nvPr/>
        </p:nvPicPr>
        <p:blipFill>
          <a:blip r:embed="rId4"/>
          <a:stretch>
            <a:fillRect/>
          </a:stretch>
        </p:blipFill>
        <p:spPr>
          <a:xfrm>
            <a:off x="6398776" y="3969968"/>
            <a:ext cx="2600325" cy="2170504"/>
          </a:xfrm>
          <a:prstGeom prst="rect">
            <a:avLst/>
          </a:prstGeom>
        </p:spPr>
      </p:pic>
      <p:pic>
        <p:nvPicPr>
          <p:cNvPr id="11" name="Picture 10">
            <a:extLst>
              <a:ext uri="{FF2B5EF4-FFF2-40B4-BE49-F238E27FC236}">
                <a16:creationId xmlns:a16="http://schemas.microsoft.com/office/drawing/2014/main" id="{33BE307B-A3E2-9FE7-63FF-D765CEA200F3}"/>
              </a:ext>
            </a:extLst>
          </p:cNvPr>
          <p:cNvPicPr>
            <a:picLocks noChangeAspect="1"/>
          </p:cNvPicPr>
          <p:nvPr/>
        </p:nvPicPr>
        <p:blipFill>
          <a:blip r:embed="rId5"/>
          <a:stretch>
            <a:fillRect/>
          </a:stretch>
        </p:blipFill>
        <p:spPr>
          <a:xfrm>
            <a:off x="6665347" y="1261604"/>
            <a:ext cx="3086911" cy="2125014"/>
          </a:xfrm>
          <a:prstGeom prst="rect">
            <a:avLst/>
          </a:prstGeom>
        </p:spPr>
      </p:pic>
      <p:sp>
        <p:nvSpPr>
          <p:cNvPr id="15" name="TextBox 14">
            <a:extLst>
              <a:ext uri="{FF2B5EF4-FFF2-40B4-BE49-F238E27FC236}">
                <a16:creationId xmlns:a16="http://schemas.microsoft.com/office/drawing/2014/main" id="{28B461A1-559B-263E-6089-24A6420335AA}"/>
              </a:ext>
            </a:extLst>
          </p:cNvPr>
          <p:cNvSpPr txBox="1"/>
          <p:nvPr/>
        </p:nvSpPr>
        <p:spPr>
          <a:xfrm>
            <a:off x="6398777" y="3447460"/>
            <a:ext cx="6130344" cy="307777"/>
          </a:xfrm>
          <a:prstGeom prst="rect">
            <a:avLst/>
          </a:prstGeom>
          <a:noFill/>
        </p:spPr>
        <p:txBody>
          <a:bodyPr wrap="square">
            <a:spAutoFit/>
          </a:bodyPr>
          <a:lstStyle/>
          <a:p>
            <a:r>
              <a:rPr lang="en-US" sz="1400" b="1" i="0" u="none" strike="noStrike" baseline="0" dirty="0">
                <a:solidFill>
                  <a:srgbClr val="000000"/>
                </a:solidFill>
                <a:latin typeface="Arial" panose="020B0604020202020204" pitchFamily="34" charset="0"/>
              </a:rPr>
              <a:t>Large scale </a:t>
            </a:r>
            <a:r>
              <a:rPr lang="en-US" sz="1400" b="0" i="0" u="none" strike="noStrike" baseline="0" dirty="0">
                <a:solidFill>
                  <a:srgbClr val="000000"/>
                </a:solidFill>
                <a:latin typeface="Arial" panose="020B0604020202020204" pitchFamily="34" charset="0"/>
              </a:rPr>
              <a:t>“roll-to-roll” deposition/fabrication </a:t>
            </a:r>
            <a:endParaRPr lang="en-US" dirty="0"/>
          </a:p>
        </p:txBody>
      </p:sp>
      <p:pic>
        <p:nvPicPr>
          <p:cNvPr id="10" name="Picture 9" descr="The image shows a grid pattern with the number A-86 clearly labeled.&#10;&#10;AI-generated content may be incorrect.">
            <a:extLst>
              <a:ext uri="{FF2B5EF4-FFF2-40B4-BE49-F238E27FC236}">
                <a16:creationId xmlns:a16="http://schemas.microsoft.com/office/drawing/2014/main" id="{4ACE2D6B-427B-0F98-4964-013FF97F29E2}"/>
              </a:ext>
            </a:extLst>
          </p:cNvPr>
          <p:cNvPicPr>
            <a:picLocks noChangeAspect="1"/>
          </p:cNvPicPr>
          <p:nvPr/>
        </p:nvPicPr>
        <p:blipFill>
          <a:blip r:embed="rId6"/>
          <a:stretch>
            <a:fillRect/>
          </a:stretch>
        </p:blipFill>
        <p:spPr>
          <a:xfrm>
            <a:off x="10069975" y="1148923"/>
            <a:ext cx="1916542" cy="2013446"/>
          </a:xfrm>
          <a:prstGeom prst="rect">
            <a:avLst/>
          </a:prstGeom>
        </p:spPr>
      </p:pic>
      <p:pic>
        <p:nvPicPr>
          <p:cNvPr id="19" name="Picture 18" descr="The diagram depicts a graph showing the relationship between charge (in IC) and bias voltage (in V) for different voltage levels (HV) under different conditions (radiated and non-radiated).&#10;&#10;AI-generated content may be incorrect.">
            <a:extLst>
              <a:ext uri="{FF2B5EF4-FFF2-40B4-BE49-F238E27FC236}">
                <a16:creationId xmlns:a16="http://schemas.microsoft.com/office/drawing/2014/main" id="{7E92CF09-9AE5-BCE3-2CD3-212BA19FA2A2}"/>
              </a:ext>
            </a:extLst>
          </p:cNvPr>
          <p:cNvPicPr>
            <a:picLocks noChangeAspect="1"/>
          </p:cNvPicPr>
          <p:nvPr/>
        </p:nvPicPr>
        <p:blipFill>
          <a:blip r:embed="rId7"/>
          <a:stretch>
            <a:fillRect/>
          </a:stretch>
        </p:blipFill>
        <p:spPr>
          <a:xfrm>
            <a:off x="9026221" y="4102719"/>
            <a:ext cx="2960296" cy="2168715"/>
          </a:xfrm>
          <a:prstGeom prst="rect">
            <a:avLst/>
          </a:prstGeom>
        </p:spPr>
      </p:pic>
    </p:spTree>
    <p:extLst>
      <p:ext uri="{BB962C8B-B14F-4D97-AF65-F5344CB8AC3E}">
        <p14:creationId xmlns:p14="http://schemas.microsoft.com/office/powerpoint/2010/main" val="2151944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75345-55BA-8BA5-AD52-AD8978CEA954}"/>
              </a:ext>
            </a:extLst>
          </p:cNvPr>
          <p:cNvSpPr>
            <a:spLocks noGrp="1"/>
          </p:cNvSpPr>
          <p:nvPr>
            <p:ph type="title"/>
          </p:nvPr>
        </p:nvSpPr>
        <p:spPr/>
        <p:txBody>
          <a:bodyPr/>
          <a:lstStyle/>
          <a:p>
            <a:r>
              <a:rPr lang="en-US" dirty="0"/>
              <a:t>Ga</a:t>
            </a:r>
            <a:r>
              <a:rPr lang="en-US" baseline="-25000" dirty="0"/>
              <a:t>2</a:t>
            </a:r>
            <a:r>
              <a:rPr lang="en-US" dirty="0"/>
              <a:t>O</a:t>
            </a:r>
            <a:r>
              <a:rPr lang="en-US" baseline="-25000" dirty="0"/>
              <a:t>3</a:t>
            </a:r>
            <a:r>
              <a:rPr lang="en-US" dirty="0"/>
              <a:t> Solid-State Detectors</a:t>
            </a:r>
          </a:p>
        </p:txBody>
      </p:sp>
      <p:sp>
        <p:nvSpPr>
          <p:cNvPr id="3" name="Content Placeholder 2">
            <a:extLst>
              <a:ext uri="{FF2B5EF4-FFF2-40B4-BE49-F238E27FC236}">
                <a16:creationId xmlns:a16="http://schemas.microsoft.com/office/drawing/2014/main" id="{93EB19A7-CEEA-0ED5-4BAF-FB3CABD54CF7}"/>
              </a:ext>
            </a:extLst>
          </p:cNvPr>
          <p:cNvSpPr>
            <a:spLocks noGrp="1"/>
          </p:cNvSpPr>
          <p:nvPr>
            <p:ph idx="1"/>
          </p:nvPr>
        </p:nvSpPr>
        <p:spPr>
          <a:xfrm>
            <a:off x="153108" y="1017202"/>
            <a:ext cx="7435792" cy="5372236"/>
          </a:xfrm>
        </p:spPr>
        <p:txBody>
          <a:bodyPr>
            <a:normAutofit fontScale="92500" lnSpcReduction="10000"/>
          </a:bodyPr>
          <a:lstStyle/>
          <a:p>
            <a:r>
              <a:rPr lang="en-US" dirty="0"/>
              <a:t>Beginning detector fabrication, testing and irradiation to demonstrate the potential of </a:t>
            </a:r>
            <a:r>
              <a:rPr lang="en-US" dirty="0" err="1"/>
              <a:t>Ga₂O</a:t>
            </a:r>
            <a:r>
              <a:rPr lang="en-US" dirty="0"/>
              <a:t>₃ for next generation radiation hard HEP detectors (NCSU)</a:t>
            </a:r>
          </a:p>
          <a:p>
            <a:pPr lvl="1"/>
            <a:r>
              <a:rPr lang="en-US" dirty="0"/>
              <a:t>β-Ga2O3  has many material advantages</a:t>
            </a:r>
          </a:p>
          <a:p>
            <a:pPr lvl="2"/>
            <a:r>
              <a:rPr lang="en-US" dirty="0"/>
              <a:t>Thermal stability (M. P. &gt; 1800 C)</a:t>
            </a:r>
          </a:p>
          <a:p>
            <a:pPr lvl="2"/>
            <a:r>
              <a:rPr lang="en-US" dirty="0"/>
              <a:t>Very high breakdown electric field (8 MV/m)</a:t>
            </a:r>
          </a:p>
          <a:p>
            <a:pPr lvl="2"/>
            <a:r>
              <a:rPr lang="en-US" dirty="0"/>
              <a:t>High-quality bulk single crystals from melt</a:t>
            </a:r>
          </a:p>
          <a:p>
            <a:pPr lvl="2"/>
            <a:r>
              <a:rPr lang="en-US" dirty="0"/>
              <a:t>Cost-effective, large-scale manufacturability</a:t>
            </a:r>
          </a:p>
          <a:p>
            <a:pPr lvl="1"/>
            <a:endParaRPr lang="en-US" dirty="0"/>
          </a:p>
        </p:txBody>
      </p:sp>
      <p:sp>
        <p:nvSpPr>
          <p:cNvPr id="4" name="Date Placeholder 3">
            <a:extLst>
              <a:ext uri="{FF2B5EF4-FFF2-40B4-BE49-F238E27FC236}">
                <a16:creationId xmlns:a16="http://schemas.microsoft.com/office/drawing/2014/main" id="{2BEC4262-64E9-E009-D3EC-DFAFECA8FC50}"/>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DD122F8B-4EAC-8646-8F4F-DD4808D3C448}"/>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6ED1B48B-BD6F-4FF9-DDFC-2B0AA214C9F4}"/>
              </a:ext>
            </a:extLst>
          </p:cNvPr>
          <p:cNvSpPr>
            <a:spLocks noGrp="1"/>
          </p:cNvSpPr>
          <p:nvPr>
            <p:ph type="sldNum" sz="quarter" idx="12"/>
          </p:nvPr>
        </p:nvSpPr>
        <p:spPr/>
        <p:txBody>
          <a:bodyPr/>
          <a:lstStyle/>
          <a:p>
            <a:fld id="{253520A3-A5B1-458D-A53C-B7AAC140DA80}" type="slidenum">
              <a:rPr lang="en-US" smtClean="0"/>
              <a:t>14</a:t>
            </a:fld>
            <a:endParaRPr lang="en-US"/>
          </a:p>
        </p:txBody>
      </p:sp>
      <p:pic>
        <p:nvPicPr>
          <p:cNvPr id="7" name="Picture 6" descr="Crystal 1">
            <a:extLst>
              <a:ext uri="{FF2B5EF4-FFF2-40B4-BE49-F238E27FC236}">
                <a16:creationId xmlns:a16="http://schemas.microsoft.com/office/drawing/2014/main" id="{E8BE78F2-7AD2-46BE-A013-675121E8357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8900" y="2100500"/>
            <a:ext cx="4316655" cy="2470426"/>
          </a:xfrm>
          <a:prstGeom prst="rect">
            <a:avLst/>
          </a:prstGeom>
          <a:noFill/>
          <a:ln>
            <a:noFill/>
          </a:ln>
        </p:spPr>
      </p:pic>
    </p:spTree>
    <p:extLst>
      <p:ext uri="{BB962C8B-B14F-4D97-AF65-F5344CB8AC3E}">
        <p14:creationId xmlns:p14="http://schemas.microsoft.com/office/powerpoint/2010/main" val="2886017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45444-4AF0-8C8C-E1DC-819A35718FB1}"/>
              </a:ext>
            </a:extLst>
          </p:cNvPr>
          <p:cNvSpPr>
            <a:spLocks noGrp="1"/>
          </p:cNvSpPr>
          <p:nvPr>
            <p:ph type="title"/>
          </p:nvPr>
        </p:nvSpPr>
        <p:spPr>
          <a:xfrm>
            <a:off x="1956816" y="0"/>
            <a:ext cx="10235184" cy="914400"/>
          </a:xfrm>
        </p:spPr>
        <p:txBody>
          <a:bodyPr>
            <a:noAutofit/>
          </a:bodyPr>
          <a:lstStyle/>
          <a:p>
            <a:r>
              <a:rPr lang="en-US" sz="2400" dirty="0"/>
              <a:t> </a:t>
            </a:r>
            <a:r>
              <a:rPr lang="en-US" sz="2400" b="1" dirty="0" err="1"/>
              <a:t>InAs</a:t>
            </a:r>
            <a:r>
              <a:rPr lang="en-US" sz="2400" b="1" dirty="0"/>
              <a:t>/GaAs Semiconductor Quantum Dot Scintillation Detector </a:t>
            </a:r>
            <a:endParaRPr lang="en-US" sz="2400" dirty="0"/>
          </a:p>
        </p:txBody>
      </p:sp>
      <p:sp>
        <p:nvSpPr>
          <p:cNvPr id="3" name="Content Placeholder 2">
            <a:extLst>
              <a:ext uri="{FF2B5EF4-FFF2-40B4-BE49-F238E27FC236}">
                <a16:creationId xmlns:a16="http://schemas.microsoft.com/office/drawing/2014/main" id="{7E5C729D-DF6B-865E-FD4C-E93420DC5183}"/>
              </a:ext>
            </a:extLst>
          </p:cNvPr>
          <p:cNvSpPr>
            <a:spLocks noGrp="1"/>
          </p:cNvSpPr>
          <p:nvPr>
            <p:ph idx="1"/>
          </p:nvPr>
        </p:nvSpPr>
        <p:spPr>
          <a:xfrm>
            <a:off x="205483" y="1109608"/>
            <a:ext cx="8050621" cy="5167901"/>
          </a:xfrm>
        </p:spPr>
        <p:txBody>
          <a:bodyPr>
            <a:normAutofit fontScale="92500" lnSpcReduction="20000"/>
          </a:bodyPr>
          <a:lstStyle/>
          <a:p>
            <a:r>
              <a:rPr lang="en-US" dirty="0"/>
              <a:t>Development of </a:t>
            </a:r>
            <a:r>
              <a:rPr lang="en-US" dirty="0" err="1"/>
              <a:t>InAs</a:t>
            </a:r>
            <a:r>
              <a:rPr lang="en-US" dirty="0"/>
              <a:t>/GaAs Quantum Dot 4D Scintillation Tracker  (Albany/Fermilab)-</a:t>
            </a:r>
            <a:r>
              <a:rPr lang="en-US" dirty="0">
                <a:hlinkClick r:id="rId2"/>
              </a:rPr>
              <a:t>slides</a:t>
            </a:r>
            <a:endParaRPr lang="en-US" dirty="0"/>
          </a:p>
          <a:p>
            <a:pPr lvl="1"/>
            <a:r>
              <a:rPr lang="en-US" dirty="0"/>
              <a:t>Ionizing bulk semiconductor (GaAs) and then capture electrons with p-type quantum dots (</a:t>
            </a:r>
            <a:r>
              <a:rPr lang="en-US" dirty="0" err="1"/>
              <a:t>InAs</a:t>
            </a:r>
            <a:r>
              <a:rPr lang="en-US" dirty="0"/>
              <a:t>)</a:t>
            </a:r>
          </a:p>
          <a:p>
            <a:pPr lvl="2"/>
            <a:r>
              <a:rPr lang="en-US" dirty="0"/>
              <a:t>Overall efficiency 30-40 el./keV, ~15% of the theoretical efficiency limit</a:t>
            </a:r>
          </a:p>
          <a:p>
            <a:pPr lvl="2"/>
            <a:r>
              <a:rPr lang="en-US" dirty="0"/>
              <a:t>Extremely fast scintillation (&lt; 0.3 ns)</a:t>
            </a:r>
          </a:p>
          <a:p>
            <a:pPr lvl="2"/>
            <a:r>
              <a:rPr lang="en-US" dirty="0"/>
              <a:t>Time resolution of 18-40 </a:t>
            </a:r>
            <a:r>
              <a:rPr lang="en-US" dirty="0" err="1"/>
              <a:t>ps</a:t>
            </a:r>
            <a:r>
              <a:rPr lang="en-US" dirty="0"/>
              <a:t> for α-particles</a:t>
            </a:r>
          </a:p>
          <a:p>
            <a:pPr lvl="2"/>
            <a:r>
              <a:rPr lang="en-US" dirty="0"/>
              <a:t>Thickness (25 </a:t>
            </a:r>
            <a:r>
              <a:rPr lang="en-US" dirty="0">
                <a:latin typeface="Symbol" panose="05050102010706020507" pitchFamily="18" charset="2"/>
              </a:rPr>
              <a:t>m</a:t>
            </a:r>
            <a:r>
              <a:rPr lang="en-US" dirty="0"/>
              <a:t>m) limited by epitaxial growth technology</a:t>
            </a:r>
          </a:p>
          <a:p>
            <a:pPr lvl="3"/>
            <a:r>
              <a:rPr lang="en-US" dirty="0"/>
              <a:t>Breakeven thickness with Si LGAD is 40-70 </a:t>
            </a:r>
            <a:r>
              <a:rPr lang="en-US" dirty="0">
                <a:latin typeface="Symbol" panose="05050102010706020507" pitchFamily="18" charset="2"/>
              </a:rPr>
              <a:t>m</a:t>
            </a:r>
            <a:r>
              <a:rPr lang="en-US" dirty="0"/>
              <a:t>m </a:t>
            </a:r>
          </a:p>
        </p:txBody>
      </p:sp>
      <p:sp>
        <p:nvSpPr>
          <p:cNvPr id="4" name="Date Placeholder 3">
            <a:extLst>
              <a:ext uri="{FF2B5EF4-FFF2-40B4-BE49-F238E27FC236}">
                <a16:creationId xmlns:a16="http://schemas.microsoft.com/office/drawing/2014/main" id="{F3C54DF9-A190-3C02-0572-50ACB3A79415}"/>
              </a:ext>
            </a:extLst>
          </p:cNvPr>
          <p:cNvSpPr>
            <a:spLocks noGrp="1"/>
          </p:cNvSpPr>
          <p:nvPr>
            <p:ph type="dt" sz="half" idx="10"/>
          </p:nvPr>
        </p:nvSpPr>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28498F2B-C91E-183A-F0E7-07A94C7708E7}"/>
              </a:ext>
            </a:extLst>
          </p:cNvPr>
          <p:cNvSpPr>
            <a:spLocks noGrp="1"/>
          </p:cNvSpPr>
          <p:nvPr>
            <p:ph type="ftr" sz="quarter" idx="11"/>
          </p:nvPr>
        </p:nvSpPr>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83793719-3BF5-2F97-7DDB-0B1A5C82C700}"/>
              </a:ext>
            </a:extLst>
          </p:cNvPr>
          <p:cNvSpPr>
            <a:spLocks noGrp="1"/>
          </p:cNvSpPr>
          <p:nvPr>
            <p:ph type="sldNum" sz="quarter" idx="12"/>
          </p:nvPr>
        </p:nvSpPr>
        <p:spPr/>
        <p:txBody>
          <a:bodyPr/>
          <a:lstStyle/>
          <a:p>
            <a:fld id="{253520A3-A5B1-458D-A53C-B7AAC140DA80}" type="slidenum">
              <a:rPr lang="en-US" smtClean="0"/>
              <a:t>15</a:t>
            </a:fld>
            <a:endParaRPr lang="en-US"/>
          </a:p>
        </p:txBody>
      </p:sp>
      <p:pic>
        <p:nvPicPr>
          <p:cNvPr id="9" name="Picture 8" descr="The image illustrates a photodiode structure with various semiconductor layers, including metal contacts, n-type and p-type regions, and a scintillator, all stacked on a GaAs substrate.&#10;&#10;AI-generated content may be incorrect.">
            <a:extLst>
              <a:ext uri="{FF2B5EF4-FFF2-40B4-BE49-F238E27FC236}">
                <a16:creationId xmlns:a16="http://schemas.microsoft.com/office/drawing/2014/main" id="{A0F14402-15A7-000E-5759-84AD3759806B}"/>
              </a:ext>
            </a:extLst>
          </p:cNvPr>
          <p:cNvPicPr>
            <a:picLocks noChangeAspect="1"/>
          </p:cNvPicPr>
          <p:nvPr/>
        </p:nvPicPr>
        <p:blipFill>
          <a:blip r:embed="rId3"/>
          <a:stretch>
            <a:fillRect/>
          </a:stretch>
        </p:blipFill>
        <p:spPr>
          <a:xfrm>
            <a:off x="7990697" y="1285467"/>
            <a:ext cx="1915228" cy="2143533"/>
          </a:xfrm>
          <a:prstGeom prst="rect">
            <a:avLst/>
          </a:prstGeom>
        </p:spPr>
      </p:pic>
      <p:pic>
        <p:nvPicPr>
          <p:cNvPr id="13" name="Picture 12" descr="The image depicts an experimental setup featuring an oscilloscope, a 4.5 MeV alpha-response with a 6 GHz bandwidth, various electronic components such as VPD, Bias-T, and Probe, and a glass substrate. It also includes a graph illustrating signal (mV) against time (ps), indicating a decay time of approximately 300 ps and a time resolution of 20ps at a deposited energy of 4.5 MeV.&#10;&#10;AI-generated content may be incorrect.">
            <a:extLst>
              <a:ext uri="{FF2B5EF4-FFF2-40B4-BE49-F238E27FC236}">
                <a16:creationId xmlns:a16="http://schemas.microsoft.com/office/drawing/2014/main" id="{35BD0DFC-9F82-1E96-F466-968855B7BF1F}"/>
              </a:ext>
            </a:extLst>
          </p:cNvPr>
          <p:cNvPicPr>
            <a:picLocks noChangeAspect="1"/>
          </p:cNvPicPr>
          <p:nvPr/>
        </p:nvPicPr>
        <p:blipFill>
          <a:blip r:embed="rId4"/>
          <a:stretch>
            <a:fillRect/>
          </a:stretch>
        </p:blipFill>
        <p:spPr>
          <a:xfrm>
            <a:off x="8388626" y="3877080"/>
            <a:ext cx="3669290" cy="1740828"/>
          </a:xfrm>
          <a:prstGeom prst="rect">
            <a:avLst/>
          </a:prstGeom>
        </p:spPr>
      </p:pic>
      <p:pic>
        <p:nvPicPr>
          <p:cNvPr id="16" name="Picture 15" descr="The diagram illustrates the radiation hardness of various quantum dot (QD) structures, comparing their photoluminescence (PL) intensity as a function of dose (measured in cm^-2) and temperature, with different materials like AlAs/GaAs, GaAs, and GaAs-1, GaAs-2, and QW: In0.15Gao.85As.&#10;&#10;AI-generated content may be incorrect.">
            <a:extLst>
              <a:ext uri="{FF2B5EF4-FFF2-40B4-BE49-F238E27FC236}">
                <a16:creationId xmlns:a16="http://schemas.microsoft.com/office/drawing/2014/main" id="{7B23B2B0-8FAA-AD37-5119-304CDD6D3C92}"/>
              </a:ext>
            </a:extLst>
          </p:cNvPr>
          <p:cNvPicPr>
            <a:picLocks noChangeAspect="1"/>
          </p:cNvPicPr>
          <p:nvPr/>
        </p:nvPicPr>
        <p:blipFill>
          <a:blip r:embed="rId5"/>
          <a:stretch>
            <a:fillRect/>
          </a:stretch>
        </p:blipFill>
        <p:spPr>
          <a:xfrm>
            <a:off x="10000352" y="1099947"/>
            <a:ext cx="2121384" cy="1952349"/>
          </a:xfrm>
          <a:prstGeom prst="rect">
            <a:avLst/>
          </a:prstGeom>
        </p:spPr>
      </p:pic>
    </p:spTree>
    <p:extLst>
      <p:ext uri="{BB962C8B-B14F-4D97-AF65-F5344CB8AC3E}">
        <p14:creationId xmlns:p14="http://schemas.microsoft.com/office/powerpoint/2010/main" val="1287635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171A2-1A2A-8053-88DF-9912191949BC}"/>
              </a:ext>
            </a:extLst>
          </p:cNvPr>
          <p:cNvSpPr>
            <a:spLocks noGrp="1"/>
          </p:cNvSpPr>
          <p:nvPr>
            <p:ph type="title"/>
          </p:nvPr>
        </p:nvSpPr>
        <p:spPr>
          <a:xfrm>
            <a:off x="1956816" y="0"/>
            <a:ext cx="8113159" cy="914400"/>
          </a:xfrm>
        </p:spPr>
        <p:txBody>
          <a:bodyPr/>
          <a:lstStyle/>
          <a:p>
            <a:r>
              <a:rPr lang="en-US" dirty="0"/>
              <a:t>Powering Options</a:t>
            </a:r>
          </a:p>
        </p:txBody>
      </p:sp>
      <p:sp>
        <p:nvSpPr>
          <p:cNvPr id="3" name="Content Placeholder 2">
            <a:extLst>
              <a:ext uri="{FF2B5EF4-FFF2-40B4-BE49-F238E27FC236}">
                <a16:creationId xmlns:a16="http://schemas.microsoft.com/office/drawing/2014/main" id="{EE81A524-3F39-063A-D9D8-D620D0179FAC}"/>
              </a:ext>
            </a:extLst>
          </p:cNvPr>
          <p:cNvSpPr>
            <a:spLocks noGrp="1"/>
          </p:cNvSpPr>
          <p:nvPr>
            <p:ph idx="1"/>
          </p:nvPr>
        </p:nvSpPr>
        <p:spPr>
          <a:xfrm>
            <a:off x="204788" y="1109663"/>
            <a:ext cx="7524940" cy="5167312"/>
          </a:xfrm>
        </p:spPr>
        <p:txBody>
          <a:bodyPr>
            <a:normAutofit fontScale="77500" lnSpcReduction="20000"/>
          </a:bodyPr>
          <a:lstStyle/>
          <a:p>
            <a:r>
              <a:rPr lang="en-US" dirty="0"/>
              <a:t>Miniaturizing DC-DC convertors for trackers by replacing large inductors with custom piezoelectric elements</a:t>
            </a:r>
          </a:p>
          <a:p>
            <a:pPr lvl="1"/>
            <a:r>
              <a:rPr lang="en-US" dirty="0"/>
              <a:t>Energy storage is mechanical, not magnetic/electric field</a:t>
            </a:r>
          </a:p>
          <a:p>
            <a:pPr lvl="2"/>
            <a:r>
              <a:rPr lang="en-US" dirty="0"/>
              <a:t>Low EMI</a:t>
            </a:r>
          </a:p>
          <a:p>
            <a:pPr lvl="2"/>
            <a:r>
              <a:rPr lang="en-US" dirty="0"/>
              <a:t>Potentially radiation tolerant</a:t>
            </a:r>
          </a:p>
          <a:p>
            <a:pPr lvl="1"/>
            <a:r>
              <a:rPr lang="en-US" dirty="0"/>
              <a:t>Lithium Niobate is a potential material for miniaturization:</a:t>
            </a:r>
          </a:p>
          <a:p>
            <a:pPr lvl="2"/>
            <a:r>
              <a:rPr lang="en-US" dirty="0"/>
              <a:t>high Q</a:t>
            </a:r>
          </a:p>
          <a:p>
            <a:pPr lvl="2"/>
            <a:r>
              <a:rPr lang="en-US" dirty="0"/>
              <a:t>In shear mode: higher K2 (electromechanical coupling), no thermoelastic heating (no tension and compression forces)</a:t>
            </a:r>
          </a:p>
          <a:p>
            <a:pPr marL="0" indent="0">
              <a:buNone/>
            </a:pPr>
            <a:r>
              <a:rPr lang="en-US" dirty="0"/>
              <a:t>See </a:t>
            </a:r>
            <a:r>
              <a:rPr lang="en-US" dirty="0">
                <a:hlinkClick r:id="rId2"/>
              </a:rPr>
              <a:t>presentation</a:t>
            </a:r>
            <a:r>
              <a:rPr lang="en-US" dirty="0"/>
              <a:t> for details</a:t>
            </a:r>
          </a:p>
          <a:p>
            <a:pPr lvl="2"/>
            <a:endParaRPr lang="en-US" dirty="0"/>
          </a:p>
          <a:p>
            <a:endParaRPr lang="en-US" dirty="0"/>
          </a:p>
          <a:p>
            <a:pPr lvl="1"/>
            <a:endParaRPr lang="en-US" dirty="0"/>
          </a:p>
        </p:txBody>
      </p:sp>
      <p:sp>
        <p:nvSpPr>
          <p:cNvPr id="4" name="Date Placeholder 3">
            <a:extLst>
              <a:ext uri="{FF2B5EF4-FFF2-40B4-BE49-F238E27FC236}">
                <a16:creationId xmlns:a16="http://schemas.microsoft.com/office/drawing/2014/main" id="{F3C4048B-5B90-257C-C051-D97F7F90D039}"/>
              </a:ext>
            </a:extLst>
          </p:cNvPr>
          <p:cNvSpPr>
            <a:spLocks noGrp="1"/>
          </p:cNvSpPr>
          <p:nvPr>
            <p:ph type="dt" sz="half" idx="10"/>
          </p:nvPr>
        </p:nvSpPr>
        <p:spPr>
          <a:xfrm>
            <a:off x="-1" y="6492240"/>
            <a:ext cx="2588079" cy="365125"/>
          </a:xfrm>
        </p:spPr>
        <p:txBody>
          <a:bodyPr/>
          <a:lstStyle/>
          <a:p>
            <a:r>
              <a:rPr lang="en-US"/>
              <a:t>A. Affolder (Santa Cruz)</a:t>
            </a:r>
            <a:endParaRPr lang="en-US" dirty="0"/>
          </a:p>
        </p:txBody>
      </p:sp>
      <p:sp>
        <p:nvSpPr>
          <p:cNvPr id="5" name="Footer Placeholder 4">
            <a:extLst>
              <a:ext uri="{FF2B5EF4-FFF2-40B4-BE49-F238E27FC236}">
                <a16:creationId xmlns:a16="http://schemas.microsoft.com/office/drawing/2014/main" id="{DC4A0C8B-B4DB-6416-8EC0-05486EC78059}"/>
              </a:ext>
            </a:extLst>
          </p:cNvPr>
          <p:cNvSpPr>
            <a:spLocks noGrp="1"/>
          </p:cNvSpPr>
          <p:nvPr>
            <p:ph type="ftr" sz="quarter" idx="11"/>
          </p:nvPr>
        </p:nvSpPr>
        <p:spPr>
          <a:xfrm>
            <a:off x="0" y="6492240"/>
            <a:ext cx="12192000" cy="365125"/>
          </a:xfrm>
        </p:spPr>
        <p:txBody>
          <a:bodyPr/>
          <a:lstStyle/>
          <a:p>
            <a:r>
              <a:rPr lang="en-US"/>
              <a:t>Solid State Tracking and Timing Technologies within CPAD </a:t>
            </a:r>
            <a:endParaRPr lang="en-US" dirty="0"/>
          </a:p>
        </p:txBody>
      </p:sp>
      <p:sp>
        <p:nvSpPr>
          <p:cNvPr id="6" name="Slide Number Placeholder 5">
            <a:extLst>
              <a:ext uri="{FF2B5EF4-FFF2-40B4-BE49-F238E27FC236}">
                <a16:creationId xmlns:a16="http://schemas.microsoft.com/office/drawing/2014/main" id="{8B84DAC5-EFA6-6D62-180D-BCA450E66B88}"/>
              </a:ext>
            </a:extLst>
          </p:cNvPr>
          <p:cNvSpPr>
            <a:spLocks noGrp="1"/>
          </p:cNvSpPr>
          <p:nvPr>
            <p:ph type="sldNum" sz="quarter" idx="12"/>
          </p:nvPr>
        </p:nvSpPr>
        <p:spPr>
          <a:xfrm>
            <a:off x="11626546" y="6492875"/>
            <a:ext cx="558018" cy="365125"/>
          </a:xfrm>
        </p:spPr>
        <p:txBody>
          <a:bodyPr/>
          <a:lstStyle/>
          <a:p>
            <a:fld id="{253520A3-A5B1-458D-A53C-B7AAC140DA80}" type="slidenum">
              <a:rPr lang="en-US" smtClean="0"/>
              <a:pPr/>
              <a:t>16</a:t>
            </a:fld>
            <a:endParaRPr lang="en-US"/>
          </a:p>
        </p:txBody>
      </p:sp>
      <p:pic>
        <p:nvPicPr>
          <p:cNvPr id="9" name="Picture 8" descr="The image depicts an electromechanical transducer circuit, illustrating its equivalent electrical circuit model, including a mass-spring system, with components labeled for a lumped-parameter system.&#10;&#10;AI-generated content may be incorrect.">
            <a:extLst>
              <a:ext uri="{FF2B5EF4-FFF2-40B4-BE49-F238E27FC236}">
                <a16:creationId xmlns:a16="http://schemas.microsoft.com/office/drawing/2014/main" id="{F422F020-48A0-1AB8-FD77-76A6D57104D8}"/>
              </a:ext>
            </a:extLst>
          </p:cNvPr>
          <p:cNvPicPr>
            <a:picLocks noChangeAspect="1"/>
          </p:cNvPicPr>
          <p:nvPr/>
        </p:nvPicPr>
        <p:blipFill>
          <a:blip r:embed="rId3"/>
          <a:stretch>
            <a:fillRect/>
          </a:stretch>
        </p:blipFill>
        <p:spPr>
          <a:xfrm>
            <a:off x="7903198" y="999040"/>
            <a:ext cx="4275140" cy="3377888"/>
          </a:xfrm>
          <a:prstGeom prst="rect">
            <a:avLst/>
          </a:prstGeom>
        </p:spPr>
      </p:pic>
      <p:sp>
        <p:nvSpPr>
          <p:cNvPr id="11" name="Rectangle 10">
            <a:extLst>
              <a:ext uri="{FF2B5EF4-FFF2-40B4-BE49-F238E27FC236}">
                <a16:creationId xmlns:a16="http://schemas.microsoft.com/office/drawing/2014/main" id="{4FBBD0CB-B78C-0FD0-5F1D-CC24B0FB3635}"/>
              </a:ext>
            </a:extLst>
          </p:cNvPr>
          <p:cNvSpPr/>
          <p:nvPr/>
        </p:nvSpPr>
        <p:spPr>
          <a:xfrm>
            <a:off x="7424611" y="999040"/>
            <a:ext cx="1975104" cy="597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The image depicts a resonator fabrication process by Xu Zhao at the Penn State Resonant Devices Center, featuring a before-and-after comparison with a wirebonding component.&#10;&#10;AI-generated content may be incorrect.">
            <a:extLst>
              <a:ext uri="{FF2B5EF4-FFF2-40B4-BE49-F238E27FC236}">
                <a16:creationId xmlns:a16="http://schemas.microsoft.com/office/drawing/2014/main" id="{DAB154FA-EE55-E02F-6872-3622381EC2B8}"/>
              </a:ext>
            </a:extLst>
          </p:cNvPr>
          <p:cNvPicPr>
            <a:picLocks noChangeAspect="1"/>
          </p:cNvPicPr>
          <p:nvPr/>
        </p:nvPicPr>
        <p:blipFill>
          <a:blip r:embed="rId4"/>
          <a:stretch>
            <a:fillRect/>
          </a:stretch>
        </p:blipFill>
        <p:spPr>
          <a:xfrm>
            <a:off x="7903198" y="4477769"/>
            <a:ext cx="4275140" cy="1909829"/>
          </a:xfrm>
          <a:prstGeom prst="rect">
            <a:avLst/>
          </a:prstGeom>
        </p:spPr>
      </p:pic>
    </p:spTree>
    <p:extLst>
      <p:ext uri="{BB962C8B-B14F-4D97-AF65-F5344CB8AC3E}">
        <p14:creationId xmlns:p14="http://schemas.microsoft.com/office/powerpoint/2010/main" val="15397073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42919</TotalTime>
  <Words>1456</Words>
  <Application>Microsoft Office PowerPoint</Application>
  <PresentationFormat>Widescreen</PresentationFormat>
  <Paragraphs>159</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Lato</vt:lpstr>
      <vt:lpstr>Symbol</vt:lpstr>
      <vt:lpstr>Wingdings</vt:lpstr>
      <vt:lpstr>Office Theme</vt:lpstr>
      <vt:lpstr>Solid State Tracking and Timing Technologies within CPAD </vt:lpstr>
      <vt:lpstr>Overview</vt:lpstr>
      <vt:lpstr>MAPS (Design &amp; Characterization)</vt:lpstr>
      <vt:lpstr>MAPS (Design)</vt:lpstr>
      <vt:lpstr>MAPS with 3d Integration</vt:lpstr>
      <vt:lpstr>Silicon LGADs (Design)</vt:lpstr>
      <vt:lpstr>Silicon LGADs Signal Processing</vt:lpstr>
      <vt:lpstr>Silicon LGADs (Evaluation)</vt:lpstr>
      <vt:lpstr>Silicon LGADs (Evaluation)</vt:lpstr>
      <vt:lpstr>6D Tracking</vt:lpstr>
      <vt:lpstr>4D Pixel Detector Demonstrator Project</vt:lpstr>
      <vt:lpstr>4H-SiC LGADs for timing</vt:lpstr>
      <vt:lpstr>Thin-Film Tracking</vt:lpstr>
      <vt:lpstr>Ga2O3 Solid-State Detectors</vt:lpstr>
      <vt:lpstr> InAs/GaAs Semiconductor Quantum Dot Scintillation Detector </vt:lpstr>
      <vt:lpstr>Powering Options</vt:lpstr>
    </vt:vector>
  </TitlesOfParts>
  <Company>UC Santa Cruz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Affolder</dc:creator>
  <cp:lastModifiedBy>Anthony Allen Affolder</cp:lastModifiedBy>
  <cp:revision>777</cp:revision>
  <dcterms:created xsi:type="dcterms:W3CDTF">2017-06-25T11:43:11Z</dcterms:created>
  <dcterms:modified xsi:type="dcterms:W3CDTF">2026-09-08T20:08:49Z</dcterms:modified>
</cp:coreProperties>
</file>