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7"/>
  </p:notesMasterIdLst>
  <p:sldIdLst>
    <p:sldId id="5505" r:id="rId2"/>
    <p:sldId id="5527" r:id="rId3"/>
    <p:sldId id="5389" r:id="rId4"/>
    <p:sldId id="5388" r:id="rId5"/>
    <p:sldId id="5481" r:id="rId6"/>
    <p:sldId id="5315" r:id="rId7"/>
    <p:sldId id="515" r:id="rId8"/>
    <p:sldId id="516" r:id="rId9"/>
    <p:sldId id="5476" r:id="rId10"/>
    <p:sldId id="540" r:id="rId11"/>
    <p:sldId id="5176" r:id="rId12"/>
    <p:sldId id="1751" r:id="rId13"/>
    <p:sldId id="1753" r:id="rId14"/>
    <p:sldId id="518" r:id="rId15"/>
    <p:sldId id="5503" r:id="rId16"/>
    <p:sldId id="256" r:id="rId17"/>
    <p:sldId id="1748" r:id="rId18"/>
    <p:sldId id="1727" r:id="rId19"/>
    <p:sldId id="1728" r:id="rId20"/>
    <p:sldId id="5515" r:id="rId21"/>
    <p:sldId id="5506" r:id="rId22"/>
    <p:sldId id="5516" r:id="rId23"/>
    <p:sldId id="5518" r:id="rId24"/>
    <p:sldId id="5472" r:id="rId25"/>
    <p:sldId id="5494" r:id="rId26"/>
    <p:sldId id="5484" r:id="rId27"/>
    <p:sldId id="5474" r:id="rId28"/>
    <p:sldId id="5519" r:id="rId29"/>
    <p:sldId id="5501" r:id="rId30"/>
    <p:sldId id="5524" r:id="rId31"/>
    <p:sldId id="5509" r:id="rId32"/>
    <p:sldId id="5498" r:id="rId33"/>
    <p:sldId id="5522" r:id="rId34"/>
    <p:sldId id="5523" r:id="rId35"/>
    <p:sldId id="5528" r:id="rId36"/>
  </p:sldIdLst>
  <p:sldSz cx="9144000" cy="5143500" type="screen16x9"/>
  <p:notesSz cx="6858000" cy="9144000"/>
  <p:defaultTextStyle>
    <a:defPPr>
      <a:defRPr lang="de-DE"/>
    </a:defPPr>
    <a:lvl1pPr marL="0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63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27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591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454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318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181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045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908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B035FEC-B7DB-45A1-9532-D96C8BE340EC}">
          <p14:sldIdLst>
            <p14:sldId id="5505"/>
            <p14:sldId id="5527"/>
            <p14:sldId id="5389"/>
            <p14:sldId id="5388"/>
            <p14:sldId id="5481"/>
            <p14:sldId id="5315"/>
            <p14:sldId id="515"/>
            <p14:sldId id="516"/>
            <p14:sldId id="5476"/>
            <p14:sldId id="540"/>
            <p14:sldId id="5176"/>
            <p14:sldId id="1751"/>
            <p14:sldId id="1753"/>
            <p14:sldId id="518"/>
            <p14:sldId id="5503"/>
            <p14:sldId id="256"/>
            <p14:sldId id="1748"/>
            <p14:sldId id="1727"/>
            <p14:sldId id="1728"/>
            <p14:sldId id="5515"/>
            <p14:sldId id="5506"/>
            <p14:sldId id="5516"/>
            <p14:sldId id="5518"/>
            <p14:sldId id="5472"/>
            <p14:sldId id="5494"/>
            <p14:sldId id="5484"/>
            <p14:sldId id="5474"/>
            <p14:sldId id="5519"/>
            <p14:sldId id="5501"/>
            <p14:sldId id="5524"/>
            <p14:sldId id="5509"/>
            <p14:sldId id="5498"/>
            <p14:sldId id="5522"/>
            <p14:sldId id="5523"/>
          </p14:sldIdLst>
        </p14:section>
        <p14:section name="NOTES" id="{F27B2570-7DDB-A440-99E1-0C39342015BA}">
          <p14:sldIdLst>
            <p14:sldId id="55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1EDE1B-10A9-EF10-E025-9E47FB47D1D7}" name="Fabrizio Palla" initials="FP" userId="amwj84MvDbZt8/xoRGZS4i7ikGT25TLbh48nqPAD4zQ=" providerId="None"/>
  <p188:author id="{C9F7ECB9-7545-7E9F-9302-D27BB197FEF8}" name="Manuela Boscolo" initials="MB" userId="0Txy07pfn/MpUQQs7xmQUkv/5wKPw/8H9L36Uz465ao=" providerId="None"/>
  <p188:author id="{52F153CF-5459-121A-B522-66DAE255255F}" name="Manuela Boscolo" initials="MB" userId="S::mboscolo@infn.it::3dd0e773-5aeb-4bbc-833b-292724f704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F00"/>
    <a:srgbClr val="0096FF"/>
    <a:srgbClr val="FF9300"/>
    <a:srgbClr val="005493"/>
    <a:srgbClr val="000000"/>
    <a:srgbClr val="FFE4DF"/>
    <a:srgbClr val="929292"/>
    <a:srgbClr val="00FDFF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77" autoAdjust="0"/>
    <p:restoredTop sz="95982" autoAdjust="0"/>
  </p:normalViewPr>
  <p:slideViewPr>
    <p:cSldViewPr>
      <p:cViewPr>
        <p:scale>
          <a:sx n="162" d="100"/>
          <a:sy n="162" d="100"/>
        </p:scale>
        <p:origin x="216" y="80"/>
      </p:cViewPr>
      <p:guideLst/>
    </p:cSldViewPr>
  </p:slideViewPr>
  <p:outlineViewPr>
    <p:cViewPr>
      <p:scale>
        <a:sx n="33" d="100"/>
        <a:sy n="33" d="100"/>
      </p:scale>
      <p:origin x="0" y="-139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BF05DC35-68C2-4BDA-9BF4-910782E0ECF3}" type="datetimeFigureOut">
              <a:rPr lang="de-AT" smtClean="0"/>
              <a:pPr/>
              <a:t>31.08.26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CD7EBA44-2749-4505-B776-1307762B45EE}" type="slidenum">
              <a:rPr lang="de-AT" smtClean="0"/>
              <a:pPr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1843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00" rtl="0" eaLnBrk="1" latinLnBrk="0" hangingPunct="1">
      <a:defRPr sz="45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867CD-0382-4EA1-BB24-EA532073E2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52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F3CFE-C2AD-2C3D-203E-DE64876AD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B8658BE-A5EF-4F39-02C4-5D6E47F6D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9E3585F-2842-61E9-DFCA-B8B9FB289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>
            <a:extLst>
              <a:ext uri="{FF2B5EF4-FFF2-40B4-BE49-F238E27FC236}">
                <a16:creationId xmlns:a16="http://schemas.microsoft.com/office/drawing/2014/main" id="{D1DE2775-DB4B-582D-E2CD-36F0EA69637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FCC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DC4B5E-BFC6-7533-776E-F3C03ABB0A0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Mockup 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14AE0D-C59F-2587-3777-F5190A8B5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A17E0-1BFF-4226-B4CC-8932CB96CF3B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90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/>
              <a:t>FCC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/>
              <a:t>Mockup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A17E0-1BFF-4226-B4CC-8932CB96CF3B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218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t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0" i="0"/>
            </a:lvl1pPr>
            <a:lvl2pPr marL="472500" indent="0">
              <a:buNone/>
              <a:tabLst>
                <a:tab pos="3955500" algn="r"/>
              </a:tabLst>
              <a:defRPr b="0" i="0"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E69F34A5-EA9B-4A0A-A8FB-63CF2456D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0" i="0"/>
            </a:lvl1pPr>
            <a:lvl2pPr marL="472500" indent="0">
              <a:buNone/>
              <a:tabLst>
                <a:tab pos="3955500" algn="r"/>
              </a:tabLst>
              <a:defRPr b="0" i="0"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 b="0" i="0"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C33D56-EDA7-4D6B-80CE-52842ECCE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99083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8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 b="0" i="0"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Insert </a:t>
            </a:r>
            <a:r>
              <a:rPr lang="en-US" noProof="0" dirty="0"/>
              <a:t>Background</a:t>
            </a:r>
            <a:r>
              <a:rPr lang="de-AT" dirty="0"/>
              <a:t> Image 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0B952560-8B22-4EC2-A520-BB0D9A9A21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3563"/>
              </a:lnSpc>
              <a:defRPr sz="3375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Chapter</a:t>
            </a:r>
            <a:r>
              <a:rPr lang="de-AT" dirty="0"/>
              <a:t> Title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3ADE6088-5D10-4D28-890C-D6F29F2A1C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82284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125" b="0" i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Chapter</a:t>
            </a:r>
            <a:r>
              <a:rPr lang="de-AT" dirty="0"/>
              <a:t> </a:t>
            </a:r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655124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8263350" cy="2747250"/>
          </a:xfrm>
        </p:spPr>
        <p:txBody>
          <a:bodyPr/>
          <a:lstStyle>
            <a:lvl1pPr>
              <a:lnSpc>
                <a:spcPts val="1950"/>
              </a:lnSpc>
              <a:defRPr sz="1600" b="0" i="0"/>
            </a:lvl1pPr>
            <a:lvl2pPr marL="340200" indent="-340200">
              <a:lnSpc>
                <a:spcPts val="1950"/>
              </a:lnSpc>
              <a:defRPr sz="1600" b="0" i="0"/>
            </a:lvl2pPr>
            <a:lvl3pPr marL="680400" indent="-340200">
              <a:lnSpc>
                <a:spcPts val="1950"/>
              </a:lnSpc>
              <a:defRPr sz="1600" b="0" i="0"/>
            </a:lvl3pPr>
            <a:lvl4pPr marL="1020600" indent="-340200">
              <a:lnSpc>
                <a:spcPts val="1950"/>
              </a:lnSpc>
              <a:defRPr sz="1600" b="0" i="0"/>
            </a:lvl4pPr>
            <a:lvl5pPr marL="1360800" indent="-340200">
              <a:lnSpc>
                <a:spcPts val="1950"/>
              </a:lnSpc>
              <a:defRPr sz="1600"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 b="0" i="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5705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B620B50C-303A-44DC-8838-2B1CB9466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745496"/>
            <a:ext cx="40230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marL="0" marR="0" lvl="0" indent="0" algn="l" defTabSz="685800" rtl="0" eaLnBrk="1" fontAlgn="auto" latinLnBrk="0" hangingPunct="1">
              <a:lnSpc>
                <a:spcPts val="13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 b="0" i="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08009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3F97B2E-B3AF-412F-8A5D-3112615871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8329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3619771-C104-4967-8CE8-D32A6A767A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2794" y="8329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EAAF7A8C-E9CD-42FC-9131-B1B15A78852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8267" y="8329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8EA1D059-7D13-4EEF-9BA9-6012929D68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320" y="28957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3F531061-ABBF-4531-8358-93F39A4E83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02794" y="28957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1E2387E5-F9E6-4485-8261-961CB09031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8267" y="2895750"/>
            <a:ext cx="2538413" cy="17347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4F13C95D-47FB-4B84-9C64-194B515968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22B4C4DC-2824-4AA7-A434-E1CB702914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6925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431A6461-DB7D-4C02-BD54-EC13C6C619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7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E186AF5-D057-4662-99A5-C5B72C1022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6925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FE28F596-0477-4144-9033-0F83600D51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7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53615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Bildplatzhalter 7">
            <a:extLst>
              <a:ext uri="{FF2B5EF4-FFF2-40B4-BE49-F238E27FC236}">
                <a16:creationId xmlns:a16="http://schemas.microsoft.com/office/drawing/2014/main" id="{9B27A2E0-7828-42CC-94F2-52AC0B1B20E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1428299"/>
            <a:ext cx="3954150" cy="32575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3257550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DA83D7-ED1C-407C-95EF-259295D218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22320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285814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4359674F-CF32-4FA5-9124-DD44149261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12" y="4367449"/>
            <a:ext cx="40230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5D6EFE5-C676-44A1-95E3-7BF41C1B2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798E3C2C-C457-4971-B195-C7CE1F911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4886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100" y="1428299"/>
            <a:ext cx="3954150" cy="285814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7200" y="1404598"/>
            <a:ext cx="40230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7200" y="1745550"/>
            <a:ext cx="40230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Ebene</a:t>
            </a:r>
          </a:p>
          <a:p>
            <a:pPr lvl="3"/>
            <a:r>
              <a:rPr lang="en-US" noProof="0" dirty="0"/>
              <a:t>Fourth Ebene</a:t>
            </a:r>
          </a:p>
          <a:p>
            <a:pPr lvl="4"/>
            <a:r>
              <a:rPr lang="en-US" noProof="0" dirty="0"/>
              <a:t>Fifth Ebene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BB9C48B-306B-4B7C-AF00-BA6C2F3CB5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54D6B9B-188A-4CB1-80C1-74394219D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9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2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3450" y="1428300"/>
            <a:ext cx="2538413" cy="15066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26055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26055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04CC4E7-09DC-4998-BCFA-AD280A0B1D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5250" y="1745550"/>
            <a:ext cx="26055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12AEE0D9-326B-43F0-8F21-F85ED918A67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03450" y="3123900"/>
            <a:ext cx="2538413" cy="1506600"/>
          </a:xfrm>
        </p:spPr>
        <p:txBody>
          <a:bodyPr/>
          <a:lstStyle>
            <a:lvl1pPr>
              <a:defRPr b="0" i="0"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554AB9-2B77-4A5E-8DE0-C5B933823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3135ED04-BF59-4DF8-B4BE-86B8797144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2605387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538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 b="0" i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Background Image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79F90D-3491-43D5-A790-90072FE119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3843450"/>
            <a:ext cx="9144000" cy="13000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lnSpc>
                <a:spcPts val="0"/>
              </a:lnSpc>
              <a:defRPr b="0" i="0"/>
            </a:lvl1pPr>
          </a:lstStyle>
          <a:p>
            <a:pPr lvl="0"/>
            <a:r>
              <a:rPr lang="de-AT" dirty="0"/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660E39D6-6B5D-455A-A188-1048C3C9BC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4569972"/>
            <a:ext cx="2598750" cy="283756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>
                <a:solidFill>
                  <a:schemeClr val="bg1"/>
                </a:solidFill>
              </a:defRPr>
            </a:lvl1pPr>
            <a:lvl2pPr marL="0" indent="0">
              <a:lnSpc>
                <a:spcPts val="1013"/>
              </a:lnSpc>
              <a:buFontTx/>
              <a:buNone/>
              <a:defRPr sz="1000" b="0" i="0">
                <a:solidFill>
                  <a:schemeClr val="bg1"/>
                </a:solidFill>
              </a:defRPr>
            </a:lvl2pPr>
            <a:lvl3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3pPr>
            <a:lvl4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4pPr>
            <a:lvl5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First Level (Strong)</a:t>
            </a:r>
          </a:p>
          <a:p>
            <a:pPr lvl="1"/>
            <a:r>
              <a:rPr lang="en-US" noProof="0" dirty="0"/>
              <a:t>Second Level (Text)</a:t>
            </a:r>
          </a:p>
        </p:txBody>
      </p:sp>
    </p:spTree>
    <p:extLst>
      <p:ext uri="{BB962C8B-B14F-4D97-AF65-F5344CB8AC3E}">
        <p14:creationId xmlns:p14="http://schemas.microsoft.com/office/powerpoint/2010/main" val="165710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21380A-5FB6-4DFB-922D-CC92A7225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5628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8263350" cy="2747250"/>
          </a:xfrm>
        </p:spPr>
        <p:txBody>
          <a:bodyPr/>
          <a:lstStyle>
            <a:lvl1pPr>
              <a:lnSpc>
                <a:spcPts val="1950"/>
              </a:lnSpc>
              <a:defRPr sz="1800" b="0" i="0"/>
            </a:lvl1pPr>
            <a:lvl2pPr marL="340192" indent="-340192">
              <a:lnSpc>
                <a:spcPts val="1950"/>
              </a:lnSpc>
              <a:defRPr sz="1600" b="0" i="0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680383" indent="-340192">
              <a:lnSpc>
                <a:spcPts val="1950"/>
              </a:lnSpc>
              <a:defRPr sz="1400" b="0" i="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020575" indent="-340192">
              <a:lnSpc>
                <a:spcPts val="1950"/>
              </a:lnSpc>
              <a:defRPr sz="1400" b="0" i="0"/>
            </a:lvl4pPr>
            <a:lvl5pPr marL="1360766" indent="-340192">
              <a:lnSpc>
                <a:spcPts val="1950"/>
              </a:lnSpc>
              <a:defRPr sz="1400"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3F2687-C8B8-6D49-A5DC-7E537807FAA1}"/>
              </a:ext>
            </a:extLst>
          </p:cNvPr>
          <p:cNvSpPr txBox="1"/>
          <p:nvPr userDrawn="1"/>
        </p:nvSpPr>
        <p:spPr>
          <a:xfrm>
            <a:off x="1406770" y="190919"/>
            <a:ext cx="184731" cy="549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700"/>
              </a:lnSpc>
            </a:pPr>
            <a:endParaRPr lang="en-US" sz="3000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15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</a:defRPr>
            </a:lvl1pPr>
            <a:lvl2pPr marL="243000" indent="-243000">
              <a:buFont typeface="Arial" charset="0"/>
              <a:buChar char="•"/>
              <a:tabLst/>
              <a:defRPr sz="1350" b="0" i="0">
                <a:solidFill>
                  <a:schemeClr val="tx2"/>
                </a:solidFill>
              </a:defRPr>
            </a:lvl2pPr>
            <a:lvl3pPr marL="486000" indent="-243000">
              <a:buSzPct val="100000"/>
              <a:buFont typeface="Arial" panose="020B0604020202020204" pitchFamily="34" charset="0"/>
              <a:buChar char="•"/>
              <a:tabLst/>
              <a:defRPr b="0" i="0">
                <a:solidFill>
                  <a:schemeClr val="tx2"/>
                </a:solidFill>
              </a:defRPr>
            </a:lvl3pPr>
            <a:lvl4pPr marL="729000" indent="-243000">
              <a:buSzPct val="100000"/>
              <a:buFont typeface="Arial" charset="0"/>
              <a:buChar char="•"/>
              <a:tabLst/>
              <a:defRPr b="0" i="0">
                <a:solidFill>
                  <a:schemeClr val="tx2"/>
                </a:solidFill>
              </a:defRPr>
            </a:lvl4pPr>
            <a:lvl5pPr marL="1543050" indent="-17145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GB"/>
              <a:t>17/10/2022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/>
              <a:t>FCC-EIC Joint &amp; MDI Workshop Opening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1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4326-851C-E2E7-E621-F15F5B76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F7BFF0-A670-A29B-D969-D90AF57100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52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fld id="{CECE6070-DC0E-9848-ADA9-58E4E22E56C0}" type="datetime1">
              <a:rPr lang="en-US" smtClean="0"/>
              <a:pPr/>
              <a:t>8/31/26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FB650-676C-3843-ADF7-BB3093C07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712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SuperKEKB_logo_b.png" descr="SuperKEKB_logo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14288"/>
            <a:ext cx="675432" cy="333375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タイトルテキスト"/>
          <p:cNvSpPr>
            <a:spLocks noGrp="1"/>
          </p:cNvSpPr>
          <p:nvPr>
            <p:ph type="title"/>
          </p:nvPr>
        </p:nvSpPr>
        <p:spPr>
          <a:xfrm>
            <a:off x="885825" y="0"/>
            <a:ext cx="8258361" cy="497923"/>
          </a:xfrm>
          <a:prstGeom prst="rect">
            <a:avLst/>
          </a:prstGeom>
          <a:solidFill>
            <a:srgbClr val="0433FF"/>
          </a:solidFill>
        </p:spPr>
        <p:txBody>
          <a:bodyPr lIns="267890" tIns="267890" rIns="267890" bIns="267890">
            <a:noAutofit/>
          </a:bodyPr>
          <a:lstStyle>
            <a:lvl1pPr algn="r" defTabSz="308074">
              <a:defRPr sz="165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34" name="スライド番号"/>
          <p:cNvSpPr>
            <a:spLocks noGrp="1"/>
          </p:cNvSpPr>
          <p:nvPr>
            <p:ph type="sldNum" sz="quarter" idx="2"/>
          </p:nvPr>
        </p:nvSpPr>
        <p:spPr>
          <a:xfrm>
            <a:off x="4495154" y="4938713"/>
            <a:ext cx="153693" cy="158353"/>
          </a:xfrm>
          <a:prstGeom prst="rect">
            <a:avLst/>
          </a:prstGeom>
        </p:spPr>
        <p:txBody>
          <a:bodyPr lIns="71437" tIns="71437" rIns="71437" bIns="71437"/>
          <a:lstStyle>
            <a:lvl1pPr defTabSz="308074">
              <a:defRPr sz="675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4382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odby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D473FF2-142B-4BBC-8823-BAB28C2F9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72"/>
            <a:ext cx="9144000" cy="5143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788663"/>
            <a:ext cx="8263350" cy="1790700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3563"/>
              </a:lnSpc>
              <a:defRPr sz="3375" b="0" i="0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Your Final Greetings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2" y="52420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452" y="95849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64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2858141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0" i="0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4359674F-CF32-4FA5-9124-DD44149261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12" y="4367449"/>
            <a:ext cx="40230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 i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5D6EFE5-C676-44A1-95E3-7BF41C1B2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3" name="Textfeld 8">
            <a:extLst>
              <a:ext uri="{FF2B5EF4-FFF2-40B4-BE49-F238E27FC236}">
                <a16:creationId xmlns:a16="http://schemas.microsoft.com/office/drawing/2014/main" id="{E7319027-465E-054E-84EE-BE6EF954564F}"/>
              </a:ext>
            </a:extLst>
          </p:cNvPr>
          <p:cNvSpPr txBox="1"/>
          <p:nvPr userDrawn="1"/>
        </p:nvSpPr>
        <p:spPr>
          <a:xfrm>
            <a:off x="3829644" y="97423"/>
            <a:ext cx="2038500" cy="1700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238"/>
              </a:lnSpc>
            </a:pPr>
            <a:r>
              <a:rPr lang="en-US" sz="900" b="0" i="0" dirty="0">
                <a:solidFill>
                  <a:schemeClr val="bg1"/>
                </a:solidFill>
                <a:latin typeface="Aptos" panose="020B0004020202020204" pitchFamily="34" charset="0"/>
              </a:rPr>
              <a:t>Manuela </a:t>
            </a:r>
            <a:r>
              <a:rPr lang="en-US" sz="900" b="0" i="0" dirty="0" err="1">
                <a:solidFill>
                  <a:schemeClr val="bg1"/>
                </a:solidFill>
                <a:latin typeface="Aptos" panose="020B0004020202020204" pitchFamily="34" charset="0"/>
              </a:rPr>
              <a:t>Boscolo</a:t>
            </a:r>
            <a:endParaRPr lang="de-AT" sz="900" b="0" i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feld 10">
            <a:extLst>
              <a:ext uri="{FF2B5EF4-FFF2-40B4-BE49-F238E27FC236}">
                <a16:creationId xmlns:a16="http://schemas.microsoft.com/office/drawing/2014/main" id="{C058AF11-C09A-E146-8FC6-819C6EE1C87C}"/>
              </a:ext>
            </a:extLst>
          </p:cNvPr>
          <p:cNvSpPr txBox="1"/>
          <p:nvPr userDrawn="1"/>
        </p:nvSpPr>
        <p:spPr>
          <a:xfrm>
            <a:off x="1007831" y="97423"/>
            <a:ext cx="2038500" cy="1700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238"/>
              </a:lnSpc>
            </a:pPr>
            <a:r>
              <a:rPr lang="en-US" sz="900" b="0" i="0" dirty="0">
                <a:solidFill>
                  <a:schemeClr val="bg1"/>
                </a:solidFill>
                <a:latin typeface="Aptos" panose="020B0004020202020204" pitchFamily="34" charset="0"/>
              </a:rPr>
              <a:t>1/July/2021  FCC WEEK 2021</a:t>
            </a:r>
            <a:endParaRPr lang="de-AT" sz="900" b="0" i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9215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ic (Standard)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"/>
          <p:cNvSpPr/>
          <p:nvPr/>
        </p:nvSpPr>
        <p:spPr>
          <a:xfrm>
            <a:off x="98905" y="4742855"/>
            <a:ext cx="8946190" cy="0"/>
          </a:xfrm>
          <a:prstGeom prst="line">
            <a:avLst/>
          </a:prstGeom>
          <a:ln w="12700">
            <a:solidFill>
              <a:srgbClr val="727272"/>
            </a:solidFill>
          </a:ln>
        </p:spPr>
        <p:txBody>
          <a:bodyPr lIns="0" tIns="0" rIns="0" bIns="0"/>
          <a:lstStyle/>
          <a:p>
            <a:pPr marL="0" marR="0" defTabSz="241101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51" name="Fabrizio Palla - INFN Pisa and CERN"/>
          <p:cNvSpPr txBox="1"/>
          <p:nvPr/>
        </p:nvSpPr>
        <p:spPr>
          <a:xfrm>
            <a:off x="97631" y="4765811"/>
            <a:ext cx="1568939" cy="18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/>
          <a:p>
            <a:pPr>
              <a:buClr>
                <a:srgbClr val="000000"/>
              </a:buClr>
              <a:buFont typeface="Arial"/>
              <a:defRPr sz="2200">
                <a:solidFill>
                  <a:srgbClr val="004DD6"/>
                </a:solidFill>
              </a:defRPr>
            </a:pPr>
            <a:r>
              <a:rPr sz="825" b="1"/>
              <a:t>Fabrizio Palla</a:t>
            </a:r>
            <a:r>
              <a:rPr sz="825"/>
              <a:t> - INFN Pisa and CERN</a:t>
            </a:r>
          </a:p>
        </p:txBody>
      </p:sp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2025253" y="84311"/>
            <a:ext cx="5147072" cy="569268"/>
          </a:xfrm>
          <a:prstGeom prst="rect">
            <a:avLst/>
          </a:prstGeom>
        </p:spPr>
        <p:txBody>
          <a:bodyPr/>
          <a:lstStyle>
            <a:lvl1pPr>
              <a:defRPr>
                <a:latin typeface="Geneva"/>
                <a:ea typeface="Geneva"/>
                <a:cs typeface="Geneva"/>
                <a:sym typeface="Geneva"/>
              </a:defRPr>
            </a:lvl1pPr>
          </a:lstStyle>
          <a:p>
            <a:r>
              <a:t>Title Text</a:t>
            </a:r>
          </a:p>
        </p:txBody>
      </p:sp>
      <p:sp>
        <p:nvSpPr>
          <p:cNvPr id="53" name="Body Level One…"/>
          <p:cNvSpPr txBox="1">
            <a:spLocks noGrp="1"/>
          </p:cNvSpPr>
          <p:nvPr>
            <p:ph type="body" idx="1"/>
          </p:nvPr>
        </p:nvSpPr>
        <p:spPr>
          <a:xfrm>
            <a:off x="151973" y="673187"/>
            <a:ext cx="8767202" cy="4045521"/>
          </a:xfrm>
          <a:prstGeom prst="rect">
            <a:avLst/>
          </a:prstGeom>
        </p:spPr>
        <p:txBody>
          <a:bodyPr/>
          <a:lstStyle>
            <a:lvl1pPr>
              <a:buSzPct val="100000"/>
              <a:buBlip>
                <a:blip r:embed="rId2"/>
              </a:buBlip>
              <a:defRPr>
                <a:latin typeface="Geneva"/>
                <a:ea typeface="Geneva"/>
                <a:cs typeface="Geneva"/>
                <a:sym typeface="Geneva"/>
              </a:defRPr>
            </a:lvl1pPr>
            <a:lvl2pPr>
              <a:buSzPct val="100000"/>
              <a:buBlip>
                <a:blip r:embed="rId3"/>
              </a:buBlip>
              <a:defRPr>
                <a:latin typeface="Geneva"/>
                <a:ea typeface="Geneva"/>
                <a:cs typeface="Geneva"/>
                <a:sym typeface="Geneva"/>
              </a:defRPr>
            </a:lvl2pPr>
            <a:lvl3pPr>
              <a:buSzPct val="60000"/>
              <a:buBlip>
                <a:blip r:embed="rId4"/>
              </a:buBlip>
              <a:defRPr>
                <a:latin typeface="Geneva"/>
                <a:ea typeface="Geneva"/>
                <a:cs typeface="Geneva"/>
                <a:sym typeface="Geneva"/>
              </a:defRPr>
            </a:lvl3pPr>
            <a:lvl4pPr>
              <a:buSzPct val="60000"/>
              <a:buBlip>
                <a:blip r:embed="rId5"/>
              </a:buBlip>
              <a:defRPr>
                <a:latin typeface="Geneva"/>
                <a:ea typeface="Geneva"/>
                <a:cs typeface="Geneva"/>
                <a:sym typeface="Geneva"/>
              </a:defRPr>
            </a:lvl4pPr>
            <a:lvl5pPr>
              <a:defRPr>
                <a:latin typeface="Geneva"/>
                <a:ea typeface="Geneva"/>
                <a:cs typeface="Geneva"/>
                <a:sym typeface="Genev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840461" y="4832303"/>
            <a:ext cx="174882" cy="17397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5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3" y="64443"/>
            <a:ext cx="943958" cy="609005"/>
          </a:xfrm>
          <a:prstGeom prst="rect">
            <a:avLst/>
          </a:prstGeom>
          <a:ln w="12700"/>
        </p:spPr>
      </p:pic>
      <p:sp>
        <p:nvSpPr>
          <p:cNvPr id="56" name="3rd ECFA workshop on e+e- Higgs, ElectroWeak &amp; Top Factories - 11 Oct 2024"/>
          <p:cNvSpPr txBox="1"/>
          <p:nvPr/>
        </p:nvSpPr>
        <p:spPr>
          <a:xfrm>
            <a:off x="3588910" y="4765811"/>
            <a:ext cx="1780536" cy="18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>
            <a:spAutoFit/>
          </a:bodyPr>
          <a:lstStyle>
            <a:lvl1pPr>
              <a:buClr>
                <a:srgbClr val="000000"/>
              </a:buClr>
              <a:buFont typeface="Arial"/>
              <a:defRPr sz="2200" b="1">
                <a:solidFill>
                  <a:srgbClr val="FF4013"/>
                </a:solidFill>
              </a:defRPr>
            </a:lvl1pPr>
          </a:lstStyle>
          <a:p>
            <a:r>
              <a:rPr lang="en-US" sz="825" dirty="0"/>
              <a:t>TREDI 2025 – Trento, 4-6 February 2025</a:t>
            </a:r>
            <a:endParaRPr sz="825" dirty="0"/>
          </a:p>
        </p:txBody>
      </p:sp>
      <p:pic>
        <p:nvPicPr>
          <p:cNvPr id="57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1547" y="84311"/>
            <a:ext cx="569268" cy="569268"/>
          </a:xfrm>
          <a:prstGeom prst="rect">
            <a:avLst/>
          </a:prstGeom>
          <a:ln w="12700"/>
        </p:spPr>
      </p:pic>
    </p:spTree>
    <p:extLst>
      <p:ext uri="{BB962C8B-B14F-4D97-AF65-F5344CB8AC3E}">
        <p14:creationId xmlns:p14="http://schemas.microsoft.com/office/powerpoint/2010/main" val="335964601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8C40688-BA17-1A47-3E61-5A61E6F56577}"/>
              </a:ext>
            </a:extLst>
          </p:cNvPr>
          <p:cNvSpPr/>
          <p:nvPr userDrawn="1"/>
        </p:nvSpPr>
        <p:spPr>
          <a:xfrm>
            <a:off x="0" y="0"/>
            <a:ext cx="9144000" cy="393192"/>
          </a:xfrm>
          <a:prstGeom prst="rect">
            <a:avLst/>
          </a:prstGeom>
          <a:solidFill>
            <a:srgbClr val="0E124A"/>
          </a:solidFill>
          <a:ln>
            <a:solidFill>
              <a:srgbClr val="0E12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8" name="Immagine 16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6BEDB53F-3CAB-A040-DDE5-DBE70E077D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701" y="0"/>
            <a:ext cx="792120" cy="366106"/>
          </a:xfrm>
          <a:prstGeom prst="rect">
            <a:avLst/>
          </a:prstGeom>
        </p:spPr>
      </p:pic>
      <p:pic>
        <p:nvPicPr>
          <p:cNvPr id="9" name="Immagine 13" descr="Immagine che contiene testo&#10;&#10;Descrizione generata automaticamente">
            <a:extLst>
              <a:ext uri="{FF2B5EF4-FFF2-40B4-BE49-F238E27FC236}">
                <a16:creationId xmlns:a16="http://schemas.microsoft.com/office/drawing/2014/main" id="{145BF16D-6D3C-52C1-B4CB-0DA86FFDD7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2298" y="69126"/>
            <a:ext cx="720080" cy="254940"/>
          </a:xfrm>
          <a:prstGeom prst="rect">
            <a:avLst/>
          </a:prstGeom>
        </p:spPr>
      </p:pic>
      <p:pic>
        <p:nvPicPr>
          <p:cNvPr id="10" name="Grafik 16">
            <a:extLst>
              <a:ext uri="{FF2B5EF4-FFF2-40B4-BE49-F238E27FC236}">
                <a16:creationId xmlns:a16="http://schemas.microsoft.com/office/drawing/2014/main" id="{3C4675D3-C765-D6CF-0B7D-A0938BC6DE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22" y="90000"/>
            <a:ext cx="447815" cy="180000"/>
          </a:xfrm>
          <a:prstGeom prst="rect">
            <a:avLst/>
          </a:prstGeom>
        </p:spPr>
      </p:pic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DD96ADB-034C-BC4E-FA1B-E3A88E5BE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7378" y="59674"/>
            <a:ext cx="2057400" cy="273844"/>
          </a:xfrm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fld id="{C804D2AE-2E06-D54F-A59E-408327E0CF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7741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15757-43D9-00B7-5A98-2CBCB52AF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529099-7E4A-6DCC-A6A2-DB3D5B1B7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23A97-7074-7047-8A86-9CB35EE40829}" type="datetimeFigureOut">
              <a:rPr lang="en-IT" smtClean="0"/>
              <a:t>09/09/26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C29A1-026A-B2BE-A740-E0B431FF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FFDC1-BDCD-3D51-118F-1926F1565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AA947-BE08-CB4B-BAF4-306564068190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82974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ABF38C-5717-DFFB-0D6B-A4DB216B0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elplatzhalter 1">
            <a:extLst>
              <a:ext uri="{FF2B5EF4-FFF2-40B4-BE49-F238E27FC236}">
                <a16:creationId xmlns:a16="http://schemas.microsoft.com/office/drawing/2014/main" id="{EC25F44E-848E-AA9B-B2A6-C0C50635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/>
              <a:t>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B6069FC-AB93-8688-4F72-A7B30D3849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42912" y="1770460"/>
            <a:ext cx="8262938" cy="2945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559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80CF0C-837C-4BFD-ADEC-CF0F22B3929F}"/>
              </a:ext>
            </a:extLst>
          </p:cNvPr>
          <p:cNvSpPr/>
          <p:nvPr userDrawn="1"/>
        </p:nvSpPr>
        <p:spPr>
          <a:xfrm>
            <a:off x="0" y="0"/>
            <a:ext cx="9144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6" b="0" i="0" dirty="0">
              <a:latin typeface="Aptos" panose="020B00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A45E14-11AD-4136-88E8-CBEC7C081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5300" y="94965"/>
            <a:ext cx="289479" cy="1700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lnSpc>
                <a:spcPts val="1238"/>
              </a:lnSpc>
              <a:defRPr sz="800" b="0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5072D71-1E30-4F23-8B4C-14B3F8F7893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221" y="90000"/>
            <a:ext cx="447815" cy="180000"/>
          </a:xfrm>
          <a:prstGeom prst="rect">
            <a:avLst/>
          </a:prstGeom>
        </p:spPr>
      </p:pic>
      <p:sp>
        <p:nvSpPr>
          <p:cNvPr id="7" name="Textfeld 7">
            <a:extLst>
              <a:ext uri="{FF2B5EF4-FFF2-40B4-BE49-F238E27FC236}">
                <a16:creationId xmlns:a16="http://schemas.microsoft.com/office/drawing/2014/main" id="{905FA335-B8E0-2B45-B65C-27D3C122029B}"/>
              </a:ext>
            </a:extLst>
          </p:cNvPr>
          <p:cNvSpPr txBox="1"/>
          <p:nvPr userDrawn="1"/>
        </p:nvSpPr>
        <p:spPr>
          <a:xfrm>
            <a:off x="4572000" y="90000"/>
            <a:ext cx="3744416" cy="27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238"/>
              </a:lnSpc>
            </a:pPr>
            <a:r>
              <a:rPr lang="en-US" sz="900" b="0" i="0" dirty="0">
                <a:solidFill>
                  <a:srgbClr val="FFFF00"/>
                </a:solidFill>
                <a:latin typeface="Aptos" panose="020B0004020202020204" pitchFamily="34" charset="0"/>
              </a:rPr>
              <a:t>FCC-ee IR developments                               </a:t>
            </a:r>
            <a:r>
              <a:rPr lang="en-US" sz="900" b="0" i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Fabrizio Palla–INFN Pisa</a:t>
            </a:r>
            <a:endParaRPr lang="de-AT" sz="900" b="0" i="1" dirty="0">
              <a:solidFill>
                <a:schemeClr val="accent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8" name="Textfeld 1">
            <a:extLst>
              <a:ext uri="{FF2B5EF4-FFF2-40B4-BE49-F238E27FC236}">
                <a16:creationId xmlns:a16="http://schemas.microsoft.com/office/drawing/2014/main" id="{A0B3EE63-65A0-C54C-AA73-3652AE6B273B}"/>
              </a:ext>
            </a:extLst>
          </p:cNvPr>
          <p:cNvSpPr txBox="1"/>
          <p:nvPr userDrawn="1"/>
        </p:nvSpPr>
        <p:spPr>
          <a:xfrm>
            <a:off x="1007829" y="97424"/>
            <a:ext cx="4008737" cy="1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1238"/>
              </a:lnSpc>
            </a:pPr>
            <a:r>
              <a:rPr lang="en-US" sz="900" b="0" i="0" dirty="0">
                <a:solidFill>
                  <a:schemeClr val="bg1"/>
                </a:solidFill>
                <a:latin typeface="Aptos" panose="020B0004020202020204" pitchFamily="34" charset="0"/>
              </a:rPr>
              <a:t>11 Sept 2026                           4</a:t>
            </a:r>
            <a:r>
              <a:rPr lang="en-US" sz="900" b="0" i="0" baseline="30000" dirty="0">
                <a:solidFill>
                  <a:schemeClr val="bg1"/>
                </a:solidFill>
                <a:latin typeface="Aptos" panose="020B0004020202020204" pitchFamily="34" charset="0"/>
              </a:rPr>
              <a:t>th</a:t>
            </a:r>
            <a:r>
              <a:rPr lang="en-US" sz="900" b="0" i="0" dirty="0">
                <a:solidFill>
                  <a:schemeClr val="bg1"/>
                </a:solidFill>
                <a:latin typeface="Aptos" panose="020B0004020202020204" pitchFamily="34" charset="0"/>
              </a:rPr>
              <a:t> US FCC Meeting</a:t>
            </a:r>
            <a:endParaRPr lang="de-AT" sz="900" b="0" i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2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68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61" r:id="rId9"/>
    <p:sldLayoutId id="2147483662" r:id="rId10"/>
    <p:sldLayoutId id="2147483667" r:id="rId11"/>
    <p:sldLayoutId id="2147483727" r:id="rId12"/>
    <p:sldLayoutId id="2147483729" r:id="rId13"/>
    <p:sldLayoutId id="2147483747" r:id="rId14"/>
    <p:sldLayoutId id="2147483806" r:id="rId15"/>
    <p:sldLayoutId id="2147483810" r:id="rId16"/>
    <p:sldLayoutId id="2147483811" r:id="rId17"/>
    <p:sldLayoutId id="2147483814" r:id="rId18"/>
    <p:sldLayoutId id="2147483818" r:id="rId19"/>
    <p:sldLayoutId id="2147483819" r:id="rId20"/>
    <p:sldLayoutId id="2147483820" r:id="rId21"/>
    <p:sldLayoutId id="2147483821" r:id="rId22"/>
  </p:sldLayoutIdLst>
  <p:hf hdr="0" ft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2400" b="0" i="0" kern="1200">
          <a:solidFill>
            <a:schemeClr val="accent5"/>
          </a:solidFill>
          <a:latin typeface="Aptos" panose="020B00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600" b="0" i="0" kern="1200">
          <a:solidFill>
            <a:schemeClr val="accent6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2pPr>
      <a:lvl3pPr marL="486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400" b="0" i="0" kern="1200">
          <a:solidFill>
            <a:schemeClr val="accent6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3pPr>
      <a:lvl4pPr marL="729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b="0" i="0" kern="1200">
          <a:solidFill>
            <a:schemeClr val="accent6">
              <a:lumMod val="25000"/>
              <a:lumOff val="75000"/>
            </a:schemeClr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4pPr>
      <a:lvl5pPr marL="972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b="0" i="0" kern="1200">
          <a:solidFill>
            <a:schemeClr val="accent1">
              <a:lumMod val="40000"/>
              <a:lumOff val="60000"/>
            </a:schemeClr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117" userDrawn="1">
          <p15:clr>
            <a:srgbClr val="F26B43"/>
          </p15:clr>
        </p15:guide>
        <p15:guide id="3" pos="90" userDrawn="1">
          <p15:clr>
            <a:srgbClr val="F26B43"/>
          </p15:clr>
        </p15:guide>
        <p15:guide id="4" pos="294" userDrawn="1">
          <p15:clr>
            <a:srgbClr val="F26B43"/>
          </p15:clr>
        </p15:guide>
        <p15:guide id="5" pos="1009" userDrawn="1">
          <p15:clr>
            <a:srgbClr val="F26B43"/>
          </p15:clr>
        </p15:guide>
        <p15:guide id="6" pos="1196" userDrawn="1">
          <p15:clr>
            <a:srgbClr val="F26B43"/>
          </p15:clr>
        </p15:guide>
        <p15:guide id="7" pos="5670" userDrawn="1">
          <p15:clr>
            <a:srgbClr val="F26B43"/>
          </p15:clr>
        </p15:guide>
        <p15:guide id="8" pos="5466" userDrawn="1">
          <p15:clr>
            <a:srgbClr val="F26B43"/>
          </p15:clr>
        </p15:guide>
        <p15:guide id="9" pos="2081" userDrawn="1">
          <p15:clr>
            <a:srgbClr val="F26B43"/>
          </p15:clr>
        </p15:guide>
        <p15:guide id="10" pos="1893" userDrawn="1">
          <p15:clr>
            <a:srgbClr val="F26B43"/>
          </p15:clr>
        </p15:guide>
        <p15:guide id="12" pos="2973" userDrawn="1">
          <p15:clr>
            <a:srgbClr val="F26B43"/>
          </p15:clr>
        </p15:guide>
        <p15:guide id="13" pos="2787" userDrawn="1">
          <p15:clr>
            <a:srgbClr val="F26B43"/>
          </p15:clr>
        </p15:guide>
        <p15:guide id="14" pos="4751" userDrawn="1">
          <p15:clr>
            <a:srgbClr val="F26B43"/>
          </p15:clr>
        </p15:guide>
        <p15:guide id="15" pos="4564" userDrawn="1">
          <p15:clr>
            <a:srgbClr val="F26B43"/>
          </p15:clr>
        </p15:guide>
        <p15:guide id="16" pos="3867" userDrawn="1">
          <p15:clr>
            <a:srgbClr val="F26B43"/>
          </p15:clr>
        </p15:guide>
        <p15:guide id="17" pos="3680" userDrawn="1">
          <p15:clr>
            <a:srgbClr val="F26B43"/>
          </p15:clr>
        </p15:guide>
        <p15:guide id="19" orient="horz" pos="123" userDrawn="1">
          <p15:clr>
            <a:srgbClr val="F26B43"/>
          </p15:clr>
        </p15:guide>
        <p15:guide id="21" orient="horz" pos="200" userDrawn="1">
          <p15:clr>
            <a:srgbClr val="F26B43"/>
          </p15:clr>
        </p15:guide>
        <p15:guide id="23" orient="horz" pos="387" userDrawn="1">
          <p15:clr>
            <a:srgbClr val="F26B43"/>
          </p15:clr>
        </p15:guide>
        <p15:guide id="24" orient="horz" pos="2819" userDrawn="1">
          <p15:clr>
            <a:srgbClr val="F26B43"/>
          </p15:clr>
        </p15:guide>
        <p15:guide id="25" orient="horz" pos="2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tif"/><Relationship Id="rId5" Type="http://schemas.openxmlformats.org/officeDocument/2006/relationships/image" Target="../media/image18.tif"/><Relationship Id="rId4" Type="http://schemas.openxmlformats.org/officeDocument/2006/relationships/image" Target="../media/image17.t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0/epjti/s40485-023-00103-7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emf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3.png"/><Relationship Id="rId4" Type="http://schemas.openxmlformats.org/officeDocument/2006/relationships/image" Target="../media/image4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microsoft.com/office/2007/relationships/media" Target="../media/media7.mp4"/><Relationship Id="rId18" Type="http://schemas.openxmlformats.org/officeDocument/2006/relationships/video" Target="../media/media9.mp4"/><Relationship Id="rId26" Type="http://schemas.openxmlformats.org/officeDocument/2006/relationships/image" Target="../media/image48.png"/><Relationship Id="rId3" Type="http://schemas.microsoft.com/office/2007/relationships/media" Target="../media/media2.mp4"/><Relationship Id="rId21" Type="http://schemas.openxmlformats.org/officeDocument/2006/relationships/slideLayout" Target="../slideLayouts/slideLayout22.xml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microsoft.com/office/2007/relationships/media" Target="../media/media9.mp4"/><Relationship Id="rId25" Type="http://schemas.openxmlformats.org/officeDocument/2006/relationships/image" Target="../media/image47.png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0" Type="http://schemas.openxmlformats.org/officeDocument/2006/relationships/video" Target="../media/media10.mp4"/><Relationship Id="rId29" Type="http://schemas.openxmlformats.org/officeDocument/2006/relationships/image" Target="../media/image51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24" Type="http://schemas.openxmlformats.org/officeDocument/2006/relationships/image" Target="../media/image46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openxmlformats.org/officeDocument/2006/relationships/image" Target="../media/image45.png"/><Relationship Id="rId28" Type="http://schemas.openxmlformats.org/officeDocument/2006/relationships/image" Target="../media/image50.png"/><Relationship Id="rId10" Type="http://schemas.openxmlformats.org/officeDocument/2006/relationships/video" Target="../media/media5.mp4"/><Relationship Id="rId19" Type="http://schemas.microsoft.com/office/2007/relationships/media" Target="../media/media10.mp4"/><Relationship Id="rId31" Type="http://schemas.openxmlformats.org/officeDocument/2006/relationships/image" Target="../media/image53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image" Target="../media/image44.png"/><Relationship Id="rId27" Type="http://schemas.openxmlformats.org/officeDocument/2006/relationships/image" Target="../media/image49.png"/><Relationship Id="rId30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719205/" TargetMode="External"/><Relationship Id="rId2" Type="http://schemas.openxmlformats.org/officeDocument/2006/relationships/hyperlink" Target="https://indico.slac.stanford.edu/event/10213/contributions/15301/attachments/6890/17163/Vikas_Teotia_FCCee_MDI_4_US_FCC_SLAC_Sep_10_2026.pdf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hyperlink" Target="https://indico.cern.ch/event/1699441/contributions/7147519/attachments/3301506/5906176/2026_06_23_LCC_ip_photons.pdf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5B9A3EE-3286-311D-4EB1-6E47B20E5C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09" y="1221600"/>
            <a:ext cx="8726012" cy="1790700"/>
          </a:xfrm>
        </p:spPr>
        <p:txBody>
          <a:bodyPr anchor="ctr"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FR" sz="3600" cap="small" dirty="0">
                <a:solidFill>
                  <a:schemeClr val="bg2"/>
                </a:solidFill>
                <a:ea typeface="Times New Roman" panose="02020603050405020304" pitchFamily="18" charset="0"/>
              </a:rPr>
              <a:t>FCC-ee </a:t>
            </a:r>
            <a:br>
              <a:rPr lang="en-US" sz="3600" cap="small" dirty="0">
                <a:solidFill>
                  <a:schemeClr val="bg2"/>
                </a:solidFill>
                <a:ea typeface="Times New Roman" panose="02020603050405020304" pitchFamily="18" charset="0"/>
              </a:rPr>
            </a:br>
            <a:r>
              <a:rPr lang="en-US" sz="3600" cap="small" dirty="0">
                <a:solidFill>
                  <a:schemeClr val="bg2"/>
                </a:solidFill>
                <a:ea typeface="Times New Roman" panose="02020603050405020304" pitchFamily="18" charset="0"/>
              </a:rPr>
              <a:t>Interaction region developments</a:t>
            </a:r>
            <a:endParaRPr lang="en-FR" sz="3600" cap="small" dirty="0">
              <a:solidFill>
                <a:schemeClr val="bg2"/>
              </a:solidFill>
              <a:ea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1F36A9-AC96-56DA-9DC6-31F5D1753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none" anchor="ctr">
            <a:normAutofit fontScale="25000" lnSpcReduction="20000"/>
          </a:bodyPr>
          <a:lstStyle/>
          <a:p>
            <a:pPr>
              <a:spcAft>
                <a:spcPts val="600"/>
              </a:spcAft>
            </a:pPr>
            <a:fld id="{88A1DFE4-5FC5-43BD-BB7E-75EAD82B965F}" type="slidenum">
              <a:rPr lang="en-US" sz="200"/>
              <a:pPr>
                <a:spcAft>
                  <a:spcPts val="600"/>
                </a:spcAft>
              </a:pPr>
              <a:t>1</a:t>
            </a:fld>
            <a:endParaRPr lang="en-US" sz="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98178-333D-9BDA-1004-3C4F023BC417}"/>
              </a:ext>
            </a:extLst>
          </p:cNvPr>
          <p:cNvSpPr txBox="1"/>
          <p:nvPr/>
        </p:nvSpPr>
        <p:spPr>
          <a:xfrm>
            <a:off x="0" y="4443959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4</a:t>
            </a:r>
            <a:r>
              <a:rPr lang="en-GB" sz="1400" b="1" baseline="30000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th</a:t>
            </a:r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 US FCC meeting </a:t>
            </a:r>
          </a:p>
          <a:p>
            <a:pPr algn="ctr"/>
            <a:r>
              <a:rPr lang="en-GB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ptos" panose="020B0004020202020204" pitchFamily="34" charset="0"/>
              </a:rPr>
              <a:t>SLAC – 9 September 2026 </a:t>
            </a:r>
            <a:endParaRPr lang="en-GB" sz="1400" dirty="0">
              <a:solidFill>
                <a:schemeClr val="accent4">
                  <a:lumMod val="40000"/>
                  <a:lumOff val="6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769D60-C8A7-44AC-3B49-88BA8B4DCD8C}"/>
              </a:ext>
            </a:extLst>
          </p:cNvPr>
          <p:cNvSpPr txBox="1"/>
          <p:nvPr/>
        </p:nvSpPr>
        <p:spPr>
          <a:xfrm>
            <a:off x="166470" y="2842538"/>
            <a:ext cx="8996152" cy="1361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chemeClr val="accent2"/>
                </a:solidFill>
                <a:latin typeface="Aptos" panose="020B0004020202020204" pitchFamily="34" charset="0"/>
              </a:rPr>
              <a:t>Fabrizio Palla</a:t>
            </a:r>
            <a:endParaRPr lang="en-US" sz="2100" baseline="30000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500" dirty="0">
                <a:solidFill>
                  <a:srgbClr val="F6FDA3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Poppins" pitchFamily="2" charset="77"/>
              </a:rPr>
              <a:t>INFN Sezione di Pisa, Italy</a:t>
            </a:r>
          </a:p>
          <a:p>
            <a:pPr algn="ctr">
              <a:lnSpc>
                <a:spcPct val="150000"/>
              </a:lnSpc>
            </a:pPr>
            <a:endParaRPr lang="en-US" sz="2100" dirty="0">
              <a:solidFill>
                <a:schemeClr val="bg2"/>
              </a:solidFill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DEEFC-FD9B-3109-08B2-5A65317F3F27}"/>
              </a:ext>
            </a:extLst>
          </p:cNvPr>
          <p:cNvSpPr txBox="1"/>
          <p:nvPr/>
        </p:nvSpPr>
        <p:spPr>
          <a:xfrm>
            <a:off x="6769133" y="4705569"/>
            <a:ext cx="23010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1100" dirty="0">
                <a:solidFill>
                  <a:schemeClr val="bg1"/>
                </a:solidFill>
              </a:rPr>
              <a:t>Acknoledgments to Manuela Boscolo (INFN Frascati)  </a:t>
            </a:r>
          </a:p>
        </p:txBody>
      </p:sp>
    </p:spTree>
    <p:extLst>
      <p:ext uri="{BB962C8B-B14F-4D97-AF65-F5344CB8AC3E}">
        <p14:creationId xmlns:p14="http://schemas.microsoft.com/office/powerpoint/2010/main" val="261912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EDCEBB-D57F-239D-1835-14F929A2E1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75F4E0-58EA-BEA8-5FA4-F2E2DFCCC3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T" dirty="0"/>
              <a:t>Latest developments on IR studies on the assemblies and their mechanical integration</a:t>
            </a:r>
          </a:p>
          <a:p>
            <a:endParaRPr lang="en-IT" dirty="0"/>
          </a:p>
          <a:p>
            <a:r>
              <a:rPr lang="en-IT" dirty="0"/>
              <a:t>Work ongoing from the detector and collider side. Cryostat technical considerations have been reported by John.</a:t>
            </a:r>
          </a:p>
          <a:p>
            <a:endParaRPr lang="en-IT" dirty="0"/>
          </a:p>
          <a:p>
            <a:endParaRPr lang="en-IT" dirty="0"/>
          </a:p>
          <a:p>
            <a:r>
              <a:rPr lang="en-IT" dirty="0"/>
              <a:t>Backgrounds, optics etc. have been exhaustively reported by Jan and Manuela during this meeting.</a:t>
            </a:r>
          </a:p>
          <a:p>
            <a:endParaRPr lang="en-IT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38D83F3-EAE5-E51E-CAB2-8DE6DE74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Introduction  </a:t>
            </a:r>
          </a:p>
        </p:txBody>
      </p:sp>
    </p:spTree>
    <p:extLst>
      <p:ext uri="{BB962C8B-B14F-4D97-AF65-F5344CB8AC3E}">
        <p14:creationId xmlns:p14="http://schemas.microsoft.com/office/powerpoint/2010/main" val="3660265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C5F95E-50D6-ED4C-B677-B16193E1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Requirements for the IR and MDI region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9AAAB5-C2F3-0E4C-835C-920A4E9AE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3</a:t>
            </a:fld>
            <a:endParaRPr lang="en-US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52B57F6-7E87-AC4F-8C50-88152BC6ADD8}"/>
                  </a:ext>
                </a:extLst>
              </p:cNvPr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0" y="1016000"/>
                <a:ext cx="9001125" cy="4032250"/>
              </a:xfr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FR" sz="1600" b="1" dirty="0"/>
                  <a:t>One common IR for </a:t>
                </a:r>
                <a:r>
                  <a:rPr lang="en-FR" sz="1600" b="1"/>
                  <a:t>all energies</a:t>
                </a:r>
                <a:r>
                  <a:rPr lang="en-US" sz="1600" b="1" dirty="0"/>
                  <a:t> and all Detectors</a:t>
                </a:r>
                <a:r>
                  <a:rPr lang="en-FR" sz="1600" b="1"/>
                  <a:t>, </a:t>
                </a:r>
                <a:r>
                  <a:rPr lang="en-FR" sz="1600" b="1" dirty="0"/>
                  <a:t>flexible design with a constant detector </a:t>
                </a:r>
                <a:r>
                  <a:rPr lang="en-FR" sz="1600" b="1"/>
                  <a:t>field </a:t>
                </a:r>
              </a:p>
              <a:p>
                <a:pPr marL="340191" lvl="2" indent="0">
                  <a:lnSpc>
                    <a:spcPct val="100000"/>
                  </a:lnSpc>
                  <a:buNone/>
                </a:pPr>
                <a:endParaRPr lang="en-US" dirty="0">
                  <a:solidFill>
                    <a:schemeClr val="tx1"/>
                  </a:solidFill>
                  <a:cs typeface="Calibri"/>
                </a:endParaRPr>
              </a:p>
              <a:p>
                <a:pPr marL="0" lvl="1" indent="0">
                  <a:lnSpc>
                    <a:spcPct val="100000"/>
                  </a:lnSpc>
                  <a:buNone/>
                </a:pPr>
                <a:r>
                  <a:rPr lang="en-US" b="1" dirty="0">
                    <a:solidFill>
                      <a:schemeClr val="tx1"/>
                    </a:solidFill>
                    <a:cs typeface="Calibri"/>
                  </a:rPr>
                  <a:t>Vey high Luminosity of ~ 10</a:t>
                </a:r>
                <a:r>
                  <a:rPr lang="en-US" b="1" baseline="30000" dirty="0">
                    <a:solidFill>
                      <a:schemeClr val="tx1"/>
                    </a:solidFill>
                    <a:cs typeface="Calibri"/>
                  </a:rPr>
                  <a:t>36</a:t>
                </a:r>
                <a:r>
                  <a:rPr lang="en-US" b="1" dirty="0">
                    <a:solidFill>
                      <a:schemeClr val="tx1"/>
                    </a:solidFill>
                    <a:cs typeface="Calibri"/>
                  </a:rPr>
                  <a:t> cm</a:t>
                </a:r>
                <a:r>
                  <a:rPr lang="en-US" b="1" baseline="30000" dirty="0">
                    <a:solidFill>
                      <a:schemeClr val="tx1"/>
                    </a:solidFill>
                    <a:cs typeface="Calibri"/>
                  </a:rPr>
                  <a:t>-2</a:t>
                </a:r>
                <a:r>
                  <a:rPr lang="en-US" b="1" dirty="0">
                    <a:solidFill>
                      <a:schemeClr val="tx1"/>
                    </a:solidFill>
                    <a:cs typeface="Calibri"/>
                  </a:rPr>
                  <a:t>s</a:t>
                </a:r>
                <a:r>
                  <a:rPr lang="en-US" b="1" baseline="30000" dirty="0">
                    <a:solidFill>
                      <a:schemeClr val="tx1"/>
                    </a:solidFill>
                    <a:cs typeface="Calibri"/>
                  </a:rPr>
                  <a:t>-1</a:t>
                </a:r>
                <a:r>
                  <a:rPr lang="en-US" b="1" dirty="0">
                    <a:solidFill>
                      <a:schemeClr val="tx1"/>
                    </a:solidFill>
                    <a:cs typeface="Calibri"/>
                  </a:rPr>
                  <a:t> is required at the Z-pole</a:t>
                </a:r>
              </a:p>
              <a:p>
                <a:pPr marL="340191" lvl="2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cs typeface="Calibri"/>
                  </a:rPr>
                  <a:t>This luminosity can be obtained with the crab-waist scheme (nano-beams &amp; </a:t>
                </a:r>
                <a:r>
                  <a:rPr lang="en-US" b="1" dirty="0">
                    <a:solidFill>
                      <a:srgbClr val="FF0000"/>
                    </a:solidFill>
                    <a:cs typeface="Calibri"/>
                  </a:rPr>
                  <a:t>large crossing angle</a:t>
                </a:r>
                <a:r>
                  <a:rPr lang="en-US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cs typeface="Calibri"/>
                  </a:rPr>
                  <a:t>)  </a:t>
                </a:r>
              </a:p>
              <a:p>
                <a:pPr marL="340191" lvl="2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cs typeface="Calibri"/>
                  </a:rPr>
                  <a:t>Implies having a Final Focus Quadrupole (FFQ) system close to the Interaction Point </a:t>
                </a:r>
                <a:r>
                  <a:rPr lang="en-US" b="1" dirty="0">
                    <a:solidFill>
                      <a:srgbClr val="FF0000"/>
                    </a:solidFill>
                    <a:cs typeface="Calibri"/>
                  </a:rPr>
                  <a:t>(L*=2.4 m)</a:t>
                </a:r>
              </a:p>
              <a:p>
                <a:pPr marL="340360" lvl="2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cs typeface="Calibri"/>
                  </a:rPr>
                  <a:t>Continuous </a:t>
                </a:r>
                <a:r>
                  <a:rPr lang="en-US" b="1" dirty="0">
                    <a:solidFill>
                      <a:srgbClr val="FF0000"/>
                    </a:solidFill>
                    <a:cs typeface="Calibri"/>
                  </a:rPr>
                  <a:t>top-up injection </a:t>
                </a:r>
                <a:r>
                  <a:rPr lang="en-US" dirty="0">
                    <a:solidFill>
                      <a:schemeClr val="accent6">
                        <a:lumMod val="75000"/>
                        <a:lumOff val="25000"/>
                      </a:schemeClr>
                    </a:solidFill>
                    <a:cs typeface="Calibri"/>
                  </a:rPr>
                  <a:t>is required with few percent of current drop to keep a constant luminosity </a:t>
                </a:r>
              </a:p>
              <a:p>
                <a:pPr marL="340360" lvl="2" indent="0">
                  <a:lnSpc>
                    <a:spcPct val="100000"/>
                  </a:lnSpc>
                  <a:buNone/>
                </a:pPr>
                <a:endParaRPr lang="en-US" sz="1600" dirty="0"/>
              </a:p>
              <a:p>
                <a:pPr>
                  <a:lnSpc>
                    <a:spcPct val="100000"/>
                  </a:lnSpc>
                </a:pPr>
                <a:r>
                  <a:rPr lang="en-US" sz="1600" b="1" dirty="0"/>
                  <a:t>Cone angle of 100 </a:t>
                </a:r>
                <a:r>
                  <a:rPr lang="en-US" sz="1600" b="1" dirty="0" err="1"/>
                  <a:t>mrad</a:t>
                </a:r>
                <a:r>
                  <a:rPr lang="en-US" sz="1600" b="1" dirty="0"/>
                  <a:t> to separate collider elements to detector required for physics </a:t>
                </a:r>
              </a:p>
              <a:p>
                <a:pPr lvl="1" indent="0">
                  <a:lnSpc>
                    <a:spcPct val="100000"/>
                  </a:lnSpc>
                  <a:buNone/>
                </a:pPr>
                <a:endParaRPr lang="en-US" dirty="0">
                  <a:solidFill>
                    <a:schemeClr val="accent5"/>
                  </a:solidFill>
                  <a:cs typeface="Calibri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sz="1600" b="1" dirty="0"/>
                  <a:t>Solenoid coupling compensation </a:t>
                </a:r>
              </a:p>
              <a:p>
                <a:pPr lvl="1" indent="0">
                  <a:lnSpc>
                    <a:spcPct val="100000"/>
                  </a:lnSpc>
                  <a:buNone/>
                </a:pPr>
                <a:r>
                  <a:rPr lang="en-US" sz="1400" dirty="0"/>
                  <a:t>The integral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140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400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𝑑𝑠</m:t>
                        </m:r>
                        <m:r>
                          <a:rPr lang="en-US" sz="1400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nary>
                  </m:oMath>
                </a14:m>
                <a:r>
                  <a:rPr lang="en-US" sz="1400" dirty="0">
                    <a:cs typeface="Calibri"/>
                  </a:rPr>
                  <a:t> </a:t>
                </a:r>
                <a:r>
                  <a:rPr lang="en-US" sz="1400" dirty="0"/>
                  <a:t>to avoid vertical emittance blow-up (decrease of the luminosity) – see later</a:t>
                </a:r>
              </a:p>
              <a:p>
                <a:pPr lvl="1" indent="0">
                  <a:lnSpc>
                    <a:spcPct val="100000"/>
                  </a:lnSpc>
                  <a:buNone/>
                </a:pPr>
                <a:endParaRPr lang="en-US" sz="1400" dirty="0">
                  <a:cs typeface="Calibri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sz="1600" b="1" dirty="0">
                    <a:cs typeface="Calibri"/>
                  </a:rPr>
                  <a:t>Minimization of the Synchrotron Radiation impacting on the IR</a:t>
                </a:r>
              </a:p>
              <a:p>
                <a:pPr lvl="1" indent="0">
                  <a:lnSpc>
                    <a:spcPct val="100000"/>
                  </a:lnSpc>
                  <a:buNone/>
                </a:pPr>
                <a:r>
                  <a:rPr lang="en-US" sz="1400" dirty="0">
                    <a:cs typeface="Calibri"/>
                  </a:rPr>
                  <a:t>Optics design constraint: weak bends upstream the IR (and strong ones downstream, to produce the horizontal crossing angle), having an asymmetric optics </a:t>
                </a:r>
                <a:r>
                  <a:rPr lang="en-US" sz="1400" dirty="0" err="1">
                    <a:cs typeface="Calibri"/>
                  </a:rPr>
                  <a:t>wrt</a:t>
                </a:r>
                <a:r>
                  <a:rPr lang="en-US" sz="1400" dirty="0">
                    <a:cs typeface="Calibri"/>
                  </a:rPr>
                  <a:t> IP</a:t>
                </a:r>
              </a:p>
              <a:p>
                <a:pPr lvl="1" indent="0">
                  <a:lnSpc>
                    <a:spcPct val="100000"/>
                  </a:lnSpc>
                  <a:buNone/>
                </a:pPr>
                <a:r>
                  <a:rPr lang="en-US" sz="1400" dirty="0" err="1">
                    <a:cs typeface="Calibri"/>
                  </a:rPr>
                  <a:t>Optimisation</a:t>
                </a:r>
                <a:r>
                  <a:rPr lang="en-US" sz="1400" dirty="0">
                    <a:cs typeface="Calibri"/>
                  </a:rPr>
                  <a:t> of the SR collimators and shielding, optics tuning in particular to cope with SR from the FFQ.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52B57F6-7E87-AC4F-8C50-88152BC6AD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0" y="1016000"/>
                <a:ext cx="9001125" cy="4032250"/>
              </a:xfrm>
              <a:blipFill>
                <a:blip r:embed="rId2"/>
                <a:stretch>
                  <a:fillRect l="-423" t="-629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26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D4DA-35D7-EAFA-EA88-DDB38E07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Detector concepts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0E811-D078-1E25-F200-037DCD0538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FB650-676C-3843-ADF7-BB3093C07F4B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7D418D0-0312-3492-C2E0-AED1132CF1E3}"/>
              </a:ext>
            </a:extLst>
          </p:cNvPr>
          <p:cNvGraphicFramePr>
            <a:graphicFrameLocks noGrp="1"/>
          </p:cNvGraphicFramePr>
          <p:nvPr/>
        </p:nvGraphicFramePr>
        <p:xfrm>
          <a:off x="179512" y="2562859"/>
          <a:ext cx="820891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702">
                  <a:extLst>
                    <a:ext uri="{9D8B030D-6E8A-4147-A177-3AD203B41FA5}">
                      <a16:colId xmlns:a16="http://schemas.microsoft.com/office/drawing/2014/main" val="25125110"/>
                    </a:ext>
                  </a:extLst>
                </a:gridCol>
                <a:gridCol w="1172702">
                  <a:extLst>
                    <a:ext uri="{9D8B030D-6E8A-4147-A177-3AD203B41FA5}">
                      <a16:colId xmlns:a16="http://schemas.microsoft.com/office/drawing/2014/main" val="2284036319"/>
                    </a:ext>
                  </a:extLst>
                </a:gridCol>
                <a:gridCol w="907476">
                  <a:extLst>
                    <a:ext uri="{9D8B030D-6E8A-4147-A177-3AD203B41FA5}">
                      <a16:colId xmlns:a16="http://schemas.microsoft.com/office/drawing/2014/main" val="2596558185"/>
                    </a:ext>
                  </a:extLst>
                </a:gridCol>
                <a:gridCol w="1598720">
                  <a:extLst>
                    <a:ext uri="{9D8B030D-6E8A-4147-A177-3AD203B41FA5}">
                      <a16:colId xmlns:a16="http://schemas.microsoft.com/office/drawing/2014/main" val="2038470819"/>
                    </a:ext>
                  </a:extLst>
                </a:gridCol>
                <a:gridCol w="1011910">
                  <a:extLst>
                    <a:ext uri="{9D8B030D-6E8A-4147-A177-3AD203B41FA5}">
                      <a16:colId xmlns:a16="http://schemas.microsoft.com/office/drawing/2014/main" val="3010020459"/>
                    </a:ext>
                  </a:extLst>
                </a:gridCol>
                <a:gridCol w="1172702">
                  <a:extLst>
                    <a:ext uri="{9D8B030D-6E8A-4147-A177-3AD203B41FA5}">
                      <a16:colId xmlns:a16="http://schemas.microsoft.com/office/drawing/2014/main" val="675143327"/>
                    </a:ext>
                  </a:extLst>
                </a:gridCol>
                <a:gridCol w="1172702">
                  <a:extLst>
                    <a:ext uri="{9D8B030D-6E8A-4147-A177-3AD203B41FA5}">
                      <a16:colId xmlns:a16="http://schemas.microsoft.com/office/drawing/2014/main" val="4006366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AGORA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ALFA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ALLEGRO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CLD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IDEA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Vertex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9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Tracker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Si+TPC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sz="1400" dirty="0"/>
                        <a:t>DCH/Straw/SciFi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Silicon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DCH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Si+TPC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9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ECAL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Crystals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Grainita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L</a:t>
                      </a:r>
                      <a:r>
                        <a:rPr lang="en-GB" dirty="0"/>
                        <a:t>A</a:t>
                      </a:r>
                      <a:r>
                        <a:rPr lang="en-IT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Si+W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DR-Crystals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Si+W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5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HCAL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Fe+Scint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DR Fibre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Fe+Scint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T" dirty="0"/>
                        <a:t>Fe+Scint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DR Fibre+Fe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Fe+Scint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2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T" dirty="0"/>
                        <a:t>Muon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Scint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RPC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RPC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µRWell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T" dirty="0"/>
                        <a:t>Scint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95251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BF33E00-7BFE-23EE-F8F3-8E35F3A0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81866"/>
            <a:ext cx="1289217" cy="8491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628864-8254-27FA-7474-4D571C2E0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398075"/>
            <a:ext cx="1474366" cy="834378"/>
          </a:xfrm>
          <a:prstGeom prst="rect">
            <a:avLst/>
          </a:prstGeom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C296E179-733F-9B0A-2138-37EAE42EF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707" y="1305617"/>
            <a:ext cx="959357" cy="1001681"/>
          </a:xfrm>
          <a:prstGeom prst="rect">
            <a:avLst/>
          </a:prstGeom>
          <a:ln w="12700"/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EEAE78ED-BDC6-7C6D-E336-62BB11D8B7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680"/>
          <a:stretch>
            <a:fillRect/>
          </a:stretch>
        </p:blipFill>
        <p:spPr>
          <a:xfrm>
            <a:off x="6103320" y="1209744"/>
            <a:ext cx="1157473" cy="1152215"/>
          </a:xfrm>
          <a:prstGeom prst="rect">
            <a:avLst/>
          </a:prstGeom>
          <a:ln w="12700"/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1DD96843-B5D5-E66C-6554-D0486E5E91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6634"/>
          <a:stretch>
            <a:fillRect/>
          </a:stretch>
        </p:blipFill>
        <p:spPr>
          <a:xfrm>
            <a:off x="7279049" y="1256206"/>
            <a:ext cx="1098166" cy="1105754"/>
          </a:xfrm>
          <a:prstGeom prst="rect">
            <a:avLst/>
          </a:prstGeom>
          <a:ln w="12700"/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5D86A7AE-30B4-DF40-1E30-0F2ED6D6A6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1045" y="1336140"/>
            <a:ext cx="1165853" cy="976350"/>
          </a:xfrm>
          <a:prstGeom prst="rect">
            <a:avLst/>
          </a:prstGeom>
          <a:ln w="12700"/>
        </p:spPr>
      </p:pic>
    </p:spTree>
    <p:extLst>
      <p:ext uri="{BB962C8B-B14F-4D97-AF65-F5344CB8AC3E}">
        <p14:creationId xmlns:p14="http://schemas.microsoft.com/office/powerpoint/2010/main" val="218661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09AAC25A-121E-F291-3283-CCB7A837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IDEA/ALLEGRO MDI mechanical model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5DEBD-4689-AFF4-6CC4-770D56375D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5</a:t>
            </a:fld>
            <a:endParaRPr lang="en-US" noProof="0"/>
          </a:p>
        </p:txBody>
      </p:sp>
      <p:pic>
        <p:nvPicPr>
          <p:cNvPr id="7" name="Immagine 7" descr="Immagine che contiene mappa, testo">
            <a:extLst>
              <a:ext uri="{FF2B5EF4-FFF2-40B4-BE49-F238E27FC236}">
                <a16:creationId xmlns:a16="http://schemas.microsoft.com/office/drawing/2014/main" id="{3112BF56-6F5E-85E5-E13E-C5BF90B15A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58" y="957445"/>
            <a:ext cx="8271901" cy="3987660"/>
          </a:xfrm>
          <a:prstGeom prst="rect">
            <a:avLst/>
          </a:prstGeom>
          <a:ln w="38100">
            <a:noFill/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57A4E9-F2E3-9521-9760-3C98079B1346}"/>
              </a:ext>
            </a:extLst>
          </p:cNvPr>
          <p:cNvCxnSpPr>
            <a:cxnSpLocks/>
          </p:cNvCxnSpPr>
          <p:nvPr/>
        </p:nvCxnSpPr>
        <p:spPr>
          <a:xfrm flipH="1" flipV="1">
            <a:off x="4838323" y="2966151"/>
            <a:ext cx="873167" cy="16244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5265C62-2770-273B-0B2A-66E0B6A09BEE}"/>
              </a:ext>
            </a:extLst>
          </p:cNvPr>
          <p:cNvCxnSpPr>
            <a:cxnSpLocks/>
          </p:cNvCxnSpPr>
          <p:nvPr/>
        </p:nvCxnSpPr>
        <p:spPr>
          <a:xfrm flipH="1" flipV="1">
            <a:off x="5876321" y="2703293"/>
            <a:ext cx="1415322" cy="7888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7D3DD26-2587-88B1-1DD9-8352CAC0B0BE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5601701" y="2128327"/>
            <a:ext cx="62763" cy="51274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7B0D835-9A28-2934-BC59-167AF30127CB}"/>
              </a:ext>
            </a:extLst>
          </p:cNvPr>
          <p:cNvCxnSpPr>
            <a:cxnSpLocks/>
          </p:cNvCxnSpPr>
          <p:nvPr/>
        </p:nvCxnSpPr>
        <p:spPr>
          <a:xfrm flipH="1" flipV="1">
            <a:off x="3094740" y="3082233"/>
            <a:ext cx="352574" cy="4951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8A710B4-EF66-8F1E-B0C6-5A4ECBDEBE3A}"/>
              </a:ext>
            </a:extLst>
          </p:cNvPr>
          <p:cNvCxnSpPr>
            <a:cxnSpLocks/>
          </p:cNvCxnSpPr>
          <p:nvPr/>
        </p:nvCxnSpPr>
        <p:spPr>
          <a:xfrm flipH="1" flipV="1">
            <a:off x="6116818" y="2773489"/>
            <a:ext cx="945779" cy="4702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852EAD-2EBD-074E-3E36-EA785EF10EF4}"/>
              </a:ext>
            </a:extLst>
          </p:cNvPr>
          <p:cNvCxnSpPr>
            <a:cxnSpLocks/>
          </p:cNvCxnSpPr>
          <p:nvPr/>
        </p:nvCxnSpPr>
        <p:spPr>
          <a:xfrm flipH="1" flipV="1">
            <a:off x="5790380" y="3109636"/>
            <a:ext cx="644235" cy="7356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D313DD6-F3A0-8AB3-53A9-8514ADBC9DB3}"/>
              </a:ext>
            </a:extLst>
          </p:cNvPr>
          <p:cNvSpPr txBox="1"/>
          <p:nvPr/>
        </p:nvSpPr>
        <p:spPr>
          <a:xfrm>
            <a:off x="6139857" y="3803476"/>
            <a:ext cx="1647833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200" b="1"/>
              <a:t>Support tube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0F8A1C-344F-4160-4BB6-21793086B7CE}"/>
              </a:ext>
            </a:extLst>
          </p:cNvPr>
          <p:cNvSpPr txBox="1"/>
          <p:nvPr/>
        </p:nvSpPr>
        <p:spPr>
          <a:xfrm>
            <a:off x="6776077" y="3142399"/>
            <a:ext cx="1327121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LumiCal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FB10D9-2D6A-6A25-B928-779BAC7B7BCF}"/>
              </a:ext>
            </a:extLst>
          </p:cNvPr>
          <p:cNvSpPr txBox="1"/>
          <p:nvPr/>
        </p:nvSpPr>
        <p:spPr>
          <a:xfrm>
            <a:off x="7111856" y="3440115"/>
            <a:ext cx="1633445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 err="1"/>
              <a:t>Ellipto</a:t>
            </a:r>
            <a:r>
              <a:rPr lang="en-US" sz="1200" b="1"/>
              <a:t>-Conical chamber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883504-16B2-8026-10E1-6FD81294D145}"/>
              </a:ext>
            </a:extLst>
          </p:cNvPr>
          <p:cNvSpPr txBox="1"/>
          <p:nvPr/>
        </p:nvSpPr>
        <p:spPr>
          <a:xfrm>
            <a:off x="5403882" y="4641741"/>
            <a:ext cx="1574727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Central chamber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03FD4E-7DB5-0731-9EDD-B84C1B24F0F2}"/>
              </a:ext>
            </a:extLst>
          </p:cNvPr>
          <p:cNvSpPr txBox="1"/>
          <p:nvPr/>
        </p:nvSpPr>
        <p:spPr>
          <a:xfrm>
            <a:off x="5071585" y="1913258"/>
            <a:ext cx="1030937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Cooling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BADB6FA-16EB-9995-BC79-F60D3A4D98E9}"/>
              </a:ext>
            </a:extLst>
          </p:cNvPr>
          <p:cNvCxnSpPr>
            <a:cxnSpLocks/>
          </p:cNvCxnSpPr>
          <p:nvPr/>
        </p:nvCxnSpPr>
        <p:spPr>
          <a:xfrm>
            <a:off x="1404264" y="2500343"/>
            <a:ext cx="190367" cy="3964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BF9A424-5220-5455-F74E-35B2CAF66A22}"/>
              </a:ext>
            </a:extLst>
          </p:cNvPr>
          <p:cNvSpPr txBox="1"/>
          <p:nvPr/>
        </p:nvSpPr>
        <p:spPr>
          <a:xfrm>
            <a:off x="632039" y="2281191"/>
            <a:ext cx="1179621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 err="1"/>
              <a:t>Cryomagnet</a:t>
            </a:r>
            <a:endParaRPr lang="en-US" sz="1200" b="1"/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7FA1E745-A709-B716-81B7-1BC01386EF37}"/>
              </a:ext>
            </a:extLst>
          </p:cNvPr>
          <p:cNvSpPr txBox="1"/>
          <p:nvPr/>
        </p:nvSpPr>
        <p:spPr>
          <a:xfrm>
            <a:off x="2906497" y="2094258"/>
            <a:ext cx="1030937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Bellows</a:t>
            </a:r>
          </a:p>
        </p:txBody>
      </p:sp>
      <p:cxnSp>
        <p:nvCxnSpPr>
          <p:cNvPr id="23" name="Straight Arrow Connector 11">
            <a:extLst>
              <a:ext uri="{FF2B5EF4-FFF2-40B4-BE49-F238E27FC236}">
                <a16:creationId xmlns:a16="http://schemas.microsoft.com/office/drawing/2014/main" id="{F084DE11-D991-3202-B626-B2FD413F6FA2}"/>
              </a:ext>
            </a:extLst>
          </p:cNvPr>
          <p:cNvCxnSpPr>
            <a:cxnSpLocks/>
          </p:cNvCxnSpPr>
          <p:nvPr/>
        </p:nvCxnSpPr>
        <p:spPr>
          <a:xfrm flipH="1" flipV="1">
            <a:off x="5912621" y="3080426"/>
            <a:ext cx="607934" cy="4049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4">
            <a:extLst>
              <a:ext uri="{FF2B5EF4-FFF2-40B4-BE49-F238E27FC236}">
                <a16:creationId xmlns:a16="http://schemas.microsoft.com/office/drawing/2014/main" id="{1B29771A-7293-82FD-390E-8A3FB5A478BE}"/>
              </a:ext>
            </a:extLst>
          </p:cNvPr>
          <p:cNvSpPr txBox="1"/>
          <p:nvPr/>
        </p:nvSpPr>
        <p:spPr>
          <a:xfrm>
            <a:off x="6098721" y="3485712"/>
            <a:ext cx="1327121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Disks</a:t>
            </a:r>
          </a:p>
        </p:txBody>
      </p:sp>
      <p:cxnSp>
        <p:nvCxnSpPr>
          <p:cNvPr id="25" name="Straight Arrow Connector 11">
            <a:extLst>
              <a:ext uri="{FF2B5EF4-FFF2-40B4-BE49-F238E27FC236}">
                <a16:creationId xmlns:a16="http://schemas.microsoft.com/office/drawing/2014/main" id="{13CF6FF9-F859-33C5-32F5-D6C74D998BEB}"/>
              </a:ext>
            </a:extLst>
          </p:cNvPr>
          <p:cNvCxnSpPr>
            <a:cxnSpLocks/>
          </p:cNvCxnSpPr>
          <p:nvPr/>
        </p:nvCxnSpPr>
        <p:spPr>
          <a:xfrm>
            <a:off x="4551457" y="2146074"/>
            <a:ext cx="117311" cy="5400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4">
            <a:extLst>
              <a:ext uri="{FF2B5EF4-FFF2-40B4-BE49-F238E27FC236}">
                <a16:creationId xmlns:a16="http://schemas.microsoft.com/office/drawing/2014/main" id="{F9906A4C-46A0-CE18-47AA-1C0493EF2203}"/>
              </a:ext>
            </a:extLst>
          </p:cNvPr>
          <p:cNvSpPr txBox="1"/>
          <p:nvPr/>
        </p:nvSpPr>
        <p:spPr>
          <a:xfrm>
            <a:off x="5839325" y="4213354"/>
            <a:ext cx="2402219" cy="39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Outer and middle vertex</a:t>
            </a:r>
          </a:p>
        </p:txBody>
      </p:sp>
      <p:cxnSp>
        <p:nvCxnSpPr>
          <p:cNvPr id="27" name="Straight Arrow Connector 11">
            <a:extLst>
              <a:ext uri="{FF2B5EF4-FFF2-40B4-BE49-F238E27FC236}">
                <a16:creationId xmlns:a16="http://schemas.microsoft.com/office/drawing/2014/main" id="{DCDDC436-9A5F-9053-64C3-2B3E6A9B5FDE}"/>
              </a:ext>
            </a:extLst>
          </p:cNvPr>
          <p:cNvCxnSpPr>
            <a:cxnSpLocks/>
          </p:cNvCxnSpPr>
          <p:nvPr/>
        </p:nvCxnSpPr>
        <p:spPr>
          <a:xfrm flipH="1" flipV="1">
            <a:off x="4928224" y="2992294"/>
            <a:ext cx="1121734" cy="12818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4">
            <a:extLst>
              <a:ext uri="{FF2B5EF4-FFF2-40B4-BE49-F238E27FC236}">
                <a16:creationId xmlns:a16="http://schemas.microsoft.com/office/drawing/2014/main" id="{329E2863-9796-E3A0-55E1-6EA6EC08761B}"/>
              </a:ext>
            </a:extLst>
          </p:cNvPr>
          <p:cNvSpPr txBox="1"/>
          <p:nvPr/>
        </p:nvSpPr>
        <p:spPr>
          <a:xfrm>
            <a:off x="3390756" y="1933240"/>
            <a:ext cx="2210947" cy="39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200" b="1"/>
              <a:t>Inner vertex</a:t>
            </a:r>
          </a:p>
        </p:txBody>
      </p:sp>
      <p:cxnSp>
        <p:nvCxnSpPr>
          <p:cNvPr id="29" name="Straight Arrow Connector 11">
            <a:extLst>
              <a:ext uri="{FF2B5EF4-FFF2-40B4-BE49-F238E27FC236}">
                <a16:creationId xmlns:a16="http://schemas.microsoft.com/office/drawing/2014/main" id="{F26A88CB-5972-4A5C-489A-C26A72C62F59}"/>
              </a:ext>
            </a:extLst>
          </p:cNvPr>
          <p:cNvCxnSpPr>
            <a:cxnSpLocks/>
          </p:cNvCxnSpPr>
          <p:nvPr/>
        </p:nvCxnSpPr>
        <p:spPr>
          <a:xfrm flipH="1">
            <a:off x="3198341" y="2282454"/>
            <a:ext cx="192415" cy="6143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4">
            <a:extLst>
              <a:ext uri="{FF2B5EF4-FFF2-40B4-BE49-F238E27FC236}">
                <a16:creationId xmlns:a16="http://schemas.microsoft.com/office/drawing/2014/main" id="{5F9FF800-D2C7-55F7-30C6-8346887676C1}"/>
              </a:ext>
            </a:extLst>
          </p:cNvPr>
          <p:cNvSpPr txBox="1"/>
          <p:nvPr/>
        </p:nvSpPr>
        <p:spPr>
          <a:xfrm>
            <a:off x="3043546" y="3595882"/>
            <a:ext cx="1457029" cy="241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050" b="1"/>
              <a:t>Remote vacuum connection</a:t>
            </a:r>
          </a:p>
        </p:txBody>
      </p:sp>
      <p:sp>
        <p:nvSpPr>
          <p:cNvPr id="31" name="Ovale 45">
            <a:extLst>
              <a:ext uri="{FF2B5EF4-FFF2-40B4-BE49-F238E27FC236}">
                <a16:creationId xmlns:a16="http://schemas.microsoft.com/office/drawing/2014/main" id="{0A0E5656-1950-D6A6-1C63-3300AB3CE5B5}"/>
              </a:ext>
            </a:extLst>
          </p:cNvPr>
          <p:cNvSpPr/>
          <p:nvPr/>
        </p:nvSpPr>
        <p:spPr>
          <a:xfrm>
            <a:off x="5497053" y="3212405"/>
            <a:ext cx="415568" cy="2178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2" name="CasellaDiTesto 44">
            <a:extLst>
              <a:ext uri="{FF2B5EF4-FFF2-40B4-BE49-F238E27FC236}">
                <a16:creationId xmlns:a16="http://schemas.microsoft.com/office/drawing/2014/main" id="{018BD3A1-53F5-89A2-3B06-5922D999CB08}"/>
              </a:ext>
            </a:extLst>
          </p:cNvPr>
          <p:cNvSpPr txBox="1"/>
          <p:nvPr/>
        </p:nvSpPr>
        <p:spPr>
          <a:xfrm>
            <a:off x="5555950" y="3222229"/>
            <a:ext cx="312173" cy="21788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1013" b="1">
                <a:solidFill>
                  <a:srgbClr val="FF0000"/>
                </a:solidFill>
              </a:rPr>
              <a:t>IP</a:t>
            </a:r>
            <a:endParaRPr lang="en-US" sz="1050" b="1">
              <a:solidFill>
                <a:srgbClr val="FF0000"/>
              </a:solidFill>
            </a:endParaRPr>
          </a:p>
        </p:txBody>
      </p:sp>
      <p:cxnSp>
        <p:nvCxnSpPr>
          <p:cNvPr id="33" name="Connettore diritto 62">
            <a:extLst>
              <a:ext uri="{FF2B5EF4-FFF2-40B4-BE49-F238E27FC236}">
                <a16:creationId xmlns:a16="http://schemas.microsoft.com/office/drawing/2014/main" id="{00CCD163-74E7-35F3-08E4-EAF0CB874364}"/>
              </a:ext>
            </a:extLst>
          </p:cNvPr>
          <p:cNvCxnSpPr>
            <a:cxnSpLocks/>
          </p:cNvCxnSpPr>
          <p:nvPr/>
        </p:nvCxnSpPr>
        <p:spPr>
          <a:xfrm>
            <a:off x="4745157" y="2810368"/>
            <a:ext cx="450962" cy="18550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diritto 50">
            <a:extLst>
              <a:ext uri="{FF2B5EF4-FFF2-40B4-BE49-F238E27FC236}">
                <a16:creationId xmlns:a16="http://schemas.microsoft.com/office/drawing/2014/main" id="{EBC21958-0426-E894-968A-555386F76162}"/>
              </a:ext>
            </a:extLst>
          </p:cNvPr>
          <p:cNvCxnSpPr>
            <a:cxnSpLocks/>
          </p:cNvCxnSpPr>
          <p:nvPr/>
        </p:nvCxnSpPr>
        <p:spPr>
          <a:xfrm flipH="1">
            <a:off x="2538103" y="4547113"/>
            <a:ext cx="2647090" cy="325568"/>
          </a:xfrm>
          <a:prstGeom prst="line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63">
            <a:extLst>
              <a:ext uri="{FF2B5EF4-FFF2-40B4-BE49-F238E27FC236}">
                <a16:creationId xmlns:a16="http://schemas.microsoft.com/office/drawing/2014/main" id="{AC0AD43E-8928-0E7A-2C5E-8162DFA9CC72}"/>
              </a:ext>
            </a:extLst>
          </p:cNvPr>
          <p:cNvCxnSpPr>
            <a:cxnSpLocks/>
          </p:cNvCxnSpPr>
          <p:nvPr/>
        </p:nvCxnSpPr>
        <p:spPr>
          <a:xfrm>
            <a:off x="2110775" y="3102346"/>
            <a:ext cx="446026" cy="18147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splosione: 8 punte 41">
            <a:extLst>
              <a:ext uri="{FF2B5EF4-FFF2-40B4-BE49-F238E27FC236}">
                <a16:creationId xmlns:a16="http://schemas.microsoft.com/office/drawing/2014/main" id="{CC135DA1-8470-BD61-529E-613968F11A09}"/>
              </a:ext>
            </a:extLst>
          </p:cNvPr>
          <p:cNvSpPr/>
          <p:nvPr/>
        </p:nvSpPr>
        <p:spPr>
          <a:xfrm>
            <a:off x="4634362" y="2701425"/>
            <a:ext cx="251834" cy="217886"/>
          </a:xfrm>
          <a:prstGeom prst="irregularSeal1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37" name="Segnaposto contenuto 3">
            <a:extLst>
              <a:ext uri="{FF2B5EF4-FFF2-40B4-BE49-F238E27FC236}">
                <a16:creationId xmlns:a16="http://schemas.microsoft.com/office/drawing/2014/main" id="{956119DA-6A06-5C30-86AF-8F6B3C15D838}"/>
              </a:ext>
            </a:extLst>
          </p:cNvPr>
          <p:cNvSpPr txBox="1">
            <a:spLocks/>
          </p:cNvSpPr>
          <p:nvPr/>
        </p:nvSpPr>
        <p:spPr>
          <a:xfrm rot="21167210">
            <a:off x="3139277" y="4370741"/>
            <a:ext cx="1499099" cy="46979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685800" rtl="0" eaLnBrk="1" latinLnBrk="0" hangingPunct="1">
              <a:lnSpc>
                <a:spcPts val="1388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3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6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9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FF0000"/>
                </a:solidFill>
              </a:rPr>
              <a:t>L* = 2.4 m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38" name="Connettore diritto 138">
            <a:extLst>
              <a:ext uri="{FF2B5EF4-FFF2-40B4-BE49-F238E27FC236}">
                <a16:creationId xmlns:a16="http://schemas.microsoft.com/office/drawing/2014/main" id="{D3BCAFB4-FEC3-7EF9-E993-E4D57A4AFF7A}"/>
              </a:ext>
            </a:extLst>
          </p:cNvPr>
          <p:cNvCxnSpPr>
            <a:cxnSpLocks/>
          </p:cNvCxnSpPr>
          <p:nvPr/>
        </p:nvCxnSpPr>
        <p:spPr>
          <a:xfrm flipH="1">
            <a:off x="2839162" y="1255322"/>
            <a:ext cx="3259559" cy="447024"/>
          </a:xfrm>
          <a:prstGeom prst="line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Segnaposto contenuto 3">
            <a:extLst>
              <a:ext uri="{FF2B5EF4-FFF2-40B4-BE49-F238E27FC236}">
                <a16:creationId xmlns:a16="http://schemas.microsoft.com/office/drawing/2014/main" id="{6B9C4D3F-BEFF-F638-346F-190B4E0F9E2F}"/>
              </a:ext>
            </a:extLst>
          </p:cNvPr>
          <p:cNvSpPr txBox="1">
            <a:spLocks/>
          </p:cNvSpPr>
          <p:nvPr/>
        </p:nvSpPr>
        <p:spPr>
          <a:xfrm rot="21167210">
            <a:off x="4199633" y="1115674"/>
            <a:ext cx="1121290" cy="46979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685800" rtl="0" eaLnBrk="1" latinLnBrk="0" hangingPunct="1">
              <a:lnSpc>
                <a:spcPts val="1388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3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6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9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43000" algn="l" defTabSz="685800" rtl="0" eaLnBrk="1" latinLnBrk="0" hangingPunct="1">
              <a:lnSpc>
                <a:spcPts val="1388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0000"/>
                </a:solidFill>
              </a:rPr>
              <a:t>3 m</a:t>
            </a:r>
            <a:endParaRPr lang="en-US" sz="1800">
              <a:solidFill>
                <a:srgbClr val="FF0000"/>
              </a:solidFill>
            </a:endParaRPr>
          </a:p>
        </p:txBody>
      </p:sp>
      <p:cxnSp>
        <p:nvCxnSpPr>
          <p:cNvPr id="40" name="Straight Arrow Connector 22">
            <a:extLst>
              <a:ext uri="{FF2B5EF4-FFF2-40B4-BE49-F238E27FC236}">
                <a16:creationId xmlns:a16="http://schemas.microsoft.com/office/drawing/2014/main" id="{58194BAA-F6DB-D6A4-5D00-BC14ADE94A79}"/>
              </a:ext>
            </a:extLst>
          </p:cNvPr>
          <p:cNvCxnSpPr>
            <a:cxnSpLocks/>
          </p:cNvCxnSpPr>
          <p:nvPr/>
        </p:nvCxnSpPr>
        <p:spPr>
          <a:xfrm flipH="1" flipV="1">
            <a:off x="4874914" y="2716334"/>
            <a:ext cx="716171" cy="4329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iritto 135">
            <a:extLst>
              <a:ext uri="{FF2B5EF4-FFF2-40B4-BE49-F238E27FC236}">
                <a16:creationId xmlns:a16="http://schemas.microsoft.com/office/drawing/2014/main" id="{CF0A043F-CCF7-9659-C653-BBAC03DE807D}"/>
              </a:ext>
            </a:extLst>
          </p:cNvPr>
          <p:cNvCxnSpPr>
            <a:cxnSpLocks/>
          </p:cNvCxnSpPr>
          <p:nvPr/>
        </p:nvCxnSpPr>
        <p:spPr>
          <a:xfrm>
            <a:off x="2795522" y="1572124"/>
            <a:ext cx="256896" cy="9800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diritto 137">
            <a:extLst>
              <a:ext uri="{FF2B5EF4-FFF2-40B4-BE49-F238E27FC236}">
                <a16:creationId xmlns:a16="http://schemas.microsoft.com/office/drawing/2014/main" id="{332B6D2D-F8E3-0FF2-4B80-C74A82AB2778}"/>
              </a:ext>
            </a:extLst>
          </p:cNvPr>
          <p:cNvCxnSpPr>
            <a:cxnSpLocks/>
          </p:cNvCxnSpPr>
          <p:nvPr/>
        </p:nvCxnSpPr>
        <p:spPr>
          <a:xfrm>
            <a:off x="6075224" y="1172586"/>
            <a:ext cx="263877" cy="9834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48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80B81-F1D1-628E-DCE5-E6FF90A13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CC5D33-5BAE-7C18-DC66-880C7964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22"/>
          <a:stretch>
            <a:fillRect/>
          </a:stretch>
        </p:blipFill>
        <p:spPr>
          <a:xfrm>
            <a:off x="297260" y="1170748"/>
            <a:ext cx="5066828" cy="23401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53AE7D-4472-4A2C-C863-C8D101A5CE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710">
              <a:defRPr/>
            </a:pPr>
            <a:fld id="{88A1DFE4-5FC5-43BD-BB7E-75EAD82B965F}" type="slidenum">
              <a:rPr lang="en-US">
                <a:solidFill>
                  <a:srgbClr val="FFFFFF"/>
                </a:solidFill>
              </a:rPr>
              <a:pPr defTabSz="685710">
                <a:defRPr/>
              </a:pPr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CA6BDF-2D21-65A0-ABF7-B24665ED6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20" y="498962"/>
            <a:ext cx="8263350" cy="80406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FCC-ee IR: beam pipes and vertex detector</a:t>
            </a:r>
          </a:p>
        </p:txBody>
      </p:sp>
      <p:pic>
        <p:nvPicPr>
          <p:cNvPr id="24" name="Picture 23" descr="A blue rectangular object with black text&#10;&#10;AI-generated content may be incorrect.">
            <a:extLst>
              <a:ext uri="{FF2B5EF4-FFF2-40B4-BE49-F238E27FC236}">
                <a16:creationId xmlns:a16="http://schemas.microsoft.com/office/drawing/2014/main" id="{6774AA95-AA23-B798-EDC4-C4B066B79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095" y="3996221"/>
            <a:ext cx="5150082" cy="91723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7C22651-EB18-6E5C-6AD0-888EF1E34C6C}"/>
              </a:ext>
            </a:extLst>
          </p:cNvPr>
          <p:cNvCxnSpPr>
            <a:cxnSpLocks/>
          </p:cNvCxnSpPr>
          <p:nvPr/>
        </p:nvCxnSpPr>
        <p:spPr>
          <a:xfrm flipH="1" flipV="1">
            <a:off x="3419872" y="2584323"/>
            <a:ext cx="1436736" cy="1411897"/>
          </a:xfrm>
          <a:prstGeom prst="straightConnector1">
            <a:avLst/>
          </a:prstGeom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740C0FF-71FA-7EF6-78F4-1BBE152B4648}"/>
              </a:ext>
            </a:extLst>
          </p:cNvPr>
          <p:cNvSpPr txBox="1">
            <a:spLocks/>
          </p:cNvSpPr>
          <p:nvPr/>
        </p:nvSpPr>
        <p:spPr>
          <a:xfrm>
            <a:off x="5479728" y="2002025"/>
            <a:ext cx="3575433" cy="17515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377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3578" indent="-453578" algn="l" defTabSz="914377" rtl="0" eaLnBrk="1" latinLnBrk="0" hangingPunct="1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accent6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7155" indent="-453578" algn="l" defTabSz="914377" rtl="0" eaLnBrk="1" latinLnBrk="0" hangingPunct="1">
              <a:lnSpc>
                <a:spcPts val="26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867" kern="1200">
                <a:solidFill>
                  <a:schemeClr val="accent6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60733" indent="-453578" algn="l" defTabSz="914377" rtl="0" eaLnBrk="1" latinLnBrk="0" hangingPunct="1">
              <a:lnSpc>
                <a:spcPts val="26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867" kern="1200">
                <a:solidFill>
                  <a:schemeClr val="accent6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14309" indent="-453578" algn="l" defTabSz="914377" rtl="0" eaLnBrk="1" latinLnBrk="0" hangingPunct="1">
              <a:lnSpc>
                <a:spcPts val="26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en-IT" sz="1800" b="1" dirty="0">
                <a:solidFill>
                  <a:schemeClr val="tx2"/>
                </a:solidFill>
                <a:latin typeface="Aptos" panose="020B0004020202020204" pitchFamily="34" charset="0"/>
              </a:rPr>
              <a:t>Support tube </a:t>
            </a:r>
            <a:r>
              <a:rPr lang="en-IT" sz="1800" dirty="0">
                <a:solidFill>
                  <a:schemeClr val="tx2"/>
                </a:solidFill>
                <a:latin typeface="Aptos" panose="020B0004020202020204" pitchFamily="34" charset="0"/>
              </a:rPr>
              <a:t>provides a rigid structure for the integration of the beam pipes, vertex</a:t>
            </a:r>
            <a:r>
              <a:rPr lang="en-US" sz="1800" dirty="0">
                <a:solidFill>
                  <a:schemeClr val="tx2"/>
                </a:solidFill>
                <a:latin typeface="Aptos" panose="020B0004020202020204" pitchFamily="34" charset="0"/>
              </a:rPr>
              <a:t>,</a:t>
            </a:r>
            <a:r>
              <a:rPr lang="en-IT" sz="1800" dirty="0">
                <a:solidFill>
                  <a:schemeClr val="tx2"/>
                </a:solidFill>
                <a:latin typeface="Aptos" panose="020B0004020202020204" pitchFamily="34" charset="0"/>
              </a:rPr>
              <a:t> and LumiCal detectors</a:t>
            </a:r>
          </a:p>
        </p:txBody>
      </p:sp>
      <p:sp>
        <p:nvSpPr>
          <p:cNvPr id="11" name="CasellaDiTesto 25">
            <a:extLst>
              <a:ext uri="{FF2B5EF4-FFF2-40B4-BE49-F238E27FC236}">
                <a16:creationId xmlns:a16="http://schemas.microsoft.com/office/drawing/2014/main" id="{4EF94E76-C4CD-1FA5-6919-091564B55F3D}"/>
              </a:ext>
            </a:extLst>
          </p:cNvPr>
          <p:cNvSpPr txBox="1"/>
          <p:nvPr/>
        </p:nvSpPr>
        <p:spPr>
          <a:xfrm>
            <a:off x="545566" y="3826330"/>
            <a:ext cx="306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7890">
              <a:spcAft>
                <a:spcPts val="450"/>
              </a:spcAft>
            </a:pPr>
            <a:r>
              <a:rPr lang="en-GB" sz="1200" dirty="0">
                <a:latin typeface="Aptos" panose="020B0004020202020204" pitchFamily="34" charset="0"/>
              </a:rPr>
              <a:t>1mm CF + 8mm HC + 1mm CF</a:t>
            </a:r>
          </a:p>
        </p:txBody>
      </p:sp>
      <p:pic>
        <p:nvPicPr>
          <p:cNvPr id="12" name="Picture 2" descr="Applsci 10 07262 g001">
            <a:extLst>
              <a:ext uri="{FF2B5EF4-FFF2-40B4-BE49-F238E27FC236}">
                <a16:creationId xmlns:a16="http://schemas.microsoft.com/office/drawing/2014/main" id="{263883A8-6DDF-FF0F-66CD-881863BA91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92" b="2952"/>
          <a:stretch/>
        </p:blipFill>
        <p:spPr bwMode="auto">
          <a:xfrm>
            <a:off x="1518659" y="4119344"/>
            <a:ext cx="826911" cy="52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EDC10C6-5911-E1A2-9B81-0375A96EED46}"/>
              </a:ext>
            </a:extLst>
          </p:cNvPr>
          <p:cNvSpPr txBox="1"/>
          <p:nvPr/>
        </p:nvSpPr>
        <p:spPr>
          <a:xfrm>
            <a:off x="1135317" y="3500847"/>
            <a:ext cx="1638077" cy="404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775"/>
              </a:lnSpc>
            </a:pPr>
            <a:r>
              <a:rPr lang="en-US" sz="1200" dirty="0">
                <a:latin typeface="Aptos" panose="020B0004020202020204" pitchFamily="34" charset="0"/>
              </a:rPr>
              <a:t>Support tube material</a:t>
            </a:r>
          </a:p>
        </p:txBody>
      </p:sp>
    </p:spTree>
    <p:extLst>
      <p:ext uri="{BB962C8B-B14F-4D97-AF65-F5344CB8AC3E}">
        <p14:creationId xmlns:p14="http://schemas.microsoft.com/office/powerpoint/2010/main" val="2640599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21997-15DD-17F3-F25C-53F660C2E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E669DC-41A5-C863-A4EE-F5DC19193275}"/>
              </a:ext>
            </a:extLst>
          </p:cNvPr>
          <p:cNvSpPr txBox="1">
            <a:spLocks/>
          </p:cNvSpPr>
          <p:nvPr/>
        </p:nvSpPr>
        <p:spPr>
          <a:xfrm>
            <a:off x="0" y="423276"/>
            <a:ext cx="9144000" cy="804066"/>
          </a:xfrm>
          <a:prstGeom prst="rect">
            <a:avLst/>
          </a:prstGeom>
        </p:spPr>
        <p:txBody>
          <a:bodyPr vert="horz" lIns="68580" tIns="34290" rIns="68580" bIns="3429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2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1067D-7D75-F895-FBA7-A7F721BA60A3}"/>
              </a:ext>
            </a:extLst>
          </p:cNvPr>
          <p:cNvSpPr txBox="1"/>
          <p:nvPr/>
        </p:nvSpPr>
        <p:spPr>
          <a:xfrm>
            <a:off x="0" y="1065211"/>
            <a:ext cx="9072563" cy="40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13" dirty="0"/>
              <a:t>A static structural analysis has been performed to study the chambers’ behavior during operation, considering the thermal map calculated from the steady-state thermal analysis, using the </a:t>
            </a:r>
            <a:r>
              <a:rPr lang="en-US" sz="1013" dirty="0" err="1"/>
              <a:t>wakefield</a:t>
            </a:r>
            <a:r>
              <a:rPr lang="en-US" sz="1013" dirty="0"/>
              <a:t> calculation made by Alexander </a:t>
            </a:r>
            <a:r>
              <a:rPr lang="en-US" sz="1013" dirty="0" err="1"/>
              <a:t>Novokhatski</a:t>
            </a:r>
            <a:r>
              <a:rPr lang="en-US" sz="1013" dirty="0"/>
              <a:t>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7282010-36EE-8435-86B9-A4E7C38B18E0}"/>
              </a:ext>
            </a:extLst>
          </p:cNvPr>
          <p:cNvGrpSpPr/>
          <p:nvPr/>
        </p:nvGrpSpPr>
        <p:grpSpPr>
          <a:xfrm>
            <a:off x="1" y="1973691"/>
            <a:ext cx="5302262" cy="2212490"/>
            <a:chOff x="4752975" y="1900188"/>
            <a:chExt cx="7069683" cy="29499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AAB766-A59E-7F3B-5159-EF12F1571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3"/>
            <a:stretch>
              <a:fillRect/>
            </a:stretch>
          </p:blipFill>
          <p:spPr>
            <a:xfrm>
              <a:off x="4752975" y="1900188"/>
              <a:ext cx="7069683" cy="2865489"/>
            </a:xfrm>
            <a:prstGeom prst="rect">
              <a:avLst/>
            </a:prstGeom>
          </p:spPr>
        </p:pic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D4D457C0-0F27-3442-B652-6AD4C0DC17B0}"/>
                </a:ext>
              </a:extLst>
            </p:cNvPr>
            <p:cNvSpPr/>
            <p:nvPr/>
          </p:nvSpPr>
          <p:spPr>
            <a:xfrm flipH="1" flipV="1">
              <a:off x="5705475" y="2977762"/>
              <a:ext cx="466725" cy="4571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50220C-BF92-6724-BFC8-FFF03BCC7CF2}"/>
                </a:ext>
              </a:extLst>
            </p:cNvPr>
            <p:cNvSpPr txBox="1"/>
            <p:nvPr/>
          </p:nvSpPr>
          <p:spPr>
            <a:xfrm>
              <a:off x="6048375" y="2859650"/>
              <a:ext cx="1495425" cy="4191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ts val="1238"/>
                </a:lnSpc>
              </a:pPr>
              <a:r>
                <a:rPr lang="it-IT" sz="900"/>
                <a:t>Vertex detector</a:t>
              </a:r>
              <a:endParaRPr lang="en-US" sz="90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E33B671-F129-35D8-10A7-F1E852B011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08900" y="3590925"/>
              <a:ext cx="2501625" cy="688744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8372189-B5AD-3FD0-9EEF-B50343FB47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10525" y="3417325"/>
              <a:ext cx="584537" cy="17360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B2E9BF2-2B36-9926-05AB-5949B3ECB1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5062" y="2614285"/>
              <a:ext cx="3063538" cy="814715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62C4907-B2A3-0093-43F5-C739B96A68C6}"/>
                </a:ext>
              </a:extLst>
            </p:cNvPr>
            <p:cNvSpPr txBox="1"/>
            <p:nvPr/>
          </p:nvSpPr>
          <p:spPr>
            <a:xfrm>
              <a:off x="7943850" y="3559176"/>
              <a:ext cx="914400" cy="91440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lnSpc>
                  <a:spcPts val="1238"/>
                </a:lnSpc>
              </a:pPr>
              <a:r>
                <a:rPr lang="it-IT" sz="900"/>
                <a:t>26 W</a:t>
              </a:r>
              <a:endParaRPr lang="en-US" sz="9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3A267D-93E1-DAFD-FE7B-DAAEAAD8FEA7}"/>
                </a:ext>
              </a:extLst>
            </p:cNvPr>
            <p:cNvSpPr txBox="1"/>
            <p:nvPr/>
          </p:nvSpPr>
          <p:spPr>
            <a:xfrm>
              <a:off x="9751660" y="3063472"/>
              <a:ext cx="914400" cy="91440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lnSpc>
                  <a:spcPts val="1238"/>
                </a:lnSpc>
              </a:pPr>
              <a:r>
                <a:rPr lang="it-IT" sz="900"/>
                <a:t>130 W</a:t>
              </a:r>
              <a:endParaRPr lang="en-US" sz="9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EFA0E7-E34C-8C71-4117-FA54D12C4F51}"/>
                </a:ext>
              </a:extLst>
            </p:cNvPr>
            <p:cNvSpPr txBox="1"/>
            <p:nvPr/>
          </p:nvSpPr>
          <p:spPr>
            <a:xfrm>
              <a:off x="6444913" y="3935775"/>
              <a:ext cx="914400" cy="91440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lnSpc>
                  <a:spcPts val="1238"/>
                </a:lnSpc>
              </a:pPr>
              <a:r>
                <a:rPr lang="it-IT" sz="900"/>
                <a:t>130 W</a:t>
              </a:r>
              <a:endParaRPr lang="en-US" sz="90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B8A66F1-99D9-E10A-750F-60244508F154}"/>
              </a:ext>
            </a:extLst>
          </p:cNvPr>
          <p:cNvSpPr txBox="1"/>
          <p:nvPr/>
        </p:nvSpPr>
        <p:spPr>
          <a:xfrm>
            <a:off x="5616255" y="1641993"/>
            <a:ext cx="3395946" cy="362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3" indent="-285743">
              <a:buFont typeface="Arial" panose="020B0604020202020204" pitchFamily="34" charset="0"/>
              <a:buChar char="•"/>
            </a:pPr>
            <a:r>
              <a:rPr lang="en-US" sz="1200" b="1" dirty="0"/>
              <a:t>Paraffin flow (central chamber)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Flow rate: 0,015 kg/s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Section:68,17 mm</a:t>
            </a:r>
            <a:r>
              <a:rPr lang="en-US" sz="1200" baseline="30000" dirty="0"/>
              <a:t>2</a:t>
            </a:r>
            <a:r>
              <a:rPr lang="en-US" sz="1200" dirty="0"/>
              <a:t>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Velocity: 0,3 m/s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Inlet temperature: 18°C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Convective coefficient: 900 W/m</a:t>
            </a:r>
            <a:r>
              <a:rPr lang="en-US" sz="1200" baseline="30000" dirty="0"/>
              <a:t>2</a:t>
            </a:r>
            <a:r>
              <a:rPr lang="en-US" sz="1200" dirty="0"/>
              <a:t>K</a:t>
            </a:r>
          </a:p>
          <a:p>
            <a:endParaRPr lang="en-US" sz="1200" dirty="0"/>
          </a:p>
          <a:p>
            <a:endParaRPr lang="en-US" sz="1200" dirty="0"/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n-GB" sz="1200" b="1" dirty="0"/>
              <a:t>Water flow (</a:t>
            </a:r>
            <a:r>
              <a:rPr lang="en-GB" sz="1200" b="1" dirty="0" err="1"/>
              <a:t>Ellipto</a:t>
            </a:r>
            <a:r>
              <a:rPr lang="en-GB" sz="1200" b="1" dirty="0"/>
              <a:t>-</a:t>
            </a:r>
            <a:r>
              <a:rPr lang="en-US" sz="1200" b="1" dirty="0"/>
              <a:t>Conical</a:t>
            </a:r>
            <a:r>
              <a:rPr lang="en-GB" sz="1200" b="1" dirty="0"/>
              <a:t> chamber) </a:t>
            </a:r>
            <a:r>
              <a:rPr lang="en-GB" sz="1200" dirty="0"/>
              <a:t>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Flow rate: 0,01 kg/s </a:t>
            </a:r>
            <a:r>
              <a:rPr lang="en-GB" sz="1200" dirty="0"/>
              <a:t>(</a:t>
            </a:r>
            <a:r>
              <a:rPr lang="it-IT" sz="1200" dirty="0"/>
              <a:t>4 </a:t>
            </a:r>
            <a:r>
              <a:rPr lang="it-IT" sz="1200" dirty="0" err="1"/>
              <a:t>channels</a:t>
            </a:r>
            <a:r>
              <a:rPr lang="it-IT" sz="1200" dirty="0"/>
              <a:t> per side)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it-IT" sz="1200" dirty="0"/>
              <a:t>Total flow rate per side: 0,04 kg/</a:t>
            </a:r>
            <a:r>
              <a:rPr lang="it-IT" sz="1200" dirty="0" err="1"/>
              <a:t>s</a:t>
            </a:r>
            <a:endParaRPr lang="en-US" sz="1200" dirty="0"/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Section: 12,25 mm</a:t>
            </a:r>
            <a:r>
              <a:rPr lang="en-US" sz="1200" baseline="30000" dirty="0"/>
              <a:t>2</a:t>
            </a:r>
            <a:r>
              <a:rPr lang="en-US" sz="1200" dirty="0"/>
              <a:t>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Velocity: 1 m/s 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Inlet temperature: 16°C </a:t>
            </a:r>
          </a:p>
          <a:p>
            <a:pPr marL="285743" indent="-285743">
              <a:buFont typeface="Wingdings" panose="05000000000000000000" pitchFamily="2" charset="2"/>
              <a:buChar char="Ø"/>
            </a:pPr>
            <a:r>
              <a:rPr lang="en-US" sz="1200" dirty="0"/>
              <a:t>Convective coefficient: 1200 W/m</a:t>
            </a:r>
            <a:r>
              <a:rPr lang="en-US" sz="1200" baseline="30000" dirty="0"/>
              <a:t>2</a:t>
            </a:r>
            <a:r>
              <a:rPr lang="en-US" sz="1200" dirty="0"/>
              <a:t>K</a:t>
            </a:r>
          </a:p>
          <a:p>
            <a:endParaRPr lang="en-US" sz="1200" dirty="0"/>
          </a:p>
          <a:p>
            <a:pPr algn="l"/>
            <a:endParaRPr lang="en-US" sz="1200" dirty="0"/>
          </a:p>
          <a:p>
            <a:pPr marL="285743" indent="-285743">
              <a:lnSpc>
                <a:spcPts val="3700"/>
              </a:lnSpc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00BBEB-63A2-B8B8-8AD0-B87135B8FC54}"/>
              </a:ext>
            </a:extLst>
          </p:cNvPr>
          <p:cNvSpPr txBox="1"/>
          <p:nvPr/>
        </p:nvSpPr>
        <p:spPr>
          <a:xfrm>
            <a:off x="71977" y="4338789"/>
            <a:ext cx="16348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050" b="1" dirty="0"/>
              <a:t>Heat load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/>
              <a:t>26 W central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/>
              <a:t>130 W AlBeMet162 for each part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384A6C-CC8D-88F7-18D5-9F723F58E947}"/>
              </a:ext>
            </a:extLst>
          </p:cNvPr>
          <p:cNvSpPr txBox="1"/>
          <p:nvPr/>
        </p:nvSpPr>
        <p:spPr>
          <a:xfrm>
            <a:off x="1829772" y="4317560"/>
            <a:ext cx="3349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050" b="1" dirty="0"/>
              <a:t>Weight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/>
              <a:t>Vacuum chamber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/>
              <a:t>Inner Vertex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/>
              <a:t>Coolant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A5E8F95-90CB-B7E7-0370-3EE8D61BBF35}"/>
              </a:ext>
            </a:extLst>
          </p:cNvPr>
          <p:cNvSpPr txBox="1"/>
          <p:nvPr/>
        </p:nvSpPr>
        <p:spPr>
          <a:xfrm>
            <a:off x="3421572" y="4304164"/>
            <a:ext cx="334944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050" b="1"/>
              <a:t>Constraint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/>
              <a:t>Fixed ends configuration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C587CA-37A5-C6AD-0613-767C97FBD06C}"/>
              </a:ext>
            </a:extLst>
          </p:cNvPr>
          <p:cNvSpPr txBox="1"/>
          <p:nvPr/>
        </p:nvSpPr>
        <p:spPr>
          <a:xfrm>
            <a:off x="5580112" y="4800454"/>
            <a:ext cx="46326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F. </a:t>
            </a:r>
            <a:r>
              <a:rPr lang="en-US" sz="1200" dirty="0" err="1">
                <a:solidFill>
                  <a:srgbClr val="FF0000"/>
                </a:solidFill>
              </a:rPr>
              <a:t>Fransesini</a:t>
            </a:r>
            <a:endParaRPr lang="en-IT" dirty="0">
              <a:solidFill>
                <a:srgbClr val="FF00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EDA350-9BD0-1036-4937-B739D71B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77800"/>
            <a:ext cx="8526638" cy="804066"/>
          </a:xfrm>
        </p:spPr>
        <p:txBody>
          <a:bodyPr/>
          <a:lstStyle/>
          <a:p>
            <a:r>
              <a:rPr lang="en-GB" dirty="0"/>
              <a:t>Engineered chambers simulation – static structural and thermal</a:t>
            </a:r>
            <a:br>
              <a:rPr lang="en-US" sz="2250" dirty="0"/>
            </a:b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45511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A5D966-EFEB-B2FA-BA23-9598E8D268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F191E0-0E1D-7CC7-B738-65B3AA454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009" y="397014"/>
            <a:ext cx="5632416" cy="24049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6F2ED48-D59D-A6A7-F85F-C9E65A74FA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857" y="2711002"/>
            <a:ext cx="5692568" cy="243063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82D1D88-6DAE-69F6-2CE7-662DA66BA12C}"/>
              </a:ext>
            </a:extLst>
          </p:cNvPr>
          <p:cNvSpPr txBox="1"/>
          <p:nvPr/>
        </p:nvSpPr>
        <p:spPr>
          <a:xfrm>
            <a:off x="5086926" y="1091361"/>
            <a:ext cx="1802347" cy="2305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noAutofit/>
          </a:bodyPr>
          <a:lstStyle/>
          <a:p>
            <a:pPr algn="ctr"/>
            <a:r>
              <a:rPr lang="en-US" sz="900" b="1" dirty="0"/>
              <a:t>Max total deformation: 0.8 mm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25B2A7-5D88-9981-8733-86D21AAB6FFF}"/>
              </a:ext>
            </a:extLst>
          </p:cNvPr>
          <p:cNvSpPr txBox="1"/>
          <p:nvPr/>
        </p:nvSpPr>
        <p:spPr>
          <a:xfrm>
            <a:off x="5135004" y="3231596"/>
            <a:ext cx="1178720" cy="268369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en-US" sz="900" b="1" dirty="0"/>
              <a:t>Max temperature: 50 °C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69E58D-F049-D6FC-BC87-A1AE9BB825A6}"/>
              </a:ext>
            </a:extLst>
          </p:cNvPr>
          <p:cNvSpPr txBox="1"/>
          <p:nvPr/>
        </p:nvSpPr>
        <p:spPr>
          <a:xfrm>
            <a:off x="157789" y="4126824"/>
            <a:ext cx="2600325" cy="559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13"/>
              <a:t>Additional structural analysis will be performed to consider the assembly procedure. </a:t>
            </a:r>
          </a:p>
        </p:txBody>
      </p:sp>
      <p:graphicFrame>
        <p:nvGraphicFramePr>
          <p:cNvPr id="5" name="Table 22">
            <a:extLst>
              <a:ext uri="{FF2B5EF4-FFF2-40B4-BE49-F238E27FC236}">
                <a16:creationId xmlns:a16="http://schemas.microsoft.com/office/drawing/2014/main" id="{5A44DCD3-7F20-DEA5-AEA0-AC44669E9A49}"/>
              </a:ext>
            </a:extLst>
          </p:cNvPr>
          <p:cNvGraphicFramePr>
            <a:graphicFrameLocks noGrp="1"/>
          </p:cNvGraphicFramePr>
          <p:nvPr/>
        </p:nvGraphicFramePr>
        <p:xfrm>
          <a:off x="158154" y="542681"/>
          <a:ext cx="3229630" cy="187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75467">
                  <a:extLst>
                    <a:ext uri="{9D8B030D-6E8A-4147-A177-3AD203B41FA5}">
                      <a16:colId xmlns:a16="http://schemas.microsoft.com/office/drawing/2014/main" val="3550185082"/>
                    </a:ext>
                  </a:extLst>
                </a:gridCol>
                <a:gridCol w="847739">
                  <a:extLst>
                    <a:ext uri="{9D8B030D-6E8A-4147-A177-3AD203B41FA5}">
                      <a16:colId xmlns:a16="http://schemas.microsoft.com/office/drawing/2014/main" val="3337225867"/>
                    </a:ext>
                  </a:extLst>
                </a:gridCol>
                <a:gridCol w="1306424">
                  <a:extLst>
                    <a:ext uri="{9D8B030D-6E8A-4147-A177-3AD203B41FA5}">
                      <a16:colId xmlns:a16="http://schemas.microsoft.com/office/drawing/2014/main" val="298075027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endParaRPr 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Conical chamber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/>
                        <a:t>Central chamber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684521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Coolant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Paraffin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61299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Maximum chamber temperature [°C]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64014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n-US" sz="1100" b="1" err="1"/>
                        <a:t>T_out</a:t>
                      </a:r>
                      <a:r>
                        <a:rPr lang="en-US" sz="1100" b="1"/>
                        <a:t> coolant [°C]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20.5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3328147"/>
                  </a:ext>
                </a:extLst>
              </a:tr>
            </a:tbl>
          </a:graphicData>
        </a:graphic>
      </p:graphicFrame>
      <p:graphicFrame>
        <p:nvGraphicFramePr>
          <p:cNvPr id="7" name="Table 22">
            <a:extLst>
              <a:ext uri="{FF2B5EF4-FFF2-40B4-BE49-F238E27FC236}">
                <a16:creationId xmlns:a16="http://schemas.microsoft.com/office/drawing/2014/main" id="{B8FBB923-9DAB-0797-7B54-4B99AC9DB649}"/>
              </a:ext>
            </a:extLst>
          </p:cNvPr>
          <p:cNvGraphicFramePr>
            <a:graphicFrameLocks noGrp="1"/>
          </p:cNvGraphicFramePr>
          <p:nvPr/>
        </p:nvGraphicFramePr>
        <p:xfrm>
          <a:off x="157789" y="2571750"/>
          <a:ext cx="3229629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5224">
                  <a:extLst>
                    <a:ext uri="{9D8B030D-6E8A-4147-A177-3AD203B41FA5}">
                      <a16:colId xmlns:a16="http://schemas.microsoft.com/office/drawing/2014/main" val="355018508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3337225867"/>
                    </a:ext>
                  </a:extLst>
                </a:gridCol>
                <a:gridCol w="1287155">
                  <a:extLst>
                    <a:ext uri="{9D8B030D-6E8A-4147-A177-3AD203B41FA5}">
                      <a16:colId xmlns:a16="http://schemas.microsoft.com/office/drawing/2014/main" val="298075027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endParaRPr 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Conical chamber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/>
                        <a:t>Central chamber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684521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Maximum Von Mises stress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 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52 MPa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61299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n-US" sz="1100" b="1"/>
                        <a:t>Maximum displacement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0.7 mm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0.8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64014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6FEC62-9964-9AEF-4BA5-D540E0F982A2}"/>
              </a:ext>
            </a:extLst>
          </p:cNvPr>
          <p:cNvSpPr txBox="1"/>
          <p:nvPr/>
        </p:nvSpPr>
        <p:spPr>
          <a:xfrm>
            <a:off x="1655402" y="4764104"/>
            <a:ext cx="1620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F. </a:t>
            </a:r>
            <a:r>
              <a:rPr lang="en-US" sz="1200" dirty="0" err="1">
                <a:solidFill>
                  <a:srgbClr val="FF0000"/>
                </a:solidFill>
              </a:rPr>
              <a:t>Fransesini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45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EFE2DA-5310-FF3E-7D8B-9EB9172BF6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DCD65-645C-BF11-D4CF-55442DE19C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3528" y="816286"/>
            <a:ext cx="8263350" cy="2747250"/>
          </a:xfrm>
        </p:spPr>
        <p:txBody>
          <a:bodyPr/>
          <a:lstStyle/>
          <a:p>
            <a:r>
              <a:rPr lang="en-IT" dirty="0">
                <a:solidFill>
                  <a:srgbClr val="FF0000"/>
                </a:solidFill>
              </a:rPr>
              <a:t>Bellows designed to allow LumiCal to be mounted as a single piece:</a:t>
            </a:r>
          </a:p>
          <a:p>
            <a:pPr lvl="1"/>
            <a:r>
              <a:rPr lang="en-IT" dirty="0"/>
              <a:t>Minimise the constant term in energy resolution</a:t>
            </a:r>
          </a:p>
          <a:p>
            <a:pPr lvl="1"/>
            <a:r>
              <a:rPr lang="en-GB" dirty="0"/>
              <a:t>A</a:t>
            </a:r>
            <a:r>
              <a:rPr lang="en-IT" dirty="0"/>
              <a:t>llows to use single 12” wafers for silicon sensors</a:t>
            </a:r>
          </a:p>
          <a:p>
            <a:pPr lvl="1"/>
            <a:endParaRPr lang="en-IT" dirty="0"/>
          </a:p>
          <a:p>
            <a:r>
              <a:rPr lang="en-IT" dirty="0"/>
              <a:t>Needs special mechanical tools to insert it and then center around outgoing beampipe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2891A9-4216-4C73-FE18-9DCF33405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" y="2588121"/>
            <a:ext cx="6564958" cy="16237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C08834-2631-3C11-7DFF-372A60DD404A}"/>
              </a:ext>
            </a:extLst>
          </p:cNvPr>
          <p:cNvSpPr txBox="1"/>
          <p:nvPr/>
        </p:nvSpPr>
        <p:spPr>
          <a:xfrm>
            <a:off x="323528" y="4333625"/>
            <a:ext cx="59925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200" i="1" dirty="0"/>
              <a:t>Techn Instrum</a:t>
            </a:r>
            <a:r>
              <a:rPr lang="en-IT" sz="1200" dirty="0"/>
              <a:t> </a:t>
            </a:r>
            <a:r>
              <a:rPr lang="en-IT" sz="1200" b="1" dirty="0"/>
              <a:t>10</a:t>
            </a:r>
            <a:r>
              <a:rPr lang="en-IT" sz="1200" dirty="0"/>
              <a:t>, 16 (2023). </a:t>
            </a:r>
            <a:r>
              <a:rPr lang="en-IT" sz="1200" dirty="0">
                <a:hlinkClick r:id="rId3"/>
              </a:rPr>
              <a:t>https://doi.org/10.1140/epjti/s40485-023-00103-7</a:t>
            </a:r>
            <a:endParaRPr lang="en-IT" sz="1200" dirty="0"/>
          </a:p>
        </p:txBody>
      </p:sp>
    </p:spTree>
    <p:extLst>
      <p:ext uri="{BB962C8B-B14F-4D97-AF65-F5344CB8AC3E}">
        <p14:creationId xmlns:p14="http://schemas.microsoft.com/office/powerpoint/2010/main" val="189236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B9D7FE7-FFCA-5834-8E95-C4D4DE7894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7" name="Titolo 2">
            <a:extLst>
              <a:ext uri="{FF2B5EF4-FFF2-40B4-BE49-F238E27FC236}">
                <a16:creationId xmlns:a16="http://schemas.microsoft.com/office/drawing/2014/main" id="{4276FB78-BE07-E8AD-0A79-E147223AD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9" y="406474"/>
            <a:ext cx="9139520" cy="423392"/>
          </a:xfrm>
          <a:solidFill>
            <a:schemeClr val="bg1"/>
          </a:solidFill>
        </p:spPr>
        <p:txBody>
          <a:bodyPr vert="horz" lIns="68580" tIns="34290" rIns="68580" bIns="34290" rtlCol="0" anchor="ctr" anchorCtr="0">
            <a:noAutofit/>
          </a:bodyPr>
          <a:lstStyle/>
          <a:p>
            <a:r>
              <a:rPr lang="en-US" sz="2700" dirty="0"/>
              <a:t>Services integration challenges</a:t>
            </a:r>
          </a:p>
        </p:txBody>
      </p: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936C5EBC-767E-8088-C9E0-73D657319382}"/>
              </a:ext>
            </a:extLst>
          </p:cNvPr>
          <p:cNvGrpSpPr/>
          <p:nvPr/>
        </p:nvGrpSpPr>
        <p:grpSpPr>
          <a:xfrm>
            <a:off x="61518" y="1160098"/>
            <a:ext cx="3793861" cy="3225812"/>
            <a:chOff x="4686993" y="473504"/>
            <a:chExt cx="7505006" cy="6381291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AD2777EB-FB83-CAC6-1DF5-86F34765179F}"/>
                </a:ext>
              </a:extLst>
            </p:cNvPr>
            <p:cNvGrpSpPr/>
            <p:nvPr/>
          </p:nvGrpSpPr>
          <p:grpSpPr>
            <a:xfrm>
              <a:off x="4686993" y="473504"/>
              <a:ext cx="7505006" cy="6381291"/>
              <a:chOff x="3979025" y="473504"/>
              <a:chExt cx="7505006" cy="6381291"/>
            </a:xfrm>
          </p:grpSpPr>
          <p:grpSp>
            <p:nvGrpSpPr>
              <p:cNvPr id="4" name="Gruppo 3">
                <a:extLst>
                  <a:ext uri="{FF2B5EF4-FFF2-40B4-BE49-F238E27FC236}">
                    <a16:creationId xmlns:a16="http://schemas.microsoft.com/office/drawing/2014/main" id="{095AA033-4F8F-7A38-BB3D-FDB23ABF7AB0}"/>
                  </a:ext>
                </a:extLst>
              </p:cNvPr>
              <p:cNvGrpSpPr/>
              <p:nvPr/>
            </p:nvGrpSpPr>
            <p:grpSpPr>
              <a:xfrm>
                <a:off x="3979025" y="473504"/>
                <a:ext cx="7505006" cy="6381291"/>
                <a:chOff x="3979025" y="473504"/>
                <a:chExt cx="7505006" cy="6381291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16C18E41-E5B1-FDA0-0F9B-0693E4D25A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1108"/>
                <a:stretch/>
              </p:blipFill>
              <p:spPr>
                <a:xfrm>
                  <a:off x="3979025" y="473504"/>
                  <a:ext cx="7505006" cy="6381291"/>
                </a:xfrm>
                <a:prstGeom prst="rect">
                  <a:avLst/>
                </a:prstGeom>
              </p:spPr>
            </p:pic>
            <p:sp>
              <p:nvSpPr>
                <p:cNvPr id="3" name="Rettangolo 2">
                  <a:extLst>
                    <a:ext uri="{FF2B5EF4-FFF2-40B4-BE49-F238E27FC236}">
                      <a16:creationId xmlns:a16="http://schemas.microsoft.com/office/drawing/2014/main" id="{183315BE-290C-6E75-5AB9-56E5726830A4}"/>
                    </a:ext>
                  </a:extLst>
                </p:cNvPr>
                <p:cNvSpPr/>
                <p:nvPr/>
              </p:nvSpPr>
              <p:spPr>
                <a:xfrm>
                  <a:off x="4005349" y="2423158"/>
                  <a:ext cx="1082040" cy="80323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 dirty="0"/>
                </a:p>
              </p:txBody>
            </p:sp>
            <p:cxnSp>
              <p:nvCxnSpPr>
                <p:cNvPr id="5" name="Connettore diritto 4">
                  <a:extLst>
                    <a:ext uri="{FF2B5EF4-FFF2-40B4-BE49-F238E27FC236}">
                      <a16:creationId xmlns:a16="http://schemas.microsoft.com/office/drawing/2014/main" id="{9634E62C-4A84-4766-6403-61A052C64F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82195" y="2646008"/>
                  <a:ext cx="2870031" cy="35210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Connettore diritto 6">
                  <a:extLst>
                    <a:ext uri="{FF2B5EF4-FFF2-40B4-BE49-F238E27FC236}">
                      <a16:creationId xmlns:a16="http://schemas.microsoft.com/office/drawing/2014/main" id="{C5EC8BB0-08D4-60EA-4C7F-B1F08E9013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89467" y="2525704"/>
                  <a:ext cx="2740083" cy="8639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Connettore diritto 8">
                  <a:extLst>
                    <a:ext uri="{FF2B5EF4-FFF2-40B4-BE49-F238E27FC236}">
                      <a16:creationId xmlns:a16="http://schemas.microsoft.com/office/drawing/2014/main" id="{A23EF484-D8AB-D34B-581B-3B932FCE07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6114" y="4614908"/>
                  <a:ext cx="1535049" cy="2413"/>
                </a:xfrm>
                <a:prstGeom prst="line">
                  <a:avLst/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ttore diritto 9">
                  <a:extLst>
                    <a:ext uri="{FF2B5EF4-FFF2-40B4-BE49-F238E27FC236}">
                      <a16:creationId xmlns:a16="http://schemas.microsoft.com/office/drawing/2014/main" id="{995B8935-9110-6CF2-CF6F-4DCC4BF41D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41372" y="4483637"/>
                  <a:ext cx="1670628" cy="0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ttore diritto 13">
                  <a:extLst>
                    <a:ext uri="{FF2B5EF4-FFF2-40B4-BE49-F238E27FC236}">
                      <a16:creationId xmlns:a16="http://schemas.microsoft.com/office/drawing/2014/main" id="{3AA38195-6A28-BACE-7FD0-012864471E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236229" y="2736966"/>
                  <a:ext cx="0" cy="413558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ttore diritto 15">
                  <a:extLst>
                    <a:ext uri="{FF2B5EF4-FFF2-40B4-BE49-F238E27FC236}">
                      <a16:creationId xmlns:a16="http://schemas.microsoft.com/office/drawing/2014/main" id="{E9E3901C-2E8D-050D-D854-EFB21A7496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96102" y="4203775"/>
                  <a:ext cx="1077884" cy="31560"/>
                </a:xfrm>
                <a:prstGeom prst="line">
                  <a:avLst/>
                </a:prstGeom>
                <a:ln w="571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ttore diritto 16">
                  <a:extLst>
                    <a:ext uri="{FF2B5EF4-FFF2-40B4-BE49-F238E27FC236}">
                      <a16:creationId xmlns:a16="http://schemas.microsoft.com/office/drawing/2014/main" id="{F58B0437-0FF9-1CBE-DA8B-DF6DC2BA49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373986" y="2768138"/>
                  <a:ext cx="0" cy="518160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ttore diritto 21">
                  <a:extLst>
                    <a:ext uri="{FF2B5EF4-FFF2-40B4-BE49-F238E27FC236}">
                      <a16:creationId xmlns:a16="http://schemas.microsoft.com/office/drawing/2014/main" id="{DB97F254-C6DA-FA5E-95A2-A8BBB66780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29354" y="2794767"/>
                  <a:ext cx="1077884" cy="0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nettore diritto 22">
                  <a:extLst>
                    <a:ext uri="{FF2B5EF4-FFF2-40B4-BE49-F238E27FC236}">
                      <a16:creationId xmlns:a16="http://schemas.microsoft.com/office/drawing/2014/main" id="{96306E21-D68D-3794-9652-9EBDD951E9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37257" y="1042737"/>
                  <a:ext cx="0" cy="1786669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CasellaDiTesto 28">
                  <a:extLst>
                    <a:ext uri="{FF2B5EF4-FFF2-40B4-BE49-F238E27FC236}">
                      <a16:creationId xmlns:a16="http://schemas.microsoft.com/office/drawing/2014/main" id="{330CF02C-301D-77EB-6893-DFF11A4D3899}"/>
                    </a:ext>
                  </a:extLst>
                </p:cNvPr>
                <p:cNvSpPr txBox="1"/>
                <p:nvPr/>
              </p:nvSpPr>
              <p:spPr>
                <a:xfrm>
                  <a:off x="3979027" y="2504594"/>
                  <a:ext cx="1126374" cy="610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>
                    <a:lnSpc>
                      <a:spcPts val="1238"/>
                    </a:lnSpc>
                  </a:pPr>
                  <a:r>
                    <a:rPr lang="en-US" sz="900" dirty="0">
                      <a:solidFill>
                        <a:schemeClr val="bg1"/>
                      </a:solidFill>
                    </a:rPr>
                    <a:t>NEG PUMP?</a:t>
                  </a:r>
                </a:p>
              </p:txBody>
            </p:sp>
            <p:sp>
              <p:nvSpPr>
                <p:cNvPr id="32" name="Rettangolo 31">
                  <a:extLst>
                    <a:ext uri="{FF2B5EF4-FFF2-40B4-BE49-F238E27FC236}">
                      <a16:creationId xmlns:a16="http://schemas.microsoft.com/office/drawing/2014/main" id="{77D2DF2F-C69C-9736-8915-60D62961B331}"/>
                    </a:ext>
                  </a:extLst>
                </p:cNvPr>
                <p:cNvSpPr/>
                <p:nvPr/>
              </p:nvSpPr>
              <p:spPr>
                <a:xfrm>
                  <a:off x="4954105" y="4938592"/>
                  <a:ext cx="2460016" cy="1903615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13"/>
                </a:p>
              </p:txBody>
            </p:sp>
            <p:cxnSp>
              <p:nvCxnSpPr>
                <p:cNvPr id="30" name="Connettore diritto 29">
                  <a:extLst>
                    <a:ext uri="{FF2B5EF4-FFF2-40B4-BE49-F238E27FC236}">
                      <a16:creationId xmlns:a16="http://schemas.microsoft.com/office/drawing/2014/main" id="{457201F0-D9F0-769D-8FDA-CE22DE1535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5186406"/>
                  <a:ext cx="349135" cy="0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CasellaDiTesto 32">
                  <a:extLst>
                    <a:ext uri="{FF2B5EF4-FFF2-40B4-BE49-F238E27FC236}">
                      <a16:creationId xmlns:a16="http://schemas.microsoft.com/office/drawing/2014/main" id="{85987B3B-00D5-C3CE-27E7-13D4FAFA7460}"/>
                    </a:ext>
                  </a:extLst>
                </p:cNvPr>
                <p:cNvSpPr txBox="1"/>
                <p:nvPr/>
              </p:nvSpPr>
              <p:spPr>
                <a:xfrm>
                  <a:off x="5441372" y="4969131"/>
                  <a:ext cx="2945550" cy="3269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 dirty="0"/>
                    <a:t>= Outlet cooling</a:t>
                  </a:r>
                </a:p>
              </p:txBody>
            </p:sp>
            <p:cxnSp>
              <p:nvCxnSpPr>
                <p:cNvPr id="34" name="Connettore diritto 33">
                  <a:extLst>
                    <a:ext uri="{FF2B5EF4-FFF2-40B4-BE49-F238E27FC236}">
                      <a16:creationId xmlns:a16="http://schemas.microsoft.com/office/drawing/2014/main" id="{C2733BB1-77DF-CAC2-A84E-C98330D8DA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5478805"/>
                  <a:ext cx="349135" cy="0"/>
                </a:xfrm>
                <a:prstGeom prst="line">
                  <a:avLst/>
                </a:prstGeom>
                <a:ln w="571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CasellaDiTesto 34">
                  <a:extLst>
                    <a:ext uri="{FF2B5EF4-FFF2-40B4-BE49-F238E27FC236}">
                      <a16:creationId xmlns:a16="http://schemas.microsoft.com/office/drawing/2014/main" id="{978714F2-5614-2377-54C1-367E77BD4CE9}"/>
                    </a:ext>
                  </a:extLst>
                </p:cNvPr>
                <p:cNvSpPr txBox="1"/>
                <p:nvPr/>
              </p:nvSpPr>
              <p:spPr>
                <a:xfrm>
                  <a:off x="5441372" y="5261533"/>
                  <a:ext cx="3268205" cy="1537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 dirty="0"/>
                    <a:t>= Inlet cooling</a:t>
                  </a:r>
                </a:p>
              </p:txBody>
            </p:sp>
            <p:cxnSp>
              <p:nvCxnSpPr>
                <p:cNvPr id="38" name="Connettore diritto 37">
                  <a:extLst>
                    <a:ext uri="{FF2B5EF4-FFF2-40B4-BE49-F238E27FC236}">
                      <a16:creationId xmlns:a16="http://schemas.microsoft.com/office/drawing/2014/main" id="{40123AD0-C44A-0A0B-843B-0ECA568E50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5765594"/>
                  <a:ext cx="349135" cy="0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CasellaDiTesto 38">
                  <a:extLst>
                    <a:ext uri="{FF2B5EF4-FFF2-40B4-BE49-F238E27FC236}">
                      <a16:creationId xmlns:a16="http://schemas.microsoft.com/office/drawing/2014/main" id="{68F85D4C-A62C-050E-64DE-86453985BFAE}"/>
                    </a:ext>
                  </a:extLst>
                </p:cNvPr>
                <p:cNvSpPr txBox="1"/>
                <p:nvPr/>
              </p:nvSpPr>
              <p:spPr>
                <a:xfrm>
                  <a:off x="5441372" y="5548320"/>
                  <a:ext cx="2313964" cy="2900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/>
                    <a:t>= Electric cables</a:t>
                  </a:r>
                </a:p>
              </p:txBody>
            </p:sp>
            <p:cxnSp>
              <p:nvCxnSpPr>
                <p:cNvPr id="40" name="Connettore diritto 39">
                  <a:extLst>
                    <a:ext uri="{FF2B5EF4-FFF2-40B4-BE49-F238E27FC236}">
                      <a16:creationId xmlns:a16="http://schemas.microsoft.com/office/drawing/2014/main" id="{0A0630DA-97AC-A99F-E7B4-C083E2564D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6092028"/>
                  <a:ext cx="349135" cy="0"/>
                </a:xfrm>
                <a:prstGeom prst="line">
                  <a:avLst/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CasellaDiTesto 40">
                  <a:extLst>
                    <a:ext uri="{FF2B5EF4-FFF2-40B4-BE49-F238E27FC236}">
                      <a16:creationId xmlns:a16="http://schemas.microsoft.com/office/drawing/2014/main" id="{4E732C92-F6E9-6ECE-4BF9-0EFD7A8FAE34}"/>
                    </a:ext>
                  </a:extLst>
                </p:cNvPr>
                <p:cNvSpPr txBox="1"/>
                <p:nvPr/>
              </p:nvSpPr>
              <p:spPr>
                <a:xfrm>
                  <a:off x="5441372" y="5874758"/>
                  <a:ext cx="2238447" cy="2285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/>
                    <a:t>= Nitrogen pipe</a:t>
                  </a:r>
                </a:p>
              </p:txBody>
            </p:sp>
            <p:cxnSp>
              <p:nvCxnSpPr>
                <p:cNvPr id="42" name="Connettore diritto 41">
                  <a:extLst>
                    <a:ext uri="{FF2B5EF4-FFF2-40B4-BE49-F238E27FC236}">
                      <a16:creationId xmlns:a16="http://schemas.microsoft.com/office/drawing/2014/main" id="{292DDD4B-480F-6B61-33CC-233B034E6C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6394823"/>
                  <a:ext cx="349135" cy="0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CasellaDiTesto 42">
                  <a:extLst>
                    <a:ext uri="{FF2B5EF4-FFF2-40B4-BE49-F238E27FC236}">
                      <a16:creationId xmlns:a16="http://schemas.microsoft.com/office/drawing/2014/main" id="{D7529834-9F1D-343B-A640-B447258724F5}"/>
                    </a:ext>
                  </a:extLst>
                </p:cNvPr>
                <p:cNvSpPr txBox="1"/>
                <p:nvPr/>
              </p:nvSpPr>
              <p:spPr>
                <a:xfrm>
                  <a:off x="5441372" y="6177550"/>
                  <a:ext cx="2313964" cy="247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/>
                    <a:t>= Coaxial cable</a:t>
                  </a:r>
                </a:p>
              </p:txBody>
            </p:sp>
            <p:cxnSp>
              <p:nvCxnSpPr>
                <p:cNvPr id="44" name="Connettore diritto 43">
                  <a:extLst>
                    <a:ext uri="{FF2B5EF4-FFF2-40B4-BE49-F238E27FC236}">
                      <a16:creationId xmlns:a16="http://schemas.microsoft.com/office/drawing/2014/main" id="{627B0B72-DD82-B144-29DF-65AB40A94A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272958" y="1053992"/>
                  <a:ext cx="3168" cy="1960758"/>
                </a:xfrm>
                <a:prstGeom prst="line">
                  <a:avLst/>
                </a:prstGeom>
                <a:ln w="571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ttore diritto 48">
                  <a:extLst>
                    <a:ext uri="{FF2B5EF4-FFF2-40B4-BE49-F238E27FC236}">
                      <a16:creationId xmlns:a16="http://schemas.microsoft.com/office/drawing/2014/main" id="{821FD677-C3C9-671F-ADC8-EFFC28E3AF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5880" y="6678240"/>
                  <a:ext cx="349135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CasellaDiTesto 49">
                  <a:extLst>
                    <a:ext uri="{FF2B5EF4-FFF2-40B4-BE49-F238E27FC236}">
                      <a16:creationId xmlns:a16="http://schemas.microsoft.com/office/drawing/2014/main" id="{C6358EA1-9371-67BF-BFBB-F30BA24AA3FF}"/>
                    </a:ext>
                  </a:extLst>
                </p:cNvPr>
                <p:cNvSpPr txBox="1"/>
                <p:nvPr/>
              </p:nvSpPr>
              <p:spPr>
                <a:xfrm>
                  <a:off x="5441372" y="6429785"/>
                  <a:ext cx="2313964" cy="2597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lnSpc>
                      <a:spcPts val="1238"/>
                    </a:lnSpc>
                  </a:pPr>
                  <a:r>
                    <a:rPr lang="en-US" sz="900"/>
                    <a:t>= Signal cable</a:t>
                  </a:r>
                </a:p>
              </p:txBody>
            </p:sp>
            <p:cxnSp>
              <p:nvCxnSpPr>
                <p:cNvPr id="52" name="Connettore diritto 51">
                  <a:extLst>
                    <a:ext uri="{FF2B5EF4-FFF2-40B4-BE49-F238E27FC236}">
                      <a16:creationId xmlns:a16="http://schemas.microsoft.com/office/drawing/2014/main" id="{58805FC6-EF62-74BD-795F-1542137D14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08233" y="2768138"/>
                  <a:ext cx="919535" cy="0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ttore diritto 55">
                  <a:extLst>
                    <a:ext uri="{FF2B5EF4-FFF2-40B4-BE49-F238E27FC236}">
                      <a16:creationId xmlns:a16="http://schemas.microsoft.com/office/drawing/2014/main" id="{2D0190D3-1809-7575-8792-6731830046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03525" y="1042737"/>
                  <a:ext cx="3842" cy="1752030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ttore diritto 56">
                  <a:extLst>
                    <a:ext uri="{FF2B5EF4-FFF2-40B4-BE49-F238E27FC236}">
                      <a16:creationId xmlns:a16="http://schemas.microsoft.com/office/drawing/2014/main" id="{A836A555-316B-4489-F270-975AA42061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208233" y="4203775"/>
                  <a:ext cx="0" cy="413558"/>
                </a:xfrm>
                <a:prstGeom prst="line">
                  <a:avLst/>
                </a:prstGeom>
                <a:ln w="571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ttore diritto 57">
                  <a:extLst>
                    <a:ext uri="{FF2B5EF4-FFF2-40B4-BE49-F238E27FC236}">
                      <a16:creationId xmlns:a16="http://schemas.microsoft.com/office/drawing/2014/main" id="{2FB13E8F-1702-560C-0B3D-C8DFDBB053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82812" y="4607002"/>
                  <a:ext cx="957252" cy="17258"/>
                </a:xfrm>
                <a:prstGeom prst="line">
                  <a:avLst/>
                </a:prstGeom>
                <a:ln w="5715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ttore diritto 11">
                  <a:extLst>
                    <a:ext uri="{FF2B5EF4-FFF2-40B4-BE49-F238E27FC236}">
                      <a16:creationId xmlns:a16="http://schemas.microsoft.com/office/drawing/2014/main" id="{A1520A0E-D39A-D31B-5816-7F6BC61966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7084" y="1042737"/>
                  <a:ext cx="0" cy="1497197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ttore diritto 14">
                  <a:extLst>
                    <a:ext uri="{FF2B5EF4-FFF2-40B4-BE49-F238E27FC236}">
                      <a16:creationId xmlns:a16="http://schemas.microsoft.com/office/drawing/2014/main" id="{0416E75D-CBE6-49DF-1978-BE00D98033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52226" y="1042737"/>
                  <a:ext cx="0" cy="1626108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ttore diritto 24">
                  <a:extLst>
                    <a:ext uri="{FF2B5EF4-FFF2-40B4-BE49-F238E27FC236}">
                      <a16:creationId xmlns:a16="http://schemas.microsoft.com/office/drawing/2014/main" id="{D4C25ADD-D110-07F4-30CC-1F62F612F7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12983" y="4459147"/>
                  <a:ext cx="0" cy="269871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ttore diritto 26">
                  <a:extLst>
                    <a:ext uri="{FF2B5EF4-FFF2-40B4-BE49-F238E27FC236}">
                      <a16:creationId xmlns:a16="http://schemas.microsoft.com/office/drawing/2014/main" id="{0FEE649F-F146-7206-76D1-E8115A467E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112000" y="4695041"/>
                  <a:ext cx="971704" cy="8217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ttore diritto 30">
                  <a:extLst>
                    <a:ext uri="{FF2B5EF4-FFF2-40B4-BE49-F238E27FC236}">
                      <a16:creationId xmlns:a16="http://schemas.microsoft.com/office/drawing/2014/main" id="{4E65E041-C76B-57EC-4E7F-B949723BE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83382" y="4594082"/>
                  <a:ext cx="0" cy="307348"/>
                </a:xfrm>
                <a:prstGeom prst="line">
                  <a:avLst/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Connettore diritto 36">
                  <a:extLst>
                    <a:ext uri="{FF2B5EF4-FFF2-40B4-BE49-F238E27FC236}">
                      <a16:creationId xmlns:a16="http://schemas.microsoft.com/office/drawing/2014/main" id="{205E392C-D66B-9724-8096-28ECC7D1EC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83382" y="4874708"/>
                  <a:ext cx="934083" cy="0"/>
                </a:xfrm>
                <a:prstGeom prst="line">
                  <a:avLst/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5" name="Connettore diritto 44">
                <a:extLst>
                  <a:ext uri="{FF2B5EF4-FFF2-40B4-BE49-F238E27FC236}">
                    <a16:creationId xmlns:a16="http://schemas.microsoft.com/office/drawing/2014/main" id="{F1B3C2AC-AFEC-1856-A024-1E6FF6EE35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98181" y="4848292"/>
                <a:ext cx="19284" cy="1953168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" name="Connettore diritto 45">
              <a:extLst>
                <a:ext uri="{FF2B5EF4-FFF2-40B4-BE49-F238E27FC236}">
                  <a16:creationId xmlns:a16="http://schemas.microsoft.com/office/drawing/2014/main" id="{1DA90733-5B21-4523-52DB-0BFBA515DA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4861" y="4289550"/>
              <a:ext cx="173" cy="2455553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diritto 58">
              <a:extLst>
                <a:ext uri="{FF2B5EF4-FFF2-40B4-BE49-F238E27FC236}">
                  <a16:creationId xmlns:a16="http://schemas.microsoft.com/office/drawing/2014/main" id="{CFBC337B-80DE-0B71-A1C1-4E6CA08D2C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40251" y="4242134"/>
              <a:ext cx="18084" cy="2502969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9FE07A9C-50AC-2187-623B-420435361012}"/>
                </a:ext>
              </a:extLst>
            </p:cNvPr>
            <p:cNvCxnSpPr>
              <a:cxnSpLocks/>
            </p:cNvCxnSpPr>
            <p:nvPr/>
          </p:nvCxnSpPr>
          <p:spPr>
            <a:xfrm>
              <a:off x="8835736" y="4577454"/>
              <a:ext cx="0" cy="2202791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9E71CB98-0824-45DC-8516-75DD1914E2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54557" y="4681439"/>
              <a:ext cx="0" cy="206366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6" name="Immagine 105">
            <a:extLst>
              <a:ext uri="{FF2B5EF4-FFF2-40B4-BE49-F238E27FC236}">
                <a16:creationId xmlns:a16="http://schemas.microsoft.com/office/drawing/2014/main" id="{905509B5-50FB-EE8F-B833-67B6E8D22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967" y="3380522"/>
            <a:ext cx="1642158" cy="1575809"/>
          </a:xfrm>
          <a:prstGeom prst="rect">
            <a:avLst/>
          </a:prstGeom>
        </p:spPr>
      </p:pic>
      <p:sp>
        <p:nvSpPr>
          <p:cNvPr id="81" name="CasellaDiTesto 50">
            <a:extLst>
              <a:ext uri="{FF2B5EF4-FFF2-40B4-BE49-F238E27FC236}">
                <a16:creationId xmlns:a16="http://schemas.microsoft.com/office/drawing/2014/main" id="{C6B3CD11-7545-0B4F-C6C1-B0A33C55D631}"/>
              </a:ext>
            </a:extLst>
          </p:cNvPr>
          <p:cNvSpPr txBox="1"/>
          <p:nvPr/>
        </p:nvSpPr>
        <p:spPr>
          <a:xfrm>
            <a:off x="3893630" y="901934"/>
            <a:ext cx="3350419" cy="14098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GB" sz="1013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595344F-EC2C-7A70-C779-B499208D2AB0}"/>
              </a:ext>
            </a:extLst>
          </p:cNvPr>
          <p:cNvSpPr txBox="1"/>
          <p:nvPr/>
        </p:nvSpPr>
        <p:spPr>
          <a:xfrm>
            <a:off x="4146211" y="1550811"/>
            <a:ext cx="3048551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en-GB" sz="1013" dirty="0"/>
              <a:t>Interface with the cryomagnetic system.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83D21A4-A6F6-8A16-3763-00314765F0A0}"/>
              </a:ext>
            </a:extLst>
          </p:cNvPr>
          <p:cNvSpPr txBox="1"/>
          <p:nvPr/>
        </p:nvSpPr>
        <p:spPr>
          <a:xfrm>
            <a:off x="4146143" y="2886856"/>
            <a:ext cx="3433069" cy="40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+mj-lt"/>
              <a:buAutoNum type="arabicPeriod" startAt="2"/>
            </a:pPr>
            <a:r>
              <a:rPr lang="en-GB" sz="1013" dirty="0"/>
              <a:t>Interface between the vacuum chamber and the vertex detector.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EC5B17-B028-FA49-5658-DFCB73F4B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7389" y="3367477"/>
            <a:ext cx="3433069" cy="1738492"/>
          </a:xfrm>
          <a:prstGeom prst="rect">
            <a:avLst/>
          </a:prstGeom>
        </p:spPr>
      </p:pic>
      <p:sp>
        <p:nvSpPr>
          <p:cNvPr id="21" name="Arrow: Down 20">
            <a:extLst>
              <a:ext uri="{FF2B5EF4-FFF2-40B4-BE49-F238E27FC236}">
                <a16:creationId xmlns:a16="http://schemas.microsoft.com/office/drawing/2014/main" id="{44C686B5-4705-BB13-DAF5-846F23BAA435}"/>
              </a:ext>
            </a:extLst>
          </p:cNvPr>
          <p:cNvSpPr/>
          <p:nvPr/>
        </p:nvSpPr>
        <p:spPr>
          <a:xfrm rot="5400000">
            <a:off x="3918961" y="1565216"/>
            <a:ext cx="196292" cy="2620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9BC84536-7369-45B6-DA4B-EBF4347EE74D}"/>
              </a:ext>
            </a:extLst>
          </p:cNvPr>
          <p:cNvSpPr/>
          <p:nvPr/>
        </p:nvSpPr>
        <p:spPr>
          <a:xfrm rot="18107936">
            <a:off x="5058479" y="3406146"/>
            <a:ext cx="196292" cy="3836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4CE4C8-8A6D-7B3A-C4BD-0E5258C703D1}"/>
              </a:ext>
            </a:extLst>
          </p:cNvPr>
          <p:cNvGrpSpPr/>
          <p:nvPr/>
        </p:nvGrpSpPr>
        <p:grpSpPr>
          <a:xfrm>
            <a:off x="6911854" y="557334"/>
            <a:ext cx="2219927" cy="2133041"/>
            <a:chOff x="11810819" y="1123483"/>
            <a:chExt cx="5223795" cy="501934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3E12C2D-9BE1-7FF2-51D5-94A979833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03976" y="1123483"/>
              <a:ext cx="4630638" cy="5019341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55C4EDE-1234-E800-76DB-920F6F27C637}"/>
                </a:ext>
              </a:extLst>
            </p:cNvPr>
            <p:cNvGrpSpPr/>
            <p:nvPr/>
          </p:nvGrpSpPr>
          <p:grpSpPr>
            <a:xfrm>
              <a:off x="11810819" y="1405064"/>
              <a:ext cx="5145380" cy="4594897"/>
              <a:chOff x="11337040" y="1246039"/>
              <a:chExt cx="5145380" cy="4594897"/>
            </a:xfrm>
          </p:grpSpPr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44E7854B-0353-64A9-308F-99CEC0F7C5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03226" y="1593847"/>
                <a:ext cx="295576" cy="57023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99F01F6-6E16-1BC9-271E-5E760FB1BD69}"/>
                  </a:ext>
                </a:extLst>
              </p:cNvPr>
              <p:cNvSpPr txBox="1"/>
              <p:nvPr/>
            </p:nvSpPr>
            <p:spPr>
              <a:xfrm>
                <a:off x="15344837" y="1246039"/>
                <a:ext cx="758389" cy="293699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lnSpc>
                    <a:spcPts val="1238"/>
                  </a:lnSpc>
                </a:pPr>
                <a:r>
                  <a:rPr lang="en-US" sz="1200" dirty="0"/>
                  <a:t>Cryostat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E5111080-53DF-2648-7F44-017DE4112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034797" y="1777881"/>
                <a:ext cx="336964" cy="50200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D42AA26-761B-89DD-CDB0-7E74138478AC}"/>
                  </a:ext>
                </a:extLst>
              </p:cNvPr>
              <p:cNvSpPr txBox="1"/>
              <p:nvPr/>
            </p:nvSpPr>
            <p:spPr>
              <a:xfrm>
                <a:off x="12547336" y="1297626"/>
                <a:ext cx="758389" cy="29370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lnSpc>
                    <a:spcPts val="1238"/>
                  </a:lnSpc>
                </a:pPr>
                <a:r>
                  <a:rPr lang="en-US" sz="1200" dirty="0" err="1"/>
                  <a:t>Lumical</a:t>
                </a:r>
                <a:endParaRPr lang="en-US" sz="1200" dirty="0"/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4F44F633-6253-D88A-8A80-570BBF148C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5204371" y="3609065"/>
                <a:ext cx="861060" cy="139114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74893B8-DAEB-9787-8713-0A2835AAE54B}"/>
                  </a:ext>
                </a:extLst>
              </p:cNvPr>
              <p:cNvSpPr txBox="1"/>
              <p:nvPr/>
            </p:nvSpPr>
            <p:spPr>
              <a:xfrm>
                <a:off x="15724031" y="5000212"/>
                <a:ext cx="758389" cy="293699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lnSpc>
                    <a:spcPts val="1238"/>
                  </a:lnSpc>
                </a:pPr>
                <a:r>
                  <a:rPr lang="en-US" sz="1200" dirty="0"/>
                  <a:t>Bellows</a:t>
                </a:r>
              </a:p>
            </p:txBody>
          </p:sp>
          <p:cxnSp>
            <p:nvCxnSpPr>
              <p:cNvPr id="63" name="Straight Arrow Connector 62">
                <a:extLst>
                  <a:ext uri="{FF2B5EF4-FFF2-40B4-BE49-F238E27FC236}">
                    <a16:creationId xmlns:a16="http://schemas.microsoft.com/office/drawing/2014/main" id="{F56E0CCF-C7E9-48BB-E3EF-04DA7F867D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596551" y="3902435"/>
                <a:ext cx="592637" cy="145473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3764554-5E88-479E-EEE6-7B8DD11FF58D}"/>
                  </a:ext>
                </a:extLst>
              </p:cNvPr>
              <p:cNvSpPr txBox="1"/>
              <p:nvPr/>
            </p:nvSpPr>
            <p:spPr>
              <a:xfrm>
                <a:off x="11337040" y="5310006"/>
                <a:ext cx="2420591" cy="53093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algn="ctr">
                  <a:lnSpc>
                    <a:spcPts val="1238"/>
                  </a:lnSpc>
                </a:pPr>
                <a:r>
                  <a:rPr lang="en-US" sz="1200" dirty="0"/>
                  <a:t>Chamber and bellows </a:t>
                </a:r>
                <a:br>
                  <a:rPr lang="en-US" sz="1200" dirty="0"/>
                </a:br>
                <a:r>
                  <a:rPr lang="en-US" sz="1200" dirty="0"/>
                  <a:t>cooling pipes</a:t>
                </a:r>
              </a:p>
            </p:txBody>
          </p:sp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C0307EB-2E87-095E-F052-96A7EDDA7182}"/>
                </a:ext>
              </a:extLst>
            </p:cNvPr>
            <p:cNvCxnSpPr>
              <a:cxnSpLocks/>
            </p:cNvCxnSpPr>
            <p:nvPr/>
          </p:nvCxnSpPr>
          <p:spPr>
            <a:xfrm>
              <a:off x="12984132" y="2585762"/>
              <a:ext cx="605435" cy="114911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6BC9D2-8CAB-1B4C-FC55-1C8DCFB6B58F}"/>
                </a:ext>
              </a:extLst>
            </p:cNvPr>
            <p:cNvSpPr txBox="1"/>
            <p:nvPr/>
          </p:nvSpPr>
          <p:spPr>
            <a:xfrm>
              <a:off x="12328043" y="2055317"/>
              <a:ext cx="758389" cy="293698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>
                <a:lnSpc>
                  <a:spcPts val="1238"/>
                </a:lnSpc>
              </a:pPr>
              <a:r>
                <a:rPr lang="en-US" sz="1200" dirty="0"/>
                <a:t>Beampipe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F6052D41-4489-34C9-25A9-A7AB68F7F977}"/>
              </a:ext>
            </a:extLst>
          </p:cNvPr>
          <p:cNvSpPr txBox="1"/>
          <p:nvPr/>
        </p:nvSpPr>
        <p:spPr>
          <a:xfrm>
            <a:off x="166426" y="746008"/>
            <a:ext cx="471249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There are two problematic areas for the services integration. </a:t>
            </a: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B07C1201-C529-71C6-9DA4-D3F4D01651DA}"/>
              </a:ext>
            </a:extLst>
          </p:cNvPr>
          <p:cNvSpPr/>
          <p:nvPr/>
        </p:nvSpPr>
        <p:spPr>
          <a:xfrm rot="16200000">
            <a:off x="6908485" y="1576691"/>
            <a:ext cx="196292" cy="2620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429822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C1378-2F39-1CF7-0704-373171F9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14" y="492513"/>
            <a:ext cx="8263350" cy="804066"/>
          </a:xfrm>
        </p:spPr>
        <p:txBody>
          <a:bodyPr/>
          <a:lstStyle/>
          <a:p>
            <a:r>
              <a:rPr lang="en-US" dirty="0"/>
              <a:t>FCC-ee Interaction Point Mock-up at INFN-Frascati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9EE6B-E182-8681-446B-E3C14AA1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FB650-676C-3843-ADF7-BB3093C07F4B}" type="slidenum">
              <a:rPr lang="en-GB" smtClean="0"/>
              <a:t>11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720DD4-66A0-D454-7BC0-84F42A49B97E}"/>
              </a:ext>
            </a:extLst>
          </p:cNvPr>
          <p:cNvSpPr txBox="1"/>
          <p:nvPr/>
        </p:nvSpPr>
        <p:spPr>
          <a:xfrm>
            <a:off x="88104" y="922465"/>
            <a:ext cx="84815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ptos" panose="020B0004020202020204" pitchFamily="34" charset="0"/>
              </a:rPr>
              <a:t>Experimental validation of the IR beam pipes manufacturing and cooling system, vertex and </a:t>
            </a:r>
            <a:r>
              <a:rPr lang="en-US" sz="1500" dirty="0" err="1">
                <a:latin typeface="Aptos" panose="020B0004020202020204" pitchFamily="34" charset="0"/>
              </a:rPr>
              <a:t>LumiCal</a:t>
            </a:r>
            <a:r>
              <a:rPr lang="en-US" sz="1500" dirty="0">
                <a:latin typeface="Aptos" panose="020B0004020202020204" pitchFamily="34" charset="0"/>
              </a:rPr>
              <a:t> integration, vertex cooling, services and routings, and assembly.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50202-C7C6-5855-3ADA-C15A5BE44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97215" y="1449215"/>
            <a:ext cx="3691159" cy="27683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65B102-244E-4742-D430-05AB35AEA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71" y="4350132"/>
            <a:ext cx="3488258" cy="793368"/>
          </a:xfrm>
          <a:prstGeom prst="rect">
            <a:avLst/>
          </a:prstGeom>
        </p:spPr>
      </p:pic>
      <p:pic>
        <p:nvPicPr>
          <p:cNvPr id="12" name="Picture 11" descr="A close up of a metal pipe&#10;&#10;AI-generated content may be incorrect.">
            <a:extLst>
              <a:ext uri="{FF2B5EF4-FFF2-40B4-BE49-F238E27FC236}">
                <a16:creationId xmlns:a16="http://schemas.microsoft.com/office/drawing/2014/main" id="{F8EBDB28-16FC-0553-F866-27A371373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67" y="4267398"/>
            <a:ext cx="1315697" cy="792054"/>
          </a:xfrm>
          <a:prstGeom prst="rect">
            <a:avLst/>
          </a:prstGeom>
        </p:spPr>
      </p:pic>
      <p:pic>
        <p:nvPicPr>
          <p:cNvPr id="13" name="Picture 12" descr="Close-up of a metal pipe&#10;&#10;AI-generated content may be incorrect.">
            <a:extLst>
              <a:ext uri="{FF2B5EF4-FFF2-40B4-BE49-F238E27FC236}">
                <a16:creationId xmlns:a16="http://schemas.microsoft.com/office/drawing/2014/main" id="{96B7631F-32B7-0118-02BD-7DD126D0E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161558" y="2562164"/>
            <a:ext cx="1651501" cy="12386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CAC56-D061-B449-A245-CAF21DCFC87C}"/>
              </a:ext>
            </a:extLst>
          </p:cNvPr>
          <p:cNvSpPr txBox="1"/>
          <p:nvPr/>
        </p:nvSpPr>
        <p:spPr>
          <a:xfrm>
            <a:off x="3908225" y="3647459"/>
            <a:ext cx="1238625" cy="50783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Aptos" panose="020B0004020202020204" pitchFamily="34" charset="0"/>
              </a:rPr>
              <a:t>cooling pipes manifolds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C1951CE-2E31-4F56-05C2-8B1EC3A7F413}"/>
              </a:ext>
            </a:extLst>
          </p:cNvPr>
          <p:cNvCxnSpPr>
            <a:cxnSpLocks/>
          </p:cNvCxnSpPr>
          <p:nvPr/>
        </p:nvCxnSpPr>
        <p:spPr>
          <a:xfrm flipV="1">
            <a:off x="4788024" y="3342186"/>
            <a:ext cx="143407" cy="3052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FC6BA38-C294-B6CA-AE0D-9D4551BADC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656"/>
          <a:stretch>
            <a:fillRect/>
          </a:stretch>
        </p:blipFill>
        <p:spPr>
          <a:xfrm rot="5400000">
            <a:off x="5508227" y="1783534"/>
            <a:ext cx="3646321" cy="311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86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8C811-8BC6-B6CC-48AA-A79C728CD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1F92E-09C4-9FB3-29BC-26BE2EA53B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D2AE-2E06-D54F-A59E-408327E0CF57}" type="slidenum">
              <a:rPr lang="en-US" smtClean="0">
                <a:latin typeface="Geneva" panose="020B0503030404040204"/>
              </a:rPr>
              <a:pPr/>
              <a:t>12</a:t>
            </a:fld>
            <a:endParaRPr lang="en-US" dirty="0">
              <a:latin typeface="Geneva" panose="020B0503030404040204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59CA7B9-4059-E57C-8F7E-D70757C671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C2DCF5"/>
              </a:clrFrom>
              <a:clrTo>
                <a:srgbClr val="C2DC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9317" y="779750"/>
            <a:ext cx="4382683" cy="154524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2D0286A-6619-672B-28D3-FE336243D12D}"/>
              </a:ext>
            </a:extLst>
          </p:cNvPr>
          <p:cNvSpPr txBox="1"/>
          <p:nvPr/>
        </p:nvSpPr>
        <p:spPr>
          <a:xfrm>
            <a:off x="4788024" y="874605"/>
            <a:ext cx="4266340" cy="1969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ln w="0"/>
                <a:latin typeface="Aptos" panose="020B0004020202020204" pitchFamily="34" charset="0"/>
              </a:rPr>
              <a:t>Two half shells made by carbon </a:t>
            </a:r>
            <a:r>
              <a:rPr lang="en-GB" sz="1600" dirty="0" err="1">
                <a:ln w="0"/>
                <a:latin typeface="Aptos" panose="020B0004020202020204" pitchFamily="34" charset="0"/>
              </a:rPr>
              <a:t>fiber</a:t>
            </a:r>
            <a:r>
              <a:rPr lang="en-GB" sz="1600" dirty="0">
                <a:ln w="0"/>
                <a:latin typeface="Aptos" panose="020B0004020202020204" pitchFamily="34" charset="0"/>
              </a:rPr>
              <a:t> sandwich  panels and 9 ribs to guarantee cylindricity.</a:t>
            </a:r>
          </a:p>
          <a:p>
            <a:pPr algn="just"/>
            <a:endParaRPr lang="en-GB" sz="1600" dirty="0">
              <a:ln w="0"/>
              <a:latin typeface="Aptos" panose="020B0004020202020204" pitchFamily="34" charset="0"/>
            </a:endParaRPr>
          </a:p>
          <a:p>
            <a:pPr algn="just"/>
            <a:r>
              <a:rPr lang="en-GB" sz="1600" dirty="0">
                <a:ln w="0"/>
                <a:latin typeface="Aptos" panose="020B0004020202020204" pitchFamily="34" charset="0"/>
              </a:rPr>
              <a:t>Holes allow the services to be routed.</a:t>
            </a:r>
          </a:p>
          <a:p>
            <a:pPr algn="just"/>
            <a:endParaRPr lang="en-GB" sz="1600" dirty="0">
              <a:ln w="0"/>
              <a:latin typeface="Aptos" panose="020B0004020202020204" pitchFamily="34" charset="0"/>
            </a:endParaRPr>
          </a:p>
          <a:p>
            <a:pPr algn="just"/>
            <a:r>
              <a:rPr lang="en-GB" sz="1400" dirty="0">
                <a:ln w="0"/>
                <a:latin typeface="Aptos" panose="020B0004020202020204" pitchFamily="34" charset="0"/>
              </a:rPr>
              <a:t>For the </a:t>
            </a:r>
            <a:r>
              <a:rPr lang="en-GB" sz="1400" dirty="0" err="1">
                <a:ln w="0"/>
                <a:latin typeface="Aptos" panose="020B0004020202020204" pitchFamily="34" charset="0"/>
              </a:rPr>
              <a:t>mockup</a:t>
            </a:r>
            <a:r>
              <a:rPr lang="en-GB" sz="1400" dirty="0">
                <a:ln w="0"/>
                <a:latin typeface="Aptos" panose="020B0004020202020204" pitchFamily="34" charset="0"/>
              </a:rPr>
              <a:t> the sandwich panel is made by two Carbon T700 </a:t>
            </a:r>
            <a:r>
              <a:rPr lang="en-GB" sz="1400" dirty="0" err="1">
                <a:ln w="0"/>
                <a:latin typeface="Aptos" panose="020B0004020202020204" pitchFamily="34" charset="0"/>
              </a:rPr>
              <a:t>fiber</a:t>
            </a:r>
            <a:r>
              <a:rPr lang="en-GB" sz="1400" dirty="0">
                <a:ln w="0"/>
                <a:latin typeface="Aptos" panose="020B0004020202020204" pitchFamily="34" charset="0"/>
              </a:rPr>
              <a:t> tissue sheet of 1 mm thickness and a Nomex core of 8mm </a:t>
            </a:r>
            <a:r>
              <a:rPr lang="en-GB" sz="1400" dirty="0" err="1">
                <a:ln w="0"/>
                <a:latin typeface="Aptos" panose="020B0004020202020204" pitchFamily="34" charset="0"/>
              </a:rPr>
              <a:t>widht</a:t>
            </a:r>
            <a:r>
              <a:rPr lang="en-GB" sz="1400" dirty="0">
                <a:ln w="0"/>
                <a:latin typeface="Aptos" panose="020B0004020202020204" pitchFamily="34" charset="0"/>
              </a:rPr>
              <a:t>.</a:t>
            </a:r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4029EF75-B350-CBF0-A093-157B2208D6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C2DCF5"/>
              </a:clrFrom>
              <a:clrTo>
                <a:srgbClr val="C2DC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583544"/>
            <a:ext cx="3570492" cy="2665599"/>
          </a:xfrm>
          <a:prstGeom prst="rect">
            <a:avLst/>
          </a:prstGeom>
        </p:spPr>
      </p:pic>
      <p:pic>
        <p:nvPicPr>
          <p:cNvPr id="10" name="Immagine 7">
            <a:extLst>
              <a:ext uri="{FF2B5EF4-FFF2-40B4-BE49-F238E27FC236}">
                <a16:creationId xmlns:a16="http://schemas.microsoft.com/office/drawing/2014/main" id="{11C76491-66D2-3EDC-3087-D7B2A1472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3995817"/>
            <a:ext cx="1985522" cy="122348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6E538F1-CE4E-F697-3807-58F853219673}"/>
              </a:ext>
            </a:extLst>
          </p:cNvPr>
          <p:cNvCxnSpPr/>
          <p:nvPr/>
        </p:nvCxnSpPr>
        <p:spPr>
          <a:xfrm>
            <a:off x="190638" y="2464189"/>
            <a:ext cx="43800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EBCAF2-C99A-9709-97CE-BE826BDB3E22}"/>
              </a:ext>
            </a:extLst>
          </p:cNvPr>
          <p:cNvSpPr txBox="1"/>
          <p:nvPr/>
        </p:nvSpPr>
        <p:spPr>
          <a:xfrm>
            <a:off x="1848982" y="2343323"/>
            <a:ext cx="97494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IT" sz="1600" dirty="0"/>
              <a:t>2800 mm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E0DE4D-2BA2-AE9A-BD50-3239EE69A1FC}"/>
              </a:ext>
            </a:extLst>
          </p:cNvPr>
          <p:cNvCxnSpPr>
            <a:cxnSpLocks/>
          </p:cNvCxnSpPr>
          <p:nvPr/>
        </p:nvCxnSpPr>
        <p:spPr>
          <a:xfrm>
            <a:off x="2708347" y="2615404"/>
            <a:ext cx="840324" cy="5136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41897A3-5521-EAB4-8B2C-C2B3A27DB60D}"/>
              </a:ext>
            </a:extLst>
          </p:cNvPr>
          <p:cNvSpPr txBox="1"/>
          <p:nvPr/>
        </p:nvSpPr>
        <p:spPr>
          <a:xfrm rot="1824969">
            <a:off x="2858281" y="2583113"/>
            <a:ext cx="97494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IT" sz="1600" dirty="0"/>
              <a:t>690 mm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32FF58-DA29-8489-E1A7-18B7C5184B30}"/>
              </a:ext>
            </a:extLst>
          </p:cNvPr>
          <p:cNvSpPr txBox="1"/>
          <p:nvPr/>
        </p:nvSpPr>
        <p:spPr>
          <a:xfrm>
            <a:off x="1505436" y="345165"/>
            <a:ext cx="6136680" cy="529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IT" sz="2400" dirty="0">
                <a:solidFill>
                  <a:srgbClr val="FF0000"/>
                </a:solidFill>
              </a:rPr>
              <a:t>Support tube fabrication – expected by October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FBEEFE-20E4-EB08-A268-927ED8A060B1}"/>
              </a:ext>
            </a:extLst>
          </p:cNvPr>
          <p:cNvSpPr txBox="1"/>
          <p:nvPr/>
        </p:nvSpPr>
        <p:spPr>
          <a:xfrm>
            <a:off x="5573510" y="3940555"/>
            <a:ext cx="1620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A. Moggi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685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40094-8F3F-7AEC-6263-2502A6FB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egnaposto numero diapositiva 47">
            <a:extLst>
              <a:ext uri="{FF2B5EF4-FFF2-40B4-BE49-F238E27FC236}">
                <a16:creationId xmlns:a16="http://schemas.microsoft.com/office/drawing/2014/main" id="{CE6B4E83-ABC1-06FE-85DC-714EA148EC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D2AE-2E06-D54F-A59E-408327E0CF57}" type="slidenum">
              <a:rPr lang="en-US" smtClean="0">
                <a:latin typeface="Geneva" panose="020B0503030404040204"/>
              </a:rPr>
              <a:pPr/>
              <a:t>13</a:t>
            </a:fld>
            <a:endParaRPr lang="en-US" dirty="0">
              <a:latin typeface="Geneva" panose="020B050303040404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3E92B2-56ED-35D4-AA87-EE791E8FEB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780" y="1192847"/>
            <a:ext cx="4729220" cy="21827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3E60199-B0F5-138A-0D3B-AA30A13A0F22}"/>
              </a:ext>
            </a:extLst>
          </p:cNvPr>
          <p:cNvSpPr txBox="1"/>
          <p:nvPr/>
        </p:nvSpPr>
        <p:spPr>
          <a:xfrm>
            <a:off x="176250" y="637240"/>
            <a:ext cx="770811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ln w="0"/>
                <a:latin typeface="Geneva" panose="020B0503030404040204"/>
              </a:rPr>
              <a:t>Preliminary structural verification performed :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6923297-2667-B6C4-1DD0-08CEE6B4C045}"/>
              </a:ext>
            </a:extLst>
          </p:cNvPr>
          <p:cNvSpPr txBox="1"/>
          <p:nvPr/>
        </p:nvSpPr>
        <p:spPr>
          <a:xfrm>
            <a:off x="1787987" y="1586408"/>
            <a:ext cx="655275" cy="248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13" b="1" dirty="0">
                <a:ln w="0"/>
                <a:latin typeface="Geneva" panose="020B0503030404040204"/>
              </a:rPr>
              <a:t>Load: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C76D862-F459-FD2B-5904-179BC32C22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922"/>
          <a:stretch>
            <a:fillRect/>
          </a:stretch>
        </p:blipFill>
        <p:spPr>
          <a:xfrm>
            <a:off x="153261" y="3761369"/>
            <a:ext cx="4580001" cy="74489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6156017-659A-1C9E-8827-25A3EDCD90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5836" y="1314881"/>
            <a:ext cx="4330626" cy="2001078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B70EA9C-D9ED-B6F0-A858-B48BA715027D}"/>
              </a:ext>
            </a:extLst>
          </p:cNvPr>
          <p:cNvSpPr txBox="1"/>
          <p:nvPr/>
        </p:nvSpPr>
        <p:spPr>
          <a:xfrm>
            <a:off x="6086294" y="1362240"/>
            <a:ext cx="1849709" cy="248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13" b="1" dirty="0">
                <a:ln w="0"/>
                <a:latin typeface="Geneva" panose="020B0503030404040204"/>
              </a:rPr>
              <a:t>Deformation results: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4D32124-341D-A910-E012-F760DE23C5D4}"/>
              </a:ext>
            </a:extLst>
          </p:cNvPr>
          <p:cNvSpPr txBox="1"/>
          <p:nvPr/>
        </p:nvSpPr>
        <p:spPr>
          <a:xfrm>
            <a:off x="5652120" y="4006856"/>
            <a:ext cx="290549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n w="0"/>
                <a:latin typeface="Geneva" panose="020B0503030404040204"/>
              </a:rPr>
              <a:t>Maximum deformation 36 µm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8A8A5B-E456-AC00-7EC6-B1F7FE8A6448}"/>
              </a:ext>
            </a:extLst>
          </p:cNvPr>
          <p:cNvSpPr txBox="1"/>
          <p:nvPr/>
        </p:nvSpPr>
        <p:spPr>
          <a:xfrm>
            <a:off x="1655402" y="4803998"/>
            <a:ext cx="1620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F. </a:t>
            </a:r>
            <a:r>
              <a:rPr lang="en-US" sz="1200" dirty="0" err="1">
                <a:solidFill>
                  <a:srgbClr val="FF0000"/>
                </a:solidFill>
              </a:rPr>
              <a:t>Fransesini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11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77CBA5-3138-2FB7-D58F-9DD48083F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Mode_10">
            <a:hlinkClick r:id="" action="ppaction://media"/>
            <a:extLst>
              <a:ext uri="{FF2B5EF4-FFF2-40B4-BE49-F238E27FC236}">
                <a16:creationId xmlns:a16="http://schemas.microsoft.com/office/drawing/2014/main" id="{9868D648-C440-DA2B-250B-C8CBEC77AC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6120736" y="3985658"/>
            <a:ext cx="2689025" cy="1147388"/>
          </a:xfrm>
          <a:prstGeom prst="rect">
            <a:avLst/>
          </a:prstGeom>
        </p:spPr>
      </p:pic>
      <p:pic>
        <p:nvPicPr>
          <p:cNvPr id="6" name="Mode_1">
            <a:hlinkClick r:id="" action="ppaction://media"/>
            <a:extLst>
              <a:ext uri="{FF2B5EF4-FFF2-40B4-BE49-F238E27FC236}">
                <a16:creationId xmlns:a16="http://schemas.microsoft.com/office/drawing/2014/main" id="{D3658C53-23AC-B46B-978F-4420F665779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186577" y="484955"/>
            <a:ext cx="2779324" cy="1185917"/>
          </a:xfrm>
          <a:prstGeom prst="rect">
            <a:avLst/>
          </a:prstGeom>
        </p:spPr>
      </p:pic>
      <p:pic>
        <p:nvPicPr>
          <p:cNvPr id="7" name="Mode_2">
            <a:hlinkClick r:id="" action="ppaction://media"/>
            <a:extLst>
              <a:ext uri="{FF2B5EF4-FFF2-40B4-BE49-F238E27FC236}">
                <a16:creationId xmlns:a16="http://schemas.microsoft.com/office/drawing/2014/main" id="{F27519F7-A56D-43AE-CDE8-6DA3E154A28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1972" y="1598182"/>
            <a:ext cx="2765767" cy="1180133"/>
          </a:xfrm>
          <a:prstGeom prst="rect">
            <a:avLst/>
          </a:prstGeom>
        </p:spPr>
      </p:pic>
      <p:pic>
        <p:nvPicPr>
          <p:cNvPr id="8" name="Mode_3">
            <a:hlinkClick r:id="" action="ppaction://media"/>
            <a:extLst>
              <a:ext uri="{FF2B5EF4-FFF2-40B4-BE49-F238E27FC236}">
                <a16:creationId xmlns:a16="http://schemas.microsoft.com/office/drawing/2014/main" id="{0B64E460-1173-6D69-B7E8-1A2CE19A44F0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954134" y="1581709"/>
            <a:ext cx="3005477" cy="1282415"/>
          </a:xfrm>
          <a:prstGeom prst="rect">
            <a:avLst/>
          </a:prstGeom>
        </p:spPr>
      </p:pic>
      <p:pic>
        <p:nvPicPr>
          <p:cNvPr id="9" name="Mode_4">
            <a:hlinkClick r:id="" action="ppaction://media"/>
            <a:extLst>
              <a:ext uri="{FF2B5EF4-FFF2-40B4-BE49-F238E27FC236}">
                <a16:creationId xmlns:a16="http://schemas.microsoft.com/office/drawing/2014/main" id="{0F50832C-C409-453F-E0E5-BB8B96644DCF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6140958" y="1636561"/>
            <a:ext cx="2713289" cy="1157741"/>
          </a:xfrm>
          <a:prstGeom prst="rect">
            <a:avLst/>
          </a:prstGeom>
        </p:spPr>
      </p:pic>
      <p:pic>
        <p:nvPicPr>
          <p:cNvPr id="10" name="Mode_5">
            <a:hlinkClick r:id="" action="ppaction://media"/>
            <a:extLst>
              <a:ext uri="{FF2B5EF4-FFF2-40B4-BE49-F238E27FC236}">
                <a16:creationId xmlns:a16="http://schemas.microsoft.com/office/drawing/2014/main" id="{C98883FA-1989-66B0-B546-B97910CEBAD6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31972" y="2805366"/>
            <a:ext cx="2714147" cy="1158107"/>
          </a:xfrm>
          <a:prstGeom prst="rect">
            <a:avLst/>
          </a:prstGeom>
        </p:spPr>
      </p:pic>
      <p:pic>
        <p:nvPicPr>
          <p:cNvPr id="11" name="Mode_6">
            <a:hlinkClick r:id="" action="ppaction://media"/>
            <a:extLst>
              <a:ext uri="{FF2B5EF4-FFF2-40B4-BE49-F238E27FC236}">
                <a16:creationId xmlns:a16="http://schemas.microsoft.com/office/drawing/2014/main" id="{EDC70BCE-A961-8029-B2C3-F9DB01CD7E55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2957046" y="2782474"/>
            <a:ext cx="3005477" cy="1282415"/>
          </a:xfrm>
          <a:prstGeom prst="rect">
            <a:avLst/>
          </a:prstGeom>
        </p:spPr>
      </p:pic>
      <p:pic>
        <p:nvPicPr>
          <p:cNvPr id="13" name="Mode_8">
            <a:hlinkClick r:id="" action="ppaction://media"/>
            <a:extLst>
              <a:ext uri="{FF2B5EF4-FFF2-40B4-BE49-F238E27FC236}">
                <a16:creationId xmlns:a16="http://schemas.microsoft.com/office/drawing/2014/main" id="{8D153BE8-91CB-FAC7-89A3-EF9AE2965A3A}"/>
              </a:ext>
            </a:extLst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8" y="3898934"/>
            <a:ext cx="2814120" cy="1200765"/>
          </a:xfrm>
          <a:prstGeom prst="rect">
            <a:avLst/>
          </a:prstGeom>
        </p:spPr>
      </p:pic>
      <p:pic>
        <p:nvPicPr>
          <p:cNvPr id="15" name="Mode_7">
            <a:hlinkClick r:id="" action="ppaction://media"/>
            <a:extLst>
              <a:ext uri="{FF2B5EF4-FFF2-40B4-BE49-F238E27FC236}">
                <a16:creationId xmlns:a16="http://schemas.microsoft.com/office/drawing/2014/main" id="{BD8A4F57-4E32-2ED0-2784-650F01D14C55}"/>
              </a:ext>
            </a:extLst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6107707" y="2834859"/>
            <a:ext cx="2699142" cy="1151705"/>
          </a:xfrm>
          <a:prstGeom prst="rect">
            <a:avLst/>
          </a:prstGeom>
        </p:spPr>
      </p:pic>
      <p:pic>
        <p:nvPicPr>
          <p:cNvPr id="16" name="Mode_9">
            <a:hlinkClick r:id="" action="ppaction://media"/>
            <a:extLst>
              <a:ext uri="{FF2B5EF4-FFF2-40B4-BE49-F238E27FC236}">
                <a16:creationId xmlns:a16="http://schemas.microsoft.com/office/drawing/2014/main" id="{8FFE75F5-E82F-7F21-837D-6169F1D53E90}"/>
              </a:ext>
            </a:extLst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959398" y="3941155"/>
            <a:ext cx="2814120" cy="120076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422B104-ACAB-0F81-460E-52ECCF840E0D}"/>
              </a:ext>
            </a:extLst>
          </p:cNvPr>
          <p:cNvCxnSpPr/>
          <p:nvPr/>
        </p:nvCxnSpPr>
        <p:spPr>
          <a:xfrm>
            <a:off x="24270" y="1562001"/>
            <a:ext cx="9034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9659940-3DCE-E0D0-66B1-28CC4E78D1D0}"/>
              </a:ext>
            </a:extLst>
          </p:cNvPr>
          <p:cNvCxnSpPr/>
          <p:nvPr/>
        </p:nvCxnSpPr>
        <p:spPr>
          <a:xfrm>
            <a:off x="-93751" y="2763680"/>
            <a:ext cx="9034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F0982B1-0114-C3F8-C341-F99E0F20E477}"/>
              </a:ext>
            </a:extLst>
          </p:cNvPr>
          <p:cNvCxnSpPr/>
          <p:nvPr/>
        </p:nvCxnSpPr>
        <p:spPr>
          <a:xfrm>
            <a:off x="25392" y="3943004"/>
            <a:ext cx="9034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85073F8-9157-C202-BEDA-59CAE7E65312}"/>
              </a:ext>
            </a:extLst>
          </p:cNvPr>
          <p:cNvSpPr txBox="1"/>
          <p:nvPr/>
        </p:nvSpPr>
        <p:spPr>
          <a:xfrm>
            <a:off x="7928825" y="430651"/>
            <a:ext cx="685800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1: 79 Hz</a:t>
            </a:r>
            <a:endParaRPr lang="en-US" sz="9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85DE56-A086-4FA4-AE9A-2DB02E840A0E}"/>
              </a:ext>
            </a:extLst>
          </p:cNvPr>
          <p:cNvCxnSpPr>
            <a:cxnSpLocks/>
          </p:cNvCxnSpPr>
          <p:nvPr/>
        </p:nvCxnSpPr>
        <p:spPr>
          <a:xfrm>
            <a:off x="2821975" y="1567100"/>
            <a:ext cx="0" cy="3537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BAE145E-CE4E-E3D9-35C0-227FA2CE77D7}"/>
              </a:ext>
            </a:extLst>
          </p:cNvPr>
          <p:cNvCxnSpPr>
            <a:cxnSpLocks/>
          </p:cNvCxnSpPr>
          <p:nvPr/>
        </p:nvCxnSpPr>
        <p:spPr>
          <a:xfrm>
            <a:off x="6029303" y="387697"/>
            <a:ext cx="0" cy="4712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50898C7-0866-4E92-6430-1E1A2D1785FE}"/>
              </a:ext>
            </a:extLst>
          </p:cNvPr>
          <p:cNvSpPr txBox="1"/>
          <p:nvPr/>
        </p:nvSpPr>
        <p:spPr>
          <a:xfrm>
            <a:off x="1475617" y="1651774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2: 109 Hz</a:t>
            </a:r>
            <a:endParaRPr lang="en-US" sz="9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156C55-3596-08F0-D5F3-D70F97D2C29D}"/>
              </a:ext>
            </a:extLst>
          </p:cNvPr>
          <p:cNvSpPr txBox="1"/>
          <p:nvPr/>
        </p:nvSpPr>
        <p:spPr>
          <a:xfrm>
            <a:off x="4613253" y="1662976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3: 145 Hz</a:t>
            </a:r>
            <a:endParaRPr lang="en-US" sz="9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B6E596-0156-A54E-34A7-A965EE57DE46}"/>
              </a:ext>
            </a:extLst>
          </p:cNvPr>
          <p:cNvSpPr txBox="1"/>
          <p:nvPr/>
        </p:nvSpPr>
        <p:spPr>
          <a:xfrm>
            <a:off x="7651918" y="1674616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4: 189 Hz</a:t>
            </a:r>
            <a:endParaRPr lang="en-US" sz="9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247648-B078-DC8B-AC73-E84348A425DF}"/>
              </a:ext>
            </a:extLst>
          </p:cNvPr>
          <p:cNvSpPr txBox="1"/>
          <p:nvPr/>
        </p:nvSpPr>
        <p:spPr>
          <a:xfrm>
            <a:off x="1808569" y="2831098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5: 329 Hz</a:t>
            </a:r>
            <a:endParaRPr lang="en-US" sz="9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0E0643-35D4-C0F9-383B-F8DD1B1D452E}"/>
              </a:ext>
            </a:extLst>
          </p:cNvPr>
          <p:cNvSpPr txBox="1"/>
          <p:nvPr/>
        </p:nvSpPr>
        <p:spPr>
          <a:xfrm>
            <a:off x="4707578" y="2811236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6: 389 Hz</a:t>
            </a:r>
            <a:endParaRPr lang="en-US" sz="9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838984-8EB3-6F16-8D4D-91AF35D048FC}"/>
              </a:ext>
            </a:extLst>
          </p:cNvPr>
          <p:cNvSpPr txBox="1"/>
          <p:nvPr/>
        </p:nvSpPr>
        <p:spPr>
          <a:xfrm>
            <a:off x="7635671" y="2902931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7: 480 Hz</a:t>
            </a:r>
            <a:endParaRPr lang="en-US" sz="9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B93535-A42D-3D45-6074-C354661525CA}"/>
              </a:ext>
            </a:extLst>
          </p:cNvPr>
          <p:cNvSpPr txBox="1"/>
          <p:nvPr/>
        </p:nvSpPr>
        <p:spPr>
          <a:xfrm>
            <a:off x="1720241" y="3992084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8: 560 Hz</a:t>
            </a:r>
            <a:endParaRPr lang="en-US" sz="9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A96E38-1591-8D61-0348-960C15F4EA70}"/>
              </a:ext>
            </a:extLst>
          </p:cNvPr>
          <p:cNvSpPr txBox="1"/>
          <p:nvPr/>
        </p:nvSpPr>
        <p:spPr>
          <a:xfrm>
            <a:off x="4615159" y="4003633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9: 777 Hz</a:t>
            </a:r>
            <a:endParaRPr lang="en-US" sz="9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E3ECC6-00CC-F046-F359-D1F02AD9049A}"/>
              </a:ext>
            </a:extLst>
          </p:cNvPr>
          <p:cNvSpPr txBox="1"/>
          <p:nvPr/>
        </p:nvSpPr>
        <p:spPr>
          <a:xfrm>
            <a:off x="7620808" y="4032750"/>
            <a:ext cx="1101734" cy="6858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ts val="1238"/>
              </a:lnSpc>
            </a:pPr>
            <a:r>
              <a:rPr lang="it-IT" sz="900"/>
              <a:t>Mode 10: 915 Hz</a:t>
            </a:r>
            <a:endParaRPr lang="en-US" sz="9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46C5D5-E757-6491-627A-EF8A71B4514D}"/>
              </a:ext>
            </a:extLst>
          </p:cNvPr>
          <p:cNvSpPr txBox="1"/>
          <p:nvPr/>
        </p:nvSpPr>
        <p:spPr>
          <a:xfrm>
            <a:off x="-47976" y="796932"/>
            <a:ext cx="5941535" cy="716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238"/>
              </a:lnSpc>
            </a:pPr>
            <a:r>
              <a:rPr lang="en-US" sz="1400" dirty="0"/>
              <a:t>It is necessary to load the chamber with the actual PSD understand its behavior during operation. </a:t>
            </a:r>
          </a:p>
          <a:p>
            <a:pPr algn="just">
              <a:lnSpc>
                <a:spcPts val="1238"/>
              </a:lnSpc>
            </a:pPr>
            <a:r>
              <a:rPr lang="en-US" sz="1400" dirty="0">
                <a:solidFill>
                  <a:srgbClr val="0432FF"/>
                </a:solidFill>
              </a:rPr>
              <a:t>We would probably need to add some wires to the beam pipe to increase the frequency of the first mode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C8023077-18BC-9225-D76E-7435BCF2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3270"/>
            <a:ext cx="8263350" cy="804066"/>
          </a:xfrm>
        </p:spPr>
        <p:txBody>
          <a:bodyPr/>
          <a:lstStyle/>
          <a:p>
            <a:r>
              <a:rPr lang="en-GB" b="1" dirty="0"/>
              <a:t>Engineered chambers- Modal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2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11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24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336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1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448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6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1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672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1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784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896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11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8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1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4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6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5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58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64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0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6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82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88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539D4D-EEAC-79CB-4748-15E1EAE25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3" y="875690"/>
            <a:ext cx="3409964" cy="18877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72927F-C3F4-BC0D-705C-940BA579D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1989E2-7184-BA71-745C-655BF84F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Vertex detector air-cooling</a:t>
            </a:r>
          </a:p>
        </p:txBody>
      </p:sp>
      <p:grpSp>
        <p:nvGrpSpPr>
          <p:cNvPr id="5" name="Gruppo 1">
            <a:extLst>
              <a:ext uri="{FF2B5EF4-FFF2-40B4-BE49-F238E27FC236}">
                <a16:creationId xmlns:a16="http://schemas.microsoft.com/office/drawing/2014/main" id="{6D2BC730-2146-EC60-C968-2ADE4E628484}"/>
              </a:ext>
            </a:extLst>
          </p:cNvPr>
          <p:cNvGrpSpPr>
            <a:grpSpLocks noChangeAspect="1"/>
          </p:cNvGrpSpPr>
          <p:nvPr/>
        </p:nvGrpSpPr>
        <p:grpSpPr>
          <a:xfrm>
            <a:off x="5292080" y="730482"/>
            <a:ext cx="3122246" cy="1769887"/>
            <a:chOff x="1102724" y="1269902"/>
            <a:chExt cx="5142872" cy="2915305"/>
          </a:xfrm>
        </p:grpSpPr>
        <p:pic>
          <p:nvPicPr>
            <p:cNvPr id="7" name="Immagine 13">
              <a:extLst>
                <a:ext uri="{FF2B5EF4-FFF2-40B4-BE49-F238E27FC236}">
                  <a16:creationId xmlns:a16="http://schemas.microsoft.com/office/drawing/2014/main" id="{0E8E18FD-8738-355E-5ACC-043E5FE0E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2724" y="1269902"/>
              <a:ext cx="5142872" cy="2915305"/>
            </a:xfrm>
            <a:prstGeom prst="rect">
              <a:avLst/>
            </a:prstGeom>
          </p:spPr>
        </p:pic>
        <p:cxnSp>
          <p:nvCxnSpPr>
            <p:cNvPr id="8" name="Connettore 2 6">
              <a:extLst>
                <a:ext uri="{FF2B5EF4-FFF2-40B4-BE49-F238E27FC236}">
                  <a16:creationId xmlns:a16="http://schemas.microsoft.com/office/drawing/2014/main" id="{3A8840D6-2892-BB92-DA8C-A633610C4B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08944" y="3139259"/>
              <a:ext cx="445139" cy="24204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C59DF628-4FF7-0510-F76A-7EDEE79752BF}"/>
                </a:ext>
              </a:extLst>
            </p:cNvPr>
            <p:cNvSpPr txBox="1"/>
            <p:nvPr/>
          </p:nvSpPr>
          <p:spPr>
            <a:xfrm>
              <a:off x="3681800" y="3212029"/>
              <a:ext cx="2206219" cy="314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13" b="1" dirty="0">
                  <a:latin typeface="Geneva" panose="020B0503030404040204"/>
                </a:rPr>
                <a:t>Cables </a:t>
              </a:r>
              <a:r>
                <a:rPr lang="it-IT" sz="1013" b="1" dirty="0" err="1">
                  <a:latin typeface="Geneva" panose="020B0503030404040204"/>
                </a:rPr>
                <a:t>inlet</a:t>
              </a:r>
              <a:r>
                <a:rPr lang="it-IT" sz="1013" b="1" dirty="0">
                  <a:latin typeface="Geneva" panose="020B0503030404040204"/>
                </a:rPr>
                <a:t>/outlet</a:t>
              </a:r>
            </a:p>
          </p:txBody>
        </p:sp>
        <p:cxnSp>
          <p:nvCxnSpPr>
            <p:cNvPr id="11" name="Connettore 2 12">
              <a:extLst>
                <a:ext uri="{FF2B5EF4-FFF2-40B4-BE49-F238E27FC236}">
                  <a16:creationId xmlns:a16="http://schemas.microsoft.com/office/drawing/2014/main" id="{18F1B320-B317-5188-130E-299A17C853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91331" y="2948501"/>
              <a:ext cx="362752" cy="43280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3" name="Immagine 7">
            <a:extLst>
              <a:ext uri="{FF2B5EF4-FFF2-40B4-BE49-F238E27FC236}">
                <a16:creationId xmlns:a16="http://schemas.microsoft.com/office/drawing/2014/main" id="{3396D34E-4A7D-E946-B67E-4031977E3D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524" y="2520420"/>
            <a:ext cx="4618697" cy="2618170"/>
          </a:xfrm>
          <a:prstGeom prst="rect">
            <a:avLst/>
          </a:prstGeom>
        </p:spPr>
      </p:pic>
      <p:pic>
        <p:nvPicPr>
          <p:cNvPr id="17" name="Picture 16" descr="Figure 18">
            <a:extLst>
              <a:ext uri="{FF2B5EF4-FFF2-40B4-BE49-F238E27FC236}">
                <a16:creationId xmlns:a16="http://schemas.microsoft.com/office/drawing/2014/main" id="{9E94C360-F473-0712-8F6B-4182FF51D0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402"/>
          <a:stretch>
            <a:fillRect/>
          </a:stretch>
        </p:blipFill>
        <p:spPr>
          <a:xfrm>
            <a:off x="251520" y="2815979"/>
            <a:ext cx="3156243" cy="18877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127F7C-483F-EE7D-66B8-EB3FECF2915F}"/>
              </a:ext>
            </a:extLst>
          </p:cNvPr>
          <p:cNvSpPr txBox="1"/>
          <p:nvPr/>
        </p:nvSpPr>
        <p:spPr>
          <a:xfrm>
            <a:off x="6681496" y="2679929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G. </a:t>
            </a:r>
            <a:r>
              <a:rPr lang="en-US" sz="1200" dirty="0" err="1">
                <a:solidFill>
                  <a:srgbClr val="FF0000"/>
                </a:solidFill>
              </a:rPr>
              <a:t>Ammirabile</a:t>
            </a:r>
            <a:endParaRPr lang="en-IT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F3DA83-3A6E-15AD-7850-60C878AC4505}"/>
              </a:ext>
            </a:extLst>
          </p:cNvPr>
          <p:cNvSpPr txBox="1"/>
          <p:nvPr/>
        </p:nvSpPr>
        <p:spPr>
          <a:xfrm>
            <a:off x="107504" y="4758531"/>
            <a:ext cx="5958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00" b="0" i="0" dirty="0">
                <a:solidFill>
                  <a:schemeClr val="tx1"/>
                </a:solidFill>
                <a:effectLst/>
                <a:latin typeface="+mn-lt"/>
              </a:rPr>
              <a:t>Boscolo, M., Palla, F., Ammirabile, G. </a:t>
            </a:r>
            <a:r>
              <a:rPr lang="en-IT" sz="1000" b="0" i="1" dirty="0">
                <a:solidFill>
                  <a:schemeClr val="tx1"/>
                </a:solidFill>
                <a:effectLst/>
                <a:latin typeface="+mn-lt"/>
              </a:rPr>
              <a:t>et al.</a:t>
            </a:r>
            <a:r>
              <a:rPr lang="en-IT" sz="1000" b="0" i="0" dirty="0">
                <a:solidFill>
                  <a:schemeClr val="tx1"/>
                </a:solidFill>
                <a:effectLst/>
                <a:latin typeface="+mn-lt"/>
              </a:rPr>
              <a:t> Status of the FCC-ee interaction region design. </a:t>
            </a:r>
            <a:r>
              <a:rPr lang="en-IT" sz="1000" b="0" i="1" dirty="0">
                <a:solidFill>
                  <a:schemeClr val="tx1"/>
                </a:solidFill>
                <a:effectLst/>
                <a:latin typeface="+mn-lt"/>
              </a:rPr>
              <a:t>EPJ Techn Instrum</a:t>
            </a:r>
            <a:r>
              <a:rPr lang="en-IT" sz="10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IT" sz="1000" b="1" i="0" dirty="0">
                <a:solidFill>
                  <a:schemeClr val="tx1"/>
                </a:solidFill>
                <a:effectLst/>
                <a:latin typeface="+mn-lt"/>
              </a:rPr>
              <a:t>12</a:t>
            </a:r>
            <a:r>
              <a:rPr lang="en-IT" sz="1000" b="0" i="0" dirty="0">
                <a:solidFill>
                  <a:schemeClr val="tx1"/>
                </a:solidFill>
                <a:effectLst/>
                <a:latin typeface="+mn-lt"/>
              </a:rPr>
              <a:t>, 4 (2025). https://doi.org/10.1140/epjti/s40485-025-00117-3</a:t>
            </a:r>
            <a:endParaRPr lang="en-IT" sz="1000" dirty="0"/>
          </a:p>
        </p:txBody>
      </p:sp>
    </p:spTree>
    <p:extLst>
      <p:ext uri="{BB962C8B-B14F-4D97-AF65-F5344CB8AC3E}">
        <p14:creationId xmlns:p14="http://schemas.microsoft.com/office/powerpoint/2010/main" val="4232070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o 9">
            <a:extLst>
              <a:ext uri="{FF2B5EF4-FFF2-40B4-BE49-F238E27FC236}">
                <a16:creationId xmlns:a16="http://schemas.microsoft.com/office/drawing/2014/main" id="{BF30BFED-5DC7-598C-6AA5-D950FBE6978E}"/>
              </a:ext>
            </a:extLst>
          </p:cNvPr>
          <p:cNvGrpSpPr/>
          <p:nvPr/>
        </p:nvGrpSpPr>
        <p:grpSpPr>
          <a:xfrm>
            <a:off x="5384112" y="2942501"/>
            <a:ext cx="2485620" cy="1949918"/>
            <a:chOff x="235747" y="4037008"/>
            <a:chExt cx="3314160" cy="2599891"/>
          </a:xfrm>
        </p:grpSpPr>
        <p:pic>
          <p:nvPicPr>
            <p:cNvPr id="24" name="Immagine 7">
              <a:extLst>
                <a:ext uri="{FF2B5EF4-FFF2-40B4-BE49-F238E27FC236}">
                  <a16:creationId xmlns:a16="http://schemas.microsoft.com/office/drawing/2014/main" id="{7738C261-CD47-113A-EEAF-1B1DB3443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7" y="4042857"/>
              <a:ext cx="3314160" cy="2594042"/>
            </a:xfrm>
            <a:prstGeom prst="rect">
              <a:avLst/>
            </a:prstGeom>
          </p:spPr>
        </p:pic>
        <p:sp>
          <p:nvSpPr>
            <p:cNvPr id="25" name="CasellaDiTesto 8">
              <a:extLst>
                <a:ext uri="{FF2B5EF4-FFF2-40B4-BE49-F238E27FC236}">
                  <a16:creationId xmlns:a16="http://schemas.microsoft.com/office/drawing/2014/main" id="{AE4F4E82-6200-3DA8-69A4-66223ECDA03C}"/>
                </a:ext>
              </a:extLst>
            </p:cNvPr>
            <p:cNvSpPr txBox="1"/>
            <p:nvPr/>
          </p:nvSpPr>
          <p:spPr>
            <a:xfrm>
              <a:off x="1442936" y="4037008"/>
              <a:ext cx="135121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i="1" u="sng" dirty="0">
                  <a:solidFill>
                    <a:schemeClr val="bg1"/>
                  </a:solidFill>
                </a:rPr>
                <a:t>STAVES</a:t>
              </a:r>
            </a:p>
          </p:txBody>
        </p:sp>
      </p:grpSp>
      <p:pic>
        <p:nvPicPr>
          <p:cNvPr id="26" name="Immagine 2">
            <a:extLst>
              <a:ext uri="{FF2B5EF4-FFF2-40B4-BE49-F238E27FC236}">
                <a16:creationId xmlns:a16="http://schemas.microsoft.com/office/drawing/2014/main" id="{EA3D8DC6-CED4-F863-E617-B20642753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5" r="31368"/>
          <a:stretch>
            <a:fillRect/>
          </a:stretch>
        </p:blipFill>
        <p:spPr>
          <a:xfrm>
            <a:off x="7927315" y="1899868"/>
            <a:ext cx="1117943" cy="3103004"/>
          </a:xfrm>
          <a:prstGeom prst="rect">
            <a:avLst/>
          </a:prstGeom>
        </p:spPr>
      </p:pic>
      <p:sp>
        <p:nvSpPr>
          <p:cNvPr id="27" name="Title 26">
            <a:extLst>
              <a:ext uri="{FF2B5EF4-FFF2-40B4-BE49-F238E27FC236}">
                <a16:creationId xmlns:a16="http://schemas.microsoft.com/office/drawing/2014/main" id="{A8AD01A8-7F5F-A979-C4DA-BE4CDA2B2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05524"/>
            <a:ext cx="7886700" cy="994172"/>
          </a:xfrm>
        </p:spPr>
        <p:txBody>
          <a:bodyPr/>
          <a:lstStyle/>
          <a:p>
            <a:r>
              <a:rPr lang="en-IT" dirty="0">
                <a:solidFill>
                  <a:srgbClr val="FF0000"/>
                </a:solidFill>
              </a:rPr>
              <a:t>Air-cooling setup in Pisa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51D520-912F-06A9-BE43-C5C888B13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545" y="870704"/>
            <a:ext cx="5575570" cy="15581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21A59AC-02B7-2AC5-E84A-07B9830CF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633" y="1024525"/>
            <a:ext cx="1704601" cy="3867894"/>
          </a:xfrm>
          <a:prstGeom prst="rect">
            <a:avLst/>
          </a:prstGeom>
        </p:spPr>
      </p:pic>
      <p:pic>
        <p:nvPicPr>
          <p:cNvPr id="30" name="Immagine 4" descr="Immagine che contiene barca, nave, navigazione&#10;&#10;Il contenuto generato dall'IA potrebbe non essere corretto.">
            <a:extLst>
              <a:ext uri="{FF2B5EF4-FFF2-40B4-BE49-F238E27FC236}">
                <a16:creationId xmlns:a16="http://schemas.microsoft.com/office/drawing/2014/main" id="{05F8D0C7-9534-0CAF-9F4C-848141518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" b="33020"/>
          <a:stretch>
            <a:fillRect/>
          </a:stretch>
        </p:blipFill>
        <p:spPr>
          <a:xfrm>
            <a:off x="1684557" y="3069577"/>
            <a:ext cx="3670764" cy="17620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2E0AE4A-3FAA-BA0A-4117-5477196A845A}"/>
              </a:ext>
            </a:extLst>
          </p:cNvPr>
          <p:cNvSpPr txBox="1"/>
          <p:nvPr/>
        </p:nvSpPr>
        <p:spPr>
          <a:xfrm>
            <a:off x="1727345" y="2392735"/>
            <a:ext cx="417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/>
              <a:t>M</a:t>
            </a:r>
            <a:r>
              <a:rPr lang="en-IT" sz="1600" dirty="0"/>
              <a:t>ock up of the VXD staves with </a:t>
            </a:r>
            <a:r>
              <a:rPr lang="en-GB" sz="1600" dirty="0"/>
              <a:t>k</a:t>
            </a:r>
            <a:r>
              <a:rPr lang="en-IT" sz="1600" dirty="0"/>
              <a:t>apton heaters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FF8EB4-DDAD-B196-221F-6EB7BD600674}"/>
              </a:ext>
            </a:extLst>
          </p:cNvPr>
          <p:cNvSpPr txBox="1"/>
          <p:nvPr/>
        </p:nvSpPr>
        <p:spPr>
          <a:xfrm>
            <a:off x="6845744" y="591511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G. </a:t>
            </a:r>
            <a:r>
              <a:rPr lang="en-US" sz="1200" dirty="0" err="1">
                <a:solidFill>
                  <a:srgbClr val="FF0000"/>
                </a:solidFill>
              </a:rPr>
              <a:t>Ammirabile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19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C0EC1-397F-2788-C4A0-FC847AFAA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uppo 64">
            <a:extLst>
              <a:ext uri="{FF2B5EF4-FFF2-40B4-BE49-F238E27FC236}">
                <a16:creationId xmlns:a16="http://schemas.microsoft.com/office/drawing/2014/main" id="{67A876E5-3E80-4C15-3EDE-7DF95556665C}"/>
              </a:ext>
            </a:extLst>
          </p:cNvPr>
          <p:cNvGrpSpPr/>
          <p:nvPr/>
        </p:nvGrpSpPr>
        <p:grpSpPr>
          <a:xfrm>
            <a:off x="5943759" y="483319"/>
            <a:ext cx="3037828" cy="1885532"/>
            <a:chOff x="7925011" y="644425"/>
            <a:chExt cx="4050438" cy="2514043"/>
          </a:xfrm>
        </p:grpSpPr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EC7D1622-F96C-AFCA-83E4-66B490C4D484}"/>
                </a:ext>
              </a:extLst>
            </p:cNvPr>
            <p:cNvGrpSpPr/>
            <p:nvPr/>
          </p:nvGrpSpPr>
          <p:grpSpPr>
            <a:xfrm>
              <a:off x="7925011" y="834474"/>
              <a:ext cx="3509796" cy="2323994"/>
              <a:chOff x="7895645" y="637595"/>
              <a:chExt cx="3509796" cy="2323994"/>
            </a:xfrm>
          </p:grpSpPr>
          <p:grpSp>
            <p:nvGrpSpPr>
              <p:cNvPr id="33" name="Gruppo 32">
                <a:extLst>
                  <a:ext uri="{FF2B5EF4-FFF2-40B4-BE49-F238E27FC236}">
                    <a16:creationId xmlns:a16="http://schemas.microsoft.com/office/drawing/2014/main" id="{0D82A048-5D1C-6993-8D6E-4BA82454660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7895645" y="637595"/>
                <a:ext cx="3509796" cy="2323994"/>
                <a:chOff x="6238815" y="2972980"/>
                <a:chExt cx="4700598" cy="3112477"/>
              </a:xfrm>
            </p:grpSpPr>
            <p:pic>
              <p:nvPicPr>
                <p:cNvPr id="18" name="Immagine 17">
                  <a:extLst>
                    <a:ext uri="{FF2B5EF4-FFF2-40B4-BE49-F238E27FC236}">
                      <a16:creationId xmlns:a16="http://schemas.microsoft.com/office/drawing/2014/main" id="{67461C42-3D0A-F86F-92C3-CF1E398464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38815" y="2972980"/>
                  <a:ext cx="4616754" cy="3112477"/>
                </a:xfrm>
                <a:prstGeom prst="rect">
                  <a:avLst/>
                </a:prstGeom>
              </p:spPr>
            </p:pic>
            <p:cxnSp>
              <p:nvCxnSpPr>
                <p:cNvPr id="20" name="Connettore 2 19">
                  <a:extLst>
                    <a:ext uri="{FF2B5EF4-FFF2-40B4-BE49-F238E27FC236}">
                      <a16:creationId xmlns:a16="http://schemas.microsoft.com/office/drawing/2014/main" id="{63C1ED2C-C27D-FF26-9EA3-51DE8AFEEB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970746" y="5053391"/>
                  <a:ext cx="88869" cy="186824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ttore 2 20">
                  <a:extLst>
                    <a:ext uri="{FF2B5EF4-FFF2-40B4-BE49-F238E27FC236}">
                      <a16:creationId xmlns:a16="http://schemas.microsoft.com/office/drawing/2014/main" id="{717F5AAA-D23F-34DA-2FA1-FCE6DCDE0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46831" y="4824046"/>
                  <a:ext cx="52876" cy="416169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CasellaDiTesto 24">
                  <a:extLst>
                    <a:ext uri="{FF2B5EF4-FFF2-40B4-BE49-F238E27FC236}">
                      <a16:creationId xmlns:a16="http://schemas.microsoft.com/office/drawing/2014/main" id="{04FA813D-6D15-E6A3-2086-A69C156DC8CD}"/>
                    </a:ext>
                  </a:extLst>
                </p:cNvPr>
                <p:cNvSpPr txBox="1"/>
                <p:nvPr/>
              </p:nvSpPr>
              <p:spPr>
                <a:xfrm>
                  <a:off x="6616961" y="5024771"/>
                  <a:ext cx="4322452" cy="494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1200" b="1" dirty="0" err="1">
                      <a:solidFill>
                        <a:schemeClr val="bg1"/>
                      </a:solidFill>
                    </a:rPr>
                    <a:t>Staves</a:t>
                  </a:r>
                  <a:r>
                    <a:rPr lang="it-IT" sz="1200" b="1" dirty="0">
                      <a:solidFill>
                        <a:schemeClr val="bg1"/>
                      </a:solidFill>
                    </a:rPr>
                    <a:t> under </a:t>
                  </a:r>
                  <a:r>
                    <a:rPr lang="it-IT" sz="1200" b="1" dirty="0" err="1">
                      <a:solidFill>
                        <a:schemeClr val="bg1"/>
                      </a:solidFill>
                    </a:rPr>
                    <a:t>thermal</a:t>
                  </a:r>
                  <a:r>
                    <a:rPr lang="it-IT" sz="1200" b="1" dirty="0">
                      <a:solidFill>
                        <a:schemeClr val="bg1"/>
                      </a:solidFill>
                    </a:rPr>
                    <a:t> testing</a:t>
                  </a:r>
                </a:p>
              </p:txBody>
            </p:sp>
          </p:grp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CE773F2B-4C66-16F6-9303-F93856DE82A7}"/>
                  </a:ext>
                </a:extLst>
              </p:cNvPr>
              <p:cNvSpPr txBox="1"/>
              <p:nvPr/>
            </p:nvSpPr>
            <p:spPr>
              <a:xfrm rot="20795729">
                <a:off x="8867995" y="1555491"/>
                <a:ext cx="2776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500" b="1" dirty="0"/>
                  <a:t>A</a:t>
                </a:r>
              </a:p>
            </p:txBody>
          </p: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4776774B-3993-CBD2-8A8F-359739976322}"/>
                  </a:ext>
                </a:extLst>
              </p:cNvPr>
              <p:cNvSpPr txBox="1"/>
              <p:nvPr/>
            </p:nvSpPr>
            <p:spPr>
              <a:xfrm rot="21359028">
                <a:off x="9363811" y="1406909"/>
                <a:ext cx="27765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500" b="1" dirty="0"/>
                  <a:t>B</a:t>
                </a:r>
              </a:p>
            </p:txBody>
          </p:sp>
        </p:grp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3C89B2A-5B33-DE4A-ED97-79CB685C342A}"/>
                </a:ext>
              </a:extLst>
            </p:cNvPr>
            <p:cNvSpPr txBox="1"/>
            <p:nvPr/>
          </p:nvSpPr>
          <p:spPr>
            <a:xfrm>
              <a:off x="8110521" y="644425"/>
              <a:ext cx="3864928" cy="69762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it-IT" sz="1050" dirty="0">
                  <a:latin typeface="Geneva" panose="020B0503030404040204"/>
                </a:rPr>
                <a:t>Power </a:t>
              </a:r>
              <a:r>
                <a:rPr lang="it-IT" sz="1050" dirty="0" err="1">
                  <a:latin typeface="Geneva" panose="020B0503030404040204"/>
                </a:rPr>
                <a:t>density</a:t>
              </a:r>
              <a:r>
                <a:rPr lang="it-IT" sz="1050" dirty="0">
                  <a:latin typeface="Geneva" panose="020B0503030404040204"/>
                </a:rPr>
                <a:t> (</a:t>
              </a:r>
              <a:r>
                <a:rPr lang="it-IT" sz="1050" dirty="0" err="1">
                  <a:latin typeface="Geneva" panose="020B0503030404040204"/>
                </a:rPr>
                <a:t>sensor</a:t>
              </a:r>
              <a:r>
                <a:rPr lang="it-IT" sz="1050" dirty="0">
                  <a:latin typeface="Geneva" panose="020B0503030404040204"/>
                </a:rPr>
                <a:t>) = </a:t>
              </a:r>
              <a:r>
                <a:rPr lang="it-IT" sz="1050" b="1" i="1" dirty="0">
                  <a:latin typeface="Geneva" panose="020B0503030404040204"/>
                </a:rPr>
                <a:t>50 </a:t>
              </a:r>
              <a:r>
                <a:rPr lang="it-IT" sz="1050" b="1" i="1" dirty="0" err="1">
                  <a:latin typeface="Geneva" panose="020B0503030404040204"/>
                </a:rPr>
                <a:t>mW</a:t>
              </a:r>
              <a:r>
                <a:rPr lang="it-IT" sz="1050" b="1" i="1" dirty="0">
                  <a:latin typeface="Geneva" panose="020B0503030404040204"/>
                </a:rPr>
                <a:t>/cm</a:t>
              </a:r>
              <a:r>
                <a:rPr lang="it-IT" sz="1050" b="1" i="1" baseline="30000" dirty="0">
                  <a:latin typeface="Geneva" panose="020B0503030404040204"/>
                </a:rPr>
                <a:t>2</a:t>
              </a:r>
            </a:p>
            <a:p>
              <a:endParaRPr lang="it-IT" sz="1050" b="1" i="1" baseline="30000" dirty="0">
                <a:latin typeface="Geneva" panose="020B0503030404040204"/>
              </a:endParaRPr>
            </a:p>
            <a:p>
              <a:r>
                <a:rPr lang="it-IT" sz="1050" dirty="0">
                  <a:latin typeface="Geneva" panose="020B0503030404040204"/>
                </a:rPr>
                <a:t>Total power (</a:t>
              </a:r>
              <a:r>
                <a:rPr lang="it-IT" sz="1050" dirty="0" err="1">
                  <a:latin typeface="Geneva" panose="020B0503030404040204"/>
                </a:rPr>
                <a:t>each</a:t>
              </a:r>
              <a:r>
                <a:rPr lang="it-IT" sz="1050" dirty="0">
                  <a:latin typeface="Geneva" panose="020B0503030404040204"/>
                </a:rPr>
                <a:t> </a:t>
              </a:r>
              <a:r>
                <a:rPr lang="it-IT" sz="1050" dirty="0" err="1">
                  <a:latin typeface="Geneva" panose="020B0503030404040204"/>
                </a:rPr>
                <a:t>stave</a:t>
              </a:r>
              <a:r>
                <a:rPr lang="it-IT" sz="1050" dirty="0">
                  <a:latin typeface="Geneva" panose="020B0503030404040204"/>
                </a:rPr>
                <a:t>) = </a:t>
              </a:r>
              <a:r>
                <a:rPr lang="it-IT" sz="1050" b="1" i="1" dirty="0">
                  <a:latin typeface="Geneva" panose="020B0503030404040204"/>
                </a:rPr>
                <a:t>2.15 W</a:t>
              </a:r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C7EBBF-AA85-14C8-6198-4522BDD0F81E}"/>
              </a:ext>
            </a:extLst>
          </p:cNvPr>
          <p:cNvSpPr txBox="1"/>
          <p:nvPr/>
        </p:nvSpPr>
        <p:spPr>
          <a:xfrm>
            <a:off x="162412" y="405132"/>
            <a:ext cx="3853844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13" b="1" u="sng" dirty="0">
                <a:latin typeface="Geneva" panose="020B0503030404040204"/>
              </a:rPr>
              <a:t>First test:</a:t>
            </a:r>
            <a:r>
              <a:rPr lang="it-IT" sz="1013" b="1" dirty="0">
                <a:latin typeface="Geneva" panose="020B0503030404040204"/>
              </a:rPr>
              <a:t> 60° </a:t>
            </a:r>
            <a:r>
              <a:rPr lang="it-IT" sz="1013" b="1" dirty="0" err="1">
                <a:latin typeface="Geneva" panose="020B0503030404040204"/>
              </a:rPr>
              <a:t>angular</a:t>
            </a:r>
            <a:r>
              <a:rPr lang="it-IT" sz="1013" b="1" dirty="0">
                <a:latin typeface="Geneva" panose="020B0503030404040204"/>
              </a:rPr>
              <a:t> </a:t>
            </a:r>
            <a:r>
              <a:rPr lang="it-IT" sz="1013" b="1" dirty="0" err="1">
                <a:latin typeface="Geneva" panose="020B0503030404040204"/>
              </a:rPr>
              <a:t>sector</a:t>
            </a:r>
            <a:r>
              <a:rPr lang="it-IT" sz="1013" b="1" dirty="0">
                <a:latin typeface="Geneva" panose="020B0503030404040204"/>
              </a:rPr>
              <a:t> of </a:t>
            </a:r>
            <a:r>
              <a:rPr lang="it-IT" sz="1013" b="1" u="sng" dirty="0" err="1">
                <a:latin typeface="Geneva" panose="020B0503030404040204"/>
              </a:rPr>
              <a:t>only</a:t>
            </a:r>
            <a:r>
              <a:rPr lang="it-IT" sz="1013" b="1" u="sng" dirty="0">
                <a:latin typeface="Geneva" panose="020B0503030404040204"/>
              </a:rPr>
              <a:t> </a:t>
            </a:r>
            <a:r>
              <a:rPr lang="it-IT" sz="1013" b="1" u="sng" dirty="0" err="1">
                <a:latin typeface="Geneva" panose="020B0503030404040204"/>
              </a:rPr>
              <a:t>layer</a:t>
            </a:r>
            <a:r>
              <a:rPr lang="it-IT" sz="1013" b="1" u="sng" dirty="0">
                <a:latin typeface="Geneva" panose="020B0503030404040204"/>
              </a:rPr>
              <a:t> 3</a:t>
            </a:r>
          </a:p>
        </p:txBody>
      </p: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7057710B-8DFE-9384-4C4B-DA2042246CB3}"/>
              </a:ext>
            </a:extLst>
          </p:cNvPr>
          <p:cNvGrpSpPr/>
          <p:nvPr/>
        </p:nvGrpSpPr>
        <p:grpSpPr>
          <a:xfrm>
            <a:off x="88271" y="1793258"/>
            <a:ext cx="4272838" cy="2583170"/>
            <a:chOff x="216548" y="3169453"/>
            <a:chExt cx="5697117" cy="3444227"/>
          </a:xfrm>
        </p:grpSpPr>
        <p:pic>
          <p:nvPicPr>
            <p:cNvPr id="64" name="Immagine 63">
              <a:extLst>
                <a:ext uri="{FF2B5EF4-FFF2-40B4-BE49-F238E27FC236}">
                  <a16:creationId xmlns:a16="http://schemas.microsoft.com/office/drawing/2014/main" id="{14357CFE-6B47-3C54-6935-9C36EB593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548" y="3169453"/>
              <a:ext cx="5697117" cy="3444227"/>
            </a:xfrm>
            <a:prstGeom prst="rect">
              <a:avLst/>
            </a:prstGeom>
          </p:spPr>
        </p:pic>
        <p:cxnSp>
          <p:nvCxnSpPr>
            <p:cNvPr id="69" name="Connettore 2 68">
              <a:extLst>
                <a:ext uri="{FF2B5EF4-FFF2-40B4-BE49-F238E27FC236}">
                  <a16:creationId xmlns:a16="http://schemas.microsoft.com/office/drawing/2014/main" id="{0AEA51B7-E185-61C9-5EAA-829BDB470E5E}"/>
                </a:ext>
              </a:extLst>
            </p:cNvPr>
            <p:cNvCxnSpPr/>
            <p:nvPr/>
          </p:nvCxnSpPr>
          <p:spPr>
            <a:xfrm>
              <a:off x="715819" y="4105072"/>
              <a:ext cx="0" cy="96628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2" name="CasellaDiTesto 71">
                  <a:extLst>
                    <a:ext uri="{FF2B5EF4-FFF2-40B4-BE49-F238E27FC236}">
                      <a16:creationId xmlns:a16="http://schemas.microsoft.com/office/drawing/2014/main" id="{0D099E57-5B14-71E9-A05A-7AA44B65BC30}"/>
                    </a:ext>
                  </a:extLst>
                </p:cNvPr>
                <p:cNvSpPr txBox="1"/>
                <p:nvPr/>
              </p:nvSpPr>
              <p:spPr>
                <a:xfrm>
                  <a:off x="654211" y="4414570"/>
                  <a:ext cx="765291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it-IT" sz="105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sz="1013"/>
                </a:p>
              </p:txBody>
            </p:sp>
          </mc:Choice>
          <mc:Fallback>
            <p:sp>
              <p:nvSpPr>
                <p:cNvPr id="72" name="CasellaDiTesto 71">
                  <a:extLst>
                    <a:ext uri="{FF2B5EF4-FFF2-40B4-BE49-F238E27FC236}">
                      <a16:creationId xmlns:a16="http://schemas.microsoft.com/office/drawing/2014/main" id="{0D099E57-5B14-71E9-A05A-7AA44B65BC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211" y="4414570"/>
                  <a:ext cx="765291" cy="338555"/>
                </a:xfrm>
                <a:prstGeom prst="rect">
                  <a:avLst/>
                </a:prstGeom>
                <a:blipFill>
                  <a:blip r:embed="rId4"/>
                  <a:stretch>
                    <a:fillRect r="-6522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4" name="Connettore 2 73">
              <a:extLst>
                <a:ext uri="{FF2B5EF4-FFF2-40B4-BE49-F238E27FC236}">
                  <a16:creationId xmlns:a16="http://schemas.microsoft.com/office/drawing/2014/main" id="{FD0595C7-80E8-05EE-5AA3-7A6C27780331}"/>
                </a:ext>
              </a:extLst>
            </p:cNvPr>
            <p:cNvCxnSpPr/>
            <p:nvPr/>
          </p:nvCxnSpPr>
          <p:spPr>
            <a:xfrm>
              <a:off x="715819" y="3754877"/>
              <a:ext cx="0" cy="25291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5" name="CasellaDiTesto 74">
                  <a:extLst>
                    <a:ext uri="{FF2B5EF4-FFF2-40B4-BE49-F238E27FC236}">
                      <a16:creationId xmlns:a16="http://schemas.microsoft.com/office/drawing/2014/main" id="{71682034-C0B2-F149-1056-81C0BF605498}"/>
                    </a:ext>
                  </a:extLst>
                </p:cNvPr>
                <p:cNvSpPr txBox="1"/>
                <p:nvPr/>
              </p:nvSpPr>
              <p:spPr>
                <a:xfrm>
                  <a:off x="644828" y="3828073"/>
                  <a:ext cx="765291" cy="307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it-IT" sz="900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sz="1013"/>
                </a:p>
              </p:txBody>
            </p:sp>
          </mc:Choice>
          <mc:Fallback>
            <p:sp>
              <p:nvSpPr>
                <p:cNvPr id="75" name="CasellaDiTesto 74">
                  <a:extLst>
                    <a:ext uri="{FF2B5EF4-FFF2-40B4-BE49-F238E27FC236}">
                      <a16:creationId xmlns:a16="http://schemas.microsoft.com/office/drawing/2014/main" id="{71682034-C0B2-F149-1056-81C0BF6054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28" y="3828073"/>
                  <a:ext cx="765291" cy="30777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076753E-2A22-BA2A-1067-67903CB3BA22}"/>
              </a:ext>
            </a:extLst>
          </p:cNvPr>
          <p:cNvSpPr txBox="1"/>
          <p:nvPr/>
        </p:nvSpPr>
        <p:spPr>
          <a:xfrm>
            <a:off x="2660742" y="2291662"/>
            <a:ext cx="113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Stave A </a:t>
            </a:r>
            <a:r>
              <a:rPr lang="it-IT" sz="1200" b="1" dirty="0" err="1"/>
              <a:t>is</a:t>
            </a:r>
            <a:r>
              <a:rPr lang="it-IT" sz="1200" b="1" dirty="0"/>
              <a:t> ‘</a:t>
            </a:r>
            <a:r>
              <a:rPr lang="it-IT" sz="1200" b="1" dirty="0" err="1"/>
              <a:t>stifled</a:t>
            </a:r>
            <a:r>
              <a:rPr lang="it-IT" sz="1200" b="1" dirty="0"/>
              <a:t>’ by B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3E91B55-F4B4-CF7F-E8E3-92943700741A}"/>
              </a:ext>
            </a:extLst>
          </p:cNvPr>
          <p:cNvGrpSpPr/>
          <p:nvPr/>
        </p:nvGrpSpPr>
        <p:grpSpPr>
          <a:xfrm>
            <a:off x="75816" y="644761"/>
            <a:ext cx="5862630" cy="1253942"/>
            <a:chOff x="2187579" y="873466"/>
            <a:chExt cx="7816840" cy="1671923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DC6FA4AA-BF9E-5A65-2C97-C314FD6C9F22}"/>
                </a:ext>
              </a:extLst>
            </p:cNvPr>
            <p:cNvGrpSpPr/>
            <p:nvPr/>
          </p:nvGrpSpPr>
          <p:grpSpPr>
            <a:xfrm>
              <a:off x="2187579" y="873466"/>
              <a:ext cx="7816840" cy="1504801"/>
              <a:chOff x="2187579" y="873466"/>
              <a:chExt cx="7816840" cy="1504801"/>
            </a:xfrm>
          </p:grpSpPr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18C26103-D6DE-E46B-ACC4-F608EC3215D8}"/>
                  </a:ext>
                </a:extLst>
              </p:cNvPr>
              <p:cNvGrpSpPr/>
              <p:nvPr/>
            </p:nvGrpSpPr>
            <p:grpSpPr>
              <a:xfrm>
                <a:off x="2187579" y="949666"/>
                <a:ext cx="7816840" cy="1140460"/>
                <a:chOff x="60135" y="844036"/>
                <a:chExt cx="7816840" cy="1140460"/>
              </a:xfrm>
            </p:grpSpPr>
            <p:sp>
              <p:nvSpPr>
                <p:cNvPr id="53" name="CasellaDiTesto 52">
                  <a:extLst>
                    <a:ext uri="{FF2B5EF4-FFF2-40B4-BE49-F238E27FC236}">
                      <a16:creationId xmlns:a16="http://schemas.microsoft.com/office/drawing/2014/main" id="{A688AE68-1A02-A2EA-90A3-B456E32AA172}"/>
                    </a:ext>
                  </a:extLst>
                </p:cNvPr>
                <p:cNvSpPr txBox="1"/>
                <p:nvPr/>
              </p:nvSpPr>
              <p:spPr>
                <a:xfrm>
                  <a:off x="7431332" y="1430498"/>
                  <a:ext cx="434635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50" b="1" dirty="0">
                      <a:solidFill>
                        <a:schemeClr val="accent1"/>
                      </a:solidFill>
                      <a:latin typeface="Geneva" panose="020B0503030404040204"/>
                    </a:rPr>
                    <a:t>A1</a:t>
                  </a:r>
                </a:p>
              </p:txBody>
            </p:sp>
            <p:sp>
              <p:nvSpPr>
                <p:cNvPr id="59" name="CasellaDiTesto 58">
                  <a:extLst>
                    <a:ext uri="{FF2B5EF4-FFF2-40B4-BE49-F238E27FC236}">
                      <a16:creationId xmlns:a16="http://schemas.microsoft.com/office/drawing/2014/main" id="{E86E78E3-326B-23B1-5456-59FBE41F0C1A}"/>
                    </a:ext>
                  </a:extLst>
                </p:cNvPr>
                <p:cNvSpPr txBox="1"/>
                <p:nvPr/>
              </p:nvSpPr>
              <p:spPr>
                <a:xfrm>
                  <a:off x="4226236" y="1406439"/>
                  <a:ext cx="434635" cy="553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50" b="1" dirty="0">
                      <a:solidFill>
                        <a:srgbClr val="FFC000"/>
                      </a:solidFill>
                      <a:latin typeface="Geneva" panose="020B0503030404040204"/>
                    </a:rPr>
                    <a:t>A2</a:t>
                  </a:r>
                </a:p>
              </p:txBody>
            </p:sp>
            <p:sp>
              <p:nvSpPr>
                <p:cNvPr id="60" name="CasellaDiTesto 59">
                  <a:extLst>
                    <a:ext uri="{FF2B5EF4-FFF2-40B4-BE49-F238E27FC236}">
                      <a16:creationId xmlns:a16="http://schemas.microsoft.com/office/drawing/2014/main" id="{F35B8259-C4C8-FEDB-BABC-22357281A12A}"/>
                    </a:ext>
                  </a:extLst>
                </p:cNvPr>
                <p:cNvSpPr txBox="1"/>
                <p:nvPr/>
              </p:nvSpPr>
              <p:spPr>
                <a:xfrm>
                  <a:off x="641730" y="1406439"/>
                  <a:ext cx="434635" cy="553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050" b="1" dirty="0">
                      <a:solidFill>
                        <a:srgbClr val="FF0000"/>
                      </a:solidFill>
                      <a:latin typeface="Geneva" panose="020B0503030404040204"/>
                    </a:rPr>
                    <a:t>A3</a:t>
                  </a:r>
                </a:p>
              </p:txBody>
            </p:sp>
            <p:grpSp>
              <p:nvGrpSpPr>
                <p:cNvPr id="61" name="Gruppo 60">
                  <a:extLst>
                    <a:ext uri="{FF2B5EF4-FFF2-40B4-BE49-F238E27FC236}">
                      <a16:creationId xmlns:a16="http://schemas.microsoft.com/office/drawing/2014/main" id="{0094EE8A-F1B2-32EA-069A-C42006BF3239}"/>
                    </a:ext>
                  </a:extLst>
                </p:cNvPr>
                <p:cNvGrpSpPr/>
                <p:nvPr/>
              </p:nvGrpSpPr>
              <p:grpSpPr>
                <a:xfrm>
                  <a:off x="60135" y="844036"/>
                  <a:ext cx="7816840" cy="1039495"/>
                  <a:chOff x="60135" y="844036"/>
                  <a:chExt cx="7816840" cy="1039495"/>
                </a:xfrm>
              </p:grpSpPr>
              <p:grpSp>
                <p:nvGrpSpPr>
                  <p:cNvPr id="62" name="Gruppo 61">
                    <a:extLst>
                      <a:ext uri="{FF2B5EF4-FFF2-40B4-BE49-F238E27FC236}">
                        <a16:creationId xmlns:a16="http://schemas.microsoft.com/office/drawing/2014/main" id="{2314C7E5-6181-D477-E0CD-39850CA7A7FA}"/>
                      </a:ext>
                    </a:extLst>
                  </p:cNvPr>
                  <p:cNvGrpSpPr/>
                  <p:nvPr/>
                </p:nvGrpSpPr>
                <p:grpSpPr>
                  <a:xfrm>
                    <a:off x="60135" y="1084475"/>
                    <a:ext cx="7816840" cy="799056"/>
                    <a:chOff x="60135" y="1084475"/>
                    <a:chExt cx="7816840" cy="799056"/>
                  </a:xfrm>
                </p:grpSpPr>
                <p:pic>
                  <p:nvPicPr>
                    <p:cNvPr id="71" name="Immagine 70">
                      <a:extLst>
                        <a:ext uri="{FF2B5EF4-FFF2-40B4-BE49-F238E27FC236}">
                          <a16:creationId xmlns:a16="http://schemas.microsoft.com/office/drawing/2014/main" id="{C744B966-8CB2-43DA-499E-866E1DE96D7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6702" t="48669" r="13405" b="47303"/>
                    <a:stretch>
                      <a:fillRect/>
                    </a:stretch>
                  </p:blipFill>
                  <p:spPr>
                    <a:xfrm>
                      <a:off x="60135" y="1084475"/>
                      <a:ext cx="7816840" cy="24479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3" name="Immagine 72">
                      <a:extLst>
                        <a:ext uri="{FF2B5EF4-FFF2-40B4-BE49-F238E27FC236}">
                          <a16:creationId xmlns:a16="http://schemas.microsoft.com/office/drawing/2014/main" id="{33B0DE78-6893-4292-96B3-A534C34E4AE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6702" t="48669" r="13405" b="47303"/>
                    <a:stretch>
                      <a:fillRect/>
                    </a:stretch>
                  </p:blipFill>
                  <p:spPr>
                    <a:xfrm>
                      <a:off x="60135" y="1638737"/>
                      <a:ext cx="7816840" cy="244794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77" name="Rettangolo 76">
                      <a:extLst>
                        <a:ext uri="{FF2B5EF4-FFF2-40B4-BE49-F238E27FC236}">
                          <a16:creationId xmlns:a16="http://schemas.microsoft.com/office/drawing/2014/main" id="{F3B6D4CF-71B0-1C5A-0DFA-82B0F2C572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1140" y="1687139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  <p:sp>
                  <p:nvSpPr>
                    <p:cNvPr id="79" name="Rettangolo 78">
                      <a:extLst>
                        <a:ext uri="{FF2B5EF4-FFF2-40B4-BE49-F238E27FC236}">
                          <a16:creationId xmlns:a16="http://schemas.microsoft.com/office/drawing/2014/main" id="{BA65BD62-5663-C7A6-B7B4-A6CCC82222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4348" y="1685445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  <p:sp>
                  <p:nvSpPr>
                    <p:cNvPr id="80" name="Rettangolo 79">
                      <a:extLst>
                        <a:ext uri="{FF2B5EF4-FFF2-40B4-BE49-F238E27FC236}">
                          <a16:creationId xmlns:a16="http://schemas.microsoft.com/office/drawing/2014/main" id="{CCE3A5F9-60EB-063B-2BAF-9B4F7650C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302" y="1683864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  <p:sp>
                  <p:nvSpPr>
                    <p:cNvPr id="81" name="Rettangolo 80">
                      <a:extLst>
                        <a:ext uri="{FF2B5EF4-FFF2-40B4-BE49-F238E27FC236}">
                          <a16:creationId xmlns:a16="http://schemas.microsoft.com/office/drawing/2014/main" id="{1688538B-9C3A-34D2-A2CB-11657E9790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32376" y="1253041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  <p:sp>
                  <p:nvSpPr>
                    <p:cNvPr id="85" name="Rettangolo 84">
                      <a:extLst>
                        <a:ext uri="{FF2B5EF4-FFF2-40B4-BE49-F238E27FC236}">
                          <a16:creationId xmlns:a16="http://schemas.microsoft.com/office/drawing/2014/main" id="{A427358E-75F4-CCFB-ADD6-740755C46D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4348" y="1244489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  <p:sp>
                  <p:nvSpPr>
                    <p:cNvPr id="86" name="Rettangolo 85">
                      <a:extLst>
                        <a:ext uri="{FF2B5EF4-FFF2-40B4-BE49-F238E27FC236}">
                          <a16:creationId xmlns:a16="http://schemas.microsoft.com/office/drawing/2014/main" id="{53A1F996-E9A0-1B41-9589-9B5ECD8CF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7575" y="1238702"/>
                      <a:ext cx="123217" cy="60704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sz="1013"/>
                    </a:p>
                  </p:txBody>
                </p:sp>
              </p:grpSp>
              <p:sp>
                <p:nvSpPr>
                  <p:cNvPr id="63" name="CasellaDiTesto 62">
                    <a:extLst>
                      <a:ext uri="{FF2B5EF4-FFF2-40B4-BE49-F238E27FC236}">
                        <a16:creationId xmlns:a16="http://schemas.microsoft.com/office/drawing/2014/main" id="{D85668CE-4ABE-B4C3-04E0-BEC24E844229}"/>
                      </a:ext>
                    </a:extLst>
                  </p:cNvPr>
                  <p:cNvSpPr txBox="1"/>
                  <p:nvPr/>
                </p:nvSpPr>
                <p:spPr>
                  <a:xfrm>
                    <a:off x="7431331" y="844036"/>
                    <a:ext cx="434635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b="1" dirty="0">
                        <a:solidFill>
                          <a:schemeClr val="accent1"/>
                        </a:solidFill>
                        <a:latin typeface="Geneva" panose="020B0503030404040204"/>
                      </a:rPr>
                      <a:t>B1</a:t>
                    </a:r>
                  </a:p>
                </p:txBody>
              </p:sp>
              <p:sp>
                <p:nvSpPr>
                  <p:cNvPr id="66" name="CasellaDiTesto 65">
                    <a:extLst>
                      <a:ext uri="{FF2B5EF4-FFF2-40B4-BE49-F238E27FC236}">
                        <a16:creationId xmlns:a16="http://schemas.microsoft.com/office/drawing/2014/main" id="{8BDE9514-22EE-9123-8E08-EBFBE21F17DC}"/>
                      </a:ext>
                    </a:extLst>
                  </p:cNvPr>
                  <p:cNvSpPr txBox="1"/>
                  <p:nvPr/>
                </p:nvSpPr>
                <p:spPr>
                  <a:xfrm>
                    <a:off x="4220291" y="892001"/>
                    <a:ext cx="434635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b="1" dirty="0">
                        <a:solidFill>
                          <a:srgbClr val="FFC000"/>
                        </a:solidFill>
                        <a:latin typeface="Geneva" panose="020B0503030404040204"/>
                      </a:rPr>
                      <a:t>B2</a:t>
                    </a:r>
                  </a:p>
                </p:txBody>
              </p:sp>
              <p:sp>
                <p:nvSpPr>
                  <p:cNvPr id="68" name="CasellaDiTesto 67">
                    <a:extLst>
                      <a:ext uri="{FF2B5EF4-FFF2-40B4-BE49-F238E27FC236}">
                        <a16:creationId xmlns:a16="http://schemas.microsoft.com/office/drawing/2014/main" id="{BBB66077-B6E1-39F5-AEA9-68782A3C0FD4}"/>
                      </a:ext>
                    </a:extLst>
                  </p:cNvPr>
                  <p:cNvSpPr txBox="1"/>
                  <p:nvPr/>
                </p:nvSpPr>
                <p:spPr>
                  <a:xfrm>
                    <a:off x="641730" y="876325"/>
                    <a:ext cx="434635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050" b="1" dirty="0">
                        <a:solidFill>
                          <a:srgbClr val="FF0000"/>
                        </a:solidFill>
                        <a:latin typeface="Geneva" panose="020B0503030404040204"/>
                      </a:rPr>
                      <a:t>B3</a:t>
                    </a:r>
                  </a:p>
                </p:txBody>
              </p:sp>
            </p:grpSp>
          </p:grpSp>
          <p:cxnSp>
            <p:nvCxnSpPr>
              <p:cNvPr id="30" name="Connettore 2 29">
                <a:extLst>
                  <a:ext uri="{FF2B5EF4-FFF2-40B4-BE49-F238E27FC236}">
                    <a16:creationId xmlns:a16="http://schemas.microsoft.com/office/drawing/2014/main" id="{E5C235DA-48B4-1CF0-3B5F-FC03E90672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1010" y="2062946"/>
                <a:ext cx="331079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ttore 2 37">
                <a:extLst>
                  <a:ext uri="{FF2B5EF4-FFF2-40B4-BE49-F238E27FC236}">
                    <a16:creationId xmlns:a16="http://schemas.microsoft.com/office/drawing/2014/main" id="{BE6EA976-4642-D9F4-173A-F6FC223F3A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3119" y="2062946"/>
                <a:ext cx="3310791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9" name="CasellaDiTesto 38">
                    <a:extLst>
                      <a:ext uri="{FF2B5EF4-FFF2-40B4-BE49-F238E27FC236}">
                        <a16:creationId xmlns:a16="http://schemas.microsoft.com/office/drawing/2014/main" id="{D2FFF42A-4D00-9309-3502-713BC4121A9D}"/>
                      </a:ext>
                    </a:extLst>
                  </p:cNvPr>
                  <p:cNvSpPr txBox="1"/>
                  <p:nvPr/>
                </p:nvSpPr>
                <p:spPr>
                  <a:xfrm>
                    <a:off x="7553759" y="2039712"/>
                    <a:ext cx="765291" cy="338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sz="1013"/>
                  </a:p>
                </p:txBody>
              </p:sp>
            </mc:Choice>
            <mc:Fallback>
              <p:sp>
                <p:nvSpPr>
                  <p:cNvPr id="39" name="CasellaDiTesto 38">
                    <a:extLst>
                      <a:ext uri="{FF2B5EF4-FFF2-40B4-BE49-F238E27FC236}">
                        <a16:creationId xmlns:a16="http://schemas.microsoft.com/office/drawing/2014/main" id="{D2FFF42A-4D00-9309-3502-713BC4121A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3759" y="2039712"/>
                    <a:ext cx="765291" cy="33855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4348"/>
                    </a:stretch>
                  </a:blipFill>
                </p:spPr>
                <p:txBody>
                  <a:bodyPr/>
                  <a:lstStyle/>
                  <a:p>
                    <a:r>
                      <a:rPr lang="en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2" name="CasellaDiTesto 41">
                    <a:extLst>
                      <a:ext uri="{FF2B5EF4-FFF2-40B4-BE49-F238E27FC236}">
                        <a16:creationId xmlns:a16="http://schemas.microsoft.com/office/drawing/2014/main" id="{C3B8AC47-67BF-C90A-E429-67080B4E8EDE}"/>
                      </a:ext>
                    </a:extLst>
                  </p:cNvPr>
                  <p:cNvSpPr txBox="1"/>
                  <p:nvPr/>
                </p:nvSpPr>
                <p:spPr>
                  <a:xfrm>
                    <a:off x="4125868" y="2039712"/>
                    <a:ext cx="765291" cy="338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𝑨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sz="1013"/>
                  </a:p>
                </p:txBody>
              </p:sp>
            </mc:Choice>
            <mc:Fallback>
              <p:sp>
                <p:nvSpPr>
                  <p:cNvPr id="42" name="CasellaDiTesto 41">
                    <a:extLst>
                      <a:ext uri="{FF2B5EF4-FFF2-40B4-BE49-F238E27FC236}">
                        <a16:creationId xmlns:a16="http://schemas.microsoft.com/office/drawing/2014/main" id="{C3B8AC47-67BF-C90A-E429-67080B4E8E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25868" y="2039712"/>
                    <a:ext cx="765291" cy="33855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6522"/>
                    </a:stretch>
                  </a:blipFill>
                </p:spPr>
                <p:txBody>
                  <a:bodyPr/>
                  <a:lstStyle/>
                  <a:p>
                    <a:r>
                      <a:rPr lang="en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0" name="CasellaDiTesto 49">
                    <a:extLst>
                      <a:ext uri="{FF2B5EF4-FFF2-40B4-BE49-F238E27FC236}">
                        <a16:creationId xmlns:a16="http://schemas.microsoft.com/office/drawing/2014/main" id="{B5EB539A-CAD9-728C-7164-DE28122CB1D9}"/>
                      </a:ext>
                    </a:extLst>
                  </p:cNvPr>
                  <p:cNvSpPr txBox="1"/>
                  <p:nvPr/>
                </p:nvSpPr>
                <p:spPr>
                  <a:xfrm>
                    <a:off x="7553758" y="873466"/>
                    <a:ext cx="765291" cy="338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050" b="1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sz="1013"/>
                  </a:p>
                </p:txBody>
              </p:sp>
            </mc:Choice>
            <mc:Fallback>
              <p:sp>
                <p:nvSpPr>
                  <p:cNvPr id="50" name="CasellaDiTesto 49">
                    <a:extLst>
                      <a:ext uri="{FF2B5EF4-FFF2-40B4-BE49-F238E27FC236}">
                        <a16:creationId xmlns:a16="http://schemas.microsoft.com/office/drawing/2014/main" id="{B5EB539A-CAD9-728C-7164-DE28122CB1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553758" y="873466"/>
                    <a:ext cx="765291" cy="33855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6522"/>
                    </a:stretch>
                  </a:blipFill>
                </p:spPr>
                <p:txBody>
                  <a:bodyPr/>
                  <a:lstStyle/>
                  <a:p>
                    <a:r>
                      <a:rPr lang="en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2" name="CasellaDiTesto 51">
                    <a:extLst>
                      <a:ext uri="{FF2B5EF4-FFF2-40B4-BE49-F238E27FC236}">
                        <a16:creationId xmlns:a16="http://schemas.microsoft.com/office/drawing/2014/main" id="{871F4FE5-9AA2-71C3-2C31-4B8DB9B31D4F}"/>
                      </a:ext>
                    </a:extLst>
                  </p:cNvPr>
                  <p:cNvSpPr txBox="1"/>
                  <p:nvPr/>
                </p:nvSpPr>
                <p:spPr>
                  <a:xfrm>
                    <a:off x="4125867" y="905563"/>
                    <a:ext cx="765291" cy="3385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𝑩</m:t>
                              </m:r>
                              <m:r>
                                <a:rPr lang="it-IT" sz="1050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sz="1013"/>
                  </a:p>
                </p:txBody>
              </p:sp>
            </mc:Choice>
            <mc:Fallback>
              <p:sp>
                <p:nvSpPr>
                  <p:cNvPr id="52" name="CasellaDiTesto 51">
                    <a:extLst>
                      <a:ext uri="{FF2B5EF4-FFF2-40B4-BE49-F238E27FC236}">
                        <a16:creationId xmlns:a16="http://schemas.microsoft.com/office/drawing/2014/main" id="{871F4FE5-9AA2-71C3-2C31-4B8DB9B31D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25867" y="905563"/>
                    <a:ext cx="765291" cy="33855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6522"/>
                    </a:stretch>
                  </a:blipFill>
                </p:spPr>
                <p:txBody>
                  <a:bodyPr/>
                  <a:lstStyle/>
                  <a:p>
                    <a:r>
                      <a:rPr lang="en-I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4" name="Connettore 2 23">
              <a:extLst>
                <a:ext uri="{FF2B5EF4-FFF2-40B4-BE49-F238E27FC236}">
                  <a16:creationId xmlns:a16="http://schemas.microsoft.com/office/drawing/2014/main" id="{1AF5F624-F3D6-8D27-B29F-2967793F21B1}"/>
                </a:ext>
              </a:extLst>
            </p:cNvPr>
            <p:cNvCxnSpPr/>
            <p:nvPr/>
          </p:nvCxnSpPr>
          <p:spPr>
            <a:xfrm flipH="1">
              <a:off x="9036948" y="2545389"/>
              <a:ext cx="668924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22CC1F20-A9C2-767F-50BB-9E92A46AC77F}"/>
                </a:ext>
              </a:extLst>
            </p:cNvPr>
            <p:cNvSpPr txBox="1"/>
            <p:nvPr/>
          </p:nvSpPr>
          <p:spPr>
            <a:xfrm>
              <a:off x="9086078" y="2196649"/>
              <a:ext cx="862228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50" b="1" i="1" dirty="0">
                  <a:latin typeface="Geneva" panose="020B0503030404040204"/>
                </a:rPr>
                <a:t>FLOW</a:t>
              </a:r>
            </a:p>
          </p:txBody>
        </p:sp>
      </p:grp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7D30B51-C594-3252-5F0D-89052F95DE57}"/>
              </a:ext>
            </a:extLst>
          </p:cNvPr>
          <p:cNvSpPr txBox="1"/>
          <p:nvPr/>
        </p:nvSpPr>
        <p:spPr>
          <a:xfrm>
            <a:off x="5149297" y="571019"/>
            <a:ext cx="7900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i="1" dirty="0">
                <a:latin typeface="Geneva" panose="020B0503030404040204"/>
              </a:rPr>
              <a:t>Top </a:t>
            </a:r>
            <a:r>
              <a:rPr lang="it-IT" sz="1050" i="1" dirty="0" err="1">
                <a:latin typeface="Geneva" panose="020B0503030404040204"/>
              </a:rPr>
              <a:t>view</a:t>
            </a:r>
            <a:endParaRPr lang="it-IT" sz="1050" i="1" dirty="0">
              <a:latin typeface="Geneva" panose="020B0503030404040204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5FB151D-517E-FA14-419C-2A4AF39ED53D}"/>
              </a:ext>
            </a:extLst>
          </p:cNvPr>
          <p:cNvGrpSpPr/>
          <p:nvPr/>
        </p:nvGrpSpPr>
        <p:grpSpPr>
          <a:xfrm>
            <a:off x="4109811" y="432525"/>
            <a:ext cx="1149871" cy="253916"/>
            <a:chOff x="7055054" y="2740908"/>
            <a:chExt cx="948439" cy="338555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1FC77D91-4E4A-4D20-4313-3EA871BB7B0F}"/>
                </a:ext>
              </a:extLst>
            </p:cNvPr>
            <p:cNvSpPr/>
            <p:nvPr/>
          </p:nvSpPr>
          <p:spPr>
            <a:xfrm>
              <a:off x="7055054" y="2870591"/>
              <a:ext cx="123217" cy="60704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013"/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295E44BF-7A1A-112E-F7AE-512A062E9AB1}"/>
                </a:ext>
              </a:extLst>
            </p:cNvPr>
            <p:cNvSpPr txBox="1"/>
            <p:nvPr/>
          </p:nvSpPr>
          <p:spPr>
            <a:xfrm>
              <a:off x="7141265" y="2740908"/>
              <a:ext cx="862228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50" dirty="0">
                  <a:latin typeface="Geneva" panose="020B0503030404040204"/>
                </a:rPr>
                <a:t>PT1000</a:t>
              </a:r>
            </a:p>
          </p:txBody>
        </p:sp>
      </p:grpSp>
      <p:pic>
        <p:nvPicPr>
          <p:cNvPr id="13" name="Immagine 2">
            <a:extLst>
              <a:ext uri="{FF2B5EF4-FFF2-40B4-BE49-F238E27FC236}">
                <a16:creationId xmlns:a16="http://schemas.microsoft.com/office/drawing/2014/main" id="{DE5DFE42-B54E-3702-06EB-1C99FA2D98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504" y="2088897"/>
            <a:ext cx="4205210" cy="25471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8AD2ED-7E14-9E96-B275-B13BBE12A49D}"/>
              </a:ext>
            </a:extLst>
          </p:cNvPr>
          <p:cNvSpPr txBox="1"/>
          <p:nvPr/>
        </p:nvSpPr>
        <p:spPr>
          <a:xfrm>
            <a:off x="162412" y="4639560"/>
            <a:ext cx="6151941" cy="461665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IT" sz="1200" dirty="0"/>
              <a:t>Air-cooling works. </a:t>
            </a:r>
            <a:r>
              <a:rPr lang="en-GB" sz="1200" dirty="0"/>
              <a:t>C</a:t>
            </a:r>
            <a:r>
              <a:rPr lang="en-IT" sz="1200" dirty="0"/>
              <a:t>losest point to the air-ducts is cooler than the others.  Optimisation ongoing</a:t>
            </a:r>
          </a:p>
          <a:p>
            <a:r>
              <a:rPr lang="en-IT" sz="1200" dirty="0"/>
              <a:t>Soon to study vibration induced displacements by air.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2616FA-E0AC-9988-080A-E278006DBBF4}"/>
              </a:ext>
            </a:extLst>
          </p:cNvPr>
          <p:cNvSpPr txBox="1"/>
          <p:nvPr/>
        </p:nvSpPr>
        <p:spPr>
          <a:xfrm>
            <a:off x="7033822" y="4663444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G. </a:t>
            </a:r>
            <a:r>
              <a:rPr lang="en-US" sz="1200" dirty="0" err="1">
                <a:solidFill>
                  <a:srgbClr val="FF0000"/>
                </a:solidFill>
              </a:rPr>
              <a:t>Ammirabile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67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6AA4-752F-EFA2-513B-58D9E4E6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o 8">
            <a:extLst>
              <a:ext uri="{FF2B5EF4-FFF2-40B4-BE49-F238E27FC236}">
                <a16:creationId xmlns:a16="http://schemas.microsoft.com/office/drawing/2014/main" id="{3543CD5D-AF17-23C8-ECD2-DD9A9342E3FA}"/>
              </a:ext>
            </a:extLst>
          </p:cNvPr>
          <p:cNvGrpSpPr/>
          <p:nvPr/>
        </p:nvGrpSpPr>
        <p:grpSpPr>
          <a:xfrm>
            <a:off x="405327" y="3303025"/>
            <a:ext cx="2429021" cy="559961"/>
            <a:chOff x="1151938" y="4492447"/>
            <a:chExt cx="1899506" cy="746614"/>
          </a:xfrm>
        </p:grpSpPr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9616DD7E-99B5-AE30-29CF-242727599FB6}"/>
                </a:ext>
              </a:extLst>
            </p:cNvPr>
            <p:cNvCxnSpPr/>
            <p:nvPr/>
          </p:nvCxnSpPr>
          <p:spPr>
            <a:xfrm>
              <a:off x="1151938" y="4708772"/>
              <a:ext cx="171039" cy="0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Connettore diritto 22">
              <a:extLst>
                <a:ext uri="{FF2B5EF4-FFF2-40B4-BE49-F238E27FC236}">
                  <a16:creationId xmlns:a16="http://schemas.microsoft.com/office/drawing/2014/main" id="{51B50797-D54C-F66C-6A13-B32CB67200D2}"/>
                </a:ext>
              </a:extLst>
            </p:cNvPr>
            <p:cNvCxnSpPr/>
            <p:nvPr/>
          </p:nvCxnSpPr>
          <p:spPr>
            <a:xfrm>
              <a:off x="1151938" y="4947137"/>
              <a:ext cx="171039" cy="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Connettore diritto 23">
              <a:extLst>
                <a:ext uri="{FF2B5EF4-FFF2-40B4-BE49-F238E27FC236}">
                  <a16:creationId xmlns:a16="http://schemas.microsoft.com/office/drawing/2014/main" id="{6F8650E7-2126-54E1-2FD4-469C42422D71}"/>
                </a:ext>
              </a:extLst>
            </p:cNvPr>
            <p:cNvCxnSpPr/>
            <p:nvPr/>
          </p:nvCxnSpPr>
          <p:spPr>
            <a:xfrm>
              <a:off x="1151938" y="5216817"/>
              <a:ext cx="171039" cy="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AE6C5257-2545-9480-8897-CC1B9EB8C787}"/>
                </a:ext>
              </a:extLst>
            </p:cNvPr>
            <p:cNvSpPr txBox="1"/>
            <p:nvPr/>
          </p:nvSpPr>
          <p:spPr>
            <a:xfrm>
              <a:off x="1401918" y="4492447"/>
              <a:ext cx="1649526" cy="746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13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</a:rPr>
                <a:t>Layer 3 </a:t>
              </a:r>
              <a:r>
                <a:rPr lang="it-IT" sz="1013" dirty="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</a:rPr>
                <a:t>ducts</a:t>
              </a:r>
              <a:endParaRPr lang="it-IT" sz="1013" dirty="0">
                <a:solidFill>
                  <a:schemeClr val="tx2">
                    <a:lumMod val="75000"/>
                    <a:lumOff val="25000"/>
                  </a:schemeClr>
                </a:solidFill>
                <a:latin typeface="Aptos" panose="020B0004020202020204" pitchFamily="34" charset="0"/>
              </a:endParaRPr>
            </a:p>
            <a:p>
              <a:r>
                <a:rPr lang="it-IT" sz="1013" dirty="0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Layer 2 </a:t>
              </a:r>
              <a:r>
                <a:rPr lang="it-IT" sz="1013" dirty="0" err="1">
                  <a:solidFill>
                    <a:schemeClr val="accent6">
                      <a:lumMod val="75000"/>
                    </a:schemeClr>
                  </a:solidFill>
                  <a:latin typeface="Aptos" panose="020B0004020202020204" pitchFamily="34" charset="0"/>
                </a:rPr>
                <a:t>ducts</a:t>
              </a:r>
              <a:endParaRPr lang="it-IT" sz="1013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endParaRPr>
            </a:p>
            <a:p>
              <a:r>
                <a:rPr lang="it-IT" sz="1013" dirty="0">
                  <a:solidFill>
                    <a:srgbClr val="FF6600"/>
                  </a:solidFill>
                  <a:latin typeface="Aptos" panose="020B0004020202020204" pitchFamily="34" charset="0"/>
                </a:rPr>
                <a:t>Layer 1 </a:t>
              </a:r>
              <a:r>
                <a:rPr lang="it-IT" sz="1013" dirty="0" err="1">
                  <a:solidFill>
                    <a:srgbClr val="FF6600"/>
                  </a:solidFill>
                  <a:latin typeface="Aptos" panose="020B0004020202020204" pitchFamily="34" charset="0"/>
                </a:rPr>
                <a:t>ducts</a:t>
              </a:r>
              <a:endParaRPr lang="it-IT" sz="1013" dirty="0">
                <a:solidFill>
                  <a:srgbClr val="FF6600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3CF5B37C-D2A1-5DC5-7275-D29A0F781346}"/>
              </a:ext>
            </a:extLst>
          </p:cNvPr>
          <p:cNvGrpSpPr/>
          <p:nvPr/>
        </p:nvGrpSpPr>
        <p:grpSpPr>
          <a:xfrm>
            <a:off x="272005" y="611750"/>
            <a:ext cx="3702482" cy="1739511"/>
            <a:chOff x="362674" y="815666"/>
            <a:chExt cx="4936642" cy="2319348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41CAA62-3436-7710-708B-87D3AF38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24" b="12024"/>
            <a:stretch/>
          </p:blipFill>
          <p:spPr>
            <a:xfrm>
              <a:off x="362674" y="825910"/>
              <a:ext cx="4936642" cy="2309104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D578A3A5-C2D4-E6DE-9789-762152E5DAEC}"/>
                </a:ext>
              </a:extLst>
            </p:cNvPr>
            <p:cNvSpPr txBox="1"/>
            <p:nvPr/>
          </p:nvSpPr>
          <p:spPr>
            <a:xfrm>
              <a:off x="1069109" y="2661138"/>
              <a:ext cx="3689754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 err="1">
                  <a:latin typeface="Aptos" panose="020B0004020202020204" pitchFamily="34" charset="0"/>
                  <a:ea typeface="Geneva" panose="020B0503030404040204" pitchFamily="34" charset="0"/>
                </a:rPr>
                <a:t>Beam</a:t>
              </a:r>
              <a:r>
                <a:rPr lang="it-IT" sz="1013" dirty="0">
                  <a:latin typeface="Aptos" panose="020B0004020202020204" pitchFamily="34" charset="0"/>
                  <a:ea typeface="Geneva" panose="020B0503030404040204" pitchFamily="34" charset="0"/>
                </a:rPr>
                <a:t> pipe with </a:t>
              </a:r>
              <a:r>
                <a:rPr lang="it-IT" sz="1013" dirty="0" err="1">
                  <a:latin typeface="Aptos" panose="020B0004020202020204" pitchFamily="34" charset="0"/>
                  <a:ea typeface="Geneva" panose="020B0503030404040204" pitchFamily="34" charset="0"/>
                </a:rPr>
                <a:t>inner</a:t>
              </a:r>
              <a:r>
                <a:rPr lang="it-IT" sz="1013" dirty="0">
                  <a:latin typeface="Aptos" panose="020B0004020202020204" pitchFamily="34" charset="0"/>
                  <a:ea typeface="Geneva" panose="020B0503030404040204" pitchFamily="34" charset="0"/>
                </a:rPr>
                <a:t> vertex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85552131-4A1D-101B-4CF2-CE46D342DBFE}"/>
                </a:ext>
              </a:extLst>
            </p:cNvPr>
            <p:cNvSpPr txBox="1"/>
            <p:nvPr/>
          </p:nvSpPr>
          <p:spPr>
            <a:xfrm>
              <a:off x="544010" y="815666"/>
              <a:ext cx="376177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1</a:t>
              </a:r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9192C66C-9690-AB19-95FF-AACB9F662C0C}"/>
              </a:ext>
            </a:extLst>
          </p:cNvPr>
          <p:cNvGrpSpPr/>
          <p:nvPr/>
        </p:nvGrpSpPr>
        <p:grpSpPr>
          <a:xfrm>
            <a:off x="4952518" y="599971"/>
            <a:ext cx="3783475" cy="2178559"/>
            <a:chOff x="6603357" y="799961"/>
            <a:chExt cx="5044633" cy="2904745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5F1BD70F-32F3-DE5B-CF7D-61E85DDB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" t="8843" r="953" b="8226"/>
            <a:stretch/>
          </p:blipFill>
          <p:spPr>
            <a:xfrm>
              <a:off x="6603357" y="799961"/>
              <a:ext cx="5044633" cy="2629610"/>
            </a:xfrm>
            <a:prstGeom prst="rect">
              <a:avLst/>
            </a:prstGeom>
            <a:ln>
              <a:noFill/>
            </a:ln>
          </p:spPr>
        </p:pic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924CE123-206F-AA6D-4621-72C4B212ECD7}"/>
                </a:ext>
              </a:extLst>
            </p:cNvPr>
            <p:cNvSpPr txBox="1"/>
            <p:nvPr/>
          </p:nvSpPr>
          <p:spPr>
            <a:xfrm>
              <a:off x="6767632" y="936285"/>
              <a:ext cx="376177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2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646288C9-6D50-BE2F-D3E1-1F2A4A5FB346}"/>
                </a:ext>
              </a:extLst>
            </p:cNvPr>
            <p:cNvSpPr txBox="1"/>
            <p:nvPr/>
          </p:nvSpPr>
          <p:spPr>
            <a:xfrm>
              <a:off x="6955720" y="3373761"/>
              <a:ext cx="4584008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  <a:ea typeface="Geneva" panose="020B0503030404040204" pitchFamily="34" charset="0"/>
                </a:rPr>
                <a:t>Medium and </a:t>
              </a:r>
              <a:r>
                <a:rPr lang="it-IT" sz="1013" dirty="0" err="1">
                  <a:latin typeface="Aptos" panose="020B0004020202020204" pitchFamily="34" charset="0"/>
                  <a:ea typeface="Geneva" panose="020B0503030404040204" pitchFamily="34" charset="0"/>
                </a:rPr>
                <a:t>outer</a:t>
              </a:r>
              <a:r>
                <a:rPr lang="it-IT" sz="1013" dirty="0">
                  <a:latin typeface="Aptos" panose="020B0004020202020204" pitchFamily="34" charset="0"/>
                  <a:ea typeface="Geneva" panose="020B0503030404040204" pitchFamily="34" charset="0"/>
                </a:rPr>
                <a:t> vertex assembly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146D4D00-B395-88FE-800D-F9986ED3B3AB}"/>
              </a:ext>
            </a:extLst>
          </p:cNvPr>
          <p:cNvGrpSpPr/>
          <p:nvPr/>
        </p:nvGrpSpPr>
        <p:grpSpPr>
          <a:xfrm>
            <a:off x="2374916" y="2523175"/>
            <a:ext cx="4391489" cy="2356028"/>
            <a:chOff x="3166556" y="3584018"/>
            <a:chExt cx="5855319" cy="3141370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73230A06-C7DD-E64F-123B-F221DE05F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49" b="8827"/>
            <a:stretch/>
          </p:blipFill>
          <p:spPr>
            <a:xfrm>
              <a:off x="3166556" y="3584018"/>
              <a:ext cx="5855319" cy="2882096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47732EBE-FB17-37EC-EC00-B8B3B5D7DDD3}"/>
                </a:ext>
              </a:extLst>
            </p:cNvPr>
            <p:cNvSpPr txBox="1"/>
            <p:nvPr/>
          </p:nvSpPr>
          <p:spPr>
            <a:xfrm>
              <a:off x="3402955" y="3906285"/>
              <a:ext cx="376177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3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43EF3BCB-F4BB-6FB6-855E-02535D3437DC}"/>
                </a:ext>
              </a:extLst>
            </p:cNvPr>
            <p:cNvSpPr txBox="1"/>
            <p:nvPr/>
          </p:nvSpPr>
          <p:spPr>
            <a:xfrm>
              <a:off x="4341773" y="6394443"/>
              <a:ext cx="4302355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  <a:ea typeface="Geneva" panose="020B0503030404040204" pitchFamily="34" charset="0"/>
                </a:rPr>
                <a:t>Inner vertex services assembly</a:t>
              </a: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FE3C96B-3524-2BD9-5F84-F09A6A5DB2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D2AE-2E06-D54F-A59E-408327E0CF5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14D90F7-E03F-2135-45E4-728230FDD292}"/>
              </a:ext>
            </a:extLst>
          </p:cNvPr>
          <p:cNvSpPr txBox="1"/>
          <p:nvPr/>
        </p:nvSpPr>
        <p:spPr>
          <a:xfrm>
            <a:off x="549072" y="372807"/>
            <a:ext cx="68312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solidFill>
                  <a:srgbClr val="FF0000"/>
                </a:solidFill>
                <a:latin typeface="Aptos" panose="020B0004020202020204" pitchFamily="34" charset="0"/>
              </a:rPr>
              <a:t>Possible</a:t>
            </a:r>
            <a:r>
              <a:rPr lang="it-IT" sz="2400" dirty="0">
                <a:solidFill>
                  <a:srgbClr val="FF0000"/>
                </a:solidFill>
                <a:latin typeface="Aptos" panose="020B0004020202020204" pitchFamily="34" charset="0"/>
              </a:rPr>
              <a:t> assembly procedure </a:t>
            </a:r>
          </a:p>
        </p:txBody>
      </p:sp>
    </p:spTree>
    <p:extLst>
      <p:ext uri="{BB962C8B-B14F-4D97-AF65-F5344CB8AC3E}">
        <p14:creationId xmlns:p14="http://schemas.microsoft.com/office/powerpoint/2010/main" val="1459265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75F1B-575C-296B-7B40-4C65B9BD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 descr="Immagine che contiene cerchio, arte&#10;&#10;Il contenuto generato dall'IA potrebbe non essere corretto.">
            <a:extLst>
              <a:ext uri="{FF2B5EF4-FFF2-40B4-BE49-F238E27FC236}">
                <a16:creationId xmlns:a16="http://schemas.microsoft.com/office/drawing/2014/main" id="{25DC015D-36A9-4018-5571-9FEBAAE902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0" t="9952" r="33692" b="25700"/>
          <a:stretch/>
        </p:blipFill>
        <p:spPr>
          <a:xfrm>
            <a:off x="3479011" y="3157930"/>
            <a:ext cx="2098231" cy="203181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C8C590A-CD29-55F6-DBC8-7C99F0A2AD28}"/>
              </a:ext>
            </a:extLst>
          </p:cNvPr>
          <p:cNvSpPr txBox="1"/>
          <p:nvPr/>
        </p:nvSpPr>
        <p:spPr>
          <a:xfrm>
            <a:off x="3110626" y="2799046"/>
            <a:ext cx="2835002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13" dirty="0">
                <a:latin typeface="Aptos" panose="020B0004020202020204" pitchFamily="34" charset="0"/>
                <a:ea typeface="Geneva" panose="020B0503030404040204" pitchFamily="34" charset="0"/>
              </a:rPr>
              <a:t>Slots are </a:t>
            </a:r>
            <a:r>
              <a:rPr lang="it-IT" sz="1013" dirty="0" err="1">
                <a:latin typeface="Aptos" panose="020B0004020202020204" pitchFamily="34" charset="0"/>
                <a:ea typeface="Geneva" panose="020B0503030404040204" pitchFamily="34" charset="0"/>
              </a:rPr>
              <a:t>required</a:t>
            </a:r>
            <a:r>
              <a:rPr lang="it-IT" sz="1013" dirty="0">
                <a:latin typeface="Aptos" panose="020B0004020202020204" pitchFamily="34" charset="0"/>
                <a:ea typeface="Geneva" panose="020B0503030404040204" pitchFamily="34" charset="0"/>
              </a:rPr>
              <a:t> on the support tube to </a:t>
            </a:r>
            <a:r>
              <a:rPr lang="it-IT" sz="1013" dirty="0" err="1">
                <a:latin typeface="Aptos" panose="020B0004020202020204" pitchFamily="34" charset="0"/>
                <a:ea typeface="Geneva" panose="020B0503030404040204" pitchFamily="34" charset="0"/>
              </a:rPr>
              <a:t>allow</a:t>
            </a:r>
            <a:r>
              <a:rPr lang="it-IT" sz="1013" dirty="0">
                <a:latin typeface="Aptos" panose="020B0004020202020204" pitchFamily="34" charset="0"/>
                <a:ea typeface="Geneva" panose="020B0503030404040204" pitchFamily="34" charset="0"/>
              </a:rPr>
              <a:t> </a:t>
            </a:r>
            <a:r>
              <a:rPr lang="it-IT" sz="1013" dirty="0" err="1">
                <a:latin typeface="Aptos" panose="020B0004020202020204" pitchFamily="34" charset="0"/>
                <a:ea typeface="Geneva" panose="020B0503030404040204" pitchFamily="34" charset="0"/>
              </a:rPr>
              <a:t>ducts</a:t>
            </a:r>
            <a:r>
              <a:rPr lang="it-IT" sz="1013" dirty="0">
                <a:latin typeface="Aptos" panose="020B0004020202020204" pitchFamily="34" charset="0"/>
                <a:ea typeface="Geneva" panose="020B0503030404040204" pitchFamily="34" charset="0"/>
              </a:rPr>
              <a:t> entry and exit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F752AF1-B859-DEC3-EE0D-54DCEE44B301}"/>
              </a:ext>
            </a:extLst>
          </p:cNvPr>
          <p:cNvGrpSpPr/>
          <p:nvPr/>
        </p:nvGrpSpPr>
        <p:grpSpPr>
          <a:xfrm>
            <a:off x="235134" y="690595"/>
            <a:ext cx="3745085" cy="2261029"/>
            <a:chOff x="305783" y="873167"/>
            <a:chExt cx="4993446" cy="3014705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B9A089F0-D8CE-859E-C838-C4F6DD0EE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0" b="9871"/>
            <a:stretch/>
          </p:blipFill>
          <p:spPr>
            <a:xfrm>
              <a:off x="493872" y="873167"/>
              <a:ext cx="4805357" cy="2453334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9B8146C8-2DB7-0030-ADD9-3D9F5EE886E8}"/>
                </a:ext>
              </a:extLst>
            </p:cNvPr>
            <p:cNvSpPr txBox="1"/>
            <p:nvPr/>
          </p:nvSpPr>
          <p:spPr>
            <a:xfrm>
              <a:off x="305783" y="873167"/>
              <a:ext cx="376177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4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7929FDC7-2B38-E21B-331F-EA10AD30C2FA}"/>
                </a:ext>
              </a:extLst>
            </p:cNvPr>
            <p:cNvSpPr txBox="1"/>
            <p:nvPr/>
          </p:nvSpPr>
          <p:spPr>
            <a:xfrm>
              <a:off x="1496884" y="3556927"/>
              <a:ext cx="2130522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Disks assembly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FCC731D6-F703-4D6C-4C17-B8641BCC4B73}"/>
              </a:ext>
            </a:extLst>
          </p:cNvPr>
          <p:cNvGrpSpPr/>
          <p:nvPr/>
        </p:nvGrpSpPr>
        <p:grpSpPr>
          <a:xfrm>
            <a:off x="5239344" y="667707"/>
            <a:ext cx="3483622" cy="2076278"/>
            <a:chOff x="6980756" y="857417"/>
            <a:chExt cx="4644829" cy="2768370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0B4ADC5E-D86B-4EFC-787D-3B338AB2E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32" b="10097"/>
            <a:stretch/>
          </p:blipFill>
          <p:spPr>
            <a:xfrm>
              <a:off x="6980756" y="857417"/>
              <a:ext cx="4644829" cy="2419197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0" name="Connettore 2 19">
              <a:extLst>
                <a:ext uri="{FF2B5EF4-FFF2-40B4-BE49-F238E27FC236}">
                  <a16:creationId xmlns:a16="http://schemas.microsoft.com/office/drawing/2014/main" id="{3FC9CBE6-6905-CC89-8E37-9F72DE953C5C}"/>
                </a:ext>
              </a:extLst>
            </p:cNvPr>
            <p:cNvCxnSpPr/>
            <p:nvPr/>
          </p:nvCxnSpPr>
          <p:spPr>
            <a:xfrm flipV="1">
              <a:off x="9389453" y="1965728"/>
              <a:ext cx="434038" cy="212035"/>
            </a:xfrm>
            <a:prstGeom prst="straightConnector1">
              <a:avLst/>
            </a:prstGeom>
            <a:ln>
              <a:noFill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id="{4194B4A6-0CCD-D1A9-081A-82678E7A8408}"/>
                </a:ext>
              </a:extLst>
            </p:cNvPr>
            <p:cNvCxnSpPr>
              <a:cxnSpLocks/>
            </p:cNvCxnSpPr>
            <p:nvPr/>
          </p:nvCxnSpPr>
          <p:spPr>
            <a:xfrm>
              <a:off x="9433236" y="2370921"/>
              <a:ext cx="390255" cy="343304"/>
            </a:xfrm>
            <a:prstGeom prst="straightConnector1">
              <a:avLst/>
            </a:prstGeom>
            <a:ln>
              <a:noFill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FA3BCFD6-C65D-C9C0-25DC-7648A17E8260}"/>
                </a:ext>
              </a:extLst>
            </p:cNvPr>
            <p:cNvSpPr txBox="1"/>
            <p:nvPr/>
          </p:nvSpPr>
          <p:spPr>
            <a:xfrm>
              <a:off x="8616536" y="2107817"/>
              <a:ext cx="892451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t-IT" sz="1013" dirty="0">
                  <a:solidFill>
                    <a:schemeClr val="bg1"/>
                  </a:solidFill>
                  <a:latin typeface="Aptos" panose="020B0004020202020204" pitchFamily="34" charset="0"/>
                </a:rPr>
                <a:t>SLOTS</a:t>
              </a: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739C47D1-05B2-BB24-42C3-3752852A1430}"/>
                </a:ext>
              </a:extLst>
            </p:cNvPr>
            <p:cNvSpPr txBox="1"/>
            <p:nvPr/>
          </p:nvSpPr>
          <p:spPr>
            <a:xfrm>
              <a:off x="8393739" y="3294842"/>
              <a:ext cx="2770460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Support tube </a:t>
              </a:r>
              <a:r>
                <a:rPr lang="it-IT" sz="1013" dirty="0" err="1">
                  <a:latin typeface="Aptos" panose="020B0004020202020204" pitchFamily="34" charset="0"/>
                </a:rPr>
                <a:t>closure</a:t>
              </a:r>
              <a:endParaRPr lang="it-IT" sz="1013" dirty="0">
                <a:latin typeface="Aptos" panose="020B0004020202020204" pitchFamily="34" charset="0"/>
              </a:endParaRP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A30ECEF2-CD98-084D-2205-19FF372231B4}"/>
                </a:ext>
              </a:extLst>
            </p:cNvPr>
            <p:cNvSpPr txBox="1"/>
            <p:nvPr/>
          </p:nvSpPr>
          <p:spPr>
            <a:xfrm>
              <a:off x="11007002" y="867341"/>
              <a:ext cx="376177" cy="3309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13" dirty="0">
                  <a:latin typeface="Aptos" panose="020B0004020202020204" pitchFamily="34" charset="0"/>
                </a:rPr>
                <a:t>5</a:t>
              </a:r>
            </a:p>
          </p:txBody>
        </p:sp>
      </p:grpSp>
      <p:sp>
        <p:nvSpPr>
          <p:cNvPr id="48" name="Segnaposto numero diapositiva 47">
            <a:extLst>
              <a:ext uri="{FF2B5EF4-FFF2-40B4-BE49-F238E27FC236}">
                <a16:creationId xmlns:a16="http://schemas.microsoft.com/office/drawing/2014/main" id="{699C71EB-3721-E6CD-1F52-60BC4F8AAD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4D2AE-2E06-D54F-A59E-408327E0CF5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CasellaDiTesto 5">
            <a:extLst>
              <a:ext uri="{FF2B5EF4-FFF2-40B4-BE49-F238E27FC236}">
                <a16:creationId xmlns:a16="http://schemas.microsoft.com/office/drawing/2014/main" id="{6AF8F722-E3B5-B2EB-5244-E5E2F8D2BDED}"/>
              </a:ext>
            </a:extLst>
          </p:cNvPr>
          <p:cNvSpPr txBox="1"/>
          <p:nvPr/>
        </p:nvSpPr>
        <p:spPr>
          <a:xfrm>
            <a:off x="1128460" y="350766"/>
            <a:ext cx="653988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solidFill>
                  <a:srgbClr val="FF0000"/>
                </a:solidFill>
                <a:latin typeface="Aptos" panose="020B0004020202020204" pitchFamily="34" charset="0"/>
              </a:rPr>
              <a:t>Possible</a:t>
            </a:r>
            <a:r>
              <a:rPr lang="it-IT" sz="2400" dirty="0">
                <a:solidFill>
                  <a:srgbClr val="FF0000"/>
                </a:solidFill>
                <a:latin typeface="Aptos" panose="020B0004020202020204" pitchFamily="34" charset="0"/>
              </a:rPr>
              <a:t> assembly procedure</a:t>
            </a:r>
          </a:p>
        </p:txBody>
      </p:sp>
    </p:spTree>
    <p:extLst>
      <p:ext uri="{BB962C8B-B14F-4D97-AF65-F5344CB8AC3E}">
        <p14:creationId xmlns:p14="http://schemas.microsoft.com/office/powerpoint/2010/main" val="3067475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4861CC-A40C-BC5A-2038-3E3A08C193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03549-CCDD-1026-5030-4646129A5A07}"/>
              </a:ext>
            </a:extLst>
          </p:cNvPr>
          <p:cNvSpPr txBox="1"/>
          <p:nvPr/>
        </p:nvSpPr>
        <p:spPr>
          <a:xfrm>
            <a:off x="276823" y="566402"/>
            <a:ext cx="826335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ln w="0"/>
                <a:solidFill>
                  <a:srgbClr val="FF0000"/>
                </a:solidFill>
                <a:latin typeface="Aptos" panose="020B0004020202020204" pitchFamily="34" charset="0"/>
              </a:rPr>
              <a:t>Optimisation will be studied after the assembly experience </a:t>
            </a:r>
          </a:p>
          <a:p>
            <a:endParaRPr lang="en-GB" sz="1800" b="1" dirty="0">
              <a:ln w="0"/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 sz="1600" dirty="0">
                <a:ln w="0"/>
                <a:latin typeface="Aptos" panose="020B0004020202020204" pitchFamily="34" charset="0"/>
              </a:rPr>
              <a:t>Thickness to reduce material budget while guaranteeing rigidity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n w="0"/>
                <a:latin typeface="Aptos" panose="020B0004020202020204" pitchFamily="34" charset="0"/>
              </a:rPr>
              <a:t>Clamping of the vertex to the cylinder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n w="0"/>
                <a:latin typeface="Aptos" panose="020B0004020202020204" pitchFamily="34" charset="0"/>
              </a:rPr>
              <a:t>Routing of the services (beam pipe, VTX, </a:t>
            </a:r>
            <a:r>
              <a:rPr lang="en-GB" sz="1600" dirty="0" err="1">
                <a:ln w="0"/>
                <a:latin typeface="Aptos" panose="020B0004020202020204" pitchFamily="34" charset="0"/>
              </a:rPr>
              <a:t>lumical</a:t>
            </a:r>
            <a:r>
              <a:rPr lang="en-GB" sz="1600" dirty="0">
                <a:ln w="0"/>
                <a:latin typeface="Aptos" panose="020B0004020202020204" pitchFamily="34" charset="0"/>
              </a:rPr>
              <a:t>) with the help of a supporting middle flange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n w="0"/>
                <a:latin typeface="Aptos" panose="020B0004020202020204" pitchFamily="34" charset="0"/>
              </a:rPr>
              <a:t>Vibration studies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n w="0"/>
                <a:latin typeface="Aptos" panose="020B0004020202020204" pitchFamily="34" charset="0"/>
              </a:rPr>
              <a:t>Final design of the bellows to guarantee connection with RVC</a:t>
            </a:r>
          </a:p>
        </p:txBody>
      </p:sp>
      <p:pic>
        <p:nvPicPr>
          <p:cNvPr id="8" name="Immagine 9">
            <a:extLst>
              <a:ext uri="{FF2B5EF4-FFF2-40B4-BE49-F238E27FC236}">
                <a16:creationId xmlns:a16="http://schemas.microsoft.com/office/drawing/2014/main" id="{22C36D57-06E7-00B7-A1C3-3FED7D37C8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0" b="9871"/>
          <a:stretch/>
        </p:blipFill>
        <p:spPr>
          <a:xfrm>
            <a:off x="432318" y="2864158"/>
            <a:ext cx="3972648" cy="2123658"/>
          </a:xfrm>
          <a:prstGeom prst="rect">
            <a:avLst/>
          </a:prstGeom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C65893-239D-7045-FC77-6DC80EB70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619763"/>
            <a:ext cx="3938086" cy="248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C9D725-5A37-1BF3-29C2-15344819A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Studies of Lumical integration with ALFA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7B4933-27AC-BDAA-9DD3-8F6BA87DA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1DD30-3D44-A54B-5F11-630F5A8A29E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3672" y="1104281"/>
            <a:ext cx="4499992" cy="3461419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1600" b="1" dirty="0"/>
              <a:t>It </a:t>
            </a:r>
            <a:r>
              <a:rPr lang="en-IT" sz="1600" b="1" dirty="0"/>
              <a:t>does not use a service cylinder for LumiCal</a:t>
            </a:r>
          </a:p>
          <a:p>
            <a:pPr algn="just">
              <a:lnSpc>
                <a:spcPct val="100000"/>
              </a:lnSpc>
            </a:pPr>
            <a:r>
              <a:rPr lang="en-US" sz="1600" dirty="0">
                <a:solidFill>
                  <a:srgbClr val="00B050"/>
                </a:solidFill>
              </a:rPr>
              <a:t>Not yet clear how the beam pipes are supported</a:t>
            </a:r>
          </a:p>
          <a:p>
            <a:pPr algn="just">
              <a:lnSpc>
                <a:spcPct val="100000"/>
              </a:lnSpc>
            </a:pPr>
            <a:endParaRPr lang="en-IT" sz="1600" b="1" dirty="0"/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r>
              <a:rPr lang="en-US" dirty="0" err="1"/>
              <a:t>LumiCal</a:t>
            </a:r>
            <a:r>
              <a:rPr lang="en-US" dirty="0"/>
              <a:t> supported by a cone attached to ECAL </a:t>
            </a:r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r>
              <a:rPr lang="en-US" dirty="0"/>
              <a:t>Services run over the outer bore and out of the detector up the back-side of the ECAL endcap</a:t>
            </a:r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r>
              <a:rPr lang="en-US" dirty="0" err="1"/>
              <a:t>LumiCal</a:t>
            </a:r>
            <a:r>
              <a:rPr lang="en-US" dirty="0"/>
              <a:t> plates are positioned with a ‘clutch basket’ style and fastened with through-bolts</a:t>
            </a:r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r>
              <a:rPr lang="en-US" dirty="0"/>
              <a:t>Current design is 5mm thick steel (Titanium under consideration)</a:t>
            </a:r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endParaRPr lang="en-US" dirty="0"/>
          </a:p>
          <a:p>
            <a:pPr marL="0" lvl="1" indent="0" algn="just">
              <a:lnSpc>
                <a:spcPct val="100000"/>
              </a:lnSpc>
              <a:spcBef>
                <a:spcPts val="500"/>
              </a:spcBef>
              <a:buNone/>
              <a:defRPr/>
            </a:pPr>
            <a:endParaRPr lang="en-US" dirty="0"/>
          </a:p>
          <a:p>
            <a:pPr lvl="1" algn="just">
              <a:lnSpc>
                <a:spcPct val="100000"/>
              </a:lnSpc>
              <a:spcBef>
                <a:spcPts val="500"/>
              </a:spcBef>
              <a:defRPr/>
            </a:pPr>
            <a:endParaRPr lang="en-IT" sz="1400" dirty="0"/>
          </a:p>
          <a:p>
            <a:pPr algn="just">
              <a:lnSpc>
                <a:spcPct val="100000"/>
              </a:lnSpc>
            </a:pPr>
            <a:endParaRPr lang="en-IT" dirty="0"/>
          </a:p>
          <a:p>
            <a:pPr algn="just">
              <a:lnSpc>
                <a:spcPct val="100000"/>
              </a:lnSpc>
            </a:pPr>
            <a:endParaRPr lang="en-IT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B4E9E9-A341-2DA4-07F1-45A42FAC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6" t="52663" r="7464"/>
          <a:stretch>
            <a:fillRect/>
          </a:stretch>
        </p:blipFill>
        <p:spPr>
          <a:xfrm>
            <a:off x="4932040" y="1131590"/>
            <a:ext cx="4113874" cy="24949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7E342C-853B-11FF-E279-DB72803E720E}"/>
              </a:ext>
            </a:extLst>
          </p:cNvPr>
          <p:cNvSpPr txBox="1"/>
          <p:nvPr/>
        </p:nvSpPr>
        <p:spPr>
          <a:xfrm>
            <a:off x="5652120" y="4163120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G. Gilmore Kerr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443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C68E52-531E-D58C-D4F0-9489F412B8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CD131-4533-E624-D3AA-EC29CE1118A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627063"/>
            <a:ext cx="4810125" cy="1765300"/>
          </a:xfrm>
        </p:spPr>
        <p:txBody>
          <a:bodyPr/>
          <a:lstStyle/>
          <a:p>
            <a:r>
              <a:rPr lang="en-IT" sz="1600" dirty="0"/>
              <a:t>Maximum deformation 47 µm</a:t>
            </a:r>
          </a:p>
          <a:p>
            <a:endParaRPr lang="en-IT" sz="1600" dirty="0"/>
          </a:p>
          <a:p>
            <a:r>
              <a:rPr lang="en-IT" sz="1600" dirty="0"/>
              <a:t>First modes ~78 Hz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/>
              <a:t>structure then requires harmonic, random vibration and seismic analysis to be performed</a:t>
            </a:r>
            <a:endParaRPr lang="en-IT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F1549-6B41-1F5F-CABE-F804B37F1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383704"/>
            <a:ext cx="3240360" cy="223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063C63-AC95-5766-08AE-171A2D291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2827702"/>
            <a:ext cx="1148449" cy="2243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A1C656-D873-6E47-B08D-08E28CA2C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48" y="2391902"/>
            <a:ext cx="4212023" cy="2643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4851C1-432B-EB86-366B-E4DD4B0BB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227" y="2571750"/>
            <a:ext cx="3644601" cy="22117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0CE1CC-632E-6DA9-F72B-85FFB9B6CA71}"/>
              </a:ext>
            </a:extLst>
          </p:cNvPr>
          <p:cNvSpPr txBox="1"/>
          <p:nvPr/>
        </p:nvSpPr>
        <p:spPr>
          <a:xfrm>
            <a:off x="2702190" y="1961275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G. Gilmore Kerr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621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AB266-D165-0CD0-6067-A72567642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800" y="1381866"/>
            <a:ext cx="8263350" cy="3110821"/>
          </a:xfrm>
        </p:spPr>
        <p:txBody>
          <a:bodyPr/>
          <a:lstStyle/>
          <a:p>
            <a:r>
              <a:rPr lang="en-IT" sz="2000" b="1" dirty="0">
                <a:solidFill>
                  <a:srgbClr val="008F00"/>
                </a:solidFill>
              </a:rPr>
              <a:t>Increasing the detector solenoid field (from 2 T)</a:t>
            </a:r>
          </a:p>
          <a:p>
            <a:endParaRPr lang="en-IT" dirty="0"/>
          </a:p>
          <a:p>
            <a:pPr>
              <a:lnSpc>
                <a:spcPct val="100000"/>
              </a:lnSpc>
            </a:pPr>
            <a:r>
              <a:rPr lang="en-GB" sz="2000" b="1" dirty="0"/>
              <a:t>(P</a:t>
            </a:r>
            <a:r>
              <a:rPr lang="en-IT" sz="2000" b="1" dirty="0"/>
              <a:t>ositive) impact on Detectors:</a:t>
            </a:r>
          </a:p>
          <a:p>
            <a:pPr lvl="1">
              <a:lnSpc>
                <a:spcPct val="100000"/>
              </a:lnSpc>
            </a:pPr>
            <a:r>
              <a:rPr lang="en-IT" sz="1400" dirty="0"/>
              <a:t>Reduces IPC backgrounds (50% less from 2 to 3 T)</a:t>
            </a:r>
          </a:p>
          <a:p>
            <a:pPr lvl="1">
              <a:lnSpc>
                <a:spcPct val="100000"/>
              </a:lnSpc>
            </a:pPr>
            <a:r>
              <a:rPr lang="en-IT" sz="1400" dirty="0">
                <a:sym typeface="Wingdings" pitchFamily="2" charset="2"/>
              </a:rPr>
              <a:t>Shrinks the dimensions (and cost!) of the detectors</a:t>
            </a:r>
          </a:p>
          <a:p>
            <a:pPr lvl="1">
              <a:lnSpc>
                <a:spcPct val="100000"/>
              </a:lnSpc>
            </a:pPr>
            <a:r>
              <a:rPr lang="en-IT" sz="1400" dirty="0">
                <a:sym typeface="Wingdings" pitchFamily="2" charset="2"/>
              </a:rPr>
              <a:t>Improve detector performance (needs the with same radial dimensions) </a:t>
            </a:r>
          </a:p>
          <a:p>
            <a:pPr>
              <a:lnSpc>
                <a:spcPct val="100000"/>
              </a:lnSpc>
            </a:pPr>
            <a:endParaRPr lang="en-IT" sz="2000" dirty="0">
              <a:sym typeface="Wingdings" pitchFamily="2" charset="2"/>
            </a:endParaRPr>
          </a:p>
          <a:p>
            <a:pPr>
              <a:lnSpc>
                <a:spcPct val="100000"/>
              </a:lnSpc>
            </a:pPr>
            <a:r>
              <a:rPr lang="en-IT" sz="2000" b="1" dirty="0">
                <a:solidFill>
                  <a:srgbClr val="FF0000"/>
                </a:solidFill>
                <a:sym typeface="Wingdings" pitchFamily="2" charset="2"/>
              </a:rPr>
              <a:t>Impact on Collider:</a:t>
            </a:r>
          </a:p>
          <a:p>
            <a:pPr lvl="1">
              <a:lnSpc>
                <a:spcPct val="100000"/>
              </a:lnSpc>
            </a:pPr>
            <a:r>
              <a:rPr lang="en-GB" sz="1400" dirty="0">
                <a:solidFill>
                  <a:srgbClr val="FF0000"/>
                </a:solidFill>
              </a:rPr>
              <a:t>I</a:t>
            </a:r>
            <a:r>
              <a:rPr lang="en-IT" sz="1400" dirty="0">
                <a:solidFill>
                  <a:srgbClr val="FF0000"/>
                </a:solidFill>
              </a:rPr>
              <a:t>ncreases emittance </a:t>
            </a:r>
            <a:r>
              <a:rPr lang="en-IT" sz="1400" dirty="0">
                <a:solidFill>
                  <a:srgbClr val="FF0000"/>
                </a:solidFill>
                <a:sym typeface="Wingdings" pitchFamily="2" charset="2"/>
              </a:rPr>
              <a:t> reduces the luminosity</a:t>
            </a:r>
          </a:p>
          <a:p>
            <a:pPr lvl="1">
              <a:lnSpc>
                <a:spcPct val="100000"/>
              </a:lnSpc>
            </a:pPr>
            <a:r>
              <a:rPr lang="en-IT" sz="1400" dirty="0">
                <a:solidFill>
                  <a:srgbClr val="FF0000"/>
                </a:solidFill>
                <a:sym typeface="Wingdings" pitchFamily="2" charset="2"/>
              </a:rPr>
              <a:t>Needs a higher compensation  Could be achieved with semi-local scheme, but cryostat needs to be placed closer to IP (also affecting LumiCal backgrounds)</a:t>
            </a:r>
          </a:p>
          <a:p>
            <a:pPr lvl="1">
              <a:lnSpc>
                <a:spcPct val="100000"/>
              </a:lnSpc>
            </a:pPr>
            <a:r>
              <a:rPr lang="en-IT" sz="1400" dirty="0">
                <a:solidFill>
                  <a:srgbClr val="FF0000"/>
                </a:solidFill>
                <a:sym typeface="Wingdings" pitchFamily="2" charset="2"/>
              </a:rPr>
              <a:t>Needs an higher anti-solenoid field  higher currents in the coils (See </a:t>
            </a:r>
            <a:r>
              <a:rPr lang="en-IT" sz="1400" dirty="0">
                <a:solidFill>
                  <a:srgbClr val="FF0000"/>
                </a:solidFill>
                <a:sym typeface="Wingdings" pitchFamily="2" charset="2"/>
                <a:hlinkClick r:id="rId2"/>
              </a:rPr>
              <a:t>Vikas</a:t>
            </a:r>
            <a:r>
              <a:rPr lang="en-IT" sz="1400" dirty="0">
                <a:solidFill>
                  <a:srgbClr val="FF0000"/>
                </a:solidFill>
                <a:sym typeface="Wingdings" pitchFamily="2" charset="2"/>
              </a:rPr>
              <a:t> presentation)</a:t>
            </a:r>
          </a:p>
          <a:p>
            <a:pPr lvl="1">
              <a:lnSpc>
                <a:spcPct val="100000"/>
              </a:lnSpc>
            </a:pPr>
            <a:endParaRPr lang="en-IT" sz="1400" dirty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A79A0-5132-3AAE-4EEA-1735EEB30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Detector solenoid field and cryostat space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D492D3-6997-095C-E842-57B32F9E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D99BC1-D043-3249-5972-4A366EC5611B}"/>
              </a:ext>
            </a:extLst>
          </p:cNvPr>
          <p:cNvSpPr txBox="1"/>
          <p:nvPr/>
        </p:nvSpPr>
        <p:spPr>
          <a:xfrm>
            <a:off x="539552" y="4371950"/>
            <a:ext cx="6948264" cy="523220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>
              <a:lnSpc>
                <a:spcPct val="100000"/>
              </a:lnSpc>
            </a:pPr>
            <a:r>
              <a:rPr lang="en-IT" sz="1400" dirty="0">
                <a:solidFill>
                  <a:srgbClr val="C00000"/>
                </a:solidFill>
                <a:sym typeface="Wingdings" pitchFamily="2" charset="2"/>
              </a:rPr>
              <a:t>Next Monday Sep. 14th dedicated presentation on MDI general meeting </a:t>
            </a:r>
            <a:r>
              <a:rPr lang="en-GB" sz="1400" dirty="0">
                <a:solidFill>
                  <a:srgbClr val="C00000"/>
                </a:solidFill>
                <a:sym typeface="Wingdings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https://indico.cern.ch/event/1719205/</a:t>
            </a:r>
            <a:r>
              <a:rPr lang="en-GB" sz="1400" dirty="0">
                <a:solidFill>
                  <a:srgbClr val="C00000"/>
                </a:solidFill>
                <a:sym typeface="Wingdings" pitchFamily="2" charset="2"/>
              </a:rPr>
              <a:t> </a:t>
            </a:r>
            <a:endParaRPr lang="en-IT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12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5206-CC57-95A3-F42E-FB2ADEBE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Compensation schemes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00459E-C704-663C-B40E-3915A990FE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60839CB-4179-9171-E6FF-EF2C11766CA4}"/>
              </a:ext>
            </a:extLst>
          </p:cNvPr>
          <p:cNvGrpSpPr/>
          <p:nvPr/>
        </p:nvGrpSpPr>
        <p:grpSpPr>
          <a:xfrm>
            <a:off x="685800" y="1113064"/>
            <a:ext cx="7772400" cy="2917371"/>
            <a:chOff x="685800" y="1113064"/>
            <a:chExt cx="7772400" cy="29173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21C641-74BA-A2DF-D6ED-C40994C3E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113064"/>
              <a:ext cx="7772400" cy="291737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7E19F7-198E-4565-9BD2-9FD1C319F851}"/>
                </a:ext>
              </a:extLst>
            </p:cNvPr>
            <p:cNvSpPr txBox="1"/>
            <p:nvPr/>
          </p:nvSpPr>
          <p:spPr>
            <a:xfrm>
              <a:off x="5796136" y="1153076"/>
              <a:ext cx="1152128" cy="338554"/>
            </a:xfrm>
            <a:prstGeom prst="rect">
              <a:avLst/>
            </a:prstGeom>
            <a:solidFill>
              <a:srgbClr val="489FF7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T" sz="1600" dirty="0">
                  <a:solidFill>
                    <a:schemeClr val="bg1"/>
                  </a:solidFill>
                </a:rPr>
                <a:t>Non -Local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88BDC7-97C3-4486-65A6-F0A0FF9C911E}"/>
                </a:ext>
              </a:extLst>
            </p:cNvPr>
            <p:cNvSpPr txBox="1"/>
            <p:nvPr/>
          </p:nvSpPr>
          <p:spPr>
            <a:xfrm>
              <a:off x="2123728" y="1153076"/>
              <a:ext cx="1152128" cy="338554"/>
            </a:xfrm>
            <a:prstGeom prst="rect">
              <a:avLst/>
            </a:prstGeom>
            <a:solidFill>
              <a:srgbClr val="489FF7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IT" sz="1600" dirty="0">
                  <a:solidFill>
                    <a:schemeClr val="bg1"/>
                  </a:solidFill>
                </a:rPr>
                <a:t>Local</a:t>
              </a:r>
            </a:p>
          </p:txBody>
        </p:sp>
      </p:grpSp>
      <p:sp>
        <p:nvSpPr>
          <p:cNvPr id="10" name="CasellaDiTesto 26">
            <a:extLst>
              <a:ext uri="{FF2B5EF4-FFF2-40B4-BE49-F238E27FC236}">
                <a16:creationId xmlns:a16="http://schemas.microsoft.com/office/drawing/2014/main" id="{8C5368E2-D414-868E-BEDC-1810CCA44B15}"/>
              </a:ext>
            </a:extLst>
          </p:cNvPr>
          <p:cNvSpPr txBox="1"/>
          <p:nvPr/>
        </p:nvSpPr>
        <p:spPr>
          <a:xfrm>
            <a:off x="6037470" y="4270853"/>
            <a:ext cx="1821588" cy="2693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/>
              <a:t>Courtesy A. </a:t>
            </a:r>
            <a:r>
              <a:rPr lang="en-US" sz="1200" dirty="0" err="1"/>
              <a:t>Ciarma</a:t>
            </a:r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1821998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150EA30D-439A-235B-328D-0C96BAFDD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Non-local Solenoid Compensation Scheme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D99C43-0B37-3B49-B929-8C9438830C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25</a:t>
            </a:fld>
            <a:endParaRPr lang="en-US" noProof="0" dirty="0"/>
          </a:p>
        </p:txBody>
      </p:sp>
      <p:pic>
        <p:nvPicPr>
          <p:cNvPr id="15" name="Picture 14" descr="A diagram of a graph&#10;&#10;Description automatically generated with medium confidence">
            <a:extLst>
              <a:ext uri="{FF2B5EF4-FFF2-40B4-BE49-F238E27FC236}">
                <a16:creationId xmlns:a16="http://schemas.microsoft.com/office/drawing/2014/main" id="{0CC38E94-D9F0-558A-8D7F-5AB3252C6D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17" y="1795130"/>
            <a:ext cx="8433827" cy="152070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AE5E70-1697-B8EE-D2CD-9F18405F9830}"/>
              </a:ext>
            </a:extLst>
          </p:cNvPr>
          <p:cNvCxnSpPr>
            <a:cxnSpLocks/>
          </p:cNvCxnSpPr>
          <p:nvPr/>
        </p:nvCxnSpPr>
        <p:spPr>
          <a:xfrm>
            <a:off x="2035795" y="1961389"/>
            <a:ext cx="0" cy="4049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3DB6CF-79B2-C470-9D95-F525551B6055}"/>
              </a:ext>
            </a:extLst>
          </p:cNvPr>
          <p:cNvCxnSpPr>
            <a:cxnSpLocks/>
          </p:cNvCxnSpPr>
          <p:nvPr/>
        </p:nvCxnSpPr>
        <p:spPr>
          <a:xfrm>
            <a:off x="7760431" y="2467014"/>
            <a:ext cx="0" cy="300224"/>
          </a:xfrm>
          <a:prstGeom prst="straightConnector1">
            <a:avLst/>
          </a:prstGeom>
          <a:ln w="28575">
            <a:solidFill>
              <a:srgbClr val="FFD5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3944D40-B307-EFD2-2839-217AAA030AC1}"/>
              </a:ext>
            </a:extLst>
          </p:cNvPr>
          <p:cNvSpPr txBox="1"/>
          <p:nvPr/>
        </p:nvSpPr>
        <p:spPr>
          <a:xfrm>
            <a:off x="1496993" y="3248880"/>
            <a:ext cx="4104456" cy="715581"/>
          </a:xfrm>
          <a:prstGeom prst="rect">
            <a:avLst/>
          </a:prstGeom>
          <a:noFill/>
          <a:ln>
            <a:solidFill>
              <a:srgbClr val="FF2F92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013" dirty="0">
                <a:solidFill>
                  <a:srgbClr val="FF2F92"/>
                </a:solidFill>
                <a:latin typeface="Aptos" panose="020B0004020202020204" pitchFamily="34" charset="0"/>
              </a:rPr>
              <a:t>S</a:t>
            </a:r>
            <a:r>
              <a:rPr lang="en-US" dirty="0">
                <a:solidFill>
                  <a:srgbClr val="FF2F92"/>
                </a:solidFill>
                <a:latin typeface="Aptos" panose="020B0004020202020204" pitchFamily="34" charset="0"/>
              </a:rPr>
              <a:t>kew quadrupolar components </a:t>
            </a:r>
            <a:r>
              <a:rPr lang="en-US" sz="1013" dirty="0">
                <a:solidFill>
                  <a:srgbClr val="FF2F92"/>
                </a:solidFill>
                <a:latin typeface="Aptos" panose="020B0004020202020204" pitchFamily="34" charset="0"/>
              </a:rPr>
              <a:t>in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>
                <a:solidFill>
                  <a:srgbClr val="FF2F92"/>
                </a:solidFill>
                <a:latin typeface="Aptos" panose="020B0004020202020204" pitchFamily="34" charset="0"/>
              </a:rPr>
              <a:t>the FFQs </a:t>
            </a:r>
            <a:r>
              <a:rPr lang="en-US" dirty="0">
                <a:latin typeface="Aptos" panose="020B0004020202020204" pitchFamily="34" charset="0"/>
              </a:rPr>
              <a:t>align the magnet axis to the rotated reference frame of the beam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D08FC12-4220-E02E-D922-AF18F065D81E}"/>
              </a:ext>
            </a:extLst>
          </p:cNvPr>
          <p:cNvSpPr txBox="1"/>
          <p:nvPr/>
        </p:nvSpPr>
        <p:spPr>
          <a:xfrm>
            <a:off x="5410660" y="1961389"/>
            <a:ext cx="3544624" cy="507831"/>
          </a:xfrm>
          <a:prstGeom prst="rect">
            <a:avLst/>
          </a:prstGeom>
          <a:noFill/>
          <a:ln w="12700">
            <a:solidFill>
              <a:srgbClr val="FFD579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Aptos" panose="020B0004020202020204" pitchFamily="34" charset="0"/>
              </a:rPr>
              <a:t>Two Compensating Solenoids </a:t>
            </a:r>
            <a:r>
              <a:rPr lang="en-US" dirty="0">
                <a:latin typeface="Aptos" panose="020B0004020202020204" pitchFamily="34" charset="0"/>
              </a:rPr>
              <a:t>to cancel the longitudinal field integral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D79A195-EAE1-C7FF-A4CF-AB90C8BAE8CB}"/>
              </a:ext>
            </a:extLst>
          </p:cNvPr>
          <p:cNvSpPr txBox="1"/>
          <p:nvPr/>
        </p:nvSpPr>
        <p:spPr>
          <a:xfrm>
            <a:off x="1494948" y="4018264"/>
            <a:ext cx="6049674" cy="715581"/>
          </a:xfrm>
          <a:prstGeom prst="rect">
            <a:avLst/>
          </a:prstGeom>
          <a:noFill/>
          <a:ln>
            <a:solidFill>
              <a:srgbClr val="008F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013" dirty="0">
                <a:solidFill>
                  <a:srgbClr val="008F00"/>
                </a:solidFill>
                <a:latin typeface="Aptos" panose="020B0004020202020204" pitchFamily="34" charset="0"/>
              </a:rPr>
              <a:t>C</a:t>
            </a:r>
            <a:r>
              <a:rPr lang="en-US" dirty="0">
                <a:solidFill>
                  <a:srgbClr val="008F00"/>
                </a:solidFill>
                <a:latin typeface="Aptos" panose="020B0004020202020204" pitchFamily="34" charset="0"/>
              </a:rPr>
              <a:t>orrectors</a:t>
            </a:r>
            <a:r>
              <a:rPr lang="en-US" dirty="0">
                <a:latin typeface="Aptos" panose="020B0004020202020204" pitchFamily="34" charset="0"/>
              </a:rPr>
              <a:t> right after the beam pipe separation and around the FFQs  compensate the orbit distortion generated by the horizontal crossing angle in the detector field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90BA95-2D06-BE4B-E3FB-8826041521BB}"/>
              </a:ext>
            </a:extLst>
          </p:cNvPr>
          <p:cNvSpPr txBox="1"/>
          <p:nvPr/>
        </p:nvSpPr>
        <p:spPr>
          <a:xfrm rot="10800000" flipV="1">
            <a:off x="1299030" y="1649609"/>
            <a:ext cx="3813031" cy="248209"/>
          </a:xfrm>
          <a:prstGeom prst="rect">
            <a:avLst/>
          </a:prstGeom>
          <a:noFill/>
          <a:ln>
            <a:solidFill>
              <a:srgbClr val="21212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013" dirty="0">
                <a:solidFill>
                  <a:srgbClr val="212121"/>
                </a:solidFill>
                <a:latin typeface="Aptos" panose="020B0004020202020204" pitchFamily="34" charset="0"/>
              </a:rPr>
              <a:t>A Screening Solenoid shields the Final Focus Quads</a:t>
            </a:r>
          </a:p>
        </p:txBody>
      </p:sp>
    </p:spTree>
    <p:extLst>
      <p:ext uri="{BB962C8B-B14F-4D97-AF65-F5344CB8AC3E}">
        <p14:creationId xmlns:p14="http://schemas.microsoft.com/office/powerpoint/2010/main" val="3953187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BD1ED-520E-288D-7EF1-88FEF6B2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Effects on Lumical backgrounds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A6A555-D3A6-420D-B459-B889E0B087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980FFC6A-B9FA-2BEC-1FA1-492BF4D34690}"/>
                  </a:ext>
                </a:extLst>
              </p:cNvPr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0" y="1673225"/>
                <a:ext cx="3554413" cy="2747963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IT" dirty="0"/>
                  <a:t>LumiCal is behind the fringing fields of the shielding solenoid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IT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L</a:t>
                </a:r>
                <a:r>
                  <a:rPr lang="en-IT" dirty="0"/>
                  <a:t>ow p</a:t>
                </a:r>
                <a:r>
                  <a:rPr lang="en-IT" baseline="-25000" dirty="0"/>
                  <a:t>T</a:t>
                </a:r>
                <a:r>
                  <a:rPr lang="en-IT" dirty="0"/>
                  <a:t> particles spiralise along these lines and cause backgrounds </a:t>
                </a:r>
              </a:p>
              <a:p>
                <a:pPr lvl="1" indent="0">
                  <a:buNone/>
                </a:pPr>
                <a:endParaRPr lang="en-IT" dirty="0"/>
              </a:p>
              <a:p>
                <a:pPr lvl="1" indent="0">
                  <a:buNone/>
                </a:pPr>
                <a:r>
                  <a:rPr lang="en-GB" dirty="0"/>
                  <a:t>Radial component of the field, as a function of the screening solenoid start (</a:t>
                </a:r>
                <a:r>
                  <a:rPr lang="en-IT" dirty="0"/>
                  <a:t>2T)</a:t>
                </a:r>
              </a:p>
              <a:p>
                <a:pPr marL="966133" lvl="2" indent="-285750"/>
                <a:r>
                  <a:rPr lang="en-IT" dirty="0"/>
                  <a:t>z</a:t>
                </a:r>
                <a14:m>
                  <m:oMath xmlns:m="http://schemas.openxmlformats.org/officeDocument/2006/math">
                    <m:r>
                      <a:rPr lang="en-IT" i="1" dirty="0" smtClean="0">
                        <a:latin typeface="Cambria Math" panose="02040503050406030204" pitchFamily="18" charset="0"/>
                      </a:rPr>
                      <m:t>=1.23 </m:t>
                    </m:r>
                    <m:r>
                      <a:rPr lang="en-IT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IT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⇒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&lt;0.15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IT" i="1" dirty="0">
                  <a:latin typeface="Cambria Math" panose="02040503050406030204" pitchFamily="18" charset="0"/>
                </a:endParaRPr>
              </a:p>
              <a:p>
                <a:pPr marL="966133" lvl="2" indent="-285750"/>
                <a:r>
                  <a:rPr lang="en-IT" dirty="0"/>
                  <a:t>z</a:t>
                </a:r>
                <a14:m>
                  <m:oMath xmlns:m="http://schemas.openxmlformats.org/officeDocument/2006/math">
                    <m:r>
                      <a:rPr lang="en-IT" i="1" dirty="0">
                        <a:latin typeface="Cambria Math" panose="02040503050406030204" pitchFamily="18" charset="0"/>
                      </a:rPr>
                      <m:t>=1.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IT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T" i="1" dirty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⇒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~0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625942" lvl="1" indent="-285750"/>
                <a:endParaRPr lang="en-US" i="1" dirty="0">
                  <a:latin typeface="Cambria Math" panose="02040503050406030204" pitchFamily="18" charset="0"/>
                </a:endParaRPr>
              </a:p>
              <a:p>
                <a:pPr lvl="1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IT" dirty="0"/>
              </a:p>
              <a:p>
                <a:endParaRPr lang="en-IT" dirty="0"/>
              </a:p>
              <a:p>
                <a:r>
                  <a:rPr lang="en-IT" dirty="0"/>
                  <a:t> </a:t>
                </a:r>
              </a:p>
            </p:txBody>
          </p:sp>
        </mc:Choice>
        <mc:Fallback>
          <p:sp>
            <p:nvSpPr>
              <p:cNvPr id="8" name="Text Placeholder 7">
                <a:extLst>
                  <a:ext uri="{FF2B5EF4-FFF2-40B4-BE49-F238E27FC236}">
                    <a16:creationId xmlns:a16="http://schemas.microsoft.com/office/drawing/2014/main" id="{980FFC6A-B9FA-2BEC-1FA1-492BF4D346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0" y="1673225"/>
                <a:ext cx="3554413" cy="2747963"/>
              </a:xfrm>
              <a:blipFill>
                <a:blip r:embed="rId2"/>
                <a:stretch>
                  <a:fillRect l="-1071" t="-3687" r="-714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D5288331-5EFD-02CB-DB14-2143E6F24475}"/>
              </a:ext>
            </a:extLst>
          </p:cNvPr>
          <p:cNvGrpSpPr>
            <a:grpSpLocks noChangeAspect="1"/>
          </p:cNvGrpSpPr>
          <p:nvPr/>
        </p:nvGrpSpPr>
        <p:grpSpPr>
          <a:xfrm>
            <a:off x="3685642" y="1275606"/>
            <a:ext cx="5404717" cy="3593434"/>
            <a:chOff x="3320376" y="1032751"/>
            <a:chExt cx="5769984" cy="38362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64E3EF-4C99-112D-A4CD-54B43F956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52602"/>
            <a:stretch>
              <a:fillRect/>
            </a:stretch>
          </p:blipFill>
          <p:spPr>
            <a:xfrm>
              <a:off x="3320376" y="1032751"/>
              <a:ext cx="3554961" cy="194853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67F830D-02B6-EA6B-7830-66B59526D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2602"/>
            <a:stretch>
              <a:fillRect/>
            </a:stretch>
          </p:blipFill>
          <p:spPr>
            <a:xfrm>
              <a:off x="3347864" y="2920510"/>
              <a:ext cx="3573971" cy="194853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BA5C4A-6990-86B2-2E84-9EB355A0F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77415" y="2948789"/>
              <a:ext cx="2112945" cy="176473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DAEB359-6B14-61F1-8BA5-127F2251D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1835" y="1073446"/>
              <a:ext cx="2112945" cy="1781543"/>
            </a:xfrm>
            <a:prstGeom prst="rect">
              <a:avLst/>
            </a:prstGeom>
          </p:spPr>
        </p:pic>
      </p:grpSp>
      <p:sp>
        <p:nvSpPr>
          <p:cNvPr id="11" name="CasellaDiTesto 26">
            <a:extLst>
              <a:ext uri="{FF2B5EF4-FFF2-40B4-BE49-F238E27FC236}">
                <a16:creationId xmlns:a16="http://schemas.microsoft.com/office/drawing/2014/main" id="{1E3F10EA-3739-B3BD-0161-4300F773951A}"/>
              </a:ext>
            </a:extLst>
          </p:cNvPr>
          <p:cNvSpPr txBox="1"/>
          <p:nvPr/>
        </p:nvSpPr>
        <p:spPr>
          <a:xfrm>
            <a:off x="5769310" y="4807322"/>
            <a:ext cx="2254628" cy="2693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/>
              <a:t>Courtesy of A. </a:t>
            </a:r>
            <a:r>
              <a:rPr lang="en-US" sz="1200" dirty="0" err="1"/>
              <a:t>Ciarma</a:t>
            </a:r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1984725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224A91-176B-5C02-5F4D-5B7BFCC5A7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C614F-B541-0B5F-0B96-11171F87C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49489"/>
            <a:ext cx="6204655" cy="4698236"/>
          </a:xfrm>
          <a:prstGeom prst="rect">
            <a:avLst/>
          </a:prstGeom>
        </p:spPr>
      </p:pic>
      <p:sp>
        <p:nvSpPr>
          <p:cNvPr id="5" name="CasellaDiTesto 26">
            <a:extLst>
              <a:ext uri="{FF2B5EF4-FFF2-40B4-BE49-F238E27FC236}">
                <a16:creationId xmlns:a16="http://schemas.microsoft.com/office/drawing/2014/main" id="{9F566869-0AD6-8F7D-01E3-E59133B99519}"/>
              </a:ext>
            </a:extLst>
          </p:cNvPr>
          <p:cNvSpPr txBox="1"/>
          <p:nvPr/>
        </p:nvSpPr>
        <p:spPr>
          <a:xfrm>
            <a:off x="7079851" y="441476"/>
            <a:ext cx="1821588" cy="2693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200" dirty="0"/>
              <a:t>Courtesy V. </a:t>
            </a:r>
            <a:r>
              <a:rPr lang="en-US" sz="1200" dirty="0" err="1"/>
              <a:t>Teotia</a:t>
            </a:r>
            <a:endParaRPr lang="en-US" sz="1013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E17419-368B-4467-0FEE-0EAF9C84C1BB}"/>
              </a:ext>
            </a:extLst>
          </p:cNvPr>
          <p:cNvSpPr txBox="1"/>
          <p:nvPr/>
        </p:nvSpPr>
        <p:spPr>
          <a:xfrm>
            <a:off x="6744208" y="2211710"/>
            <a:ext cx="2157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1800" dirty="0"/>
              <a:t>Optimisation ongoing</a:t>
            </a:r>
          </a:p>
        </p:txBody>
      </p:sp>
    </p:spTree>
    <p:extLst>
      <p:ext uri="{BB962C8B-B14F-4D97-AF65-F5344CB8AC3E}">
        <p14:creationId xmlns:p14="http://schemas.microsoft.com/office/powerpoint/2010/main" val="1480154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8C7412-82CB-5732-8782-05C6FB11A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83C65-5E45-3DD4-E13A-82D19C394F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8600" y="1021628"/>
            <a:ext cx="6183084" cy="353386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sz="1600" dirty="0"/>
              <a:t>Little space to accommodate radial buildup with overall constraints </a:t>
            </a:r>
          </a:p>
          <a:p>
            <a:pPr marL="625942" lvl="1" indent="-285750"/>
            <a:r>
              <a:rPr lang="en-GB" sz="1400" dirty="0"/>
              <a:t>L</a:t>
            </a:r>
            <a:r>
              <a:rPr lang="en-IT" sz="1400" dirty="0"/>
              <a:t>argest constraint is the 100 mrad cone allocated to Collider. </a:t>
            </a:r>
          </a:p>
          <a:p>
            <a:pPr marL="625942" lvl="1" indent="-285750"/>
            <a:r>
              <a:rPr lang="en-IT" sz="1400" dirty="0"/>
              <a:t>Helium vs Helium-II may make some difference in thermal shielding </a:t>
            </a:r>
          </a:p>
          <a:p>
            <a:pPr marL="625942" lvl="1" indent="-285750"/>
            <a:r>
              <a:rPr lang="en-IT" sz="1400" dirty="0"/>
              <a:t>Depends on L* (increased from 2.2 m to 2.4 m to allow for more space)</a:t>
            </a:r>
          </a:p>
          <a:p>
            <a:pPr marL="625942" lvl="1" indent="-285750"/>
            <a:r>
              <a:rPr lang="en-GB" sz="1400" dirty="0"/>
              <a:t>S</a:t>
            </a:r>
            <a:r>
              <a:rPr lang="en-IT" sz="1400" dirty="0"/>
              <a:t>hielding due to radiative Bhabha energy deposition (W shielding)</a:t>
            </a:r>
          </a:p>
          <a:p>
            <a:pPr marL="625942" lvl="1" indent="-285750"/>
            <a:r>
              <a:rPr lang="en-IT" sz="1400" dirty="0"/>
              <a:t>Depends on diameter of pipes (physical aperture dictated by collimators)</a:t>
            </a:r>
          </a:p>
          <a:p>
            <a:pPr marL="625942" lvl="1" indent="-285750"/>
            <a:r>
              <a:rPr lang="en-GB" sz="1400" dirty="0"/>
              <a:t>N</a:t>
            </a:r>
            <a:r>
              <a:rPr lang="en-IT" sz="1400" dirty="0"/>
              <a:t>eed to contain BPM (optics tuning (BBA) needs 1 per segment)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</a:t>
            </a:r>
            <a:r>
              <a:rPr lang="en-IT" sz="1600" dirty="0"/>
              <a:t>ncreasing separation between QD0 and QF1 helps reducing SR</a:t>
            </a:r>
          </a:p>
          <a:p>
            <a:pPr marL="625942" lvl="1" indent="-285750"/>
            <a:r>
              <a:rPr lang="en-GB" sz="1400" dirty="0"/>
              <a:t>S</a:t>
            </a:r>
            <a:r>
              <a:rPr lang="en-IT" sz="1400" dirty="0"/>
              <a:t>ee M. A. Jebramcik </a:t>
            </a:r>
            <a:r>
              <a:rPr lang="en-IT" sz="1400" dirty="0">
                <a:hlinkClick r:id="rId2"/>
              </a:rPr>
              <a:t>presentation</a:t>
            </a:r>
            <a:r>
              <a:rPr lang="en-IT" sz="1400" dirty="0"/>
              <a:t> at the SR task force meeting </a:t>
            </a:r>
          </a:p>
          <a:p>
            <a:pPr marL="625942" lvl="1" indent="-285750"/>
            <a:endParaRPr lang="en-IT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T" sz="1400" dirty="0"/>
              <a:t>N.B. SuperKEKB did not have space for common external screening solenoid and opted for an embedded  screening only around HER </a:t>
            </a:r>
          </a:p>
          <a:p>
            <a:pPr marL="625942" lvl="1" indent="-285750"/>
            <a:endParaRPr lang="en-IT" sz="1400" dirty="0"/>
          </a:p>
          <a:p>
            <a:pPr marL="625942" lvl="1" indent="-285750"/>
            <a:endParaRPr lang="en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727EC5-ECEE-4E1B-2FF2-DE2AD8E2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Cryostat considerations</a:t>
            </a:r>
          </a:p>
        </p:txBody>
      </p:sp>
      <p:pic>
        <p:nvPicPr>
          <p:cNvPr id="6" name="Picture 5" descr="A close-up of several images of a machine&#10;&#10;AI-generated content may be incorrect.">
            <a:extLst>
              <a:ext uri="{FF2B5EF4-FFF2-40B4-BE49-F238E27FC236}">
                <a16:creationId xmlns:a16="http://schemas.microsoft.com/office/drawing/2014/main" id="{F7DADA50-3A69-F313-B327-D844483D7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75" r="53846"/>
          <a:stretch>
            <a:fillRect/>
          </a:stretch>
        </p:blipFill>
        <p:spPr>
          <a:xfrm>
            <a:off x="6550287" y="3903712"/>
            <a:ext cx="2339752" cy="11179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9A0C88-3FE6-BD16-E3DE-700BDCDCB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996" y="577800"/>
            <a:ext cx="2110102" cy="314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39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A17BE-0E24-1CAA-3614-D0368D3BD7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FB650-676C-3843-ADF7-BB3093C07F4B}" type="slidenum">
              <a:rPr lang="en-GB" smtClean="0"/>
              <a:t>29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0781E2-2E76-7527-0FED-620688B8B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571777"/>
            <a:ext cx="5723265" cy="39999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5F7D35-D953-AF97-1934-944D7F908E12}"/>
              </a:ext>
            </a:extLst>
          </p:cNvPr>
          <p:cNvSpPr txBox="1"/>
          <p:nvPr/>
        </p:nvSpPr>
        <p:spPr>
          <a:xfrm>
            <a:off x="5500936" y="4510344"/>
            <a:ext cx="3391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V. Teotia, B. Parker, A. Ciarma, J. Seeman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8E7151-4CE6-0426-2B25-4ABF6FB925E5}"/>
              </a:ext>
            </a:extLst>
          </p:cNvPr>
          <p:cNvSpPr txBox="1"/>
          <p:nvPr/>
        </p:nvSpPr>
        <p:spPr>
          <a:xfrm>
            <a:off x="935682" y="4558597"/>
            <a:ext cx="1404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L* = 2.4 m</a:t>
            </a:r>
          </a:p>
        </p:txBody>
      </p:sp>
    </p:spTree>
    <p:extLst>
      <p:ext uri="{BB962C8B-B14F-4D97-AF65-F5344CB8AC3E}">
        <p14:creationId xmlns:p14="http://schemas.microsoft.com/office/powerpoint/2010/main" val="1721939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03D65-C38D-43D3-A357-E5D90603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Work on the cryostat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AF110F-B0F3-DD4C-02A1-0D16DF89A9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A7C09C-116C-7786-5C44-EF8669107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345825"/>
            <a:ext cx="5112568" cy="3796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598569-5CEC-6B03-506D-4ABA93CBCA3A}"/>
              </a:ext>
            </a:extLst>
          </p:cNvPr>
          <p:cNvSpPr txBox="1"/>
          <p:nvPr/>
        </p:nvSpPr>
        <p:spPr>
          <a:xfrm>
            <a:off x="240801" y="1059582"/>
            <a:ext cx="7283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dirty="0"/>
              <a:t>D</a:t>
            </a:r>
            <a:r>
              <a:rPr lang="en-IT" sz="1800" dirty="0"/>
              <a:t>esign of the FFQ cryostat and interface to the RVC ongoing at SLAC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C61BEE-93A6-15E2-6E1B-57B4BCA54625}"/>
              </a:ext>
            </a:extLst>
          </p:cNvPr>
          <p:cNvSpPr txBox="1"/>
          <p:nvPr/>
        </p:nvSpPr>
        <p:spPr>
          <a:xfrm>
            <a:off x="285106" y="4772889"/>
            <a:ext cx="2298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800" dirty="0">
                <a:solidFill>
                  <a:srgbClr val="FF0000"/>
                </a:solidFill>
              </a:rPr>
              <a:t>C</a:t>
            </a:r>
            <a:r>
              <a:rPr lang="en-IT" sz="1800" dirty="0">
                <a:solidFill>
                  <a:srgbClr val="FF0000"/>
                </a:solidFill>
              </a:rPr>
              <a:t>ourtesy of J. Seeman </a:t>
            </a:r>
          </a:p>
        </p:txBody>
      </p:sp>
    </p:spTree>
    <p:extLst>
      <p:ext uri="{BB962C8B-B14F-4D97-AF65-F5344CB8AC3E}">
        <p14:creationId xmlns:p14="http://schemas.microsoft.com/office/powerpoint/2010/main" val="1241864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AFA2AD-8019-EA5A-7658-AAE5D6AF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What is the envelope of the cryostat?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FA9649-A2FA-1769-E4C6-F3D94069E5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31</a:t>
            </a:fld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3ED03-10E4-91EE-4C5A-24220949C13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1429" y="1095629"/>
            <a:ext cx="6794827" cy="2746375"/>
          </a:xfrm>
        </p:spPr>
        <p:txBody>
          <a:bodyPr/>
          <a:lstStyle/>
          <a:p>
            <a:r>
              <a:rPr lang="en-IT" sz="1400" dirty="0"/>
              <a:t>Initial studies based on construction mechanical tolerances, structural deformations (gravity and shrinkage), positioning (floor/rail), dynamic (failures etc).</a:t>
            </a:r>
          </a:p>
          <a:p>
            <a:endParaRPr lang="en-IT" sz="1400" dirty="0"/>
          </a:p>
          <a:p>
            <a:r>
              <a:rPr lang="en-IT" sz="1400" dirty="0"/>
              <a:t>Assume M. Koratzinos cryostat design </a:t>
            </a:r>
          </a:p>
          <a:p>
            <a:endParaRPr lang="en-IT" sz="1400" dirty="0"/>
          </a:p>
          <a:p>
            <a:endParaRPr lang="en-IT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5AF542-0635-3FD0-CD9E-1C9C880DF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909" y="1599676"/>
            <a:ext cx="4418711" cy="27601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314B7F-F8FA-080F-76CF-F54B2EEB1817}"/>
              </a:ext>
            </a:extLst>
          </p:cNvPr>
          <p:cNvSpPr txBox="1"/>
          <p:nvPr/>
        </p:nvSpPr>
        <p:spPr>
          <a:xfrm>
            <a:off x="611560" y="2643072"/>
            <a:ext cx="441871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spcBef>
                <a:spcPts val="1200"/>
              </a:spcBef>
              <a:buSzPts val="1000"/>
              <a:tabLst>
                <a:tab pos="457200" algn="l"/>
              </a:tabLst>
            </a:pPr>
            <a:r>
              <a:rPr lang="en-GB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estimate</a:t>
            </a:r>
          </a:p>
          <a:p>
            <a:pPr lvl="1" algn="just">
              <a:spcBef>
                <a:spcPts val="1200"/>
              </a:spcBef>
              <a:buSzPts val="1000"/>
              <a:tabLst>
                <a:tab pos="457200" algn="l"/>
              </a:tabLst>
            </a:pP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Dynamic Envelope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spcBef>
                <a:spcPts val="1200"/>
              </a:spcBef>
              <a:buSzPts val="1000"/>
              <a:tabLst>
                <a:tab pos="457200" algn="l"/>
              </a:tabLst>
            </a:pP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15.5 mm transverse</a:t>
            </a:r>
          </a:p>
          <a:p>
            <a:pPr lvl="1" algn="just">
              <a:spcBef>
                <a:spcPts val="1200"/>
              </a:spcBef>
              <a:buSzPts val="1000"/>
              <a:tabLst>
                <a:tab pos="457200" algn="l"/>
              </a:tabLst>
            </a:pPr>
            <a:r>
              <a:rPr lang="en-GB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18.75 mm longitudinal</a:t>
            </a:r>
            <a:endParaRPr lang="en-GB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21226-3D07-A31F-D18A-0FDBBF7F26F9}"/>
              </a:ext>
            </a:extLst>
          </p:cNvPr>
          <p:cNvSpPr txBox="1"/>
          <p:nvPr/>
        </p:nvSpPr>
        <p:spPr>
          <a:xfrm>
            <a:off x="5148064" y="4659982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O. Beltramello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7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896502-70D7-DD59-B73C-4E5E1D5BC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Detector opening scenario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BEFB00-AAAB-360F-72C5-C1E82535D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32</a:t>
            </a:fld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F1502E-0881-D105-C11F-CC98BF7817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15"/>
          <a:stretch>
            <a:fillRect/>
          </a:stretch>
        </p:blipFill>
        <p:spPr>
          <a:xfrm>
            <a:off x="47808" y="979832"/>
            <a:ext cx="4717761" cy="2472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F4377A-C466-1B62-B955-4E7BFCDE3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672" y="1044506"/>
            <a:ext cx="4680520" cy="23431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F1401E-916E-37C9-FCBB-71F1D1A7E77C}"/>
              </a:ext>
            </a:extLst>
          </p:cNvPr>
          <p:cNvSpPr txBox="1"/>
          <p:nvPr/>
        </p:nvSpPr>
        <p:spPr>
          <a:xfrm>
            <a:off x="442800" y="3579862"/>
            <a:ext cx="77010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T" sz="1800" dirty="0"/>
              <a:t>Baseline: move longitudinally the FFQ by removing collider beampipes</a:t>
            </a:r>
          </a:p>
          <a:p>
            <a:pPr algn="l"/>
            <a:r>
              <a:rPr lang="en-IT" sz="1800" dirty="0"/>
              <a:t>Open the detector longitudinally and access internal structures</a:t>
            </a:r>
          </a:p>
          <a:p>
            <a:pPr algn="l"/>
            <a:r>
              <a:rPr lang="en-IT" sz="1800" dirty="0"/>
              <a:t>Very tight requirements on realigning the final focus quadrupoles (30 µm) </a:t>
            </a:r>
          </a:p>
          <a:p>
            <a:pPr algn="l"/>
            <a:r>
              <a:rPr lang="en-IT" sz="1800" dirty="0"/>
              <a:t>No way to open for small interventions </a:t>
            </a:r>
          </a:p>
          <a:p>
            <a:pPr algn="l"/>
            <a:r>
              <a:rPr lang="en-IT" sz="1800" dirty="0"/>
              <a:t>Need to estimate time for re-start operations after YETS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ECC1A4-B98A-CE29-EEAB-B3CB8D5DFF95}"/>
              </a:ext>
            </a:extLst>
          </p:cNvPr>
          <p:cNvSpPr txBox="1"/>
          <p:nvPr/>
        </p:nvSpPr>
        <p:spPr>
          <a:xfrm>
            <a:off x="7039096" y="3452346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O. Beltramello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718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1D9631-3C22-EB27-7CF2-3B21294DE4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EB749-6978-7788-B45E-92A867C87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9542"/>
            <a:ext cx="7772400" cy="4324592"/>
          </a:xfrm>
          <a:prstGeom prst="rect">
            <a:avLst/>
          </a:prstGeom>
        </p:spPr>
      </p:pic>
      <p:sp>
        <p:nvSpPr>
          <p:cNvPr id="6" name="Doughnut 5">
            <a:extLst>
              <a:ext uri="{FF2B5EF4-FFF2-40B4-BE49-F238E27FC236}">
                <a16:creationId xmlns:a16="http://schemas.microsoft.com/office/drawing/2014/main" id="{749A9A3B-95C5-626C-F15C-ADA60B8F807A}"/>
              </a:ext>
            </a:extLst>
          </p:cNvPr>
          <p:cNvSpPr/>
          <p:nvPr/>
        </p:nvSpPr>
        <p:spPr>
          <a:xfrm>
            <a:off x="5004048" y="2211710"/>
            <a:ext cx="1008112" cy="504056"/>
          </a:xfrm>
          <a:prstGeom prst="donut">
            <a:avLst>
              <a:gd name="adj" fmla="val 1129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7" name="Doughnut 6">
            <a:extLst>
              <a:ext uri="{FF2B5EF4-FFF2-40B4-BE49-F238E27FC236}">
                <a16:creationId xmlns:a16="http://schemas.microsoft.com/office/drawing/2014/main" id="{F32A0245-F886-35F1-2EE3-40174BC94471}"/>
              </a:ext>
            </a:extLst>
          </p:cNvPr>
          <p:cNvSpPr/>
          <p:nvPr/>
        </p:nvSpPr>
        <p:spPr>
          <a:xfrm>
            <a:off x="5006230" y="2931790"/>
            <a:ext cx="1008112" cy="504056"/>
          </a:xfrm>
          <a:prstGeom prst="donut">
            <a:avLst>
              <a:gd name="adj" fmla="val 1129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8" name="Doughnut 7">
            <a:extLst>
              <a:ext uri="{FF2B5EF4-FFF2-40B4-BE49-F238E27FC236}">
                <a16:creationId xmlns:a16="http://schemas.microsoft.com/office/drawing/2014/main" id="{D27734C4-1549-1AB2-A7ED-7277C426E601}"/>
              </a:ext>
            </a:extLst>
          </p:cNvPr>
          <p:cNvSpPr/>
          <p:nvPr/>
        </p:nvSpPr>
        <p:spPr>
          <a:xfrm>
            <a:off x="4860032" y="3435846"/>
            <a:ext cx="2664296" cy="504056"/>
          </a:xfrm>
          <a:prstGeom prst="donut">
            <a:avLst>
              <a:gd name="adj" fmla="val 1129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9" name="Doughnut 8">
            <a:extLst>
              <a:ext uri="{FF2B5EF4-FFF2-40B4-BE49-F238E27FC236}">
                <a16:creationId xmlns:a16="http://schemas.microsoft.com/office/drawing/2014/main" id="{D6E4955C-CC4C-21DA-2217-94AAD5278FF5}"/>
              </a:ext>
            </a:extLst>
          </p:cNvPr>
          <p:cNvSpPr/>
          <p:nvPr/>
        </p:nvSpPr>
        <p:spPr>
          <a:xfrm>
            <a:off x="5004048" y="4191874"/>
            <a:ext cx="1872208" cy="504056"/>
          </a:xfrm>
          <a:prstGeom prst="donut">
            <a:avLst>
              <a:gd name="adj" fmla="val 1129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7101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C894F-F22A-1B4E-3406-CA061175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Monitoring system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74638E-C375-8E98-1FFE-3CAB47040E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DEA7AC-479C-49AF-1BDB-E7D9B6F91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92493"/>
            <a:ext cx="5235600" cy="1551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0A09B-082B-0113-99FF-E0BAF7C844CA}"/>
              </a:ext>
            </a:extLst>
          </p:cNvPr>
          <p:cNvSpPr txBox="1"/>
          <p:nvPr/>
        </p:nvSpPr>
        <p:spPr>
          <a:xfrm>
            <a:off x="323528" y="1108703"/>
            <a:ext cx="446965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en-IT" sz="1350" dirty="0">
                <a:solidFill>
                  <a:schemeClr val="tx1"/>
                </a:solidFill>
                <a:effectLst/>
                <a:latin typeface="+mn-lt"/>
              </a:rPr>
              <a:t>The alignment monitoring system aims to give info about the situation inside without the need to open. Correctors and tunning could then be operated remotely thanks to this data.</a:t>
            </a:r>
            <a:endParaRPr lang="en-IT" sz="600" dirty="0">
              <a:solidFill>
                <a:srgbClr val="0E1249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74921-7198-14E4-69E7-1CDDF6A5C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104" y="1375772"/>
            <a:ext cx="3797300" cy="2120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F7C5FD-6BAB-BABD-1030-4A444D4F8709}"/>
              </a:ext>
            </a:extLst>
          </p:cNvPr>
          <p:cNvSpPr txBox="1"/>
          <p:nvPr/>
        </p:nvSpPr>
        <p:spPr>
          <a:xfrm>
            <a:off x="6086134" y="3651870"/>
            <a:ext cx="2367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T" sz="2000" dirty="0"/>
              <a:t>1:2 Mock up at CERN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06C376-682F-35EE-1FEA-16C815423496}"/>
              </a:ext>
            </a:extLst>
          </p:cNvPr>
          <p:cNvSpPr txBox="1"/>
          <p:nvPr/>
        </p:nvSpPr>
        <p:spPr>
          <a:xfrm>
            <a:off x="251520" y="3781620"/>
            <a:ext cx="561662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T" dirty="0"/>
              <a:t>May also need active re-alignment, and gives operational advantages: it would enable remote realignment of the components without reopening the QC1 assembly.</a:t>
            </a:r>
          </a:p>
          <a:p>
            <a:pPr algn="just"/>
            <a:r>
              <a:rPr lang="en-IT" dirty="0"/>
              <a:t>Such an adjustment system could be carefully tailored according to the available space, required adjustment range, precision targets, and operational constraints.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4B7EC8-720C-743D-1838-0CE5B02457F4}"/>
              </a:ext>
            </a:extLst>
          </p:cNvPr>
          <p:cNvSpPr txBox="1"/>
          <p:nvPr/>
        </p:nvSpPr>
        <p:spPr>
          <a:xfrm>
            <a:off x="6344255" y="4337471"/>
            <a:ext cx="18509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Courtesy L. </a:t>
            </a:r>
            <a:r>
              <a:rPr lang="en-US" sz="1200" dirty="0" err="1">
                <a:solidFill>
                  <a:srgbClr val="FF0000"/>
                </a:solidFill>
              </a:rPr>
              <a:t>Watrelot</a:t>
            </a:r>
            <a:endParaRPr lang="en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716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076F6E-BD35-384C-6FB6-ADFA7F771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F4D772-5B29-91F1-208F-77B1DF50F9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IT" dirty="0"/>
              <a:t>The interaction region of FCC-ee needs to accommodate several contrasting requirements.</a:t>
            </a:r>
          </a:p>
          <a:p>
            <a:endParaRPr lang="en-IT" dirty="0"/>
          </a:p>
          <a:p>
            <a:r>
              <a:rPr lang="en-IT" dirty="0"/>
              <a:t>A thorough understanding of the needs and technological solutions are needed to accomplish the task</a:t>
            </a:r>
          </a:p>
          <a:p>
            <a:endParaRPr lang="en-IT" dirty="0"/>
          </a:p>
          <a:p>
            <a:r>
              <a:rPr lang="en-IT" dirty="0"/>
              <a:t>Several options are being evaluated and would need to investigated to make sure we reach our goals. </a:t>
            </a:r>
          </a:p>
          <a:p>
            <a:endParaRPr lang="en-IT" dirty="0"/>
          </a:p>
          <a:p>
            <a:r>
              <a:rPr lang="en-IT" dirty="0"/>
              <a:t>Every detector concept should be involved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E6542C2-F204-A3B8-D931-12AE34F7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Conclusions </a:t>
            </a:r>
          </a:p>
        </p:txBody>
      </p:sp>
    </p:spTree>
    <p:extLst>
      <p:ext uri="{BB962C8B-B14F-4D97-AF65-F5344CB8AC3E}">
        <p14:creationId xmlns:p14="http://schemas.microsoft.com/office/powerpoint/2010/main" val="278388953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 - Deep Blue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ts val="3700"/>
          </a:lnSpc>
          <a:defRPr sz="3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-FCC-template.potx" id="{61BC17D5-F2D1-4022-BE42-46346C78B90B}" vid="{3E267973-3E95-4F95-9FE4-94A439BD028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PPT-FCC-template</Template>
  <TotalTime>85277</TotalTime>
  <Words>2104</Words>
  <Application>Microsoft Macintosh PowerPoint</Application>
  <PresentationFormat>On-screen Show (16:9)</PresentationFormat>
  <Paragraphs>400</Paragraphs>
  <Slides>35</Slides>
  <Notes>3</Notes>
  <HiddenSlides>0</HiddenSlides>
  <MMClips>10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Aptos</vt:lpstr>
      <vt:lpstr>Arial</vt:lpstr>
      <vt:lpstr>Calibri</vt:lpstr>
      <vt:lpstr>Cambria Math</vt:lpstr>
      <vt:lpstr>Geneva</vt:lpstr>
      <vt:lpstr>Helvetica</vt:lpstr>
      <vt:lpstr>Times New Roman</vt:lpstr>
      <vt:lpstr>Verdana</vt:lpstr>
      <vt:lpstr>Wingdings</vt:lpstr>
      <vt:lpstr>Content Slides - Deep Blue</vt:lpstr>
      <vt:lpstr>FCC-ee  Interaction region developments</vt:lpstr>
      <vt:lpstr>Introduction  </vt:lpstr>
      <vt:lpstr>High-level Requirements for the IR and MDI region  </vt:lpstr>
      <vt:lpstr>Detector concepts</vt:lpstr>
      <vt:lpstr>IDEA/ALLEGRO MDI mechanical model </vt:lpstr>
      <vt:lpstr>FCC-ee IR: beam pipes and vertex detector</vt:lpstr>
      <vt:lpstr>Engineered chambers simulation – static structural and thermal </vt:lpstr>
      <vt:lpstr>PowerPoint Presentation</vt:lpstr>
      <vt:lpstr>PowerPoint Presentation</vt:lpstr>
      <vt:lpstr>Services integration challenges</vt:lpstr>
      <vt:lpstr>FCC-ee Interaction Point Mock-up at INFN-Frascati</vt:lpstr>
      <vt:lpstr>PowerPoint Presentation</vt:lpstr>
      <vt:lpstr>PowerPoint Presentation</vt:lpstr>
      <vt:lpstr>Engineered chambers- Modal analysis</vt:lpstr>
      <vt:lpstr>Vertex detector air-cooling</vt:lpstr>
      <vt:lpstr>Air-cooling setup in Pisa</vt:lpstr>
      <vt:lpstr>PowerPoint Presentation</vt:lpstr>
      <vt:lpstr>PowerPoint Presentation</vt:lpstr>
      <vt:lpstr>PowerPoint Presentation</vt:lpstr>
      <vt:lpstr>PowerPoint Presentation</vt:lpstr>
      <vt:lpstr>Studies of Lumical integration with ALFA</vt:lpstr>
      <vt:lpstr>PowerPoint Presentation</vt:lpstr>
      <vt:lpstr>Detector solenoid field and cryostat space</vt:lpstr>
      <vt:lpstr>Compensation schemes </vt:lpstr>
      <vt:lpstr>Non-local Solenoid Compensation Scheme </vt:lpstr>
      <vt:lpstr>Effects on Lumical backgrounds</vt:lpstr>
      <vt:lpstr>PowerPoint Presentation</vt:lpstr>
      <vt:lpstr>Cryostat considerations</vt:lpstr>
      <vt:lpstr>PowerPoint Presentation</vt:lpstr>
      <vt:lpstr>Work on the cryostat</vt:lpstr>
      <vt:lpstr>What is the envelope of the cryostat?</vt:lpstr>
      <vt:lpstr>Detector opening scenario</vt:lpstr>
      <vt:lpstr>PowerPoint Presentation</vt:lpstr>
      <vt:lpstr>Monitoring system </vt:lpstr>
      <vt:lpstr>Conclusions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Menghini</dc:creator>
  <cp:lastModifiedBy>Fabrizio Palla</cp:lastModifiedBy>
  <cp:revision>2193</cp:revision>
  <cp:lastPrinted>2026-08-25T14:40:50Z</cp:lastPrinted>
  <dcterms:created xsi:type="dcterms:W3CDTF">2020-10-27T09:23:42Z</dcterms:created>
  <dcterms:modified xsi:type="dcterms:W3CDTF">2026-09-11T16:35:57Z</dcterms:modified>
</cp:coreProperties>
</file>