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66" r:id="rId2"/>
    <p:sldId id="443" r:id="rId3"/>
    <p:sldId id="471" r:id="rId4"/>
    <p:sldId id="478" r:id="rId5"/>
    <p:sldId id="470" r:id="rId6"/>
    <p:sldId id="472" r:id="rId7"/>
    <p:sldId id="479" r:id="rId8"/>
    <p:sldId id="473" r:id="rId9"/>
    <p:sldId id="474" r:id="rId10"/>
    <p:sldId id="481" r:id="rId11"/>
    <p:sldId id="482" r:id="rId12"/>
    <p:sldId id="490" r:id="rId13"/>
    <p:sldId id="491" r:id="rId14"/>
    <p:sldId id="483" r:id="rId15"/>
    <p:sldId id="494" r:id="rId16"/>
    <p:sldId id="480" r:id="rId17"/>
    <p:sldId id="475" r:id="rId18"/>
    <p:sldId id="476" r:id="rId19"/>
    <p:sldId id="495" r:id="rId20"/>
    <p:sldId id="498" r:id="rId21"/>
    <p:sldId id="499" r:id="rId22"/>
    <p:sldId id="477" r:id="rId23"/>
    <p:sldId id="501" r:id="rId24"/>
    <p:sldId id="496" r:id="rId25"/>
    <p:sldId id="504" r:id="rId26"/>
    <p:sldId id="500" r:id="rId27"/>
    <p:sldId id="492" r:id="rId28"/>
    <p:sldId id="493" r:id="rId29"/>
    <p:sldId id="505" r:id="rId30"/>
    <p:sldId id="459" r:id="rId31"/>
    <p:sldId id="408" r:id="rId32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32FF"/>
    <a:srgbClr val="006600"/>
    <a:srgbClr val="A61C00"/>
    <a:srgbClr val="68AF00"/>
    <a:srgbClr val="0E00FF"/>
    <a:srgbClr val="FC7100"/>
    <a:srgbClr val="4957B6"/>
    <a:srgbClr val="00DBFD"/>
    <a:srgbClr val="6699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18" autoAdjust="0"/>
    <p:restoredTop sz="91781" autoAdjust="0"/>
  </p:normalViewPr>
  <p:slideViewPr>
    <p:cSldViewPr snapToGrid="0">
      <p:cViewPr varScale="1">
        <p:scale>
          <a:sx n="112" d="100"/>
          <a:sy n="112" d="100"/>
        </p:scale>
        <p:origin x="696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9D196-D1F8-45C6-ADA6-003C33F18514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FB522-99ED-40E0-A1F6-F68D0A4EBE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30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FB522-99ED-40E0-A1F6-F68D0A4EBE4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76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FB522-99ED-40E0-A1F6-F68D0A4EBE47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02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4213B-AE01-4EEB-9D38-1AA168C9B4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AE827-3174-4A09-B6BD-1E204BF30F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1BDA3-35C1-4466-A1DC-8326D7654F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48E73-A07C-4B8C-9E0B-6EF048DABF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FAF0C-9BB1-4134-9BBC-D0BB9BE4B2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DC6F8-B26B-4B7D-8175-D2286D1118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11D3E-03DF-4FE3-ADA7-633439DE3F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E35B8-A03A-40D8-9AC3-6FB7209289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8B17D-6DD5-4D01-BB39-1967B4ADC3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65B58-6680-422F-B2ED-0F49D03587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48DAD-7D77-4506-8767-00B0F964FB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78DA86-4116-4AA3-8BE9-D7AE762ADEC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tm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66" y="95327"/>
            <a:ext cx="11924522" cy="1143000"/>
          </a:xfrm>
        </p:spPr>
        <p:txBody>
          <a:bodyPr/>
          <a:lstStyle/>
          <a:p>
            <a:r>
              <a:rPr lang="en-US" b="1" dirty="0"/>
              <a:t>Integrated US SRF Program for FCC-ee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751" y="1779345"/>
            <a:ext cx="8229600" cy="1607985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Matthias Liepe </a:t>
            </a:r>
          </a:p>
          <a:p>
            <a:pPr marL="0" indent="0" algn="ctr">
              <a:buNone/>
            </a:pPr>
            <a:r>
              <a:rPr lang="en-US" sz="2000" dirty="0"/>
              <a:t>Professor of Physics; Head Cornell SRF Group</a:t>
            </a:r>
          </a:p>
          <a:p>
            <a:pPr marL="0" indent="0" algn="ctr">
              <a:buNone/>
            </a:pPr>
            <a:r>
              <a:rPr lang="en-US" sz="2000" dirty="0"/>
              <a:t>Cornell University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49290" y="1238327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98B2CF-2A0A-264C-AB00-CB7D8A5EB31B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      M. Liepe, Cornell University	                                   Fourth US FCC meeting, 2026, September 10                    				   Slide </a:t>
            </a:r>
            <a:fld id="{F9183DA2-DE7E-E14E-9B5D-7E2BC04B1AF2}" type="slidenum">
              <a:rPr lang="en-US" sz="1200" smtClean="0"/>
              <a:t>1</a:t>
            </a:fld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9EECE4-0C9B-F373-A49B-77F6D22F82C4}"/>
              </a:ext>
            </a:extLst>
          </p:cNvPr>
          <p:cNvSpPr txBox="1"/>
          <p:nvPr/>
        </p:nvSpPr>
        <p:spPr>
          <a:xfrm>
            <a:off x="540984" y="3202664"/>
            <a:ext cx="11066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Program Partner Institutions </a:t>
            </a:r>
            <a:endParaRPr lang="en-US" sz="1800" dirty="0"/>
          </a:p>
        </p:txBody>
      </p:sp>
      <p:pic>
        <p:nvPicPr>
          <p:cNvPr id="4" name="Picture 3" descr="Fourth US FCC meeting">
            <a:extLst>
              <a:ext uri="{FF2B5EF4-FFF2-40B4-BE49-F238E27FC236}">
                <a16:creationId xmlns:a16="http://schemas.microsoft.com/office/drawing/2014/main" id="{D3CB19EA-A6C7-2A17-379E-67F4EE520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058" y="3689068"/>
            <a:ext cx="5500339" cy="26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5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E4B293-0D7B-3BC3-E3D2-7F4890B3F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-US" sz="3600" b="1" dirty="0"/>
              <a:t>Integrated US SRF Program for FCC-ee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56EBBB95-CB42-728C-7987-700042966452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DC04AB-3191-188E-358B-9D0E747F4D3E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lang="en-US" sz="1200" smtClean="0"/>
              <a:t>2</a:t>
            </a:fld>
            <a:endParaRPr lang="en-US" sz="1200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1D1ECBA1-CD06-D292-E8A1-36F6810FFEB0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09982A-9AD8-EC5A-880F-1151E3CF01E1}"/>
              </a:ext>
            </a:extLst>
          </p:cNvPr>
          <p:cNvSpPr/>
          <p:nvPr/>
        </p:nvSpPr>
        <p:spPr>
          <a:xfrm>
            <a:off x="267478" y="1209250"/>
            <a:ext cx="11657044" cy="2145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400"/>
              </a:spcBef>
            </a:pPr>
            <a:r>
              <a:rPr lang="en" sz="2800" b="1" spc="-1" dirty="0">
                <a:solidFill>
                  <a:srgbClr val="1132FF"/>
                </a:solidFill>
                <a:latin typeface="Arial"/>
                <a:ea typeface="Arial"/>
              </a:rPr>
              <a:t>US Strategic Participation in the FCC-ee Nb SRF Development 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Motivation / introduction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Proposed Scope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Proposed Timeline </a:t>
            </a:r>
            <a:endParaRPr lang="en" sz="2400" spc="-1" dirty="0">
              <a:latin typeface="Arial"/>
              <a:ea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F3659C-D97B-83CC-7AC5-77BEA419840C}"/>
              </a:ext>
            </a:extLst>
          </p:cNvPr>
          <p:cNvSpPr txBox="1"/>
          <p:nvPr/>
        </p:nvSpPr>
        <p:spPr>
          <a:xfrm>
            <a:off x="267478" y="3715181"/>
            <a:ext cx="11924522" cy="2210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-US" sz="2800" b="1" spc="-1" dirty="0">
                <a:solidFill>
                  <a:srgbClr val="1132FF"/>
                </a:solidFill>
                <a:latin typeface="Arial"/>
                <a:ea typeface="Arial"/>
              </a:rPr>
              <a:t>US Rapid Development Program for Nb</a:t>
            </a:r>
            <a:r>
              <a:rPr lang="en-US" sz="2800" b="1" spc="-1" baseline="-25000" dirty="0">
                <a:solidFill>
                  <a:srgbClr val="1132FF"/>
                </a:solidFill>
                <a:latin typeface="Arial"/>
                <a:ea typeface="Arial"/>
              </a:rPr>
              <a:t>3</a:t>
            </a:r>
            <a:r>
              <a:rPr lang="en-US" sz="2800" b="1" spc="-1" dirty="0">
                <a:solidFill>
                  <a:srgbClr val="1132FF"/>
                </a:solidFill>
                <a:latin typeface="Arial"/>
                <a:ea typeface="Arial"/>
              </a:rPr>
              <a:t>Sn SRF Technology</a:t>
            </a:r>
            <a:endParaRPr lang="en-US" sz="2800" b="1" strike="noStrike" spc="-1" dirty="0">
              <a:solidFill>
                <a:srgbClr val="1132FF"/>
              </a:solidFill>
              <a:latin typeface="Arial"/>
            </a:endParaRP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Motivation / introduction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Proposed Scope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Proposed Timeline </a:t>
            </a:r>
            <a:endParaRPr lang="en" sz="2400" spc="-1" dirty="0"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708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82782-3D51-68FF-6298-8FBA25866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3FC26D-D535-5823-929A-EC8935B4D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-US" sz="3600" spc="-1" dirty="0">
                <a:solidFill>
                  <a:srgbClr val="000000"/>
                </a:solidFill>
                <a:ea typeface="Arial"/>
              </a:rPr>
              <a:t>FCC-ee SRF Layout and Specifications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9D8A36E-CDF6-6932-BA84-E28F44EBBBA3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94BF79-0DCF-8309-D76D-3B34B7FB7640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73297A25-AE6F-6FDC-7F26-8D32AB6F82CE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CA88C7-880D-2CD0-3C48-F3767D2898F1}"/>
                  </a:ext>
                </a:extLst>
              </p:cNvPr>
              <p:cNvSpPr txBox="1"/>
              <p:nvPr/>
            </p:nvSpPr>
            <p:spPr>
              <a:xfrm>
                <a:off x="139074" y="1114821"/>
                <a:ext cx="1204271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6538" indent="-236538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1132FF"/>
                    </a:solidFill>
                  </a:rPr>
                  <a:t>400 MHz 2-cell cavities: </a:t>
                </a:r>
                <a:r>
                  <a:rPr lang="en-US" sz="2800" dirty="0"/>
                  <a:t>10.6 MV/m, Q</a:t>
                </a:r>
                <a:r>
                  <a:rPr lang="en-US" sz="2800" baseline="-25000" dirty="0"/>
                  <a:t>0</a:t>
                </a:r>
                <a:r>
                  <a:rPr lang="en-US" sz="2800" dirty="0"/>
                  <a:t>~3×10</a:t>
                </a:r>
                <a:r>
                  <a:rPr lang="en-US" sz="2800" baseline="30000" dirty="0"/>
                  <a:t>9</a:t>
                </a:r>
                <a:r>
                  <a:rPr lang="en-US" sz="2800" dirty="0"/>
                  <a:t> @ 4.5K </a:t>
                </a:r>
              </a:p>
              <a:p>
                <a:pPr marL="236538" indent="-236538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1132FF"/>
                    </a:solidFill>
                  </a:rPr>
                  <a:t>Or 600 MHz 2-cell cavities: </a:t>
                </a:r>
                <a:r>
                  <a:rPr lang="en-US" sz="2800" dirty="0"/>
                  <a:t>14 MV/m (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𝑡</m:t>
                    </m:r>
                    <m:acc>
                      <m:accPr>
                        <m:chr m:val="̅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</m:oMath>
                </a14:m>
                <a:r>
                  <a:rPr lang="en-US" sz="2800" dirty="0"/>
                  <a:t>: 20.5 MV/m), Q</a:t>
                </a:r>
                <a:r>
                  <a:rPr lang="en-US" sz="2800" baseline="-25000" dirty="0"/>
                  <a:t>0</a:t>
                </a:r>
                <a:r>
                  <a:rPr lang="en-US" sz="2800" dirty="0"/>
                  <a:t>~3×10</a:t>
                </a:r>
                <a:r>
                  <a:rPr lang="en-US" sz="2800" baseline="30000" dirty="0"/>
                  <a:t>10</a:t>
                </a:r>
                <a:r>
                  <a:rPr lang="en-US" sz="2800" dirty="0"/>
                  <a:t> @ 2K</a:t>
                </a:r>
              </a:p>
              <a:p>
                <a:pPr marL="236538" indent="-236538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1132FF"/>
                    </a:solidFill>
                  </a:rPr>
                  <a:t>800 MHz 6-cell cavities:</a:t>
                </a:r>
                <a:r>
                  <a:rPr lang="en-US" sz="2800" dirty="0"/>
                  <a:t> 5-17 MV/m (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𝑡</m:t>
                    </m:r>
                    <m:acc>
                      <m:accPr>
                        <m:chr m:val="̅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</m:oMath>
                </a14:m>
                <a:r>
                  <a:rPr lang="en-US" sz="2800" dirty="0"/>
                  <a:t>: 20.5-23 MV/m), Q</a:t>
                </a:r>
                <a:r>
                  <a:rPr lang="en-US" sz="2800" baseline="-25000" dirty="0"/>
                  <a:t>0</a:t>
                </a:r>
                <a:r>
                  <a:rPr lang="en-US" sz="2800" dirty="0"/>
                  <a:t>~3×10</a:t>
                </a:r>
                <a:r>
                  <a:rPr lang="en-US" sz="2800" baseline="30000" dirty="0"/>
                  <a:t>10</a:t>
                </a:r>
                <a:r>
                  <a:rPr lang="en-US" sz="2800" dirty="0"/>
                  <a:t> @ 2K 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CA88C7-880D-2CD0-3C48-F3767D289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74" y="1114821"/>
                <a:ext cx="12042710" cy="1384995"/>
              </a:xfrm>
              <a:prstGeom prst="rect">
                <a:avLst/>
              </a:prstGeom>
              <a:blipFill>
                <a:blip r:embed="rId2"/>
                <a:stretch>
                  <a:fillRect l="-948" t="-4545" r="-1159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E78A3A90-D886-1BD7-E6E0-C778EE1ABD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4538"/>
          <a:stretch>
            <a:fillRect/>
          </a:stretch>
        </p:blipFill>
        <p:spPr>
          <a:xfrm>
            <a:off x="5241221" y="2741441"/>
            <a:ext cx="3830648" cy="1102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C976E2-72CF-7372-607A-3B99A1EE6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5" b="67328"/>
          <a:stretch>
            <a:fillRect/>
          </a:stretch>
        </p:blipFill>
        <p:spPr>
          <a:xfrm>
            <a:off x="8934533" y="2770596"/>
            <a:ext cx="3212961" cy="1406844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B5D99ACD-52F4-CDDB-5AF5-9F838AABA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00" y="2804049"/>
            <a:ext cx="5112091" cy="3324872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C9014AA1-39AD-E5C2-C1B9-51695DE235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7" b="64011"/>
          <a:stretch>
            <a:fillRect/>
          </a:stretch>
        </p:blipFill>
        <p:spPr>
          <a:xfrm>
            <a:off x="8967801" y="4330057"/>
            <a:ext cx="2845247" cy="1798539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4CEF9380-F675-93EA-AC4B-1F096C1EDB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382" b="22949"/>
          <a:stretch>
            <a:fillRect/>
          </a:stretch>
        </p:blipFill>
        <p:spPr>
          <a:xfrm>
            <a:off x="5266658" y="4421618"/>
            <a:ext cx="3667875" cy="127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46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90CFD-C622-4C0E-1F5F-D9E0134AD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06F9EC-211E-490F-5D27-E4F5A8DB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FCC-ee SRF Roadmap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F48AB501-FA15-2829-2709-5DAB94D5957B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0DCEF4-3898-B63E-C34A-7BBEE220BAE9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8985F2FB-33C3-8D52-56B4-77D655145C48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AF2A17-EC76-5938-989D-13E2C6DA8ADA}"/>
              </a:ext>
            </a:extLst>
          </p:cNvPr>
          <p:cNvSpPr txBox="1"/>
          <p:nvPr/>
        </p:nvSpPr>
        <p:spPr>
          <a:xfrm>
            <a:off x="9206580" y="14928"/>
            <a:ext cx="2997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credit: Adopted from F. </a:t>
            </a:r>
            <a:r>
              <a:rPr lang="en-US" dirty="0" err="1"/>
              <a:t>Gerigk</a:t>
            </a:r>
            <a:r>
              <a:rPr lang="en-US" dirty="0"/>
              <a:t>, FCC Week 2026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C6A30F-B359-4753-0BFB-1CC7B2DB7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407" y="1571338"/>
            <a:ext cx="8713337" cy="40201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E7D042-CB59-98E4-8E0E-538673237576}"/>
              </a:ext>
            </a:extLst>
          </p:cNvPr>
          <p:cNvSpPr txBox="1"/>
          <p:nvPr/>
        </p:nvSpPr>
        <p:spPr>
          <a:xfrm>
            <a:off x="3927810" y="6026217"/>
            <a:ext cx="446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132FF"/>
                </a:solidFill>
              </a:rPr>
              <a:t>Full power CM testing ~2034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F2B43E-6404-56DF-A2C2-08789271923A}"/>
              </a:ext>
            </a:extLst>
          </p:cNvPr>
          <p:cNvSpPr txBox="1"/>
          <p:nvPr/>
        </p:nvSpPr>
        <p:spPr>
          <a:xfrm>
            <a:off x="7988491" y="5632169"/>
            <a:ext cx="4563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132FF"/>
                </a:solidFill>
              </a:rPr>
              <a:t>CM production start ~2038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50AA20AA-31F5-DDEB-96D1-DA2B5123D0BA}"/>
              </a:ext>
            </a:extLst>
          </p:cNvPr>
          <p:cNvSpPr/>
          <p:nvPr/>
        </p:nvSpPr>
        <p:spPr>
          <a:xfrm rot="18289662">
            <a:off x="6060971" y="5276648"/>
            <a:ext cx="1306964" cy="247691"/>
          </a:xfrm>
          <a:prstGeom prst="rightArrow">
            <a:avLst>
              <a:gd name="adj1" fmla="val 34550"/>
              <a:gd name="adj2" fmla="val 50000"/>
            </a:avLst>
          </a:prstGeom>
          <a:solidFill>
            <a:srgbClr val="1132FF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F686506-D043-910E-ACD2-6BF0A503D8FF}"/>
              </a:ext>
            </a:extLst>
          </p:cNvPr>
          <p:cNvSpPr/>
          <p:nvPr/>
        </p:nvSpPr>
        <p:spPr>
          <a:xfrm rot="14814182">
            <a:off x="8764140" y="4587679"/>
            <a:ext cx="1971534" cy="342047"/>
          </a:xfrm>
          <a:prstGeom prst="rightArrow">
            <a:avLst>
              <a:gd name="adj1" fmla="val 34550"/>
              <a:gd name="adj2" fmla="val 50000"/>
            </a:avLst>
          </a:prstGeom>
          <a:solidFill>
            <a:srgbClr val="1132FF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4509DD-66DC-5929-F451-BFAB75DF4A8C}"/>
              </a:ext>
            </a:extLst>
          </p:cNvPr>
          <p:cNvSpPr txBox="1"/>
          <p:nvPr/>
        </p:nvSpPr>
        <p:spPr>
          <a:xfrm>
            <a:off x="275955" y="1051851"/>
            <a:ext cx="12042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6600"/>
                </a:solidFill>
              </a:rPr>
              <a:t>~8 years till full power CM test; ~ 12 years till start of CM production 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1173CF2F-758E-A776-7284-80EFB7150565}"/>
              </a:ext>
            </a:extLst>
          </p:cNvPr>
          <p:cNvSpPr/>
          <p:nvPr/>
        </p:nvSpPr>
        <p:spPr>
          <a:xfrm rot="19357713">
            <a:off x="4392274" y="5182402"/>
            <a:ext cx="1507084" cy="255296"/>
          </a:xfrm>
          <a:prstGeom prst="rightArrow">
            <a:avLst>
              <a:gd name="adj1" fmla="val 34550"/>
              <a:gd name="adj2" fmla="val 50000"/>
            </a:avLst>
          </a:prstGeom>
          <a:solidFill>
            <a:srgbClr val="1132FF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D1AFB-440F-5179-BD75-34CE3CF5DFD3}"/>
              </a:ext>
            </a:extLst>
          </p:cNvPr>
          <p:cNvSpPr txBox="1"/>
          <p:nvPr/>
        </p:nvSpPr>
        <p:spPr>
          <a:xfrm>
            <a:off x="228813" y="5598363"/>
            <a:ext cx="446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132FF"/>
                </a:solidFill>
              </a:rPr>
              <a:t>Low power CM testing ~2031</a:t>
            </a:r>
          </a:p>
        </p:txBody>
      </p:sp>
    </p:spTree>
    <p:extLst>
      <p:ext uri="{BB962C8B-B14F-4D97-AF65-F5344CB8AC3E}">
        <p14:creationId xmlns:p14="http://schemas.microsoft.com/office/powerpoint/2010/main" val="33307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13" grpId="0" animBg="1"/>
      <p:bldP spid="14" grpId="0" animBg="1"/>
      <p:bldP spid="2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3674F-D96D-874C-337D-6BCD28B4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677C807-382A-EDFE-37E6-BBDC7D15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971" y="-235325"/>
            <a:ext cx="9779619" cy="1143000"/>
          </a:xfrm>
        </p:spPr>
        <p:txBody>
          <a:bodyPr/>
          <a:lstStyle/>
          <a:p>
            <a:r>
              <a:rPr lang="en-US" sz="3600" spc="-1" dirty="0">
                <a:solidFill>
                  <a:srgbClr val="000000"/>
                </a:solidFill>
                <a:ea typeface="Arial"/>
              </a:rPr>
              <a:t>U.S. Superconducting RF R&amp;D Leadership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5EF99673-3AD6-B8E5-D185-5E71D5224196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8DBF2C-E0F7-7B1C-BDAE-4D9425CFE4D9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5B6446C2-E315-F116-B589-1247825424DE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95141A-E571-5BF9-16F2-1E30817CD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7297" y="3967641"/>
            <a:ext cx="4136201" cy="1809882"/>
          </a:xfrm>
          <a:prstGeom prst="rect">
            <a:avLst/>
          </a:prstGeom>
        </p:spPr>
      </p:pic>
      <p:pic>
        <p:nvPicPr>
          <p:cNvPr id="8" name="Picture 7" descr="A graph of data with a star and a blue arrow&#10;&#10;AI-generated content may be incorrect.">
            <a:extLst>
              <a:ext uri="{FF2B5EF4-FFF2-40B4-BE49-F238E27FC236}">
                <a16:creationId xmlns:a16="http://schemas.microsoft.com/office/drawing/2014/main" id="{FEB61B83-43E6-12DB-601D-0D9766968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884" y="924891"/>
            <a:ext cx="3528309" cy="25678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68CB77-6D4E-ADC0-8A62-58A38DD23D43}"/>
              </a:ext>
            </a:extLst>
          </p:cNvPr>
          <p:cNvSpPr txBox="1"/>
          <p:nvPr/>
        </p:nvSpPr>
        <p:spPr>
          <a:xfrm>
            <a:off x="8851455" y="3461961"/>
            <a:ext cx="32223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>
                <a:solidFill>
                  <a:srgbClr val="0B5AB2"/>
                </a:solidFill>
                <a:latin typeface="Helvetica" pitchFamily="2" charset="0"/>
              </a:rPr>
              <a:t>H</a:t>
            </a:r>
            <a:r>
              <a:rPr lang="en-US" sz="1600" dirty="0">
                <a:solidFill>
                  <a:srgbClr val="0B5AB2"/>
                </a:solidFill>
                <a:effectLst/>
                <a:latin typeface="Helvetica" pitchFamily="2" charset="0"/>
              </a:rPr>
              <a:t>igh-Q</a:t>
            </a:r>
            <a:r>
              <a:rPr lang="en-US" sz="1600" baseline="-25000" dirty="0">
                <a:solidFill>
                  <a:srgbClr val="0B5AB2"/>
                </a:solidFill>
                <a:effectLst/>
                <a:latin typeface="Helvetica" pitchFamily="2" charset="0"/>
              </a:rPr>
              <a:t>0</a:t>
            </a:r>
            <a:r>
              <a:rPr lang="en-US" sz="1600" dirty="0">
                <a:solidFill>
                  <a:srgbClr val="0B5AB2"/>
                </a:solidFill>
                <a:effectLst/>
                <a:latin typeface="Helvetica" pitchFamily="2" charset="0"/>
              </a:rPr>
              <a:t> SRF cavity process R&amp;D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2A1F92-D9F6-382F-8915-D0A6F7DCB113}"/>
              </a:ext>
            </a:extLst>
          </p:cNvPr>
          <p:cNvSpPr txBox="1"/>
          <p:nvPr/>
        </p:nvSpPr>
        <p:spPr>
          <a:xfrm>
            <a:off x="8627045" y="5777523"/>
            <a:ext cx="3296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600" dirty="0">
                <a:solidFill>
                  <a:srgbClr val="0B5AB2"/>
                </a:solidFill>
                <a:effectLst/>
                <a:latin typeface="Helvetica" pitchFamily="2" charset="0"/>
              </a:rPr>
              <a:t>FCC-ee 800 MHz prototype cryomodule design at Fermilab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78C9E6-023F-A2CE-A7BA-88DB10F9704E}"/>
              </a:ext>
            </a:extLst>
          </p:cNvPr>
          <p:cNvSpPr txBox="1"/>
          <p:nvPr/>
        </p:nvSpPr>
        <p:spPr>
          <a:xfrm>
            <a:off x="173765" y="873093"/>
            <a:ext cx="8453280" cy="6519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132FF"/>
                </a:solidFill>
                <a:effectLst/>
                <a:latin typeface="Helvetica" pitchFamily="2" charset="0"/>
              </a:rPr>
              <a:t>U.S. is a leader in SRF science and technology </a:t>
            </a: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Helvetica" pitchFamily="2" charset="0"/>
              </a:rPr>
              <a:t>LCLS-II high-Q (nitrogen doping) and cryomodules (FNAL, TJNAF, SLAC, Cornell)</a:t>
            </a: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Helvetica" pitchFamily="2" charset="0"/>
              </a:rPr>
              <a:t>PIP-II </a:t>
            </a:r>
            <a:r>
              <a:rPr lang="en-US" sz="1600" dirty="0">
                <a:latin typeface="Helvetica" pitchFamily="2" charset="0"/>
              </a:rPr>
              <a:t>high-Q cavity and full system development  (FNAL)</a:t>
            </a: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EIC SRF (TJNAF, BNL)</a:t>
            </a: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FRIB SRF (MSU)</a:t>
            </a: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LHC crab cavity development (FNAL, TJNAF)</a:t>
            </a:r>
          </a:p>
          <a:p>
            <a:pPr marL="742950" lvl="1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SNS Energy Upgrade (TJNAF, SNS)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General SRF R&amp;D (GARD): high Q, high gradient, Nb</a:t>
            </a:r>
            <a:r>
              <a:rPr lang="en-US" sz="1600" baseline="-25000" dirty="0">
                <a:latin typeface="Helvetica" pitchFamily="2" charset="0"/>
              </a:rPr>
              <a:t>3</a:t>
            </a:r>
            <a:r>
              <a:rPr lang="en-US" sz="1600" dirty="0">
                <a:latin typeface="Helvetica" pitchFamily="2" charset="0"/>
              </a:rPr>
              <a:t>Sn…</a:t>
            </a:r>
            <a:endParaRPr lang="en-US" dirty="0">
              <a:effectLst/>
              <a:latin typeface="Helvetica" pitchFamily="2" charset="0"/>
            </a:endParaRPr>
          </a:p>
          <a:p>
            <a:pPr marL="296862" indent="-28575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2000" b="1" dirty="0">
                <a:solidFill>
                  <a:srgbClr val="1132FF"/>
                </a:solidFill>
                <a:latin typeface="Helvetica" pitchFamily="2" charset="0"/>
              </a:rPr>
              <a:t>U.S. is well positioned to take on SRF R&amp;D leadership for FCC-ee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800 MHz cavity and prototype cryomodule development (FNAL)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High Q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R&amp;D (FNAL, TJNAF, ANL, Cornell)</a:t>
            </a:r>
          </a:p>
          <a:p>
            <a:pPr marL="742950" lvl="1" indent="-28575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Helvetica" pitchFamily="2" charset="0"/>
              </a:rPr>
              <a:t>Breakthrough Nb</a:t>
            </a:r>
            <a:r>
              <a:rPr lang="en-US" sz="1600" baseline="-25000" dirty="0">
                <a:latin typeface="Helvetica" pitchFamily="2" charset="0"/>
              </a:rPr>
              <a:t>3</a:t>
            </a:r>
            <a:r>
              <a:rPr lang="en-US" sz="1600" dirty="0">
                <a:latin typeface="Helvetica" pitchFamily="2" charset="0"/>
              </a:rPr>
              <a:t>Sn R&amp;D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(Cornell</a:t>
            </a:r>
            <a:r>
              <a:rPr lang="en-US" sz="1600" dirty="0">
                <a:latin typeface="Helvetica" pitchFamily="2" charset="0"/>
              </a:rPr>
              <a:t>, FNAL, TJNAF)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Helvetica" pitchFamily="2" charset="0"/>
              </a:rPr>
              <a:t>Beyond FCC-ee, continued </a:t>
            </a:r>
            <a:r>
              <a:rPr lang="en-US" sz="2000" b="1" dirty="0">
                <a:latin typeface="Helvetica" pitchFamily="2" charset="0"/>
              </a:rPr>
              <a:t>SRF R&amp;D highly relevant for other future accelerator projects, e.g., EIC, FRIB energy upgrade, industrial accelerators…</a:t>
            </a:r>
            <a:endParaRPr lang="en-US" sz="2000" dirty="0">
              <a:latin typeface="Helvetica" pitchFamily="2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Helvetica" pitchFamily="2" charset="0"/>
              </a:rPr>
              <a:t>FCC-ee </a:t>
            </a:r>
            <a:r>
              <a:rPr lang="en-US" sz="2000" b="1" dirty="0">
                <a:latin typeface="Helvetica" pitchFamily="2" charset="0"/>
              </a:rPr>
              <a:t>SRF R&amp;D aligns well with the U.S. long-term priorities</a:t>
            </a:r>
            <a:r>
              <a:rPr lang="en-US" sz="2000" dirty="0">
                <a:latin typeface="Helvetica" pitchFamily="2" charset="0"/>
              </a:rPr>
              <a:t>.</a:t>
            </a:r>
          </a:p>
          <a:p>
            <a:pPr marL="285750" indent="-285750" fontAlgn="auto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Helvetica" pitchFamily="2" charset="0"/>
              </a:rPr>
              <a:t>Continued focus on SRF R&amp;D </a:t>
            </a:r>
            <a:r>
              <a:rPr lang="en-US" sz="2000" dirty="0">
                <a:latin typeface="Helvetica" pitchFamily="2" charset="0"/>
              </a:rPr>
              <a:t>with sustained support and investment</a:t>
            </a:r>
            <a:r>
              <a:rPr lang="en-US" sz="2000" b="1" dirty="0">
                <a:latin typeface="Helvetica" pitchFamily="2" charset="0"/>
              </a:rPr>
              <a:t> critical for future colliders and workforce developmen</a:t>
            </a:r>
            <a:r>
              <a:rPr lang="en-US" b="1" dirty="0">
                <a:latin typeface="Helvetica" pitchFamily="2" charset="0"/>
              </a:rPr>
              <a:t>t </a:t>
            </a:r>
          </a:p>
          <a:p>
            <a:pPr marL="400050" lvl="1" indent="-388938">
              <a:spcAft>
                <a:spcPts val="600"/>
              </a:spcAft>
              <a:defRPr/>
            </a:pP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>
              <a:spcAft>
                <a:spcPts val="600"/>
              </a:spcAft>
              <a:buNone/>
            </a:pP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4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229F3-FC50-B969-96A5-539401C07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494023-6E1F-A42E-B053-2BB2F626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-US" sz="3600" spc="-1" dirty="0">
                <a:solidFill>
                  <a:srgbClr val="000000"/>
                </a:solidFill>
                <a:ea typeface="Arial"/>
              </a:rPr>
              <a:t>Integrated US SRF Program for FCC-ee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DC1D42E4-3C6B-B4C2-88F3-2436D599AC22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F0B92E-61CE-AFEA-E058-375568510DF5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5A1264E-E56A-7B79-F882-43EAC8A6725A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A81E20-47A1-85E5-421C-B9E360D37888}"/>
              </a:ext>
            </a:extLst>
          </p:cNvPr>
          <p:cNvSpPr txBox="1"/>
          <p:nvPr/>
        </p:nvSpPr>
        <p:spPr>
          <a:xfrm>
            <a:off x="149290" y="987545"/>
            <a:ext cx="119245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Our vision: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2800" dirty="0"/>
              <a:t>Establish a </a:t>
            </a:r>
            <a:r>
              <a:rPr lang="en-US" sz="2800" b="1" dirty="0">
                <a:solidFill>
                  <a:srgbClr val="1132FF"/>
                </a:solidFill>
              </a:rPr>
              <a:t>nationally coordinated effort </a:t>
            </a:r>
            <a:r>
              <a:rPr lang="en-US" sz="2800" dirty="0"/>
              <a:t>on SRF </a:t>
            </a:r>
          </a:p>
          <a:p>
            <a:pPr marL="750888" lvl="1" indent="-293688">
              <a:buFont typeface="Arial" panose="020B0604020202020204" pitchFamily="34" charset="0"/>
              <a:buChar char="•"/>
            </a:pPr>
            <a:r>
              <a:rPr lang="en-US" sz="2600" dirty="0"/>
              <a:t>Like the U.S. LHC Accelerator Research Program(LARP) collaboration on LHC magnet development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2800" dirty="0"/>
              <a:t>Well-aligned with (updated) DOE GARD RF Roadmap =&gt; see Sam’s talk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2800" dirty="0"/>
              <a:t>Focused on high-impact for FCC-ee and the US accelerator program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2800" dirty="0"/>
              <a:t>Closely coordinated with CERN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2800" dirty="0"/>
              <a:t>Funded via US FCC-ee support and DOE GARD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2800" dirty="0"/>
              <a:t>Proposed US Institutional participation: ANL, Cornell, </a:t>
            </a:r>
            <a:r>
              <a:rPr lang="en-US" sz="2800" dirty="0" err="1"/>
              <a:t>JLab</a:t>
            </a:r>
            <a:r>
              <a:rPr lang="en-US" sz="2800" dirty="0"/>
              <a:t>, Fermilab,…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4ABB35-8B02-AFB9-6E54-06841BF2C6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26" t="-1670" b="-1"/>
          <a:stretch/>
        </p:blipFill>
        <p:spPr>
          <a:xfrm>
            <a:off x="6597368" y="5388482"/>
            <a:ext cx="2558504" cy="6420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B08394-AAE6-0FF6-D59A-9A7C03E085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974"/>
          <a:stretch/>
        </p:blipFill>
        <p:spPr>
          <a:xfrm>
            <a:off x="9461426" y="5420220"/>
            <a:ext cx="2165989" cy="578548"/>
          </a:xfrm>
          <a:prstGeom prst="rect">
            <a:avLst/>
          </a:prstGeom>
        </p:spPr>
      </p:pic>
      <p:pic>
        <p:nvPicPr>
          <p:cNvPr id="12" name="Graphic 16">
            <a:extLst>
              <a:ext uri="{FF2B5EF4-FFF2-40B4-BE49-F238E27FC236}">
                <a16:creationId xmlns:a16="http://schemas.microsoft.com/office/drawing/2014/main" id="{B3845025-28D2-D0A2-0597-36E7F631F5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066" y="5313934"/>
            <a:ext cx="2343115" cy="8126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E6BBFC-D9D4-CF71-6D36-ED32724DD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267" y="5291074"/>
            <a:ext cx="3368548" cy="8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1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847CC-FF79-770B-07C6-112EC7CB6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428CBA-E883-04D8-7FB1-614D952AB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-US" sz="3600" b="1" dirty="0"/>
              <a:t>Integrated US SRF Program for FCC-ee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056C0010-D47B-CD99-20CF-72CC2955E117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BA29FA-8941-EC3A-8185-3AD72885D827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lang="en-US" sz="1200" smtClean="0"/>
              <a:t>7</a:t>
            </a:fld>
            <a:endParaRPr lang="en-US" sz="1200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82977CF0-3442-B0BC-FB2C-FB928D6D163C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5ADF5D-4991-DAE7-6A48-F25909D128C8}"/>
              </a:ext>
            </a:extLst>
          </p:cNvPr>
          <p:cNvSpPr/>
          <p:nvPr/>
        </p:nvSpPr>
        <p:spPr>
          <a:xfrm>
            <a:off x="267478" y="1209250"/>
            <a:ext cx="11657044" cy="2145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400"/>
              </a:spcBef>
            </a:pPr>
            <a:r>
              <a:rPr lang="en" sz="2800" b="1" spc="-1" dirty="0">
                <a:solidFill>
                  <a:srgbClr val="1132FF"/>
                </a:solidFill>
                <a:latin typeface="Arial"/>
                <a:ea typeface="Arial"/>
              </a:rPr>
              <a:t>US Strategic Participation in the FCC-ee Nb SRF Development 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Motivation / introduction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Proposed Scope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Proposed Timeline </a:t>
            </a:r>
            <a:endParaRPr lang="en" sz="2400" spc="-1" dirty="0">
              <a:latin typeface="Arial"/>
              <a:ea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696DAD-1472-78C8-582E-73D904924E5A}"/>
              </a:ext>
            </a:extLst>
          </p:cNvPr>
          <p:cNvSpPr txBox="1"/>
          <p:nvPr/>
        </p:nvSpPr>
        <p:spPr>
          <a:xfrm>
            <a:off x="267478" y="3715181"/>
            <a:ext cx="11924522" cy="2210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-US" sz="2800" b="1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US Rapid Development Program for Nb</a:t>
            </a:r>
            <a:r>
              <a:rPr lang="en-US" sz="2800" b="1" spc="-1" baseline="-25000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3</a:t>
            </a:r>
            <a:r>
              <a:rPr lang="en-US" sz="2800" b="1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Sn SRF Technology</a:t>
            </a:r>
            <a:endParaRPr lang="en-US" sz="2800" b="1" strike="noStrike" spc="-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marL="539640" indent="-45720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Motivation / introduction </a:t>
            </a:r>
          </a:p>
          <a:p>
            <a:pPr marL="539640" indent="-45720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Proposed Scope </a:t>
            </a:r>
          </a:p>
          <a:p>
            <a:pPr marL="539640" indent="-45720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Proposed Timeline </a:t>
            </a:r>
            <a:endParaRPr lang="en" sz="2400" spc="-1" dirty="0">
              <a:solidFill>
                <a:schemeClr val="bg1">
                  <a:lumMod val="85000"/>
                </a:schemeClr>
              </a:solidFill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5652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64634-2A33-89A5-7BCE-69735E4AE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3DD179-A79D-B7E0-DBE3-4A6373C95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90" y="156117"/>
            <a:ext cx="11849877" cy="751558"/>
          </a:xfrm>
        </p:spPr>
        <p:txBody>
          <a:bodyPr/>
          <a:lstStyle/>
          <a:p>
            <a:r>
              <a:rPr lang="en-US" sz="2800" spc="-1" dirty="0">
                <a:solidFill>
                  <a:srgbClr val="000000"/>
                </a:solidFill>
                <a:ea typeface="Arial"/>
              </a:rPr>
              <a:t>US Strategic Participation in the FCC-ee Nb SRF Development  </a:t>
            </a:r>
            <a:br>
              <a:rPr lang="en-US" sz="2800" spc="-1" dirty="0">
                <a:solidFill>
                  <a:srgbClr val="000000"/>
                </a:solidFill>
                <a:ea typeface="Arial"/>
              </a:rPr>
            </a:br>
            <a:endParaRPr lang="en-US" sz="28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A09E2851-C481-F0B7-1441-BC8ED3B612A2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FB4344-2156-E4B2-7E4D-BADDFDA5C991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490042BC-3870-9C1E-61A8-7A5EDA0315B0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FF73A8-E5CA-2BC6-86D1-CB188D21F1AB}"/>
              </a:ext>
            </a:extLst>
          </p:cNvPr>
          <p:cNvSpPr txBox="1"/>
          <p:nvPr/>
        </p:nvSpPr>
        <p:spPr>
          <a:xfrm>
            <a:off x="171061" y="949240"/>
            <a:ext cx="11849877" cy="5963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00"/>
                </a:solidFill>
              </a:rPr>
              <a:t>CERN FCC-ee leadership wants the US to contribute in the area of SRF</a:t>
            </a:r>
            <a:r>
              <a:rPr lang="en-US" sz="2800" dirty="0"/>
              <a:t>, and to ramp up our engagement as much as possible. </a:t>
            </a:r>
          </a:p>
          <a:p>
            <a:pPr marL="457200" indent="-4572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The </a:t>
            </a:r>
            <a:r>
              <a:rPr lang="en-US" sz="2800" b="1" dirty="0"/>
              <a:t>HENP budget remains constrained </a:t>
            </a:r>
            <a:r>
              <a:rPr lang="en-US" sz="2800" dirty="0"/>
              <a:t>due to the imperative to deliver on major commitments (HL-LHC, LBNF/DUNE, PIP-II). </a:t>
            </a:r>
          </a:p>
          <a:p>
            <a:pPr marL="457200" indent="-4572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US FCC-ee activity at this time must be scoped in this context. </a:t>
            </a:r>
          </a:p>
          <a:p>
            <a:pPr marL="457200" indent="-457200">
              <a:spcAft>
                <a:spcPts val="300"/>
              </a:spcAft>
              <a:buFont typeface="Symbol" pitchFamily="2" charset="2"/>
              <a:buChar char="Þ"/>
            </a:pPr>
            <a:r>
              <a:rPr lang="en-US" sz="2800" b="1" dirty="0">
                <a:solidFill>
                  <a:srgbClr val="1132FF"/>
                </a:solidFill>
              </a:rPr>
              <a:t>Small, strategic program </a:t>
            </a:r>
            <a:r>
              <a:rPr lang="en-US" sz="2800" dirty="0"/>
              <a:t>proposed here for US institutions.</a:t>
            </a:r>
          </a:p>
          <a:p>
            <a:pPr marL="457200" indent="-457200">
              <a:spcAft>
                <a:spcPts val="300"/>
              </a:spcAft>
              <a:buFont typeface="Symbol" pitchFamily="2" charset="2"/>
              <a:buChar char="Þ"/>
            </a:pPr>
            <a:r>
              <a:rPr lang="en-US" sz="2800" dirty="0"/>
              <a:t>Program carefully designed to </a:t>
            </a:r>
            <a:r>
              <a:rPr lang="en-US" sz="2800" b="1" dirty="0"/>
              <a:t>align with CERN’s priorities</a:t>
            </a:r>
            <a:r>
              <a:rPr lang="en-US" sz="2800" dirty="0"/>
              <a:t>. </a:t>
            </a:r>
          </a:p>
          <a:p>
            <a:pPr marL="457200" indent="-457200">
              <a:spcAft>
                <a:spcPts val="300"/>
              </a:spcAft>
              <a:buFont typeface="Symbol" pitchFamily="2" charset="2"/>
              <a:buChar char="Þ"/>
            </a:pPr>
            <a:r>
              <a:rPr lang="en-US" sz="2800" dirty="0"/>
              <a:t>Gives the US a chance to make </a:t>
            </a:r>
            <a:r>
              <a:rPr lang="en-US" sz="2800" b="1" dirty="0"/>
              <a:t>meaningful contributions to ongoing FCC-ee accelerator efforts. </a:t>
            </a:r>
          </a:p>
          <a:p>
            <a:pPr marL="457200" indent="-457200">
              <a:spcAft>
                <a:spcPts val="300"/>
              </a:spcAft>
              <a:buFont typeface="Symbol" pitchFamily="2" charset="2"/>
              <a:buChar char="Þ"/>
            </a:pPr>
            <a:r>
              <a:rPr lang="en-US" sz="2800" dirty="0"/>
              <a:t>Program is aimed to </a:t>
            </a:r>
            <a:r>
              <a:rPr lang="en-US" sz="2800" dirty="0">
                <a:solidFill>
                  <a:srgbClr val="1132FF"/>
                </a:solidFill>
              </a:rPr>
              <a:t>show US commitment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1132FF"/>
                </a:solidFill>
              </a:rPr>
              <a:t>position the US to play a significant role</a:t>
            </a:r>
            <a:r>
              <a:rPr lang="en-US" sz="2800" dirty="0"/>
              <a:t> should CERN give the green light in 2028, all while </a:t>
            </a:r>
            <a:r>
              <a:rPr lang="en-US" sz="2800" b="1" dirty="0"/>
              <a:t>maintaining a limited budget</a:t>
            </a:r>
            <a:r>
              <a:rPr lang="en-US" sz="2800" dirty="0"/>
              <a:t>.</a:t>
            </a:r>
          </a:p>
          <a:p>
            <a:pPr marL="457200" indent="-4572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1896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F3C18-4F21-42D1-FEB1-1BFDD9D2F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F7F64A5-C4A3-0291-8971-9A84570BD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89" y="-235325"/>
            <a:ext cx="11955624" cy="1143000"/>
          </a:xfrm>
        </p:spPr>
        <p:txBody>
          <a:bodyPr/>
          <a:lstStyle/>
          <a:p>
            <a:r>
              <a:rPr lang="en-US" sz="3600" dirty="0">
                <a:latin typeface="Verdana" panose="020B0604030504040204" pitchFamily="34" charset="0"/>
                <a:ea typeface="Verdana" panose="020B0604030504040204" pitchFamily="34" charset="0"/>
              </a:rPr>
              <a:t>FCC-ee Nb SRF Development Program</a:t>
            </a:r>
            <a:endParaRPr lang="en-US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D83D6319-4C4B-6391-949C-A048C308966C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C32D8F-D755-36C5-1327-855C2FF4CF2B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CD453C01-A086-66E6-D952-99AE54C4BE7D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B36AF5-9CA3-0224-BD16-648E1790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542" y="4679482"/>
            <a:ext cx="4065270" cy="167154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ABD324-57B5-F2EB-3F52-72F5F52EC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88" y="4645192"/>
            <a:ext cx="7772400" cy="176871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58C58D1-B089-93CD-0F8E-73D0F6076B43}"/>
              </a:ext>
            </a:extLst>
          </p:cNvPr>
          <p:cNvSpPr txBox="1"/>
          <p:nvPr/>
        </p:nvSpPr>
        <p:spPr>
          <a:xfrm>
            <a:off x="148201" y="874860"/>
            <a:ext cx="1192452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SRF system where CERN has sought outside contributions so far has been the 800 MHz cryomodules.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Through the INFRA-TECH 2026 European call, </a:t>
            </a:r>
            <a:r>
              <a:rPr lang="en-US" sz="2800" b="1" dirty="0"/>
              <a:t>European institutions plan to build an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1132FF"/>
                </a:solidFill>
              </a:rPr>
              <a:t>800 MHz FCC-ee cryomodule demonstrator</a:t>
            </a:r>
            <a:r>
              <a:rPr lang="en-US" sz="2800" dirty="0"/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CERN, </a:t>
            </a:r>
            <a:r>
              <a:rPr lang="en-US" sz="2400" dirty="0" err="1"/>
              <a:t>IJCLab</a:t>
            </a:r>
            <a:r>
              <a:rPr lang="en-US" sz="2400" dirty="0"/>
              <a:t>, CEA, ESS, DESY, HZB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b="1" dirty="0"/>
              <a:t>Not realistic building a prototype module in the US at this time.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But: </a:t>
            </a:r>
            <a:r>
              <a:rPr lang="en-US" sz="2800" b="1" dirty="0">
                <a:solidFill>
                  <a:srgbClr val="1132FF"/>
                </a:solidFill>
              </a:rPr>
              <a:t>Opportunity to contribute to a European prototype cryomodule, leaning on US strengths in high-performance SRF.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Makes the US an intellectual and technological partner in this development.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DA1ECAB-5973-4F9B-2D7A-3D7E8B8D32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856" t="78240" r="3862" b="7744"/>
          <a:stretch>
            <a:fillRect/>
          </a:stretch>
        </p:blipFill>
        <p:spPr>
          <a:xfrm>
            <a:off x="5164184" y="5795906"/>
            <a:ext cx="1731798" cy="2479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507C971-AE7E-F85A-6DE7-78C4AC70227B}"/>
              </a:ext>
            </a:extLst>
          </p:cNvPr>
          <p:cNvSpPr txBox="1"/>
          <p:nvPr/>
        </p:nvSpPr>
        <p:spPr>
          <a:xfrm>
            <a:off x="3963216" y="6007011"/>
            <a:ext cx="30175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US partner institutions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D9B21F6-0291-9B40-A28C-0C03044892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921" t="78240" r="3862" b="7744"/>
          <a:stretch>
            <a:fillRect/>
          </a:stretch>
        </p:blipFill>
        <p:spPr>
          <a:xfrm>
            <a:off x="5988106" y="5655819"/>
            <a:ext cx="716364" cy="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0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96762-A79B-2B86-EF95-E5A995FD8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376A71-61AB-79F1-3220-18E9088E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61" y="-235325"/>
            <a:ext cx="11900851" cy="1143000"/>
          </a:xfrm>
        </p:spPr>
        <p:txBody>
          <a:bodyPr/>
          <a:lstStyle/>
          <a:p>
            <a:r>
              <a:rPr lang="en-US" sz="2800" spc="-1" dirty="0">
                <a:solidFill>
                  <a:srgbClr val="000000"/>
                </a:solidFill>
                <a:ea typeface="Arial"/>
              </a:rPr>
              <a:t>US Capability and Experience for 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FCC-ee Nb SRF Development</a:t>
            </a:r>
            <a:r>
              <a:rPr lang="en-US" sz="2800" spc="-1" dirty="0">
                <a:solidFill>
                  <a:srgbClr val="000000"/>
                </a:solidFill>
                <a:ea typeface="Arial"/>
              </a:rPr>
              <a:t> </a:t>
            </a:r>
            <a:endParaRPr lang="en-US" sz="28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529AA1C4-F446-367F-9DCD-A0E3F13B749E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6711BD-C815-BBA3-0C5F-6A6661615B41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FA8696FB-1BC3-E5DA-944A-387FC164562E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41040-AEF2-BAE6-BCE1-DC15664DA0E4}"/>
              </a:ext>
            </a:extLst>
          </p:cNvPr>
          <p:cNvSpPr txBox="1"/>
          <p:nvPr/>
        </p:nvSpPr>
        <p:spPr>
          <a:xfrm>
            <a:off x="172961" y="1069170"/>
            <a:ext cx="814884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800 MHz modules: bulk niobium cavities requiring high Q at medium fields.</a:t>
            </a:r>
          </a:p>
          <a:p>
            <a:pPr marL="914400" lvl="1" indent="-457200">
              <a:spcAft>
                <a:spcPts val="800"/>
              </a:spcAft>
              <a:buFont typeface="Symbol" pitchFamily="2" charset="2"/>
              <a:buChar char="Þ"/>
            </a:pPr>
            <a:r>
              <a:rPr lang="en-US" sz="2400" b="1" dirty="0"/>
              <a:t>FCC 800 MHz cavity performance goals are challenging but seem within reach of current advanced techniques with focused R&amp;D.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132FF"/>
                </a:solidFill>
              </a:rPr>
              <a:t>US leadership and capability in high Q, high gradient cavities and cryomodules is highly relevant here: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N-doping breakthrough development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Low-T and mid-T heat treatment development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Optimized EP development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LCLS-II, LCLS-II HE, PIP-II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34C271-AED2-CB97-C5DE-9A53E7B44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498" y="3998447"/>
            <a:ext cx="3331262" cy="24478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BE71929-B648-13A2-2712-D4362988DEE6}"/>
              </a:ext>
            </a:extLst>
          </p:cNvPr>
          <p:cNvSpPr txBox="1"/>
          <p:nvPr/>
        </p:nvSpPr>
        <p:spPr>
          <a:xfrm>
            <a:off x="10683027" y="5352296"/>
            <a:ext cx="1390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Image credit: Daniel Bafia </a:t>
            </a:r>
            <a:endParaRPr lang="en-US" sz="3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15E8475-DCBA-8D48-0006-624A1856E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082" y="998319"/>
            <a:ext cx="3540371" cy="302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2CE7F-C61B-AC05-FB37-43938D6A0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EFD3367-DE20-D5C3-DC98-B69ED9047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Proposed Scope: Overview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99920773-786F-8861-0595-15496656E1FA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45E5AF-0C2F-6253-7450-D7203679D9A9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6C054DF5-4747-995A-FE31-B8968395283D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ADFC3B-DC4E-8461-7BD2-F03842FA1BC0}"/>
              </a:ext>
            </a:extLst>
          </p:cNvPr>
          <p:cNvSpPr txBox="1"/>
          <p:nvPr/>
        </p:nvSpPr>
        <p:spPr>
          <a:xfrm>
            <a:off x="171061" y="1000590"/>
            <a:ext cx="11849877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Perform high Q process R&amp;D at 800 </a:t>
            </a:r>
            <a:r>
              <a:rPr lang="en-US" sz="2800" b="1" dirty="0" err="1"/>
              <a:t>MHz.</a:t>
            </a: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Transfer optimal processing steps to 800 MHz 6-cell cavities.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Treat and test 800 MHz cavities for prototype cryomodule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TBC: Weld helium tanks to prototype module cavities and retest.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TBC: Design of 800 MHz cavity frequency tuner and test.</a:t>
            </a:r>
          </a:p>
          <a:p>
            <a:endParaRPr lang="en-US" sz="1400" b="1" dirty="0">
              <a:solidFill>
                <a:srgbClr val="1132FF"/>
              </a:solidFill>
            </a:endParaRPr>
          </a:p>
          <a:p>
            <a:r>
              <a:rPr lang="en-US" sz="2800" b="1" dirty="0"/>
              <a:t>Note: This 800 MHz high-Q Nb development is relevant for FCC SRF in the 600 – 800 MHz range. </a:t>
            </a:r>
          </a:p>
          <a:p>
            <a:endParaRPr lang="en-US" sz="1400" b="1" dirty="0">
              <a:solidFill>
                <a:srgbClr val="1132FF"/>
              </a:solidFill>
            </a:endParaRPr>
          </a:p>
          <a:p>
            <a:r>
              <a:rPr lang="en-US" sz="2800" b="1" u="sng" dirty="0">
                <a:solidFill>
                  <a:srgbClr val="1132FF"/>
                </a:solidFill>
              </a:rPr>
              <a:t>Deliverable:</a:t>
            </a:r>
            <a:r>
              <a:rPr lang="en-US" sz="2800" b="1" dirty="0">
                <a:solidFill>
                  <a:srgbClr val="1132FF"/>
                </a:solidFill>
              </a:rPr>
              <a:t> 4 qualified, jacketed 6-cell 800 MHz cavities with tuners, plus 1 spare.</a:t>
            </a:r>
          </a:p>
          <a:p>
            <a:endParaRPr lang="en-US" sz="1400" b="1" dirty="0">
              <a:solidFill>
                <a:srgbClr val="1132FF"/>
              </a:solidFill>
            </a:endParaRPr>
          </a:p>
          <a:p>
            <a:r>
              <a:rPr lang="en-US" sz="2800" b="1" dirty="0">
                <a:solidFill>
                  <a:srgbClr val="006600"/>
                </a:solidFill>
              </a:rPr>
              <a:t>CERN FCC-ee leadership voiced strong support for this proposed US scope. </a:t>
            </a:r>
          </a:p>
          <a:p>
            <a:r>
              <a:rPr lang="en-US" sz="2800" b="1" dirty="0">
                <a:solidFill>
                  <a:srgbClr val="1132FF"/>
                </a:solidFill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1132FF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11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9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DD0AD-A7F8-1B45-BBB3-93E9C8595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60C1DCB-99D2-4E6C-502F-74345FB55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Proposed Scope: Details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40A9F5F-1D18-D8F5-3FE9-1B5A5A0F85FF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19E6A-A891-9FC2-5E7B-0911DC0CBD6C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5D78F604-B699-E3B7-FD76-5AE0C6031637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A0725B-74E6-13AB-965F-954C0A74371D}"/>
              </a:ext>
            </a:extLst>
          </p:cNvPr>
          <p:cNvSpPr txBox="1"/>
          <p:nvPr/>
        </p:nvSpPr>
        <p:spPr>
          <a:xfrm>
            <a:off x="143351" y="967630"/>
            <a:ext cx="869960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rgbClr val="1132FF"/>
                </a:solidFill>
              </a:rPr>
              <a:t>Perform high Q process R&amp;D at 800 MHz:</a:t>
            </a:r>
          </a:p>
          <a:p>
            <a:pPr lvl="0">
              <a:spcAft>
                <a:spcPts val="800"/>
              </a:spcAft>
            </a:pPr>
            <a:r>
              <a:rPr lang="en-US" sz="2800" dirty="0"/>
              <a:t>Goal: Determine best treatment process at 800 </a:t>
            </a:r>
            <a:r>
              <a:rPr lang="en-US" sz="2800" dirty="0" err="1"/>
              <a:t>MHz.</a:t>
            </a:r>
            <a:endParaRPr lang="en-US" sz="2800" dirty="0"/>
          </a:p>
          <a:p>
            <a:pPr marL="1433513" lvl="1" indent="-47783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Note: 800 MHz sits between the PIP-II (650 MHz) and LCLS-II (1300 MHz) frequencies.</a:t>
            </a:r>
          </a:p>
          <a:p>
            <a:pPr marL="285750" lvl="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Fabricate 3 to 4 single-cell 800 MHz cavities (in addition to those provided by CERN).</a:t>
            </a:r>
          </a:p>
          <a:p>
            <a:pPr marL="285750" lvl="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Conduct systematic single cell 800 MHz cavity treatment optimization.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E.g., EP baseline, followed by mid-T at various temperatures. 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Cross-US-facility performance validation.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Process R&amp;D primarily funded by GARD.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E4FA5C-B17B-D3CF-458D-04AAEDE04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209" y="3779823"/>
            <a:ext cx="3071210" cy="23034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56D2D7-3D49-6E9B-EFC3-D33F6D0B8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536" y="1474052"/>
            <a:ext cx="3180557" cy="165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97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718C2-30F2-3596-F817-D057F328A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EB07221-25C8-AEC1-826E-9F4335905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Proposed Scope: Details (cont.)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9ED47C1B-1F13-BC74-6F20-BA003F9FD856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544DA7-992E-9E5C-38AC-78376EC3FE3E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3BADE27-F4E2-BB68-FBB5-8DC5EC688406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AC69F0-A33D-44BF-0A39-FC9A1AEC5129}"/>
              </a:ext>
            </a:extLst>
          </p:cNvPr>
          <p:cNvSpPr txBox="1"/>
          <p:nvPr/>
        </p:nvSpPr>
        <p:spPr>
          <a:xfrm>
            <a:off x="171061" y="855219"/>
            <a:ext cx="1184987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1132FF"/>
                </a:solidFill>
              </a:rPr>
              <a:t>Transfer optimal processing steps to 800 MHz 6-cell cavities.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Five 6-cell 800 MHz prototype cavities to be sent to the US from Europe for high Q and high gradient treatment.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Tooling and infrastructure preparations for 800 MHz cavities 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Perform a limited number of treatment cycles to establish optimal steps.</a:t>
            </a:r>
            <a:endParaRPr lang="en-US" sz="2400" b="1" dirty="0">
              <a:solidFill>
                <a:srgbClr val="1132FF"/>
              </a:solidFill>
            </a:endParaRPr>
          </a:p>
          <a:p>
            <a:pPr lvl="0"/>
            <a:r>
              <a:rPr lang="en-US" sz="2400" b="1" dirty="0">
                <a:solidFill>
                  <a:srgbClr val="1132FF"/>
                </a:solidFill>
              </a:rPr>
              <a:t>Treat and test 800 MHz cavities for prototype cryomodule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Using optimized process, perform treatment of 4+1 cavities.</a:t>
            </a:r>
            <a:endParaRPr lang="en-US" sz="2400" b="1" dirty="0">
              <a:solidFill>
                <a:srgbClr val="1132FF"/>
              </a:solidFill>
            </a:endParaRPr>
          </a:p>
          <a:p>
            <a:pPr lvl="0"/>
            <a:r>
              <a:rPr lang="en-US" sz="2400" b="1" dirty="0">
                <a:solidFill>
                  <a:srgbClr val="1132FF"/>
                </a:solidFill>
              </a:rPr>
              <a:t>TBC: Weld helium tanks to prototype module cavities and retest.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Tanks provided by European partners</a:t>
            </a:r>
            <a:endParaRPr lang="en-US" sz="2400" b="1" dirty="0">
              <a:solidFill>
                <a:srgbClr val="1132FF"/>
              </a:solidFill>
            </a:endParaRPr>
          </a:p>
          <a:p>
            <a:r>
              <a:rPr lang="en-US" sz="2400" b="1" dirty="0">
                <a:solidFill>
                  <a:srgbClr val="1132FF"/>
                </a:solidFill>
              </a:rPr>
              <a:t>TBC: Design of 800 MHz cavity frequency tuner and test.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Use FNAL experience in cavity tuners to modify existing design to 800 MHz cavity and test with cavity.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7C9FC1-789E-73BA-D3F6-9C8BC583D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394" y="4975929"/>
            <a:ext cx="2663823" cy="1488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9A69DA-87DC-B202-D175-299AC7A27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449" y="4931254"/>
            <a:ext cx="3782002" cy="151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261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59916-4A14-E10D-4028-9C6A511D2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9772C7-E9A5-D379-9E0D-FA6E29ED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Timeline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61AEB36B-DD5E-7F48-15D6-974C3ACBCEFF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081736-5CB9-40F2-49DA-A8564EEBE910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55EDC58F-F12C-7597-2316-878175C24635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B929E58-ED07-4D10-9BF7-F761EB98C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83599"/>
              </p:ext>
            </p:extLst>
          </p:nvPr>
        </p:nvGraphicFramePr>
        <p:xfrm>
          <a:off x="588520" y="1069170"/>
          <a:ext cx="10933430" cy="3438525"/>
        </p:xfrm>
        <a:graphic>
          <a:graphicData uri="http://schemas.openxmlformats.org/drawingml/2006/table">
            <a:tbl>
              <a:tblPr/>
              <a:tblGrid>
                <a:gridCol w="5232294">
                  <a:extLst>
                    <a:ext uri="{9D8B030D-6E8A-4147-A177-3AD203B41FA5}">
                      <a16:colId xmlns:a16="http://schemas.microsoft.com/office/drawing/2014/main" val="3327242519"/>
                    </a:ext>
                  </a:extLst>
                </a:gridCol>
                <a:gridCol w="1425284">
                  <a:extLst>
                    <a:ext uri="{9D8B030D-6E8A-4147-A177-3AD203B41FA5}">
                      <a16:colId xmlns:a16="http://schemas.microsoft.com/office/drawing/2014/main" val="374365064"/>
                    </a:ext>
                  </a:extLst>
                </a:gridCol>
                <a:gridCol w="1425284">
                  <a:extLst>
                    <a:ext uri="{9D8B030D-6E8A-4147-A177-3AD203B41FA5}">
                      <a16:colId xmlns:a16="http://schemas.microsoft.com/office/drawing/2014/main" val="3055079736"/>
                    </a:ext>
                  </a:extLst>
                </a:gridCol>
                <a:gridCol w="1425284">
                  <a:extLst>
                    <a:ext uri="{9D8B030D-6E8A-4147-A177-3AD203B41FA5}">
                      <a16:colId xmlns:a16="http://schemas.microsoft.com/office/drawing/2014/main" val="3254545029"/>
                    </a:ext>
                  </a:extLst>
                </a:gridCol>
                <a:gridCol w="1425284">
                  <a:extLst>
                    <a:ext uri="{9D8B030D-6E8A-4147-A177-3AD203B41FA5}">
                      <a16:colId xmlns:a16="http://schemas.microsoft.com/office/drawing/2014/main" val="1234381082"/>
                    </a:ext>
                  </a:extLst>
                </a:gridCol>
              </a:tblGrid>
              <a:tr h="2981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Task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724673"/>
                  </a:ext>
                </a:extLst>
              </a:tr>
              <a:tr h="2981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800 MHz single-cell fabrication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8245398"/>
                  </a:ext>
                </a:extLst>
              </a:tr>
              <a:tr h="2981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800 MHz single-cell high Q process R&amp;D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073692"/>
                  </a:ext>
                </a:extLst>
              </a:tr>
              <a:tr h="29816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Tooling and infrastructure preparations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9219701"/>
                  </a:ext>
                </a:extLst>
              </a:tr>
              <a:tr h="2981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Receive 800 MHz 6-cell cavities from CERN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442004"/>
                  </a:ext>
                </a:extLst>
              </a:tr>
              <a:tr h="2981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Treatment and vertical performance testing of 800 MHz 6-cell cavities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171287"/>
                  </a:ext>
                </a:extLst>
              </a:tr>
              <a:tr h="2981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Helium tank welding and final test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961586"/>
                  </a:ext>
                </a:extLst>
              </a:tr>
              <a:tr h="2981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Frequency tuner development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992272"/>
                  </a:ext>
                </a:extLst>
              </a:tr>
              <a:tr h="5300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Send qualified, jacketed 6-cell 800 MHz cavities to CERN for module assembly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1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48473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4540718-BFC3-DEAC-97E5-EC476105DA9D}"/>
              </a:ext>
            </a:extLst>
          </p:cNvPr>
          <p:cNvSpPr txBox="1"/>
          <p:nvPr/>
        </p:nvSpPr>
        <p:spPr>
          <a:xfrm>
            <a:off x="233810" y="5414071"/>
            <a:ext cx="11642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ü"/>
            </a:pPr>
            <a:r>
              <a:rPr lang="en-US" sz="2800" b="1" dirty="0">
                <a:solidFill>
                  <a:srgbClr val="1132FF"/>
                </a:solidFill>
              </a:rPr>
              <a:t>Cavity delivery in time for string and cavity assembly of 800 MHz cryomodule by European partners planned for CY 2030/31.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63A5B2-994D-70F3-32C4-4BE0F7373A5B}"/>
              </a:ext>
            </a:extLst>
          </p:cNvPr>
          <p:cNvSpPr txBox="1"/>
          <p:nvPr/>
        </p:nvSpPr>
        <p:spPr>
          <a:xfrm>
            <a:off x="8101889" y="4757794"/>
            <a:ext cx="2072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FCC-ee go/no-go decision</a:t>
            </a:r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6747665D-8206-F3F8-0590-96BE8853168C}"/>
              </a:ext>
            </a:extLst>
          </p:cNvPr>
          <p:cNvSpPr/>
          <p:nvPr/>
        </p:nvSpPr>
        <p:spPr>
          <a:xfrm>
            <a:off x="8989556" y="4519461"/>
            <a:ext cx="234454" cy="23833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5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38204-3808-3FB4-981C-9EEA0A35A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8A15781-A5CA-80F9-02B7-D78B30E4B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35325"/>
            <a:ext cx="12192000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S</a:t>
            </a:r>
            <a:r>
              <a:rPr lang="en-US" sz="3600" spc="-1" dirty="0">
                <a:solidFill>
                  <a:srgbClr val="000000"/>
                </a:solidFill>
                <a:ea typeface="Arial"/>
              </a:rPr>
              <a:t>o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me Notes on Cost (for the proposed initial scope) 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A1E33E49-A197-FB9D-5FF3-F7E1CD1F7680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EFA9E5-A1F9-C6CF-C49B-034EA43536B4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4E90B523-2631-9FB8-7893-095B5D1B8E1E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6D84A3-6494-B33A-D072-20C60228D3CF}"/>
              </a:ext>
            </a:extLst>
          </p:cNvPr>
          <p:cNvSpPr txBox="1"/>
          <p:nvPr/>
        </p:nvSpPr>
        <p:spPr>
          <a:xfrm>
            <a:off x="183654" y="1095027"/>
            <a:ext cx="11849877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132FF"/>
                </a:solidFill>
              </a:rPr>
              <a:t>Smooth ramp up in funding assumed with limited funds before go/no-go decision</a:t>
            </a:r>
          </a:p>
          <a:p>
            <a:pPr marL="914400" lvl="1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Estimate: Initial ~$200k/year, ramping up to ~$500k+/year</a:t>
            </a:r>
          </a:p>
          <a:p>
            <a:pPr marL="914400" lvl="1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Detailed bottom-up budget estimate currently under development with partner institutions (ANL, Cornell, </a:t>
            </a:r>
            <a:r>
              <a:rPr lang="en-US" sz="2400" dirty="0" err="1"/>
              <a:t>Jlab</a:t>
            </a:r>
            <a:r>
              <a:rPr lang="en-US" sz="2400" dirty="0"/>
              <a:t>, Fermilab)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Costs will be </a:t>
            </a:r>
            <a:r>
              <a:rPr lang="en-US" sz="2800" b="1" dirty="0"/>
              <a:t>augmented by synergistic efforts</a:t>
            </a:r>
            <a:r>
              <a:rPr lang="en-US" sz="2800" dirty="0"/>
              <a:t>, including existing R&amp;D efforts under GARD as well as internal lab funds. </a:t>
            </a:r>
          </a:p>
          <a:p>
            <a:pPr marL="914400" lvl="1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Indication of support and buy-in for participation in the FCC-ee program. 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The program would </a:t>
            </a:r>
            <a:r>
              <a:rPr lang="en-US" sz="2800" b="1" dirty="0"/>
              <a:t>leverage existing investments in treatment and testing facilities </a:t>
            </a:r>
            <a:r>
              <a:rPr lang="en-US" sz="2800" dirty="0"/>
              <a:t>at labs and universities.</a:t>
            </a:r>
          </a:p>
        </p:txBody>
      </p:sp>
    </p:spTree>
    <p:extLst>
      <p:ext uri="{BB962C8B-B14F-4D97-AF65-F5344CB8AC3E}">
        <p14:creationId xmlns:p14="http://schemas.microsoft.com/office/powerpoint/2010/main" val="659085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D0907-641E-9565-BB80-B10E3426F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6518D5E-0E35-D778-5FB5-72140334A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-US" sz="3600" b="1" dirty="0"/>
              <a:t>Integrated US SRF Program for FCC-ee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0F2D60EF-BD5A-9A5A-1913-005B3BD1CF17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BDD587-2511-A94C-7347-B661141D59CA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lang="en-US" sz="1200" smtClean="0"/>
              <a:t>16</a:t>
            </a:fld>
            <a:endParaRPr lang="en-US" sz="1200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441AD77B-95D5-2ED7-7B22-011DA8A6AC28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CB661C-D587-D4F7-EB8B-7A924C96AF90}"/>
              </a:ext>
            </a:extLst>
          </p:cNvPr>
          <p:cNvSpPr/>
          <p:nvPr/>
        </p:nvSpPr>
        <p:spPr>
          <a:xfrm>
            <a:off x="267478" y="1209250"/>
            <a:ext cx="11657044" cy="2145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400"/>
              </a:spcBef>
            </a:pPr>
            <a:r>
              <a:rPr lang="en" sz="2800" b="1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US Strategic Participation in the FCC-ee Nb SRF Development 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Motivation / introduction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Proposed Scope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Proposed Timeline </a:t>
            </a:r>
            <a:endParaRPr lang="en" sz="2400" spc="-1" dirty="0">
              <a:solidFill>
                <a:schemeClr val="bg1">
                  <a:lumMod val="85000"/>
                </a:schemeClr>
              </a:solidFill>
              <a:latin typeface="Arial"/>
              <a:ea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635FD3-93CB-5695-8684-3644A64E346D}"/>
              </a:ext>
            </a:extLst>
          </p:cNvPr>
          <p:cNvSpPr txBox="1"/>
          <p:nvPr/>
        </p:nvSpPr>
        <p:spPr>
          <a:xfrm>
            <a:off x="267478" y="3715181"/>
            <a:ext cx="11924522" cy="2210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-US" sz="2800" b="1" spc="-1" dirty="0">
                <a:solidFill>
                  <a:srgbClr val="1132FF"/>
                </a:solidFill>
                <a:latin typeface="Arial"/>
                <a:ea typeface="Arial"/>
              </a:rPr>
              <a:t>US Rapid Development Program for Nb</a:t>
            </a:r>
            <a:r>
              <a:rPr lang="en-US" sz="2800" b="1" spc="-1" baseline="-25000" dirty="0">
                <a:solidFill>
                  <a:srgbClr val="1132FF"/>
                </a:solidFill>
                <a:latin typeface="Arial"/>
                <a:ea typeface="Arial"/>
              </a:rPr>
              <a:t>3</a:t>
            </a:r>
            <a:r>
              <a:rPr lang="en-US" sz="2800" b="1" spc="-1" dirty="0">
                <a:solidFill>
                  <a:srgbClr val="1132FF"/>
                </a:solidFill>
                <a:latin typeface="Arial"/>
                <a:ea typeface="Arial"/>
              </a:rPr>
              <a:t>Sn SRF Technology</a:t>
            </a:r>
            <a:endParaRPr lang="en-US" sz="2800" b="1" strike="noStrike" spc="-1" dirty="0">
              <a:solidFill>
                <a:srgbClr val="1132FF"/>
              </a:solidFill>
              <a:latin typeface="Arial"/>
            </a:endParaRP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Motivation / introduction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Proposed Scope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rgbClr val="595959"/>
              </a:buClr>
              <a:buFont typeface="Arial"/>
              <a:buAutoNum type="arabicPeriod"/>
            </a:pPr>
            <a:r>
              <a:rPr lang="en-US" sz="2400" spc="-1" dirty="0">
                <a:latin typeface="Arial"/>
                <a:ea typeface="Arial"/>
              </a:rPr>
              <a:t>Proposed Timeline </a:t>
            </a:r>
            <a:endParaRPr lang="en" sz="2400" spc="-1" dirty="0"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939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78B96-F63F-BFE8-02D0-A41CA1605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8CC3E58-0FB9-293A-3057-A806FEED7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Nb</a:t>
            </a:r>
            <a:r>
              <a:rPr lang="en" sz="3600" spc="-1" baseline="-25000" dirty="0">
                <a:solidFill>
                  <a:srgbClr val="000000"/>
                </a:solidFill>
                <a:ea typeface="Arial"/>
              </a:rPr>
              <a:t>3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Sn Breakthrough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802FDF7B-DE74-BD84-D856-DE0CA24C5417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4782A-1EFE-8B69-D298-DDD8B0EEC9C7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FBC5634B-D15C-5AD0-D4A2-76CC2B2AD316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CFCBA2-D6B8-EF72-2F85-2DC9EBB19AF1}"/>
              </a:ext>
            </a:extLst>
          </p:cNvPr>
          <p:cNvSpPr txBox="1"/>
          <p:nvPr/>
        </p:nvSpPr>
        <p:spPr>
          <a:xfrm>
            <a:off x="67103" y="918867"/>
            <a:ext cx="11999167" cy="2780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132FF"/>
                </a:solidFill>
              </a:rPr>
              <a:t>Nb</a:t>
            </a:r>
            <a:r>
              <a:rPr lang="en-US" sz="2800" b="1" baseline="-25000" dirty="0">
                <a:solidFill>
                  <a:srgbClr val="1132FF"/>
                </a:solidFill>
              </a:rPr>
              <a:t>3</a:t>
            </a:r>
            <a:r>
              <a:rPr lang="en-US" sz="2800" b="1" dirty="0">
                <a:solidFill>
                  <a:srgbClr val="1132FF"/>
                </a:solidFill>
              </a:rPr>
              <a:t>Sn is a transformative material option for SRF (T</a:t>
            </a:r>
            <a:r>
              <a:rPr lang="en-US" sz="2800" b="1" baseline="-25000" dirty="0">
                <a:solidFill>
                  <a:srgbClr val="1132FF"/>
                </a:solidFill>
              </a:rPr>
              <a:t>c</a:t>
            </a:r>
            <a:r>
              <a:rPr lang="en-US" sz="2800" b="1" dirty="0">
                <a:solidFill>
                  <a:srgbClr val="1132FF"/>
                </a:solidFill>
              </a:rPr>
              <a:t>=18K vs 9.2K).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Nb</a:t>
            </a:r>
            <a:r>
              <a:rPr lang="en-US" sz="2400" b="1" baseline="-25000" dirty="0"/>
              <a:t>3</a:t>
            </a:r>
            <a:r>
              <a:rPr lang="en-US" sz="2400" b="1" dirty="0"/>
              <a:t>Sn SRF breakthrough achieved by US institutions, supported by DOE HEP, especially HEP GARD (Cornell, FNAL, </a:t>
            </a:r>
            <a:r>
              <a:rPr lang="en-US" sz="2400" b="1" dirty="0" err="1"/>
              <a:t>JLab</a:t>
            </a:r>
            <a:r>
              <a:rPr lang="en-US" sz="2400" b="1" dirty="0"/>
              <a:t>).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6600"/>
                </a:solidFill>
              </a:rPr>
              <a:t>Key benefit: SRF operation at 4.5K instead of 2K with similar Q</a:t>
            </a:r>
            <a:r>
              <a:rPr lang="en-US" sz="2400" b="1" baseline="-25000" dirty="0">
                <a:solidFill>
                  <a:srgbClr val="006600"/>
                </a:solidFill>
              </a:rPr>
              <a:t>0</a:t>
            </a:r>
            <a:r>
              <a:rPr lang="en-US" sz="2400" b="1" dirty="0">
                <a:solidFill>
                  <a:srgbClr val="006600"/>
                </a:solidFill>
              </a:rPr>
              <a:t>.</a:t>
            </a:r>
          </a:p>
          <a:p>
            <a:pPr marL="914400" lvl="1" indent="-457200">
              <a:spcAft>
                <a:spcPts val="800"/>
              </a:spcAft>
              <a:buFont typeface="Symbol" pitchFamily="2" charset="2"/>
              <a:buChar char="Þ"/>
            </a:pPr>
            <a:r>
              <a:rPr lang="en-US" sz="2400" b="1" dirty="0">
                <a:solidFill>
                  <a:srgbClr val="1132FF"/>
                </a:solidFill>
              </a:rPr>
              <a:t>Factor of 3 to 4 times higher overall efficiency!</a:t>
            </a:r>
          </a:p>
          <a:p>
            <a:pPr marL="914400" lvl="1" indent="-457200">
              <a:spcAft>
                <a:spcPts val="800"/>
              </a:spcAft>
              <a:buFont typeface="Symbol" pitchFamily="2" charset="2"/>
              <a:buChar char="Þ"/>
            </a:pPr>
            <a:endParaRPr lang="en-US" sz="24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8086866-4165-52C9-B3CB-F531BDF33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706" y="3397948"/>
            <a:ext cx="4978400" cy="30799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80F61F7-78BA-7832-92E2-22B76A757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830" y="3312420"/>
            <a:ext cx="4423410" cy="316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5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4DA1F-8D33-605F-D587-A439F312C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BDDCE7-5EF8-6513-F247-11080A063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Nb</a:t>
            </a:r>
            <a:r>
              <a:rPr lang="en" sz="3600" spc="-1" baseline="-25000" dirty="0">
                <a:solidFill>
                  <a:srgbClr val="000000"/>
                </a:solidFill>
                <a:ea typeface="Arial"/>
              </a:rPr>
              <a:t>3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Sn Benefits for FCC-ee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9456E3B-07B2-22C3-49F5-D58E2A5A560A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695682-11CA-A5FA-5986-36FEFEE3D8DE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AE1D366A-1DF7-1AF2-EE68-5EF44CA0E8A0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C19EE3-587B-3D13-1612-0ADAC61AAAB2}"/>
              </a:ext>
            </a:extLst>
          </p:cNvPr>
          <p:cNvSpPr txBox="1"/>
          <p:nvPr/>
        </p:nvSpPr>
        <p:spPr>
          <a:xfrm>
            <a:off x="192833" y="1010307"/>
            <a:ext cx="11849877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132FF"/>
                </a:solidFill>
              </a:rPr>
              <a:t>Using 4.5K Nb</a:t>
            </a:r>
            <a:r>
              <a:rPr lang="en-US" sz="2800" b="1" baseline="-25000" dirty="0">
                <a:solidFill>
                  <a:srgbClr val="1132FF"/>
                </a:solidFill>
              </a:rPr>
              <a:t>3</a:t>
            </a:r>
            <a:r>
              <a:rPr lang="en-US" sz="2800" b="1" dirty="0">
                <a:solidFill>
                  <a:srgbClr val="1132FF"/>
                </a:solidFill>
              </a:rPr>
              <a:t>Sn in SRF systems offers 3 significant advantages compared to using Nb: </a:t>
            </a:r>
          </a:p>
          <a:p>
            <a:pPr marL="914400" lvl="1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Higher cryogenic efficiency, meaning that a smaller </a:t>
            </a:r>
            <a:r>
              <a:rPr lang="en-US" sz="2400" b="1" dirty="0" err="1"/>
              <a:t>cryoplant</a:t>
            </a:r>
            <a:r>
              <a:rPr lang="en-US" sz="2400" b="1" dirty="0"/>
              <a:t> can be used, </a:t>
            </a:r>
            <a:r>
              <a:rPr lang="en-US" sz="2400" b="1" dirty="0">
                <a:solidFill>
                  <a:srgbClr val="006600"/>
                </a:solidFill>
              </a:rPr>
              <a:t>reducing infrastructure costs</a:t>
            </a:r>
            <a:r>
              <a:rPr lang="en-US" sz="2400" b="1" dirty="0"/>
              <a:t>.</a:t>
            </a:r>
          </a:p>
          <a:p>
            <a:pPr marL="914400" lvl="1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Smaller cryogenic plan requires less power, </a:t>
            </a:r>
            <a:r>
              <a:rPr lang="en-US" sz="2400" b="1" dirty="0">
                <a:solidFill>
                  <a:srgbClr val="006600"/>
                </a:solidFill>
              </a:rPr>
              <a:t>lowering operating costs</a:t>
            </a:r>
            <a:r>
              <a:rPr lang="en-US" sz="2400" b="1" dirty="0"/>
              <a:t>. </a:t>
            </a:r>
          </a:p>
          <a:p>
            <a:pPr marL="914400" lvl="1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Cryogenic system at 4.5 K </a:t>
            </a:r>
            <a:r>
              <a:rPr lang="en-US" sz="2400" b="1" dirty="0">
                <a:solidFill>
                  <a:srgbClr val="006600"/>
                </a:solidFill>
              </a:rPr>
              <a:t>reduces operational risk</a:t>
            </a:r>
            <a:r>
              <a:rPr lang="en-US" sz="2400" b="1" dirty="0"/>
              <a:t>. </a:t>
            </a:r>
          </a:p>
          <a:p>
            <a:pPr lvl="1">
              <a:spcAft>
                <a:spcPts val="800"/>
              </a:spcAft>
            </a:pPr>
            <a:endParaRPr lang="en-US" sz="1000" b="1" dirty="0"/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00"/>
                </a:solidFill>
              </a:rPr>
              <a:t>Factor of ~3 reduction in carbon footprint for </a:t>
            </a:r>
            <a:r>
              <a:rPr lang="en-US" sz="2800" b="1" dirty="0" err="1">
                <a:solidFill>
                  <a:srgbClr val="006600"/>
                </a:solidFill>
              </a:rPr>
              <a:t>cryo</a:t>
            </a:r>
            <a:r>
              <a:rPr lang="en-US" sz="2800" b="1" dirty="0">
                <a:solidFill>
                  <a:srgbClr val="006600"/>
                </a:solidFill>
              </a:rPr>
              <a:t>!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00"/>
                </a:solidFill>
              </a:rPr>
              <a:t>Translates into </a:t>
            </a:r>
            <a:r>
              <a:rPr lang="en-US" sz="2800" b="1" dirty="0" err="1">
                <a:solidFill>
                  <a:srgbClr val="006600"/>
                </a:solidFill>
              </a:rPr>
              <a:t>cryoplant</a:t>
            </a:r>
            <a:r>
              <a:rPr lang="en-US" sz="2800" b="1" dirty="0">
                <a:solidFill>
                  <a:srgbClr val="006600"/>
                </a:solidFill>
              </a:rPr>
              <a:t> construction cost savings of several tens of $M and 10-year operating cost reduction of the order of $100M. </a:t>
            </a:r>
          </a:p>
        </p:txBody>
      </p:sp>
    </p:spTree>
    <p:extLst>
      <p:ext uri="{BB962C8B-B14F-4D97-AF65-F5344CB8AC3E}">
        <p14:creationId xmlns:p14="http://schemas.microsoft.com/office/powerpoint/2010/main" val="421970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A9DD9-570A-BC05-8FCA-C5D2333DE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95A3BA-5010-4D57-1731-7823E876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Nb</a:t>
            </a:r>
            <a:r>
              <a:rPr lang="en" sz="3600" spc="-1" baseline="-25000" dirty="0">
                <a:solidFill>
                  <a:srgbClr val="000000"/>
                </a:solidFill>
                <a:ea typeface="Arial"/>
              </a:rPr>
              <a:t>3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Sn State of t</a:t>
            </a:r>
            <a:r>
              <a:rPr lang="en-US" sz="3600" spc="-1" dirty="0">
                <a:solidFill>
                  <a:srgbClr val="000000"/>
                </a:solidFill>
                <a:ea typeface="Arial"/>
              </a:rPr>
              <a:t>he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 Art Performance 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A6DBE645-D079-6A43-CAF9-F89658005427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4D25D5-C149-109E-86AA-2EB5FC6AC5E4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066A1E47-449E-CE45-BBF9-9C61313AC30F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FCBACE-2442-0B47-E272-9E6716410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840" y="995200"/>
            <a:ext cx="4721860" cy="40277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2D5D42-D5D6-07B2-4592-3D50A2FC31FF}"/>
              </a:ext>
            </a:extLst>
          </p:cNvPr>
          <p:cNvSpPr txBox="1"/>
          <p:nvPr/>
        </p:nvSpPr>
        <p:spPr>
          <a:xfrm>
            <a:off x="8052589" y="4725864"/>
            <a:ext cx="46121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dirty="0" err="1">
                <a:solidFill>
                  <a:schemeClr val="tx1"/>
                </a:solidFill>
                <a:effectLst/>
                <a:latin typeface="Arial" charset="0"/>
              </a:rPr>
              <a:t>Supercond</a:t>
            </a:r>
            <a:r>
              <a:rPr lang="en-US" sz="1400" dirty="0">
                <a:solidFill>
                  <a:schemeClr val="tx1"/>
                </a:solidFill>
                <a:effectLst/>
                <a:latin typeface="Arial" charset="0"/>
              </a:rPr>
              <a:t>. Sci. Technol. 34 (2021) 025007</a:t>
            </a:r>
          </a:p>
          <a:p>
            <a:pPr marL="0" marR="0">
              <a:buNone/>
            </a:pPr>
            <a:r>
              <a:rPr lang="en-US" sz="1400" dirty="0">
                <a:solidFill>
                  <a:schemeClr val="tx1"/>
                </a:solidFill>
                <a:effectLst/>
                <a:latin typeface="Arial" charset="0"/>
              </a:rPr>
              <a:t> </a:t>
            </a:r>
            <a:endParaRPr lang="en-US" sz="3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3D2311-46B3-F3DD-43C5-57976776A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91" y="916565"/>
            <a:ext cx="4721860" cy="43103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2B821C-51AE-812A-1CB3-02B471F8BB4D}"/>
              </a:ext>
            </a:extLst>
          </p:cNvPr>
          <p:cNvSpPr txBox="1"/>
          <p:nvPr/>
        </p:nvSpPr>
        <p:spPr>
          <a:xfrm>
            <a:off x="197540" y="5325086"/>
            <a:ext cx="11715389" cy="1040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Gradients 20+ MV/m </a:t>
            </a:r>
            <a:r>
              <a:rPr lang="en-US" sz="2800" b="1" kern="0" dirty="0">
                <a:solidFill>
                  <a:srgbClr val="006600"/>
                </a:solidFill>
                <a:latin typeface="Arial"/>
              </a:rPr>
              <a:t>on single-cell cavities, meeting FCC-ee needs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</a:t>
            </a: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 </a:t>
            </a:r>
            <a:r>
              <a:rPr lang="en-US" sz="2800" b="1" kern="0" dirty="0">
                <a:solidFill>
                  <a:srgbClr val="006600"/>
                </a:solidFill>
                <a:latin typeface="Arial"/>
              </a:rPr>
              <a:t>&gt;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</a:t>
            </a:r>
            <a:r>
              <a:rPr kumimoji="0" lang="en-US" sz="2800" b="1" i="0" u="none" strike="noStrike" kern="0" cap="none" spc="0" normalizeH="0" baseline="3000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at 4.5K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F9A7A-C5F9-6A1A-6C1E-229DC90B862E}"/>
              </a:ext>
            </a:extLst>
          </p:cNvPr>
          <p:cNvSpPr/>
          <p:nvPr/>
        </p:nvSpPr>
        <p:spPr>
          <a:xfrm>
            <a:off x="25091" y="952470"/>
            <a:ext cx="1313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1132FF"/>
                </a:solidFill>
              </a:rPr>
              <a:t>1.3 GHz</a:t>
            </a:r>
            <a:endParaRPr lang="en-US" sz="2400" dirty="0">
              <a:solidFill>
                <a:srgbClr val="1132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D0B1AB-1C90-81CE-DC24-68F4083B9A82}"/>
              </a:ext>
            </a:extLst>
          </p:cNvPr>
          <p:cNvSpPr/>
          <p:nvPr/>
        </p:nvSpPr>
        <p:spPr>
          <a:xfrm>
            <a:off x="4031291" y="974949"/>
            <a:ext cx="57248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1132FF"/>
                </a:solidFill>
              </a:rPr>
              <a:t>650 MHz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E3362E-473C-3537-56C2-C81F8D057F60}"/>
              </a:ext>
            </a:extLst>
          </p:cNvPr>
          <p:cNvSpPr txBox="1"/>
          <p:nvPr/>
        </p:nvSpPr>
        <p:spPr>
          <a:xfrm>
            <a:off x="1833350" y="4965733"/>
            <a:ext cx="46121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dirty="0" err="1">
                <a:solidFill>
                  <a:schemeClr val="tx1"/>
                </a:solidFill>
                <a:effectLst/>
                <a:latin typeface="Arial" charset="0"/>
              </a:rPr>
              <a:t>Supercond</a:t>
            </a:r>
            <a:r>
              <a:rPr lang="en-US" sz="1400" dirty="0">
                <a:solidFill>
                  <a:schemeClr val="tx1"/>
                </a:solidFill>
                <a:effectLst/>
                <a:latin typeface="Arial" charset="0"/>
              </a:rPr>
              <a:t>. Sci. Technol. 34 (2021) 025007</a:t>
            </a:r>
          </a:p>
          <a:p>
            <a:pPr marL="0" marR="0">
              <a:buNone/>
            </a:pPr>
            <a:r>
              <a:rPr lang="en-US" sz="1400" dirty="0">
                <a:solidFill>
                  <a:schemeClr val="tx1"/>
                </a:solidFill>
                <a:effectLst/>
                <a:latin typeface="Arial" charset="0"/>
              </a:rPr>
              <a:t> </a:t>
            </a:r>
            <a:endParaRPr lang="en-US" sz="3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58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EFF78-0AD7-2486-A827-2ACACC0D3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7D17A6-B62F-E131-2757-DADF633AC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39" y="-235325"/>
            <a:ext cx="11556051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Nb</a:t>
            </a:r>
            <a:r>
              <a:rPr lang="en" sz="3600" spc="-1" baseline="-25000" dirty="0">
                <a:solidFill>
                  <a:srgbClr val="000000"/>
                </a:solidFill>
                <a:ea typeface="Arial"/>
              </a:rPr>
              <a:t>3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Sn Field Potential Demonstration at Cornell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A12DD48A-1FE7-02B2-9A1E-11D3D3AE1BED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44107A-68F2-24F5-6385-1170C43A2A24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B01C2CF0-14CC-F9DD-14D6-872FD89F1CED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opper and silver machine&#10;&#10;AI-generated content may be incorrect.">
            <a:extLst>
              <a:ext uri="{FF2B5EF4-FFF2-40B4-BE49-F238E27FC236}">
                <a16:creationId xmlns:a16="http://schemas.microsoft.com/office/drawing/2014/main" id="{09AA272D-EB23-D56B-690F-61EEB289C6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5" r="24013"/>
          <a:stretch/>
        </p:blipFill>
        <p:spPr bwMode="auto">
          <a:xfrm>
            <a:off x="273005" y="1010786"/>
            <a:ext cx="1672663" cy="2535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8539079-8285-B3CF-5E1D-E9B1CF64E1B5}"/>
              </a:ext>
            </a:extLst>
          </p:cNvPr>
          <p:cNvGrpSpPr/>
          <p:nvPr/>
        </p:nvGrpSpPr>
        <p:grpSpPr>
          <a:xfrm>
            <a:off x="251139" y="3649302"/>
            <a:ext cx="5389886" cy="2707952"/>
            <a:chOff x="5791199" y="835742"/>
            <a:chExt cx="6019798" cy="290092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B297367-DB96-B32C-030F-9BD474A4C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57961" y="835743"/>
              <a:ext cx="2353036" cy="29009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B6AABF-8FA0-9BF2-3BC4-8EDC22121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5791199" y="835742"/>
              <a:ext cx="3223251" cy="2900926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E0DE954-F054-7C00-C8AF-D6A706CFC7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08240" y="1597744"/>
              <a:ext cx="2743200" cy="139192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AC142E8-FD35-D722-C962-CFEA9FB1E721}"/>
              </a:ext>
            </a:extLst>
          </p:cNvPr>
          <p:cNvSpPr txBox="1"/>
          <p:nvPr/>
        </p:nvSpPr>
        <p:spPr>
          <a:xfrm>
            <a:off x="5818831" y="1033089"/>
            <a:ext cx="6313714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>
                <a:solidFill>
                  <a:srgbClr val="1132FF"/>
                </a:solidFill>
                <a:cs typeface="Arial"/>
              </a:rPr>
              <a:t>Reached ~400 </a:t>
            </a:r>
            <a:r>
              <a:rPr lang="en-US" sz="2400" b="1" dirty="0" err="1">
                <a:solidFill>
                  <a:srgbClr val="1132FF"/>
                </a:solidFill>
                <a:cs typeface="Arial"/>
              </a:rPr>
              <a:t>mT</a:t>
            </a:r>
            <a:r>
              <a:rPr lang="en-US" sz="2400" b="1" dirty="0">
                <a:solidFill>
                  <a:srgbClr val="1132FF"/>
                </a:solidFill>
                <a:cs typeface="Arial"/>
              </a:rPr>
              <a:t> (corresponding to ~100 MV/m) in short-pulse RF operation on a Nb</a:t>
            </a:r>
            <a:r>
              <a:rPr lang="en-US" sz="2400" b="1" baseline="-25000" dirty="0">
                <a:solidFill>
                  <a:srgbClr val="1132FF"/>
                </a:solidFill>
                <a:cs typeface="Arial"/>
              </a:rPr>
              <a:t>3</a:t>
            </a:r>
            <a:r>
              <a:rPr lang="en-US" sz="2400" b="1" dirty="0">
                <a:solidFill>
                  <a:srgbClr val="1132FF"/>
                </a:solidFill>
                <a:cs typeface="Arial"/>
              </a:rPr>
              <a:t>Sn coated sample, 2x Nb limit.</a:t>
            </a:r>
          </a:p>
          <a:p>
            <a:pPr marL="342900" indent="-342900">
              <a:buFont typeface="Arial"/>
              <a:buChar char="•"/>
            </a:pPr>
            <a:endParaRPr lang="en-US" sz="1600" b="1" dirty="0">
              <a:solidFill>
                <a:srgbClr val="1132FF"/>
              </a:solidFill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cs typeface="Arial"/>
              </a:rPr>
              <a:t>Highest RF magnetic field achieved on a superconductor </a:t>
            </a:r>
          </a:p>
          <a:p>
            <a:pPr marL="342900" indent="-342900">
              <a:buFont typeface="Arial"/>
              <a:buChar char="•"/>
            </a:pPr>
            <a:endParaRPr lang="en-US" sz="2800" b="1" dirty="0">
              <a:cs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FD2FE5-42DA-1AEC-B063-27D94CC56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110" y="1073556"/>
            <a:ext cx="2615065" cy="24691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2FEB23-E6AD-B161-1C6D-F6F91054900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477" r="18458" b="3232"/>
          <a:stretch>
            <a:fillRect/>
          </a:stretch>
        </p:blipFill>
        <p:spPr>
          <a:xfrm>
            <a:off x="2054828" y="1009589"/>
            <a:ext cx="1161486" cy="25354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11F830-A7B2-DE0D-DFB1-FE7CC5A9A1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25"/>
          <a:stretch>
            <a:fillRect/>
          </a:stretch>
        </p:blipFill>
        <p:spPr>
          <a:xfrm>
            <a:off x="6038126" y="3202307"/>
            <a:ext cx="5028734" cy="3275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5C5390F-1CAD-E59D-5439-F609B4C8D168}"/>
              </a:ext>
            </a:extLst>
          </p:cNvPr>
          <p:cNvSpPr txBox="1"/>
          <p:nvPr/>
        </p:nvSpPr>
        <p:spPr>
          <a:xfrm>
            <a:off x="8218170" y="4394905"/>
            <a:ext cx="20147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cs typeface="Arial"/>
              </a:rPr>
              <a:t>Quench at     ~370 </a:t>
            </a:r>
            <a:r>
              <a:rPr lang="en-US" sz="2000" b="1" dirty="0" err="1">
                <a:solidFill>
                  <a:srgbClr val="C00000"/>
                </a:solidFill>
                <a:cs typeface="Arial"/>
              </a:rPr>
              <a:t>mT</a:t>
            </a:r>
            <a:r>
              <a:rPr lang="en-US" sz="2000" b="1" dirty="0">
                <a:solidFill>
                  <a:srgbClr val="C00000"/>
                </a:solidFill>
                <a:cs typeface="Arial"/>
              </a:rPr>
              <a:t>! </a:t>
            </a:r>
            <a:endParaRPr lang="en-US" sz="2000" dirty="0">
              <a:solidFill>
                <a:srgbClr val="C000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EA1DB3A-96B1-14EE-6F7D-91C6C78BB58A}"/>
              </a:ext>
            </a:extLst>
          </p:cNvPr>
          <p:cNvCxnSpPr>
            <a:cxnSpLocks/>
          </p:cNvCxnSpPr>
          <p:nvPr/>
        </p:nvCxnSpPr>
        <p:spPr>
          <a:xfrm flipH="1" flipV="1">
            <a:off x="8006698" y="4572001"/>
            <a:ext cx="211472" cy="17144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B64462FF-05FF-F69D-1F17-B9421618CA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7553" y="5358677"/>
            <a:ext cx="2015943" cy="50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87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42EB4-FE28-9F8C-E70D-6042B5094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4348897-C0DB-6EDD-DE0A-34493666C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213" y="-235325"/>
            <a:ext cx="10964353" cy="1143000"/>
          </a:xfrm>
        </p:spPr>
        <p:txBody>
          <a:bodyPr/>
          <a:lstStyle/>
          <a:p>
            <a:r>
              <a:rPr lang="en-US" sz="3600" dirty="0"/>
              <a:t>Towards Applications: Practical Nb</a:t>
            </a:r>
            <a:r>
              <a:rPr lang="en-US" sz="3600" baseline="-25000" dirty="0"/>
              <a:t>3</a:t>
            </a:r>
            <a:r>
              <a:rPr lang="en-US" sz="3600" dirty="0"/>
              <a:t>Sn Cavities 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318C6684-9267-B63F-0E93-6767EB2DD318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77BB87-13FE-4445-DD29-2FB4BCFE7564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BCBB30F5-B51F-18D0-7E4E-990F7CB9DC3F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34D45A-B9E9-878A-AC52-7A7FA9CBA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008" y="1678168"/>
            <a:ext cx="6537922" cy="37614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27C15B-31C4-C5EF-ABFF-A4792525CDEF}"/>
              </a:ext>
            </a:extLst>
          </p:cNvPr>
          <p:cNvSpPr txBox="1"/>
          <p:nvPr/>
        </p:nvSpPr>
        <p:spPr>
          <a:xfrm>
            <a:off x="922845" y="5452334"/>
            <a:ext cx="11499825" cy="1040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&gt;15 MV/m with Q</a:t>
            </a:r>
            <a:r>
              <a:rPr kumimoji="0" lang="en-US" sz="2800" b="1" i="0" u="none" strike="noStrike" kern="0" cap="none" spc="0" normalizeH="0" baseline="-2500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~10</a:t>
            </a:r>
            <a:r>
              <a:rPr kumimoji="0" lang="en-US" sz="2800" b="1" i="0" u="none" strike="noStrike" kern="0" cap="none" spc="0" normalizeH="0" baseline="3000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at 4.4K on accelerator structures!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rgbClr val="006600"/>
                </a:solidFill>
                <a:latin typeface="Arial"/>
              </a:rPr>
              <a:t>=&gt; Becoming an option for accelerator projects! 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EC25586-9B33-3468-1E23-FCC33C9BF910}"/>
              </a:ext>
            </a:extLst>
          </p:cNvPr>
          <p:cNvGrpSpPr/>
          <p:nvPr/>
        </p:nvGrpSpPr>
        <p:grpSpPr>
          <a:xfrm>
            <a:off x="71250" y="1629577"/>
            <a:ext cx="5349239" cy="3859437"/>
            <a:chOff x="4519393" y="1563005"/>
            <a:chExt cx="4003479" cy="303209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676A7E6-91FC-1209-CC15-E04398C3A2B9}"/>
                </a:ext>
              </a:extLst>
            </p:cNvPr>
            <p:cNvGrpSpPr/>
            <p:nvPr/>
          </p:nvGrpSpPr>
          <p:grpSpPr>
            <a:xfrm>
              <a:off x="4519393" y="1563005"/>
              <a:ext cx="4003479" cy="3032096"/>
              <a:chOff x="2664687" y="874321"/>
              <a:chExt cx="4003479" cy="3032096"/>
            </a:xfrm>
          </p:grpSpPr>
          <p:pic>
            <p:nvPicPr>
              <p:cNvPr id="11" name="Picture 10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6BFC1790-D608-8D1F-F76B-5E3925F22F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64687" y="874321"/>
                <a:ext cx="4003479" cy="3032096"/>
              </a:xfrm>
              <a:prstGeom prst="rect">
                <a:avLst/>
              </a:prstGeom>
            </p:spPr>
          </p:pic>
          <p:pic>
            <p:nvPicPr>
              <p:cNvPr id="12" name="Content Placeholder 7">
                <a:extLst>
                  <a:ext uri="{FF2B5EF4-FFF2-40B4-BE49-F238E27FC236}">
                    <a16:creationId xmlns:a16="http://schemas.microsoft.com/office/drawing/2014/main" id="{23FBF16D-EACA-2B7B-909F-80D6F51145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82396" y="2437722"/>
                <a:ext cx="1029499" cy="679644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E0072C-1E21-CA7A-E27F-C4F618DB2958}"/>
                </a:ext>
              </a:extLst>
            </p:cNvPr>
            <p:cNvSpPr txBox="1"/>
            <p:nvPr/>
          </p:nvSpPr>
          <p:spPr>
            <a:xfrm>
              <a:off x="5046877" y="1774605"/>
              <a:ext cx="14236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4.4 K Q</a:t>
              </a:r>
              <a:r>
                <a:rPr lang="en-US" sz="1400" baseline="-25000" dirty="0"/>
                <a:t>0 </a:t>
              </a:r>
              <a:r>
                <a:rPr lang="en-US" sz="1400" dirty="0"/>
                <a:t>&gt;</a:t>
              </a:r>
              <a:r>
                <a:rPr lang="en-US" sz="1400" baseline="-25000" dirty="0"/>
                <a:t> </a:t>
              </a:r>
              <a:r>
                <a:rPr lang="en-US" sz="1400" dirty="0"/>
                <a:t>9x10</a:t>
              </a:r>
              <a:r>
                <a:rPr lang="en-US" sz="1400" baseline="30000" dirty="0"/>
                <a:t>9</a:t>
              </a:r>
              <a:r>
                <a:rPr lang="en-US" sz="1400" dirty="0"/>
                <a:t> at quench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64DDCF1-92E6-E7FA-8717-45CC65164E84}"/>
              </a:ext>
            </a:extLst>
          </p:cNvPr>
          <p:cNvSpPr/>
          <p:nvPr/>
        </p:nvSpPr>
        <p:spPr>
          <a:xfrm>
            <a:off x="602213" y="938881"/>
            <a:ext cx="49552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1132FF"/>
                </a:solidFill>
              </a:rPr>
              <a:t>Fermilab: 9-cell 1.3 GHz cavities</a:t>
            </a:r>
            <a:r>
              <a:rPr lang="en-US" sz="2400" dirty="0">
                <a:solidFill>
                  <a:srgbClr val="1132FF"/>
                </a:solidFill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48BFAC-CD1E-8C77-CEE6-72D13B5B6B73}"/>
              </a:ext>
            </a:extLst>
          </p:cNvPr>
          <p:cNvSpPr/>
          <p:nvPr/>
        </p:nvSpPr>
        <p:spPr>
          <a:xfrm>
            <a:off x="6111551" y="938881"/>
            <a:ext cx="57248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1132FF"/>
                </a:solidFill>
              </a:rPr>
              <a:t>CEBAF-style quarter module using Nb</a:t>
            </a:r>
            <a:r>
              <a:rPr lang="en-US" sz="2400" b="1" baseline="-25000" dirty="0">
                <a:solidFill>
                  <a:srgbClr val="1132FF"/>
                </a:solidFill>
              </a:rPr>
              <a:t>3</a:t>
            </a:r>
            <a:r>
              <a:rPr lang="en-US" sz="2400" b="1" dirty="0">
                <a:solidFill>
                  <a:srgbClr val="1132FF"/>
                </a:solidFill>
              </a:rPr>
              <a:t>Sn 5-cell cavities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24668B7-380B-2978-38E7-EE28FFF81B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8" t="29094" r="4163" b="39055"/>
          <a:stretch>
            <a:fillRect/>
          </a:stretch>
        </p:blipFill>
        <p:spPr>
          <a:xfrm>
            <a:off x="8905313" y="3595335"/>
            <a:ext cx="2661253" cy="982031"/>
          </a:xfrm>
          <a:prstGeom prst="rect">
            <a:avLst/>
          </a:prstGeom>
        </p:spPr>
      </p:pic>
      <p:pic>
        <p:nvPicPr>
          <p:cNvPr id="16" name="Picture 6" descr="FermiLogo_RGB_NALBlue.png">
            <a:extLst>
              <a:ext uri="{FF2B5EF4-FFF2-40B4-BE49-F238E27FC236}">
                <a16:creationId xmlns:a16="http://schemas.microsoft.com/office/drawing/2014/main" id="{67D128A5-4448-81F1-B274-A237616DB6A4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37" y="3645409"/>
            <a:ext cx="1902166" cy="34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29CC98-7E49-B354-29D6-D05C22356C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2886" y="4979294"/>
            <a:ext cx="2390926" cy="3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091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51F9E-F979-D295-301D-5A194B5C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694754-1D9F-3919-24A6-D5F2C0307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91" y="-235325"/>
            <a:ext cx="11849876" cy="1143000"/>
          </a:xfrm>
        </p:spPr>
        <p:txBody>
          <a:bodyPr/>
          <a:lstStyle/>
          <a:p>
            <a:r>
              <a:rPr lang="en-US" sz="3200" spc="-1" dirty="0">
                <a:solidFill>
                  <a:srgbClr val="000000"/>
                </a:solidFill>
                <a:ea typeface="Arial"/>
              </a:rPr>
              <a:t>US Rapid Development Program for Nb</a:t>
            </a:r>
            <a:r>
              <a:rPr lang="en-US" sz="3200" spc="-1" baseline="-25000" dirty="0">
                <a:solidFill>
                  <a:srgbClr val="000000"/>
                </a:solidFill>
                <a:ea typeface="Arial"/>
              </a:rPr>
              <a:t>3</a:t>
            </a:r>
            <a:r>
              <a:rPr lang="en-US" sz="3200" spc="-1" dirty="0">
                <a:solidFill>
                  <a:srgbClr val="000000"/>
                </a:solidFill>
                <a:ea typeface="Arial"/>
              </a:rPr>
              <a:t>Sn SRF Technology</a:t>
            </a:r>
            <a:endParaRPr lang="en-US" sz="32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D291B7F5-CB18-2867-484D-DD31779DFD5B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CFF256-C7CA-EA2D-CDD9-2C02612295A5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2828EB6B-8A8B-8CE9-B569-F7602F36CF19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1D7880-B184-83FF-D100-F894389B00C9}"/>
              </a:ext>
            </a:extLst>
          </p:cNvPr>
          <p:cNvSpPr txBox="1"/>
          <p:nvPr/>
        </p:nvSpPr>
        <p:spPr>
          <a:xfrm>
            <a:off x="186612" y="1064250"/>
            <a:ext cx="118498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132FF"/>
                </a:solidFill>
              </a:rPr>
              <a:t>So far: Individual U.S. Nb</a:t>
            </a:r>
            <a:r>
              <a:rPr lang="en-US" sz="2800" b="1" baseline="-25000" dirty="0">
                <a:solidFill>
                  <a:srgbClr val="1132FF"/>
                </a:solidFill>
              </a:rPr>
              <a:t>3</a:t>
            </a:r>
            <a:r>
              <a:rPr lang="en-US" sz="2800" b="1" dirty="0">
                <a:solidFill>
                  <a:srgbClr val="1132FF"/>
                </a:solidFill>
              </a:rPr>
              <a:t>Sn SRF research programs</a:t>
            </a:r>
          </a:p>
          <a:p>
            <a:pPr marL="744538" lvl="1" indent="-28733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Coating process developments and breakthrough performance demonstrations, with 1-cell cavity performance approaching FCC-ee needs</a:t>
            </a:r>
          </a:p>
          <a:p>
            <a:pPr marL="744538" lvl="1" indent="-28733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More development efforts are needed now to demonstrate performance in a cryomodule. </a:t>
            </a:r>
          </a:p>
          <a:p>
            <a:pPr marL="744538" lvl="1" indent="-28733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If higher Q</a:t>
            </a:r>
            <a:r>
              <a:rPr lang="en-US" sz="2400" b="1" baseline="-25000" dirty="0"/>
              <a:t>0</a:t>
            </a:r>
            <a:r>
              <a:rPr lang="en-US" sz="2400" b="1" dirty="0"/>
              <a:t> values are obtained in those demonstrations, the Nb</a:t>
            </a:r>
            <a:r>
              <a:rPr lang="en-US" sz="2400" b="1" baseline="-25000" dirty="0"/>
              <a:t>3</a:t>
            </a:r>
            <a:r>
              <a:rPr lang="en-US" sz="2400" b="1" dirty="0"/>
              <a:t>Sn benefits will be similarly improved.</a:t>
            </a:r>
          </a:p>
          <a:p>
            <a:pPr lvl="1">
              <a:spcAft>
                <a:spcPts val="800"/>
              </a:spcAft>
            </a:pPr>
            <a:r>
              <a:rPr lang="en-US" sz="2400" b="1" dirty="0"/>
              <a:t>  </a:t>
            </a:r>
            <a:endParaRPr lang="en-US" sz="2400" dirty="0"/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00"/>
                </a:solidFill>
              </a:rPr>
              <a:t>Now: Need a </a:t>
            </a:r>
            <a:r>
              <a:rPr lang="en-US" sz="2800" b="1" u="sng" dirty="0">
                <a:solidFill>
                  <a:srgbClr val="006600"/>
                </a:solidFill>
              </a:rPr>
              <a:t>coordinated</a:t>
            </a:r>
            <a:r>
              <a:rPr lang="en-US" sz="2800" b="1" dirty="0">
                <a:solidFill>
                  <a:srgbClr val="006600"/>
                </a:solidFill>
              </a:rPr>
              <a:t> effort involving all key US players in this development to fully develop Nb</a:t>
            </a:r>
            <a:r>
              <a:rPr lang="en-US" sz="2800" b="1" baseline="-25000" dirty="0">
                <a:solidFill>
                  <a:srgbClr val="006600"/>
                </a:solidFill>
              </a:rPr>
              <a:t>3</a:t>
            </a:r>
            <a:r>
              <a:rPr lang="en-US" sz="2800" b="1" dirty="0">
                <a:solidFill>
                  <a:srgbClr val="006600"/>
                </a:solidFill>
              </a:rPr>
              <a:t>Sn technology at the cryomodule level and to demonstrate project readiness.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791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924DE-DD08-F02F-9E53-D730E0844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92AC30B-13E6-C5BB-CE68-0EBA44429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2" y="-235325"/>
            <a:ext cx="11812555" cy="1143000"/>
          </a:xfrm>
        </p:spPr>
        <p:txBody>
          <a:bodyPr/>
          <a:lstStyle/>
          <a:p>
            <a:r>
              <a:rPr kumimoji="0" lang="en-US" sz="32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j-cs"/>
              </a:rPr>
              <a:t>US Rapid Development Program for Nb</a:t>
            </a:r>
            <a:r>
              <a:rPr kumimoji="0" lang="en-US" sz="3200" b="0" i="0" u="none" strike="noStrike" kern="0" cap="none" spc="-1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j-cs"/>
              </a:rPr>
              <a:t>3</a:t>
            </a:r>
            <a:r>
              <a:rPr kumimoji="0" lang="en-US" sz="3200" b="0" i="0" u="none" strike="noStrike" kern="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+mj-cs"/>
              </a:rPr>
              <a:t>Sn SRF Technology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93E97116-CE2A-5AB3-9EAF-DC6BB72A0758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0B5999-226C-BFB9-335F-681E7684067F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5D18DAAF-88BD-9D62-413B-B276FE346A72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7BED06-FB1C-136F-4400-F7B42F01094A}"/>
              </a:ext>
            </a:extLst>
          </p:cNvPr>
          <p:cNvSpPr txBox="1"/>
          <p:nvPr/>
        </p:nvSpPr>
        <p:spPr>
          <a:xfrm>
            <a:off x="186612" y="1069170"/>
            <a:ext cx="1184987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00"/>
                </a:solidFill>
              </a:rPr>
              <a:t>A US Nb</a:t>
            </a:r>
            <a:r>
              <a:rPr lang="en-US" sz="2800" b="1" baseline="-25000" dirty="0">
                <a:solidFill>
                  <a:srgbClr val="006600"/>
                </a:solidFill>
              </a:rPr>
              <a:t>3</a:t>
            </a:r>
            <a:r>
              <a:rPr lang="en-US" sz="2800" b="1" dirty="0">
                <a:solidFill>
                  <a:srgbClr val="006600"/>
                </a:solidFill>
              </a:rPr>
              <a:t>Sn initiative could enable Nb</a:t>
            </a:r>
            <a:r>
              <a:rPr lang="en-US" sz="2800" b="1" baseline="-25000" dirty="0">
                <a:solidFill>
                  <a:srgbClr val="006600"/>
                </a:solidFill>
              </a:rPr>
              <a:t>3</a:t>
            </a:r>
            <a:r>
              <a:rPr lang="en-US" sz="2800" b="1" dirty="0">
                <a:solidFill>
                  <a:srgbClr val="006600"/>
                </a:solidFill>
              </a:rPr>
              <a:t>Sn SRF to be a part of the baseline for FCC-ee with substantial benefits for infrastructure  and cryogenic energy savings.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Benefits reach far beyond FCC-ee: </a:t>
            </a:r>
          </a:p>
          <a:p>
            <a:pPr marL="800100" lvl="1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Lower construction and operating costs for SRF driven lights sources, neutron sources, muon collider…. </a:t>
            </a:r>
            <a:r>
              <a:rPr lang="en-US" sz="2400" b="1" dirty="0"/>
              <a:t>Revolution in SRF technology   </a:t>
            </a:r>
          </a:p>
          <a:p>
            <a:pPr marL="800100" lvl="1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Nb</a:t>
            </a:r>
            <a:r>
              <a:rPr lang="en-US" sz="2400" b="1" baseline="-25000" dirty="0"/>
              <a:t>3</a:t>
            </a:r>
            <a:r>
              <a:rPr lang="en-US" sz="2400" b="1" dirty="0"/>
              <a:t>Sn enabling technology for taking SRF into industrial settings</a:t>
            </a:r>
          </a:p>
          <a:p>
            <a:pPr marL="1257300" lvl="2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Conduction-cooled, cryocooler-based Nb</a:t>
            </a:r>
            <a:r>
              <a:rPr lang="en-US" sz="2000" baseline="-25000" dirty="0"/>
              <a:t>3</a:t>
            </a:r>
            <a:r>
              <a:rPr lang="en-US" sz="2000" dirty="0"/>
              <a:t>Sn SRF</a:t>
            </a:r>
          </a:p>
          <a:p>
            <a:pPr marL="1257300" lvl="2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Nb</a:t>
            </a:r>
            <a:r>
              <a:rPr lang="en-US" sz="2000" baseline="-25000" dirty="0"/>
              <a:t>3</a:t>
            </a:r>
            <a:r>
              <a:rPr lang="en-US" sz="2000" dirty="0"/>
              <a:t>Sn highly beneficial and sought-after technology for large industrial accelerators, for example for semiconductor lithography and subcritical reactors. </a:t>
            </a:r>
          </a:p>
          <a:p>
            <a:pPr marL="914400" lvl="1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1132FF"/>
                </a:solidFill>
              </a:rPr>
              <a:t>Program would cement U.S. leadership in (Nb</a:t>
            </a:r>
            <a:r>
              <a:rPr lang="en-US" sz="2400" b="1" baseline="-25000" dirty="0">
                <a:solidFill>
                  <a:srgbClr val="1132FF"/>
                </a:solidFill>
              </a:rPr>
              <a:t>3</a:t>
            </a:r>
            <a:r>
              <a:rPr lang="en-US" sz="2400" b="1" dirty="0">
                <a:solidFill>
                  <a:srgbClr val="1132FF"/>
                </a:solidFill>
              </a:rPr>
              <a:t>Sn) SRF technology with huge benefits to all further SRF driven accelerators. </a:t>
            </a:r>
          </a:p>
        </p:txBody>
      </p:sp>
    </p:spTree>
    <p:extLst>
      <p:ext uri="{BB962C8B-B14F-4D97-AF65-F5344CB8AC3E}">
        <p14:creationId xmlns:p14="http://schemas.microsoft.com/office/powerpoint/2010/main" val="217045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842F5-A3AC-7E93-44F9-39A001735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86D8CE-7EB7-28DC-CCC9-6C576A351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Nb</a:t>
            </a:r>
            <a:r>
              <a:rPr lang="en" sz="3600" spc="-1" baseline="-25000" dirty="0">
                <a:solidFill>
                  <a:srgbClr val="000000"/>
                </a:solidFill>
                <a:ea typeface="Arial"/>
              </a:rPr>
              <a:t>3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Sn Program Specifics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D3C51A62-8872-8873-7AA6-2A4BB42309EB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0405E9-4652-6AB1-33E4-FAACBC6FD44E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F33C0D7F-8243-B908-7F63-D19D27272D03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672203-9B53-6C6E-9F34-9B9EFBAC870E}"/>
              </a:ext>
            </a:extLst>
          </p:cNvPr>
          <p:cNvSpPr txBox="1"/>
          <p:nvPr/>
        </p:nvSpPr>
        <p:spPr>
          <a:xfrm>
            <a:off x="192833" y="966059"/>
            <a:ext cx="1184987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3 major program parts:</a:t>
            </a:r>
          </a:p>
          <a:p>
            <a:pPr marL="914400" lvl="1" indent="-457200"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1132FF"/>
                </a:solidFill>
              </a:rPr>
              <a:t>Enabling Nb</a:t>
            </a:r>
            <a:r>
              <a:rPr lang="en-US" sz="2400" b="1" baseline="-25000" dirty="0">
                <a:solidFill>
                  <a:srgbClr val="1132FF"/>
                </a:solidFill>
              </a:rPr>
              <a:t>3</a:t>
            </a:r>
            <a:r>
              <a:rPr lang="en-US" sz="2400" b="1" dirty="0">
                <a:solidFill>
                  <a:srgbClr val="1132FF"/>
                </a:solidFill>
              </a:rPr>
              <a:t>Sn R&amp;D</a:t>
            </a:r>
          </a:p>
          <a:p>
            <a:pPr marL="1371600" lvl="2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Coating optimization (at FCC frequencies)</a:t>
            </a:r>
          </a:p>
          <a:p>
            <a:pPr marL="1371600" lvl="2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Transfer to multi-cell cavities (at FCC frequencies)</a:t>
            </a:r>
          </a:p>
          <a:p>
            <a:pPr marL="1371600" lvl="2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Nb</a:t>
            </a:r>
            <a:r>
              <a:rPr lang="en-US" sz="2400" baseline="-25000" dirty="0"/>
              <a:t>3</a:t>
            </a:r>
            <a:r>
              <a:rPr lang="en-US" sz="2400" dirty="0"/>
              <a:t>Sn cavity technology R&amp;D (handling, tuning, tank welding…)</a:t>
            </a:r>
          </a:p>
          <a:p>
            <a:pPr lvl="2">
              <a:spcAft>
                <a:spcPts val="800"/>
              </a:spcAft>
            </a:pPr>
            <a:endParaRPr lang="en-US" sz="2000" dirty="0"/>
          </a:p>
          <a:p>
            <a:pPr marL="914400" lvl="1" indent="-457200"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solidFill>
                  <a:srgbClr val="1132FF"/>
                </a:solidFill>
              </a:rPr>
              <a:t>Nb</a:t>
            </a:r>
            <a:r>
              <a:rPr lang="en-US" sz="2400" b="1" baseline="-25000" dirty="0">
                <a:solidFill>
                  <a:srgbClr val="1132FF"/>
                </a:solidFill>
              </a:rPr>
              <a:t>3</a:t>
            </a:r>
            <a:r>
              <a:rPr lang="en-US" sz="2400" b="1" dirty="0">
                <a:solidFill>
                  <a:srgbClr val="1132FF"/>
                </a:solidFill>
              </a:rPr>
              <a:t>Sn Coating Scale-Up and Industrialization</a:t>
            </a:r>
          </a:p>
          <a:p>
            <a:pPr marL="1371600" lvl="2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Dedicated Nb</a:t>
            </a:r>
            <a:r>
              <a:rPr lang="en-US" sz="2400" baseline="-25000" dirty="0"/>
              <a:t>3</a:t>
            </a:r>
            <a:r>
              <a:rPr lang="en-US" sz="2400" dirty="0"/>
              <a:t>Sn coating facility development and deployment </a:t>
            </a:r>
          </a:p>
          <a:p>
            <a:pPr marL="1371600" lvl="2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Multiple coating facilities for cross-checking between institutions (as was done for N-doping development for LCLS-II)</a:t>
            </a:r>
          </a:p>
          <a:p>
            <a:pPr marL="1371600" lvl="2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Technology transfer and licensing to industry </a:t>
            </a:r>
          </a:p>
        </p:txBody>
      </p:sp>
    </p:spTree>
    <p:extLst>
      <p:ext uri="{BB962C8B-B14F-4D97-AF65-F5344CB8AC3E}">
        <p14:creationId xmlns:p14="http://schemas.microsoft.com/office/powerpoint/2010/main" val="202157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75DF7-FAF0-1C1D-AF97-9BFDA1068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803858-3265-1D9C-A019-B3F846948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Nb</a:t>
            </a:r>
            <a:r>
              <a:rPr lang="en" sz="3600" spc="-1" baseline="-25000" dirty="0">
                <a:solidFill>
                  <a:srgbClr val="000000"/>
                </a:solidFill>
                <a:ea typeface="Arial"/>
              </a:rPr>
              <a:t>3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Sn Program Specifics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B439C929-F563-B090-0EE7-00BE967A1318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1E18D-E55F-8726-B1BA-2B6D24692647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A8263DAA-08AD-DAEB-2734-B94A9253AB0B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33F581-8A55-6023-E1DB-62885056413C}"/>
              </a:ext>
            </a:extLst>
          </p:cNvPr>
          <p:cNvSpPr txBox="1"/>
          <p:nvPr/>
        </p:nvSpPr>
        <p:spPr>
          <a:xfrm>
            <a:off x="192833" y="1144135"/>
            <a:ext cx="11849877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spcAft>
                <a:spcPts val="800"/>
              </a:spcAft>
              <a:buFont typeface="+mj-lt"/>
              <a:buAutoNum type="arabicPeriod" startAt="3"/>
            </a:pPr>
            <a:r>
              <a:rPr lang="en-US" sz="2400" b="1" dirty="0">
                <a:solidFill>
                  <a:srgbClr val="1132FF"/>
                </a:solidFill>
              </a:rPr>
              <a:t>Prototype Cryomodules</a:t>
            </a:r>
          </a:p>
          <a:p>
            <a:pPr marL="1206500" lvl="2" indent="-4508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Approach: </a:t>
            </a:r>
            <a:r>
              <a:rPr lang="en-US" sz="2400" dirty="0"/>
              <a:t>Program sized to providing data needed to support baseline change of FCC-ee from Nb SRF to Nb</a:t>
            </a:r>
            <a:r>
              <a:rPr lang="en-US" sz="2400" baseline="-25000" dirty="0"/>
              <a:t>3</a:t>
            </a:r>
            <a:r>
              <a:rPr lang="en-US" sz="2400" dirty="0"/>
              <a:t>Sn SRF</a:t>
            </a:r>
          </a:p>
          <a:p>
            <a:pPr marL="1206500" lvl="2" indent="-4508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132FF"/>
                </a:solidFill>
              </a:rPr>
              <a:t>FCC cavity coating and performance testing at multiple institutions</a:t>
            </a:r>
          </a:p>
          <a:p>
            <a:pPr marL="1773238" lvl="3" indent="-231775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20 cavities at given frequency to demonstrate performance yield  </a:t>
            </a:r>
          </a:p>
          <a:p>
            <a:pPr marL="1773238" lvl="3" indent="-231775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Goal: </a:t>
            </a:r>
            <a:r>
              <a:rPr lang="en-US" sz="2400" dirty="0"/>
              <a:t>Consistent performance demonstration meeting FCC specs</a:t>
            </a:r>
          </a:p>
          <a:p>
            <a:pPr marL="1206500" lvl="2" indent="-4508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132FF"/>
                </a:solidFill>
              </a:rPr>
              <a:t>Nb</a:t>
            </a:r>
            <a:r>
              <a:rPr lang="en-US" sz="2400" baseline="-25000" dirty="0">
                <a:solidFill>
                  <a:srgbClr val="1132FF"/>
                </a:solidFill>
              </a:rPr>
              <a:t>3</a:t>
            </a:r>
            <a:r>
              <a:rPr lang="en-US" sz="2400" dirty="0">
                <a:solidFill>
                  <a:srgbClr val="1132FF"/>
                </a:solidFill>
              </a:rPr>
              <a:t>Sn prototype </a:t>
            </a:r>
            <a:r>
              <a:rPr lang="en-US" sz="2400" dirty="0" err="1">
                <a:solidFill>
                  <a:srgbClr val="1132FF"/>
                </a:solidFill>
              </a:rPr>
              <a:t>cryomodue</a:t>
            </a:r>
            <a:r>
              <a:rPr lang="en-US" sz="2400" dirty="0">
                <a:solidFill>
                  <a:srgbClr val="1132FF"/>
                </a:solidFill>
              </a:rPr>
              <a:t>(s) design, production, assembly and test</a:t>
            </a:r>
          </a:p>
          <a:p>
            <a:pPr marL="1773238" lvl="3" indent="-220663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Goal: </a:t>
            </a:r>
            <a:r>
              <a:rPr lang="en-US" sz="2400" dirty="0"/>
              <a:t>Lower frequency (600/650 MHz) prototype fully tested by CERN’s   	          ~2034 target</a:t>
            </a:r>
          </a:p>
          <a:p>
            <a:pPr marL="1828800" lvl="3" indent="-276225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Goal: </a:t>
            </a:r>
            <a:r>
              <a:rPr lang="en-US" sz="2400" dirty="0"/>
              <a:t>Higher frequency (800/1300 MHz) prototype fully tested in time for 	ttbar upgrade</a:t>
            </a:r>
          </a:p>
          <a:p>
            <a:pPr marL="1552575" lvl="3">
              <a:spcAft>
                <a:spcPts val="800"/>
              </a:spcAft>
            </a:pPr>
            <a:r>
              <a:rPr lang="en-US" sz="2400" dirty="0"/>
              <a:t> </a:t>
            </a:r>
          </a:p>
          <a:p>
            <a:pPr marL="1371600" lvl="2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1402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F123E-5E32-9E5E-0F25-52D07691E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850F1A6-0D7C-0AAE-B229-FBECA8FDA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12-Year Timeline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E7F19D2B-0B78-22E6-A152-1CC907AB7B94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3D24C7-9AFF-412C-FA00-E06935B8F20F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2320F58B-82C8-734D-170E-6B02F739AD1E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75D7CBA-749E-2224-F8B3-C23DE6DA8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43598"/>
              </p:ext>
            </p:extLst>
          </p:nvPr>
        </p:nvGraphicFramePr>
        <p:xfrm>
          <a:off x="117760" y="1466953"/>
          <a:ext cx="12027024" cy="3717872"/>
        </p:xfrm>
        <a:graphic>
          <a:graphicData uri="http://schemas.openxmlformats.org/drawingml/2006/table">
            <a:tbl>
              <a:tblPr/>
              <a:tblGrid>
                <a:gridCol w="794998">
                  <a:extLst>
                    <a:ext uri="{9D8B030D-6E8A-4147-A177-3AD203B41FA5}">
                      <a16:colId xmlns:a16="http://schemas.microsoft.com/office/drawing/2014/main" val="1445969453"/>
                    </a:ext>
                  </a:extLst>
                </a:gridCol>
                <a:gridCol w="4356820">
                  <a:extLst>
                    <a:ext uri="{9D8B030D-6E8A-4147-A177-3AD203B41FA5}">
                      <a16:colId xmlns:a16="http://schemas.microsoft.com/office/drawing/2014/main" val="1391307055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4172416432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3613950145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1742689438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3105087632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1328564869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1638523006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748620231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3511013525"/>
                    </a:ext>
                  </a:extLst>
                </a:gridCol>
                <a:gridCol w="542072">
                  <a:extLst>
                    <a:ext uri="{9D8B030D-6E8A-4147-A177-3AD203B41FA5}">
                      <a16:colId xmlns:a16="http://schemas.microsoft.com/office/drawing/2014/main" val="4085988234"/>
                    </a:ext>
                  </a:extLst>
                </a:gridCol>
                <a:gridCol w="682603">
                  <a:extLst>
                    <a:ext uri="{9D8B030D-6E8A-4147-A177-3AD203B41FA5}">
                      <a16:colId xmlns:a16="http://schemas.microsoft.com/office/drawing/2014/main" val="1112458519"/>
                    </a:ext>
                  </a:extLst>
                </a:gridCol>
                <a:gridCol w="631352">
                  <a:extLst>
                    <a:ext uri="{9D8B030D-6E8A-4147-A177-3AD203B41FA5}">
                      <a16:colId xmlns:a16="http://schemas.microsoft.com/office/drawing/2014/main" val="2478318598"/>
                    </a:ext>
                  </a:extLst>
                </a:gridCol>
                <a:gridCol w="682603">
                  <a:extLst>
                    <a:ext uri="{9D8B030D-6E8A-4147-A177-3AD203B41FA5}">
                      <a16:colId xmlns:a16="http://schemas.microsoft.com/office/drawing/2014/main" val="1582363393"/>
                    </a:ext>
                  </a:extLst>
                </a:gridCol>
              </a:tblGrid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Area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Tasks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1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2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3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4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5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6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7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8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9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10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11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12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232292"/>
                  </a:ext>
                </a:extLst>
              </a:tr>
              <a:tr h="135953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1132FF"/>
                          </a:solidFill>
                          <a:effectLst/>
                          <a:latin typeface="Arial" panose="020B0604020202020204" pitchFamily="34" charset="0"/>
                        </a:rPr>
                        <a:t>Enabling R&amp;D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918813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Substrate optimization and specification R&amp;D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341636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Single cell 600 MHz R&amp;D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67208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Single cell 800 MHz R&amp;D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878699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Multicell 600 MHz R&amp;D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A8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26315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Multicell 800 MHz R&amp;D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800686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Tuning/handling development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44481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Helium tank integration development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803182"/>
                  </a:ext>
                </a:extLst>
              </a:tr>
              <a:tr h="135953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1132FF"/>
                          </a:solidFill>
                          <a:effectLst/>
                          <a:latin typeface="Arial" panose="020B0604020202020204" pitchFamily="34" charset="0"/>
                        </a:rPr>
                        <a:t>Nb3Sn Coating Scale-Up and Industrialization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286528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Design furnace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8052852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Set up facility for prototype furnace – utilities, space, etc.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649409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Deploy, commission, and debug first furnace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80899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Set up facilities for subsequent furnaces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0993789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 subsequent furnaces (2)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2325876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Technology transfer &amp; licensing to industry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247817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EEAAABB-9EA9-5AD4-8544-3C8620480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519091"/>
              </p:ext>
            </p:extLst>
          </p:nvPr>
        </p:nvGraphicFramePr>
        <p:xfrm>
          <a:off x="9387030" y="4499507"/>
          <a:ext cx="2359660" cy="891540"/>
        </p:xfrm>
        <a:graphic>
          <a:graphicData uri="http://schemas.openxmlformats.org/drawingml/2006/table">
            <a:tbl>
              <a:tblPr/>
              <a:tblGrid>
                <a:gridCol w="928979">
                  <a:extLst>
                    <a:ext uri="{9D8B030D-6E8A-4147-A177-3AD203B41FA5}">
                      <a16:colId xmlns:a16="http://schemas.microsoft.com/office/drawing/2014/main" val="3699340385"/>
                    </a:ext>
                  </a:extLst>
                </a:gridCol>
                <a:gridCol w="1430681">
                  <a:extLst>
                    <a:ext uri="{9D8B030D-6E8A-4147-A177-3AD203B41FA5}">
                      <a16:colId xmlns:a16="http://schemas.microsoft.com/office/drawing/2014/main" val="2846101981"/>
                    </a:ext>
                  </a:extLst>
                </a:gridCol>
              </a:tblGrid>
              <a:tr h="200025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Color scheme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68148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600/650 MHz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5074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800/1300 MHz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9517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Generic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445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3183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CC756-9AC5-566D-B937-870C659D1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44F3D21-4468-836E-ED29-1646E1EAF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12-Year Timeline (Cont.)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3522473-571C-6020-793B-C1B9A94982D3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E1901A-99D6-E392-876C-35850D23BF0F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8EC6609-81C1-C458-6C4E-E9AFA57C95C4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E913393-AF62-49DD-0A80-072657B97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890661"/>
              </p:ext>
            </p:extLst>
          </p:nvPr>
        </p:nvGraphicFramePr>
        <p:xfrm>
          <a:off x="149291" y="1010786"/>
          <a:ext cx="11849880" cy="4374968"/>
        </p:xfrm>
        <a:graphic>
          <a:graphicData uri="http://schemas.openxmlformats.org/drawingml/2006/table">
            <a:tbl>
              <a:tblPr/>
              <a:tblGrid>
                <a:gridCol w="790022">
                  <a:extLst>
                    <a:ext uri="{9D8B030D-6E8A-4147-A177-3AD203B41FA5}">
                      <a16:colId xmlns:a16="http://schemas.microsoft.com/office/drawing/2014/main" val="1445969453"/>
                    </a:ext>
                  </a:extLst>
                </a:gridCol>
                <a:gridCol w="4329547">
                  <a:extLst>
                    <a:ext uri="{9D8B030D-6E8A-4147-A177-3AD203B41FA5}">
                      <a16:colId xmlns:a16="http://schemas.microsoft.com/office/drawing/2014/main" val="1391307055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4172416432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3613950145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1742689438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3105087632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1328564869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1638523006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748620231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3511013525"/>
                    </a:ext>
                  </a:extLst>
                </a:gridCol>
                <a:gridCol w="538679">
                  <a:extLst>
                    <a:ext uri="{9D8B030D-6E8A-4147-A177-3AD203B41FA5}">
                      <a16:colId xmlns:a16="http://schemas.microsoft.com/office/drawing/2014/main" val="4085988234"/>
                    </a:ext>
                  </a:extLst>
                </a:gridCol>
                <a:gridCol w="627400">
                  <a:extLst>
                    <a:ext uri="{9D8B030D-6E8A-4147-A177-3AD203B41FA5}">
                      <a16:colId xmlns:a16="http://schemas.microsoft.com/office/drawing/2014/main" val="1112458519"/>
                    </a:ext>
                  </a:extLst>
                </a:gridCol>
                <a:gridCol w="627400">
                  <a:extLst>
                    <a:ext uri="{9D8B030D-6E8A-4147-A177-3AD203B41FA5}">
                      <a16:colId xmlns:a16="http://schemas.microsoft.com/office/drawing/2014/main" val="2478318598"/>
                    </a:ext>
                  </a:extLst>
                </a:gridCol>
                <a:gridCol w="627400">
                  <a:extLst>
                    <a:ext uri="{9D8B030D-6E8A-4147-A177-3AD203B41FA5}">
                      <a16:colId xmlns:a16="http://schemas.microsoft.com/office/drawing/2014/main" val="1582363393"/>
                    </a:ext>
                  </a:extLst>
                </a:gridCol>
              </a:tblGrid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Area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Tasks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1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2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3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4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5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6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7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8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9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10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11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Year 12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232292"/>
                  </a:ext>
                </a:extLst>
              </a:tr>
              <a:tr h="135953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1132FF"/>
                          </a:solidFill>
                          <a:effectLst/>
                          <a:latin typeface="Arial" panose="020B0604020202020204" pitchFamily="34" charset="0"/>
                        </a:rPr>
                        <a:t>Prototype Cryomodule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156617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Cavity production (20 of each frequency)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536349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Cavity coating at multiple US facilities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362836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Consistent performance demonstration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811076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1" u="none" strike="noStrike" dirty="0">
                          <a:solidFill>
                            <a:srgbClr val="1132FF"/>
                          </a:solidFill>
                          <a:effectLst/>
                          <a:latin typeface="Arial" panose="020B0604020202020204" pitchFamily="34" charset="0"/>
                        </a:rPr>
                        <a:t>Alternative 1 (new 4K CM Design)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810114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New 4K cryomodule design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916262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Horizontal tests for design verification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7914739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 scale prototype 4 K cryomodule production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128905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 scale prototype 4 K cryomodule test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632236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1" u="none" strike="noStrike" dirty="0">
                          <a:solidFill>
                            <a:srgbClr val="1132FF"/>
                          </a:solidFill>
                          <a:effectLst/>
                          <a:latin typeface="Arial" panose="020B0604020202020204" pitchFamily="34" charset="0"/>
                        </a:rPr>
                        <a:t>Alternative 2 (Usage of existing PIP-II "650MHz" Design)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137271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"650 MHz" cryomodule Procurement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99369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"650 MHz" cryomodule Production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947113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"650 MHz "cryomodule Test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287180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 testing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889377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Microphonics studies as needed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6883185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 current beam test at Cornell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7895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Integrated cryomodule test at CERN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1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8045"/>
                  </a:ext>
                </a:extLst>
              </a:tr>
              <a:tr h="1359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2" marR="5672" marT="56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11006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FAE4D44-7DCC-597E-F8B3-80ABEE566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827985"/>
              </p:ext>
            </p:extLst>
          </p:nvPr>
        </p:nvGraphicFramePr>
        <p:xfrm>
          <a:off x="8945595" y="3621892"/>
          <a:ext cx="2359660" cy="668655"/>
        </p:xfrm>
        <a:graphic>
          <a:graphicData uri="http://schemas.openxmlformats.org/drawingml/2006/table">
            <a:tbl>
              <a:tblPr/>
              <a:tblGrid>
                <a:gridCol w="928979">
                  <a:extLst>
                    <a:ext uri="{9D8B030D-6E8A-4147-A177-3AD203B41FA5}">
                      <a16:colId xmlns:a16="http://schemas.microsoft.com/office/drawing/2014/main" val="3699340385"/>
                    </a:ext>
                  </a:extLst>
                </a:gridCol>
                <a:gridCol w="1430681">
                  <a:extLst>
                    <a:ext uri="{9D8B030D-6E8A-4147-A177-3AD203B41FA5}">
                      <a16:colId xmlns:a16="http://schemas.microsoft.com/office/drawing/2014/main" val="2846101981"/>
                    </a:ext>
                  </a:extLst>
                </a:gridCol>
              </a:tblGrid>
              <a:tr h="200025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Color scheme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68148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53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600/650 MHz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5074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1C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800/1300 MHz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951799"/>
                  </a:ext>
                </a:extLst>
              </a:tr>
            </a:tbl>
          </a:graphicData>
        </a:graphic>
      </p:graphicFrame>
      <p:sp>
        <p:nvSpPr>
          <p:cNvPr id="12" name="Right Arrow 11">
            <a:extLst>
              <a:ext uri="{FF2B5EF4-FFF2-40B4-BE49-F238E27FC236}">
                <a16:creationId xmlns:a16="http://schemas.microsoft.com/office/drawing/2014/main" id="{7C71E0F0-3B8B-8780-A69C-2ECED5B0454A}"/>
              </a:ext>
            </a:extLst>
          </p:cNvPr>
          <p:cNvSpPr/>
          <p:nvPr/>
        </p:nvSpPr>
        <p:spPr>
          <a:xfrm rot="16200000">
            <a:off x="7229800" y="5122922"/>
            <a:ext cx="889019" cy="332815"/>
          </a:xfrm>
          <a:prstGeom prst="rightArrow">
            <a:avLst>
              <a:gd name="adj1" fmla="val 34550"/>
              <a:gd name="adj2" fmla="val 50000"/>
            </a:avLst>
          </a:prstGeom>
          <a:solidFill>
            <a:srgbClr val="1132FF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1EE2F8-133F-D820-6805-11369BBF5904}"/>
              </a:ext>
            </a:extLst>
          </p:cNvPr>
          <p:cNvSpPr txBox="1"/>
          <p:nvPr/>
        </p:nvSpPr>
        <p:spPr>
          <a:xfrm>
            <a:off x="3320061" y="5733838"/>
            <a:ext cx="9041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132FF"/>
                </a:solidFill>
              </a:rPr>
              <a:t>Meets CERN timeline for (low-power) CM testing in 2031</a:t>
            </a:r>
          </a:p>
        </p:txBody>
      </p:sp>
    </p:spTree>
    <p:extLst>
      <p:ext uri="{BB962C8B-B14F-4D97-AF65-F5344CB8AC3E}">
        <p14:creationId xmlns:p14="http://schemas.microsoft.com/office/powerpoint/2010/main" val="337214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06B4-025A-7466-9982-82DC9BBAE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F4B370-94FC-75D3-A4DD-5B49E255B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" sz="3600" spc="-1" dirty="0">
                <a:solidFill>
                  <a:srgbClr val="000000"/>
                </a:solidFill>
                <a:ea typeface="Arial"/>
              </a:rPr>
              <a:t>S</a:t>
            </a:r>
            <a:r>
              <a:rPr lang="en-US" sz="3600" spc="-1" dirty="0">
                <a:solidFill>
                  <a:srgbClr val="000000"/>
                </a:solidFill>
                <a:ea typeface="Arial"/>
              </a:rPr>
              <a:t>o</a:t>
            </a:r>
            <a:r>
              <a:rPr lang="en" sz="3600" spc="-1" dirty="0">
                <a:solidFill>
                  <a:srgbClr val="000000"/>
                </a:solidFill>
                <a:ea typeface="Arial"/>
              </a:rPr>
              <a:t>me Notes on Cost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27272853-220E-48A1-9043-F865F32B0525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811E0F-C9DD-194D-5F6B-D2AF0D095631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B17D7DC8-B651-8FBD-6B99-E9DDE042D5BA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6BC2C6-F12E-1F0C-CA41-25EFCA9AA36E}"/>
              </a:ext>
            </a:extLst>
          </p:cNvPr>
          <p:cNvSpPr txBox="1"/>
          <p:nvPr/>
        </p:nvSpPr>
        <p:spPr>
          <a:xfrm>
            <a:off x="186612" y="1289953"/>
            <a:ext cx="1184987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132FF"/>
                </a:solidFill>
              </a:rPr>
              <a:t>Major multi-institution U.S. initiative</a:t>
            </a:r>
            <a:r>
              <a:rPr lang="en-US" sz="2800" dirty="0"/>
              <a:t>, similar to magnet program of the the U.S. LHC Accelerator Research Program (LARP) collaboration (~$6M/year in 2000 era dollars).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Working on putting together detailed budget estimate, including </a:t>
            </a:r>
            <a:r>
              <a:rPr lang="en-US" sz="2800" b="1" dirty="0"/>
              <a:t>alternative options / budget scenarios. 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(a) Rapid program to impact FCC-ee baseline covering two RF frequencies or (b) single-frequency timeline that leads to prototype to impact ttbar upgrade. 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(a) New 4.5K Nb</a:t>
            </a:r>
            <a:r>
              <a:rPr lang="en-US" sz="2400" baseline="-25000" dirty="0"/>
              <a:t>3</a:t>
            </a:r>
            <a:r>
              <a:rPr lang="en-US" sz="2400" dirty="0"/>
              <a:t>Sn FCC cryomodule design or (b) use of existing PIP-II module design.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Flexible to adjust to final FCC-ee frequency choice.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055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FBF1F-34EC-644A-F218-A29F2401A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9089AE-E9EC-A4DC-9CE4-7B36152E9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-US" sz="3600" b="1" dirty="0"/>
              <a:t>Integrated US SRF Program for FCC-ee</a:t>
            </a:r>
            <a:endParaRPr lang="en-US" sz="36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755AE85-D65C-6659-18B1-69F8A54A15A5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E99EDA-D1EF-8EDD-0C84-11499BD54945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lang="en-US" sz="1200" smtClean="0"/>
              <a:t>29</a:t>
            </a:fld>
            <a:endParaRPr lang="en-US" sz="1200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607CA5CF-B001-81E8-BDE1-1EB4BA01B126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8C6B5EF-0897-E140-048F-EA112D1F1C27}"/>
              </a:ext>
            </a:extLst>
          </p:cNvPr>
          <p:cNvSpPr/>
          <p:nvPr/>
        </p:nvSpPr>
        <p:spPr>
          <a:xfrm>
            <a:off x="267478" y="1209250"/>
            <a:ext cx="11657044" cy="2145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400"/>
              </a:spcBef>
            </a:pPr>
            <a:r>
              <a:rPr lang="en" sz="2800" b="1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US Strategic Participation in the FCC-ee Nb SRF Development 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Motivation / introduction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Proposed Scope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Proposed Timeline </a:t>
            </a:r>
            <a:endParaRPr lang="en" sz="2400" spc="-1" dirty="0">
              <a:solidFill>
                <a:schemeClr val="bg1">
                  <a:lumMod val="85000"/>
                </a:schemeClr>
              </a:solidFill>
              <a:latin typeface="Arial"/>
              <a:ea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AC0B4F-A8BC-8AC9-3A10-516F04DF45D8}"/>
              </a:ext>
            </a:extLst>
          </p:cNvPr>
          <p:cNvSpPr txBox="1"/>
          <p:nvPr/>
        </p:nvSpPr>
        <p:spPr>
          <a:xfrm>
            <a:off x="267478" y="3715181"/>
            <a:ext cx="11924522" cy="2210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en-US" sz="2800" b="1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US Rapid Development Program for Nb</a:t>
            </a:r>
            <a:r>
              <a:rPr lang="en-US" sz="2800" b="1" spc="-1" baseline="-25000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3</a:t>
            </a:r>
            <a:r>
              <a:rPr lang="en-US" sz="2800" b="1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Sn SRF Technology</a:t>
            </a:r>
            <a:endParaRPr lang="en-US" sz="2800" b="1" strike="noStrike" spc="-1" dirty="0">
              <a:solidFill>
                <a:schemeClr val="bg1">
                  <a:lumMod val="85000"/>
                </a:schemeClr>
              </a:solidFill>
              <a:latin typeface="Arial"/>
            </a:endParaRP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Motivation / introduction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Proposed Scope </a:t>
            </a:r>
          </a:p>
          <a:p>
            <a:pPr marL="457200" indent="-374760">
              <a:lnSpc>
                <a:spcPct val="115000"/>
              </a:lnSpc>
              <a:spcBef>
                <a:spcPts val="1001"/>
              </a:spcBef>
              <a:buClr>
                <a:schemeClr val="bg1">
                  <a:lumMod val="85000"/>
                </a:schemeClr>
              </a:buClr>
              <a:buFont typeface="Arial"/>
              <a:buAutoNum type="arabicPeriod"/>
            </a:pPr>
            <a:r>
              <a:rPr lang="en-US" sz="2400" spc="-1" dirty="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</a:rPr>
              <a:t>Proposed Timeline </a:t>
            </a:r>
            <a:endParaRPr lang="en" sz="2400" spc="-1" dirty="0">
              <a:solidFill>
                <a:schemeClr val="bg1">
                  <a:lumMod val="85000"/>
                </a:schemeClr>
              </a:solidFill>
              <a:latin typeface="Arial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9028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E4B293-0D7B-3BC3-E3D2-7F4890B3F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567" y="-235325"/>
            <a:ext cx="8713337" cy="1143000"/>
          </a:xfrm>
        </p:spPr>
        <p:txBody>
          <a:bodyPr/>
          <a:lstStyle/>
          <a:p>
            <a:r>
              <a:rPr lang="en-US" sz="4000" dirty="0"/>
              <a:t>Key Takeaways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1D1ECBA1-CD06-D292-E8A1-36F6810FFEB0}"/>
              </a:ext>
            </a:extLst>
          </p:cNvPr>
          <p:cNvSpPr/>
          <p:nvPr/>
        </p:nvSpPr>
        <p:spPr>
          <a:xfrm>
            <a:off x="149290" y="661259"/>
            <a:ext cx="11924522" cy="304800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56EBBB95-CB42-728C-7987-700042966452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DC04AB-3191-188E-358B-9D0E747F4D3E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D11794-8ECB-FC9B-EA7C-816877B83E3C}"/>
              </a:ext>
            </a:extLst>
          </p:cNvPr>
          <p:cNvSpPr txBox="1"/>
          <p:nvPr/>
        </p:nvSpPr>
        <p:spPr>
          <a:xfrm>
            <a:off x="118188" y="510197"/>
            <a:ext cx="1184987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1200"/>
              </a:spcAft>
            </a:pPr>
            <a:endParaRPr lang="en-US" sz="2000" dirty="0"/>
          </a:p>
          <a:p>
            <a:pPr marL="461963" indent="-461963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800" b="1" dirty="0"/>
              <a:t>Exciting opportunities for the US for leadership in high-impact SRF technology development </a:t>
            </a:r>
          </a:p>
          <a:p>
            <a:pPr marL="919163" lvl="1" indent="-461963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800" b="1" dirty="0">
                <a:solidFill>
                  <a:srgbClr val="006600"/>
                </a:solidFill>
              </a:rPr>
              <a:t>Opportunity to contribute to a European prototype cryomodule, leaning on US strengths in high-performance SRF</a:t>
            </a:r>
          </a:p>
          <a:p>
            <a:pPr marL="1376363" lvl="2" indent="-4619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Shows US commitment and positions the US to play a significant role should CERN give the green light in 2028, all while maintaining a limited budget.</a:t>
            </a:r>
            <a:endParaRPr lang="en-US" sz="2800" b="1" dirty="0">
              <a:solidFill>
                <a:srgbClr val="006600"/>
              </a:solidFill>
            </a:endParaRPr>
          </a:p>
          <a:p>
            <a:pPr marL="919163" lvl="1" indent="-461963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800" b="1" dirty="0">
                <a:solidFill>
                  <a:srgbClr val="006600"/>
                </a:solidFill>
              </a:rPr>
              <a:t>US Rapid Integrated Development Program for Nb</a:t>
            </a:r>
            <a:r>
              <a:rPr lang="en-US" sz="2800" b="1" baseline="-25000" dirty="0">
                <a:solidFill>
                  <a:srgbClr val="006600"/>
                </a:solidFill>
              </a:rPr>
              <a:t>3</a:t>
            </a:r>
            <a:r>
              <a:rPr lang="en-US" sz="2800" b="1" dirty="0">
                <a:solidFill>
                  <a:srgbClr val="006600"/>
                </a:solidFill>
              </a:rPr>
              <a:t>Sn SRF Technology</a:t>
            </a:r>
          </a:p>
          <a:p>
            <a:pPr marL="13716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Major initiative that would be transformative for future SRF accelerators, including FCC-ee  </a:t>
            </a:r>
          </a:p>
        </p:txBody>
      </p:sp>
    </p:spTree>
    <p:extLst>
      <p:ext uri="{BB962C8B-B14F-4D97-AF65-F5344CB8AC3E}">
        <p14:creationId xmlns:p14="http://schemas.microsoft.com/office/powerpoint/2010/main" val="4264810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14722" y="414965"/>
            <a:ext cx="10119012" cy="1143000"/>
          </a:xfrm>
        </p:spPr>
        <p:txBody>
          <a:bodyPr/>
          <a:lstStyle/>
          <a:p>
            <a:r>
              <a:rPr lang="en-US" sz="6000" dirty="0">
                <a:solidFill>
                  <a:srgbClr val="0E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Thank you for your attention!</a:t>
            </a: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306C603A-78BD-9A41-BB79-8EDAD4FCB73F}"/>
              </a:ext>
            </a:extLst>
          </p:cNvPr>
          <p:cNvSpPr/>
          <p:nvPr/>
        </p:nvSpPr>
        <p:spPr>
          <a:xfrm>
            <a:off x="149290" y="6477891"/>
            <a:ext cx="11924522" cy="103111"/>
          </a:xfrm>
          <a:prstGeom prst="rightArrow">
            <a:avLst/>
          </a:prstGeom>
          <a:gradFill flip="none" rotWithShape="1">
            <a:gsLst>
              <a:gs pos="41000">
                <a:schemeClr val="accent2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ECC986-B327-022F-148C-5DC5B38DD166}"/>
              </a:ext>
            </a:extLst>
          </p:cNvPr>
          <p:cNvSpPr/>
          <p:nvPr/>
        </p:nvSpPr>
        <p:spPr>
          <a:xfrm>
            <a:off x="149290" y="6581002"/>
            <a:ext cx="118498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M. Liepe, Cornell University	                                   Fourth US FCC meeting, 2026, September 10                    				   Slide </a:t>
            </a:r>
            <a:fld id="{B785927F-ED51-3C46-BD8F-880265DD1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945308C7-5738-A9FF-1B06-84B7C87A278C}"/>
              </a:ext>
            </a:extLst>
          </p:cNvPr>
          <p:cNvSpPr/>
          <p:nvPr/>
        </p:nvSpPr>
        <p:spPr>
          <a:xfrm>
            <a:off x="8635042" y="3019353"/>
            <a:ext cx="712099" cy="558351"/>
          </a:xfrm>
          <a:custGeom>
            <a:avLst/>
            <a:gdLst>
              <a:gd name="connsiteX0" fmla="*/ 485522 w 712099"/>
              <a:gd name="connsiteY0" fmla="*/ 0 h 558351"/>
              <a:gd name="connsiteX1" fmla="*/ 712099 w 712099"/>
              <a:gd name="connsiteY1" fmla="*/ 137565 h 558351"/>
              <a:gd name="connsiteX2" fmla="*/ 501706 w 712099"/>
              <a:gd name="connsiteY2" fmla="*/ 299405 h 558351"/>
              <a:gd name="connsiteX3" fmla="*/ 0 w 712099"/>
              <a:gd name="connsiteY3" fmla="*/ 558351 h 558351"/>
              <a:gd name="connsiteX4" fmla="*/ 72828 w 712099"/>
              <a:gd name="connsiteY4" fmla="*/ 372234 h 558351"/>
              <a:gd name="connsiteX5" fmla="*/ 485522 w 712099"/>
              <a:gd name="connsiteY5" fmla="*/ 0 h 55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2099" h="558351">
                <a:moveTo>
                  <a:pt x="485522" y="0"/>
                </a:moveTo>
                <a:lnTo>
                  <a:pt x="712099" y="137565"/>
                </a:lnTo>
                <a:lnTo>
                  <a:pt x="501706" y="299405"/>
                </a:lnTo>
                <a:lnTo>
                  <a:pt x="0" y="558351"/>
                </a:lnTo>
                <a:lnTo>
                  <a:pt x="72828" y="372234"/>
                </a:lnTo>
                <a:lnTo>
                  <a:pt x="48552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1CD6017-98AF-4515-8101-D9E8944A2D35}"/>
              </a:ext>
            </a:extLst>
          </p:cNvPr>
          <p:cNvGrpSpPr/>
          <p:nvPr/>
        </p:nvGrpSpPr>
        <p:grpSpPr>
          <a:xfrm>
            <a:off x="1332773" y="1874185"/>
            <a:ext cx="9572120" cy="3985398"/>
            <a:chOff x="1651000" y="1874332"/>
            <a:chExt cx="8928100" cy="3581400"/>
          </a:xfrm>
        </p:grpSpPr>
        <p:pic>
          <p:nvPicPr>
            <p:cNvPr id="4" name="Picture 2" descr="IMGP0602 copy - Version 2.JPG">
              <a:extLst>
                <a:ext uri="{FF2B5EF4-FFF2-40B4-BE49-F238E27FC236}">
                  <a16:creationId xmlns:a16="http://schemas.microsoft.com/office/drawing/2014/main" id="{F6324CF9-DD22-7268-149B-28B099792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1000" y="1874332"/>
              <a:ext cx="2863850" cy="358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FF372A9C-F9B0-D39C-6758-EADAA924B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514" y="1874332"/>
              <a:ext cx="2344737" cy="358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F30CEBD1-FC46-52C9-6E63-0281689EB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9450" y="1874332"/>
              <a:ext cx="3549650" cy="356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032629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37697</TotalTime>
  <Words>3510</Words>
  <Application>Microsoft Macintosh PowerPoint</Application>
  <PresentationFormat>Widescreen</PresentationFormat>
  <Paragraphs>464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Cambria Math</vt:lpstr>
      <vt:lpstr>Helvetica</vt:lpstr>
      <vt:lpstr>Symbol</vt:lpstr>
      <vt:lpstr>Verdana</vt:lpstr>
      <vt:lpstr>Wingdings</vt:lpstr>
      <vt:lpstr>Default Design</vt:lpstr>
      <vt:lpstr>Integrated US SRF Program for FCC-ee</vt:lpstr>
      <vt:lpstr>Integrated US SRF Program for FCC-ee</vt:lpstr>
      <vt:lpstr>FCC-ee SRF Layout and Specifications</vt:lpstr>
      <vt:lpstr>FCC-ee SRF Roadmap</vt:lpstr>
      <vt:lpstr>U.S. Superconducting RF R&amp;D Leadership</vt:lpstr>
      <vt:lpstr>Integrated US SRF Program for FCC-ee</vt:lpstr>
      <vt:lpstr>Integrated US SRF Program for FCC-ee</vt:lpstr>
      <vt:lpstr>US Strategic Participation in the FCC-ee Nb SRF Development   </vt:lpstr>
      <vt:lpstr>FCC-ee Nb SRF Development Program</vt:lpstr>
      <vt:lpstr>US Capability and Experience for FCC-ee Nb SRF Development </vt:lpstr>
      <vt:lpstr>Proposed Scope: Overview</vt:lpstr>
      <vt:lpstr>Proposed Scope: Details</vt:lpstr>
      <vt:lpstr>Proposed Scope: Details (cont.)</vt:lpstr>
      <vt:lpstr>Timeline</vt:lpstr>
      <vt:lpstr>Some Notes on Cost (for the proposed initial scope) </vt:lpstr>
      <vt:lpstr>Integrated US SRF Program for FCC-ee</vt:lpstr>
      <vt:lpstr>Nb3Sn Breakthrough</vt:lpstr>
      <vt:lpstr>Nb3Sn Benefits for FCC-ee</vt:lpstr>
      <vt:lpstr>Nb3Sn State of the Art Performance </vt:lpstr>
      <vt:lpstr>Nb3Sn Field Potential Demonstration at Cornell</vt:lpstr>
      <vt:lpstr>Towards Applications: Practical Nb3Sn Cavities </vt:lpstr>
      <vt:lpstr>US Rapid Development Program for Nb3Sn SRF Technology</vt:lpstr>
      <vt:lpstr>US Rapid Development Program for Nb3Sn SRF Technology</vt:lpstr>
      <vt:lpstr>Nb3Sn Program Specifics</vt:lpstr>
      <vt:lpstr>Nb3Sn Program Specifics</vt:lpstr>
      <vt:lpstr>12-Year Timeline</vt:lpstr>
      <vt:lpstr>12-Year Timeline (Cont.)</vt:lpstr>
      <vt:lpstr>Some Notes on Cost</vt:lpstr>
      <vt:lpstr>Integrated US SRF Program for FCC-ee</vt:lpstr>
      <vt:lpstr>Key Takeaways</vt:lpstr>
      <vt:lpstr>Thank you for your attention!</vt:lpstr>
    </vt:vector>
  </TitlesOfParts>
  <Company>Cornell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LEPP</dc:creator>
  <cp:lastModifiedBy>Matthias Ulf Liepe</cp:lastModifiedBy>
  <cp:revision>2381</cp:revision>
  <cp:lastPrinted>2020-10-31T00:12:52Z</cp:lastPrinted>
  <dcterms:created xsi:type="dcterms:W3CDTF">2010-06-08T18:55:16Z</dcterms:created>
  <dcterms:modified xsi:type="dcterms:W3CDTF">2026-09-10T16:15:50Z</dcterms:modified>
</cp:coreProperties>
</file>