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94" r:id="rId2"/>
    <p:sldId id="415" r:id="rId3"/>
    <p:sldId id="420" r:id="rId4"/>
    <p:sldId id="388" r:id="rId5"/>
    <p:sldId id="389" r:id="rId6"/>
    <p:sldId id="430" r:id="rId7"/>
    <p:sldId id="386" r:id="rId8"/>
    <p:sldId id="395" r:id="rId9"/>
    <p:sldId id="393" r:id="rId10"/>
    <p:sldId id="392" r:id="rId11"/>
    <p:sldId id="416" r:id="rId12"/>
    <p:sldId id="417" r:id="rId13"/>
    <p:sldId id="426" r:id="rId14"/>
    <p:sldId id="404" r:id="rId15"/>
    <p:sldId id="418" r:id="rId16"/>
    <p:sldId id="419" r:id="rId17"/>
    <p:sldId id="422" r:id="rId18"/>
    <p:sldId id="425" r:id="rId19"/>
    <p:sldId id="387" r:id="rId20"/>
    <p:sldId id="424" r:id="rId21"/>
    <p:sldId id="390" r:id="rId22"/>
    <p:sldId id="391" r:id="rId23"/>
    <p:sldId id="396" r:id="rId24"/>
    <p:sldId id="398" r:id="rId25"/>
    <p:sldId id="405" r:id="rId26"/>
    <p:sldId id="403" r:id="rId27"/>
    <p:sldId id="402" r:id="rId28"/>
    <p:sldId id="428"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699"/>
    <a:srgbClr val="FF00FD"/>
    <a:srgbClr val="FFFFFF"/>
    <a:srgbClr val="8EFF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446"/>
    <p:restoredTop sz="81520"/>
  </p:normalViewPr>
  <p:slideViewPr>
    <p:cSldViewPr snapToGrid="0" snapToObjects="1">
      <p:cViewPr varScale="1">
        <p:scale>
          <a:sx n="75" d="100"/>
          <a:sy n="75" d="100"/>
        </p:scale>
        <p:origin x="1848" y="176"/>
      </p:cViewPr>
      <p:guideLst/>
    </p:cSldViewPr>
  </p:slideViewPr>
  <p:notesTextViewPr>
    <p:cViewPr>
      <p:scale>
        <a:sx n="1" d="1"/>
        <a:sy n="1" d="1"/>
      </p:scale>
      <p:origin x="0" y="0"/>
    </p:cViewPr>
  </p:notesTextViewPr>
  <p:sorterViewPr>
    <p:cViewPr>
      <p:scale>
        <a:sx n="121" d="100"/>
        <a:sy n="121"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F00EB8-9118-6742-900A-BDF573E906F5}" type="datetimeFigureOut">
              <a:rPr lang="en-US" smtClean="0"/>
              <a:t>9/1/26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D712FC-7E89-F445-8072-09E074D3BE1B}" type="slidenum">
              <a:rPr lang="en-US" smtClean="0"/>
              <a:t>‹#›</a:t>
            </a:fld>
            <a:endParaRPr lang="en-US"/>
          </a:p>
        </p:txBody>
      </p:sp>
    </p:spTree>
    <p:extLst>
      <p:ext uri="{BB962C8B-B14F-4D97-AF65-F5344CB8AC3E}">
        <p14:creationId xmlns:p14="http://schemas.microsoft.com/office/powerpoint/2010/main" val="1689409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Better to change this to be the FCC PED org chart</a:t>
            </a:r>
          </a:p>
        </p:txBody>
      </p:sp>
      <p:sp>
        <p:nvSpPr>
          <p:cNvPr id="4" name="Slide Number Placeholder 3"/>
          <p:cNvSpPr>
            <a:spLocks noGrp="1"/>
          </p:cNvSpPr>
          <p:nvPr>
            <p:ph type="sldNum" sz="quarter" idx="5"/>
          </p:nvPr>
        </p:nvSpPr>
        <p:spPr/>
        <p:txBody>
          <a:bodyPr/>
          <a:lstStyle/>
          <a:p>
            <a:fld id="{BED712FC-7E89-F445-8072-09E074D3BE1B}" type="slidenum">
              <a:rPr lang="en-US" smtClean="0"/>
              <a:t>4</a:t>
            </a:fld>
            <a:endParaRPr lang="en-US"/>
          </a:p>
        </p:txBody>
      </p:sp>
    </p:spTree>
    <p:extLst>
      <p:ext uri="{BB962C8B-B14F-4D97-AF65-F5344CB8AC3E}">
        <p14:creationId xmlns:p14="http://schemas.microsoft.com/office/powerpoint/2010/main" val="17371832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D712FC-7E89-F445-8072-09E074D3BE1B}" type="slidenum">
              <a:rPr lang="en-US" smtClean="0"/>
              <a:t>14</a:t>
            </a:fld>
            <a:endParaRPr lang="en-US"/>
          </a:p>
        </p:txBody>
      </p:sp>
    </p:spTree>
    <p:extLst>
      <p:ext uri="{BB962C8B-B14F-4D97-AF65-F5344CB8AC3E}">
        <p14:creationId xmlns:p14="http://schemas.microsoft.com/office/powerpoint/2010/main" val="30907868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D712FC-7E89-F445-8072-09E074D3BE1B}" type="slidenum">
              <a:rPr lang="en-US" smtClean="0"/>
              <a:t>26</a:t>
            </a:fld>
            <a:endParaRPr lang="en-US"/>
          </a:p>
        </p:txBody>
      </p:sp>
    </p:spTree>
    <p:extLst>
      <p:ext uri="{BB962C8B-B14F-4D97-AF65-F5344CB8AC3E}">
        <p14:creationId xmlns:p14="http://schemas.microsoft.com/office/powerpoint/2010/main" val="1804154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alpha val="98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3600" b="1">
                <a:solidFill>
                  <a:schemeClr val="accent5">
                    <a:lumMod val="50000"/>
                  </a:schemeClr>
                </a:solidFill>
              </a:defRPr>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895C577-8370-3243-8AA5-72290F5793A8}" type="datetime1">
              <a:rPr lang="en-US" smtClean="0"/>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28B4D4-FF0B-7348-8D92-6EB93DDA7D4D}" type="slidenum">
              <a:rPr lang="en-US" smtClean="0"/>
              <a:t>‹#›</a:t>
            </a:fld>
            <a:endParaRPr lang="en-US"/>
          </a:p>
        </p:txBody>
      </p:sp>
    </p:spTree>
    <p:extLst>
      <p:ext uri="{BB962C8B-B14F-4D97-AF65-F5344CB8AC3E}">
        <p14:creationId xmlns:p14="http://schemas.microsoft.com/office/powerpoint/2010/main" val="10492466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alpha val="98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84408" y="0"/>
            <a:ext cx="10515600" cy="1325563"/>
          </a:xfrm>
        </p:spPr>
        <p:txBody>
          <a:bodyPr>
            <a:normAutofit/>
          </a:bodyPr>
          <a:lstStyle>
            <a:lvl1pPr>
              <a:defRPr sz="3200" b="1">
                <a:solidFill>
                  <a:schemeClr val="accent5">
                    <a:lumMod val="50000"/>
                  </a:schemeClr>
                </a:solidFill>
                <a:latin typeface="+mn-lt"/>
              </a:defRPr>
            </a:lvl1pPr>
          </a:lstStyle>
          <a:p>
            <a:r>
              <a:rPr lang="en-US" dirty="0"/>
              <a:t>Click to edit Master title style</a:t>
            </a:r>
          </a:p>
        </p:txBody>
      </p:sp>
      <p:sp>
        <p:nvSpPr>
          <p:cNvPr id="3" name="Content Placeholder 2"/>
          <p:cNvSpPr>
            <a:spLocks noGrp="1"/>
          </p:cNvSpPr>
          <p:nvPr>
            <p:ph idx="1"/>
          </p:nvPr>
        </p:nvSpPr>
        <p:spPr>
          <a:xfrm>
            <a:off x="284408" y="1661375"/>
            <a:ext cx="11069392" cy="451558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04096352-DF18-C543-9AAA-98169A324AFD}" type="datetime1">
              <a:rPr lang="en-US" smtClean="0"/>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28B4D4-FF0B-7348-8D92-6EB93DDA7D4D}" type="slidenum">
              <a:rPr lang="en-US" smtClean="0"/>
              <a:t>‹#›</a:t>
            </a:fld>
            <a:endParaRPr lang="en-US"/>
          </a:p>
        </p:txBody>
      </p:sp>
    </p:spTree>
    <p:extLst>
      <p:ext uri="{BB962C8B-B14F-4D97-AF65-F5344CB8AC3E}">
        <p14:creationId xmlns:p14="http://schemas.microsoft.com/office/powerpoint/2010/main" val="16021774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b="1">
                <a:solidFill>
                  <a:srgbClr val="0070C0"/>
                </a:solidFill>
              </a:defRPr>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F6EF2E-FA13-9144-8189-99125E807CE1}" type="datetime1">
              <a:rPr lang="en-US" smtClean="0"/>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28B4D4-FF0B-7348-8D92-6EB93DDA7D4D}" type="slidenum">
              <a:rPr lang="en-US" smtClean="0"/>
              <a:t>‹#›</a:t>
            </a:fld>
            <a:endParaRPr lang="en-US"/>
          </a:p>
        </p:txBody>
      </p:sp>
    </p:spTree>
    <p:extLst>
      <p:ext uri="{BB962C8B-B14F-4D97-AF65-F5344CB8AC3E}">
        <p14:creationId xmlns:p14="http://schemas.microsoft.com/office/powerpoint/2010/main" val="4986162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E56B41-5829-5B4F-916A-B10ECB392827}" type="datetime1">
              <a:rPr lang="en-US" smtClean="0"/>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28B4D4-FF0B-7348-8D92-6EB93DDA7D4D}" type="slidenum">
              <a:rPr lang="en-US" smtClean="0"/>
              <a:t>‹#›</a:t>
            </a:fld>
            <a:endParaRPr lang="en-US"/>
          </a:p>
        </p:txBody>
      </p:sp>
    </p:spTree>
    <p:extLst>
      <p:ext uri="{BB962C8B-B14F-4D97-AF65-F5344CB8AC3E}">
        <p14:creationId xmlns:p14="http://schemas.microsoft.com/office/powerpoint/2010/main" val="7625769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CA7C00C-6757-4749-A7EA-1471E9F3D3F6}" type="datetime1">
              <a:rPr lang="en-US" smtClean="0"/>
              <a:t>9/1/26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28B4D4-FF0B-7348-8D92-6EB93DDA7D4D}" type="slidenum">
              <a:rPr lang="en-US" smtClean="0"/>
              <a:t>‹#›</a:t>
            </a:fld>
            <a:endParaRPr lang="en-US"/>
          </a:p>
        </p:txBody>
      </p:sp>
    </p:spTree>
    <p:extLst>
      <p:ext uri="{BB962C8B-B14F-4D97-AF65-F5344CB8AC3E}">
        <p14:creationId xmlns:p14="http://schemas.microsoft.com/office/powerpoint/2010/main" val="4483093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F1688B5-6B09-1341-82D5-D5D55B89F9C2}" type="datetime1">
              <a:rPr lang="en-US" smtClean="0"/>
              <a:t>9/1/26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28B4D4-FF0B-7348-8D92-6EB93DDA7D4D}" type="slidenum">
              <a:rPr lang="en-US" smtClean="0"/>
              <a:t>‹#›</a:t>
            </a:fld>
            <a:endParaRPr lang="en-US"/>
          </a:p>
        </p:txBody>
      </p:sp>
    </p:spTree>
    <p:extLst>
      <p:ext uri="{BB962C8B-B14F-4D97-AF65-F5344CB8AC3E}">
        <p14:creationId xmlns:p14="http://schemas.microsoft.com/office/powerpoint/2010/main" val="13620907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EA1813-A23B-9E4D-8F65-562282048888}" type="datetime1">
              <a:rPr lang="en-US" smtClean="0"/>
              <a:t>9/1/26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28B4D4-FF0B-7348-8D92-6EB93DDA7D4D}" type="slidenum">
              <a:rPr lang="en-US" smtClean="0"/>
              <a:t>‹#›</a:t>
            </a:fld>
            <a:endParaRPr lang="en-US"/>
          </a:p>
        </p:txBody>
      </p:sp>
    </p:spTree>
    <p:extLst>
      <p:ext uri="{BB962C8B-B14F-4D97-AF65-F5344CB8AC3E}">
        <p14:creationId xmlns:p14="http://schemas.microsoft.com/office/powerpoint/2010/main" val="483675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B66294B-E8B2-CF4D-841B-70DE2CEEB703}" type="datetime1">
              <a:rPr lang="en-US" smtClean="0"/>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28B4D4-FF0B-7348-8D92-6EB93DDA7D4D}" type="slidenum">
              <a:rPr lang="en-US" smtClean="0"/>
              <a:t>‹#›</a:t>
            </a:fld>
            <a:endParaRPr lang="en-US"/>
          </a:p>
        </p:txBody>
      </p:sp>
    </p:spTree>
    <p:extLst>
      <p:ext uri="{BB962C8B-B14F-4D97-AF65-F5344CB8AC3E}">
        <p14:creationId xmlns:p14="http://schemas.microsoft.com/office/powerpoint/2010/main" val="9148944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8A37C8-E771-F443-9A89-DA12EE173AAC}" type="datetime1">
              <a:rPr lang="en-US" smtClean="0"/>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28B4D4-FF0B-7348-8D92-6EB93DDA7D4D}" type="slidenum">
              <a:rPr lang="en-US" smtClean="0"/>
              <a:t>‹#›</a:t>
            </a:fld>
            <a:endParaRPr lang="en-US"/>
          </a:p>
        </p:txBody>
      </p:sp>
    </p:spTree>
    <p:extLst>
      <p:ext uri="{BB962C8B-B14F-4D97-AF65-F5344CB8AC3E}">
        <p14:creationId xmlns:p14="http://schemas.microsoft.com/office/powerpoint/2010/main" val="648243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989FF6-AFE9-294A-A003-818BF489FDBF}" type="datetime1">
              <a:rPr lang="en-US" smtClean="0"/>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28B4D4-FF0B-7348-8D92-6EB93DDA7D4D}" type="slidenum">
              <a:rPr lang="en-US" smtClean="0"/>
              <a:t>‹#›</a:t>
            </a:fld>
            <a:endParaRPr lang="en-US"/>
          </a:p>
        </p:txBody>
      </p:sp>
    </p:spTree>
    <p:extLst>
      <p:ext uri="{BB962C8B-B14F-4D97-AF65-F5344CB8AC3E}">
        <p14:creationId xmlns:p14="http://schemas.microsoft.com/office/powerpoint/2010/main" val="837005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2A28E50-CEE7-8843-A9D5-274DC57F35B7}" type="datetime1">
              <a:rPr lang="en-US" smtClean="0"/>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28B4D4-FF0B-7348-8D92-6EB93DDA7D4D}" type="slidenum">
              <a:rPr lang="en-US" smtClean="0"/>
              <a:t>‹#›</a:t>
            </a:fld>
            <a:endParaRPr lang="en-US"/>
          </a:p>
        </p:txBody>
      </p:sp>
    </p:spTree>
    <p:extLst>
      <p:ext uri="{BB962C8B-B14F-4D97-AF65-F5344CB8AC3E}">
        <p14:creationId xmlns:p14="http://schemas.microsoft.com/office/powerpoint/2010/main" val="15280211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98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D800FE-C8C5-C343-A059-2096CBD4A482}" type="datetime1">
              <a:rPr lang="en-US" smtClean="0"/>
              <a:t>9/1/26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28B4D4-FF0B-7348-8D92-6EB93DDA7D4D}" type="slidenum">
              <a:rPr lang="en-US" smtClean="0"/>
              <a:t>‹#›</a:t>
            </a:fld>
            <a:endParaRPr lang="en-US"/>
          </a:p>
        </p:txBody>
      </p:sp>
    </p:spTree>
    <p:extLst>
      <p:ext uri="{BB962C8B-B14F-4D97-AF65-F5344CB8AC3E}">
        <p14:creationId xmlns:p14="http://schemas.microsoft.com/office/powerpoint/2010/main" val="9055908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hyperlink" Target="https://indico.cern.ch/category/20141/" TargetMode="External"/><Relationship Id="rId13" Type="http://schemas.openxmlformats.org/officeDocument/2006/relationships/hyperlink" Target="https://groups-portal.web.cern.ch/group/fcc-ped-softwareandcomputing-analysis/details" TargetMode="External"/><Relationship Id="rId3" Type="http://schemas.openxmlformats.org/officeDocument/2006/relationships/hyperlink" Target="https://groups-portal.web.cern.ch/group/fcc-ped-softwareandcomputing-full-simulation/details" TargetMode="External"/><Relationship Id="rId7" Type="http://schemas.openxmlformats.org/officeDocument/2006/relationships/hyperlink" Target="https://groups-portal.web.cern.ch/group/key4hep-sw/details" TargetMode="External"/><Relationship Id="rId12" Type="http://schemas.openxmlformats.org/officeDocument/2006/relationships/hyperlink" Target="https://indico.cern.ch/category/17971/" TargetMode="External"/><Relationship Id="rId17" Type="http://schemas.openxmlformats.org/officeDocument/2006/relationships/hyperlink" Target="https://groups-portal.web.cern.ch/group/fcc-ped-softwareandcomputing-mdi/details" TargetMode="External"/><Relationship Id="rId2" Type="http://schemas.openxmlformats.org/officeDocument/2006/relationships/hyperlink" Target="https://indico.cern.ch/category/16938/" TargetMode="External"/><Relationship Id="rId16" Type="http://schemas.openxmlformats.org/officeDocument/2006/relationships/hyperlink" Target="https://groups-portal.web.cern.ch/group/fcc-ped-softwareandcomputing-generators/details" TargetMode="External"/><Relationship Id="rId1" Type="http://schemas.openxmlformats.org/officeDocument/2006/relationships/slideLayout" Target="../slideLayouts/slideLayout2.xml"/><Relationship Id="rId6" Type="http://schemas.openxmlformats.org/officeDocument/2006/relationships/hyperlink" Target="https://indico.cern.ch/category/11461/" TargetMode="External"/><Relationship Id="rId11" Type="http://schemas.openxmlformats.org/officeDocument/2006/relationships/hyperlink" Target="https://groups-portal.web.cern.ch/group/fcc-ped-softwareandcomputing-documentation/details" TargetMode="External"/><Relationship Id="rId5" Type="http://schemas.openxmlformats.org/officeDocument/2006/relationships/hyperlink" Target="https://groups-portal.web.cern.ch/group/fcc-ped-physicsgroup-highlevelreco/details" TargetMode="External"/><Relationship Id="rId15" Type="http://schemas.openxmlformats.org/officeDocument/2006/relationships/hyperlink" Target="https://groups-portal.web.cern.ch/group/fcc-ped-softwareandcomputing/details" TargetMode="External"/><Relationship Id="rId10" Type="http://schemas.openxmlformats.org/officeDocument/2006/relationships/hyperlink" Target="https://indico.cern.ch/category/21617/" TargetMode="External"/><Relationship Id="rId4" Type="http://schemas.openxmlformats.org/officeDocument/2006/relationships/hyperlink" Target="https://indico.cern.ch/category/19516/" TargetMode="External"/><Relationship Id="rId9" Type="http://schemas.openxmlformats.org/officeDocument/2006/relationships/hyperlink" Target="https://groups-portal.web.cern.ch/group/fcc-ped-softwareandcomputing-lepdata/details" TargetMode="External"/><Relationship Id="rId14" Type="http://schemas.openxmlformats.org/officeDocument/2006/relationships/hyperlink" Target="https://indico.cern.ch/category/5251/"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fccanalyses.web.cern.ch/" TargetMode="External"/><Relationship Id="rId2" Type="http://schemas.openxmlformats.org/officeDocument/2006/relationships/hyperlink" Target="https://key4hep.github.io/key4hep-doc/main/index.html"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hep-fcc.github.io/fcc-tutorials/main/index.html" TargetMode="External"/><Relationship Id="rId2" Type="http://schemas.openxmlformats.org/officeDocument/2006/relationships/hyperlink" Target="https://key4hep.github.io/key4hep-doc/main/index.html" TargetMode="External"/><Relationship Id="rId1" Type="http://schemas.openxmlformats.org/officeDocument/2006/relationships/slideLayout" Target="../slideLayouts/slideLayout2.xml"/><Relationship Id="rId4" Type="http://schemas.openxmlformats.org/officeDocument/2006/relationships/hyperlink" Target="https://fccanalyses.web.cern.ch/"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edm4hep.web.cern.ch/"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hyperlink" Target="https://github.com/key4hep/k4geo/tree/main/FCCee/ALLEGRO/compact/ALLEGRO_o1_v03" TargetMode="External"/><Relationship Id="rId13" Type="http://schemas.openxmlformats.org/officeDocument/2006/relationships/image" Target="../media/image9.png"/><Relationship Id="rId3" Type="http://schemas.openxmlformats.org/officeDocument/2006/relationships/hyperlink" Target="https://github.com/key4hep/k4geo/tree/main/FCCee/CLD/compact/CLD_o2_v08" TargetMode="External"/><Relationship Id="rId7" Type="http://schemas.openxmlformats.org/officeDocument/2006/relationships/hyperlink" Target="https://github.com/key4hep/k4geo/tree/main/FCCee/IDEA/compact/IDEA_o2_v01" TargetMode="External"/><Relationship Id="rId12" Type="http://schemas.openxmlformats.org/officeDocument/2006/relationships/image" Target="../media/image8.png"/><Relationship Id="rId17" Type="http://schemas.openxmlformats.org/officeDocument/2006/relationships/image" Target="../media/image13.png"/><Relationship Id="rId2" Type="http://schemas.openxmlformats.org/officeDocument/2006/relationships/notesSlide" Target="../notesSlides/notesSlide2.xml"/><Relationship Id="rId16"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hyperlink" Target="https://github.com/key4hep/k4geo/tree/main/FCCee/IDEA/compact/IDEA_o1_v04" TargetMode="External"/><Relationship Id="rId11" Type="http://schemas.openxmlformats.org/officeDocument/2006/relationships/hyperlink" Target="https://github.com/key4hep/k4geo/tree/main/FCCee/ILD_FCCee/compact/ILD_FCCee_v02" TargetMode="External"/><Relationship Id="rId5" Type="http://schemas.openxmlformats.org/officeDocument/2006/relationships/hyperlink" Target="https://github.com/key4hep/k4geo/tree/main/FCCee/CLD/compact/CLD_o4_v05" TargetMode="External"/><Relationship Id="rId15" Type="http://schemas.openxmlformats.org/officeDocument/2006/relationships/image" Target="../media/image11.png"/><Relationship Id="rId10" Type="http://schemas.openxmlformats.org/officeDocument/2006/relationships/hyperlink" Target="https://github.com/key4hep/k4geo/tree/main/FCCee/ILD_FCCee/compact/ILD_FCCee_v01" TargetMode="External"/><Relationship Id="rId4" Type="http://schemas.openxmlformats.org/officeDocument/2006/relationships/hyperlink" Target="https://github.com/key4hep/k4geo/tree/main/FCCee/CLD/compact/CLD_o3_v01" TargetMode="External"/><Relationship Id="rId9" Type="http://schemas.openxmlformats.org/officeDocument/2006/relationships/hyperlink" Target="https://github.com/key4hep/k4geo/tree/main/FCCee/ALLEGRO/compact/ALLEGRO_o2_v01" TargetMode="External"/><Relationship Id="rId1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hyperlink" Target="https://key4hep.github.io/k4Bench/" TargetMode="External"/><Relationship Id="rId2" Type="http://schemas.openxmlformats.org/officeDocument/2006/relationships/hyperlink" Target="https://k4bench-dashboard.app.cern.ch/" TargetMode="Externa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hyperlink" Target="https://github.com/key4hep/key4hep-reco-validation" TargetMode="External"/><Relationship Id="rId2" Type="http://schemas.openxmlformats.org/officeDocument/2006/relationships/hyperlink" Target="https://key4hep-validation.web.cern.ch/" TargetMode="Externa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hyperlink" Target="https://github.com/key4hep/k4detectorperformance" TargetMode="Externa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indico.cern.ch/event/1471803/contributions/6892513/attachments/3279881/5860986/CHEP-2026-Plenary-SC-FINAL.pdf" TargetMode="External"/><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hep-fcc.github.io/fcc-sw-web/rucio" TargetMode="External"/><Relationship Id="rId2" Type="http://schemas.openxmlformats.org/officeDocument/2006/relationships/hyperlink" Target="https://fcc-physics-events.web.cern.ch/" TargetMode="Externa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fcc-drs.web.cern.ch/login"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indico.cern.ch/event/1661010/timetable/#23-software-tutorials-generato" TargetMode="External"/><Relationship Id="rId2" Type="http://schemas.openxmlformats.org/officeDocument/2006/relationships/hyperlink" Target="https://indico.cern.ch/event/1618975/sessions/635708/#20260409" TargetMode="External"/><Relationship Id="rId1" Type="http://schemas.openxmlformats.org/officeDocument/2006/relationships/slideLayout" Target="../slideLayouts/slideLayout2.xml"/><Relationship Id="rId5" Type="http://schemas.openxmlformats.org/officeDocument/2006/relationships/hyperlink" Target="https://indico.cern.ch/event/1661010/timetable/#33-software-tutorials-full-sim" TargetMode="External"/><Relationship Id="rId4" Type="http://schemas.openxmlformats.org/officeDocument/2006/relationships/hyperlink" Target="https://indico.cern.ch/event/1661010/timetable/#44-software-for-physics"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indico.cern.ch/event/1660971/" TargetMode="External"/><Relationship Id="rId5" Type="http://schemas.openxmlformats.org/officeDocument/2006/relationships/hyperlink" Target="https://indico.cern.ch/event/1719015/" TargetMode="External"/><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68ED7A6-06D4-5A4B-A24D-448A52EAD5AB}"/>
              </a:ext>
            </a:extLst>
          </p:cNvPr>
          <p:cNvSpPr>
            <a:spLocks noGrp="1"/>
          </p:cNvSpPr>
          <p:nvPr>
            <p:ph type="ctrTitle"/>
          </p:nvPr>
        </p:nvSpPr>
        <p:spPr>
          <a:xfrm>
            <a:off x="1524000" y="279401"/>
            <a:ext cx="9144000" cy="2387600"/>
          </a:xfrm>
        </p:spPr>
        <p:txBody>
          <a:bodyPr anchor="ctr">
            <a:normAutofit/>
          </a:bodyPr>
          <a:lstStyle/>
          <a:p>
            <a:r>
              <a:rPr lang="en-US" sz="4000" dirty="0"/>
              <a:t>FCC Physics Software and Computing</a:t>
            </a:r>
          </a:p>
        </p:txBody>
      </p:sp>
      <p:sp>
        <p:nvSpPr>
          <p:cNvPr id="6" name="Subtitle 5">
            <a:extLst>
              <a:ext uri="{FF2B5EF4-FFF2-40B4-BE49-F238E27FC236}">
                <a16:creationId xmlns:a16="http://schemas.microsoft.com/office/drawing/2014/main" id="{578C1A98-D6C0-ED4B-BCE7-0E0863B9F7B7}"/>
              </a:ext>
            </a:extLst>
          </p:cNvPr>
          <p:cNvSpPr>
            <a:spLocks noGrp="1"/>
          </p:cNvSpPr>
          <p:nvPr>
            <p:ph type="subTitle" idx="1"/>
          </p:nvPr>
        </p:nvSpPr>
        <p:spPr>
          <a:xfrm>
            <a:off x="1524000" y="2341563"/>
            <a:ext cx="9144000" cy="1655762"/>
          </a:xfrm>
        </p:spPr>
        <p:txBody>
          <a:bodyPr>
            <a:normAutofit/>
          </a:bodyPr>
          <a:lstStyle/>
          <a:p>
            <a:r>
              <a:rPr lang="en-US" dirty="0"/>
              <a:t>David Lange</a:t>
            </a:r>
          </a:p>
          <a:p>
            <a:r>
              <a:rPr lang="en-US" dirty="0"/>
              <a:t>Princeton University</a:t>
            </a:r>
          </a:p>
        </p:txBody>
      </p:sp>
      <p:sp>
        <p:nvSpPr>
          <p:cNvPr id="4" name="Slide Number Placeholder 3">
            <a:extLst>
              <a:ext uri="{FF2B5EF4-FFF2-40B4-BE49-F238E27FC236}">
                <a16:creationId xmlns:a16="http://schemas.microsoft.com/office/drawing/2014/main" id="{12DE61BC-14E8-FE4F-A528-89A375992D49}"/>
              </a:ext>
            </a:extLst>
          </p:cNvPr>
          <p:cNvSpPr>
            <a:spLocks noGrp="1"/>
          </p:cNvSpPr>
          <p:nvPr>
            <p:ph type="sldNum" sz="quarter" idx="12"/>
          </p:nvPr>
        </p:nvSpPr>
        <p:spPr/>
        <p:txBody>
          <a:bodyPr>
            <a:normAutofit/>
          </a:bodyPr>
          <a:lstStyle/>
          <a:p>
            <a:pPr>
              <a:spcAft>
                <a:spcPts val="600"/>
              </a:spcAft>
            </a:pPr>
            <a:fld id="{0028B4D4-FF0B-7348-8D92-6EB93DDA7D4D}" type="slidenum">
              <a:rPr lang="en-US">
                <a:solidFill>
                  <a:schemeClr val="tx1"/>
                </a:solidFill>
              </a:rPr>
              <a:pPr>
                <a:spcAft>
                  <a:spcPts val="600"/>
                </a:spcAft>
              </a:pPr>
              <a:t>1</a:t>
            </a:fld>
            <a:endParaRPr lang="en-US">
              <a:solidFill>
                <a:schemeClr val="tx1"/>
              </a:solidFill>
            </a:endParaRPr>
          </a:p>
        </p:txBody>
      </p:sp>
      <p:pic>
        <p:nvPicPr>
          <p:cNvPr id="1026" name="Picture 2" descr="Princeton University logo in PNG and vector formats (SVG, EPS)">
            <a:extLst>
              <a:ext uri="{FF2B5EF4-FFF2-40B4-BE49-F238E27FC236}">
                <a16:creationId xmlns:a16="http://schemas.microsoft.com/office/drawing/2014/main" id="{6F8CF700-B69F-5978-E6FA-49229C19CD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982" y="5708323"/>
            <a:ext cx="4024393" cy="11496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30112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27C5-5C24-C7A0-ACE0-AF8ECCE73CDC}"/>
              </a:ext>
            </a:extLst>
          </p:cNvPr>
          <p:cNvSpPr>
            <a:spLocks noGrp="1"/>
          </p:cNvSpPr>
          <p:nvPr>
            <p:ph type="title"/>
          </p:nvPr>
        </p:nvSpPr>
        <p:spPr/>
        <p:txBody>
          <a:bodyPr/>
          <a:lstStyle/>
          <a:p>
            <a:r>
              <a:rPr lang="en-US" dirty="0"/>
              <a:t>FCC Reference Design Phase (RDP) goals</a:t>
            </a:r>
          </a:p>
        </p:txBody>
      </p:sp>
      <p:sp>
        <p:nvSpPr>
          <p:cNvPr id="3" name="Content Placeholder 2">
            <a:extLst>
              <a:ext uri="{FF2B5EF4-FFF2-40B4-BE49-F238E27FC236}">
                <a16:creationId xmlns:a16="http://schemas.microsoft.com/office/drawing/2014/main" id="{5AF87EF1-F402-D632-AC1C-E944A398AF9F}"/>
              </a:ext>
            </a:extLst>
          </p:cNvPr>
          <p:cNvSpPr>
            <a:spLocks noGrp="1"/>
          </p:cNvSpPr>
          <p:nvPr>
            <p:ph idx="1"/>
          </p:nvPr>
        </p:nvSpPr>
        <p:spPr/>
        <p:txBody>
          <a:bodyPr/>
          <a:lstStyle/>
          <a:p>
            <a:r>
              <a:rPr lang="en-US" b="1" dirty="0"/>
              <a:t>Goal:</a:t>
            </a:r>
            <a:r>
              <a:rPr lang="en-US" dirty="0"/>
              <a:t> enable FCC-ee detector design optimization and leave a usable system for proto-collaborations</a:t>
            </a:r>
          </a:p>
          <a:p>
            <a:endParaRPr lang="en-US" dirty="0"/>
          </a:p>
          <a:p>
            <a:r>
              <a:rPr lang="en-US" dirty="0"/>
              <a:t>For the Physics/Experiments/Detectors (PED) area this means moving from parametrized physics-reach estimates to </a:t>
            </a:r>
            <a:r>
              <a:rPr lang="en-US" b="1" dirty="0"/>
              <a:t>robust full-simulation implementations</a:t>
            </a:r>
            <a:endParaRPr lang="en-US" dirty="0"/>
          </a:p>
          <a:p>
            <a:endParaRPr lang="en-US" dirty="0"/>
          </a:p>
          <a:p>
            <a:r>
              <a:rPr lang="en-US" dirty="0"/>
              <a:t>Simulation software plays a crucial role in the </a:t>
            </a:r>
            <a:r>
              <a:rPr lang="en-US" b="1" dirty="0"/>
              <a:t>design and optimization</a:t>
            </a:r>
            <a:r>
              <a:rPr lang="en-US" dirty="0"/>
              <a:t> of future detectors and ensuring that the FCC project can demonstrate the necessary science reach and is approved in 2028</a:t>
            </a:r>
          </a:p>
          <a:p>
            <a:endParaRPr lang="en-US" dirty="0"/>
          </a:p>
        </p:txBody>
      </p:sp>
      <p:sp>
        <p:nvSpPr>
          <p:cNvPr id="4" name="Slide Number Placeholder 3">
            <a:extLst>
              <a:ext uri="{FF2B5EF4-FFF2-40B4-BE49-F238E27FC236}">
                <a16:creationId xmlns:a16="http://schemas.microsoft.com/office/drawing/2014/main" id="{40E7BBF7-2C15-D5CE-3141-795ECE16E1A4}"/>
              </a:ext>
            </a:extLst>
          </p:cNvPr>
          <p:cNvSpPr>
            <a:spLocks noGrp="1"/>
          </p:cNvSpPr>
          <p:nvPr>
            <p:ph type="sldNum" sz="quarter" idx="12"/>
          </p:nvPr>
        </p:nvSpPr>
        <p:spPr/>
        <p:txBody>
          <a:bodyPr/>
          <a:lstStyle/>
          <a:p>
            <a:fld id="{0028B4D4-FF0B-7348-8D92-6EB93DDA7D4D}" type="slidenum">
              <a:rPr lang="en-US" smtClean="0"/>
              <a:t>2</a:t>
            </a:fld>
            <a:endParaRPr lang="en-US"/>
          </a:p>
        </p:txBody>
      </p:sp>
    </p:spTree>
    <p:extLst>
      <p:ext uri="{BB962C8B-B14F-4D97-AF65-F5344CB8AC3E}">
        <p14:creationId xmlns:p14="http://schemas.microsoft.com/office/powerpoint/2010/main" val="853814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088F8-6850-C942-014D-E005DE36ADA4}"/>
              </a:ext>
            </a:extLst>
          </p:cNvPr>
          <p:cNvSpPr>
            <a:spLocks noGrp="1"/>
          </p:cNvSpPr>
          <p:nvPr>
            <p:ph type="title"/>
          </p:nvPr>
        </p:nvSpPr>
        <p:spPr>
          <a:xfrm>
            <a:off x="284408" y="0"/>
            <a:ext cx="11069392" cy="1325563"/>
          </a:xfrm>
        </p:spPr>
        <p:txBody>
          <a:bodyPr>
            <a:normAutofit/>
          </a:bodyPr>
          <a:lstStyle/>
          <a:p>
            <a:r>
              <a:rPr lang="en-US" dirty="0"/>
              <a:t>Apologies, 3 slides of organization charts starting with the</a:t>
            </a:r>
            <a:br>
              <a:rPr lang="en-US" dirty="0"/>
            </a:br>
            <a:r>
              <a:rPr lang="en-US" dirty="0"/>
              <a:t>FCC Project at CERN </a:t>
            </a:r>
          </a:p>
        </p:txBody>
      </p:sp>
      <p:sp>
        <p:nvSpPr>
          <p:cNvPr id="3" name="Content Placeholder 2">
            <a:extLst>
              <a:ext uri="{FF2B5EF4-FFF2-40B4-BE49-F238E27FC236}">
                <a16:creationId xmlns:a16="http://schemas.microsoft.com/office/drawing/2014/main" id="{62E79001-FB73-63C5-35B0-38F94C03E42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1430420-B9F3-88B1-8BDC-116859763350}"/>
              </a:ext>
            </a:extLst>
          </p:cNvPr>
          <p:cNvSpPr>
            <a:spLocks noGrp="1"/>
          </p:cNvSpPr>
          <p:nvPr>
            <p:ph type="sldNum" sz="quarter" idx="12"/>
          </p:nvPr>
        </p:nvSpPr>
        <p:spPr/>
        <p:txBody>
          <a:bodyPr/>
          <a:lstStyle/>
          <a:p>
            <a:fld id="{0028B4D4-FF0B-7348-8D92-6EB93DDA7D4D}" type="slidenum">
              <a:rPr lang="en-US" smtClean="0"/>
              <a:t>3</a:t>
            </a:fld>
            <a:endParaRPr lang="en-US"/>
          </a:p>
        </p:txBody>
      </p:sp>
      <p:pic>
        <p:nvPicPr>
          <p:cNvPr id="5" name="Picture 4">
            <a:extLst>
              <a:ext uri="{FF2B5EF4-FFF2-40B4-BE49-F238E27FC236}">
                <a16:creationId xmlns:a16="http://schemas.microsoft.com/office/drawing/2014/main" id="{8D283099-3FFB-8244-19F2-5DB798778123}"/>
              </a:ext>
            </a:extLst>
          </p:cNvPr>
          <p:cNvPicPr>
            <a:picLocks noChangeAspect="1"/>
          </p:cNvPicPr>
          <p:nvPr/>
        </p:nvPicPr>
        <p:blipFill>
          <a:blip r:embed="rId2"/>
          <a:stretch>
            <a:fillRect/>
          </a:stretch>
        </p:blipFill>
        <p:spPr>
          <a:xfrm>
            <a:off x="562044" y="1364784"/>
            <a:ext cx="9960328" cy="5108769"/>
          </a:xfrm>
          <a:prstGeom prst="rect">
            <a:avLst/>
          </a:prstGeom>
        </p:spPr>
      </p:pic>
      <p:sp>
        <p:nvSpPr>
          <p:cNvPr id="6" name="Oval 5">
            <a:extLst>
              <a:ext uri="{FF2B5EF4-FFF2-40B4-BE49-F238E27FC236}">
                <a16:creationId xmlns:a16="http://schemas.microsoft.com/office/drawing/2014/main" id="{39C638F5-4716-2779-BE95-9E7F9A46FCBF}"/>
              </a:ext>
            </a:extLst>
          </p:cNvPr>
          <p:cNvSpPr/>
          <p:nvPr/>
        </p:nvSpPr>
        <p:spPr>
          <a:xfrm>
            <a:off x="5303520" y="4362994"/>
            <a:ext cx="1293223" cy="1130222"/>
          </a:xfrm>
          <a:prstGeom prst="ellipse">
            <a:avLst/>
          </a:prstGeom>
          <a:noFill/>
          <a:ln w="571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w="57150">
                <a:solidFill>
                  <a:schemeClr val="tx1"/>
                </a:solidFill>
              </a:ln>
            </a:endParaRPr>
          </a:p>
        </p:txBody>
      </p:sp>
    </p:spTree>
    <p:extLst>
      <p:ext uri="{BB962C8B-B14F-4D97-AF65-F5344CB8AC3E}">
        <p14:creationId xmlns:p14="http://schemas.microsoft.com/office/powerpoint/2010/main" val="31056608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BD3F3-2426-35BF-7003-7AD009C9EC84}"/>
              </a:ext>
            </a:extLst>
          </p:cNvPr>
          <p:cNvSpPr>
            <a:spLocks noGrp="1"/>
          </p:cNvSpPr>
          <p:nvPr>
            <p:ph type="title"/>
          </p:nvPr>
        </p:nvSpPr>
        <p:spPr>
          <a:xfrm>
            <a:off x="105653" y="173647"/>
            <a:ext cx="10515600" cy="1325563"/>
          </a:xfrm>
        </p:spPr>
        <p:txBody>
          <a:bodyPr/>
          <a:lstStyle/>
          <a:p>
            <a:r>
              <a:rPr lang="en-US" dirty="0"/>
              <a:t>FCC PED organization</a:t>
            </a:r>
          </a:p>
        </p:txBody>
      </p:sp>
      <p:sp>
        <p:nvSpPr>
          <p:cNvPr id="4" name="Slide Number Placeholder 3">
            <a:extLst>
              <a:ext uri="{FF2B5EF4-FFF2-40B4-BE49-F238E27FC236}">
                <a16:creationId xmlns:a16="http://schemas.microsoft.com/office/drawing/2014/main" id="{97CECDBA-F354-A88E-AED2-73CC74FBDD17}"/>
              </a:ext>
            </a:extLst>
          </p:cNvPr>
          <p:cNvSpPr>
            <a:spLocks noGrp="1"/>
          </p:cNvSpPr>
          <p:nvPr>
            <p:ph type="sldNum" sz="quarter" idx="12"/>
          </p:nvPr>
        </p:nvSpPr>
        <p:spPr/>
        <p:txBody>
          <a:bodyPr/>
          <a:lstStyle/>
          <a:p>
            <a:fld id="{0028B4D4-FF0B-7348-8D92-6EB93DDA7D4D}" type="slidenum">
              <a:rPr lang="en-US" smtClean="0"/>
              <a:t>4</a:t>
            </a:fld>
            <a:endParaRPr lang="en-US"/>
          </a:p>
        </p:txBody>
      </p:sp>
      <p:sp>
        <p:nvSpPr>
          <p:cNvPr id="8" name="Content Placeholder 7">
            <a:extLst>
              <a:ext uri="{FF2B5EF4-FFF2-40B4-BE49-F238E27FC236}">
                <a16:creationId xmlns:a16="http://schemas.microsoft.com/office/drawing/2014/main" id="{0983AFC6-FA6C-A91E-E23C-7EF65AA8E5A9}"/>
              </a:ext>
            </a:extLst>
          </p:cNvPr>
          <p:cNvSpPr>
            <a:spLocks noGrp="1"/>
          </p:cNvSpPr>
          <p:nvPr>
            <p:ph idx="1"/>
          </p:nvPr>
        </p:nvSpPr>
        <p:spPr>
          <a:xfrm>
            <a:off x="1891139" y="1171206"/>
            <a:ext cx="11069392" cy="4515588"/>
          </a:xfrm>
        </p:spPr>
        <p:txBody>
          <a:bodyPr/>
          <a:lstStyle/>
          <a:p>
            <a:endParaRPr lang="en-US" dirty="0"/>
          </a:p>
        </p:txBody>
      </p:sp>
      <p:pic>
        <p:nvPicPr>
          <p:cNvPr id="9" name="Picture 8">
            <a:extLst>
              <a:ext uri="{FF2B5EF4-FFF2-40B4-BE49-F238E27FC236}">
                <a16:creationId xmlns:a16="http://schemas.microsoft.com/office/drawing/2014/main" id="{EE4E58C9-F4F8-6257-B93E-312C93EF0C1F}"/>
              </a:ext>
            </a:extLst>
          </p:cNvPr>
          <p:cNvPicPr>
            <a:picLocks noChangeAspect="1"/>
          </p:cNvPicPr>
          <p:nvPr/>
        </p:nvPicPr>
        <p:blipFill>
          <a:blip r:embed="rId3"/>
          <a:stretch>
            <a:fillRect/>
          </a:stretch>
        </p:blipFill>
        <p:spPr>
          <a:xfrm>
            <a:off x="1046178" y="1244897"/>
            <a:ext cx="9672693" cy="5476578"/>
          </a:xfrm>
          <a:prstGeom prst="rect">
            <a:avLst/>
          </a:prstGeom>
        </p:spPr>
      </p:pic>
    </p:spTree>
    <p:extLst>
      <p:ext uri="{BB962C8B-B14F-4D97-AF65-F5344CB8AC3E}">
        <p14:creationId xmlns:p14="http://schemas.microsoft.com/office/powerpoint/2010/main" val="4961364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746D3-EBFA-7098-BF2F-12DEBCD14F88}"/>
              </a:ext>
            </a:extLst>
          </p:cNvPr>
          <p:cNvSpPr>
            <a:spLocks noGrp="1"/>
          </p:cNvSpPr>
          <p:nvPr>
            <p:ph type="title"/>
          </p:nvPr>
        </p:nvSpPr>
        <p:spPr/>
        <p:txBody>
          <a:bodyPr/>
          <a:lstStyle/>
          <a:p>
            <a:r>
              <a:rPr lang="en-US" dirty="0"/>
              <a:t>PSC Organization Chart (as of September 2026)</a:t>
            </a:r>
          </a:p>
        </p:txBody>
      </p:sp>
      <p:sp>
        <p:nvSpPr>
          <p:cNvPr id="3" name="Content Placeholder 2">
            <a:extLst>
              <a:ext uri="{FF2B5EF4-FFF2-40B4-BE49-F238E27FC236}">
                <a16:creationId xmlns:a16="http://schemas.microsoft.com/office/drawing/2014/main" id="{22F36FF4-B21D-D8D8-89F4-1D72200D8118}"/>
              </a:ext>
            </a:extLst>
          </p:cNvPr>
          <p:cNvSpPr>
            <a:spLocks noGrp="1"/>
          </p:cNvSpPr>
          <p:nvPr>
            <p:ph idx="1"/>
          </p:nvPr>
        </p:nvSpPr>
        <p:spPr>
          <a:xfrm>
            <a:off x="284408" y="5852162"/>
            <a:ext cx="11069392" cy="677500"/>
          </a:xfrm>
        </p:spPr>
        <p:txBody>
          <a:bodyPr>
            <a:normAutofit fontScale="92500" lnSpcReduction="20000"/>
          </a:bodyPr>
          <a:lstStyle/>
          <a:p>
            <a:r>
              <a:rPr lang="en-US" dirty="0"/>
              <a:t>Still relatively new and fluid rather than an organization that will remain</a:t>
            </a:r>
            <a:br>
              <a:rPr lang="en-US" dirty="0"/>
            </a:br>
            <a:r>
              <a:rPr lang="en-US" dirty="0"/>
              <a:t>static. Roles and relationships being understood and updated</a:t>
            </a:r>
          </a:p>
        </p:txBody>
      </p:sp>
      <p:sp>
        <p:nvSpPr>
          <p:cNvPr id="4" name="Slide Number Placeholder 3">
            <a:extLst>
              <a:ext uri="{FF2B5EF4-FFF2-40B4-BE49-F238E27FC236}">
                <a16:creationId xmlns:a16="http://schemas.microsoft.com/office/drawing/2014/main" id="{95399C0B-A818-6DAC-5FCD-E764C96A7473}"/>
              </a:ext>
            </a:extLst>
          </p:cNvPr>
          <p:cNvSpPr>
            <a:spLocks noGrp="1"/>
          </p:cNvSpPr>
          <p:nvPr>
            <p:ph type="sldNum" sz="quarter" idx="12"/>
          </p:nvPr>
        </p:nvSpPr>
        <p:spPr/>
        <p:txBody>
          <a:bodyPr/>
          <a:lstStyle/>
          <a:p>
            <a:fld id="{0028B4D4-FF0B-7348-8D92-6EB93DDA7D4D}" type="slidenum">
              <a:rPr lang="en-US" smtClean="0"/>
              <a:t>5</a:t>
            </a:fld>
            <a:endParaRPr lang="en-US"/>
          </a:p>
        </p:txBody>
      </p:sp>
      <p:pic>
        <p:nvPicPr>
          <p:cNvPr id="5" name="Picture 4">
            <a:extLst>
              <a:ext uri="{FF2B5EF4-FFF2-40B4-BE49-F238E27FC236}">
                <a16:creationId xmlns:a16="http://schemas.microsoft.com/office/drawing/2014/main" id="{6E13755A-B425-D079-153C-1A7DE0F28138}"/>
              </a:ext>
            </a:extLst>
          </p:cNvPr>
          <p:cNvPicPr>
            <a:picLocks noChangeAspect="1"/>
          </p:cNvPicPr>
          <p:nvPr/>
        </p:nvPicPr>
        <p:blipFill>
          <a:blip r:embed="rId2"/>
          <a:stretch>
            <a:fillRect/>
          </a:stretch>
        </p:blipFill>
        <p:spPr>
          <a:xfrm>
            <a:off x="457663" y="862734"/>
            <a:ext cx="11069392" cy="4909279"/>
          </a:xfrm>
          <a:prstGeom prst="rect">
            <a:avLst/>
          </a:prstGeom>
        </p:spPr>
      </p:pic>
    </p:spTree>
    <p:extLst>
      <p:ext uri="{BB962C8B-B14F-4D97-AF65-F5344CB8AC3E}">
        <p14:creationId xmlns:p14="http://schemas.microsoft.com/office/powerpoint/2010/main" val="922077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B1892-A494-E9C4-BFA4-F6F5E6BB2849}"/>
              </a:ext>
            </a:extLst>
          </p:cNvPr>
          <p:cNvSpPr>
            <a:spLocks noGrp="1"/>
          </p:cNvSpPr>
          <p:nvPr>
            <p:ph type="title"/>
          </p:nvPr>
        </p:nvSpPr>
        <p:spPr/>
        <p:txBody>
          <a:bodyPr/>
          <a:lstStyle/>
          <a:p>
            <a:r>
              <a:rPr lang="en-US" dirty="0"/>
              <a:t>RDP goals for PSC</a:t>
            </a:r>
          </a:p>
        </p:txBody>
      </p:sp>
      <p:sp>
        <p:nvSpPr>
          <p:cNvPr id="3" name="Content Placeholder 2">
            <a:extLst>
              <a:ext uri="{FF2B5EF4-FFF2-40B4-BE49-F238E27FC236}">
                <a16:creationId xmlns:a16="http://schemas.microsoft.com/office/drawing/2014/main" id="{17310DB1-F906-67E1-FB27-7837A50C1874}"/>
              </a:ext>
            </a:extLst>
          </p:cNvPr>
          <p:cNvSpPr>
            <a:spLocks noGrp="1"/>
          </p:cNvSpPr>
          <p:nvPr>
            <p:ph idx="1"/>
          </p:nvPr>
        </p:nvSpPr>
        <p:spPr>
          <a:xfrm>
            <a:off x="284407" y="1661375"/>
            <a:ext cx="11568925" cy="5060100"/>
          </a:xfrm>
        </p:spPr>
        <p:txBody>
          <a:bodyPr>
            <a:normAutofit fontScale="85000" lnSpcReduction="20000"/>
          </a:bodyPr>
          <a:lstStyle/>
          <a:p>
            <a:pPr marL="0" lvl="0" indent="0" eaLnBrk="0" fontAlgn="base" hangingPunct="0">
              <a:lnSpc>
                <a:spcPct val="100000"/>
              </a:lnSpc>
              <a:spcBef>
                <a:spcPct val="0"/>
              </a:spcBef>
              <a:spcAft>
                <a:spcPct val="0"/>
              </a:spcAft>
              <a:buNone/>
            </a:pPr>
            <a:r>
              <a:rPr lang="en-US" altLang="en-US" dirty="0">
                <a:solidFill>
                  <a:srgbClr val="000000"/>
                </a:solidFill>
                <a:latin typeface="Arial" panose="020B0604020202020204" pitchFamily="34" charset="0"/>
                <a:cs typeface="Arial" panose="020B0604020202020204" pitchFamily="34" charset="0"/>
              </a:rPr>
              <a:t>Software suite for beam-induced background studies and mitigation, detector design optimization and physics studies which includes</a:t>
            </a:r>
            <a:endParaRPr lang="en-US" altLang="en-US" sz="2000" dirty="0">
              <a:solidFill>
                <a:srgbClr val="000000"/>
              </a:solidFill>
            </a:endParaRPr>
          </a:p>
          <a:p>
            <a:pPr eaLnBrk="0" fontAlgn="base" hangingPunct="0">
              <a:lnSpc>
                <a:spcPct val="100000"/>
              </a:lnSpc>
              <a:spcBef>
                <a:spcPct val="0"/>
              </a:spcBef>
              <a:spcAft>
                <a:spcPct val="0"/>
              </a:spcAft>
            </a:pPr>
            <a:r>
              <a:rPr lang="en-US" altLang="en-US" dirty="0">
                <a:solidFill>
                  <a:srgbClr val="000000"/>
                </a:solidFill>
                <a:latin typeface="Arial" panose="020B0604020202020204" pitchFamily="34" charset="0"/>
                <a:cs typeface="Arial" panose="020B0604020202020204" pitchFamily="34" charset="0"/>
              </a:rPr>
              <a:t>Simulation and </a:t>
            </a:r>
            <a:r>
              <a:rPr lang="en-US" altLang="en-US" dirty="0" err="1">
                <a:solidFill>
                  <a:srgbClr val="000000"/>
                </a:solidFill>
                <a:latin typeface="Arial" panose="020B0604020202020204" pitchFamily="34" charset="0"/>
                <a:cs typeface="Arial" panose="020B0604020202020204" pitchFamily="34" charset="0"/>
              </a:rPr>
              <a:t>digitisation</a:t>
            </a:r>
            <a:r>
              <a:rPr lang="en-US" altLang="en-US" dirty="0">
                <a:solidFill>
                  <a:srgbClr val="000000"/>
                </a:solidFill>
                <a:latin typeface="Arial" panose="020B0604020202020204" pitchFamily="34" charset="0"/>
                <a:cs typeface="Arial" panose="020B0604020202020204" pitchFamily="34" charset="0"/>
              </a:rPr>
              <a:t> of all subsystems implemented for proposed detector concepts</a:t>
            </a:r>
            <a:endParaRPr lang="en-US" altLang="en-US" sz="2000" dirty="0">
              <a:solidFill>
                <a:srgbClr val="000000"/>
              </a:solidFill>
            </a:endParaRPr>
          </a:p>
          <a:p>
            <a:pPr eaLnBrk="0" fontAlgn="base" hangingPunct="0">
              <a:lnSpc>
                <a:spcPct val="100000"/>
              </a:lnSpc>
              <a:spcBef>
                <a:spcPct val="0"/>
              </a:spcBef>
              <a:spcAft>
                <a:spcPct val="0"/>
              </a:spcAft>
            </a:pPr>
            <a:r>
              <a:rPr lang="en-US" altLang="en-US" dirty="0">
                <a:solidFill>
                  <a:srgbClr val="000000"/>
                </a:solidFill>
                <a:latin typeface="Arial" panose="020B0604020202020204" pitchFamily="34" charset="0"/>
                <a:cs typeface="Arial" panose="020B0604020202020204" pitchFamily="34" charset="0"/>
              </a:rPr>
              <a:t>Implementation of the updated IR geometry in Geant4</a:t>
            </a:r>
            <a:endParaRPr lang="en-US" altLang="en-US" sz="2000" dirty="0">
              <a:solidFill>
                <a:srgbClr val="000000"/>
              </a:solidFill>
            </a:endParaRPr>
          </a:p>
          <a:p>
            <a:pPr eaLnBrk="0" fontAlgn="base" hangingPunct="0">
              <a:lnSpc>
                <a:spcPct val="100000"/>
              </a:lnSpc>
              <a:spcBef>
                <a:spcPct val="0"/>
              </a:spcBef>
              <a:spcAft>
                <a:spcPct val="0"/>
              </a:spcAft>
            </a:pPr>
            <a:r>
              <a:rPr lang="en-US" altLang="en-US" dirty="0">
                <a:solidFill>
                  <a:srgbClr val="000000"/>
                </a:solidFill>
                <a:latin typeface="Arial" panose="020B0604020202020204" pitchFamily="34" charset="0"/>
                <a:cs typeface="Arial" panose="020B0604020202020204" pitchFamily="34" charset="0"/>
              </a:rPr>
              <a:t>Reconstruction algorithms for all subsystems </a:t>
            </a:r>
            <a:endParaRPr lang="en-US" altLang="en-US" sz="2000" dirty="0">
              <a:solidFill>
                <a:srgbClr val="000000"/>
              </a:solidFill>
            </a:endParaRPr>
          </a:p>
          <a:p>
            <a:pPr eaLnBrk="0" fontAlgn="base" hangingPunct="0">
              <a:lnSpc>
                <a:spcPct val="100000"/>
              </a:lnSpc>
              <a:spcBef>
                <a:spcPct val="0"/>
              </a:spcBef>
              <a:spcAft>
                <a:spcPct val="0"/>
              </a:spcAft>
            </a:pPr>
            <a:r>
              <a:rPr lang="en-US" altLang="en-US" dirty="0">
                <a:solidFill>
                  <a:srgbClr val="000000"/>
                </a:solidFill>
                <a:latin typeface="Arial" panose="020B0604020202020204" pitchFamily="34" charset="0"/>
                <a:cs typeface="Arial" panose="020B0604020202020204" pitchFamily="34" charset="0"/>
              </a:rPr>
              <a:t>Particle flow based physics object definitions for all detector concepts.</a:t>
            </a:r>
            <a:endParaRPr lang="en-US" altLang="en-US" sz="2000" dirty="0">
              <a:solidFill>
                <a:srgbClr val="000000"/>
              </a:solidFill>
            </a:endParaRPr>
          </a:p>
          <a:p>
            <a:pPr eaLnBrk="0" fontAlgn="base" hangingPunct="0">
              <a:lnSpc>
                <a:spcPct val="100000"/>
              </a:lnSpc>
              <a:spcBef>
                <a:spcPct val="0"/>
              </a:spcBef>
              <a:spcAft>
                <a:spcPct val="0"/>
              </a:spcAft>
            </a:pPr>
            <a:r>
              <a:rPr lang="en-US" altLang="en-US" dirty="0">
                <a:solidFill>
                  <a:srgbClr val="000000"/>
                </a:solidFill>
                <a:latin typeface="Arial" panose="020B0604020202020204" pitchFamily="34" charset="0"/>
                <a:cs typeface="Arial" panose="020B0604020202020204" pitchFamily="34" charset="0"/>
              </a:rPr>
              <a:t>The analysis framework ready for distributed computing</a:t>
            </a:r>
            <a:endParaRPr lang="en-US" altLang="en-US" sz="2000" dirty="0">
              <a:solidFill>
                <a:srgbClr val="000000"/>
              </a:solidFill>
            </a:endParaRPr>
          </a:p>
          <a:p>
            <a:pPr eaLnBrk="0" fontAlgn="base" hangingPunct="0">
              <a:lnSpc>
                <a:spcPct val="100000"/>
              </a:lnSpc>
              <a:spcBef>
                <a:spcPct val="0"/>
              </a:spcBef>
              <a:spcAft>
                <a:spcPct val="0"/>
              </a:spcAft>
            </a:pPr>
            <a:r>
              <a:rPr lang="en-US" altLang="en-US" dirty="0">
                <a:solidFill>
                  <a:srgbClr val="000000"/>
                </a:solidFill>
                <a:latin typeface="Arial" panose="020B0604020202020204" pitchFamily="34" charset="0"/>
                <a:cs typeface="Arial" panose="020B0604020202020204" pitchFamily="34" charset="0"/>
              </a:rPr>
              <a:t>All components for central event production in place, with an agreed data model</a:t>
            </a:r>
            <a:endParaRPr lang="en-US" altLang="en-US" sz="2000" dirty="0">
              <a:solidFill>
                <a:srgbClr val="000000"/>
              </a:solidFill>
              <a:cs typeface="Arial" panose="020B0604020202020204" pitchFamily="34" charset="0"/>
            </a:endParaRPr>
          </a:p>
          <a:p>
            <a:pPr marL="0" lvl="0" indent="0" eaLnBrk="0" fontAlgn="base" hangingPunct="0">
              <a:lnSpc>
                <a:spcPct val="100000"/>
              </a:lnSpc>
              <a:spcBef>
                <a:spcPct val="0"/>
              </a:spcBef>
              <a:spcAft>
                <a:spcPct val="0"/>
              </a:spcAft>
              <a:buNone/>
            </a:pPr>
            <a:endParaRPr lang="en-US" altLang="en-US" sz="4400" dirty="0">
              <a:solidFill>
                <a:srgbClr val="000000"/>
              </a:solidFill>
              <a:latin typeface="Arial" panose="020B0604020202020204" pitchFamily="34" charset="0"/>
            </a:endParaRPr>
          </a:p>
          <a:p>
            <a:pPr marL="0" lvl="0" indent="0" eaLnBrk="0" fontAlgn="base" hangingPunct="0">
              <a:lnSpc>
                <a:spcPct val="100000"/>
              </a:lnSpc>
              <a:spcBef>
                <a:spcPct val="0"/>
              </a:spcBef>
              <a:spcAft>
                <a:spcPct val="0"/>
              </a:spcAft>
              <a:buNone/>
            </a:pPr>
            <a:r>
              <a:rPr lang="en-US" altLang="en-US" dirty="0">
                <a:solidFill>
                  <a:srgbClr val="000000"/>
                </a:solidFill>
                <a:latin typeface="Arial" panose="020B0604020202020204" pitchFamily="34" charset="0"/>
                <a:cs typeface="Arial" panose="020B0604020202020204" pitchFamily="34" charset="0"/>
              </a:rPr>
              <a:t>Distributed computing system for large event sample production (CERN + FCC computing GRID) including</a:t>
            </a:r>
            <a:endParaRPr lang="en-US" altLang="en-US" sz="2000" dirty="0">
              <a:solidFill>
                <a:srgbClr val="000000"/>
              </a:solidFill>
            </a:endParaRPr>
          </a:p>
          <a:p>
            <a:pPr eaLnBrk="0" fontAlgn="base" hangingPunct="0">
              <a:lnSpc>
                <a:spcPct val="100000"/>
              </a:lnSpc>
              <a:spcBef>
                <a:spcPct val="0"/>
              </a:spcBef>
              <a:spcAft>
                <a:spcPct val="0"/>
              </a:spcAft>
            </a:pPr>
            <a:r>
              <a:rPr lang="en-US" altLang="en-US" dirty="0">
                <a:solidFill>
                  <a:srgbClr val="000000"/>
                </a:solidFill>
                <a:latin typeface="Arial" panose="020B0604020202020204" pitchFamily="34" charset="0"/>
                <a:cs typeface="Arial" panose="020B0604020202020204" pitchFamily="34" charset="0"/>
              </a:rPr>
              <a:t>Adequate computing resources, infrastructure, monitoring and user support</a:t>
            </a:r>
            <a:endParaRPr lang="en-US" altLang="en-US" sz="2000" dirty="0">
              <a:solidFill>
                <a:srgbClr val="000000"/>
              </a:solidFill>
            </a:endParaRPr>
          </a:p>
          <a:p>
            <a:pPr eaLnBrk="0" fontAlgn="base" hangingPunct="0">
              <a:lnSpc>
                <a:spcPct val="100000"/>
              </a:lnSpc>
              <a:spcBef>
                <a:spcPct val="0"/>
              </a:spcBef>
              <a:spcAft>
                <a:spcPct val="0"/>
              </a:spcAft>
            </a:pPr>
            <a:r>
              <a:rPr lang="en-US" altLang="en-US" dirty="0">
                <a:solidFill>
                  <a:srgbClr val="000000"/>
                </a:solidFill>
                <a:latin typeface="Arial" panose="020B0604020202020204" pitchFamily="34" charset="0"/>
                <a:cs typeface="Arial" panose="020B0604020202020204" pitchFamily="34" charset="0"/>
              </a:rPr>
              <a:t>Completing sufficient Monte Carlo simulation samples to support RDP studies</a:t>
            </a:r>
            <a:endParaRPr lang="en-US" altLang="en-US" sz="2000" dirty="0">
              <a:solidFill>
                <a:srgbClr val="000000"/>
              </a:solidFill>
            </a:endParaRPr>
          </a:p>
          <a:p>
            <a:pPr eaLnBrk="0" fontAlgn="base" hangingPunct="0">
              <a:lnSpc>
                <a:spcPct val="100000"/>
              </a:lnSpc>
              <a:spcBef>
                <a:spcPct val="0"/>
              </a:spcBef>
              <a:spcAft>
                <a:spcPct val="0"/>
              </a:spcAft>
            </a:pPr>
            <a:r>
              <a:rPr lang="en-US" altLang="en-US" dirty="0">
                <a:solidFill>
                  <a:srgbClr val="000000"/>
                </a:solidFill>
                <a:latin typeface="Arial" panose="020B0604020202020204" pitchFamily="34" charset="0"/>
                <a:cs typeface="Arial" panose="020B0604020202020204" pitchFamily="34" charset="0"/>
              </a:rPr>
              <a:t>A strategy for distributed computing system after the Reference Design Phase</a:t>
            </a:r>
            <a:endParaRPr lang="en-US" dirty="0"/>
          </a:p>
        </p:txBody>
      </p:sp>
      <p:sp>
        <p:nvSpPr>
          <p:cNvPr id="4" name="Slide Number Placeholder 3">
            <a:extLst>
              <a:ext uri="{FF2B5EF4-FFF2-40B4-BE49-F238E27FC236}">
                <a16:creationId xmlns:a16="http://schemas.microsoft.com/office/drawing/2014/main" id="{4161F37A-6680-D1BF-2E7C-C7375FD12D7E}"/>
              </a:ext>
            </a:extLst>
          </p:cNvPr>
          <p:cNvSpPr>
            <a:spLocks noGrp="1"/>
          </p:cNvSpPr>
          <p:nvPr>
            <p:ph type="sldNum" sz="quarter" idx="12"/>
          </p:nvPr>
        </p:nvSpPr>
        <p:spPr/>
        <p:txBody>
          <a:bodyPr/>
          <a:lstStyle/>
          <a:p>
            <a:fld id="{0028B4D4-FF0B-7348-8D92-6EB93DDA7D4D}" type="slidenum">
              <a:rPr lang="en-US" smtClean="0"/>
              <a:t>6</a:t>
            </a:fld>
            <a:endParaRPr lang="en-US"/>
          </a:p>
        </p:txBody>
      </p:sp>
    </p:spTree>
    <p:extLst>
      <p:ext uri="{BB962C8B-B14F-4D97-AF65-F5344CB8AC3E}">
        <p14:creationId xmlns:p14="http://schemas.microsoft.com/office/powerpoint/2010/main" val="22207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09554-A38E-0C06-7695-D3D2EE3F5C31}"/>
              </a:ext>
            </a:extLst>
          </p:cNvPr>
          <p:cNvSpPr>
            <a:spLocks noGrp="1"/>
          </p:cNvSpPr>
          <p:nvPr>
            <p:ph type="title"/>
          </p:nvPr>
        </p:nvSpPr>
        <p:spPr>
          <a:xfrm>
            <a:off x="284163" y="25493"/>
            <a:ext cx="10515600" cy="1325563"/>
          </a:xfrm>
        </p:spPr>
        <p:txBody>
          <a:bodyPr/>
          <a:lstStyle/>
          <a:p>
            <a:r>
              <a:rPr lang="en-US" dirty="0"/>
              <a:t>Getting involved – Meetings and mailing lists</a:t>
            </a:r>
          </a:p>
        </p:txBody>
      </p:sp>
      <p:graphicFrame>
        <p:nvGraphicFramePr>
          <p:cNvPr id="5" name="Content Placeholder 4">
            <a:extLst>
              <a:ext uri="{FF2B5EF4-FFF2-40B4-BE49-F238E27FC236}">
                <a16:creationId xmlns:a16="http://schemas.microsoft.com/office/drawing/2014/main" id="{4F1944CA-7B90-15CE-58FD-ED2AE57A4511}"/>
              </a:ext>
            </a:extLst>
          </p:cNvPr>
          <p:cNvGraphicFramePr>
            <a:graphicFrameLocks noGrp="1"/>
          </p:cNvGraphicFramePr>
          <p:nvPr>
            <p:ph idx="1"/>
            <p:extLst>
              <p:ext uri="{D42A27DB-BD31-4B8C-83A1-F6EECF244321}">
                <p14:modId xmlns:p14="http://schemas.microsoft.com/office/powerpoint/2010/main" val="3601644718"/>
              </p:ext>
            </p:extLst>
          </p:nvPr>
        </p:nvGraphicFramePr>
        <p:xfrm>
          <a:off x="284163" y="1603587"/>
          <a:ext cx="11069636" cy="3571240"/>
        </p:xfrm>
        <a:graphic>
          <a:graphicData uri="http://schemas.openxmlformats.org/drawingml/2006/table">
            <a:tbl>
              <a:tblPr firstRow="1" bandRow="1">
                <a:tableStyleId>{5C22544A-7EE6-4342-B048-85BDC9FD1C3A}</a:tableStyleId>
              </a:tblPr>
              <a:tblGrid>
                <a:gridCol w="1679391">
                  <a:extLst>
                    <a:ext uri="{9D8B030D-6E8A-4147-A177-3AD203B41FA5}">
                      <a16:colId xmlns:a16="http://schemas.microsoft.com/office/drawing/2014/main" val="1673008576"/>
                    </a:ext>
                  </a:extLst>
                </a:gridCol>
                <a:gridCol w="3855427">
                  <a:extLst>
                    <a:ext uri="{9D8B030D-6E8A-4147-A177-3AD203B41FA5}">
                      <a16:colId xmlns:a16="http://schemas.microsoft.com/office/drawing/2014/main" val="2794700209"/>
                    </a:ext>
                  </a:extLst>
                </a:gridCol>
                <a:gridCol w="2487621">
                  <a:extLst>
                    <a:ext uri="{9D8B030D-6E8A-4147-A177-3AD203B41FA5}">
                      <a16:colId xmlns:a16="http://schemas.microsoft.com/office/drawing/2014/main" val="583805810"/>
                    </a:ext>
                  </a:extLst>
                </a:gridCol>
                <a:gridCol w="3047197">
                  <a:extLst>
                    <a:ext uri="{9D8B030D-6E8A-4147-A177-3AD203B41FA5}">
                      <a16:colId xmlns:a16="http://schemas.microsoft.com/office/drawing/2014/main" val="1653218995"/>
                    </a:ext>
                  </a:extLst>
                </a:gridCol>
              </a:tblGrid>
              <a:tr h="370840">
                <a:tc>
                  <a:txBody>
                    <a:bodyPr/>
                    <a:lstStyle/>
                    <a:p>
                      <a:r>
                        <a:rPr lang="en-US" dirty="0"/>
                        <a:t>Meeting</a:t>
                      </a:r>
                    </a:p>
                  </a:txBody>
                  <a:tcPr/>
                </a:tc>
                <a:tc>
                  <a:txBody>
                    <a:bodyPr/>
                    <a:lstStyle/>
                    <a:p>
                      <a:r>
                        <a:rPr lang="en-US" dirty="0"/>
                        <a:t>When </a:t>
                      </a:r>
                    </a:p>
                  </a:txBody>
                  <a:tcPr/>
                </a:tc>
                <a:tc>
                  <a:txBody>
                    <a:bodyPr/>
                    <a:lstStyle/>
                    <a:p>
                      <a:r>
                        <a:rPr lang="en-US" dirty="0"/>
                        <a:t>Indico Category</a:t>
                      </a:r>
                    </a:p>
                  </a:txBody>
                  <a:tcPr/>
                </a:tc>
                <a:tc>
                  <a:txBody>
                    <a:bodyPr/>
                    <a:lstStyle/>
                    <a:p>
                      <a:r>
                        <a:rPr lang="en-US" dirty="0"/>
                        <a:t>Mailing list</a:t>
                      </a:r>
                    </a:p>
                  </a:txBody>
                  <a:tcPr/>
                </a:tc>
                <a:extLst>
                  <a:ext uri="{0D108BD9-81ED-4DB2-BD59-A6C34878D82A}">
                    <a16:rowId xmlns:a16="http://schemas.microsoft.com/office/drawing/2014/main" val="841915035"/>
                  </a:ext>
                </a:extLst>
              </a:tr>
              <a:tr h="370840">
                <a:tc>
                  <a:txBody>
                    <a:bodyPr/>
                    <a:lstStyle/>
                    <a:p>
                      <a:r>
                        <a:rPr lang="en-US" dirty="0"/>
                        <a:t>Full Simulation</a:t>
                      </a:r>
                    </a:p>
                  </a:txBody>
                  <a:tcPr/>
                </a:tc>
                <a:tc>
                  <a:txBody>
                    <a:bodyPr/>
                    <a:lstStyle/>
                    <a:p>
                      <a:r>
                        <a:rPr lang="en-US" dirty="0"/>
                        <a:t>Every other Wednesday alternating between 11:00 and 16:00 GVA</a:t>
                      </a:r>
                    </a:p>
                  </a:txBody>
                  <a:tcPr/>
                </a:tc>
                <a:tc>
                  <a:txBody>
                    <a:bodyPr/>
                    <a:lstStyle/>
                    <a:p>
                      <a:r>
                        <a:rPr lang="en-US" sz="1100" dirty="0">
                          <a:hlinkClick r:id="rId2"/>
                        </a:rPr>
                        <a:t>https://indico.cern.ch/category/16938/</a:t>
                      </a:r>
                      <a:r>
                        <a:rPr lang="en-US" sz="1100" dirty="0"/>
                        <a:t> </a:t>
                      </a:r>
                    </a:p>
                  </a:txBody>
                  <a:tcPr/>
                </a:tc>
                <a:tc>
                  <a:txBody>
                    <a:bodyPr/>
                    <a:lstStyle/>
                    <a:p>
                      <a:r>
                        <a:rPr lang="en-US" sz="1100" dirty="0">
                          <a:hlinkClick r:id="rId3"/>
                        </a:rPr>
                        <a:t>https://groups-portal.web.cern.ch/group/fcc-ped-softwareandcomputing-full-simulation/details</a:t>
                      </a:r>
                      <a:r>
                        <a:rPr lang="en-US" sz="1100" dirty="0"/>
                        <a:t> </a:t>
                      </a:r>
                    </a:p>
                  </a:txBody>
                  <a:tcPr/>
                </a:tc>
                <a:extLst>
                  <a:ext uri="{0D108BD9-81ED-4DB2-BD59-A6C34878D82A}">
                    <a16:rowId xmlns:a16="http://schemas.microsoft.com/office/drawing/2014/main" val="245848721"/>
                  </a:ext>
                </a:extLst>
              </a:tr>
              <a:tr h="370840">
                <a:tc>
                  <a:txBody>
                    <a:bodyPr/>
                    <a:lstStyle/>
                    <a:p>
                      <a:r>
                        <a:rPr lang="en-US" dirty="0"/>
                        <a:t>Reconstruction</a:t>
                      </a:r>
                    </a:p>
                  </a:txBody>
                  <a:tcPr/>
                </a:tc>
                <a:tc>
                  <a:txBody>
                    <a:bodyPr/>
                    <a:lstStyle/>
                    <a:p>
                      <a:r>
                        <a:rPr lang="en-US" dirty="0"/>
                        <a:t>Every other Thursday 16:00 </a:t>
                      </a:r>
                    </a:p>
                  </a:txBody>
                  <a:tcPr/>
                </a:tc>
                <a:tc>
                  <a:txBody>
                    <a:bodyPr/>
                    <a:lstStyle/>
                    <a:p>
                      <a:r>
                        <a:rPr lang="en-US" sz="1100" dirty="0">
                          <a:hlinkClick r:id="rId4"/>
                        </a:rPr>
                        <a:t>https://indico.cern.ch/category/19516/</a:t>
                      </a:r>
                      <a:r>
                        <a:rPr lang="en-US" sz="1100" dirty="0"/>
                        <a:t> </a:t>
                      </a:r>
                    </a:p>
                  </a:txBody>
                  <a:tcPr/>
                </a:tc>
                <a:tc>
                  <a:txBody>
                    <a:bodyPr/>
                    <a:lstStyle/>
                    <a:p>
                      <a:r>
                        <a:rPr lang="en-US" sz="1100" dirty="0">
                          <a:hlinkClick r:id="rId5"/>
                        </a:rPr>
                        <a:t>https://groups-portal.web.cern.ch/group/fcc-ped-physicsgroup-highlevelreco/details</a:t>
                      </a:r>
                      <a:r>
                        <a:rPr lang="en-US" sz="1100" dirty="0"/>
                        <a:t> </a:t>
                      </a:r>
                    </a:p>
                  </a:txBody>
                  <a:tcPr/>
                </a:tc>
                <a:extLst>
                  <a:ext uri="{0D108BD9-81ED-4DB2-BD59-A6C34878D82A}">
                    <a16:rowId xmlns:a16="http://schemas.microsoft.com/office/drawing/2014/main" val="2127067383"/>
                  </a:ext>
                </a:extLst>
              </a:tr>
              <a:tr h="370840">
                <a:tc>
                  <a:txBody>
                    <a:bodyPr/>
                    <a:lstStyle/>
                    <a:p>
                      <a:r>
                        <a:rPr lang="en-US" dirty="0"/>
                        <a:t>Key4hep</a:t>
                      </a:r>
                    </a:p>
                  </a:txBody>
                  <a:tcPr/>
                </a:tc>
                <a:tc>
                  <a:txBody>
                    <a:bodyPr/>
                    <a:lstStyle/>
                    <a:p>
                      <a:r>
                        <a:rPr lang="en-US" dirty="0"/>
                        <a:t>Weekly, alternating between 9:00 and 16:00 </a:t>
                      </a:r>
                    </a:p>
                  </a:txBody>
                  <a:tcPr/>
                </a:tc>
                <a:tc>
                  <a:txBody>
                    <a:bodyPr/>
                    <a:lstStyle/>
                    <a:p>
                      <a:r>
                        <a:rPr lang="en-US" sz="1100" dirty="0">
                          <a:hlinkClick r:id="rId6"/>
                        </a:rPr>
                        <a:t>https://indico.cern.ch/category/11461/</a:t>
                      </a:r>
                      <a:r>
                        <a:rPr lang="en-US" sz="1100" dirty="0"/>
                        <a:t> </a:t>
                      </a:r>
                    </a:p>
                  </a:txBody>
                  <a:tcPr/>
                </a:tc>
                <a:tc>
                  <a:txBody>
                    <a:bodyPr/>
                    <a:lstStyle/>
                    <a:p>
                      <a:r>
                        <a:rPr lang="en-US" sz="1100" dirty="0">
                          <a:hlinkClick r:id="rId7"/>
                        </a:rPr>
                        <a:t>https://groups-portal.web.cern.ch/group/key4hep-sw/details</a:t>
                      </a:r>
                      <a:r>
                        <a:rPr lang="en-US" sz="1100" dirty="0"/>
                        <a:t> </a:t>
                      </a:r>
                    </a:p>
                  </a:txBody>
                  <a:tcPr/>
                </a:tc>
                <a:extLst>
                  <a:ext uri="{0D108BD9-81ED-4DB2-BD59-A6C34878D82A}">
                    <a16:rowId xmlns:a16="http://schemas.microsoft.com/office/drawing/2014/main" val="1679016781"/>
                  </a:ext>
                </a:extLst>
              </a:tr>
              <a:tr h="370840">
                <a:tc>
                  <a:txBody>
                    <a:bodyPr/>
                    <a:lstStyle/>
                    <a:p>
                      <a:r>
                        <a:rPr lang="en-US" dirty="0"/>
                        <a:t>LEP Data</a:t>
                      </a:r>
                    </a:p>
                  </a:txBody>
                  <a:tcPr/>
                </a:tc>
                <a:tc>
                  <a:txBody>
                    <a:bodyPr/>
                    <a:lstStyle/>
                    <a:p>
                      <a:r>
                        <a:rPr lang="en-US" dirty="0"/>
                        <a:t>Every other Monday 14:00</a:t>
                      </a:r>
                    </a:p>
                  </a:txBody>
                  <a:tcPr/>
                </a:tc>
                <a:tc>
                  <a:txBody>
                    <a:bodyPr/>
                    <a:lstStyle/>
                    <a:p>
                      <a:r>
                        <a:rPr lang="en-US" sz="1100" dirty="0">
                          <a:hlinkClick r:id="rId8"/>
                        </a:rPr>
                        <a:t>https://indico.cern.ch/category/20141/</a:t>
                      </a:r>
                      <a:r>
                        <a:rPr lang="en-US" sz="1100" dirty="0"/>
                        <a:t> </a:t>
                      </a:r>
                    </a:p>
                  </a:txBody>
                  <a:tcPr/>
                </a:tc>
                <a:tc>
                  <a:txBody>
                    <a:bodyPr/>
                    <a:lstStyle/>
                    <a:p>
                      <a:r>
                        <a:rPr lang="en-US" sz="1100" dirty="0">
                          <a:hlinkClick r:id="rId9"/>
                        </a:rPr>
                        <a:t>https://groups-portal.web.cern.ch/group/fcc-ped-softwareandcomputing-lepdata/details</a:t>
                      </a:r>
                      <a:r>
                        <a:rPr lang="en-US" sz="1100" dirty="0"/>
                        <a:t> </a:t>
                      </a:r>
                    </a:p>
                  </a:txBody>
                  <a:tcPr/>
                </a:tc>
                <a:extLst>
                  <a:ext uri="{0D108BD9-81ED-4DB2-BD59-A6C34878D82A}">
                    <a16:rowId xmlns:a16="http://schemas.microsoft.com/office/drawing/2014/main" val="1173272035"/>
                  </a:ext>
                </a:extLst>
              </a:tr>
              <a:tr h="370840">
                <a:tc>
                  <a:txBody>
                    <a:bodyPr/>
                    <a:lstStyle/>
                    <a:p>
                      <a:r>
                        <a:rPr lang="en-US" dirty="0"/>
                        <a:t>Documentation</a:t>
                      </a:r>
                    </a:p>
                  </a:txBody>
                  <a:tcPr/>
                </a:tc>
                <a:tc>
                  <a:txBody>
                    <a:bodyPr/>
                    <a:lstStyle/>
                    <a:p>
                      <a:r>
                        <a:rPr lang="en-US" dirty="0"/>
                        <a:t>Every other Friday 16:00</a:t>
                      </a:r>
                    </a:p>
                  </a:txBody>
                  <a:tcPr/>
                </a:tc>
                <a:tc>
                  <a:txBody>
                    <a:bodyPr/>
                    <a:lstStyle/>
                    <a:p>
                      <a:r>
                        <a:rPr lang="en-US" sz="1100" dirty="0">
                          <a:hlinkClick r:id="rId10"/>
                        </a:rPr>
                        <a:t>https://indico.cern.ch/category/21617/</a:t>
                      </a:r>
                      <a:r>
                        <a:rPr lang="en-US" sz="1100" dirty="0"/>
                        <a:t> </a:t>
                      </a:r>
                    </a:p>
                  </a:txBody>
                  <a:tcPr/>
                </a:tc>
                <a:tc>
                  <a:txBody>
                    <a:bodyPr/>
                    <a:lstStyle/>
                    <a:p>
                      <a:r>
                        <a:rPr lang="en-US" sz="1100" dirty="0">
                          <a:hlinkClick r:id="rId11"/>
                        </a:rPr>
                        <a:t>https://groups-portal.web.cern.ch/group/fcc-ped-softwareandcomputing-documentation/details</a:t>
                      </a:r>
                      <a:r>
                        <a:rPr lang="en-US" sz="1100" dirty="0"/>
                        <a:t> </a:t>
                      </a:r>
                    </a:p>
                  </a:txBody>
                  <a:tcPr/>
                </a:tc>
                <a:extLst>
                  <a:ext uri="{0D108BD9-81ED-4DB2-BD59-A6C34878D82A}">
                    <a16:rowId xmlns:a16="http://schemas.microsoft.com/office/drawing/2014/main" val="277836009"/>
                  </a:ext>
                </a:extLst>
              </a:tr>
              <a:tr h="370840">
                <a:tc>
                  <a:txBody>
                    <a:bodyPr/>
                    <a:lstStyle/>
                    <a:p>
                      <a:r>
                        <a:rPr lang="en-US" dirty="0"/>
                        <a:t>Analysis and </a:t>
                      </a:r>
                      <a:br>
                        <a:rPr lang="en-US" dirty="0"/>
                      </a:br>
                      <a:r>
                        <a:rPr lang="en-US" dirty="0"/>
                        <a:t>MC production</a:t>
                      </a:r>
                    </a:p>
                  </a:txBody>
                  <a:tcPr/>
                </a:tc>
                <a:tc>
                  <a:txBody>
                    <a:bodyPr/>
                    <a:lstStyle/>
                    <a:p>
                      <a:r>
                        <a:rPr lang="en-US" dirty="0"/>
                        <a:t>Every other Wednesday 14:00 </a:t>
                      </a:r>
                    </a:p>
                  </a:txBody>
                  <a:tcPr/>
                </a:tc>
                <a:tc>
                  <a:txBody>
                    <a:bodyPr/>
                    <a:lstStyle/>
                    <a:p>
                      <a:r>
                        <a:rPr lang="en-US" sz="1100" dirty="0">
                          <a:hlinkClick r:id="rId12"/>
                        </a:rPr>
                        <a:t>https://indico.cern.ch/category/17971/</a:t>
                      </a:r>
                      <a:r>
                        <a:rPr lang="en-US" sz="1100" dirty="0"/>
                        <a:t> </a:t>
                      </a:r>
                    </a:p>
                  </a:txBody>
                  <a:tcPr/>
                </a:tc>
                <a:tc>
                  <a:txBody>
                    <a:bodyPr/>
                    <a:lstStyle/>
                    <a:p>
                      <a:r>
                        <a:rPr lang="en-US" sz="1100" dirty="0">
                          <a:hlinkClick r:id="rId13"/>
                        </a:rPr>
                        <a:t>https://groups-portal.web.cern.ch/group/fcc-ped-softwareandcomputing-analysis/details</a:t>
                      </a:r>
                      <a:r>
                        <a:rPr lang="en-US" sz="1100" dirty="0"/>
                        <a:t> </a:t>
                      </a:r>
                    </a:p>
                  </a:txBody>
                  <a:tcPr/>
                </a:tc>
                <a:extLst>
                  <a:ext uri="{0D108BD9-81ED-4DB2-BD59-A6C34878D82A}">
                    <a16:rowId xmlns:a16="http://schemas.microsoft.com/office/drawing/2014/main" val="1882297707"/>
                  </a:ext>
                </a:extLst>
              </a:tr>
            </a:tbl>
          </a:graphicData>
        </a:graphic>
      </p:graphicFrame>
      <p:sp>
        <p:nvSpPr>
          <p:cNvPr id="4" name="Slide Number Placeholder 3">
            <a:extLst>
              <a:ext uri="{FF2B5EF4-FFF2-40B4-BE49-F238E27FC236}">
                <a16:creationId xmlns:a16="http://schemas.microsoft.com/office/drawing/2014/main" id="{0887F996-C737-FBF9-1667-248E879E249B}"/>
              </a:ext>
            </a:extLst>
          </p:cNvPr>
          <p:cNvSpPr>
            <a:spLocks noGrp="1"/>
          </p:cNvSpPr>
          <p:nvPr>
            <p:ph type="sldNum" sz="quarter" idx="12"/>
          </p:nvPr>
        </p:nvSpPr>
        <p:spPr/>
        <p:txBody>
          <a:bodyPr/>
          <a:lstStyle/>
          <a:p>
            <a:fld id="{0028B4D4-FF0B-7348-8D92-6EB93DDA7D4D}" type="slidenum">
              <a:rPr lang="en-US" smtClean="0"/>
              <a:t>7</a:t>
            </a:fld>
            <a:endParaRPr lang="en-US"/>
          </a:p>
        </p:txBody>
      </p:sp>
      <p:sp>
        <p:nvSpPr>
          <p:cNvPr id="6" name="TextBox 5">
            <a:extLst>
              <a:ext uri="{FF2B5EF4-FFF2-40B4-BE49-F238E27FC236}">
                <a16:creationId xmlns:a16="http://schemas.microsoft.com/office/drawing/2014/main" id="{D07C62D9-A016-AB0B-9318-37C28FFE8218}"/>
              </a:ext>
            </a:extLst>
          </p:cNvPr>
          <p:cNvSpPr txBox="1"/>
          <p:nvPr/>
        </p:nvSpPr>
        <p:spPr>
          <a:xfrm>
            <a:off x="284163" y="1132520"/>
            <a:ext cx="5332357" cy="369332"/>
          </a:xfrm>
          <a:prstGeom prst="rect">
            <a:avLst/>
          </a:prstGeom>
          <a:noFill/>
        </p:spPr>
        <p:txBody>
          <a:bodyPr wrap="none" rtlCol="0">
            <a:spAutoFit/>
          </a:bodyPr>
          <a:lstStyle/>
          <a:p>
            <a:r>
              <a:rPr lang="en-US" dirty="0"/>
              <a:t>FCC PED indico: </a:t>
            </a:r>
            <a:r>
              <a:rPr lang="en-US" dirty="0">
                <a:hlinkClick r:id="rId14"/>
              </a:rPr>
              <a:t>https://indico.cern.ch/category/5251/</a:t>
            </a:r>
            <a:r>
              <a:rPr lang="en-US" dirty="0"/>
              <a:t> </a:t>
            </a:r>
          </a:p>
        </p:txBody>
      </p:sp>
      <p:sp>
        <p:nvSpPr>
          <p:cNvPr id="7" name="TextBox 6">
            <a:extLst>
              <a:ext uri="{FF2B5EF4-FFF2-40B4-BE49-F238E27FC236}">
                <a16:creationId xmlns:a16="http://schemas.microsoft.com/office/drawing/2014/main" id="{E8339536-478A-62B2-C419-A787C062B047}"/>
              </a:ext>
            </a:extLst>
          </p:cNvPr>
          <p:cNvSpPr txBox="1"/>
          <p:nvPr/>
        </p:nvSpPr>
        <p:spPr>
          <a:xfrm>
            <a:off x="284163" y="5143607"/>
            <a:ext cx="10280187" cy="1477328"/>
          </a:xfrm>
          <a:prstGeom prst="rect">
            <a:avLst/>
          </a:prstGeom>
          <a:noFill/>
        </p:spPr>
        <p:txBody>
          <a:bodyPr wrap="none" rtlCol="0">
            <a:spAutoFit/>
          </a:bodyPr>
          <a:lstStyle/>
          <a:p>
            <a:r>
              <a:rPr lang="en-US" dirty="0"/>
              <a:t>More mailing lists:</a:t>
            </a:r>
          </a:p>
          <a:p>
            <a:pPr marL="285750" indent="-285750">
              <a:buFont typeface="Arial" panose="020B0604020202020204" pitchFamily="34" charset="0"/>
              <a:buChar char="•"/>
            </a:pPr>
            <a:r>
              <a:rPr lang="en-US" dirty="0"/>
              <a:t>Announcements: </a:t>
            </a:r>
            <a:r>
              <a:rPr lang="en-US" dirty="0">
                <a:hlinkClick r:id="rId15"/>
              </a:rPr>
              <a:t>https://groups-portal.web.cern.ch/group/fcc-ped-softwareandcomputing/details</a:t>
            </a:r>
            <a:r>
              <a:rPr lang="en-US" dirty="0"/>
              <a:t> </a:t>
            </a:r>
          </a:p>
          <a:p>
            <a:pPr marL="285750" indent="-285750">
              <a:buFont typeface="Arial" panose="020B0604020202020204" pitchFamily="34" charset="0"/>
              <a:buChar char="•"/>
            </a:pPr>
            <a:r>
              <a:rPr lang="en-US" dirty="0"/>
              <a:t>Generators: </a:t>
            </a:r>
            <a:r>
              <a:rPr lang="en-US" dirty="0">
                <a:hlinkClick r:id="rId16"/>
              </a:rPr>
              <a:t>https://groups-portal.web.cern.ch/group/fcc-ped-softwareandcomputing-generators/details</a:t>
            </a:r>
            <a:endParaRPr lang="en-US" dirty="0"/>
          </a:p>
          <a:p>
            <a:pPr marL="285750" indent="-285750">
              <a:buFont typeface="Arial" panose="020B0604020202020204" pitchFamily="34" charset="0"/>
              <a:buChar char="•"/>
            </a:pPr>
            <a:r>
              <a:rPr lang="en-US" dirty="0"/>
              <a:t>MID: </a:t>
            </a:r>
            <a:r>
              <a:rPr lang="en-US" dirty="0">
                <a:hlinkClick r:id="rId17"/>
              </a:rPr>
              <a:t>https://groups-portal.web.cern.ch/group/fcc-ped-softwareandcomputing-mdi/details</a:t>
            </a:r>
            <a:r>
              <a:rPr lang="en-US" dirty="0"/>
              <a:t>  </a:t>
            </a:r>
          </a:p>
          <a:p>
            <a:pPr marL="285750" indent="-285750">
              <a:buFont typeface="Arial" panose="020B0604020202020204" pitchFamily="34" charset="0"/>
              <a:buChar char="•"/>
            </a:pPr>
            <a:r>
              <a:rPr lang="en-US" dirty="0"/>
              <a:t>Or more generally - search for </a:t>
            </a:r>
            <a:r>
              <a:rPr lang="en-US" dirty="0" err="1"/>
              <a:t>fcc</a:t>
            </a:r>
            <a:r>
              <a:rPr lang="en-US" dirty="0"/>
              <a:t>-ped* lists (ignoring the ones ending in –admin)</a:t>
            </a:r>
          </a:p>
        </p:txBody>
      </p:sp>
    </p:spTree>
    <p:extLst>
      <p:ext uri="{BB962C8B-B14F-4D97-AF65-F5344CB8AC3E}">
        <p14:creationId xmlns:p14="http://schemas.microsoft.com/office/powerpoint/2010/main" val="2412194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1BCFE-9DD9-EA18-6D4E-B0DFFBE019D0}"/>
              </a:ext>
            </a:extLst>
          </p:cNvPr>
          <p:cNvSpPr>
            <a:spLocks noGrp="1"/>
          </p:cNvSpPr>
          <p:nvPr>
            <p:ph type="title"/>
          </p:nvPr>
        </p:nvSpPr>
        <p:spPr/>
        <p:txBody>
          <a:bodyPr/>
          <a:lstStyle/>
          <a:p>
            <a:r>
              <a:rPr lang="en-US" dirty="0"/>
              <a:t>FCC software components</a:t>
            </a:r>
          </a:p>
        </p:txBody>
      </p:sp>
      <p:sp>
        <p:nvSpPr>
          <p:cNvPr id="3" name="Content Placeholder 2">
            <a:extLst>
              <a:ext uri="{FF2B5EF4-FFF2-40B4-BE49-F238E27FC236}">
                <a16:creationId xmlns:a16="http://schemas.microsoft.com/office/drawing/2014/main" id="{9FC07569-BEF7-8B92-15C4-5DB658DCBCA9}"/>
              </a:ext>
            </a:extLst>
          </p:cNvPr>
          <p:cNvSpPr>
            <a:spLocks noGrp="1"/>
          </p:cNvSpPr>
          <p:nvPr>
            <p:ph idx="1"/>
          </p:nvPr>
        </p:nvSpPr>
        <p:spPr>
          <a:xfrm>
            <a:off x="284407" y="1214846"/>
            <a:ext cx="11563603" cy="5277393"/>
          </a:xfrm>
        </p:spPr>
        <p:txBody>
          <a:bodyPr>
            <a:normAutofit lnSpcReduction="10000"/>
          </a:bodyPr>
          <a:lstStyle/>
          <a:p>
            <a:r>
              <a:rPr lang="en-US" dirty="0"/>
              <a:t>The </a:t>
            </a:r>
            <a:r>
              <a:rPr lang="en-US" b="1" dirty="0">
                <a:hlinkClick r:id="rId2"/>
              </a:rPr>
              <a:t>key4hep</a:t>
            </a:r>
            <a:r>
              <a:rPr lang="en-US" b="1" dirty="0"/>
              <a:t> ecosystem </a:t>
            </a:r>
            <a:r>
              <a:rPr lang="en-US" dirty="0"/>
              <a:t>keeps improving and helps to exploit synergies across projects (EIC, muon collider, across FCC detector concepts, </a:t>
            </a:r>
            <a:r>
              <a:rPr lang="en-US" dirty="0" err="1"/>
              <a:t>etc</a:t>
            </a:r>
            <a:r>
              <a:rPr lang="en-US" dirty="0"/>
              <a:t>)</a:t>
            </a:r>
          </a:p>
          <a:p>
            <a:pPr lvl="1"/>
            <a:r>
              <a:rPr lang="en-US" dirty="0"/>
              <a:t>Adoption in FCC community has reached a critical mass of users. Adoption keeps growing via engagement of DRDs, </a:t>
            </a:r>
          </a:p>
          <a:p>
            <a:pPr lvl="1"/>
            <a:r>
              <a:rPr lang="en-US" dirty="0"/>
              <a:t>CLD ported almost all its </a:t>
            </a:r>
            <a:r>
              <a:rPr lang="en-US" dirty="0" err="1"/>
              <a:t>ILCSoft</a:t>
            </a:r>
            <a:r>
              <a:rPr lang="en-US" dirty="0"/>
              <a:t> originating code to Key4hep ‘native’. ILD is starting </a:t>
            </a:r>
            <a:br>
              <a:rPr lang="en-US" dirty="0"/>
            </a:br>
            <a:r>
              <a:rPr lang="en-US" dirty="0"/>
              <a:t>to do the same</a:t>
            </a:r>
          </a:p>
          <a:p>
            <a:pPr lvl="1"/>
            <a:r>
              <a:rPr lang="en-US" dirty="0"/>
              <a:t>CEPC froze the Key4hep version to write their TDR; now working to get back in sync </a:t>
            </a:r>
          </a:p>
          <a:p>
            <a:pPr lvl="1"/>
            <a:r>
              <a:rPr lang="en-US" dirty="0"/>
              <a:t>Support for LEP data and analyses of it in edm4hep upcoming</a:t>
            </a:r>
          </a:p>
          <a:p>
            <a:r>
              <a:rPr lang="en-US" b="1" dirty="0">
                <a:hlinkClick r:id="rId3"/>
              </a:rPr>
              <a:t>FCCAnalyses</a:t>
            </a:r>
            <a:r>
              <a:rPr lang="en-US" dirty="0"/>
              <a:t> used by most analyzers</a:t>
            </a:r>
          </a:p>
          <a:p>
            <a:pPr lvl="1"/>
            <a:r>
              <a:rPr lang="en-US" dirty="0"/>
              <a:t>During the reference design phase: Plan to use FCCAnalyses as a hub for flagship physics analyses, kept maintained and ready to be run for any detector for optimization and performance benchmarking</a:t>
            </a:r>
          </a:p>
          <a:p>
            <a:r>
              <a:rPr lang="en-US" dirty="0"/>
              <a:t>We encourage everyone to develop in the common frameworks and tools, upstream your work; don’t work in a corner; reach out to people/forums </a:t>
            </a:r>
          </a:p>
          <a:p>
            <a:endParaRPr lang="en-US" dirty="0"/>
          </a:p>
        </p:txBody>
      </p:sp>
      <p:sp>
        <p:nvSpPr>
          <p:cNvPr id="4" name="Slide Number Placeholder 3">
            <a:extLst>
              <a:ext uri="{FF2B5EF4-FFF2-40B4-BE49-F238E27FC236}">
                <a16:creationId xmlns:a16="http://schemas.microsoft.com/office/drawing/2014/main" id="{70F145DE-8A1A-411A-8411-D97390871F7A}"/>
              </a:ext>
            </a:extLst>
          </p:cNvPr>
          <p:cNvSpPr>
            <a:spLocks noGrp="1"/>
          </p:cNvSpPr>
          <p:nvPr>
            <p:ph type="sldNum" sz="quarter" idx="12"/>
          </p:nvPr>
        </p:nvSpPr>
        <p:spPr/>
        <p:txBody>
          <a:bodyPr/>
          <a:lstStyle/>
          <a:p>
            <a:fld id="{0028B4D4-FF0B-7348-8D92-6EB93DDA7D4D}" type="slidenum">
              <a:rPr lang="en-US" smtClean="0"/>
              <a:t>8</a:t>
            </a:fld>
            <a:endParaRPr lang="en-US"/>
          </a:p>
        </p:txBody>
      </p:sp>
    </p:spTree>
    <p:extLst>
      <p:ext uri="{BB962C8B-B14F-4D97-AF65-F5344CB8AC3E}">
        <p14:creationId xmlns:p14="http://schemas.microsoft.com/office/powerpoint/2010/main" val="1091399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B1C6F-64C1-9ACD-DDE4-3A8410E21C8B}"/>
              </a:ext>
            </a:extLst>
          </p:cNvPr>
          <p:cNvSpPr>
            <a:spLocks noGrp="1"/>
          </p:cNvSpPr>
          <p:nvPr>
            <p:ph type="title"/>
          </p:nvPr>
        </p:nvSpPr>
        <p:spPr/>
        <p:txBody>
          <a:bodyPr>
            <a:normAutofit/>
          </a:bodyPr>
          <a:lstStyle/>
          <a:p>
            <a:r>
              <a:rPr lang="en-US" dirty="0"/>
              <a:t>Key4hep building blocks: state of the art software with active user community</a:t>
            </a:r>
          </a:p>
        </p:txBody>
      </p:sp>
      <p:sp>
        <p:nvSpPr>
          <p:cNvPr id="3" name="Content Placeholder 2">
            <a:extLst>
              <a:ext uri="{FF2B5EF4-FFF2-40B4-BE49-F238E27FC236}">
                <a16:creationId xmlns:a16="http://schemas.microsoft.com/office/drawing/2014/main" id="{84303FD2-013B-66C4-7D59-66DD5A7F0927}"/>
              </a:ext>
            </a:extLst>
          </p:cNvPr>
          <p:cNvSpPr>
            <a:spLocks noGrp="1"/>
          </p:cNvSpPr>
          <p:nvPr>
            <p:ph idx="1"/>
          </p:nvPr>
        </p:nvSpPr>
        <p:spPr>
          <a:xfrm>
            <a:off x="245218" y="1293223"/>
            <a:ext cx="11459101" cy="5158060"/>
          </a:xfrm>
        </p:spPr>
        <p:txBody>
          <a:bodyPr>
            <a:normAutofit fontScale="92500"/>
          </a:bodyPr>
          <a:lstStyle/>
          <a:p>
            <a:r>
              <a:rPr lang="en-US" dirty="0"/>
              <a:t>Algorithm orchestration framework: </a:t>
            </a:r>
            <a:r>
              <a:rPr lang="en-US" b="1" dirty="0"/>
              <a:t>Gaudi</a:t>
            </a:r>
            <a:r>
              <a:rPr lang="en-US" dirty="0"/>
              <a:t> (used in LHCb, ATLAS)</a:t>
            </a:r>
          </a:p>
          <a:p>
            <a:r>
              <a:rPr lang="en-US" dirty="0"/>
              <a:t>Data format for algorithm input/output: </a:t>
            </a:r>
            <a:r>
              <a:rPr lang="en-US" b="1" dirty="0"/>
              <a:t>EDM4hep</a:t>
            </a:r>
            <a:endParaRPr lang="en-US" dirty="0"/>
          </a:p>
          <a:p>
            <a:pPr lvl="1"/>
            <a:r>
              <a:rPr lang="en-US" dirty="0"/>
              <a:t>ROOT based, built with </a:t>
            </a:r>
            <a:r>
              <a:rPr lang="en-US" b="1" dirty="0"/>
              <a:t>PODIO</a:t>
            </a:r>
            <a:endParaRPr lang="en-US" dirty="0"/>
          </a:p>
          <a:p>
            <a:r>
              <a:rPr lang="en-US" dirty="0"/>
              <a:t>Detector geometry description: </a:t>
            </a:r>
            <a:r>
              <a:rPr lang="en-US" b="1" dirty="0"/>
              <a:t>DD4hep</a:t>
            </a:r>
            <a:endParaRPr lang="en-US" dirty="0"/>
          </a:p>
          <a:p>
            <a:r>
              <a:rPr lang="en-US" dirty="0"/>
              <a:t>Package manager building the software stack: Spack → </a:t>
            </a:r>
            <a:r>
              <a:rPr lang="en-US" b="1" dirty="0" err="1"/>
              <a:t>LCGCMake</a:t>
            </a:r>
            <a:r>
              <a:rPr lang="en-US" dirty="0"/>
              <a:t> (used by LHC)</a:t>
            </a:r>
          </a:p>
          <a:p>
            <a:r>
              <a:rPr lang="en-US" dirty="0"/>
              <a:t>Accessibility to the pre-existing linear collider software (</a:t>
            </a:r>
            <a:r>
              <a:rPr lang="en-US" dirty="0" err="1"/>
              <a:t>ILCSoft</a:t>
            </a:r>
            <a:r>
              <a:rPr lang="en-US" dirty="0"/>
              <a:t>)</a:t>
            </a:r>
          </a:p>
          <a:p>
            <a:pPr lvl="1"/>
            <a:r>
              <a:rPr lang="en-US" dirty="0"/>
              <a:t>Based on the LCIO data model and Marlin orchestrator</a:t>
            </a:r>
          </a:p>
          <a:p>
            <a:pPr lvl="1"/>
            <a:r>
              <a:rPr lang="en-US" dirty="0"/>
              <a:t>Can be used with EDM4hep data (converter), as Gaudi algorithms (wrappers)</a:t>
            </a:r>
          </a:p>
          <a:p>
            <a:r>
              <a:rPr lang="en-US" dirty="0"/>
              <a:t>Interoperability is at the core of the Key4hep philosophy</a:t>
            </a:r>
          </a:p>
          <a:p>
            <a:pPr lvl="1"/>
            <a:r>
              <a:rPr lang="en-US" dirty="0"/>
              <a:t>Enabled by the compliance to the above (aka being 'Key4hep compliant')</a:t>
            </a:r>
          </a:p>
          <a:p>
            <a:pPr lvl="1"/>
            <a:r>
              <a:rPr lang="en-US" dirty="0"/>
              <a:t>Promotes generic (e.g. detector agnostic) and modular implementations (i.e. avoid large monolithic algorithms doing many things in one step)</a:t>
            </a:r>
          </a:p>
          <a:p>
            <a:endParaRPr lang="en-US" dirty="0"/>
          </a:p>
        </p:txBody>
      </p:sp>
      <p:sp>
        <p:nvSpPr>
          <p:cNvPr id="4" name="Slide Number Placeholder 3">
            <a:extLst>
              <a:ext uri="{FF2B5EF4-FFF2-40B4-BE49-F238E27FC236}">
                <a16:creationId xmlns:a16="http://schemas.microsoft.com/office/drawing/2014/main" id="{38795412-035B-9F61-FFB4-CB3AA881F5B9}"/>
              </a:ext>
            </a:extLst>
          </p:cNvPr>
          <p:cNvSpPr>
            <a:spLocks noGrp="1"/>
          </p:cNvSpPr>
          <p:nvPr>
            <p:ph type="sldNum" sz="quarter" idx="12"/>
          </p:nvPr>
        </p:nvSpPr>
        <p:spPr/>
        <p:txBody>
          <a:bodyPr/>
          <a:lstStyle/>
          <a:p>
            <a:fld id="{0028B4D4-FF0B-7348-8D92-6EB93DDA7D4D}" type="slidenum">
              <a:rPr lang="en-US" smtClean="0"/>
              <a:t>9</a:t>
            </a:fld>
            <a:endParaRPr lang="en-US"/>
          </a:p>
        </p:txBody>
      </p:sp>
    </p:spTree>
    <p:extLst>
      <p:ext uri="{BB962C8B-B14F-4D97-AF65-F5344CB8AC3E}">
        <p14:creationId xmlns:p14="http://schemas.microsoft.com/office/powerpoint/2010/main" val="11450223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1D1ED-6AF7-0C50-F029-8F28B6AD80B6}"/>
              </a:ext>
            </a:extLst>
          </p:cNvPr>
          <p:cNvSpPr>
            <a:spLocks noGrp="1"/>
          </p:cNvSpPr>
          <p:nvPr>
            <p:ph type="title"/>
          </p:nvPr>
        </p:nvSpPr>
        <p:spPr/>
        <p:txBody>
          <a:bodyPr/>
          <a:lstStyle/>
          <a:p>
            <a:r>
              <a:rPr lang="en-US" dirty="0"/>
              <a:t>Getting started</a:t>
            </a:r>
          </a:p>
        </p:txBody>
      </p:sp>
      <p:sp>
        <p:nvSpPr>
          <p:cNvPr id="3" name="Content Placeholder 2">
            <a:extLst>
              <a:ext uri="{FF2B5EF4-FFF2-40B4-BE49-F238E27FC236}">
                <a16:creationId xmlns:a16="http://schemas.microsoft.com/office/drawing/2014/main" id="{75C64D06-BEBA-C818-BBED-E0B2FB99B22B}"/>
              </a:ext>
            </a:extLst>
          </p:cNvPr>
          <p:cNvSpPr>
            <a:spLocks noGrp="1"/>
          </p:cNvSpPr>
          <p:nvPr>
            <p:ph idx="1"/>
          </p:nvPr>
        </p:nvSpPr>
        <p:spPr>
          <a:xfrm>
            <a:off x="284408" y="1325563"/>
            <a:ext cx="11069392" cy="4694975"/>
          </a:xfrm>
        </p:spPr>
        <p:txBody>
          <a:bodyPr>
            <a:normAutofit fontScale="92500" lnSpcReduction="10000"/>
          </a:bodyPr>
          <a:lstStyle/>
          <a:p>
            <a:r>
              <a:rPr lang="en-US" dirty="0"/>
              <a:t>Find recipes and examples in </a:t>
            </a:r>
          </a:p>
          <a:p>
            <a:pPr lvl="1"/>
            <a:r>
              <a:rPr lang="en-US" dirty="0">
                <a:hlinkClick r:id="rId2"/>
              </a:rPr>
              <a:t>key4hep documentation </a:t>
            </a:r>
            <a:endParaRPr lang="en-US" dirty="0"/>
          </a:p>
          <a:p>
            <a:pPr lvl="1"/>
            <a:r>
              <a:rPr lang="en-US" dirty="0">
                <a:hlinkClick r:id="rId3"/>
              </a:rPr>
              <a:t>FCC tutorials</a:t>
            </a:r>
            <a:endParaRPr lang="en-US" dirty="0"/>
          </a:p>
          <a:p>
            <a:pPr lvl="1"/>
            <a:r>
              <a:rPr lang="en-US" dirty="0">
                <a:hlinkClick r:id="rId4"/>
              </a:rPr>
              <a:t>FCCAnalyses documentation</a:t>
            </a:r>
            <a:br>
              <a:rPr lang="en-US" dirty="0"/>
            </a:br>
            <a:endParaRPr lang="en-US" dirty="0"/>
          </a:p>
          <a:p>
            <a:r>
              <a:rPr lang="en-US" dirty="0"/>
              <a:t>Testing an input for MC production? Want stability? Use the latest release</a:t>
            </a:r>
            <a:br>
              <a:rPr lang="en-US" dirty="0"/>
            </a:br>
            <a:br>
              <a:rPr lang="en-US" dirty="0"/>
            </a:br>
            <a:r>
              <a:rPr lang="en-US" dirty="0"/>
              <a:t>			</a:t>
            </a:r>
            <a:br>
              <a:rPr lang="en-US" dirty="0"/>
            </a:br>
            <a:endParaRPr lang="en-US" dirty="0"/>
          </a:p>
          <a:p>
            <a:r>
              <a:rPr lang="en-US" dirty="0"/>
              <a:t>Developing something? Analyzing something recent? Use the </a:t>
            </a:r>
            <a:r>
              <a:rPr lang="en-US" dirty="0" err="1"/>
              <a:t>nightlies</a:t>
            </a:r>
            <a:br>
              <a:rPr lang="en-US" dirty="0"/>
            </a:br>
            <a:br>
              <a:rPr lang="en-US" dirty="0"/>
            </a:br>
            <a:r>
              <a:rPr lang="en-US" dirty="0"/>
              <a:t>		</a:t>
            </a:r>
            <a:br>
              <a:rPr lang="en-US" dirty="0"/>
            </a:br>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947AB8A3-E0DC-33A6-37E2-76FB4992C303}"/>
              </a:ext>
            </a:extLst>
          </p:cNvPr>
          <p:cNvSpPr>
            <a:spLocks noGrp="1"/>
          </p:cNvSpPr>
          <p:nvPr>
            <p:ph type="sldNum" sz="quarter" idx="12"/>
          </p:nvPr>
        </p:nvSpPr>
        <p:spPr/>
        <p:txBody>
          <a:bodyPr/>
          <a:lstStyle/>
          <a:p>
            <a:fld id="{0028B4D4-FF0B-7348-8D92-6EB93DDA7D4D}" type="slidenum">
              <a:rPr lang="en-US" smtClean="0"/>
              <a:t>10</a:t>
            </a:fld>
            <a:endParaRPr lang="en-US"/>
          </a:p>
        </p:txBody>
      </p:sp>
      <p:sp>
        <p:nvSpPr>
          <p:cNvPr id="5" name="TextBox 4">
            <a:extLst>
              <a:ext uri="{FF2B5EF4-FFF2-40B4-BE49-F238E27FC236}">
                <a16:creationId xmlns:a16="http://schemas.microsoft.com/office/drawing/2014/main" id="{96E67AD6-F5FB-FF67-A2EA-558E8A261897}"/>
              </a:ext>
            </a:extLst>
          </p:cNvPr>
          <p:cNvSpPr txBox="1"/>
          <p:nvPr/>
        </p:nvSpPr>
        <p:spPr>
          <a:xfrm>
            <a:off x="2740472" y="3677197"/>
            <a:ext cx="6157263" cy="461665"/>
          </a:xfrm>
          <a:prstGeom prst="rect">
            <a:avLst/>
          </a:prstGeom>
          <a:solidFill>
            <a:srgbClr val="FFE699"/>
          </a:solidFill>
        </p:spPr>
        <p:txBody>
          <a:bodyPr wrap="none" rtlCol="0">
            <a:spAutoFit/>
          </a:bodyPr>
          <a:lstStyle/>
          <a:p>
            <a:r>
              <a:rPr lang="en-US" sz="2400" dirty="0">
                <a:latin typeface="Chalkboard SE" panose="03050602040202020205" pitchFamily="66" charset="77"/>
              </a:rPr>
              <a:t>source /</a:t>
            </a:r>
            <a:r>
              <a:rPr lang="en-US" sz="2400" dirty="0" err="1">
                <a:latin typeface="Chalkboard SE" panose="03050602040202020205" pitchFamily="66" charset="77"/>
              </a:rPr>
              <a:t>cvmfs</a:t>
            </a:r>
            <a:r>
              <a:rPr lang="en-US" sz="2400" dirty="0">
                <a:latin typeface="Chalkboard SE" panose="03050602040202020205" pitchFamily="66" charset="77"/>
              </a:rPr>
              <a:t>/</a:t>
            </a:r>
            <a:r>
              <a:rPr lang="en-US" sz="2400" dirty="0" err="1">
                <a:latin typeface="Chalkboard SE" panose="03050602040202020205" pitchFamily="66" charset="77"/>
              </a:rPr>
              <a:t>sw.hsf.org</a:t>
            </a:r>
            <a:r>
              <a:rPr lang="en-US" sz="2400" dirty="0">
                <a:latin typeface="Chalkboard SE" panose="03050602040202020205" pitchFamily="66" charset="77"/>
              </a:rPr>
              <a:t>/key4hep/</a:t>
            </a:r>
            <a:r>
              <a:rPr lang="en-US" sz="2400" dirty="0" err="1">
                <a:latin typeface="Chalkboard SE" panose="03050602040202020205" pitchFamily="66" charset="77"/>
              </a:rPr>
              <a:t>setup.sh</a:t>
            </a:r>
            <a:endParaRPr lang="en-US" sz="2400" dirty="0">
              <a:latin typeface="Chalkboard SE" panose="03050602040202020205" pitchFamily="66" charset="77"/>
            </a:endParaRPr>
          </a:p>
        </p:txBody>
      </p:sp>
      <p:sp>
        <p:nvSpPr>
          <p:cNvPr id="6" name="TextBox 5">
            <a:extLst>
              <a:ext uri="{FF2B5EF4-FFF2-40B4-BE49-F238E27FC236}">
                <a16:creationId xmlns:a16="http://schemas.microsoft.com/office/drawing/2014/main" id="{1C184EF8-690B-2839-69C6-8F1784384CB3}"/>
              </a:ext>
            </a:extLst>
          </p:cNvPr>
          <p:cNvSpPr txBox="1"/>
          <p:nvPr/>
        </p:nvSpPr>
        <p:spPr>
          <a:xfrm>
            <a:off x="2090165" y="5216228"/>
            <a:ext cx="7457875" cy="461665"/>
          </a:xfrm>
          <a:prstGeom prst="rect">
            <a:avLst/>
          </a:prstGeom>
          <a:solidFill>
            <a:srgbClr val="FFE699"/>
          </a:solidFill>
        </p:spPr>
        <p:txBody>
          <a:bodyPr wrap="none" rtlCol="0">
            <a:spAutoFit/>
          </a:bodyPr>
          <a:lstStyle/>
          <a:p>
            <a:r>
              <a:rPr lang="en-US" sz="2400" dirty="0">
                <a:latin typeface="Chalkboard SE" panose="03050602040202020205" pitchFamily="66" charset="77"/>
              </a:rPr>
              <a:t>source /</a:t>
            </a:r>
            <a:r>
              <a:rPr lang="en-US" sz="2400" dirty="0" err="1">
                <a:latin typeface="Chalkboard SE" panose="03050602040202020205" pitchFamily="66" charset="77"/>
              </a:rPr>
              <a:t>cvmfs</a:t>
            </a:r>
            <a:r>
              <a:rPr lang="en-US" sz="2400" dirty="0">
                <a:latin typeface="Chalkboard SE" panose="03050602040202020205" pitchFamily="66" charset="77"/>
              </a:rPr>
              <a:t>/</a:t>
            </a:r>
            <a:r>
              <a:rPr lang="en-US" sz="2400" dirty="0" err="1">
                <a:latin typeface="Chalkboard SE" panose="03050602040202020205" pitchFamily="66" charset="77"/>
              </a:rPr>
              <a:t>sw-nightlies.hsf.org</a:t>
            </a:r>
            <a:r>
              <a:rPr lang="en-US" sz="2400" dirty="0">
                <a:latin typeface="Chalkboard SE" panose="03050602040202020205" pitchFamily="66" charset="77"/>
              </a:rPr>
              <a:t>/key4hep/</a:t>
            </a:r>
            <a:r>
              <a:rPr lang="en-US" sz="2400" dirty="0" err="1">
                <a:latin typeface="Chalkboard SE" panose="03050602040202020205" pitchFamily="66" charset="77"/>
              </a:rPr>
              <a:t>setup.sh</a:t>
            </a:r>
            <a:endParaRPr lang="en-US" sz="2400" dirty="0">
              <a:latin typeface="Chalkboard SE" panose="03050602040202020205" pitchFamily="66" charset="77"/>
            </a:endParaRPr>
          </a:p>
        </p:txBody>
      </p:sp>
    </p:spTree>
    <p:extLst>
      <p:ext uri="{BB962C8B-B14F-4D97-AF65-F5344CB8AC3E}">
        <p14:creationId xmlns:p14="http://schemas.microsoft.com/office/powerpoint/2010/main" val="21855019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96241-F74B-23C4-54AC-7D54D07B60DD}"/>
              </a:ext>
            </a:extLst>
          </p:cNvPr>
          <p:cNvSpPr>
            <a:spLocks noGrp="1"/>
          </p:cNvSpPr>
          <p:nvPr>
            <p:ph type="title"/>
          </p:nvPr>
        </p:nvSpPr>
        <p:spPr/>
        <p:txBody>
          <a:bodyPr/>
          <a:lstStyle/>
          <a:p>
            <a:r>
              <a:rPr lang="en-US" dirty="0"/>
              <a:t>Current FCC application workflow</a:t>
            </a:r>
          </a:p>
        </p:txBody>
      </p:sp>
      <p:sp>
        <p:nvSpPr>
          <p:cNvPr id="3" name="Content Placeholder 2">
            <a:extLst>
              <a:ext uri="{FF2B5EF4-FFF2-40B4-BE49-F238E27FC236}">
                <a16:creationId xmlns:a16="http://schemas.microsoft.com/office/drawing/2014/main" id="{F3C87118-6E1E-0937-1E29-203BDEE0F689}"/>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54D915EC-086B-18B0-F523-6F9A3FF08445}"/>
              </a:ext>
            </a:extLst>
          </p:cNvPr>
          <p:cNvSpPr>
            <a:spLocks noGrp="1"/>
          </p:cNvSpPr>
          <p:nvPr>
            <p:ph type="sldNum" sz="quarter" idx="12"/>
          </p:nvPr>
        </p:nvSpPr>
        <p:spPr/>
        <p:txBody>
          <a:bodyPr/>
          <a:lstStyle/>
          <a:p>
            <a:fld id="{0028B4D4-FF0B-7348-8D92-6EB93DDA7D4D}" type="slidenum">
              <a:rPr lang="en-US" smtClean="0"/>
              <a:t>11</a:t>
            </a:fld>
            <a:endParaRPr lang="en-US"/>
          </a:p>
        </p:txBody>
      </p:sp>
      <p:pic>
        <p:nvPicPr>
          <p:cNvPr id="5" name="Picture 4">
            <a:extLst>
              <a:ext uri="{FF2B5EF4-FFF2-40B4-BE49-F238E27FC236}">
                <a16:creationId xmlns:a16="http://schemas.microsoft.com/office/drawing/2014/main" id="{9A93F9C2-AA10-2FFD-8893-BF15ACF52433}"/>
              </a:ext>
            </a:extLst>
          </p:cNvPr>
          <p:cNvPicPr>
            <a:picLocks noChangeAspect="1"/>
          </p:cNvPicPr>
          <p:nvPr/>
        </p:nvPicPr>
        <p:blipFill>
          <a:blip r:embed="rId2"/>
          <a:stretch>
            <a:fillRect/>
          </a:stretch>
        </p:blipFill>
        <p:spPr>
          <a:xfrm>
            <a:off x="1932904" y="1325563"/>
            <a:ext cx="7772400" cy="4819298"/>
          </a:xfrm>
          <a:prstGeom prst="rect">
            <a:avLst/>
          </a:prstGeom>
        </p:spPr>
      </p:pic>
      <p:sp>
        <p:nvSpPr>
          <p:cNvPr id="6" name="Rounded Rectangle 5">
            <a:extLst>
              <a:ext uri="{FF2B5EF4-FFF2-40B4-BE49-F238E27FC236}">
                <a16:creationId xmlns:a16="http://schemas.microsoft.com/office/drawing/2014/main" id="{F5D7DBC2-1452-06C6-FAB4-176AE4DA9A3F}"/>
              </a:ext>
            </a:extLst>
          </p:cNvPr>
          <p:cNvSpPr/>
          <p:nvPr/>
        </p:nvSpPr>
        <p:spPr>
          <a:xfrm>
            <a:off x="85706" y="1325563"/>
            <a:ext cx="3334002" cy="9144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Interfaced to DD4Hep or via hepmc3 files (converted to edm4hep format)</a:t>
            </a:r>
          </a:p>
        </p:txBody>
      </p:sp>
      <p:sp>
        <p:nvSpPr>
          <p:cNvPr id="7" name="Down Arrow 6">
            <a:extLst>
              <a:ext uri="{FF2B5EF4-FFF2-40B4-BE49-F238E27FC236}">
                <a16:creationId xmlns:a16="http://schemas.microsoft.com/office/drawing/2014/main" id="{3E7A001E-E6B9-3B1E-1DC1-F482B038C4F5}"/>
              </a:ext>
            </a:extLst>
          </p:cNvPr>
          <p:cNvSpPr/>
          <p:nvPr/>
        </p:nvSpPr>
        <p:spPr>
          <a:xfrm rot="19150548">
            <a:off x="1889728" y="2112724"/>
            <a:ext cx="365760" cy="113646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DD08AC8A-3B64-DB88-2CD1-9D8DC90758B4}"/>
              </a:ext>
            </a:extLst>
          </p:cNvPr>
          <p:cNvSpPr/>
          <p:nvPr/>
        </p:nvSpPr>
        <p:spPr>
          <a:xfrm>
            <a:off x="186944" y="5320155"/>
            <a:ext cx="3334002" cy="9144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t>ddsim</a:t>
            </a:r>
            <a:r>
              <a:rPr lang="en-US" dirty="0"/>
              <a:t> + k4geo + </a:t>
            </a:r>
            <a:br>
              <a:rPr lang="en-US" dirty="0"/>
            </a:br>
            <a:r>
              <a:rPr lang="en-US" dirty="0"/>
              <a:t>detector specific steering files</a:t>
            </a:r>
          </a:p>
        </p:txBody>
      </p:sp>
      <p:sp>
        <p:nvSpPr>
          <p:cNvPr id="9" name="Down Arrow 8">
            <a:extLst>
              <a:ext uri="{FF2B5EF4-FFF2-40B4-BE49-F238E27FC236}">
                <a16:creationId xmlns:a16="http://schemas.microsoft.com/office/drawing/2014/main" id="{44026E4F-15F6-BCA9-0388-96A1CC5CF3B2}"/>
              </a:ext>
            </a:extLst>
          </p:cNvPr>
          <p:cNvSpPr/>
          <p:nvPr/>
        </p:nvSpPr>
        <p:spPr>
          <a:xfrm rot="13232707">
            <a:off x="3568254" y="4515694"/>
            <a:ext cx="365760" cy="103959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6B1FD42D-F91C-7437-4E2E-B7BF294C4BF0}"/>
              </a:ext>
            </a:extLst>
          </p:cNvPr>
          <p:cNvSpPr/>
          <p:nvPr/>
        </p:nvSpPr>
        <p:spPr>
          <a:xfrm>
            <a:off x="9705304" y="2194961"/>
            <a:ext cx="2239298" cy="62661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t>RDataFrame</a:t>
            </a:r>
            <a:r>
              <a:rPr lang="en-US" dirty="0"/>
              <a:t> based </a:t>
            </a:r>
            <a:r>
              <a:rPr lang="en-US" dirty="0" err="1"/>
              <a:t>FCCAnalysis</a:t>
            </a:r>
            <a:endParaRPr lang="en-US" dirty="0"/>
          </a:p>
        </p:txBody>
      </p:sp>
      <p:sp>
        <p:nvSpPr>
          <p:cNvPr id="11" name="Down Arrow 10">
            <a:extLst>
              <a:ext uri="{FF2B5EF4-FFF2-40B4-BE49-F238E27FC236}">
                <a16:creationId xmlns:a16="http://schemas.microsoft.com/office/drawing/2014/main" id="{B90D162D-740E-9ED5-1E5F-DEFA0AABDB3F}"/>
              </a:ext>
            </a:extLst>
          </p:cNvPr>
          <p:cNvSpPr/>
          <p:nvPr/>
        </p:nvSpPr>
        <p:spPr>
          <a:xfrm rot="2500477">
            <a:off x="9286962" y="2631211"/>
            <a:ext cx="365760" cy="91425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a:extLst>
              <a:ext uri="{FF2B5EF4-FFF2-40B4-BE49-F238E27FC236}">
                <a16:creationId xmlns:a16="http://schemas.microsoft.com/office/drawing/2014/main" id="{37C4080E-7C29-4D97-5E0A-7C1F78CB15E0}"/>
              </a:ext>
            </a:extLst>
          </p:cNvPr>
          <p:cNvSpPr/>
          <p:nvPr/>
        </p:nvSpPr>
        <p:spPr>
          <a:xfrm>
            <a:off x="9502331" y="5072299"/>
            <a:ext cx="2595353" cy="62661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Gaudi orchestrated </a:t>
            </a:r>
            <a:br>
              <a:rPr lang="en-US" dirty="0"/>
            </a:br>
            <a:r>
              <a:rPr lang="en-US" dirty="0"/>
              <a:t>algorithms</a:t>
            </a:r>
          </a:p>
        </p:txBody>
      </p:sp>
      <p:sp>
        <p:nvSpPr>
          <p:cNvPr id="13" name="Down Arrow 12">
            <a:extLst>
              <a:ext uri="{FF2B5EF4-FFF2-40B4-BE49-F238E27FC236}">
                <a16:creationId xmlns:a16="http://schemas.microsoft.com/office/drawing/2014/main" id="{9C46DD60-4946-1589-B355-9FA6B36754C4}"/>
              </a:ext>
            </a:extLst>
          </p:cNvPr>
          <p:cNvSpPr/>
          <p:nvPr/>
        </p:nvSpPr>
        <p:spPr>
          <a:xfrm rot="6310774">
            <a:off x="8202287" y="3814234"/>
            <a:ext cx="365760" cy="233388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3369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90A98-B9F1-1A11-32E4-CFCF87A4E8A8}"/>
              </a:ext>
            </a:extLst>
          </p:cNvPr>
          <p:cNvSpPr>
            <a:spLocks noGrp="1"/>
          </p:cNvSpPr>
          <p:nvPr>
            <p:ph type="title"/>
          </p:nvPr>
        </p:nvSpPr>
        <p:spPr/>
        <p:txBody>
          <a:bodyPr/>
          <a:lstStyle/>
          <a:p>
            <a:r>
              <a:rPr lang="en-US" dirty="0"/>
              <a:t>Geant4-based detector simulation is based on DD4hep </a:t>
            </a:r>
          </a:p>
        </p:txBody>
      </p:sp>
      <p:sp>
        <p:nvSpPr>
          <p:cNvPr id="3" name="Content Placeholder 2">
            <a:extLst>
              <a:ext uri="{FF2B5EF4-FFF2-40B4-BE49-F238E27FC236}">
                <a16:creationId xmlns:a16="http://schemas.microsoft.com/office/drawing/2014/main" id="{7FA73CCC-5F74-8615-11B8-B826F106BEB2}"/>
              </a:ext>
            </a:extLst>
          </p:cNvPr>
          <p:cNvSpPr>
            <a:spLocks noGrp="1"/>
          </p:cNvSpPr>
          <p:nvPr>
            <p:ph idx="1"/>
          </p:nvPr>
        </p:nvSpPr>
        <p:spPr>
          <a:xfrm>
            <a:off x="132531" y="4151345"/>
            <a:ext cx="10931708" cy="2552253"/>
          </a:xfrm>
        </p:spPr>
        <p:txBody>
          <a:bodyPr>
            <a:normAutofit fontScale="92500" lnSpcReduction="10000"/>
          </a:bodyPr>
          <a:lstStyle/>
          <a:p>
            <a:r>
              <a:rPr lang="en-US" dirty="0"/>
              <a:t>From the user perspective, DD4Hep is driven by</a:t>
            </a:r>
          </a:p>
          <a:p>
            <a:pPr lvl="1"/>
            <a:r>
              <a:rPr lang="en-US" b="1" dirty="0"/>
              <a:t>C++ classes</a:t>
            </a:r>
            <a:r>
              <a:rPr lang="en-US" dirty="0"/>
              <a:t> define generic geometry structure construction</a:t>
            </a:r>
          </a:p>
          <a:p>
            <a:pPr lvl="1"/>
            <a:r>
              <a:rPr lang="en-US" b="1" dirty="0"/>
              <a:t>XML configuration </a:t>
            </a:r>
            <a:r>
              <a:rPr lang="en-US" dirty="0"/>
              <a:t>to integrate detector concepts and for detector specific parameters</a:t>
            </a:r>
          </a:p>
          <a:p>
            <a:pPr lvl="1"/>
            <a:r>
              <a:rPr lang="en-US" dirty="0"/>
              <a:t>Python wrapper </a:t>
            </a:r>
            <a:r>
              <a:rPr lang="en-US" b="1" dirty="0" err="1"/>
              <a:t>ddsim</a:t>
            </a:r>
            <a:r>
              <a:rPr lang="en-US" dirty="0"/>
              <a:t> used for application configuration and execution</a:t>
            </a:r>
          </a:p>
          <a:p>
            <a:r>
              <a:rPr lang="en-US" dirty="0"/>
              <a:t>Can be naively seen as an extra layer </a:t>
            </a:r>
            <a:r>
              <a:rPr lang="en-US" b="1" dirty="0"/>
              <a:t>facilitating the</a:t>
            </a:r>
            <a:r>
              <a:rPr lang="en-US" dirty="0"/>
              <a:t> </a:t>
            </a:r>
            <a:r>
              <a:rPr lang="en-US" b="1" dirty="0"/>
              <a:t>interactions with Geant4 </a:t>
            </a:r>
            <a:r>
              <a:rPr lang="en-US" dirty="0"/>
              <a:t>and extending it</a:t>
            </a:r>
          </a:p>
          <a:p>
            <a:pPr lvl="1"/>
            <a:r>
              <a:rPr lang="en-US" dirty="0"/>
              <a:t>Makes </a:t>
            </a:r>
            <a:r>
              <a:rPr lang="en-US" b="1" dirty="0"/>
              <a:t>sub-detector combination much easier	</a:t>
            </a:r>
            <a:endParaRPr lang="en-US" dirty="0"/>
          </a:p>
          <a:p>
            <a:endParaRPr lang="en-US" dirty="0"/>
          </a:p>
        </p:txBody>
      </p:sp>
      <p:sp>
        <p:nvSpPr>
          <p:cNvPr id="4" name="Slide Number Placeholder 3">
            <a:extLst>
              <a:ext uri="{FF2B5EF4-FFF2-40B4-BE49-F238E27FC236}">
                <a16:creationId xmlns:a16="http://schemas.microsoft.com/office/drawing/2014/main" id="{CC111821-D6D6-FED9-5A28-3AE28DCC9580}"/>
              </a:ext>
            </a:extLst>
          </p:cNvPr>
          <p:cNvSpPr>
            <a:spLocks noGrp="1"/>
          </p:cNvSpPr>
          <p:nvPr>
            <p:ph type="sldNum" sz="quarter" idx="12"/>
          </p:nvPr>
        </p:nvSpPr>
        <p:spPr/>
        <p:txBody>
          <a:bodyPr/>
          <a:lstStyle/>
          <a:p>
            <a:fld id="{0028B4D4-FF0B-7348-8D92-6EB93DDA7D4D}" type="slidenum">
              <a:rPr lang="en-US" smtClean="0"/>
              <a:t>12</a:t>
            </a:fld>
            <a:endParaRPr lang="en-US"/>
          </a:p>
        </p:txBody>
      </p:sp>
      <p:pic>
        <p:nvPicPr>
          <p:cNvPr id="1026" name="Picture 2">
            <a:extLst>
              <a:ext uri="{FF2B5EF4-FFF2-40B4-BE49-F238E27FC236}">
                <a16:creationId xmlns:a16="http://schemas.microsoft.com/office/drawing/2014/main" id="{0A7A391F-EA2D-0456-E36E-9DE47C73CB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3383" y="1004058"/>
            <a:ext cx="6175757" cy="28789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67471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F278-B1E4-2400-C2E2-48ED34FE79B9}"/>
              </a:ext>
            </a:extLst>
          </p:cNvPr>
          <p:cNvSpPr>
            <a:spLocks noGrp="1"/>
          </p:cNvSpPr>
          <p:nvPr>
            <p:ph type="title"/>
          </p:nvPr>
        </p:nvSpPr>
        <p:spPr>
          <a:xfrm>
            <a:off x="284407" y="0"/>
            <a:ext cx="11382659" cy="1325563"/>
          </a:xfrm>
        </p:spPr>
        <p:txBody>
          <a:bodyPr>
            <a:normAutofit fontScale="90000"/>
          </a:bodyPr>
          <a:lstStyle/>
          <a:p>
            <a:r>
              <a:rPr lang="en-US" dirty="0"/>
              <a:t>EDM4Hep data model has moved to v1.0 </a:t>
            </a:r>
            <a:br>
              <a:rPr lang="en-US" dirty="0"/>
            </a:br>
            <a:r>
              <a:rPr lang="en-US" dirty="0"/>
              <a:t>(which means a significant change in format since the winter23 samples)</a:t>
            </a:r>
          </a:p>
        </p:txBody>
      </p:sp>
      <p:sp>
        <p:nvSpPr>
          <p:cNvPr id="3" name="Content Placeholder 2">
            <a:extLst>
              <a:ext uri="{FF2B5EF4-FFF2-40B4-BE49-F238E27FC236}">
                <a16:creationId xmlns:a16="http://schemas.microsoft.com/office/drawing/2014/main" id="{45FFF6AE-48E1-A39C-B7F1-5CA28EE8408F}"/>
              </a:ext>
            </a:extLst>
          </p:cNvPr>
          <p:cNvSpPr>
            <a:spLocks noGrp="1"/>
          </p:cNvSpPr>
          <p:nvPr>
            <p:ph idx="1"/>
          </p:nvPr>
        </p:nvSpPr>
        <p:spPr>
          <a:xfrm>
            <a:off x="182216" y="1531599"/>
            <a:ext cx="4186584" cy="5038534"/>
          </a:xfrm>
        </p:spPr>
        <p:txBody>
          <a:bodyPr>
            <a:normAutofit fontScale="92500"/>
          </a:bodyPr>
          <a:lstStyle/>
          <a:p>
            <a:r>
              <a:rPr lang="en-US" dirty="0"/>
              <a:t>Idea: A common (and therefore somewhat </a:t>
            </a:r>
            <a:r>
              <a:rPr lang="en-US" b="1" dirty="0"/>
              <a:t>rigid</a:t>
            </a:r>
            <a:r>
              <a:rPr lang="en-US" dirty="0"/>
              <a:t>) data model supports the goal of Key4hep to be able to share code from different projects</a:t>
            </a:r>
            <a:endParaRPr lang="en-US" dirty="0">
              <a:hlinkClick r:id="rId2"/>
            </a:endParaRPr>
          </a:p>
          <a:p>
            <a:r>
              <a:rPr lang="en-US" dirty="0"/>
              <a:t>Implementation: </a:t>
            </a:r>
          </a:p>
          <a:p>
            <a:pPr lvl="1"/>
            <a:r>
              <a:rPr lang="en-US" dirty="0"/>
              <a:t>EDM4Hep defines the object members and its relations with other objects in YAML</a:t>
            </a:r>
          </a:p>
          <a:p>
            <a:pPr lvl="1"/>
            <a:r>
              <a:rPr lang="en-US" dirty="0"/>
              <a:t>PODIO automatically generates the C++ event data classes from the YAML description</a:t>
            </a:r>
          </a:p>
          <a:p>
            <a:endParaRPr lang="en-US" dirty="0"/>
          </a:p>
          <a:p>
            <a:endParaRPr lang="en-US" dirty="0"/>
          </a:p>
        </p:txBody>
      </p:sp>
      <p:sp>
        <p:nvSpPr>
          <p:cNvPr id="4" name="Slide Number Placeholder 3">
            <a:extLst>
              <a:ext uri="{FF2B5EF4-FFF2-40B4-BE49-F238E27FC236}">
                <a16:creationId xmlns:a16="http://schemas.microsoft.com/office/drawing/2014/main" id="{73872D6A-4B8A-28EA-87BF-42588A0040F2}"/>
              </a:ext>
            </a:extLst>
          </p:cNvPr>
          <p:cNvSpPr>
            <a:spLocks noGrp="1"/>
          </p:cNvSpPr>
          <p:nvPr>
            <p:ph type="sldNum" sz="quarter" idx="12"/>
          </p:nvPr>
        </p:nvSpPr>
        <p:spPr/>
        <p:txBody>
          <a:bodyPr/>
          <a:lstStyle/>
          <a:p>
            <a:fld id="{0028B4D4-FF0B-7348-8D92-6EB93DDA7D4D}" type="slidenum">
              <a:rPr lang="en-US" smtClean="0"/>
              <a:t>13</a:t>
            </a:fld>
            <a:endParaRPr lang="en-US"/>
          </a:p>
        </p:txBody>
      </p:sp>
      <p:pic>
        <p:nvPicPr>
          <p:cNvPr id="7" name="Picture 6">
            <a:extLst>
              <a:ext uri="{FF2B5EF4-FFF2-40B4-BE49-F238E27FC236}">
                <a16:creationId xmlns:a16="http://schemas.microsoft.com/office/drawing/2014/main" id="{E5B5C7B3-BEC3-E6A5-35A1-E5EB09FCBD96}"/>
              </a:ext>
            </a:extLst>
          </p:cNvPr>
          <p:cNvPicPr>
            <a:picLocks noChangeAspect="1"/>
          </p:cNvPicPr>
          <p:nvPr/>
        </p:nvPicPr>
        <p:blipFill>
          <a:blip r:embed="rId3"/>
          <a:stretch>
            <a:fillRect/>
          </a:stretch>
        </p:blipFill>
        <p:spPr>
          <a:xfrm>
            <a:off x="4717774" y="1531599"/>
            <a:ext cx="7474226" cy="3795775"/>
          </a:xfrm>
          <a:prstGeom prst="rect">
            <a:avLst/>
          </a:prstGeom>
        </p:spPr>
      </p:pic>
      <p:sp>
        <p:nvSpPr>
          <p:cNvPr id="8" name="TextBox 7">
            <a:extLst>
              <a:ext uri="{FF2B5EF4-FFF2-40B4-BE49-F238E27FC236}">
                <a16:creationId xmlns:a16="http://schemas.microsoft.com/office/drawing/2014/main" id="{4506AD24-EF1B-48D0-6669-5022B93F890C}"/>
              </a:ext>
            </a:extLst>
          </p:cNvPr>
          <p:cNvSpPr txBox="1"/>
          <p:nvPr/>
        </p:nvSpPr>
        <p:spPr>
          <a:xfrm>
            <a:off x="6489413" y="5380196"/>
            <a:ext cx="3930948" cy="461665"/>
          </a:xfrm>
          <a:prstGeom prst="rect">
            <a:avLst/>
          </a:prstGeom>
          <a:noFill/>
        </p:spPr>
        <p:txBody>
          <a:bodyPr wrap="none" rtlCol="0">
            <a:spAutoFit/>
          </a:bodyPr>
          <a:lstStyle/>
          <a:p>
            <a:r>
              <a:rPr lang="en-US" sz="2400" dirty="0">
                <a:hlinkClick r:id="rId2"/>
              </a:rPr>
              <a:t>https://edm4hep.web.cern.ch</a:t>
            </a:r>
            <a:endParaRPr lang="en-US" sz="2400" dirty="0"/>
          </a:p>
        </p:txBody>
      </p:sp>
    </p:spTree>
    <p:extLst>
      <p:ext uri="{BB962C8B-B14F-4D97-AF65-F5344CB8AC3E}">
        <p14:creationId xmlns:p14="http://schemas.microsoft.com/office/powerpoint/2010/main" val="10153167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F33CE-A837-A40D-3F7E-A1C10B2D73FC}"/>
              </a:ext>
            </a:extLst>
          </p:cNvPr>
          <p:cNvSpPr>
            <a:spLocks noGrp="1"/>
          </p:cNvSpPr>
          <p:nvPr>
            <p:ph type="title"/>
          </p:nvPr>
        </p:nvSpPr>
        <p:spPr>
          <a:xfrm>
            <a:off x="169820" y="0"/>
            <a:ext cx="12004766" cy="1325563"/>
          </a:xfrm>
        </p:spPr>
        <p:txBody>
          <a:bodyPr>
            <a:normAutofit fontScale="90000"/>
          </a:bodyPr>
          <a:lstStyle/>
          <a:p>
            <a:r>
              <a:rPr lang="en-US" dirty="0"/>
              <a:t>The key4hep/k4Geo repository tracks the geometry for all detector concepts </a:t>
            </a:r>
            <a:br>
              <a:rPr lang="en-US" dirty="0"/>
            </a:br>
            <a:endParaRPr lang="en-US" dirty="0"/>
          </a:p>
        </p:txBody>
      </p:sp>
      <p:graphicFrame>
        <p:nvGraphicFramePr>
          <p:cNvPr id="5" name="Content Placeholder 4">
            <a:extLst>
              <a:ext uri="{FF2B5EF4-FFF2-40B4-BE49-F238E27FC236}">
                <a16:creationId xmlns:a16="http://schemas.microsoft.com/office/drawing/2014/main" id="{6847A570-27D5-0E4D-200A-603921328E7A}"/>
              </a:ext>
            </a:extLst>
          </p:cNvPr>
          <p:cNvGraphicFramePr>
            <a:graphicFrameLocks noGrp="1"/>
          </p:cNvGraphicFramePr>
          <p:nvPr>
            <p:ph idx="1"/>
            <p:extLst>
              <p:ext uri="{D42A27DB-BD31-4B8C-83A1-F6EECF244321}">
                <p14:modId xmlns:p14="http://schemas.microsoft.com/office/powerpoint/2010/main" val="3694402224"/>
              </p:ext>
            </p:extLst>
          </p:nvPr>
        </p:nvGraphicFramePr>
        <p:xfrm>
          <a:off x="2090110" y="818332"/>
          <a:ext cx="8763305" cy="5903143"/>
        </p:xfrm>
        <a:graphic>
          <a:graphicData uri="http://schemas.openxmlformats.org/drawingml/2006/table">
            <a:tbl>
              <a:tblPr firstRow="1" bandRow="1">
                <a:tableStyleId>{69012ECD-51FC-41F1-AA8D-1B2483CD663E}</a:tableStyleId>
              </a:tblPr>
              <a:tblGrid>
                <a:gridCol w="1386328">
                  <a:extLst>
                    <a:ext uri="{9D8B030D-6E8A-4147-A177-3AD203B41FA5}">
                      <a16:colId xmlns:a16="http://schemas.microsoft.com/office/drawing/2014/main" val="1373621673"/>
                    </a:ext>
                  </a:extLst>
                </a:gridCol>
                <a:gridCol w="7376977">
                  <a:extLst>
                    <a:ext uri="{9D8B030D-6E8A-4147-A177-3AD203B41FA5}">
                      <a16:colId xmlns:a16="http://schemas.microsoft.com/office/drawing/2014/main" val="206152157"/>
                    </a:ext>
                  </a:extLst>
                </a:gridCol>
              </a:tblGrid>
              <a:tr h="416743">
                <a:tc>
                  <a:txBody>
                    <a:bodyPr/>
                    <a:lstStyle/>
                    <a:p>
                      <a:r>
                        <a:rPr lang="en-US" dirty="0"/>
                        <a:t>Det concept</a:t>
                      </a:r>
                    </a:p>
                  </a:txBody>
                  <a:tcPr/>
                </a:tc>
                <a:tc>
                  <a:txBody>
                    <a:bodyPr/>
                    <a:lstStyle/>
                    <a:p>
                      <a:r>
                        <a:rPr lang="en-US" dirty="0"/>
                        <a:t>Geometry options under consideration in k4geo</a:t>
                      </a:r>
                    </a:p>
                  </a:txBody>
                  <a:tcPr/>
                </a:tc>
                <a:extLst>
                  <a:ext uri="{0D108BD9-81ED-4DB2-BD59-A6C34878D82A}">
                    <a16:rowId xmlns:a16="http://schemas.microsoft.com/office/drawing/2014/main" val="2530702499"/>
                  </a:ext>
                </a:extLst>
              </a:tr>
              <a:tr h="914400">
                <a:tc>
                  <a:txBody>
                    <a:bodyPr/>
                    <a:lstStyle/>
                    <a:p>
                      <a:r>
                        <a:rPr lang="en-US" dirty="0"/>
                        <a:t>CLD</a:t>
                      </a:r>
                    </a:p>
                  </a:txBody>
                  <a:tcPr/>
                </a:tc>
                <a:tc>
                  <a:txBody>
                    <a:bodyPr/>
                    <a:lstStyle/>
                    <a:p>
                      <a:r>
                        <a:rPr lang="en-US" sz="1800" kern="1200" dirty="0">
                          <a:solidFill>
                            <a:schemeClr val="dk1"/>
                          </a:solidFill>
                          <a:effectLst/>
                          <a:hlinkClick r:id="rId3"/>
                        </a:rPr>
                        <a:t>CLD_o2_v08</a:t>
                      </a:r>
                      <a:r>
                        <a:rPr lang="en-US" sz="1800" kern="1200" dirty="0">
                          <a:solidFill>
                            <a:schemeClr val="dk1"/>
                          </a:solidFill>
                          <a:effectLst/>
                        </a:rPr>
                        <a:t>: baseline (all-Si reference)</a:t>
                      </a:r>
                    </a:p>
                    <a:p>
                      <a:r>
                        <a:rPr lang="en-US" sz="1800" kern="1200" dirty="0">
                          <a:solidFill>
                            <a:schemeClr val="dk1"/>
                          </a:solidFill>
                          <a:effectLst/>
                          <a:hlinkClick r:id="rId4"/>
                        </a:rPr>
                        <a:t>CLD_o3_v01</a:t>
                      </a:r>
                      <a:r>
                        <a:rPr lang="en-US" sz="1800" kern="1200" dirty="0">
                          <a:solidFill>
                            <a:schemeClr val="dk1"/>
                          </a:solidFill>
                          <a:effectLst/>
                        </a:rPr>
                        <a:t>: Add ARC PID — RICH-based hadron ID (smaller tracker)</a:t>
                      </a:r>
                    </a:p>
                    <a:p>
                      <a:r>
                        <a:rPr lang="en-US" sz="1800" kern="1200" dirty="0">
                          <a:solidFill>
                            <a:schemeClr val="dk1"/>
                          </a:solidFill>
                          <a:effectLst/>
                          <a:hlinkClick r:id="rId5"/>
                        </a:rPr>
                        <a:t>CLD_o4_v05</a:t>
                      </a:r>
                      <a:r>
                        <a:rPr lang="en-US" sz="1800" kern="1200" dirty="0">
                          <a:solidFill>
                            <a:schemeClr val="dk1"/>
                          </a:solidFill>
                          <a:effectLst/>
                        </a:rPr>
                        <a:t>: w/ ALLEGRO Noble Liquid ECAL, cross-concept </a:t>
                      </a:r>
                      <a:r>
                        <a:rPr lang="en-US" sz="1800" kern="1200" dirty="0" err="1">
                          <a:solidFill>
                            <a:schemeClr val="dk1"/>
                          </a:solidFill>
                          <a:effectLst/>
                        </a:rPr>
                        <a:t>PandoraPFA</a:t>
                      </a:r>
                      <a:r>
                        <a:rPr lang="en-US" sz="1800" kern="1200" dirty="0">
                          <a:solidFill>
                            <a:schemeClr val="dk1"/>
                          </a:solidFill>
                          <a:effectLst/>
                        </a:rPr>
                        <a:t> dev</a:t>
                      </a:r>
                      <a:endParaRPr lang="en-US" sz="1800" kern="1200" dirty="0">
                        <a:solidFill>
                          <a:schemeClr val="dk1"/>
                        </a:solidFill>
                        <a:effectLst/>
                        <a:latin typeface="+mn-lt"/>
                        <a:ea typeface="+mn-ea"/>
                        <a:cs typeface="+mn-cs"/>
                      </a:endParaRPr>
                    </a:p>
                  </a:txBody>
                  <a:tcPr/>
                </a:tc>
                <a:extLst>
                  <a:ext uri="{0D108BD9-81ED-4DB2-BD59-A6C34878D82A}">
                    <a16:rowId xmlns:a16="http://schemas.microsoft.com/office/drawing/2014/main" val="1044319017"/>
                  </a:ext>
                </a:extLst>
              </a:tr>
              <a:tr h="914400">
                <a:tc>
                  <a:txBody>
                    <a:bodyPr/>
                    <a:lstStyle/>
                    <a:p>
                      <a:r>
                        <a:rPr lang="en-US" dirty="0"/>
                        <a:t>IDEA</a:t>
                      </a:r>
                    </a:p>
                  </a:txBody>
                  <a:tcPr/>
                </a:tc>
                <a:tc>
                  <a:txBody>
                    <a:bodyPr/>
                    <a:lstStyle/>
                    <a:p>
                      <a:r>
                        <a:rPr lang="en-US" sz="1800" kern="1200" dirty="0">
                          <a:solidFill>
                            <a:schemeClr val="dk1"/>
                          </a:solidFill>
                          <a:effectLst/>
                          <a:hlinkClick r:id="rId6"/>
                        </a:rPr>
                        <a:t>IDEA_o1_v04</a:t>
                      </a:r>
                      <a:r>
                        <a:rPr lang="en-US" sz="1800" kern="1200" dirty="0">
                          <a:solidFill>
                            <a:schemeClr val="dk1"/>
                          </a:solidFill>
                          <a:effectLst/>
                        </a:rPr>
                        <a:t>: no crystals, older lineage</a:t>
                      </a:r>
                    </a:p>
                    <a:p>
                      <a:r>
                        <a:rPr lang="en-US" sz="1800" kern="1200" dirty="0">
                          <a:solidFill>
                            <a:schemeClr val="dk1"/>
                          </a:solidFill>
                          <a:effectLst/>
                          <a:hlinkClick r:id="rId7"/>
                        </a:rPr>
                        <a:t>IDEA_o2_v01</a:t>
                      </a:r>
                      <a:r>
                        <a:rPr lang="en-US" sz="1800" kern="1200" dirty="0">
                          <a:solidFill>
                            <a:schemeClr val="dk1"/>
                          </a:solidFill>
                          <a:effectLst/>
                        </a:rPr>
                        <a:t>: crystal dual-readout ECAL in front of fiber DR HCAL</a:t>
                      </a:r>
                      <a:endParaRPr lang="en-US" sz="1800" kern="1200" dirty="0">
                        <a:solidFill>
                          <a:schemeClr val="dk1"/>
                        </a:solidFill>
                        <a:effectLst/>
                        <a:latin typeface="+mn-lt"/>
                        <a:ea typeface="+mn-ea"/>
                        <a:cs typeface="+mn-cs"/>
                      </a:endParaRPr>
                    </a:p>
                  </a:txBody>
                  <a:tcPr/>
                </a:tc>
                <a:extLst>
                  <a:ext uri="{0D108BD9-81ED-4DB2-BD59-A6C34878D82A}">
                    <a16:rowId xmlns:a16="http://schemas.microsoft.com/office/drawing/2014/main" val="251431438"/>
                  </a:ext>
                </a:extLst>
              </a:tr>
              <a:tr h="914400">
                <a:tc>
                  <a:txBody>
                    <a:bodyPr/>
                    <a:lstStyle/>
                    <a:p>
                      <a:r>
                        <a:rPr lang="en-US" dirty="0"/>
                        <a:t>ALLEGRO</a:t>
                      </a:r>
                    </a:p>
                  </a:txBody>
                  <a:tcPr/>
                </a:tc>
                <a:tc>
                  <a:txBody>
                    <a:bodyPr/>
                    <a:lstStyle/>
                    <a:p>
                      <a:r>
                        <a:rPr lang="en-US" sz="1800" kern="1200" dirty="0">
                          <a:solidFill>
                            <a:schemeClr val="dk1"/>
                          </a:solidFill>
                          <a:effectLst/>
                          <a:hlinkClick r:id="rId8"/>
                        </a:rPr>
                        <a:t>ALLEGRO_o1_v03</a:t>
                      </a:r>
                      <a:r>
                        <a:rPr lang="en-US" sz="1800" kern="1200" dirty="0">
                          <a:solidFill>
                            <a:schemeClr val="dk1"/>
                          </a:solidFill>
                          <a:effectLst/>
                        </a:rPr>
                        <a:t>: drift chamber tracker, current baseline </a:t>
                      </a:r>
                    </a:p>
                    <a:p>
                      <a:r>
                        <a:rPr lang="en-US" sz="1800" kern="1200" dirty="0">
                          <a:solidFill>
                            <a:schemeClr val="dk1"/>
                          </a:solidFill>
                          <a:effectLst/>
                          <a:hlinkClick r:id="rId9"/>
                        </a:rPr>
                        <a:t>ALLEGRO</a:t>
                      </a:r>
                      <a:r>
                        <a:rPr lang="en-US" sz="1800" kern="1200" dirty="0">
                          <a:solidFill>
                            <a:schemeClr val="dk1"/>
                          </a:solidFill>
                          <a:effectLst/>
                          <a:hlinkClick r:id="rId9"/>
                        </a:rPr>
                        <a:t>_o2_v01</a:t>
                      </a:r>
                      <a:r>
                        <a:rPr lang="en-US" sz="1800" kern="1200" dirty="0">
                          <a:solidFill>
                            <a:schemeClr val="dk1"/>
                          </a:solidFill>
                          <a:effectLst/>
                        </a:rPr>
                        <a:t>: straw tube tracker to enable direct DCH vs straw comp.</a:t>
                      </a:r>
                      <a:endParaRPr lang="en-US" sz="1800" kern="1200" dirty="0">
                        <a:solidFill>
                          <a:schemeClr val="dk1"/>
                        </a:solidFill>
                        <a:effectLst/>
                        <a:latin typeface="+mn-lt"/>
                        <a:ea typeface="+mn-ea"/>
                        <a:cs typeface="+mn-cs"/>
                      </a:endParaRPr>
                    </a:p>
                  </a:txBody>
                  <a:tcPr/>
                </a:tc>
                <a:extLst>
                  <a:ext uri="{0D108BD9-81ED-4DB2-BD59-A6C34878D82A}">
                    <a16:rowId xmlns:a16="http://schemas.microsoft.com/office/drawing/2014/main" val="3516540724"/>
                  </a:ext>
                </a:extLst>
              </a:tr>
              <a:tr h="914400">
                <a:tc>
                  <a:txBody>
                    <a:bodyPr/>
                    <a:lstStyle/>
                    <a:p>
                      <a:r>
                        <a:rPr lang="en-US" dirty="0"/>
                        <a:t>ILD</a:t>
                      </a:r>
                    </a:p>
                  </a:txBody>
                  <a:tcPr/>
                </a:tc>
                <a:tc>
                  <a:txBody>
                    <a:bodyPr/>
                    <a:lstStyle/>
                    <a:p>
                      <a:r>
                        <a:rPr lang="en-US" sz="1800" kern="1200" dirty="0">
                          <a:solidFill>
                            <a:schemeClr val="dk1"/>
                          </a:solidFill>
                          <a:effectLst/>
                          <a:hlinkClick r:id="rId10"/>
                        </a:rPr>
                        <a:t>ILD_FCCee_v01</a:t>
                      </a:r>
                      <a:r>
                        <a:rPr lang="en-US" sz="1800" kern="1200" dirty="0">
                          <a:solidFill>
                            <a:schemeClr val="dk1"/>
                          </a:solidFill>
                          <a:effectLst/>
                        </a:rPr>
                        <a:t>: larger TPC</a:t>
                      </a:r>
                    </a:p>
                    <a:p>
                      <a:r>
                        <a:rPr lang="en-US" sz="1800" kern="1200" dirty="0">
                          <a:solidFill>
                            <a:schemeClr val="dk1"/>
                          </a:solidFill>
                          <a:effectLst/>
                          <a:hlinkClick r:id="rId11"/>
                        </a:rPr>
                        <a:t>ILD_FCCee_v02</a:t>
                      </a:r>
                      <a:r>
                        <a:rPr lang="en-US" sz="1800" kern="1200" dirty="0">
                          <a:solidFill>
                            <a:schemeClr val="dk1"/>
                          </a:solidFill>
                          <a:effectLst/>
                        </a:rPr>
                        <a:t>: smaller TPC</a:t>
                      </a:r>
                      <a:endParaRPr lang="en-US" sz="1800" kern="1200" dirty="0">
                        <a:solidFill>
                          <a:schemeClr val="dk1"/>
                        </a:solidFill>
                        <a:effectLst/>
                        <a:latin typeface="+mn-lt"/>
                        <a:ea typeface="+mn-ea"/>
                        <a:cs typeface="+mn-cs"/>
                      </a:endParaRPr>
                    </a:p>
                  </a:txBody>
                  <a:tcPr/>
                </a:tc>
                <a:extLst>
                  <a:ext uri="{0D108BD9-81ED-4DB2-BD59-A6C34878D82A}">
                    <a16:rowId xmlns:a16="http://schemas.microsoft.com/office/drawing/2014/main" val="3915598312"/>
                  </a:ext>
                </a:extLst>
              </a:tr>
              <a:tr h="914400">
                <a:tc>
                  <a:txBody>
                    <a:bodyPr/>
                    <a:lstStyle/>
                    <a:p>
                      <a:r>
                        <a:rPr lang="en-US" dirty="0"/>
                        <a:t>ALFA</a:t>
                      </a:r>
                    </a:p>
                  </a:txBody>
                  <a:tcPr/>
                </a:tc>
                <a:tc>
                  <a:txBody>
                    <a:bodyPr/>
                    <a:lstStyle/>
                    <a:p>
                      <a:r>
                        <a:rPr lang="en-US" dirty="0"/>
                        <a:t>Coming soon.</a:t>
                      </a:r>
                    </a:p>
                  </a:txBody>
                  <a:tcPr/>
                </a:tc>
                <a:extLst>
                  <a:ext uri="{0D108BD9-81ED-4DB2-BD59-A6C34878D82A}">
                    <a16:rowId xmlns:a16="http://schemas.microsoft.com/office/drawing/2014/main" val="2158032230"/>
                  </a:ext>
                </a:extLst>
              </a:tr>
              <a:tr h="914400">
                <a:tc>
                  <a:txBody>
                    <a:bodyPr/>
                    <a:lstStyle/>
                    <a:p>
                      <a:r>
                        <a:rPr lang="en-US" dirty="0"/>
                        <a:t>AGORA</a:t>
                      </a:r>
                    </a:p>
                  </a:txBody>
                  <a:tcPr/>
                </a:tc>
                <a:tc>
                  <a:txBody>
                    <a:bodyPr/>
                    <a:lstStyle/>
                    <a:p>
                      <a:r>
                        <a:rPr lang="en-US" dirty="0"/>
                        <a:t>Catching up with current key4hep</a:t>
                      </a:r>
                    </a:p>
                  </a:txBody>
                  <a:tcPr/>
                </a:tc>
                <a:extLst>
                  <a:ext uri="{0D108BD9-81ED-4DB2-BD59-A6C34878D82A}">
                    <a16:rowId xmlns:a16="http://schemas.microsoft.com/office/drawing/2014/main" val="367378127"/>
                  </a:ext>
                </a:extLst>
              </a:tr>
            </a:tbl>
          </a:graphicData>
        </a:graphic>
      </p:graphicFrame>
      <p:sp>
        <p:nvSpPr>
          <p:cNvPr id="4" name="Slide Number Placeholder 3">
            <a:extLst>
              <a:ext uri="{FF2B5EF4-FFF2-40B4-BE49-F238E27FC236}">
                <a16:creationId xmlns:a16="http://schemas.microsoft.com/office/drawing/2014/main" id="{4071A519-4FCA-E680-AB48-9E4B28F16BBF}"/>
              </a:ext>
            </a:extLst>
          </p:cNvPr>
          <p:cNvSpPr>
            <a:spLocks noGrp="1"/>
          </p:cNvSpPr>
          <p:nvPr>
            <p:ph type="sldNum" sz="quarter" idx="12"/>
          </p:nvPr>
        </p:nvSpPr>
        <p:spPr/>
        <p:txBody>
          <a:bodyPr/>
          <a:lstStyle/>
          <a:p>
            <a:fld id="{0028B4D4-FF0B-7348-8D92-6EB93DDA7D4D}" type="slidenum">
              <a:rPr lang="en-US" smtClean="0"/>
              <a:t>14</a:t>
            </a:fld>
            <a:endParaRPr lang="en-US"/>
          </a:p>
        </p:txBody>
      </p:sp>
      <p:pic>
        <p:nvPicPr>
          <p:cNvPr id="10" name="Picture 9">
            <a:extLst>
              <a:ext uri="{FF2B5EF4-FFF2-40B4-BE49-F238E27FC236}">
                <a16:creationId xmlns:a16="http://schemas.microsoft.com/office/drawing/2014/main" id="{483CBD83-EDFF-6216-1BEF-A2C4F79C0905}"/>
              </a:ext>
            </a:extLst>
          </p:cNvPr>
          <p:cNvPicPr>
            <a:picLocks noChangeAspect="1"/>
          </p:cNvPicPr>
          <p:nvPr/>
        </p:nvPicPr>
        <p:blipFill>
          <a:blip r:embed="rId12"/>
          <a:stretch>
            <a:fillRect/>
          </a:stretch>
        </p:blipFill>
        <p:spPr>
          <a:xfrm>
            <a:off x="838405" y="1212055"/>
            <a:ext cx="963305" cy="863653"/>
          </a:xfrm>
          <a:prstGeom prst="rect">
            <a:avLst/>
          </a:prstGeom>
        </p:spPr>
      </p:pic>
      <p:pic>
        <p:nvPicPr>
          <p:cNvPr id="12" name="Picture 11">
            <a:extLst>
              <a:ext uri="{FF2B5EF4-FFF2-40B4-BE49-F238E27FC236}">
                <a16:creationId xmlns:a16="http://schemas.microsoft.com/office/drawing/2014/main" id="{082DD4BA-BD1F-EA4A-A31D-B805083D6C22}"/>
              </a:ext>
            </a:extLst>
          </p:cNvPr>
          <p:cNvPicPr>
            <a:picLocks noChangeAspect="1"/>
          </p:cNvPicPr>
          <p:nvPr/>
        </p:nvPicPr>
        <p:blipFill>
          <a:blip r:embed="rId13"/>
          <a:stretch>
            <a:fillRect/>
          </a:stretch>
        </p:blipFill>
        <p:spPr>
          <a:xfrm>
            <a:off x="722361" y="2168725"/>
            <a:ext cx="1174128" cy="908796"/>
          </a:xfrm>
          <a:prstGeom prst="rect">
            <a:avLst/>
          </a:prstGeom>
        </p:spPr>
      </p:pic>
      <p:pic>
        <p:nvPicPr>
          <p:cNvPr id="14" name="Picture 13">
            <a:extLst>
              <a:ext uri="{FF2B5EF4-FFF2-40B4-BE49-F238E27FC236}">
                <a16:creationId xmlns:a16="http://schemas.microsoft.com/office/drawing/2014/main" id="{A2D47338-3B81-6BEA-9AE3-64FB770A7845}"/>
              </a:ext>
            </a:extLst>
          </p:cNvPr>
          <p:cNvPicPr>
            <a:picLocks noChangeAspect="1"/>
          </p:cNvPicPr>
          <p:nvPr/>
        </p:nvPicPr>
        <p:blipFill>
          <a:blip r:embed="rId14"/>
          <a:stretch>
            <a:fillRect/>
          </a:stretch>
        </p:blipFill>
        <p:spPr>
          <a:xfrm>
            <a:off x="725932" y="3034886"/>
            <a:ext cx="1170557" cy="987309"/>
          </a:xfrm>
          <a:prstGeom prst="rect">
            <a:avLst/>
          </a:prstGeom>
        </p:spPr>
      </p:pic>
      <p:pic>
        <p:nvPicPr>
          <p:cNvPr id="16" name="Picture 15">
            <a:extLst>
              <a:ext uri="{FF2B5EF4-FFF2-40B4-BE49-F238E27FC236}">
                <a16:creationId xmlns:a16="http://schemas.microsoft.com/office/drawing/2014/main" id="{D689199B-3496-64E8-0F9C-1628181E6C8E}"/>
              </a:ext>
            </a:extLst>
          </p:cNvPr>
          <p:cNvPicPr>
            <a:picLocks noChangeAspect="1"/>
          </p:cNvPicPr>
          <p:nvPr/>
        </p:nvPicPr>
        <p:blipFill>
          <a:blip r:embed="rId15"/>
          <a:stretch>
            <a:fillRect/>
          </a:stretch>
        </p:blipFill>
        <p:spPr>
          <a:xfrm>
            <a:off x="725932" y="3986317"/>
            <a:ext cx="1050860" cy="894292"/>
          </a:xfrm>
          <a:prstGeom prst="rect">
            <a:avLst/>
          </a:prstGeom>
        </p:spPr>
      </p:pic>
      <p:pic>
        <p:nvPicPr>
          <p:cNvPr id="18" name="Picture 17">
            <a:extLst>
              <a:ext uri="{FF2B5EF4-FFF2-40B4-BE49-F238E27FC236}">
                <a16:creationId xmlns:a16="http://schemas.microsoft.com/office/drawing/2014/main" id="{4F4D7A8F-ED75-56D9-543D-3A9F0FFFB090}"/>
              </a:ext>
            </a:extLst>
          </p:cNvPr>
          <p:cNvPicPr>
            <a:picLocks noChangeAspect="1"/>
          </p:cNvPicPr>
          <p:nvPr/>
        </p:nvPicPr>
        <p:blipFill>
          <a:blip r:embed="rId16"/>
          <a:stretch>
            <a:fillRect/>
          </a:stretch>
        </p:blipFill>
        <p:spPr>
          <a:xfrm>
            <a:off x="589374" y="4973626"/>
            <a:ext cx="1174128" cy="655381"/>
          </a:xfrm>
          <a:prstGeom prst="rect">
            <a:avLst/>
          </a:prstGeom>
        </p:spPr>
      </p:pic>
      <p:pic>
        <p:nvPicPr>
          <p:cNvPr id="20" name="Picture 19">
            <a:extLst>
              <a:ext uri="{FF2B5EF4-FFF2-40B4-BE49-F238E27FC236}">
                <a16:creationId xmlns:a16="http://schemas.microsoft.com/office/drawing/2014/main" id="{A10B2AD7-9116-E1D5-4315-0071613FB234}"/>
              </a:ext>
            </a:extLst>
          </p:cNvPr>
          <p:cNvPicPr>
            <a:picLocks noChangeAspect="1"/>
          </p:cNvPicPr>
          <p:nvPr/>
        </p:nvPicPr>
        <p:blipFill>
          <a:blip r:embed="rId17"/>
          <a:srcRect l="4764" t="19950" r="4012" b="37061"/>
          <a:stretch>
            <a:fillRect/>
          </a:stretch>
        </p:blipFill>
        <p:spPr>
          <a:xfrm>
            <a:off x="627582" y="5872837"/>
            <a:ext cx="1174128" cy="747995"/>
          </a:xfrm>
          <a:prstGeom prst="rect">
            <a:avLst/>
          </a:prstGeom>
        </p:spPr>
      </p:pic>
      <p:sp>
        <p:nvSpPr>
          <p:cNvPr id="21" name="TextBox 20">
            <a:extLst>
              <a:ext uri="{FF2B5EF4-FFF2-40B4-BE49-F238E27FC236}">
                <a16:creationId xmlns:a16="http://schemas.microsoft.com/office/drawing/2014/main" id="{CD6E7656-AD4E-DB59-CD8A-91C5E315CE39}"/>
              </a:ext>
            </a:extLst>
          </p:cNvPr>
          <p:cNvSpPr txBox="1"/>
          <p:nvPr/>
        </p:nvSpPr>
        <p:spPr>
          <a:xfrm>
            <a:off x="8222575" y="4433463"/>
            <a:ext cx="3586248" cy="1323439"/>
          </a:xfrm>
          <a:prstGeom prst="rect">
            <a:avLst/>
          </a:prstGeom>
          <a:solidFill>
            <a:srgbClr val="FFE699"/>
          </a:solidFill>
        </p:spPr>
        <p:txBody>
          <a:bodyPr wrap="square" rtlCol="0">
            <a:spAutoFit/>
          </a:bodyPr>
          <a:lstStyle/>
          <a:p>
            <a:r>
              <a:rPr lang="en-US" sz="2000" dirty="0"/>
              <a:t>Geometries and corresponding </a:t>
            </a:r>
            <a:br>
              <a:rPr lang="en-US" sz="2000" dirty="0"/>
            </a:br>
            <a:r>
              <a:rPr lang="en-US" sz="2000" dirty="0"/>
              <a:t>algorithms versioned to track</a:t>
            </a:r>
            <a:br>
              <a:rPr lang="en-US" sz="2000" dirty="0"/>
            </a:br>
            <a:r>
              <a:rPr lang="en-US" sz="2000" dirty="0"/>
              <a:t>significant changes and to support backwards compatibility</a:t>
            </a:r>
          </a:p>
        </p:txBody>
      </p:sp>
    </p:spTree>
    <p:extLst>
      <p:ext uri="{BB962C8B-B14F-4D97-AF65-F5344CB8AC3E}">
        <p14:creationId xmlns:p14="http://schemas.microsoft.com/office/powerpoint/2010/main" val="1094884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C394E-52B9-8E36-66F4-6C3D47511EB4}"/>
              </a:ext>
            </a:extLst>
          </p:cNvPr>
          <p:cNvSpPr>
            <a:spLocks noGrp="1"/>
          </p:cNvSpPr>
          <p:nvPr>
            <p:ph type="title"/>
          </p:nvPr>
        </p:nvSpPr>
        <p:spPr/>
        <p:txBody>
          <a:bodyPr/>
          <a:lstStyle/>
          <a:p>
            <a:r>
              <a:rPr lang="en-US" dirty="0"/>
              <a:t>Key4hep packages: k4Bench for inspecting technical performance of simulation geometries and its evolution</a:t>
            </a:r>
          </a:p>
        </p:txBody>
      </p:sp>
      <p:sp>
        <p:nvSpPr>
          <p:cNvPr id="3" name="Content Placeholder 2">
            <a:extLst>
              <a:ext uri="{FF2B5EF4-FFF2-40B4-BE49-F238E27FC236}">
                <a16:creationId xmlns:a16="http://schemas.microsoft.com/office/drawing/2014/main" id="{DC613BF9-EBFE-D3E3-DDD9-66173FEEF8D7}"/>
              </a:ext>
            </a:extLst>
          </p:cNvPr>
          <p:cNvSpPr>
            <a:spLocks noGrp="1"/>
          </p:cNvSpPr>
          <p:nvPr>
            <p:ph idx="1"/>
          </p:nvPr>
        </p:nvSpPr>
        <p:spPr>
          <a:xfrm>
            <a:off x="284408" y="4566103"/>
            <a:ext cx="11069392" cy="1969635"/>
          </a:xfrm>
          <a:ln>
            <a:noFill/>
          </a:ln>
        </p:spPr>
        <p:txBody>
          <a:bodyPr>
            <a:normAutofit/>
          </a:bodyPr>
          <a:lstStyle/>
          <a:p>
            <a:r>
              <a:rPr lang="en-US" dirty="0">
                <a:hlinkClick r:id="rId2"/>
              </a:rPr>
              <a:t>https://k4bench-dashboard.app.cern.ch</a:t>
            </a:r>
            <a:endParaRPr lang="en-US" dirty="0"/>
          </a:p>
          <a:p>
            <a:r>
              <a:rPr lang="en-US" dirty="0"/>
              <a:t>Tracking day-by-day benchmark performance evolution. Automated reports made to most likely pull request(s) when changes happen</a:t>
            </a:r>
          </a:p>
          <a:p>
            <a:r>
              <a:rPr lang="en-US" dirty="0"/>
              <a:t>Documentation available at: </a:t>
            </a:r>
            <a:r>
              <a:rPr lang="en-US" dirty="0">
                <a:hlinkClick r:id="rId3"/>
              </a:rPr>
              <a:t>https://key4hep.github.io/k4Bench/</a:t>
            </a:r>
            <a:r>
              <a:rPr lang="en-US" dirty="0"/>
              <a:t> </a:t>
            </a:r>
          </a:p>
        </p:txBody>
      </p:sp>
      <p:sp>
        <p:nvSpPr>
          <p:cNvPr id="4" name="Slide Number Placeholder 3">
            <a:extLst>
              <a:ext uri="{FF2B5EF4-FFF2-40B4-BE49-F238E27FC236}">
                <a16:creationId xmlns:a16="http://schemas.microsoft.com/office/drawing/2014/main" id="{6764CCA4-5D2D-6436-AF94-BD67080E5A2A}"/>
              </a:ext>
            </a:extLst>
          </p:cNvPr>
          <p:cNvSpPr>
            <a:spLocks noGrp="1"/>
          </p:cNvSpPr>
          <p:nvPr>
            <p:ph type="sldNum" sz="quarter" idx="12"/>
          </p:nvPr>
        </p:nvSpPr>
        <p:spPr/>
        <p:txBody>
          <a:bodyPr/>
          <a:lstStyle/>
          <a:p>
            <a:fld id="{0028B4D4-FF0B-7348-8D92-6EB93DDA7D4D}" type="slidenum">
              <a:rPr lang="en-US" smtClean="0"/>
              <a:t>15</a:t>
            </a:fld>
            <a:endParaRPr lang="en-US"/>
          </a:p>
        </p:txBody>
      </p:sp>
      <p:pic>
        <p:nvPicPr>
          <p:cNvPr id="5" name="Picture 4">
            <a:extLst>
              <a:ext uri="{FF2B5EF4-FFF2-40B4-BE49-F238E27FC236}">
                <a16:creationId xmlns:a16="http://schemas.microsoft.com/office/drawing/2014/main" id="{C71010EF-7587-C281-B453-10791D053406}"/>
              </a:ext>
            </a:extLst>
          </p:cNvPr>
          <p:cNvPicPr>
            <a:picLocks noChangeAspect="1"/>
          </p:cNvPicPr>
          <p:nvPr/>
        </p:nvPicPr>
        <p:blipFill>
          <a:blip r:embed="rId4"/>
          <a:stretch>
            <a:fillRect/>
          </a:stretch>
        </p:blipFill>
        <p:spPr>
          <a:xfrm>
            <a:off x="6372898" y="1237563"/>
            <a:ext cx="5283841" cy="2889006"/>
          </a:xfrm>
          <a:prstGeom prst="rect">
            <a:avLst/>
          </a:prstGeom>
        </p:spPr>
      </p:pic>
      <p:pic>
        <p:nvPicPr>
          <p:cNvPr id="6" name="Picture 5">
            <a:extLst>
              <a:ext uri="{FF2B5EF4-FFF2-40B4-BE49-F238E27FC236}">
                <a16:creationId xmlns:a16="http://schemas.microsoft.com/office/drawing/2014/main" id="{FF29A9A3-46DF-0FA5-93BC-ADB503F8A84C}"/>
              </a:ext>
            </a:extLst>
          </p:cNvPr>
          <p:cNvPicPr>
            <a:picLocks noChangeAspect="1"/>
          </p:cNvPicPr>
          <p:nvPr/>
        </p:nvPicPr>
        <p:blipFill>
          <a:blip r:embed="rId5"/>
          <a:stretch>
            <a:fillRect/>
          </a:stretch>
        </p:blipFill>
        <p:spPr>
          <a:xfrm>
            <a:off x="255628" y="1237563"/>
            <a:ext cx="5563476" cy="3068394"/>
          </a:xfrm>
          <a:prstGeom prst="rect">
            <a:avLst/>
          </a:prstGeom>
        </p:spPr>
      </p:pic>
    </p:spTree>
    <p:extLst>
      <p:ext uri="{BB962C8B-B14F-4D97-AF65-F5344CB8AC3E}">
        <p14:creationId xmlns:p14="http://schemas.microsoft.com/office/powerpoint/2010/main" val="702258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8F2EA-C524-7801-B234-273AA4CC9EDA}"/>
              </a:ext>
            </a:extLst>
          </p:cNvPr>
          <p:cNvSpPr>
            <a:spLocks noGrp="1"/>
          </p:cNvSpPr>
          <p:nvPr>
            <p:ph type="title"/>
          </p:nvPr>
        </p:nvSpPr>
        <p:spPr>
          <a:xfrm>
            <a:off x="284407" y="0"/>
            <a:ext cx="11223969" cy="1325563"/>
          </a:xfrm>
        </p:spPr>
        <p:txBody>
          <a:bodyPr/>
          <a:lstStyle/>
          <a:p>
            <a:r>
              <a:rPr lang="en-US" dirty="0"/>
              <a:t>Beginnings of a validation and automated performance analysis</a:t>
            </a:r>
          </a:p>
        </p:txBody>
      </p:sp>
      <p:sp>
        <p:nvSpPr>
          <p:cNvPr id="3" name="Content Placeholder 2">
            <a:extLst>
              <a:ext uri="{FF2B5EF4-FFF2-40B4-BE49-F238E27FC236}">
                <a16:creationId xmlns:a16="http://schemas.microsoft.com/office/drawing/2014/main" id="{A964FCC6-56D1-F959-3362-0BC26B7B6C1B}"/>
              </a:ext>
            </a:extLst>
          </p:cNvPr>
          <p:cNvSpPr>
            <a:spLocks noGrp="1"/>
          </p:cNvSpPr>
          <p:nvPr>
            <p:ph idx="1"/>
          </p:nvPr>
        </p:nvSpPr>
        <p:spPr>
          <a:xfrm>
            <a:off x="47344" y="1927014"/>
            <a:ext cx="5455990" cy="4429335"/>
          </a:xfrm>
        </p:spPr>
        <p:txBody>
          <a:bodyPr>
            <a:normAutofit/>
          </a:bodyPr>
          <a:lstStyle/>
          <a:p>
            <a:r>
              <a:rPr lang="en-US" sz="2400" dirty="0"/>
              <a:t>Designed to catch development regressions via histogram comparisons</a:t>
            </a:r>
            <a:endParaRPr lang="en-US" sz="2400" dirty="0">
              <a:hlinkClick r:id="rId2"/>
            </a:endParaRPr>
          </a:p>
          <a:p>
            <a:r>
              <a:rPr lang="en-US" sz="2400" dirty="0"/>
              <a:t>Needs attention/interest from detector experts  to implement geometry-specific useful set of comparisons to be monitored</a:t>
            </a:r>
          </a:p>
          <a:p>
            <a:endParaRPr lang="en-US" sz="2400" dirty="0"/>
          </a:p>
          <a:p>
            <a:r>
              <a:rPr lang="en-US" sz="2400" dirty="0"/>
              <a:t>Consumes EDM4hep collections and </a:t>
            </a:r>
            <a:r>
              <a:rPr lang="en-US" sz="2400" dirty="0" err="1"/>
              <a:t>digi</a:t>
            </a:r>
            <a:r>
              <a:rPr lang="en-US" sz="2400" dirty="0"/>
              <a:t>-to-sim truth association links to compare reconstructed track performance against MC truth expectations </a:t>
            </a:r>
            <a:endParaRPr lang="en-US" sz="2400" dirty="0">
              <a:solidFill>
                <a:srgbClr val="0D0C39"/>
              </a:solidFill>
              <a:latin typeface="Helvetica" pitchFamily="2" charset="0"/>
            </a:endParaRPr>
          </a:p>
          <a:p>
            <a:endParaRPr lang="en-US" sz="2400" dirty="0"/>
          </a:p>
          <a:p>
            <a:endParaRPr lang="en-US" sz="2400" dirty="0"/>
          </a:p>
          <a:p>
            <a:pPr marL="0" indent="0">
              <a:buNone/>
            </a:pPr>
            <a:endParaRPr lang="en-US" dirty="0">
              <a:hlinkClick r:id="rId3"/>
            </a:endParaRPr>
          </a:p>
          <a:p>
            <a:endParaRPr lang="en-US" dirty="0">
              <a:hlinkClick r:id="rId3"/>
            </a:endParaRPr>
          </a:p>
        </p:txBody>
      </p:sp>
      <p:sp>
        <p:nvSpPr>
          <p:cNvPr id="4" name="Slide Number Placeholder 3">
            <a:extLst>
              <a:ext uri="{FF2B5EF4-FFF2-40B4-BE49-F238E27FC236}">
                <a16:creationId xmlns:a16="http://schemas.microsoft.com/office/drawing/2014/main" id="{23E9501B-CD62-912C-223A-81A420DB8C4B}"/>
              </a:ext>
            </a:extLst>
          </p:cNvPr>
          <p:cNvSpPr>
            <a:spLocks noGrp="1"/>
          </p:cNvSpPr>
          <p:nvPr>
            <p:ph type="sldNum" sz="quarter" idx="12"/>
          </p:nvPr>
        </p:nvSpPr>
        <p:spPr/>
        <p:txBody>
          <a:bodyPr/>
          <a:lstStyle/>
          <a:p>
            <a:fld id="{0028B4D4-FF0B-7348-8D92-6EB93DDA7D4D}" type="slidenum">
              <a:rPr lang="en-US" smtClean="0"/>
              <a:t>16</a:t>
            </a:fld>
            <a:endParaRPr lang="en-US"/>
          </a:p>
        </p:txBody>
      </p:sp>
      <p:pic>
        <p:nvPicPr>
          <p:cNvPr id="5" name="Picture 4">
            <a:extLst>
              <a:ext uri="{FF2B5EF4-FFF2-40B4-BE49-F238E27FC236}">
                <a16:creationId xmlns:a16="http://schemas.microsoft.com/office/drawing/2014/main" id="{654C8B9E-181F-A638-E6AC-F330954F6BC1}"/>
              </a:ext>
            </a:extLst>
          </p:cNvPr>
          <p:cNvPicPr>
            <a:picLocks noChangeAspect="1"/>
          </p:cNvPicPr>
          <p:nvPr/>
        </p:nvPicPr>
        <p:blipFill>
          <a:blip r:embed="rId4"/>
          <a:stretch>
            <a:fillRect/>
          </a:stretch>
        </p:blipFill>
        <p:spPr>
          <a:xfrm>
            <a:off x="5503333" y="1444001"/>
            <a:ext cx="6688667" cy="2684814"/>
          </a:xfrm>
          <a:prstGeom prst="rect">
            <a:avLst/>
          </a:prstGeom>
        </p:spPr>
      </p:pic>
      <p:sp>
        <p:nvSpPr>
          <p:cNvPr id="7" name="TextBox 6">
            <a:extLst>
              <a:ext uri="{FF2B5EF4-FFF2-40B4-BE49-F238E27FC236}">
                <a16:creationId xmlns:a16="http://schemas.microsoft.com/office/drawing/2014/main" id="{8511C690-A361-BB82-4712-DFB261723DD9}"/>
              </a:ext>
            </a:extLst>
          </p:cNvPr>
          <p:cNvSpPr txBox="1"/>
          <p:nvPr/>
        </p:nvSpPr>
        <p:spPr>
          <a:xfrm>
            <a:off x="214146" y="1347164"/>
            <a:ext cx="5184176" cy="830997"/>
          </a:xfrm>
          <a:prstGeom prst="rect">
            <a:avLst/>
          </a:prstGeom>
          <a:noFill/>
        </p:spPr>
        <p:txBody>
          <a:bodyPr wrap="none" rtlCol="0">
            <a:spAutoFit/>
          </a:bodyPr>
          <a:lstStyle/>
          <a:p>
            <a:r>
              <a:rPr lang="en-US" sz="2400" dirty="0">
                <a:hlinkClick r:id="rId2"/>
              </a:rPr>
              <a:t>https://key4hep-validation.web.cern.ch</a:t>
            </a:r>
            <a:r>
              <a:rPr lang="en-US" sz="2400" dirty="0"/>
              <a:t> </a:t>
            </a:r>
          </a:p>
          <a:p>
            <a:endParaRPr lang="en-US" sz="2400" dirty="0"/>
          </a:p>
        </p:txBody>
      </p:sp>
      <p:sp>
        <p:nvSpPr>
          <p:cNvPr id="8" name="TextBox 7">
            <a:extLst>
              <a:ext uri="{FF2B5EF4-FFF2-40B4-BE49-F238E27FC236}">
                <a16:creationId xmlns:a16="http://schemas.microsoft.com/office/drawing/2014/main" id="{7B60E0E9-D1E5-287C-0FB0-6C081CA0B82C}"/>
              </a:ext>
            </a:extLst>
          </p:cNvPr>
          <p:cNvSpPr txBox="1"/>
          <p:nvPr/>
        </p:nvSpPr>
        <p:spPr>
          <a:xfrm>
            <a:off x="971386" y="4085774"/>
            <a:ext cx="3259418" cy="461665"/>
          </a:xfrm>
          <a:prstGeom prst="rect">
            <a:avLst/>
          </a:prstGeom>
          <a:noFill/>
        </p:spPr>
        <p:txBody>
          <a:bodyPr wrap="none" rtlCol="0">
            <a:spAutoFit/>
          </a:bodyPr>
          <a:lstStyle/>
          <a:p>
            <a:r>
              <a:rPr lang="en-US" sz="2400" dirty="0">
                <a:hlinkClick r:id="rId5"/>
              </a:rPr>
              <a:t>k4DetectorPerformance</a:t>
            </a:r>
            <a:endParaRPr lang="en-US" sz="2400" dirty="0"/>
          </a:p>
        </p:txBody>
      </p:sp>
      <p:pic>
        <p:nvPicPr>
          <p:cNvPr id="9" name="Picture 8">
            <a:extLst>
              <a:ext uri="{FF2B5EF4-FFF2-40B4-BE49-F238E27FC236}">
                <a16:creationId xmlns:a16="http://schemas.microsoft.com/office/drawing/2014/main" id="{5C10ECA5-3CBE-458B-9F62-FA76D5452D0E}"/>
              </a:ext>
            </a:extLst>
          </p:cNvPr>
          <p:cNvPicPr>
            <a:picLocks noChangeAspect="1"/>
          </p:cNvPicPr>
          <p:nvPr/>
        </p:nvPicPr>
        <p:blipFill>
          <a:blip r:embed="rId6"/>
          <a:stretch>
            <a:fillRect/>
          </a:stretch>
        </p:blipFill>
        <p:spPr>
          <a:xfrm>
            <a:off x="5174956" y="4278542"/>
            <a:ext cx="7031256" cy="1885191"/>
          </a:xfrm>
          <a:prstGeom prst="rect">
            <a:avLst/>
          </a:prstGeom>
        </p:spPr>
      </p:pic>
    </p:spTree>
    <p:extLst>
      <p:ext uri="{BB962C8B-B14F-4D97-AF65-F5344CB8AC3E}">
        <p14:creationId xmlns:p14="http://schemas.microsoft.com/office/powerpoint/2010/main" val="1526005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C287816-AD63-3FCE-02EA-F8532527FF6C}"/>
              </a:ext>
            </a:extLst>
          </p:cNvPr>
          <p:cNvSpPr>
            <a:spLocks noGrp="1"/>
          </p:cNvSpPr>
          <p:nvPr>
            <p:ph type="title"/>
          </p:nvPr>
        </p:nvSpPr>
        <p:spPr/>
        <p:txBody>
          <a:bodyPr/>
          <a:lstStyle/>
          <a:p>
            <a:pPr algn="ctr"/>
            <a:r>
              <a:rPr lang="en-US" dirty="0"/>
              <a:t>Towards a distributed </a:t>
            </a:r>
            <a:br>
              <a:rPr lang="en-US" dirty="0"/>
            </a:br>
            <a:r>
              <a:rPr lang="en-US" dirty="0"/>
              <a:t>computing system</a:t>
            </a:r>
          </a:p>
        </p:txBody>
      </p:sp>
      <p:sp>
        <p:nvSpPr>
          <p:cNvPr id="6" name="Text Placeholder 5">
            <a:extLst>
              <a:ext uri="{FF2B5EF4-FFF2-40B4-BE49-F238E27FC236}">
                <a16:creationId xmlns:a16="http://schemas.microsoft.com/office/drawing/2014/main" id="{23E366B2-7440-5206-5B44-E7592419BA3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1838CC4-9DA4-DCC1-B81F-B58824259937}"/>
              </a:ext>
            </a:extLst>
          </p:cNvPr>
          <p:cNvSpPr>
            <a:spLocks noGrp="1"/>
          </p:cNvSpPr>
          <p:nvPr>
            <p:ph type="sldNum" sz="quarter" idx="12"/>
          </p:nvPr>
        </p:nvSpPr>
        <p:spPr/>
        <p:txBody>
          <a:bodyPr/>
          <a:lstStyle/>
          <a:p>
            <a:fld id="{0028B4D4-FF0B-7348-8D92-6EB93DDA7D4D}" type="slidenum">
              <a:rPr lang="en-US" smtClean="0"/>
              <a:t>17</a:t>
            </a:fld>
            <a:endParaRPr lang="en-US"/>
          </a:p>
        </p:txBody>
      </p:sp>
    </p:spTree>
    <p:extLst>
      <p:ext uri="{BB962C8B-B14F-4D97-AF65-F5344CB8AC3E}">
        <p14:creationId xmlns:p14="http://schemas.microsoft.com/office/powerpoint/2010/main" val="30315989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02E74-509D-B1FB-D46C-073F4D9F8D0F}"/>
              </a:ext>
            </a:extLst>
          </p:cNvPr>
          <p:cNvSpPr>
            <a:spLocks noGrp="1"/>
          </p:cNvSpPr>
          <p:nvPr>
            <p:ph type="title"/>
          </p:nvPr>
        </p:nvSpPr>
        <p:spPr/>
        <p:txBody>
          <a:bodyPr/>
          <a:lstStyle/>
          <a:p>
            <a:r>
              <a:rPr lang="en-US" dirty="0"/>
              <a:t>So far, most production activities have been done using </a:t>
            </a:r>
            <a:br>
              <a:rPr lang="en-US" dirty="0"/>
            </a:br>
            <a:r>
              <a:rPr lang="en-US" dirty="0"/>
              <a:t>CERN resources</a:t>
            </a:r>
          </a:p>
        </p:txBody>
      </p:sp>
      <p:sp>
        <p:nvSpPr>
          <p:cNvPr id="3" name="Content Placeholder 2">
            <a:extLst>
              <a:ext uri="{FF2B5EF4-FFF2-40B4-BE49-F238E27FC236}">
                <a16:creationId xmlns:a16="http://schemas.microsoft.com/office/drawing/2014/main" id="{2AEB52D6-7899-CF66-BF41-FD1A35B782F8}"/>
              </a:ext>
            </a:extLst>
          </p:cNvPr>
          <p:cNvSpPr>
            <a:spLocks noGrp="1"/>
          </p:cNvSpPr>
          <p:nvPr>
            <p:ph idx="1"/>
          </p:nvPr>
        </p:nvSpPr>
        <p:spPr>
          <a:xfrm>
            <a:off x="284408" y="1661374"/>
            <a:ext cx="11450392" cy="4841025"/>
          </a:xfrm>
        </p:spPr>
        <p:txBody>
          <a:bodyPr>
            <a:normAutofit/>
          </a:bodyPr>
          <a:lstStyle/>
          <a:p>
            <a:r>
              <a:rPr lang="en-US" dirty="0"/>
              <a:t>Storage: ~700 TB on EOS for production samples and analysis</a:t>
            </a:r>
          </a:p>
          <a:p>
            <a:r>
              <a:rPr lang="en-US" dirty="0"/>
              <a:t>Compute:</a:t>
            </a:r>
          </a:p>
          <a:p>
            <a:pPr lvl="1"/>
            <a:r>
              <a:rPr lang="en-US" dirty="0" err="1"/>
              <a:t>LXBatch</a:t>
            </a:r>
            <a:r>
              <a:rPr lang="en-US" dirty="0"/>
              <a:t>:  9k HS23</a:t>
            </a:r>
          </a:p>
          <a:p>
            <a:pPr lvl="1"/>
            <a:r>
              <a:rPr lang="en-US" dirty="0"/>
              <a:t>Some dedicated GPUs and development machines</a:t>
            </a:r>
          </a:p>
          <a:p>
            <a:pPr lvl="1"/>
            <a:r>
              <a:rPr lang="en-US" dirty="0"/>
              <a:t>GPU allocation at BSC are being used for a number of tracking and particle flow algorithm developments</a:t>
            </a:r>
          </a:p>
          <a:p>
            <a:r>
              <a:rPr lang="en-US" b="1" dirty="0"/>
              <a:t>This is about 1% of what CMS or ATLAS has at CERN</a:t>
            </a:r>
          </a:p>
          <a:p>
            <a:endParaRPr lang="en-US" dirty="0"/>
          </a:p>
          <a:p>
            <a:r>
              <a:rPr lang="en-US" dirty="0"/>
              <a:t>We do not generally have a </a:t>
            </a:r>
            <a:r>
              <a:rPr lang="en-US" dirty="0" err="1"/>
              <a:t>gen</a:t>
            </a:r>
            <a:r>
              <a:rPr lang="en-US" dirty="0" err="1">
                <a:sym typeface="Wingdings" pitchFamily="2" charset="2"/>
              </a:rPr>
              <a:t></a:t>
            </a:r>
            <a:r>
              <a:rPr lang="en-US" dirty="0" err="1"/>
              <a:t>sim</a:t>
            </a:r>
            <a:r>
              <a:rPr lang="en-US" dirty="0" err="1">
                <a:sym typeface="Wingdings" pitchFamily="2" charset="2"/>
              </a:rPr>
              <a:t></a:t>
            </a:r>
            <a:r>
              <a:rPr lang="en-US" dirty="0" err="1"/>
              <a:t>reco</a:t>
            </a:r>
            <a:r>
              <a:rPr lang="en-US" dirty="0" err="1">
                <a:sym typeface="Wingdings" pitchFamily="2" charset="2"/>
              </a:rPr>
              <a:t></a:t>
            </a:r>
            <a:r>
              <a:rPr lang="en-US" dirty="0" err="1"/>
              <a:t>analysis</a:t>
            </a:r>
            <a:r>
              <a:rPr lang="en-US" dirty="0"/>
              <a:t> chain that is of sufficient quality to merit generating 10^12 Z events today, but as detector concepts mature, we need to facilitate higher statistics studies</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2C3BA373-7E9B-50C9-D9E9-1195B76D5619}"/>
              </a:ext>
            </a:extLst>
          </p:cNvPr>
          <p:cNvSpPr>
            <a:spLocks noGrp="1"/>
          </p:cNvSpPr>
          <p:nvPr>
            <p:ph type="sldNum" sz="quarter" idx="12"/>
          </p:nvPr>
        </p:nvSpPr>
        <p:spPr/>
        <p:txBody>
          <a:bodyPr/>
          <a:lstStyle/>
          <a:p>
            <a:fld id="{0028B4D4-FF0B-7348-8D92-6EB93DDA7D4D}" type="slidenum">
              <a:rPr lang="en-US" smtClean="0"/>
              <a:t>18</a:t>
            </a:fld>
            <a:endParaRPr lang="en-US"/>
          </a:p>
        </p:txBody>
      </p:sp>
    </p:spTree>
    <p:extLst>
      <p:ext uri="{BB962C8B-B14F-4D97-AF65-F5344CB8AC3E}">
        <p14:creationId xmlns:p14="http://schemas.microsoft.com/office/powerpoint/2010/main" val="10908025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C6C55-57B7-5020-4A5B-8A537E7D3D9E}"/>
              </a:ext>
            </a:extLst>
          </p:cNvPr>
          <p:cNvSpPr>
            <a:spLocks noGrp="1"/>
          </p:cNvSpPr>
          <p:nvPr>
            <p:ph type="title"/>
          </p:nvPr>
        </p:nvSpPr>
        <p:spPr/>
        <p:txBody>
          <a:bodyPr/>
          <a:lstStyle/>
          <a:p>
            <a:r>
              <a:rPr lang="en-US" dirty="0"/>
              <a:t>Growing towards a (needed) distributed computing system</a:t>
            </a:r>
          </a:p>
        </p:txBody>
      </p:sp>
      <p:sp>
        <p:nvSpPr>
          <p:cNvPr id="3" name="Content Placeholder 2">
            <a:extLst>
              <a:ext uri="{FF2B5EF4-FFF2-40B4-BE49-F238E27FC236}">
                <a16:creationId xmlns:a16="http://schemas.microsoft.com/office/drawing/2014/main" id="{A28EAAA4-6A95-B53B-2A43-8FFD795D78D4}"/>
              </a:ext>
            </a:extLst>
          </p:cNvPr>
          <p:cNvSpPr>
            <a:spLocks noGrp="1"/>
          </p:cNvSpPr>
          <p:nvPr>
            <p:ph idx="1"/>
          </p:nvPr>
        </p:nvSpPr>
        <p:spPr>
          <a:xfrm>
            <a:off x="284408" y="1661375"/>
            <a:ext cx="5149741" cy="4515588"/>
          </a:xfrm>
        </p:spPr>
        <p:txBody>
          <a:bodyPr/>
          <a:lstStyle/>
          <a:p>
            <a:pPr marL="0" indent="0">
              <a:buNone/>
            </a:pPr>
            <a:r>
              <a:rPr lang="en-US" dirty="0"/>
              <a:t> </a:t>
            </a:r>
          </a:p>
        </p:txBody>
      </p:sp>
      <p:sp>
        <p:nvSpPr>
          <p:cNvPr id="4" name="Slide Number Placeholder 3">
            <a:extLst>
              <a:ext uri="{FF2B5EF4-FFF2-40B4-BE49-F238E27FC236}">
                <a16:creationId xmlns:a16="http://schemas.microsoft.com/office/drawing/2014/main" id="{DF07D25E-CC4E-78CC-3981-F1F08BAFF745}"/>
              </a:ext>
            </a:extLst>
          </p:cNvPr>
          <p:cNvSpPr>
            <a:spLocks noGrp="1"/>
          </p:cNvSpPr>
          <p:nvPr>
            <p:ph type="sldNum" sz="quarter" idx="12"/>
          </p:nvPr>
        </p:nvSpPr>
        <p:spPr/>
        <p:txBody>
          <a:bodyPr/>
          <a:lstStyle/>
          <a:p>
            <a:fld id="{0028B4D4-FF0B-7348-8D92-6EB93DDA7D4D}" type="slidenum">
              <a:rPr lang="en-US" smtClean="0"/>
              <a:t>19</a:t>
            </a:fld>
            <a:endParaRPr lang="en-US"/>
          </a:p>
        </p:txBody>
      </p:sp>
      <p:pic>
        <p:nvPicPr>
          <p:cNvPr id="2050" name="Picture 2">
            <a:extLst>
              <a:ext uri="{FF2B5EF4-FFF2-40B4-BE49-F238E27FC236}">
                <a16:creationId xmlns:a16="http://schemas.microsoft.com/office/drawing/2014/main" id="{946B2E17-028B-5907-48E0-3E6790D71E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7013" y="936992"/>
            <a:ext cx="7174121" cy="560192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C8781A8-4407-FDF2-5A81-6DEB66BF694F}"/>
              </a:ext>
            </a:extLst>
          </p:cNvPr>
          <p:cNvSpPr txBox="1"/>
          <p:nvPr/>
        </p:nvSpPr>
        <p:spPr>
          <a:xfrm>
            <a:off x="9709554" y="3919169"/>
            <a:ext cx="2198038" cy="369332"/>
          </a:xfrm>
          <a:prstGeom prst="rect">
            <a:avLst/>
          </a:prstGeom>
          <a:noFill/>
        </p:spPr>
        <p:txBody>
          <a:bodyPr wrap="none" rtlCol="0">
            <a:spAutoFit/>
          </a:bodyPr>
          <a:lstStyle/>
          <a:p>
            <a:r>
              <a:rPr lang="en-US" dirty="0">
                <a:hlinkClick r:id="rId3"/>
              </a:rPr>
              <a:t>Campana, CHEP 2026</a:t>
            </a:r>
            <a:endParaRPr lang="en-US" dirty="0"/>
          </a:p>
        </p:txBody>
      </p:sp>
    </p:spTree>
    <p:extLst>
      <p:ext uri="{BB962C8B-B14F-4D97-AF65-F5344CB8AC3E}">
        <p14:creationId xmlns:p14="http://schemas.microsoft.com/office/powerpoint/2010/main" val="1896466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42722E-1F29-9120-5225-2853652630DC}"/>
              </a:ext>
            </a:extLst>
          </p:cNvPr>
          <p:cNvPicPr>
            <a:picLocks noChangeAspect="1"/>
          </p:cNvPicPr>
          <p:nvPr/>
        </p:nvPicPr>
        <p:blipFill>
          <a:blip r:embed="rId2"/>
          <a:stretch>
            <a:fillRect/>
          </a:stretch>
        </p:blipFill>
        <p:spPr>
          <a:xfrm>
            <a:off x="5384800" y="2078565"/>
            <a:ext cx="6807200" cy="3568700"/>
          </a:xfrm>
          <a:prstGeom prst="rect">
            <a:avLst/>
          </a:prstGeom>
        </p:spPr>
      </p:pic>
      <p:sp>
        <p:nvSpPr>
          <p:cNvPr id="2" name="Title 1">
            <a:extLst>
              <a:ext uri="{FF2B5EF4-FFF2-40B4-BE49-F238E27FC236}">
                <a16:creationId xmlns:a16="http://schemas.microsoft.com/office/drawing/2014/main" id="{C5E99F67-553B-DFF7-F642-463C96C26A5B}"/>
              </a:ext>
            </a:extLst>
          </p:cNvPr>
          <p:cNvSpPr>
            <a:spLocks noGrp="1"/>
          </p:cNvSpPr>
          <p:nvPr>
            <p:ph type="title"/>
          </p:nvPr>
        </p:nvSpPr>
        <p:spPr/>
        <p:txBody>
          <a:bodyPr/>
          <a:lstStyle/>
          <a:p>
            <a:r>
              <a:rPr lang="en-US" dirty="0"/>
              <a:t>Start of a </a:t>
            </a:r>
            <a:r>
              <a:rPr lang="en-US" dirty="0" err="1"/>
              <a:t>Rucio</a:t>
            </a:r>
            <a:r>
              <a:rPr lang="en-US" dirty="0"/>
              <a:t> based data federation</a:t>
            </a:r>
          </a:p>
        </p:txBody>
      </p:sp>
      <p:sp>
        <p:nvSpPr>
          <p:cNvPr id="3" name="Content Placeholder 2">
            <a:extLst>
              <a:ext uri="{FF2B5EF4-FFF2-40B4-BE49-F238E27FC236}">
                <a16:creationId xmlns:a16="http://schemas.microsoft.com/office/drawing/2014/main" id="{6E263F33-7861-9567-D13A-1E9237F1B8CD}"/>
              </a:ext>
            </a:extLst>
          </p:cNvPr>
          <p:cNvSpPr>
            <a:spLocks noGrp="1"/>
          </p:cNvSpPr>
          <p:nvPr>
            <p:ph idx="1"/>
          </p:nvPr>
        </p:nvSpPr>
        <p:spPr>
          <a:xfrm>
            <a:off x="232158" y="1764018"/>
            <a:ext cx="11069392" cy="4515588"/>
          </a:xfrm>
        </p:spPr>
        <p:txBody>
          <a:bodyPr/>
          <a:lstStyle/>
          <a:p>
            <a:pPr marL="0" indent="0">
              <a:buNone/>
            </a:pPr>
            <a:r>
              <a:rPr lang="en-US" dirty="0"/>
              <a:t>All resources are unpledged at this point. </a:t>
            </a:r>
          </a:p>
        </p:txBody>
      </p:sp>
      <p:sp>
        <p:nvSpPr>
          <p:cNvPr id="4" name="Slide Number Placeholder 3">
            <a:extLst>
              <a:ext uri="{FF2B5EF4-FFF2-40B4-BE49-F238E27FC236}">
                <a16:creationId xmlns:a16="http://schemas.microsoft.com/office/drawing/2014/main" id="{E78AEDDF-395F-89F4-4742-A77FEA258ADA}"/>
              </a:ext>
            </a:extLst>
          </p:cNvPr>
          <p:cNvSpPr>
            <a:spLocks noGrp="1"/>
          </p:cNvSpPr>
          <p:nvPr>
            <p:ph type="sldNum" sz="quarter" idx="12"/>
          </p:nvPr>
        </p:nvSpPr>
        <p:spPr/>
        <p:txBody>
          <a:bodyPr/>
          <a:lstStyle/>
          <a:p>
            <a:fld id="{0028B4D4-FF0B-7348-8D92-6EB93DDA7D4D}" type="slidenum">
              <a:rPr lang="en-US" smtClean="0"/>
              <a:t>20</a:t>
            </a:fld>
            <a:endParaRPr lang="en-US"/>
          </a:p>
        </p:txBody>
      </p:sp>
      <p:sp>
        <p:nvSpPr>
          <p:cNvPr id="6" name="TextBox 5">
            <a:extLst>
              <a:ext uri="{FF2B5EF4-FFF2-40B4-BE49-F238E27FC236}">
                <a16:creationId xmlns:a16="http://schemas.microsoft.com/office/drawing/2014/main" id="{F4CC347C-2C76-B36A-2AF3-F10F0C3B2846}"/>
              </a:ext>
            </a:extLst>
          </p:cNvPr>
          <p:cNvSpPr txBox="1"/>
          <p:nvPr/>
        </p:nvSpPr>
        <p:spPr>
          <a:xfrm>
            <a:off x="232158" y="2517020"/>
            <a:ext cx="6100354" cy="4862870"/>
          </a:xfrm>
          <a:prstGeom prst="rect">
            <a:avLst/>
          </a:prstGeom>
          <a:noFill/>
        </p:spPr>
        <p:txBody>
          <a:bodyPr wrap="square">
            <a:spAutoFit/>
          </a:bodyPr>
          <a:lstStyle/>
          <a:p>
            <a:pPr rtl="0">
              <a:spcBef>
                <a:spcPts val="1200"/>
              </a:spcBef>
              <a:spcAft>
                <a:spcPts val="1200"/>
              </a:spcAft>
              <a:buNone/>
            </a:pPr>
            <a:r>
              <a:rPr lang="en-US" b="1" i="0" u="none" strike="noStrike" dirty="0">
                <a:solidFill>
                  <a:srgbClr val="434343"/>
                </a:solidFill>
                <a:effectLst/>
                <a:latin typeface="Nunito" pitchFamily="2" charset="77"/>
              </a:rPr>
              <a:t>✅ </a:t>
            </a:r>
            <a:r>
              <a:rPr lang="en-US" b="0" i="0" u="none" strike="noStrike" dirty="0">
                <a:solidFill>
                  <a:srgbClr val="434343"/>
                </a:solidFill>
                <a:effectLst/>
                <a:latin typeface="Nunito" pitchFamily="2" charset="77"/>
              </a:rPr>
              <a:t>(500+TB)</a:t>
            </a:r>
            <a:r>
              <a:rPr lang="en-US" b="1" i="0" u="none" strike="noStrike" dirty="0">
                <a:solidFill>
                  <a:srgbClr val="434343"/>
                </a:solidFill>
                <a:effectLst/>
                <a:latin typeface="Nunito" pitchFamily="2" charset="77"/>
              </a:rPr>
              <a:t> CERN: </a:t>
            </a:r>
            <a:r>
              <a:rPr lang="en-US" b="0" i="0" u="none" strike="noStrike" dirty="0">
                <a:solidFill>
                  <a:srgbClr val="434343"/>
                </a:solidFill>
                <a:effectLst/>
                <a:latin typeface="Nunito" pitchFamily="2" charset="77"/>
              </a:rPr>
              <a:t>online </a:t>
            </a:r>
            <a:r>
              <a:rPr lang="en-US" b="1" i="0" u="none" strike="noStrike" dirty="0">
                <a:solidFill>
                  <a:srgbClr val="434343"/>
                </a:solidFill>
                <a:effectLst/>
                <a:latin typeface="Nunito" pitchFamily="2" charset="77"/>
              </a:rPr>
              <a:t>✅ </a:t>
            </a:r>
            <a:r>
              <a:rPr lang="en-US" b="0" i="0" u="none" strike="noStrike" dirty="0">
                <a:solidFill>
                  <a:srgbClr val="434343"/>
                </a:solidFill>
                <a:effectLst/>
                <a:latin typeface="Nunito" pitchFamily="2" charset="77"/>
              </a:rPr>
              <a:t>(&gt;100TB) </a:t>
            </a:r>
            <a:r>
              <a:rPr lang="en-US" b="1" i="0" u="none" strike="noStrike" dirty="0">
                <a:solidFill>
                  <a:srgbClr val="434343"/>
                </a:solidFill>
                <a:effectLst/>
                <a:latin typeface="Nunito" pitchFamily="2" charset="77"/>
              </a:rPr>
              <a:t>IEPSAS: </a:t>
            </a:r>
            <a:r>
              <a:rPr lang="en-US" b="0" i="0" u="none" strike="noStrike" dirty="0">
                <a:solidFill>
                  <a:srgbClr val="434343"/>
                </a:solidFill>
                <a:effectLst/>
                <a:latin typeface="Nunito" pitchFamily="2" charset="77"/>
              </a:rPr>
              <a:t>online</a:t>
            </a:r>
            <a:endParaRPr lang="en-US" b="0" dirty="0">
              <a:effectLst/>
            </a:endParaRPr>
          </a:p>
          <a:p>
            <a:pPr rtl="0">
              <a:spcBef>
                <a:spcPts val="1200"/>
              </a:spcBef>
              <a:spcAft>
                <a:spcPts val="1200"/>
              </a:spcAft>
              <a:buNone/>
            </a:pPr>
            <a:r>
              <a:rPr lang="en-US" b="1" i="0" u="none" strike="noStrike" dirty="0">
                <a:solidFill>
                  <a:srgbClr val="434343"/>
                </a:solidFill>
                <a:effectLst/>
                <a:latin typeface="Nunito" pitchFamily="2" charset="77"/>
              </a:rPr>
              <a:t>✅ </a:t>
            </a:r>
            <a:r>
              <a:rPr lang="en-US" b="0" i="0" u="none" strike="noStrike" dirty="0">
                <a:solidFill>
                  <a:srgbClr val="434343"/>
                </a:solidFill>
                <a:effectLst/>
                <a:latin typeface="Nunito" pitchFamily="2" charset="77"/>
              </a:rPr>
              <a:t>(100TB)</a:t>
            </a:r>
            <a:r>
              <a:rPr lang="en-US" b="1" i="0" u="none" strike="noStrike" dirty="0">
                <a:solidFill>
                  <a:srgbClr val="434343"/>
                </a:solidFill>
                <a:effectLst/>
                <a:latin typeface="Nunito" pitchFamily="2" charset="77"/>
              </a:rPr>
              <a:t>   BARI: </a:t>
            </a:r>
            <a:r>
              <a:rPr lang="en-US" b="0" i="0" u="none" strike="noStrike" dirty="0">
                <a:solidFill>
                  <a:srgbClr val="434343"/>
                </a:solidFill>
                <a:effectLst/>
                <a:latin typeface="Nunito" pitchFamily="2" charset="77"/>
              </a:rPr>
              <a:t>online </a:t>
            </a:r>
            <a:r>
              <a:rPr lang="en-US" b="1" i="0" u="none" strike="noStrike" dirty="0">
                <a:solidFill>
                  <a:srgbClr val="434343"/>
                </a:solidFill>
                <a:effectLst/>
                <a:latin typeface="Nunito" pitchFamily="2" charset="77"/>
              </a:rPr>
              <a:t>✅ </a:t>
            </a:r>
            <a:r>
              <a:rPr lang="en-US" b="0" i="0" u="none" strike="noStrike" dirty="0">
                <a:solidFill>
                  <a:srgbClr val="434343"/>
                </a:solidFill>
                <a:effectLst/>
                <a:latin typeface="Nunito" pitchFamily="2" charset="77"/>
              </a:rPr>
              <a:t>(100TB)</a:t>
            </a:r>
            <a:r>
              <a:rPr lang="en-US" b="1" i="0" u="none" strike="noStrike" dirty="0">
                <a:solidFill>
                  <a:srgbClr val="434343"/>
                </a:solidFill>
                <a:effectLst/>
                <a:latin typeface="Nunito" pitchFamily="2" charset="77"/>
              </a:rPr>
              <a:t>   CNAF: </a:t>
            </a:r>
            <a:r>
              <a:rPr lang="en-US" b="0" i="0" u="none" strike="noStrike" dirty="0">
                <a:solidFill>
                  <a:srgbClr val="434343"/>
                </a:solidFill>
                <a:effectLst/>
                <a:latin typeface="Nunito" pitchFamily="2" charset="77"/>
              </a:rPr>
              <a:t>online</a:t>
            </a:r>
            <a:endParaRPr lang="en-US" b="0" dirty="0">
              <a:effectLst/>
            </a:endParaRPr>
          </a:p>
          <a:p>
            <a:pPr rtl="0">
              <a:spcBef>
                <a:spcPts val="1200"/>
              </a:spcBef>
              <a:spcAft>
                <a:spcPts val="1200"/>
              </a:spcAft>
              <a:buNone/>
            </a:pPr>
            <a:r>
              <a:rPr lang="en-US" b="1" i="0" u="none" strike="noStrike" dirty="0">
                <a:solidFill>
                  <a:srgbClr val="434343"/>
                </a:solidFill>
                <a:effectLst/>
                <a:latin typeface="Nunito" pitchFamily="2" charset="77"/>
              </a:rPr>
              <a:t>✅ </a:t>
            </a:r>
            <a:r>
              <a:rPr lang="en-US" b="0" i="0" u="none" strike="noStrike" dirty="0">
                <a:solidFill>
                  <a:srgbClr val="434343"/>
                </a:solidFill>
                <a:effectLst/>
                <a:latin typeface="Nunito" pitchFamily="2" charset="77"/>
              </a:rPr>
              <a:t>(300TB)</a:t>
            </a:r>
            <a:r>
              <a:rPr lang="en-US" b="1" i="0" u="none" strike="noStrike" dirty="0">
                <a:solidFill>
                  <a:srgbClr val="434343"/>
                </a:solidFill>
                <a:effectLst/>
                <a:latin typeface="Nunito" pitchFamily="2" charset="77"/>
              </a:rPr>
              <a:t>   MIT: </a:t>
            </a:r>
            <a:r>
              <a:rPr lang="en-US" b="0" i="0" u="none" strike="noStrike" dirty="0">
                <a:solidFill>
                  <a:srgbClr val="434343"/>
                </a:solidFill>
                <a:effectLst/>
                <a:latin typeface="Nunito" pitchFamily="2" charset="77"/>
              </a:rPr>
              <a:t>online </a:t>
            </a:r>
            <a:r>
              <a:rPr lang="en-US" b="1" i="0" u="none" strike="noStrike" dirty="0">
                <a:solidFill>
                  <a:srgbClr val="434343"/>
                </a:solidFill>
                <a:effectLst/>
                <a:latin typeface="Nunito" pitchFamily="2" charset="77"/>
              </a:rPr>
              <a:t>✅ </a:t>
            </a:r>
            <a:r>
              <a:rPr lang="en-US" b="0" i="0" u="none" strike="noStrike" dirty="0">
                <a:solidFill>
                  <a:srgbClr val="434343"/>
                </a:solidFill>
                <a:effectLst/>
                <a:latin typeface="Nunito" pitchFamily="2" charset="77"/>
              </a:rPr>
              <a:t>(&gt;100TB)</a:t>
            </a:r>
            <a:r>
              <a:rPr lang="en-US" b="1" i="0" u="none" strike="noStrike" dirty="0">
                <a:solidFill>
                  <a:srgbClr val="434343"/>
                </a:solidFill>
                <a:effectLst/>
                <a:latin typeface="Nunito" pitchFamily="2" charset="77"/>
              </a:rPr>
              <a:t> DESY: </a:t>
            </a:r>
            <a:r>
              <a:rPr lang="en-US" b="0" i="0" u="none" strike="noStrike" dirty="0">
                <a:solidFill>
                  <a:srgbClr val="434343"/>
                </a:solidFill>
                <a:effectLst/>
                <a:latin typeface="Nunito" pitchFamily="2" charset="77"/>
              </a:rPr>
              <a:t>online</a:t>
            </a:r>
            <a:endParaRPr lang="en-US" b="0" dirty="0">
              <a:effectLst/>
            </a:endParaRPr>
          </a:p>
          <a:p>
            <a:pPr rtl="0">
              <a:spcBef>
                <a:spcPts val="1200"/>
              </a:spcBef>
              <a:spcAft>
                <a:spcPts val="1200"/>
              </a:spcAft>
              <a:buNone/>
            </a:pPr>
            <a:r>
              <a:rPr lang="en-US" b="1" i="0" u="none" strike="noStrike" dirty="0">
                <a:solidFill>
                  <a:srgbClr val="434343"/>
                </a:solidFill>
                <a:effectLst/>
                <a:latin typeface="Nunito" pitchFamily="2" charset="77"/>
              </a:rPr>
              <a:t>🚧 </a:t>
            </a:r>
            <a:r>
              <a:rPr lang="en-US" b="0" i="0" u="none" strike="noStrike" dirty="0">
                <a:solidFill>
                  <a:srgbClr val="434343"/>
                </a:solidFill>
                <a:effectLst/>
                <a:latin typeface="Nunito" pitchFamily="2" charset="77"/>
              </a:rPr>
              <a:t>(300TB)</a:t>
            </a:r>
            <a:r>
              <a:rPr lang="en-US" b="1" i="0" u="none" strike="noStrike" dirty="0">
                <a:solidFill>
                  <a:srgbClr val="434343"/>
                </a:solidFill>
                <a:effectLst/>
                <a:latin typeface="Nunito" pitchFamily="2" charset="77"/>
              </a:rPr>
              <a:t>   GLASGOW: </a:t>
            </a:r>
            <a:r>
              <a:rPr lang="en-US" sz="1200" b="0" i="0" u="none" strike="noStrike" dirty="0">
                <a:solidFill>
                  <a:srgbClr val="434343"/>
                </a:solidFill>
                <a:effectLst/>
                <a:latin typeface="Nunito" pitchFamily="2" charset="77"/>
              </a:rPr>
              <a:t>debugging a VO issue</a:t>
            </a:r>
            <a:endParaRPr lang="en-US" b="0" dirty="0">
              <a:effectLst/>
            </a:endParaRPr>
          </a:p>
          <a:p>
            <a:pPr rtl="0">
              <a:spcBef>
                <a:spcPts val="1200"/>
              </a:spcBef>
              <a:spcAft>
                <a:spcPts val="1200"/>
              </a:spcAft>
              <a:buNone/>
            </a:pPr>
            <a:r>
              <a:rPr lang="en-US" b="1" i="0" u="none" strike="noStrike" dirty="0">
                <a:solidFill>
                  <a:srgbClr val="434343"/>
                </a:solidFill>
                <a:effectLst/>
                <a:latin typeface="Nunito" pitchFamily="2" charset="77"/>
              </a:rPr>
              <a:t>⚠️ BNL: </a:t>
            </a:r>
            <a:r>
              <a:rPr lang="en-US" b="0" i="0" u="none" strike="noStrike" dirty="0">
                <a:solidFill>
                  <a:srgbClr val="434343"/>
                </a:solidFill>
                <a:effectLst/>
                <a:latin typeface="Nunito" pitchFamily="2" charset="77"/>
              </a:rPr>
              <a:t>negotiating</a:t>
            </a:r>
            <a:endParaRPr lang="en-US" b="0" dirty="0">
              <a:effectLst/>
            </a:endParaRPr>
          </a:p>
          <a:p>
            <a:pPr rtl="0">
              <a:spcBef>
                <a:spcPts val="1200"/>
              </a:spcBef>
              <a:spcAft>
                <a:spcPts val="1200"/>
              </a:spcAft>
              <a:buNone/>
            </a:pPr>
            <a:r>
              <a:rPr lang="en-US" b="1" i="0" u="none" strike="noStrike" dirty="0">
                <a:solidFill>
                  <a:srgbClr val="434343"/>
                </a:solidFill>
                <a:effectLst/>
                <a:latin typeface="Nunito" pitchFamily="2" charset="77"/>
              </a:rPr>
              <a:t>⚠️ PIC/BSC: </a:t>
            </a:r>
            <a:r>
              <a:rPr lang="en-US" b="0" i="0" u="none" strike="noStrike" dirty="0">
                <a:solidFill>
                  <a:srgbClr val="434343"/>
                </a:solidFill>
                <a:effectLst/>
                <a:latin typeface="Nunito" pitchFamily="2" charset="77"/>
              </a:rPr>
              <a:t>negotiating</a:t>
            </a:r>
            <a:r>
              <a:rPr lang="en-US" b="1" i="0" u="none" strike="noStrike" dirty="0">
                <a:solidFill>
                  <a:srgbClr val="434343"/>
                </a:solidFill>
                <a:effectLst/>
                <a:latin typeface="Nunito" pitchFamily="2" charset="77"/>
              </a:rPr>
              <a:t> </a:t>
            </a:r>
            <a:endParaRPr lang="en-US" b="0" dirty="0">
              <a:effectLst/>
            </a:endParaRPr>
          </a:p>
          <a:p>
            <a:pPr rtl="0">
              <a:spcBef>
                <a:spcPts val="1200"/>
              </a:spcBef>
              <a:spcAft>
                <a:spcPts val="1200"/>
              </a:spcAft>
              <a:buNone/>
            </a:pPr>
            <a:r>
              <a:rPr lang="en-US" b="1" i="0" u="none" strike="noStrike" dirty="0">
                <a:solidFill>
                  <a:srgbClr val="434343"/>
                </a:solidFill>
                <a:effectLst/>
                <a:latin typeface="Nunito" pitchFamily="2" charset="77"/>
              </a:rPr>
              <a:t>⚠️ IN2P3: </a:t>
            </a:r>
            <a:r>
              <a:rPr lang="en-US" b="0" i="0" u="none" strike="noStrike" dirty="0">
                <a:solidFill>
                  <a:srgbClr val="434343"/>
                </a:solidFill>
                <a:effectLst/>
                <a:latin typeface="Nunito" pitchFamily="2" charset="77"/>
              </a:rPr>
              <a:t>negotiating</a:t>
            </a:r>
            <a:endParaRPr lang="en-US" b="0" dirty="0">
              <a:effectLst/>
            </a:endParaRPr>
          </a:p>
          <a:p>
            <a:pPr>
              <a:buNone/>
            </a:pPr>
            <a:br>
              <a:rPr lang="en-US" b="0" dirty="0">
                <a:effectLst/>
              </a:rPr>
            </a:br>
            <a:br>
              <a:rPr lang="en-US" b="0" dirty="0">
                <a:effectLst/>
              </a:rPr>
            </a:br>
            <a:endParaRPr lang="en-US" dirty="0"/>
          </a:p>
        </p:txBody>
      </p:sp>
    </p:spTree>
    <p:extLst>
      <p:ext uri="{BB962C8B-B14F-4D97-AF65-F5344CB8AC3E}">
        <p14:creationId xmlns:p14="http://schemas.microsoft.com/office/powerpoint/2010/main" val="42182282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99AE6-2E6A-638E-524E-8A7B53B5F4FE}"/>
              </a:ext>
            </a:extLst>
          </p:cNvPr>
          <p:cNvSpPr>
            <a:spLocks noGrp="1"/>
          </p:cNvSpPr>
          <p:nvPr>
            <p:ph type="title"/>
          </p:nvPr>
        </p:nvSpPr>
        <p:spPr/>
        <p:txBody>
          <a:bodyPr/>
          <a:lstStyle/>
          <a:p>
            <a:r>
              <a:rPr lang="en-US" dirty="0"/>
              <a:t>Existing samples and finding them</a:t>
            </a:r>
          </a:p>
        </p:txBody>
      </p:sp>
      <p:sp>
        <p:nvSpPr>
          <p:cNvPr id="3" name="Content Placeholder 2">
            <a:extLst>
              <a:ext uri="{FF2B5EF4-FFF2-40B4-BE49-F238E27FC236}">
                <a16:creationId xmlns:a16="http://schemas.microsoft.com/office/drawing/2014/main" id="{11349387-16E2-CAA0-A0D8-103ADF0550D2}"/>
              </a:ext>
            </a:extLst>
          </p:cNvPr>
          <p:cNvSpPr>
            <a:spLocks noGrp="1"/>
          </p:cNvSpPr>
          <p:nvPr>
            <p:ph idx="1"/>
          </p:nvPr>
        </p:nvSpPr>
        <p:spPr>
          <a:xfrm>
            <a:off x="284408" y="1762298"/>
            <a:ext cx="5596695" cy="3837848"/>
          </a:xfrm>
        </p:spPr>
        <p:txBody>
          <a:bodyPr>
            <a:normAutofit fontScale="85000" lnSpcReduction="10000"/>
          </a:bodyPr>
          <a:lstStyle/>
          <a:p>
            <a:pPr marL="457200" indent="-457200">
              <a:buFont typeface="+mj-lt"/>
              <a:buAutoNum type="arabicPeriod"/>
            </a:pPr>
            <a:r>
              <a:rPr lang="en-US" dirty="0" err="1"/>
              <a:t>Delphes</a:t>
            </a:r>
            <a:r>
              <a:rPr lang="en-US" dirty="0"/>
              <a:t>-based “winter23” campaign (edm4hep version &lt;1.0)</a:t>
            </a:r>
          </a:p>
          <a:p>
            <a:pPr marL="457200" indent="-457200">
              <a:buFont typeface="+mj-lt"/>
              <a:buAutoNum type="arabicPeriod"/>
            </a:pPr>
            <a:r>
              <a:rPr lang="en-US" dirty="0" err="1"/>
              <a:t>Delphes</a:t>
            </a:r>
            <a:r>
              <a:rPr lang="en-US" dirty="0"/>
              <a:t>-based “pre_summer2026” samples  with recent key4hep stack</a:t>
            </a:r>
          </a:p>
          <a:p>
            <a:pPr marL="0" indent="0">
              <a:buNone/>
            </a:pPr>
            <a:r>
              <a:rPr lang="en-US" dirty="0"/>
              <a:t>Methods for finding the samples you want</a:t>
            </a:r>
          </a:p>
          <a:p>
            <a:pPr lvl="1"/>
            <a:r>
              <a:rPr lang="en-US" dirty="0">
                <a:hlinkClick r:id="rId2"/>
              </a:rPr>
              <a:t>https://fcc-physics-events.web.cern.ch</a:t>
            </a:r>
            <a:r>
              <a:rPr lang="en-US" dirty="0"/>
              <a:t> </a:t>
            </a:r>
            <a:br>
              <a:rPr lang="en-US" dirty="0"/>
            </a:br>
            <a:r>
              <a:rPr lang="en-US" dirty="0"/>
              <a:t>or search directly on CERN EOS</a:t>
            </a:r>
          </a:p>
          <a:p>
            <a:pPr lvl="1"/>
            <a:r>
              <a:rPr lang="en-US" dirty="0"/>
              <a:t>(Experimentally) find them with </a:t>
            </a:r>
            <a:r>
              <a:rPr lang="en-US" dirty="0" err="1"/>
              <a:t>Rucio</a:t>
            </a:r>
            <a:r>
              <a:rPr lang="en-US" dirty="0"/>
              <a:t>. </a:t>
            </a:r>
            <a:br>
              <a:rPr lang="en-US" dirty="0"/>
            </a:br>
            <a:r>
              <a:rPr lang="en-US" dirty="0"/>
              <a:t>proto-documentation for getting signed up </a:t>
            </a:r>
            <a:br>
              <a:rPr lang="en-US" dirty="0"/>
            </a:br>
            <a:r>
              <a:rPr lang="en-US" dirty="0"/>
              <a:t>- </a:t>
            </a:r>
            <a:r>
              <a:rPr lang="en-US" dirty="0">
                <a:hlinkClick r:id="rId3"/>
              </a:rPr>
              <a:t>https://hep-fcc.github.io/fcc-sw-web/rucio</a:t>
            </a:r>
            <a:r>
              <a:rPr lang="en-US" dirty="0"/>
              <a:t> </a:t>
            </a:r>
          </a:p>
          <a:p>
            <a:pPr lvl="1"/>
            <a:endParaRPr lang="en-US" dirty="0"/>
          </a:p>
          <a:p>
            <a:pPr marL="457200" lvl="1" indent="0">
              <a:buNone/>
            </a:pPr>
            <a:r>
              <a:rPr lang="en-US" dirty="0"/>
              <a:t> </a:t>
            </a:r>
          </a:p>
        </p:txBody>
      </p:sp>
      <p:sp>
        <p:nvSpPr>
          <p:cNvPr id="4" name="Slide Number Placeholder 3">
            <a:extLst>
              <a:ext uri="{FF2B5EF4-FFF2-40B4-BE49-F238E27FC236}">
                <a16:creationId xmlns:a16="http://schemas.microsoft.com/office/drawing/2014/main" id="{EFBD2D98-2153-87DD-A267-4D892E7432D6}"/>
              </a:ext>
            </a:extLst>
          </p:cNvPr>
          <p:cNvSpPr>
            <a:spLocks noGrp="1"/>
          </p:cNvSpPr>
          <p:nvPr>
            <p:ph type="sldNum" sz="quarter" idx="12"/>
          </p:nvPr>
        </p:nvSpPr>
        <p:spPr/>
        <p:txBody>
          <a:bodyPr/>
          <a:lstStyle/>
          <a:p>
            <a:fld id="{0028B4D4-FF0B-7348-8D92-6EB93DDA7D4D}" type="slidenum">
              <a:rPr lang="en-US" smtClean="0"/>
              <a:t>21</a:t>
            </a:fld>
            <a:endParaRPr lang="en-US"/>
          </a:p>
        </p:txBody>
      </p:sp>
      <p:pic>
        <p:nvPicPr>
          <p:cNvPr id="5" name="Picture 4">
            <a:extLst>
              <a:ext uri="{FF2B5EF4-FFF2-40B4-BE49-F238E27FC236}">
                <a16:creationId xmlns:a16="http://schemas.microsoft.com/office/drawing/2014/main" id="{432D7681-6768-FB13-256D-F36E8DCBD76A}"/>
              </a:ext>
            </a:extLst>
          </p:cNvPr>
          <p:cNvPicPr>
            <a:picLocks noChangeAspect="1"/>
          </p:cNvPicPr>
          <p:nvPr/>
        </p:nvPicPr>
        <p:blipFill>
          <a:blip r:embed="rId4"/>
          <a:stretch>
            <a:fillRect/>
          </a:stretch>
        </p:blipFill>
        <p:spPr>
          <a:xfrm>
            <a:off x="6096000" y="1531729"/>
            <a:ext cx="6081809" cy="3341352"/>
          </a:xfrm>
          <a:prstGeom prst="rect">
            <a:avLst/>
          </a:prstGeom>
        </p:spPr>
      </p:pic>
      <p:sp>
        <p:nvSpPr>
          <p:cNvPr id="7" name="Content Placeholder 2">
            <a:extLst>
              <a:ext uri="{FF2B5EF4-FFF2-40B4-BE49-F238E27FC236}">
                <a16:creationId xmlns:a16="http://schemas.microsoft.com/office/drawing/2014/main" id="{B288030D-16A0-1640-DDAA-8353F3E132DD}"/>
              </a:ext>
            </a:extLst>
          </p:cNvPr>
          <p:cNvSpPr txBox="1">
            <a:spLocks/>
          </p:cNvSpPr>
          <p:nvPr/>
        </p:nvSpPr>
        <p:spPr>
          <a:xfrm>
            <a:off x="284408" y="4980849"/>
            <a:ext cx="5817326" cy="20095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endParaRPr lang="en-US" sz="2400" dirty="0"/>
          </a:p>
        </p:txBody>
      </p:sp>
      <p:sp>
        <p:nvSpPr>
          <p:cNvPr id="8" name="TextBox 7">
            <a:extLst>
              <a:ext uri="{FF2B5EF4-FFF2-40B4-BE49-F238E27FC236}">
                <a16:creationId xmlns:a16="http://schemas.microsoft.com/office/drawing/2014/main" id="{52B83145-83CF-54E0-0E4C-3EF06E12075E}"/>
              </a:ext>
            </a:extLst>
          </p:cNvPr>
          <p:cNvSpPr txBox="1"/>
          <p:nvPr/>
        </p:nvSpPr>
        <p:spPr>
          <a:xfrm>
            <a:off x="673682" y="5309816"/>
            <a:ext cx="10844635" cy="461665"/>
          </a:xfrm>
          <a:prstGeom prst="rect">
            <a:avLst/>
          </a:prstGeom>
          <a:solidFill>
            <a:srgbClr val="FFE699"/>
          </a:solidFill>
        </p:spPr>
        <p:txBody>
          <a:bodyPr wrap="none" rtlCol="0">
            <a:spAutoFit/>
          </a:bodyPr>
          <a:lstStyle/>
          <a:p>
            <a:r>
              <a:rPr lang="en-US" sz="2400" dirty="0">
                <a:latin typeface="Chalkboard SE" panose="03050602040202020205" pitchFamily="66" charset="77"/>
              </a:rPr>
              <a:t>&gt;</a:t>
            </a:r>
            <a:r>
              <a:rPr lang="en-US" sz="2400" dirty="0" err="1">
                <a:latin typeface="Chalkboard SE" panose="03050602040202020205" pitchFamily="66" charset="77"/>
              </a:rPr>
              <a:t>rucio</a:t>
            </a:r>
            <a:r>
              <a:rPr lang="en-US" sz="2400" dirty="0">
                <a:latin typeface="Chalkboard SE" panose="03050602040202020205" pitchFamily="66" charset="77"/>
              </a:rPr>
              <a:t> list-files winter2023:91.19gev/</a:t>
            </a:r>
            <a:r>
              <a:rPr lang="en-US" sz="2400" dirty="0" err="1">
                <a:latin typeface="Chalkboard SE" panose="03050602040202020205" pitchFamily="66" charset="77"/>
              </a:rPr>
              <a:t>ee_Zbb</a:t>
            </a:r>
            <a:r>
              <a:rPr lang="en-US" sz="2400" dirty="0">
                <a:latin typeface="Chalkboard SE" panose="03050602040202020205" pitchFamily="66" charset="77"/>
              </a:rPr>
              <a:t>/idea/</a:t>
            </a:r>
            <a:r>
              <a:rPr lang="en-US" sz="2400" dirty="0" err="1">
                <a:latin typeface="Chalkboard SE" panose="03050602040202020205" pitchFamily="66" charset="77"/>
              </a:rPr>
              <a:t>delphes</a:t>
            </a:r>
            <a:r>
              <a:rPr lang="en-US" sz="2400" dirty="0">
                <a:latin typeface="Chalkboard SE" panose="03050602040202020205" pitchFamily="66" charset="77"/>
              </a:rPr>
              <a:t>/00016139/005/</a:t>
            </a:r>
          </a:p>
        </p:txBody>
      </p:sp>
    </p:spTree>
    <p:extLst>
      <p:ext uri="{BB962C8B-B14F-4D97-AF65-F5344CB8AC3E}">
        <p14:creationId xmlns:p14="http://schemas.microsoft.com/office/powerpoint/2010/main" val="30446125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8E258-E1DA-4F4F-E24F-E2D22A6C5852}"/>
              </a:ext>
            </a:extLst>
          </p:cNvPr>
          <p:cNvSpPr>
            <a:spLocks noGrp="1"/>
          </p:cNvSpPr>
          <p:nvPr>
            <p:ph type="title"/>
          </p:nvPr>
        </p:nvSpPr>
        <p:spPr/>
        <p:txBody>
          <a:bodyPr/>
          <a:lstStyle/>
          <a:p>
            <a:r>
              <a:rPr lang="en-US" dirty="0"/>
              <a:t>Simulation production plans this fall</a:t>
            </a:r>
          </a:p>
        </p:txBody>
      </p:sp>
      <p:sp>
        <p:nvSpPr>
          <p:cNvPr id="3" name="Content Placeholder 2">
            <a:extLst>
              <a:ext uri="{FF2B5EF4-FFF2-40B4-BE49-F238E27FC236}">
                <a16:creationId xmlns:a16="http://schemas.microsoft.com/office/drawing/2014/main" id="{A17B9DD9-43A7-52C0-2BF5-F9D6548529D6}"/>
              </a:ext>
            </a:extLst>
          </p:cNvPr>
          <p:cNvSpPr>
            <a:spLocks noGrp="1"/>
          </p:cNvSpPr>
          <p:nvPr>
            <p:ph idx="1"/>
          </p:nvPr>
        </p:nvSpPr>
        <p:spPr>
          <a:xfrm>
            <a:off x="207405" y="987606"/>
            <a:ext cx="11069392" cy="4515588"/>
          </a:xfrm>
        </p:spPr>
        <p:txBody>
          <a:bodyPr/>
          <a:lstStyle/>
          <a:p>
            <a:r>
              <a:rPr lang="en-US" dirty="0"/>
              <a:t>Organization</a:t>
            </a:r>
          </a:p>
          <a:p>
            <a:pPr lvl="1"/>
            <a:r>
              <a:rPr lang="en-US" dirty="0"/>
              <a:t>Dirac-based production with outputs into </a:t>
            </a:r>
            <a:r>
              <a:rPr lang="en-US" dirty="0" err="1"/>
              <a:t>Rucio</a:t>
            </a:r>
            <a:r>
              <a:rPr lang="en-US" dirty="0"/>
              <a:t> [most likely DIRAC v8]</a:t>
            </a:r>
          </a:p>
          <a:p>
            <a:pPr lvl="1"/>
            <a:r>
              <a:rPr lang="en-US" dirty="0"/>
              <a:t>Requests organized via MC contacts (organized within physics groups) eventually via dedicated request system (</a:t>
            </a:r>
            <a:r>
              <a:rPr lang="en-US" dirty="0">
                <a:hlinkClick r:id="rId2"/>
              </a:rPr>
              <a:t>https://fcc-drs.web.cern.ch/login</a:t>
            </a:r>
            <a:r>
              <a:rPr lang="en-US" dirty="0"/>
              <a:t>)</a:t>
            </a:r>
          </a:p>
          <a:p>
            <a:pPr lvl="1"/>
            <a:endParaRPr lang="en-US" dirty="0"/>
          </a:p>
          <a:p>
            <a:pPr marL="0" indent="0">
              <a:buNone/>
            </a:pPr>
            <a:r>
              <a:rPr lang="en-US" dirty="0"/>
              <a:t>Samples with </a:t>
            </a:r>
            <a:r>
              <a:rPr lang="en-US" dirty="0" err="1"/>
              <a:t>Delphes</a:t>
            </a:r>
            <a:r>
              <a:rPr lang="en-US" dirty="0"/>
              <a:t> and with the full simulation chain to be produced  (with detector concepts to be decided..)</a:t>
            </a:r>
          </a:p>
          <a:p>
            <a:pPr lvl="1"/>
            <a:endParaRPr lang="en-US" dirty="0"/>
          </a:p>
        </p:txBody>
      </p:sp>
      <p:sp>
        <p:nvSpPr>
          <p:cNvPr id="4" name="Slide Number Placeholder 3">
            <a:extLst>
              <a:ext uri="{FF2B5EF4-FFF2-40B4-BE49-F238E27FC236}">
                <a16:creationId xmlns:a16="http://schemas.microsoft.com/office/drawing/2014/main" id="{A12BABC6-ECC8-3A64-B9F5-F5AAE15D2F34}"/>
              </a:ext>
            </a:extLst>
          </p:cNvPr>
          <p:cNvSpPr>
            <a:spLocks noGrp="1"/>
          </p:cNvSpPr>
          <p:nvPr>
            <p:ph type="sldNum" sz="quarter" idx="12"/>
          </p:nvPr>
        </p:nvSpPr>
        <p:spPr/>
        <p:txBody>
          <a:bodyPr/>
          <a:lstStyle/>
          <a:p>
            <a:fld id="{0028B4D4-FF0B-7348-8D92-6EB93DDA7D4D}" type="slidenum">
              <a:rPr lang="en-US" smtClean="0"/>
              <a:t>22</a:t>
            </a:fld>
            <a:endParaRPr lang="en-US"/>
          </a:p>
        </p:txBody>
      </p:sp>
      <p:pic>
        <p:nvPicPr>
          <p:cNvPr id="5" name="Picture 4">
            <a:extLst>
              <a:ext uri="{FF2B5EF4-FFF2-40B4-BE49-F238E27FC236}">
                <a16:creationId xmlns:a16="http://schemas.microsoft.com/office/drawing/2014/main" id="{0AE2AA97-AA48-4BDA-6A03-A5EC394A25BD}"/>
              </a:ext>
            </a:extLst>
          </p:cNvPr>
          <p:cNvPicPr>
            <a:picLocks noChangeAspect="1"/>
          </p:cNvPicPr>
          <p:nvPr/>
        </p:nvPicPr>
        <p:blipFill>
          <a:blip r:embed="rId3"/>
          <a:stretch>
            <a:fillRect/>
          </a:stretch>
        </p:blipFill>
        <p:spPr>
          <a:xfrm>
            <a:off x="2209800" y="3965205"/>
            <a:ext cx="7772400" cy="2756270"/>
          </a:xfrm>
          <a:prstGeom prst="rect">
            <a:avLst/>
          </a:prstGeom>
        </p:spPr>
      </p:pic>
    </p:spTree>
    <p:extLst>
      <p:ext uri="{BB962C8B-B14F-4D97-AF65-F5344CB8AC3E}">
        <p14:creationId xmlns:p14="http://schemas.microsoft.com/office/powerpoint/2010/main" val="3422344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E08DE-AA9C-793D-E85A-87AE34E6075E}"/>
              </a:ext>
            </a:extLst>
          </p:cNvPr>
          <p:cNvSpPr>
            <a:spLocks noGrp="1"/>
          </p:cNvSpPr>
          <p:nvPr>
            <p:ph type="title"/>
          </p:nvPr>
        </p:nvSpPr>
        <p:spPr>
          <a:xfrm>
            <a:off x="284407" y="0"/>
            <a:ext cx="11315409" cy="1325563"/>
          </a:xfrm>
        </p:spPr>
        <p:txBody>
          <a:bodyPr/>
          <a:lstStyle/>
          <a:p>
            <a:r>
              <a:rPr lang="en-US" dirty="0"/>
              <a:t>FCC Analyses package developed for edm4hep analysis workflows</a:t>
            </a:r>
          </a:p>
        </p:txBody>
      </p:sp>
      <p:sp>
        <p:nvSpPr>
          <p:cNvPr id="3" name="Content Placeholder 2">
            <a:extLst>
              <a:ext uri="{FF2B5EF4-FFF2-40B4-BE49-F238E27FC236}">
                <a16:creationId xmlns:a16="http://schemas.microsoft.com/office/drawing/2014/main" id="{1AE876B5-3163-719C-2D39-D6748377A1F1}"/>
              </a:ext>
            </a:extLst>
          </p:cNvPr>
          <p:cNvSpPr>
            <a:spLocks noGrp="1"/>
          </p:cNvSpPr>
          <p:nvPr>
            <p:ph idx="1"/>
          </p:nvPr>
        </p:nvSpPr>
        <p:spPr>
          <a:xfrm>
            <a:off x="153506" y="1325562"/>
            <a:ext cx="6061509" cy="5532438"/>
          </a:xfrm>
        </p:spPr>
        <p:txBody>
          <a:bodyPr>
            <a:normAutofit/>
          </a:bodyPr>
          <a:lstStyle/>
          <a:p>
            <a:r>
              <a:rPr lang="en-US" dirty="0"/>
              <a:t>Built on top of </a:t>
            </a:r>
            <a:r>
              <a:rPr lang="en-US" dirty="0" err="1"/>
              <a:t>RDataFrame</a:t>
            </a:r>
            <a:r>
              <a:rPr lang="en-US" dirty="0"/>
              <a:t> – so natively declarative, multi-threaded</a:t>
            </a:r>
          </a:p>
          <a:p>
            <a:pPr lvl="1"/>
            <a:r>
              <a:rPr lang="en-US" dirty="0"/>
              <a:t>Reads edm4hep data natively </a:t>
            </a:r>
            <a:br>
              <a:rPr lang="en-US" dirty="0"/>
            </a:br>
            <a:r>
              <a:rPr lang="en-US" dirty="0"/>
              <a:t>(for better or worse - it is not columnar..)</a:t>
            </a:r>
          </a:p>
          <a:p>
            <a:pPr lvl="1"/>
            <a:r>
              <a:rPr lang="en-US" dirty="0"/>
              <a:t>Supports C++ kernels with a Python </a:t>
            </a:r>
            <a:br>
              <a:rPr lang="en-US" dirty="0"/>
            </a:br>
            <a:r>
              <a:rPr lang="en-US" dirty="0"/>
              <a:t>user interface</a:t>
            </a:r>
          </a:p>
          <a:p>
            <a:pPr lvl="1"/>
            <a:r>
              <a:rPr lang="en-US" dirty="0"/>
              <a:t>Analysis-specific extensions are JIT compiled at startup</a:t>
            </a:r>
          </a:p>
          <a:p>
            <a:pPr lvl="1"/>
            <a:r>
              <a:rPr lang="en-US" dirty="0"/>
              <a:t>Handles complex multi-stage pipelines</a:t>
            </a:r>
          </a:p>
          <a:p>
            <a:pPr lvl="1"/>
            <a:r>
              <a:rPr lang="en-US" dirty="0"/>
              <a:t>Some integration with batch systems implemented (</a:t>
            </a:r>
            <a:r>
              <a:rPr lang="en-US" dirty="0" err="1"/>
              <a:t>eg</a:t>
            </a:r>
            <a:r>
              <a:rPr lang="en-US" dirty="0"/>
              <a:t>, CERN </a:t>
            </a:r>
            <a:r>
              <a:rPr lang="en-US" dirty="0" err="1"/>
              <a:t>HTCondor</a:t>
            </a:r>
            <a:r>
              <a:rPr lang="en-US" dirty="0"/>
              <a:t>) </a:t>
            </a:r>
          </a:p>
          <a:p>
            <a:r>
              <a:rPr lang="en-US" dirty="0"/>
              <a:t>Investigating flexible  distribution and/or orchestration layers </a:t>
            </a:r>
            <a:br>
              <a:rPr lang="en-US" dirty="0"/>
            </a:br>
            <a:r>
              <a:rPr lang="en-US" dirty="0"/>
              <a:t>(</a:t>
            </a:r>
            <a:r>
              <a:rPr lang="en-US" dirty="0" err="1"/>
              <a:t>eg</a:t>
            </a:r>
            <a:r>
              <a:rPr lang="en-US" dirty="0"/>
              <a:t>, Flare, which is based on b2luigi)</a:t>
            </a:r>
          </a:p>
        </p:txBody>
      </p:sp>
      <p:sp>
        <p:nvSpPr>
          <p:cNvPr id="4" name="Slide Number Placeholder 3">
            <a:extLst>
              <a:ext uri="{FF2B5EF4-FFF2-40B4-BE49-F238E27FC236}">
                <a16:creationId xmlns:a16="http://schemas.microsoft.com/office/drawing/2014/main" id="{40DCEE88-E8D9-BC2F-B983-B3CC63A520AC}"/>
              </a:ext>
            </a:extLst>
          </p:cNvPr>
          <p:cNvSpPr>
            <a:spLocks noGrp="1"/>
          </p:cNvSpPr>
          <p:nvPr>
            <p:ph type="sldNum" sz="quarter" idx="12"/>
          </p:nvPr>
        </p:nvSpPr>
        <p:spPr/>
        <p:txBody>
          <a:bodyPr/>
          <a:lstStyle/>
          <a:p>
            <a:fld id="{0028B4D4-FF0B-7348-8D92-6EB93DDA7D4D}" type="slidenum">
              <a:rPr lang="en-US" smtClean="0"/>
              <a:t>23</a:t>
            </a:fld>
            <a:endParaRPr lang="en-US"/>
          </a:p>
        </p:txBody>
      </p:sp>
      <p:pic>
        <p:nvPicPr>
          <p:cNvPr id="5" name="Picture 4">
            <a:extLst>
              <a:ext uri="{FF2B5EF4-FFF2-40B4-BE49-F238E27FC236}">
                <a16:creationId xmlns:a16="http://schemas.microsoft.com/office/drawing/2014/main" id="{E5A672C1-F9AE-AA01-8BE2-0F8A4DA2A2A6}"/>
              </a:ext>
            </a:extLst>
          </p:cNvPr>
          <p:cNvPicPr>
            <a:picLocks noChangeAspect="1"/>
          </p:cNvPicPr>
          <p:nvPr/>
        </p:nvPicPr>
        <p:blipFill>
          <a:blip r:embed="rId2"/>
          <a:stretch>
            <a:fillRect/>
          </a:stretch>
        </p:blipFill>
        <p:spPr>
          <a:xfrm>
            <a:off x="6600113" y="1325562"/>
            <a:ext cx="5209075" cy="2688555"/>
          </a:xfrm>
          <a:prstGeom prst="rect">
            <a:avLst/>
          </a:prstGeom>
        </p:spPr>
      </p:pic>
      <p:sp>
        <p:nvSpPr>
          <p:cNvPr id="6" name="Content Placeholder 2">
            <a:extLst>
              <a:ext uri="{FF2B5EF4-FFF2-40B4-BE49-F238E27FC236}">
                <a16:creationId xmlns:a16="http://schemas.microsoft.com/office/drawing/2014/main" id="{0D3991A8-F499-E84B-1B7D-86643C33FE1D}"/>
              </a:ext>
            </a:extLst>
          </p:cNvPr>
          <p:cNvSpPr txBox="1">
            <a:spLocks/>
          </p:cNvSpPr>
          <p:nvPr/>
        </p:nvSpPr>
        <p:spPr>
          <a:xfrm>
            <a:off x="6409268" y="4292724"/>
            <a:ext cx="5421794" cy="28257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a:t>The FCC analysis ecosystem also includes</a:t>
            </a:r>
          </a:p>
          <a:p>
            <a:pPr lvl="1"/>
            <a:r>
              <a:rPr lang="en-US" dirty="0"/>
              <a:t>CMS Combine integration</a:t>
            </a:r>
          </a:p>
          <a:p>
            <a:pPr lvl="1"/>
            <a:r>
              <a:rPr lang="en-US" dirty="0" err="1"/>
              <a:t>eedE</a:t>
            </a:r>
            <a:r>
              <a:rPr lang="en-US" dirty="0"/>
              <a:t>: EDM4hep Event Data Explorer</a:t>
            </a:r>
          </a:p>
          <a:p>
            <a:pPr lvl="1"/>
            <a:r>
              <a:rPr lang="en-US" dirty="0"/>
              <a:t>Phoenix event display</a:t>
            </a:r>
          </a:p>
          <a:p>
            <a:pPr lvl="1"/>
            <a:endParaRPr lang="en-US" dirty="0"/>
          </a:p>
          <a:p>
            <a:pPr lvl="1"/>
            <a:endParaRPr lang="en-US" dirty="0"/>
          </a:p>
          <a:p>
            <a:pPr lvl="1"/>
            <a:endParaRPr lang="en-US" dirty="0"/>
          </a:p>
          <a:p>
            <a:pPr lvl="1"/>
            <a:endParaRPr lang="en-US" dirty="0"/>
          </a:p>
        </p:txBody>
      </p:sp>
    </p:spTree>
    <p:extLst>
      <p:ext uri="{BB962C8B-B14F-4D97-AF65-F5344CB8AC3E}">
        <p14:creationId xmlns:p14="http://schemas.microsoft.com/office/powerpoint/2010/main" val="28117106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86871-BB08-0108-5F98-F24A314A16A1}"/>
              </a:ext>
            </a:extLst>
          </p:cNvPr>
          <p:cNvSpPr>
            <a:spLocks noGrp="1"/>
          </p:cNvSpPr>
          <p:nvPr>
            <p:ph type="title"/>
          </p:nvPr>
        </p:nvSpPr>
        <p:spPr/>
        <p:txBody>
          <a:bodyPr/>
          <a:lstStyle/>
          <a:p>
            <a:r>
              <a:rPr lang="en-US" dirty="0"/>
              <a:t>Coffea and edm4hep</a:t>
            </a:r>
          </a:p>
        </p:txBody>
      </p:sp>
      <p:sp>
        <p:nvSpPr>
          <p:cNvPr id="3" name="Content Placeholder 2">
            <a:extLst>
              <a:ext uri="{FF2B5EF4-FFF2-40B4-BE49-F238E27FC236}">
                <a16:creationId xmlns:a16="http://schemas.microsoft.com/office/drawing/2014/main" id="{6768EFAF-8485-2097-7E20-2CF184BF0834}"/>
              </a:ext>
            </a:extLst>
          </p:cNvPr>
          <p:cNvSpPr>
            <a:spLocks noGrp="1"/>
          </p:cNvSpPr>
          <p:nvPr>
            <p:ph idx="1"/>
          </p:nvPr>
        </p:nvSpPr>
        <p:spPr>
          <a:xfrm>
            <a:off x="284408" y="1661375"/>
            <a:ext cx="11069392" cy="1214347"/>
          </a:xfrm>
        </p:spPr>
        <p:txBody>
          <a:bodyPr/>
          <a:lstStyle/>
          <a:p>
            <a:r>
              <a:rPr lang="en-US" dirty="0"/>
              <a:t>Coffea has edm4hep support as well.</a:t>
            </a:r>
          </a:p>
        </p:txBody>
      </p:sp>
      <p:sp>
        <p:nvSpPr>
          <p:cNvPr id="4" name="Slide Number Placeholder 3">
            <a:extLst>
              <a:ext uri="{FF2B5EF4-FFF2-40B4-BE49-F238E27FC236}">
                <a16:creationId xmlns:a16="http://schemas.microsoft.com/office/drawing/2014/main" id="{7338089E-DD49-0E54-AB55-DC4B0DE22B3D}"/>
              </a:ext>
            </a:extLst>
          </p:cNvPr>
          <p:cNvSpPr>
            <a:spLocks noGrp="1"/>
          </p:cNvSpPr>
          <p:nvPr>
            <p:ph type="sldNum" sz="quarter" idx="12"/>
          </p:nvPr>
        </p:nvSpPr>
        <p:spPr/>
        <p:txBody>
          <a:bodyPr/>
          <a:lstStyle/>
          <a:p>
            <a:fld id="{0028B4D4-FF0B-7348-8D92-6EB93DDA7D4D}" type="slidenum">
              <a:rPr lang="en-US" smtClean="0"/>
              <a:t>24</a:t>
            </a:fld>
            <a:endParaRPr lang="en-US"/>
          </a:p>
        </p:txBody>
      </p:sp>
      <p:pic>
        <p:nvPicPr>
          <p:cNvPr id="5" name="Picture 4">
            <a:extLst>
              <a:ext uri="{FF2B5EF4-FFF2-40B4-BE49-F238E27FC236}">
                <a16:creationId xmlns:a16="http://schemas.microsoft.com/office/drawing/2014/main" id="{9AF63A09-924E-A529-5C14-05AC7EFE5703}"/>
              </a:ext>
            </a:extLst>
          </p:cNvPr>
          <p:cNvPicPr>
            <a:picLocks noChangeAspect="1"/>
          </p:cNvPicPr>
          <p:nvPr/>
        </p:nvPicPr>
        <p:blipFill>
          <a:blip r:embed="rId2"/>
          <a:stretch>
            <a:fillRect/>
          </a:stretch>
        </p:blipFill>
        <p:spPr>
          <a:xfrm>
            <a:off x="1932904" y="2729438"/>
            <a:ext cx="7772400" cy="2989384"/>
          </a:xfrm>
          <a:prstGeom prst="rect">
            <a:avLst/>
          </a:prstGeom>
        </p:spPr>
      </p:pic>
    </p:spTree>
    <p:extLst>
      <p:ext uri="{BB962C8B-B14F-4D97-AF65-F5344CB8AC3E}">
        <p14:creationId xmlns:p14="http://schemas.microsoft.com/office/powerpoint/2010/main" val="13901001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CBBFA-0C61-EF2C-1BF9-71F39FBD5C2F}"/>
              </a:ext>
            </a:extLst>
          </p:cNvPr>
          <p:cNvSpPr>
            <a:spLocks noGrp="1"/>
          </p:cNvSpPr>
          <p:nvPr>
            <p:ph type="title"/>
          </p:nvPr>
        </p:nvSpPr>
        <p:spPr/>
        <p:txBody>
          <a:bodyPr/>
          <a:lstStyle/>
          <a:p>
            <a:r>
              <a:rPr lang="en-US" dirty="0"/>
              <a:t>Recent software tutorials </a:t>
            </a:r>
          </a:p>
        </p:txBody>
      </p:sp>
      <p:sp>
        <p:nvSpPr>
          <p:cNvPr id="3" name="Content Placeholder 2">
            <a:extLst>
              <a:ext uri="{FF2B5EF4-FFF2-40B4-BE49-F238E27FC236}">
                <a16:creationId xmlns:a16="http://schemas.microsoft.com/office/drawing/2014/main" id="{28B1A382-58C8-4E0B-712E-8A4D367C4E82}"/>
              </a:ext>
            </a:extLst>
          </p:cNvPr>
          <p:cNvSpPr>
            <a:spLocks noGrp="1"/>
          </p:cNvSpPr>
          <p:nvPr>
            <p:ph idx="1"/>
          </p:nvPr>
        </p:nvSpPr>
        <p:spPr/>
        <p:txBody>
          <a:bodyPr/>
          <a:lstStyle/>
          <a:p>
            <a:r>
              <a:rPr lang="en-US" dirty="0"/>
              <a:t>DRD Calo  April 2026 </a:t>
            </a:r>
            <a:r>
              <a:rPr lang="en-US" dirty="0">
                <a:hlinkClick r:id="rId2"/>
              </a:rPr>
              <a:t>https://indico.cern.ch/event/1618975/sessions/635708/#20260409</a:t>
            </a:r>
            <a:r>
              <a:rPr lang="en-US" dirty="0"/>
              <a:t> </a:t>
            </a:r>
          </a:p>
          <a:p>
            <a:endParaRPr lang="en-US" dirty="0"/>
          </a:p>
          <a:p>
            <a:r>
              <a:rPr lang="en-US" dirty="0"/>
              <a:t>BNL-CERN School September 2026 (aka, last week)</a:t>
            </a:r>
          </a:p>
          <a:p>
            <a:pPr lvl="1"/>
            <a:r>
              <a:rPr lang="en-US" dirty="0">
                <a:hlinkClick r:id="rId3"/>
              </a:rPr>
              <a:t>https://indico.cern.ch/event/1661010/timetable/#45-software-for-physics</a:t>
            </a:r>
          </a:p>
          <a:p>
            <a:pPr lvl="1"/>
            <a:r>
              <a:rPr lang="en-US" dirty="0">
                <a:hlinkClick r:id="rId3"/>
              </a:rPr>
              <a:t>https://indico.cern.ch/event/1661010/timetable/#23-software-tutorials-generato</a:t>
            </a:r>
            <a:r>
              <a:rPr lang="en-US" dirty="0"/>
              <a:t> </a:t>
            </a:r>
          </a:p>
          <a:p>
            <a:pPr lvl="1"/>
            <a:r>
              <a:rPr lang="en-US" dirty="0">
                <a:hlinkClick r:id="rId4"/>
              </a:rPr>
              <a:t>https://indico.cern.ch/event/1661010/timetable/#44-software-for-physics</a:t>
            </a:r>
            <a:r>
              <a:rPr lang="en-US" dirty="0"/>
              <a:t> </a:t>
            </a:r>
          </a:p>
          <a:p>
            <a:pPr lvl="1"/>
            <a:r>
              <a:rPr lang="en-US" dirty="0">
                <a:hlinkClick r:id="rId5"/>
              </a:rPr>
              <a:t>https://indico.cern.ch/event/1661010/timetable/#33-software-tutorials-full-sim</a:t>
            </a:r>
            <a:r>
              <a:rPr lang="en-US" dirty="0"/>
              <a:t> </a:t>
            </a:r>
          </a:p>
          <a:p>
            <a:endParaRPr lang="en-US" dirty="0"/>
          </a:p>
          <a:p>
            <a:endParaRPr lang="en-US" dirty="0"/>
          </a:p>
        </p:txBody>
      </p:sp>
      <p:sp>
        <p:nvSpPr>
          <p:cNvPr id="4" name="Slide Number Placeholder 3">
            <a:extLst>
              <a:ext uri="{FF2B5EF4-FFF2-40B4-BE49-F238E27FC236}">
                <a16:creationId xmlns:a16="http://schemas.microsoft.com/office/drawing/2014/main" id="{036CB0E9-824B-2D50-F750-E6125C46BB94}"/>
              </a:ext>
            </a:extLst>
          </p:cNvPr>
          <p:cNvSpPr>
            <a:spLocks noGrp="1"/>
          </p:cNvSpPr>
          <p:nvPr>
            <p:ph type="sldNum" sz="quarter" idx="12"/>
          </p:nvPr>
        </p:nvSpPr>
        <p:spPr/>
        <p:txBody>
          <a:bodyPr/>
          <a:lstStyle/>
          <a:p>
            <a:fld id="{0028B4D4-FF0B-7348-8D92-6EB93DDA7D4D}" type="slidenum">
              <a:rPr lang="en-US" smtClean="0"/>
              <a:t>25</a:t>
            </a:fld>
            <a:endParaRPr lang="en-US"/>
          </a:p>
        </p:txBody>
      </p:sp>
    </p:spTree>
    <p:extLst>
      <p:ext uri="{BB962C8B-B14F-4D97-AF65-F5344CB8AC3E}">
        <p14:creationId xmlns:p14="http://schemas.microsoft.com/office/powerpoint/2010/main" val="4576177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15D92-F20A-2729-6B8F-6E596D2723AE}"/>
              </a:ext>
            </a:extLst>
          </p:cNvPr>
          <p:cNvSpPr>
            <a:spLocks noGrp="1"/>
          </p:cNvSpPr>
          <p:nvPr>
            <p:ph type="title"/>
          </p:nvPr>
        </p:nvSpPr>
        <p:spPr/>
        <p:txBody>
          <a:bodyPr/>
          <a:lstStyle/>
          <a:p>
            <a:r>
              <a:rPr lang="en-US" dirty="0"/>
              <a:t>Upcoming events of interest</a:t>
            </a:r>
          </a:p>
        </p:txBody>
      </p:sp>
      <p:sp>
        <p:nvSpPr>
          <p:cNvPr id="4" name="Slide Number Placeholder 3">
            <a:extLst>
              <a:ext uri="{FF2B5EF4-FFF2-40B4-BE49-F238E27FC236}">
                <a16:creationId xmlns:a16="http://schemas.microsoft.com/office/drawing/2014/main" id="{B7B15E8F-7D5E-B243-5AF2-D5F2DB696D5C}"/>
              </a:ext>
            </a:extLst>
          </p:cNvPr>
          <p:cNvSpPr>
            <a:spLocks noGrp="1"/>
          </p:cNvSpPr>
          <p:nvPr>
            <p:ph type="sldNum" sz="quarter" idx="12"/>
          </p:nvPr>
        </p:nvSpPr>
        <p:spPr/>
        <p:txBody>
          <a:bodyPr/>
          <a:lstStyle/>
          <a:p>
            <a:fld id="{0028B4D4-FF0B-7348-8D92-6EB93DDA7D4D}" type="slidenum">
              <a:rPr lang="en-US" smtClean="0"/>
              <a:t>26</a:t>
            </a:fld>
            <a:endParaRPr lang="en-US"/>
          </a:p>
        </p:txBody>
      </p:sp>
      <p:pic>
        <p:nvPicPr>
          <p:cNvPr id="5" name="Picture 4">
            <a:extLst>
              <a:ext uri="{FF2B5EF4-FFF2-40B4-BE49-F238E27FC236}">
                <a16:creationId xmlns:a16="http://schemas.microsoft.com/office/drawing/2014/main" id="{E63DC7E1-97A4-0841-5E68-900889880E3C}"/>
              </a:ext>
            </a:extLst>
          </p:cNvPr>
          <p:cNvPicPr>
            <a:picLocks noChangeAspect="1"/>
          </p:cNvPicPr>
          <p:nvPr/>
        </p:nvPicPr>
        <p:blipFill>
          <a:blip r:embed="rId3"/>
          <a:stretch>
            <a:fillRect/>
          </a:stretch>
        </p:blipFill>
        <p:spPr>
          <a:xfrm>
            <a:off x="6695866" y="2107934"/>
            <a:ext cx="4104142" cy="3874168"/>
          </a:xfrm>
          <a:prstGeom prst="rect">
            <a:avLst/>
          </a:prstGeom>
        </p:spPr>
      </p:pic>
      <p:pic>
        <p:nvPicPr>
          <p:cNvPr id="6" name="Picture 5">
            <a:extLst>
              <a:ext uri="{FF2B5EF4-FFF2-40B4-BE49-F238E27FC236}">
                <a16:creationId xmlns:a16="http://schemas.microsoft.com/office/drawing/2014/main" id="{62B84146-F24D-E7D0-75F4-5EAB7BD25A16}"/>
              </a:ext>
            </a:extLst>
          </p:cNvPr>
          <p:cNvPicPr>
            <a:picLocks noChangeAspect="1"/>
          </p:cNvPicPr>
          <p:nvPr/>
        </p:nvPicPr>
        <p:blipFill>
          <a:blip r:embed="rId4"/>
          <a:stretch>
            <a:fillRect/>
          </a:stretch>
        </p:blipFill>
        <p:spPr>
          <a:xfrm>
            <a:off x="121118" y="2107934"/>
            <a:ext cx="5800418" cy="3532470"/>
          </a:xfrm>
          <a:prstGeom prst="rect">
            <a:avLst/>
          </a:prstGeom>
        </p:spPr>
      </p:pic>
      <p:sp>
        <p:nvSpPr>
          <p:cNvPr id="8" name="TextBox 7">
            <a:extLst>
              <a:ext uri="{FF2B5EF4-FFF2-40B4-BE49-F238E27FC236}">
                <a16:creationId xmlns:a16="http://schemas.microsoft.com/office/drawing/2014/main" id="{E782E95E-3EF9-B412-EF60-9BAF19948EBF}"/>
              </a:ext>
            </a:extLst>
          </p:cNvPr>
          <p:cNvSpPr txBox="1"/>
          <p:nvPr/>
        </p:nvSpPr>
        <p:spPr>
          <a:xfrm>
            <a:off x="1114125" y="1700523"/>
            <a:ext cx="4247147" cy="369332"/>
          </a:xfrm>
          <a:prstGeom prst="rect">
            <a:avLst/>
          </a:prstGeom>
          <a:noFill/>
        </p:spPr>
        <p:txBody>
          <a:bodyPr wrap="square">
            <a:spAutoFit/>
          </a:bodyPr>
          <a:lstStyle/>
          <a:p>
            <a:r>
              <a:rPr lang="en-US" dirty="0">
                <a:hlinkClick r:id="rId5"/>
              </a:rPr>
              <a:t>https://indico.cern.ch/event/1719015/</a:t>
            </a:r>
            <a:r>
              <a:rPr lang="en-US" dirty="0"/>
              <a:t> </a:t>
            </a:r>
          </a:p>
        </p:txBody>
      </p:sp>
      <p:sp>
        <p:nvSpPr>
          <p:cNvPr id="10" name="TextBox 9">
            <a:extLst>
              <a:ext uri="{FF2B5EF4-FFF2-40B4-BE49-F238E27FC236}">
                <a16:creationId xmlns:a16="http://schemas.microsoft.com/office/drawing/2014/main" id="{C450B3F5-192F-98CB-8B67-ACE33DFEFD39}"/>
              </a:ext>
            </a:extLst>
          </p:cNvPr>
          <p:cNvSpPr txBox="1"/>
          <p:nvPr/>
        </p:nvSpPr>
        <p:spPr>
          <a:xfrm>
            <a:off x="6891688" y="1696662"/>
            <a:ext cx="3890296" cy="369332"/>
          </a:xfrm>
          <a:prstGeom prst="rect">
            <a:avLst/>
          </a:prstGeom>
          <a:noFill/>
        </p:spPr>
        <p:txBody>
          <a:bodyPr wrap="none" rtlCol="0">
            <a:spAutoFit/>
          </a:bodyPr>
          <a:lstStyle/>
          <a:p>
            <a:r>
              <a:rPr lang="en-US" dirty="0">
                <a:hlinkClick r:id="rId6"/>
              </a:rPr>
              <a:t>https://indico.cern.ch/event/1660971/</a:t>
            </a:r>
            <a:r>
              <a:rPr lang="en-US" dirty="0"/>
              <a:t> </a:t>
            </a:r>
          </a:p>
        </p:txBody>
      </p:sp>
    </p:spTree>
    <p:extLst>
      <p:ext uri="{BB962C8B-B14F-4D97-AF65-F5344CB8AC3E}">
        <p14:creationId xmlns:p14="http://schemas.microsoft.com/office/powerpoint/2010/main" val="36462689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0B1F7-D3FE-9807-FC2B-FB5BCD424291}"/>
              </a:ext>
            </a:extLst>
          </p:cNvPr>
          <p:cNvSpPr>
            <a:spLocks noGrp="1"/>
          </p:cNvSpPr>
          <p:nvPr>
            <p:ph type="title"/>
          </p:nvPr>
        </p:nvSpPr>
        <p:spPr/>
        <p:txBody>
          <a:bodyPr/>
          <a:lstStyle/>
          <a:p>
            <a:r>
              <a:rPr lang="en-US" dirty="0"/>
              <a:t>Ideas for getting involved</a:t>
            </a:r>
          </a:p>
        </p:txBody>
      </p:sp>
      <p:sp>
        <p:nvSpPr>
          <p:cNvPr id="3" name="Content Placeholder 2">
            <a:extLst>
              <a:ext uri="{FF2B5EF4-FFF2-40B4-BE49-F238E27FC236}">
                <a16:creationId xmlns:a16="http://schemas.microsoft.com/office/drawing/2014/main" id="{4001EAAE-F96D-5EC7-4E78-808257EB637A}"/>
              </a:ext>
            </a:extLst>
          </p:cNvPr>
          <p:cNvSpPr>
            <a:spLocks noGrp="1"/>
          </p:cNvSpPr>
          <p:nvPr>
            <p:ph idx="1"/>
          </p:nvPr>
        </p:nvSpPr>
        <p:spPr>
          <a:xfrm>
            <a:off x="284407" y="1171205"/>
            <a:ext cx="11467325" cy="5550269"/>
          </a:xfrm>
        </p:spPr>
        <p:txBody>
          <a:bodyPr>
            <a:normAutofit/>
          </a:bodyPr>
          <a:lstStyle/>
          <a:p>
            <a:endParaRPr lang="en-US" dirty="0"/>
          </a:p>
          <a:p>
            <a:r>
              <a:rPr lang="en-US" dirty="0"/>
              <a:t>On request, I </a:t>
            </a:r>
            <a:r>
              <a:rPr lang="en-US" dirty="0" err="1"/>
              <a:t>attemped</a:t>
            </a:r>
            <a:r>
              <a:rPr lang="en-US" dirty="0"/>
              <a:t> a list of ideas</a:t>
            </a:r>
          </a:p>
          <a:p>
            <a:endParaRPr lang="en-US" dirty="0"/>
          </a:p>
          <a:p>
            <a:r>
              <a:rPr lang="en-US" dirty="0"/>
              <a:t>That said, the list of topics that do not have opportunities for newcomers to  get involved is rather short.. You should not see large barriers for getting involved (well, ok, getting pull requests integrated needs patience these days…)</a:t>
            </a:r>
          </a:p>
        </p:txBody>
      </p:sp>
      <p:sp>
        <p:nvSpPr>
          <p:cNvPr id="4" name="Slide Number Placeholder 3">
            <a:extLst>
              <a:ext uri="{FF2B5EF4-FFF2-40B4-BE49-F238E27FC236}">
                <a16:creationId xmlns:a16="http://schemas.microsoft.com/office/drawing/2014/main" id="{9BE0EDB7-98B5-4925-FE08-DD070E0D02FA}"/>
              </a:ext>
            </a:extLst>
          </p:cNvPr>
          <p:cNvSpPr>
            <a:spLocks noGrp="1"/>
          </p:cNvSpPr>
          <p:nvPr>
            <p:ph type="sldNum" sz="quarter" idx="12"/>
          </p:nvPr>
        </p:nvSpPr>
        <p:spPr/>
        <p:txBody>
          <a:bodyPr/>
          <a:lstStyle/>
          <a:p>
            <a:fld id="{0028B4D4-FF0B-7348-8D92-6EB93DDA7D4D}" type="slidenum">
              <a:rPr lang="en-US" smtClean="0"/>
              <a:t>27</a:t>
            </a:fld>
            <a:endParaRPr lang="en-US"/>
          </a:p>
        </p:txBody>
      </p:sp>
    </p:spTree>
    <p:extLst>
      <p:ext uri="{BB962C8B-B14F-4D97-AF65-F5344CB8AC3E}">
        <p14:creationId xmlns:p14="http://schemas.microsoft.com/office/powerpoint/2010/main" val="20406652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73BC7-9868-A2DA-E6A2-476548C156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08F7D2-8A86-4D79-62C7-A5787118E488}"/>
              </a:ext>
            </a:extLst>
          </p:cNvPr>
          <p:cNvSpPr>
            <a:spLocks noGrp="1"/>
          </p:cNvSpPr>
          <p:nvPr>
            <p:ph type="title"/>
          </p:nvPr>
        </p:nvSpPr>
        <p:spPr/>
        <p:txBody>
          <a:bodyPr/>
          <a:lstStyle/>
          <a:p>
            <a:r>
              <a:rPr lang="en-US" dirty="0"/>
              <a:t>Ideas for getting involved</a:t>
            </a:r>
          </a:p>
        </p:txBody>
      </p:sp>
      <p:sp>
        <p:nvSpPr>
          <p:cNvPr id="3" name="Content Placeholder 2">
            <a:extLst>
              <a:ext uri="{FF2B5EF4-FFF2-40B4-BE49-F238E27FC236}">
                <a16:creationId xmlns:a16="http://schemas.microsoft.com/office/drawing/2014/main" id="{97748F6B-0D1C-90B5-5AFD-31D29C2EF86E}"/>
              </a:ext>
            </a:extLst>
          </p:cNvPr>
          <p:cNvSpPr>
            <a:spLocks noGrp="1"/>
          </p:cNvSpPr>
          <p:nvPr>
            <p:ph idx="1"/>
          </p:nvPr>
        </p:nvSpPr>
        <p:spPr>
          <a:xfrm>
            <a:off x="284407" y="1171205"/>
            <a:ext cx="11467325" cy="5550269"/>
          </a:xfrm>
        </p:spPr>
        <p:txBody>
          <a:bodyPr>
            <a:normAutofit fontScale="85000" lnSpcReduction="20000"/>
          </a:bodyPr>
          <a:lstStyle/>
          <a:p>
            <a:r>
              <a:rPr lang="en-US" dirty="0"/>
              <a:t>Extend US-based computing integration with </a:t>
            </a:r>
            <a:r>
              <a:rPr lang="en-US" b="1" dirty="0" err="1"/>
              <a:t>Rucio</a:t>
            </a:r>
            <a:r>
              <a:rPr lang="en-US" b="1" dirty="0"/>
              <a:t> and Dirac </a:t>
            </a:r>
            <a:r>
              <a:rPr lang="en-US" dirty="0"/>
              <a:t>for grid computing (both storage and compute)</a:t>
            </a:r>
          </a:p>
          <a:p>
            <a:r>
              <a:rPr lang="en-US" dirty="0"/>
              <a:t>Generalize FCCAnalyses to work well on US sites. Bring </a:t>
            </a:r>
            <a:r>
              <a:rPr lang="en-US" b="1" dirty="0"/>
              <a:t>Coffea</a:t>
            </a:r>
            <a:r>
              <a:rPr lang="en-US" dirty="0"/>
              <a:t> to the same level of integration with FCC simulation samples including implementing library of standard functions for analysis</a:t>
            </a:r>
          </a:p>
          <a:p>
            <a:r>
              <a:rPr lang="en-US" dirty="0"/>
              <a:t>Implement real (and reproducible) AI/ML algorithm support in FCC reconstruction and analysis [</a:t>
            </a:r>
            <a:r>
              <a:rPr lang="en-US" b="1" dirty="0"/>
              <a:t>ML as a first class citizen</a:t>
            </a:r>
            <a:r>
              <a:rPr lang="en-US" dirty="0"/>
              <a:t>]</a:t>
            </a:r>
          </a:p>
          <a:p>
            <a:r>
              <a:rPr lang="en-US" dirty="0"/>
              <a:t>Even more so than before the LLM era, </a:t>
            </a:r>
            <a:r>
              <a:rPr lang="en-US" b="1" dirty="0"/>
              <a:t>leading contributors </a:t>
            </a:r>
            <a:r>
              <a:rPr lang="en-US" dirty="0"/>
              <a:t>that  ”feel responsible” for contributions and components; that can help with code review, support newcomers, </a:t>
            </a:r>
            <a:r>
              <a:rPr lang="en-US" dirty="0" err="1"/>
              <a:t>etc</a:t>
            </a:r>
            <a:r>
              <a:rPr lang="en-US" dirty="0"/>
              <a:t> </a:t>
            </a:r>
          </a:p>
          <a:p>
            <a:r>
              <a:rPr lang="en-US" b="1" dirty="0"/>
              <a:t>Working in DRDs</a:t>
            </a:r>
            <a:r>
              <a:rPr lang="en-US" dirty="0"/>
              <a:t>? Made sure R&amp;D results from your DRD make it into detector concepts implemented in key4hep</a:t>
            </a:r>
          </a:p>
          <a:p>
            <a:r>
              <a:rPr lang="en-US" dirty="0"/>
              <a:t>Contribute to the simulation and reconstruction of your favorite detector or physics algorithm. </a:t>
            </a:r>
          </a:p>
          <a:p>
            <a:r>
              <a:rPr lang="en-US" dirty="0"/>
              <a:t>Add </a:t>
            </a:r>
            <a:r>
              <a:rPr lang="en-US" b="1" dirty="0"/>
              <a:t>validation and performance</a:t>
            </a:r>
            <a:r>
              <a:rPr lang="en-US" dirty="0"/>
              <a:t> components for your favorite detector or physics quantity (and hope understand how those should be developed further)</a:t>
            </a:r>
          </a:p>
          <a:p>
            <a:r>
              <a:rPr lang="en-US" dirty="0"/>
              <a:t>Improve user friendliness and </a:t>
            </a:r>
            <a:r>
              <a:rPr lang="en-US" b="1" dirty="0"/>
              <a:t>technical performance  </a:t>
            </a:r>
            <a:r>
              <a:rPr lang="en-US" dirty="0"/>
              <a:t>across software environment</a:t>
            </a:r>
          </a:p>
          <a:p>
            <a:r>
              <a:rPr lang="en-US" dirty="0"/>
              <a:t>Consider how your favorite tool suite from LHC can be brought into key4hep ecosystem</a:t>
            </a:r>
          </a:p>
        </p:txBody>
      </p:sp>
      <p:sp>
        <p:nvSpPr>
          <p:cNvPr id="4" name="Slide Number Placeholder 3">
            <a:extLst>
              <a:ext uri="{FF2B5EF4-FFF2-40B4-BE49-F238E27FC236}">
                <a16:creationId xmlns:a16="http://schemas.microsoft.com/office/drawing/2014/main" id="{9457EEF0-CDE3-B3A7-2399-BB2B1B2491D0}"/>
              </a:ext>
            </a:extLst>
          </p:cNvPr>
          <p:cNvSpPr>
            <a:spLocks noGrp="1"/>
          </p:cNvSpPr>
          <p:nvPr>
            <p:ph type="sldNum" sz="quarter" idx="12"/>
          </p:nvPr>
        </p:nvSpPr>
        <p:spPr/>
        <p:txBody>
          <a:bodyPr/>
          <a:lstStyle/>
          <a:p>
            <a:fld id="{0028B4D4-FF0B-7348-8D92-6EB93DDA7D4D}" type="slidenum">
              <a:rPr lang="en-US" smtClean="0"/>
              <a:t>28</a:t>
            </a:fld>
            <a:endParaRPr lang="en-US"/>
          </a:p>
        </p:txBody>
      </p:sp>
    </p:spTree>
    <p:extLst>
      <p:ext uri="{BB962C8B-B14F-4D97-AF65-F5344CB8AC3E}">
        <p14:creationId xmlns:p14="http://schemas.microsoft.com/office/powerpoint/2010/main" val="11473860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105388</TotalTime>
  <Words>2314</Words>
  <Application>Microsoft Macintosh PowerPoint</Application>
  <PresentationFormat>Widescreen</PresentationFormat>
  <Paragraphs>257</Paragraphs>
  <Slides>28</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Arial</vt:lpstr>
      <vt:lpstr>Calibri</vt:lpstr>
      <vt:lpstr>Calibri Light</vt:lpstr>
      <vt:lpstr>Chalkboard SE</vt:lpstr>
      <vt:lpstr>Helvetica</vt:lpstr>
      <vt:lpstr>Nunito</vt:lpstr>
      <vt:lpstr>Wingdings</vt:lpstr>
      <vt:lpstr>Office Theme</vt:lpstr>
      <vt:lpstr>FCC Physics Software and Computing</vt:lpstr>
      <vt:lpstr>FCC Reference Design Phase (RDP) goals</vt:lpstr>
      <vt:lpstr>Apologies, 3 slides of organization charts starting with the FCC Project at CERN </vt:lpstr>
      <vt:lpstr>FCC PED organization</vt:lpstr>
      <vt:lpstr>PSC Organization Chart (as of September 2026)</vt:lpstr>
      <vt:lpstr>RDP goals for PSC</vt:lpstr>
      <vt:lpstr>Getting involved – Meetings and mailing lists</vt:lpstr>
      <vt:lpstr>FCC software components</vt:lpstr>
      <vt:lpstr>Key4hep building blocks: state of the art software with active user community</vt:lpstr>
      <vt:lpstr>Getting started</vt:lpstr>
      <vt:lpstr>Current FCC application workflow</vt:lpstr>
      <vt:lpstr>Geant4-based detector simulation is based on DD4hep </vt:lpstr>
      <vt:lpstr>EDM4Hep data model has moved to v1.0  (which means a significant change in format since the winter23 samples)</vt:lpstr>
      <vt:lpstr>The key4hep/k4Geo repository tracks the geometry for all detector concepts  </vt:lpstr>
      <vt:lpstr>Key4hep packages: k4Bench for inspecting technical performance of simulation geometries and its evolution</vt:lpstr>
      <vt:lpstr>Beginnings of a validation and automated performance analysis</vt:lpstr>
      <vt:lpstr>Towards a distributed  computing system</vt:lpstr>
      <vt:lpstr>So far, most production activities have been done using  CERN resources</vt:lpstr>
      <vt:lpstr>Growing towards a (needed) distributed computing system</vt:lpstr>
      <vt:lpstr>Start of a Rucio based data federation</vt:lpstr>
      <vt:lpstr>Existing samples and finding them</vt:lpstr>
      <vt:lpstr>Simulation production plans this fall</vt:lpstr>
      <vt:lpstr>FCC Analyses package developed for edm4hep analysis workflows</vt:lpstr>
      <vt:lpstr>Coffea and edm4hep</vt:lpstr>
      <vt:lpstr>Recent software tutorials </vt:lpstr>
      <vt:lpstr>Upcoming events of interest</vt:lpstr>
      <vt:lpstr>Ideas for getting involved</vt:lpstr>
      <vt:lpstr>Ideas for getting involved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Current projections of future needs (and other topics)</dc:title>
  <dc:creator>David Lange</dc:creator>
  <cp:lastModifiedBy>David Lange</cp:lastModifiedBy>
  <cp:revision>360</cp:revision>
  <dcterms:created xsi:type="dcterms:W3CDTF">2020-11-30T14:34:23Z</dcterms:created>
  <dcterms:modified xsi:type="dcterms:W3CDTF">2026-09-09T18:59:52Z</dcterms:modified>
</cp:coreProperties>
</file>