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8"/>
  </p:notesMasterIdLst>
  <p:sldIdLst>
    <p:sldId id="256" r:id="rId5"/>
    <p:sldId id="326" r:id="rId6"/>
    <p:sldId id="450" r:id="rId7"/>
    <p:sldId id="453" r:id="rId8"/>
    <p:sldId id="440" r:id="rId9"/>
    <p:sldId id="460" r:id="rId10"/>
    <p:sldId id="461" r:id="rId11"/>
    <p:sldId id="446" r:id="rId12"/>
    <p:sldId id="333" r:id="rId13"/>
    <p:sldId id="316" r:id="rId14"/>
    <p:sldId id="319" r:id="rId15"/>
    <p:sldId id="328" r:id="rId16"/>
    <p:sldId id="332" r:id="rId17"/>
    <p:sldId id="324" r:id="rId18"/>
    <p:sldId id="331" r:id="rId19"/>
    <p:sldId id="467" r:id="rId20"/>
    <p:sldId id="322" r:id="rId21"/>
    <p:sldId id="321" r:id="rId22"/>
    <p:sldId id="320" r:id="rId23"/>
    <p:sldId id="458" r:id="rId24"/>
    <p:sldId id="459" r:id="rId25"/>
    <p:sldId id="466" r:id="rId26"/>
    <p:sldId id="468" r:id="rId27"/>
    <p:sldId id="470" r:id="rId28"/>
    <p:sldId id="469" r:id="rId29"/>
    <p:sldId id="464" r:id="rId30"/>
    <p:sldId id="465" r:id="rId31"/>
    <p:sldId id="455" r:id="rId32"/>
    <p:sldId id="456" r:id="rId33"/>
    <p:sldId id="462" r:id="rId34"/>
    <p:sldId id="463" r:id="rId35"/>
    <p:sldId id="323" r:id="rId36"/>
    <p:sldId id="451" r:id="rId37"/>
  </p:sldIdLst>
  <p:sldSz cx="9144000" cy="6858000" type="screen4x3"/>
  <p:notesSz cx="6950075" cy="9236075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6">
          <p15:clr>
            <a:srgbClr val="A4A3A4"/>
          </p15:clr>
        </p15:guide>
        <p15:guide id="2" orient="horz" pos="1294">
          <p15:clr>
            <a:srgbClr val="A4A3A4"/>
          </p15:clr>
        </p15:guide>
        <p15:guide id="3" orient="horz" pos="3745">
          <p15:clr>
            <a:srgbClr val="A4A3A4"/>
          </p15:clr>
        </p15:guide>
        <p15:guide id="4" orient="horz" pos="3980">
          <p15:clr>
            <a:srgbClr val="A4A3A4"/>
          </p15:clr>
        </p15:guide>
        <p15:guide id="5" orient="horz" pos="1052">
          <p15:clr>
            <a:srgbClr val="A4A3A4"/>
          </p15:clr>
        </p15:guide>
        <p15:guide id="6" orient="horz" pos="1741">
          <p15:clr>
            <a:srgbClr val="A4A3A4"/>
          </p15:clr>
        </p15:guide>
        <p15:guide id="7" orient="horz" pos="4183">
          <p15:clr>
            <a:srgbClr val="A4A3A4"/>
          </p15:clr>
        </p15:guide>
        <p15:guide id="8" orient="horz" pos="566">
          <p15:clr>
            <a:srgbClr val="A4A3A4"/>
          </p15:clr>
        </p15:guide>
        <p15:guide id="9" orient="horz" pos="2808">
          <p15:clr>
            <a:srgbClr val="A4A3A4"/>
          </p15:clr>
        </p15:guide>
        <p15:guide id="10" pos="2880">
          <p15:clr>
            <a:srgbClr val="A4A3A4"/>
          </p15:clr>
        </p15:guide>
        <p15:guide id="11" pos="363">
          <p15:clr>
            <a:srgbClr val="A4A3A4"/>
          </p15:clr>
        </p15:guide>
        <p15:guide id="12" pos="5396">
          <p15:clr>
            <a:srgbClr val="A4A3A4"/>
          </p15:clr>
        </p15:guide>
        <p15:guide id="13" pos="282">
          <p15:clr>
            <a:srgbClr val="A4A3A4"/>
          </p15:clr>
        </p15:guide>
        <p15:guide id="14" pos="3784">
          <p15:clr>
            <a:srgbClr val="A4A3A4"/>
          </p15:clr>
        </p15:guide>
        <p15:guide id="15" pos="3736">
          <p15:clr>
            <a:srgbClr val="A4A3A4"/>
          </p15:clr>
        </p15:guide>
        <p15:guide id="16" pos="2179">
          <p15:clr>
            <a:srgbClr val="A4A3A4"/>
          </p15:clr>
        </p15:guide>
        <p15:guide id="17" pos="5464">
          <p15:clr>
            <a:srgbClr val="A4A3A4"/>
          </p15:clr>
        </p15:guide>
        <p15:guide id="18" pos="38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8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yJ" initials="JB" lastIdx="3" clrIdx="0"/>
  <p:cmAuthor id="1" name="Leo Zini" initials="LZ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F53"/>
    <a:srgbClr val="981E32"/>
    <a:srgbClr val="FFFFFF"/>
    <a:srgbClr val="C75B12"/>
    <a:srgbClr val="E17000"/>
    <a:srgbClr val="5B8F22"/>
    <a:srgbClr val="D2C295"/>
    <a:srgbClr val="A79E70"/>
    <a:srgbClr val="0099CC"/>
    <a:srgbClr val="69B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2265" autoAdjust="0"/>
  </p:normalViewPr>
  <p:slideViewPr>
    <p:cSldViewPr snapToObjects="1" showGuides="1">
      <p:cViewPr varScale="1">
        <p:scale>
          <a:sx n="161" d="100"/>
          <a:sy n="161" d="100"/>
        </p:scale>
        <p:origin x="1014" y="138"/>
      </p:cViewPr>
      <p:guideLst>
        <p:guide orient="horz" pos="326"/>
        <p:guide orient="horz" pos="1294"/>
        <p:guide orient="horz" pos="3745"/>
        <p:guide orient="horz" pos="3980"/>
        <p:guide orient="horz" pos="1052"/>
        <p:guide orient="horz" pos="1741"/>
        <p:guide orient="horz" pos="4183"/>
        <p:guide orient="horz" pos="566"/>
        <p:guide orient="horz" pos="2808"/>
        <p:guide pos="2880"/>
        <p:guide pos="363"/>
        <p:guide pos="5396"/>
        <p:guide pos="282"/>
        <p:guide pos="3784"/>
        <p:guide pos="3736"/>
        <p:guide pos="2179"/>
        <p:guide pos="5464"/>
        <p:guide pos="38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 showGuides="1">
      <p:cViewPr varScale="1">
        <p:scale>
          <a:sx n="85" d="100"/>
          <a:sy n="85" d="100"/>
        </p:scale>
        <p:origin x="-3138" y="-90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3B58700-9FA2-48CE-AC88-D71D45EB490A}" type="datetimeFigureOut">
              <a:rPr lang="en-US" smtClean="0"/>
              <a:pPr/>
              <a:t>9/4/2026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FE9BC4E5-2BC1-4F43-85DD-A1B8F74CB7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13fd8e1f6_2_3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3513fd8e1f6_2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40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6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onwynb\Desktop\Branding\divider_template_backg#5330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6196866"/>
            <a:ext cx="3147290" cy="914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128" y="6096000"/>
            <a:ext cx="2765528" cy="1005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213" y="536575"/>
            <a:ext cx="8008937" cy="2246313"/>
          </a:xfrm>
        </p:spPr>
        <p:txBody>
          <a:bodyPr anchor="b" anchorCtr="0">
            <a:noAutofit/>
          </a:bodyPr>
          <a:lstStyle>
            <a:lvl1pPr>
              <a:defRPr sz="43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213" y="3646170"/>
            <a:ext cx="7989887" cy="2187702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16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57213" y="2755011"/>
            <a:ext cx="8008937" cy="63588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CA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875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46088" y="1670050"/>
            <a:ext cx="8108950" cy="4648200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defRPr/>
            </a:lvl2pPr>
            <a:lvl3pPr>
              <a:buClr>
                <a:srgbClr val="981E32"/>
              </a:buClr>
              <a:defRPr/>
            </a:lvl3pPr>
            <a:lvl4pPr>
              <a:buClr>
                <a:srgbClr val="981E32"/>
              </a:buClr>
              <a:defRPr/>
            </a:lvl4pPr>
            <a:lvl5pPr>
              <a:buClr>
                <a:srgbClr val="981E3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46488" y="1723840"/>
            <a:ext cx="2442340" cy="222421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646488" y="4094034"/>
            <a:ext cx="2442340" cy="222421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42954" y="1723840"/>
            <a:ext cx="2442340" cy="459441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446088" y="1670050"/>
            <a:ext cx="3013075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69646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5"/>
          </p:nvPr>
        </p:nvSpPr>
        <p:spPr>
          <a:xfrm>
            <a:off x="6007100" y="1670050"/>
            <a:ext cx="2667000" cy="46482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46088" y="1670050"/>
            <a:ext cx="5484812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547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lIns="432000"/>
          <a:lstStyle>
            <a:lvl1pPr>
              <a:defRPr b="1" baseline="0">
                <a:solidFill>
                  <a:srgbClr val="FF0000"/>
                </a:solidFill>
              </a:defRPr>
            </a:lvl1pPr>
          </a:lstStyle>
          <a:p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r>
              <a:rPr lang="en-CA" dirty="0"/>
              <a:t>***INSTRUCTIONS ON HOW TO APPLY IMAGE MASKING TO SLIDE LAYOUT***</a:t>
            </a:r>
            <a:br>
              <a:rPr lang="en-CA" dirty="0"/>
            </a:br>
            <a:r>
              <a:rPr lang="en-CA" dirty="0"/>
              <a:t>STEP 1: Click icon to insert image</a:t>
            </a:r>
            <a:br>
              <a:rPr lang="en-CA" dirty="0"/>
            </a:br>
            <a:r>
              <a:rPr lang="en-CA" dirty="0"/>
              <a:t>STEP 2: Once image is inserted, right-click image, and choose ‘Send to Back’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691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- Option 4C - Printable">
  <p:cSld name="1_Title Slide - Option 4C - Printab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40" y="6147836"/>
            <a:ext cx="1301116" cy="33119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600075" y="638271"/>
            <a:ext cx="4836900" cy="22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rmAutofit/>
          </a:bodyPr>
          <a:lstStyle>
            <a:lvl1pPr marL="457200" lvl="0" indent="-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Char char="●"/>
              <a:defRPr sz="3600" b="1">
                <a:solidFill>
                  <a:srgbClr val="8C1515"/>
                </a:solidFill>
              </a:defRPr>
            </a:lvl1pPr>
            <a:lvl2pPr marL="914400" lvl="1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93" name="Google Shape;93;p18"/>
          <p:cNvCxnSpPr/>
          <p:nvPr/>
        </p:nvCxnSpPr>
        <p:spPr>
          <a:xfrm>
            <a:off x="0" y="5868971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4" name="Google Shape;94;p18"/>
          <p:cNvSpPr txBox="1">
            <a:spLocks noGrp="1"/>
          </p:cNvSpPr>
          <p:nvPr>
            <p:ph type="body" idx="2"/>
          </p:nvPr>
        </p:nvSpPr>
        <p:spPr>
          <a:xfrm>
            <a:off x="600075" y="2903265"/>
            <a:ext cx="4914900" cy="5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100"/>
              <a:buFont typeface="Lato"/>
              <a:buChar char="●"/>
              <a:defRPr sz="2100">
                <a:solidFill>
                  <a:srgbClr val="3F3F3F"/>
                </a:solidFill>
              </a:defRPr>
            </a:lvl1pPr>
            <a:lvl2pPr marL="914400" lvl="1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3"/>
          </p:nvPr>
        </p:nvSpPr>
        <p:spPr>
          <a:xfrm>
            <a:off x="600075" y="3836713"/>
            <a:ext cx="49149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Char char="●"/>
              <a:defRPr sz="1400">
                <a:solidFill>
                  <a:srgbClr val="3F3F3F"/>
                </a:solidFill>
              </a:defRPr>
            </a:lvl1pPr>
            <a:lvl2pPr marL="914400" lvl="1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4"/>
          </p:nvPr>
        </p:nvSpPr>
        <p:spPr>
          <a:xfrm>
            <a:off x="600075" y="4260940"/>
            <a:ext cx="49149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Lato"/>
              <a:buChar char="●"/>
              <a:defRPr sz="140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○"/>
              <a:defRPr>
                <a:solidFill>
                  <a:srgbClr val="00B0F0"/>
                </a:solidFill>
              </a:defRPr>
            </a:lvl2pPr>
            <a:lvl3pPr marL="1371600" lvl="2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■"/>
              <a:defRPr>
                <a:solidFill>
                  <a:srgbClr val="00B0F0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00B0F0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00B0F0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97" name="Google Shape;97;p18" descr="A black and white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3958" y="6064703"/>
            <a:ext cx="1692623" cy="4757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9427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4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orient="horz" pos="2772">
          <p15:clr>
            <a:srgbClr val="FBAE40"/>
          </p15:clr>
        </p15:guide>
        <p15:guide id="4" orient="horz" pos="19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7DD4C-1480-615C-508C-2E4EFCE4A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EAFA6-D93A-93DD-5D80-BCE54FF06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C5EFD-EED0-85BC-B485-76F10FE9B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CBA80-32E5-0740-9D15-2ECA1BCE081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19A36-C131-330A-5AA7-79A9C922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7EDF4-68A2-F7C7-AD4D-42996BF2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D0DB-1909-DB48-8B43-F402CD30F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7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473" y="1667866"/>
            <a:ext cx="8109919" cy="46503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472" y="6543674"/>
            <a:ext cx="4126528" cy="31432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150" y="6318251"/>
            <a:ext cx="318932" cy="539750"/>
          </a:xfrm>
          <a:prstGeom prst="rect">
            <a:avLst/>
          </a:prstGeom>
        </p:spPr>
        <p:txBody>
          <a:bodyPr vert="horz" lIns="72000" tIns="57600" rIns="72000" bIns="45720" rtlCol="0" anchor="ctr"/>
          <a:lstStyle>
            <a:lvl1pPr algn="l">
              <a:defRPr sz="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3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300"/>
        </a:spcAft>
        <a:buClr>
          <a:schemeClr val="tx1"/>
        </a:buClr>
        <a:buFont typeface="Arial" pitchFamily="34" charset="0"/>
        <a:buNone/>
        <a:defRPr sz="1600" b="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000" indent="-180000" algn="l" defTabSz="914400" rtl="0" eaLnBrk="1" latinLnBrk="0" hangingPunct="1">
        <a:lnSpc>
          <a:spcPct val="120000"/>
        </a:lnSpc>
        <a:spcBef>
          <a:spcPts val="800"/>
        </a:spcBef>
        <a:spcAft>
          <a:spcPts val="0"/>
        </a:spcAft>
        <a:buClr>
          <a:schemeClr val="bg2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04000" indent="-180000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00000"/>
        <a:buFont typeface="Arial" pitchFamily="34" charset="0"/>
        <a:buChar char="-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28000" indent="-180000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52000" indent="-180000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00000"/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/>
        </p:nvSpPr>
        <p:spPr>
          <a:xfrm>
            <a:off x="543296" y="572427"/>
            <a:ext cx="7315200" cy="16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MDI Engineering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and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Cryomodule Concept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for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FCCee</a:t>
            </a:r>
            <a:endParaRPr sz="1200" b="1" dirty="0">
              <a:solidFill>
                <a:srgbClr val="404040"/>
              </a:solidFill>
              <a:latin typeface="Lato"/>
              <a:ea typeface="Lato"/>
              <a:cs typeface="Lato"/>
              <a:sym typeface="Lato"/>
            </a:endParaRPr>
          </a:p>
          <a:p>
            <a:pPr>
              <a:lnSpc>
                <a:spcPct val="115000"/>
              </a:lnSpc>
              <a:spcBef>
                <a:spcPts val="400"/>
              </a:spcBef>
            </a:pPr>
            <a:endParaRPr sz="3600" b="1" dirty="0">
              <a:solidFill>
                <a:srgbClr val="8C1515"/>
              </a:solidFill>
              <a:latin typeface="Lato"/>
              <a:ea typeface="Lato"/>
              <a:cs typeface="Lato"/>
              <a:sym typeface="Lato"/>
            </a:endParaRPr>
          </a:p>
          <a:p>
            <a:pPr>
              <a:lnSpc>
                <a:spcPct val="90000"/>
              </a:lnSpc>
            </a:pPr>
            <a:endParaRPr sz="3600" b="1" dirty="0">
              <a:solidFill>
                <a:srgbClr val="8C151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1" name="Google Shape;281;p35"/>
          <p:cNvSpPr txBox="1"/>
          <p:nvPr/>
        </p:nvSpPr>
        <p:spPr>
          <a:xfrm>
            <a:off x="3106387" y="3663038"/>
            <a:ext cx="3429000" cy="114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+mj-lt"/>
                <a:ea typeface="Lato"/>
                <a:cs typeface="Lato"/>
                <a:sym typeface="Lato"/>
              </a:rPr>
              <a:t>John T. Seeman (SLAC)</a:t>
            </a:r>
          </a:p>
          <a:p>
            <a:pPr>
              <a:lnSpc>
                <a:spcPct val="115000"/>
              </a:lnSpc>
              <a:spcBef>
                <a:spcPts val="400"/>
              </a:spcBef>
            </a:pPr>
            <a:endParaRPr dirty="0">
              <a:solidFill>
                <a:srgbClr val="404040"/>
              </a:solidFill>
              <a:latin typeface="Lato"/>
              <a:ea typeface="Lato"/>
              <a:cs typeface="Lato"/>
              <a:sym typeface="Lato"/>
            </a:endParaRPr>
          </a:p>
          <a:p>
            <a:pPr>
              <a:spcBef>
                <a:spcPts val="400"/>
              </a:spcBef>
            </a:pPr>
            <a:endParaRPr sz="1500" dirty="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2" name="Google Shape;282;p35"/>
          <p:cNvSpPr txBox="1"/>
          <p:nvPr/>
        </p:nvSpPr>
        <p:spPr>
          <a:xfrm>
            <a:off x="3657600" y="4084019"/>
            <a:ext cx="3505200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/>
          <a:p>
            <a:pPr>
              <a:spcBef>
                <a:spcPts val="400"/>
              </a:spcBef>
            </a:pPr>
            <a:r>
              <a:rPr lang="en" sz="1200" dirty="0">
                <a:solidFill>
                  <a:schemeClr val="accent5">
                    <a:lumMod val="75000"/>
                  </a:schemeClr>
                </a:solidFill>
                <a:latin typeface="+mj-lt"/>
                <a:ea typeface="Lato"/>
                <a:cs typeface="Lato"/>
                <a:sym typeface="Lato"/>
              </a:rPr>
              <a:t>Sept 8, 2026</a:t>
            </a:r>
            <a:endParaRPr sz="1200" dirty="0">
              <a:solidFill>
                <a:schemeClr val="accent5">
                  <a:lumMod val="75000"/>
                </a:schemeClr>
              </a:solidFill>
              <a:latin typeface="+mj-lt"/>
              <a:ea typeface="Lato"/>
              <a:cs typeface="Lato"/>
              <a:sym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50539B-54CF-20BE-FD1E-57F5421FA29D}"/>
              </a:ext>
            </a:extLst>
          </p:cNvPr>
          <p:cNvSpPr txBox="1"/>
          <p:nvPr/>
        </p:nvSpPr>
        <p:spPr>
          <a:xfrm>
            <a:off x="537676" y="4866581"/>
            <a:ext cx="7233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4</a:t>
            </a:r>
            <a:r>
              <a:rPr lang="en-CA" baseline="30000" dirty="0"/>
              <a:t>th</a:t>
            </a:r>
            <a:r>
              <a:rPr lang="en-CA" dirty="0"/>
              <a:t> Annual Higgs Factory-Future Circular Collider Workshop at SLAC</a:t>
            </a:r>
          </a:p>
        </p:txBody>
      </p:sp>
    </p:spTree>
    <p:extLst>
      <p:ext uri="{BB962C8B-B14F-4D97-AF65-F5344CB8AC3E}">
        <p14:creationId xmlns:p14="http://schemas.microsoft.com/office/powerpoint/2010/main" val="116873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3BCA0D-958C-B648-E70C-B52F1B16DD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7E4DDB-F850-756D-9947-DD017497A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29091"/>
            <a:ext cx="8763000" cy="753033"/>
          </a:xfrm>
        </p:spPr>
        <p:txBody>
          <a:bodyPr/>
          <a:lstStyle/>
          <a:p>
            <a:r>
              <a:rPr lang="en-US" dirty="0"/>
              <a:t>Thank you for FCCee cryostat technical inputs/discussions: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F4F150-1876-6DCF-282C-C8855EAB0BE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62500" lnSpcReduction="20000"/>
          </a:bodyPr>
          <a:lstStyle/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O. Beltramello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P. Borges de Sousa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M. Boscolo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A. Ciarma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S. DeBarger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D. Diyalov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F. Fransesini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S. Gessner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G. Iadarola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G. Kerr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M. Koratzinos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T. Montagne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A. Novokhatski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K. Oide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F. Palla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B. Parker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L. Pollastrini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P. Raimondi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T. Raubenheimer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K. Suguitan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V. Teotia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F. Zimmermann</a:t>
            </a:r>
          </a:p>
          <a:p>
            <a:pPr marL="342900" indent="-342900">
              <a:buAutoNum type="alphaUcPeriod"/>
            </a:pPr>
            <a:r>
              <a:rPr lang="en-US" dirty="0">
                <a:solidFill>
                  <a:srgbClr val="7030A0"/>
                </a:solidFill>
              </a:rPr>
              <a:t>And others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57A16-D96A-FE7D-AF9F-39880B285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600200"/>
            <a:ext cx="5484347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9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3F1522-91EC-7BE1-ABF2-67A17F81A9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105032-64FD-C8C2-267E-202C9C542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29091"/>
            <a:ext cx="8763000" cy="753033"/>
          </a:xfrm>
        </p:spPr>
        <p:txBody>
          <a:bodyPr/>
          <a:lstStyle/>
          <a:p>
            <a:r>
              <a:rPr lang="en-US" sz="2000" dirty="0"/>
              <a:t>FCCee IR is similar to the SuperKEKB with Cantilevered IR Cryostats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C8C3F3-DAA0-78F1-A3A1-4D07BC1BFCA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44207" y="1567551"/>
            <a:ext cx="5973993" cy="34861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6AAA29-7ACE-756E-F09B-6932A0102F6B}"/>
              </a:ext>
            </a:extLst>
          </p:cNvPr>
          <p:cNvSpPr txBox="1"/>
          <p:nvPr/>
        </p:nvSpPr>
        <p:spPr>
          <a:xfrm>
            <a:off x="1096165" y="6019800"/>
            <a:ext cx="2155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 Magnet Cryostat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1912F06-3458-E9BC-5CFF-C247C6DBAF8F}"/>
              </a:ext>
            </a:extLst>
          </p:cNvPr>
          <p:cNvCxnSpPr>
            <a:cxnSpLocks/>
          </p:cNvCxnSpPr>
          <p:nvPr/>
        </p:nvCxnSpPr>
        <p:spPr>
          <a:xfrm flipV="1">
            <a:off x="1981200" y="3581400"/>
            <a:ext cx="662092" cy="22999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1B051FE-669C-6102-D952-A0846FF15B14}"/>
              </a:ext>
            </a:extLst>
          </p:cNvPr>
          <p:cNvSpPr txBox="1"/>
          <p:nvPr/>
        </p:nvSpPr>
        <p:spPr>
          <a:xfrm>
            <a:off x="6118200" y="6019800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Cryogenic Junction Box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ED9DCDC-E40A-7182-9996-5FE4BDA12536}"/>
              </a:ext>
            </a:extLst>
          </p:cNvPr>
          <p:cNvCxnSpPr>
            <a:cxnSpLocks/>
          </p:cNvCxnSpPr>
          <p:nvPr/>
        </p:nvCxnSpPr>
        <p:spPr>
          <a:xfrm flipH="1" flipV="1">
            <a:off x="5583157" y="3886200"/>
            <a:ext cx="1427243" cy="2133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D24202-EEB9-5053-E85D-570BDCF2C636}"/>
              </a:ext>
            </a:extLst>
          </p:cNvPr>
          <p:cNvSpPr txBox="1"/>
          <p:nvPr/>
        </p:nvSpPr>
        <p:spPr>
          <a:xfrm>
            <a:off x="3770990" y="5881300"/>
            <a:ext cx="1903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QF2 mounted in </a:t>
            </a:r>
          </a:p>
          <a:p>
            <a:r>
              <a:rPr lang="en-US" dirty="0"/>
              <a:t>white support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984C94-B57B-D88B-8409-640AB412B1A3}"/>
              </a:ext>
            </a:extLst>
          </p:cNvPr>
          <p:cNvCxnSpPr>
            <a:cxnSpLocks/>
          </p:cNvCxnSpPr>
          <p:nvPr/>
        </p:nvCxnSpPr>
        <p:spPr>
          <a:xfrm flipV="1">
            <a:off x="4343400" y="3333578"/>
            <a:ext cx="424359" cy="23814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8E3237F-8A35-2F3E-BC69-9D72ACBD2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181" y="1633663"/>
            <a:ext cx="3000978" cy="18832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EA0C08-56BA-E32D-65A6-EC83DCCBAE0C}"/>
              </a:ext>
            </a:extLst>
          </p:cNvPr>
          <p:cNvSpPr txBox="1"/>
          <p:nvPr/>
        </p:nvSpPr>
        <p:spPr>
          <a:xfrm>
            <a:off x="6479508" y="3683507"/>
            <a:ext cx="2557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Guide rails to remove</a:t>
            </a:r>
          </a:p>
          <a:p>
            <a:r>
              <a:rPr lang="en-US" dirty="0"/>
              <a:t>FF quadrupole cryostat</a:t>
            </a:r>
          </a:p>
        </p:txBody>
      </p:sp>
    </p:spTree>
    <p:extLst>
      <p:ext uri="{BB962C8B-B14F-4D97-AF65-F5344CB8AC3E}">
        <p14:creationId xmlns:p14="http://schemas.microsoft.com/office/powerpoint/2010/main" val="354260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325871-D34E-812A-22E8-ACCAC53834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7052A-7672-1252-452C-226632A5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 Term Work at SLAC on FCCee from HFCC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C969BE-96F2-5AAF-C940-29BEB24B914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68298" y="1091980"/>
            <a:ext cx="5573712" cy="19976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C1849F-EBEF-EF80-7E7C-DAB98CBAD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649944"/>
            <a:ext cx="3001107" cy="8816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DC1832-79D7-BB94-4B8B-24DBE7AE817E}"/>
              </a:ext>
            </a:extLst>
          </p:cNvPr>
          <p:cNvSpPr txBox="1"/>
          <p:nvPr/>
        </p:nvSpPr>
        <p:spPr>
          <a:xfrm>
            <a:off x="6324600" y="1244872"/>
            <a:ext cx="2057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HFSC-A members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CDFC9C-9199-DC67-1BF5-1127F758A53E}"/>
              </a:ext>
            </a:extLst>
          </p:cNvPr>
          <p:cNvSpPr txBox="1"/>
          <p:nvPr/>
        </p:nvSpPr>
        <p:spPr>
          <a:xfrm>
            <a:off x="228600" y="3299445"/>
            <a:ext cx="87161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HFSC-A grant: Cryostat Design Grant (J. Seeman, A. Novokhatski et al):</a:t>
            </a:r>
          </a:p>
          <a:p>
            <a:r>
              <a:rPr lang="en-US" dirty="0"/>
              <a:t> ---Work on cryostat design: layout, reentrant welder, assembly, clearances, </a:t>
            </a:r>
          </a:p>
          <a:p>
            <a:r>
              <a:rPr lang="en-US" dirty="0"/>
              <a:t>forces, beam pipe, HOMs, backgrounds, and heating. Will engage a Mechanical</a:t>
            </a:r>
          </a:p>
          <a:p>
            <a:r>
              <a:rPr lang="en-US" dirty="0"/>
              <a:t>(Cryogenic) Engineer in July 2026.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HFSC-A grant: Beam-Beam Physics Grant: (S. Gessner, P. Kicsiny, et al)</a:t>
            </a:r>
          </a:p>
          <a:p>
            <a:r>
              <a:rPr lang="en-US" dirty="0"/>
              <a:t>---Beam-beam forces, quantum effects, speed-up calculations, code bench-marking, </a:t>
            </a:r>
          </a:p>
          <a:p>
            <a:r>
              <a:rPr lang="en-US" dirty="0"/>
              <a:t>systematics of luminosity measurements. Work has started.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726E02-27D9-43AA-9BF3-87338AEC8674}"/>
              </a:ext>
            </a:extLst>
          </p:cNvPr>
          <p:cNvSpPr txBox="1"/>
          <p:nvPr/>
        </p:nvSpPr>
        <p:spPr>
          <a:xfrm>
            <a:off x="273763" y="5884768"/>
            <a:ext cx="8716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SLAC LDRD 2026: LumiCal Supports and Utilities Layout: (C. Vernieri, S. Gessner, </a:t>
            </a:r>
          </a:p>
          <a:p>
            <a:r>
              <a:rPr lang="en-US" dirty="0">
                <a:solidFill>
                  <a:srgbClr val="002060"/>
                </a:solidFill>
              </a:rPr>
              <a:t>L. Pollastrini) Layout, installation, tolerances.</a:t>
            </a:r>
          </a:p>
        </p:txBody>
      </p:sp>
    </p:spTree>
    <p:extLst>
      <p:ext uri="{BB962C8B-B14F-4D97-AF65-F5344CB8AC3E}">
        <p14:creationId xmlns:p14="http://schemas.microsoft.com/office/powerpoint/2010/main" val="1852914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29091"/>
            <a:ext cx="7183792" cy="753033"/>
          </a:xfrm>
        </p:spPr>
        <p:txBody>
          <a:bodyPr/>
          <a:lstStyle/>
          <a:p>
            <a:r>
              <a:rPr lang="en-US" sz="1800" dirty="0"/>
              <a:t>FCCee IR Solenoid Compensation Scheme (LCC)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371600" y="1853721"/>
            <a:ext cx="6081713" cy="12039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873" y="3140437"/>
            <a:ext cx="2391202" cy="2671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705" y="3140437"/>
            <a:ext cx="2628900" cy="2496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705" y="1936506"/>
            <a:ext cx="2742836" cy="3394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898FCD-5C9B-DC6E-8C39-0454CB0E5A92}"/>
              </a:ext>
            </a:extLst>
          </p:cNvPr>
          <p:cNvSpPr txBox="1"/>
          <p:nvPr/>
        </p:nvSpPr>
        <p:spPr>
          <a:xfrm>
            <a:off x="914400" y="6105876"/>
            <a:ext cx="8689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P. Raimondi will soon provide a new IR lattice design for LCC (~Sept 2026).</a:t>
            </a:r>
          </a:p>
        </p:txBody>
      </p:sp>
    </p:spTree>
    <p:extLst>
      <p:ext uri="{BB962C8B-B14F-4D97-AF65-F5344CB8AC3E}">
        <p14:creationId xmlns:p14="http://schemas.microsoft.com/office/powerpoint/2010/main" val="1253074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BD499B-C5DF-D3B2-A539-CD6ABC69A9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E0868F-CA1E-4121-3B5C-23B0A4B4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study of Solenoid Compensation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E84119-1A64-C99F-7B9C-4A2E634FA3F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676400" y="1524000"/>
            <a:ext cx="5922182" cy="43231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D502B-D55A-AE7A-5A33-FBE50B5A82C2}"/>
              </a:ext>
            </a:extLst>
          </p:cNvPr>
          <p:cNvSpPr txBox="1"/>
          <p:nvPr/>
        </p:nvSpPr>
        <p:spPr>
          <a:xfrm>
            <a:off x="533400" y="5995085"/>
            <a:ext cx="3480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B. Parker, V. Teotia, G. Iadarola</a:t>
            </a:r>
          </a:p>
          <a:p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6F05D1-3C0C-798A-205B-FD8874CB9FED}"/>
              </a:ext>
            </a:extLst>
          </p:cNvPr>
          <p:cNvSpPr txBox="1"/>
          <p:nvPr/>
        </p:nvSpPr>
        <p:spPr>
          <a:xfrm>
            <a:off x="4552869" y="6019413"/>
            <a:ext cx="4429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Transitioning from detector field: 2T to 3T.</a:t>
            </a:r>
          </a:p>
        </p:txBody>
      </p:sp>
    </p:spTree>
    <p:extLst>
      <p:ext uri="{BB962C8B-B14F-4D97-AF65-F5344CB8AC3E}">
        <p14:creationId xmlns:p14="http://schemas.microsoft.com/office/powerpoint/2010/main" val="391691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8F81CB-989D-D5D2-BC9F-56A122A878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50F7BF-84B2-6D06-D493-5E2749857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230" y="129091"/>
            <a:ext cx="8103570" cy="753033"/>
          </a:xfrm>
        </p:spPr>
        <p:txBody>
          <a:bodyPr/>
          <a:lstStyle/>
          <a:p>
            <a:r>
              <a:rPr lang="en-US" sz="1800" dirty="0"/>
              <a:t>Cryostat Modeling starting with FCCee IR Magnet Cryostat Outer Surface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ACD6CD-0702-6219-F4D8-555F6F301B1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77850" y="1418679"/>
            <a:ext cx="8108950" cy="4296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76C851-295C-5FA4-67D0-27A50673408B}"/>
              </a:ext>
            </a:extLst>
          </p:cNvPr>
          <p:cNvSpPr txBox="1"/>
          <p:nvPr/>
        </p:nvSpPr>
        <p:spPr>
          <a:xfrm>
            <a:off x="304800" y="5807611"/>
            <a:ext cx="403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Funding: DOE HFSC-A grant in 2026.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FD53B9-54F6-BF0B-C06C-57B9B3B5323B}"/>
              </a:ext>
            </a:extLst>
          </p:cNvPr>
          <p:cNvSpPr txBox="1"/>
          <p:nvPr/>
        </p:nvSpPr>
        <p:spPr>
          <a:xfrm>
            <a:off x="258918" y="6234835"/>
            <a:ext cx="9471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T. Montagne, K. Suguitan, J. Seeman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E44E71-6D4B-FA9C-AB3F-95474D185585}"/>
              </a:ext>
            </a:extLst>
          </p:cNvPr>
          <p:cNvSpPr txBox="1"/>
          <p:nvPr/>
        </p:nvSpPr>
        <p:spPr>
          <a:xfrm>
            <a:off x="5943600" y="213360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August 2026</a:t>
            </a:r>
          </a:p>
        </p:txBody>
      </p:sp>
    </p:spTree>
    <p:extLst>
      <p:ext uri="{BB962C8B-B14F-4D97-AF65-F5344CB8AC3E}">
        <p14:creationId xmlns:p14="http://schemas.microsoft.com/office/powerpoint/2010/main" val="569233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450" y="363705"/>
            <a:ext cx="6077678" cy="564775"/>
          </a:xfrm>
        </p:spPr>
        <p:txBody>
          <a:bodyPr/>
          <a:lstStyle/>
          <a:p>
            <a:r>
              <a:rPr lang="en-US" dirty="0"/>
              <a:t>IR cryostat component layers identified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351" y="2015773"/>
            <a:ext cx="2008487" cy="348734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D0DB-1909-DB48-8B43-F402CD30F538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951" y="928480"/>
            <a:ext cx="1774375" cy="488560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3771900" y="1200150"/>
            <a:ext cx="1428750" cy="4229100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CEB61CE-AFF9-573F-9B27-A7D6E7C8F98F}"/>
              </a:ext>
            </a:extLst>
          </p:cNvPr>
          <p:cNvSpPr txBox="1"/>
          <p:nvPr/>
        </p:nvSpPr>
        <p:spPr>
          <a:xfrm>
            <a:off x="5715000" y="6096000"/>
            <a:ext cx="199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J. Seeman (~2025) </a:t>
            </a:r>
          </a:p>
        </p:txBody>
      </p:sp>
    </p:spTree>
    <p:extLst>
      <p:ext uri="{BB962C8B-B14F-4D97-AF65-F5344CB8AC3E}">
        <p14:creationId xmlns:p14="http://schemas.microsoft.com/office/powerpoint/2010/main" val="2474541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C52B2B-8F81-17FD-436A-1438A52DBB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9F911D-E5A2-1D87-8CDF-41D88BC42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Transverse Schematic QC1 Cryostat Layers with Warm Beam Chambers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8C2E71-7EEB-5F37-0A9F-1E7560E24D8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6442" y="1676400"/>
            <a:ext cx="8108950" cy="45145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8BB7E-97F6-C885-3D36-4F30DE08F16A}"/>
              </a:ext>
            </a:extLst>
          </p:cNvPr>
          <p:cNvSpPr txBox="1"/>
          <p:nvPr/>
        </p:nvSpPr>
        <p:spPr>
          <a:xfrm>
            <a:off x="6248400" y="6318251"/>
            <a:ext cx="1936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(J. Seeman ~2024)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E0C52F-7BD6-232F-BF42-F1527C3CC794}"/>
              </a:ext>
            </a:extLst>
          </p:cNvPr>
          <p:cNvSpPr txBox="1"/>
          <p:nvPr/>
        </p:nvSpPr>
        <p:spPr>
          <a:xfrm>
            <a:off x="3886200" y="289560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 bath</a:t>
            </a:r>
          </a:p>
        </p:txBody>
      </p:sp>
    </p:spTree>
    <p:extLst>
      <p:ext uri="{BB962C8B-B14F-4D97-AF65-F5344CB8AC3E}">
        <p14:creationId xmlns:p14="http://schemas.microsoft.com/office/powerpoint/2010/main" val="925497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89EA02-CF8F-238D-AB67-FED08278C8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F4330F-E33F-5783-61E4-889E5436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Andrea Ciarma (MDI Mtg March 10, 2026)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7210DB-E6F0-7C04-FA48-FC2E1156489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28600" y="2362200"/>
            <a:ext cx="6611156" cy="34317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130184-D15E-79DE-34CB-6F185B2B4A2B}"/>
              </a:ext>
            </a:extLst>
          </p:cNvPr>
          <p:cNvSpPr txBox="1"/>
          <p:nvPr/>
        </p:nvSpPr>
        <p:spPr>
          <a:xfrm>
            <a:off x="7391400" y="2286000"/>
            <a:ext cx="109998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Reduced</a:t>
            </a:r>
          </a:p>
          <a:p>
            <a:r>
              <a:rPr lang="en-US" sz="1600" dirty="0"/>
              <a:t>to 10 mm.</a:t>
            </a:r>
          </a:p>
          <a:p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1ACE5B7-6BFF-2339-2815-B87917089FAA}"/>
              </a:ext>
            </a:extLst>
          </p:cNvPr>
          <p:cNvCxnSpPr/>
          <p:nvPr/>
        </p:nvCxnSpPr>
        <p:spPr>
          <a:xfrm flipH="1">
            <a:off x="6629400" y="2971800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9D8159A-EAAA-A934-BBDE-7838D2A9FF68}"/>
              </a:ext>
            </a:extLst>
          </p:cNvPr>
          <p:cNvSpPr txBox="1"/>
          <p:nvPr/>
        </p:nvSpPr>
        <p:spPr>
          <a:xfrm>
            <a:off x="7543800" y="4038600"/>
            <a:ext cx="13596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Studying if</a:t>
            </a:r>
          </a:p>
          <a:p>
            <a:r>
              <a:rPr lang="en-US" sz="1600" dirty="0"/>
              <a:t>10 mm He</a:t>
            </a:r>
          </a:p>
          <a:p>
            <a:r>
              <a:rPr lang="en-US" sz="1600" dirty="0"/>
              <a:t>Vessel can</a:t>
            </a:r>
          </a:p>
          <a:p>
            <a:r>
              <a:rPr lang="en-US" sz="1600" dirty="0"/>
              <a:t>hold 30 tons.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9D303C-1022-CF72-77D5-E9FA641365E7}"/>
              </a:ext>
            </a:extLst>
          </p:cNvPr>
          <p:cNvCxnSpPr/>
          <p:nvPr/>
        </p:nvCxnSpPr>
        <p:spPr>
          <a:xfrm flipH="1" flipV="1">
            <a:off x="6629400" y="3581400"/>
            <a:ext cx="8382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88FC17-BD72-21D2-9F30-939A3FFFC632}"/>
              </a:ext>
            </a:extLst>
          </p:cNvPr>
          <p:cNvSpPr txBox="1"/>
          <p:nvPr/>
        </p:nvSpPr>
        <p:spPr>
          <a:xfrm>
            <a:off x="6705600" y="5434807"/>
            <a:ext cx="26137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Vacuum vessel</a:t>
            </a:r>
          </a:p>
          <a:p>
            <a:r>
              <a:rPr lang="en-US" sz="1600" dirty="0"/>
              <a:t>and two 1 mm beam</a:t>
            </a:r>
          </a:p>
          <a:p>
            <a:r>
              <a:rPr lang="en-US" sz="1600" dirty="0"/>
              <a:t>pipes, </a:t>
            </a:r>
            <a:r>
              <a:rPr lang="en-US" sz="1600" dirty="0" err="1"/>
              <a:t>etc</a:t>
            </a:r>
            <a:r>
              <a:rPr lang="en-US" sz="1600" dirty="0"/>
              <a:t>, not listed</a:t>
            </a:r>
          </a:p>
          <a:p>
            <a:r>
              <a:rPr lang="en-US" sz="1600" dirty="0"/>
              <a:t>here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40BA7AB-9F57-8993-BEA0-76ADA8F7B249}"/>
              </a:ext>
            </a:extLst>
          </p:cNvPr>
          <p:cNvCxnSpPr>
            <a:cxnSpLocks/>
          </p:cNvCxnSpPr>
          <p:nvPr/>
        </p:nvCxnSpPr>
        <p:spPr>
          <a:xfrm flipH="1" flipV="1">
            <a:off x="6324600" y="5181600"/>
            <a:ext cx="3810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154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C599FDE6-97B7-ED74-0249-33EB55C1C0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566150" y="6318251"/>
            <a:ext cx="318932" cy="539750"/>
          </a:xfrm>
        </p:spPr>
        <p:txBody>
          <a:bodyPr/>
          <a:lstStyle/>
          <a:p>
            <a:pPr>
              <a:spcAft>
                <a:spcPts val="600"/>
              </a:spcAft>
            </a:pPr>
            <a:fld id="{5BD36294-2849-48A8-8531-5354CF3095D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1A2844D7-4D34-6C84-9AA8-9CE42F9F7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</p:spPr>
        <p:txBody>
          <a:bodyPr/>
          <a:lstStyle/>
          <a:p>
            <a:r>
              <a:rPr lang="en-US" dirty="0"/>
              <a:t>Agreed Radial Buildup from the May 5 Meeting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C4A1965-61A8-BF9F-2156-3A886C99203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r="4923"/>
          <a:stretch>
            <a:fillRect/>
          </a:stretch>
        </p:blipFill>
        <p:spPr>
          <a:xfrm>
            <a:off x="58365" y="1447800"/>
            <a:ext cx="8496673" cy="4870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5775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74EC1B-2061-0AC0-F8B0-E435E9CA75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68922A-4E18-E4EE-805D-992AE71D4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Transverse: Outer Shell (Solenoids) Cryostat Layout (B. Parker, V. Teotia, May 2026)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7B9984D-57E4-C7AB-13BB-22E7145E7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97" y="2743200"/>
            <a:ext cx="8268820" cy="226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15EC31-0FBB-510A-A595-1500D202B6D9}"/>
              </a:ext>
            </a:extLst>
          </p:cNvPr>
          <p:cNvSpPr txBox="1"/>
          <p:nvPr/>
        </p:nvSpPr>
        <p:spPr>
          <a:xfrm>
            <a:off x="392664" y="1798974"/>
            <a:ext cx="2584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Outer vacuum vessel SS steel</a:t>
            </a:r>
          </a:p>
          <a:p>
            <a:r>
              <a:rPr lang="en-US" sz="1400" dirty="0"/>
              <a:t>and exterior support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9431B54-DBEE-CF7C-2A91-69F28D8C5867}"/>
              </a:ext>
            </a:extLst>
          </p:cNvPr>
          <p:cNvCxnSpPr/>
          <p:nvPr/>
        </p:nvCxnSpPr>
        <p:spPr>
          <a:xfrm>
            <a:off x="1447800" y="2352020"/>
            <a:ext cx="685800" cy="1521864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D0565DC-917E-B041-DE29-EA5D1607802D}"/>
              </a:ext>
            </a:extLst>
          </p:cNvPr>
          <p:cNvSpPr txBox="1"/>
          <p:nvPr/>
        </p:nvSpPr>
        <p:spPr>
          <a:xfrm>
            <a:off x="3200400" y="1828800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Radial supports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B73A39A-0D8F-5E69-24EE-C763E06045D0}"/>
              </a:ext>
            </a:extLst>
          </p:cNvPr>
          <p:cNvCxnSpPr/>
          <p:nvPr/>
        </p:nvCxnSpPr>
        <p:spPr>
          <a:xfrm flipH="1">
            <a:off x="3188525" y="2352020"/>
            <a:ext cx="533400" cy="137160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5032477-4473-5227-CE8B-D1A7A46380C5}"/>
              </a:ext>
            </a:extLst>
          </p:cNvPr>
          <p:cNvSpPr txBox="1"/>
          <p:nvPr/>
        </p:nvSpPr>
        <p:spPr>
          <a:xfrm>
            <a:off x="5141022" y="1818908"/>
            <a:ext cx="1300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Helium vessel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AD6519-2027-8B8E-82D9-2ED495A426A5}"/>
              </a:ext>
            </a:extLst>
          </p:cNvPr>
          <p:cNvCxnSpPr>
            <a:cxnSpLocks/>
          </p:cNvCxnSpPr>
          <p:nvPr/>
        </p:nvCxnSpPr>
        <p:spPr>
          <a:xfrm flipH="1">
            <a:off x="5105400" y="2209800"/>
            <a:ext cx="685800" cy="1219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9DDE0CC-8348-9EFC-E94E-639FE0A4EFDE}"/>
              </a:ext>
            </a:extLst>
          </p:cNvPr>
          <p:cNvSpPr txBox="1"/>
          <p:nvPr/>
        </p:nvSpPr>
        <p:spPr>
          <a:xfrm>
            <a:off x="6705600" y="1828800"/>
            <a:ext cx="1548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Magnet coil and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SS steel mandrel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458A6F-194E-6023-B7FF-416ED57B8454}"/>
              </a:ext>
            </a:extLst>
          </p:cNvPr>
          <p:cNvCxnSpPr/>
          <p:nvPr/>
        </p:nvCxnSpPr>
        <p:spPr>
          <a:xfrm>
            <a:off x="7162800" y="2352020"/>
            <a:ext cx="0" cy="7609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48F05AA-BE36-7A07-FED1-11A142A227FF}"/>
              </a:ext>
            </a:extLst>
          </p:cNvPr>
          <p:cNvSpPr txBox="1"/>
          <p:nvPr/>
        </p:nvSpPr>
        <p:spPr>
          <a:xfrm>
            <a:off x="1572822" y="5368394"/>
            <a:ext cx="3262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Cold mass thermal contraction (~1 cm)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C9B4F2C-E148-DD32-080E-D4E8890E1B5F}"/>
              </a:ext>
            </a:extLst>
          </p:cNvPr>
          <p:cNvCxnSpPr/>
          <p:nvPr/>
        </p:nvCxnSpPr>
        <p:spPr>
          <a:xfrm flipH="1" flipV="1">
            <a:off x="685800" y="4648200"/>
            <a:ext cx="838200" cy="838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DA64011-ECCB-F52A-59C2-3273AA5B25C5}"/>
              </a:ext>
            </a:extLst>
          </p:cNvPr>
          <p:cNvSpPr txBox="1"/>
          <p:nvPr/>
        </p:nvSpPr>
        <p:spPr>
          <a:xfrm>
            <a:off x="1104900" y="5981096"/>
            <a:ext cx="1566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Generic front end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6862C31-0218-5B41-8BEF-0ACE109186F5}"/>
              </a:ext>
            </a:extLst>
          </p:cNvPr>
          <p:cNvCxnSpPr/>
          <p:nvPr/>
        </p:nvCxnSpPr>
        <p:spPr>
          <a:xfrm flipH="1" flipV="1">
            <a:off x="685800" y="4876800"/>
            <a:ext cx="419100" cy="914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2FE7C0D-B67B-B894-3A91-A543FE2852A0}"/>
              </a:ext>
            </a:extLst>
          </p:cNvPr>
          <p:cNvSpPr txBox="1"/>
          <p:nvPr/>
        </p:nvSpPr>
        <p:spPr>
          <a:xfrm>
            <a:off x="4292071" y="1391249"/>
            <a:ext cx="13580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Thermal shield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0C1BBB-1B5D-6F53-5A57-45DDEE936836}"/>
              </a:ext>
            </a:extLst>
          </p:cNvPr>
          <p:cNvCxnSpPr/>
          <p:nvPr/>
        </p:nvCxnSpPr>
        <p:spPr>
          <a:xfrm flipH="1">
            <a:off x="4419600" y="1798974"/>
            <a:ext cx="415654" cy="16300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936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70E46F-C0D0-5550-FEB9-5D10D3C110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4E842E-8692-AACB-0486-4FF786CC6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Screening Solenoid dimensions (B. Parker, V. Teotia, May 2026)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E732A3-E246-FD9A-BA85-DBB3BA4F626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995569" y="1670050"/>
            <a:ext cx="7009988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32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5877A5-56A8-34D2-8FD0-1CF9C52DD5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F05514-B29B-6D27-BAB9-64D74736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Parker, A. Ciarma, V. Teotia (~April 2026)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795B3E-06FF-F53C-7DE5-6F8A0836670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04800" y="2971800"/>
            <a:ext cx="8108950" cy="2872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E808A5-B9BC-8B94-63D1-C27077E6D8BF}"/>
              </a:ext>
            </a:extLst>
          </p:cNvPr>
          <p:cNvSpPr txBox="1"/>
          <p:nvPr/>
        </p:nvSpPr>
        <p:spPr>
          <a:xfrm>
            <a:off x="1219200" y="1905000"/>
            <a:ext cx="5109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Radial taper dimensions for screening-solenoids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FE24B-60E1-2D5E-B2EE-FC2B3EFB7E46}"/>
              </a:ext>
            </a:extLst>
          </p:cNvPr>
          <p:cNvSpPr txBox="1"/>
          <p:nvPr/>
        </p:nvSpPr>
        <p:spPr>
          <a:xfrm>
            <a:off x="5105400" y="2667000"/>
            <a:ext cx="5733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He vessel and magnet coil</a:t>
            </a:r>
          </a:p>
          <a:p>
            <a:r>
              <a:rPr lang="en-US" dirty="0">
                <a:solidFill>
                  <a:srgbClr val="002060"/>
                </a:solidFill>
              </a:rPr>
              <a:t>mandrel are separated.</a:t>
            </a:r>
          </a:p>
        </p:txBody>
      </p:sp>
    </p:spTree>
    <p:extLst>
      <p:ext uri="{BB962C8B-B14F-4D97-AF65-F5344CB8AC3E}">
        <p14:creationId xmlns:p14="http://schemas.microsoft.com/office/powerpoint/2010/main" val="2993606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52425-6BE8-6961-EAD0-468381B716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ED7D73-0ECA-36B2-9C75-173A035F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Layout in the Front of full QC1A (March 2026)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E789A-C19A-B14F-36C5-BF362A2C8CB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D3D9FD-311F-C6EC-AB9F-19E2409AB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17007"/>
            <a:ext cx="7088768" cy="49542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C18CE5-9A4C-7607-E9F7-7E53666E18D7}"/>
              </a:ext>
            </a:extLst>
          </p:cNvPr>
          <p:cNvSpPr txBox="1"/>
          <p:nvPr/>
        </p:nvSpPr>
        <p:spPr>
          <a:xfrm>
            <a:off x="5410200" y="6324766"/>
            <a:ext cx="3539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V. Teotia, B. Parker, A. Ciarma, J. Seeman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DC5C91-7A17-0F2F-CF0C-29C56549C608}"/>
              </a:ext>
            </a:extLst>
          </p:cNvPr>
          <p:cNvSpPr txBox="1"/>
          <p:nvPr/>
        </p:nvSpPr>
        <p:spPr>
          <a:xfrm>
            <a:off x="844946" y="6373019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L* = 2.4 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84CD2-5ECD-B55E-42D1-B76E92FD7CF8}"/>
              </a:ext>
            </a:extLst>
          </p:cNvPr>
          <p:cNvSpPr txBox="1"/>
          <p:nvPr/>
        </p:nvSpPr>
        <p:spPr>
          <a:xfrm>
            <a:off x="4658972" y="4502727"/>
            <a:ext cx="2723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Beam tube =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1 mm SS, 1 mm H2O, 1 mm 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B28509-0C0C-0D03-D8BE-B7CE0D930DB0}"/>
              </a:ext>
            </a:extLst>
          </p:cNvPr>
          <p:cNvCxnSpPr/>
          <p:nvPr/>
        </p:nvCxnSpPr>
        <p:spPr>
          <a:xfrm flipH="1" flipV="1">
            <a:off x="3962400" y="4343400"/>
            <a:ext cx="68580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2E89AA8-21FF-1FA0-A2B0-2D56028FA797}"/>
              </a:ext>
            </a:extLst>
          </p:cNvPr>
          <p:cNvSpPr txBox="1"/>
          <p:nvPr/>
        </p:nvSpPr>
        <p:spPr>
          <a:xfrm>
            <a:off x="609600" y="4800600"/>
            <a:ext cx="9717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Shielding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cooled</a:t>
            </a:r>
          </a:p>
          <a:p>
            <a:r>
              <a:rPr lang="en-US" sz="1400" dirty="0">
                <a:solidFill>
                  <a:srgbClr val="002060"/>
                </a:solidFill>
              </a:rPr>
              <a:t>by beam</a:t>
            </a:r>
          </a:p>
          <a:p>
            <a:r>
              <a:rPr lang="en-US" sz="1400" dirty="0">
                <a:solidFill>
                  <a:srgbClr val="002060"/>
                </a:solidFill>
              </a:rPr>
              <a:t>tube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497554-BD6A-C06C-1053-6F05FE1CF66C}"/>
              </a:ext>
            </a:extLst>
          </p:cNvPr>
          <p:cNvCxnSpPr/>
          <p:nvPr/>
        </p:nvCxnSpPr>
        <p:spPr>
          <a:xfrm flipV="1">
            <a:off x="1152947" y="4424690"/>
            <a:ext cx="1085659" cy="447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427B356-1050-A218-8126-3AD3B20B375B}"/>
              </a:ext>
            </a:extLst>
          </p:cNvPr>
          <p:cNvSpPr txBox="1"/>
          <p:nvPr/>
        </p:nvSpPr>
        <p:spPr>
          <a:xfrm>
            <a:off x="7620000" y="2667000"/>
            <a:ext cx="15664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Here the magnet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coil mandrel is,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also, the helium</a:t>
            </a:r>
          </a:p>
          <a:p>
            <a:r>
              <a:rPr lang="en-US" sz="1400" dirty="0">
                <a:solidFill>
                  <a:srgbClr val="002060"/>
                </a:solidFill>
              </a:rPr>
              <a:t>vessel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1074BC-5268-3468-4608-F536ED3A280E}"/>
              </a:ext>
            </a:extLst>
          </p:cNvPr>
          <p:cNvCxnSpPr/>
          <p:nvPr/>
        </p:nvCxnSpPr>
        <p:spPr>
          <a:xfrm flipH="1">
            <a:off x="6324600" y="2971800"/>
            <a:ext cx="1143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3187F58-8163-C954-E81D-5E2346546B61}"/>
              </a:ext>
            </a:extLst>
          </p:cNvPr>
          <p:cNvSpPr txBox="1"/>
          <p:nvPr/>
        </p:nvSpPr>
        <p:spPr>
          <a:xfrm>
            <a:off x="7557080" y="3886200"/>
            <a:ext cx="1661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Now all layers</a:t>
            </a:r>
          </a:p>
          <a:p>
            <a:r>
              <a:rPr lang="en-US" sz="1600" dirty="0">
                <a:solidFill>
                  <a:srgbClr val="FF0000"/>
                </a:solidFill>
              </a:rPr>
              <a:t>fit due to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FF0000"/>
                </a:solidFill>
              </a:rPr>
              <a:t>L* = 2.4 m</a:t>
            </a:r>
          </a:p>
          <a:p>
            <a:pPr marL="342900" indent="-342900">
              <a:buAutoNum type="alphaLcParenR"/>
            </a:pPr>
            <a:r>
              <a:rPr lang="en-US" sz="1600" dirty="0">
                <a:solidFill>
                  <a:srgbClr val="FF0000"/>
                </a:solidFill>
              </a:rPr>
              <a:t>Direct wind</a:t>
            </a:r>
          </a:p>
          <a:p>
            <a:r>
              <a:rPr lang="en-US" sz="1600" dirty="0">
                <a:solidFill>
                  <a:srgbClr val="FF0000"/>
                </a:solidFill>
              </a:rPr>
              <a:t>SC magnets on</a:t>
            </a:r>
          </a:p>
          <a:p>
            <a:r>
              <a:rPr lang="en-US" sz="1600" dirty="0">
                <a:solidFill>
                  <a:srgbClr val="FF0000"/>
                </a:solidFill>
              </a:rPr>
              <a:t>helium vessel.</a:t>
            </a:r>
          </a:p>
        </p:txBody>
      </p:sp>
    </p:spTree>
    <p:extLst>
      <p:ext uri="{BB962C8B-B14F-4D97-AF65-F5344CB8AC3E}">
        <p14:creationId xmlns:p14="http://schemas.microsoft.com/office/powerpoint/2010/main" val="1738957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848AD4-3089-D904-CCC7-24AA9D7910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F676F8-2F71-C4AA-5AC3-374EF20B0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dimensions near inboard end of  QC1A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FE2429A-A645-A6E2-7AFB-8819CF440E3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96686" y="1371600"/>
            <a:ext cx="6651914" cy="52801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420087-0CE9-F309-A5FA-45360AEB7DE7}"/>
              </a:ext>
            </a:extLst>
          </p:cNvPr>
          <p:cNvSpPr txBox="1"/>
          <p:nvPr/>
        </p:nvSpPr>
        <p:spPr>
          <a:xfrm>
            <a:off x="8001000" y="5029200"/>
            <a:ext cx="11981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B. Parker,</a:t>
            </a:r>
          </a:p>
          <a:p>
            <a:r>
              <a:rPr lang="en-US" dirty="0"/>
              <a:t>V. Teotia,</a:t>
            </a:r>
          </a:p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11216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D2E78D-0DD3-9D1E-13DB-E33690D865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3E8244-D975-AAE9-CFF4-84EFCB9C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length build up from IP to end of QC1C.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1E70C4-0FA2-84A1-D11C-88A00345CCB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249020" y="1143000"/>
            <a:ext cx="6447180" cy="565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D3A09F-70B3-54E0-08B8-E2003659A0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5669C8-8122-A237-A487-949021BB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Longitudinal: Vertex &amp; divergent chambers (A. Ciara, F. Fransesini)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AB4B49-5459-2219-3FE6-A0EA4CC48F9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6088" y="1920512"/>
            <a:ext cx="8108950" cy="41472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59F0B8-9DB6-B6C3-5209-1659EB24EE18}"/>
              </a:ext>
            </a:extLst>
          </p:cNvPr>
          <p:cNvSpPr txBox="1"/>
          <p:nvPr/>
        </p:nvSpPr>
        <p:spPr>
          <a:xfrm>
            <a:off x="4953000" y="1600200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November 2025</a:t>
            </a:r>
          </a:p>
        </p:txBody>
      </p:sp>
    </p:spTree>
    <p:extLst>
      <p:ext uri="{BB962C8B-B14F-4D97-AF65-F5344CB8AC3E}">
        <p14:creationId xmlns:p14="http://schemas.microsoft.com/office/powerpoint/2010/main" val="1822409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85A4B3-73E8-96E4-7C72-E83ACF1B98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33B5DC-F3FD-F350-F2AA-9E4AB8A25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2" y="163233"/>
            <a:ext cx="8433260" cy="753033"/>
          </a:xfrm>
        </p:spPr>
        <p:txBody>
          <a:bodyPr/>
          <a:lstStyle/>
          <a:p>
            <a:r>
              <a:rPr lang="en-US" dirty="0"/>
              <a:t>Present FCCee IR magnet cryostat (</a:t>
            </a:r>
            <a:r>
              <a:rPr lang="en-US" sz="2000" dirty="0"/>
              <a:t>Francesco Fransesini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5F710A-3B28-8BB9-3186-169A976B66E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800309" y="1371600"/>
            <a:ext cx="6979413" cy="4946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35271E-F174-A584-D90F-D33E545A27C7}"/>
              </a:ext>
            </a:extLst>
          </p:cNvPr>
          <p:cNvSpPr txBox="1"/>
          <p:nvPr/>
        </p:nvSpPr>
        <p:spPr>
          <a:xfrm>
            <a:off x="6172200" y="6404252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Circa ~2024</a:t>
            </a:r>
          </a:p>
        </p:txBody>
      </p:sp>
    </p:spTree>
    <p:extLst>
      <p:ext uri="{BB962C8B-B14F-4D97-AF65-F5344CB8AC3E}">
        <p14:creationId xmlns:p14="http://schemas.microsoft.com/office/powerpoint/2010/main" val="475507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720434-1013-770E-67CC-8FE57A8654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3F78F7-8EE8-B27A-D443-CF89C4DB3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Remote Flange at SuperKEKB (before pipe merger)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168F49E-57A4-B8F2-ADFB-959E7380F90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532697" y="1371599"/>
            <a:ext cx="8382703" cy="50725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8BBDDC-A6E1-4773-3A2B-C054A197CDC2}"/>
              </a:ext>
            </a:extLst>
          </p:cNvPr>
          <p:cNvSpPr txBox="1"/>
          <p:nvPr/>
        </p:nvSpPr>
        <p:spPr>
          <a:xfrm>
            <a:off x="6400800" y="6400800"/>
            <a:ext cx="1927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(M. Tobiyama et al)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B31BAE-84DE-1D85-198E-79BBF9998F24}"/>
              </a:ext>
            </a:extLst>
          </p:cNvPr>
          <p:cNvSpPr txBox="1"/>
          <p:nvPr/>
        </p:nvSpPr>
        <p:spPr>
          <a:xfrm>
            <a:off x="2438400" y="266700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Dual bores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36F200-3095-DA2C-FBAB-8F4964BC89B6}"/>
              </a:ext>
            </a:extLst>
          </p:cNvPr>
          <p:cNvCxnSpPr/>
          <p:nvPr/>
        </p:nvCxnSpPr>
        <p:spPr>
          <a:xfrm flipH="1">
            <a:off x="2819400" y="3036332"/>
            <a:ext cx="609600" cy="138326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2E6ED1F-C940-235F-3B3E-76E692D96D6D}"/>
              </a:ext>
            </a:extLst>
          </p:cNvPr>
          <p:cNvSpPr txBox="1"/>
          <p:nvPr/>
        </p:nvSpPr>
        <p:spPr>
          <a:xfrm>
            <a:off x="6400800" y="2743200"/>
            <a:ext cx="15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DESY design</a:t>
            </a:r>
          </a:p>
        </p:txBody>
      </p:sp>
    </p:spTree>
    <p:extLst>
      <p:ext uri="{BB962C8B-B14F-4D97-AF65-F5344CB8AC3E}">
        <p14:creationId xmlns:p14="http://schemas.microsoft.com/office/powerpoint/2010/main" val="2228710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A3D807-3107-4843-2308-6091C50325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AC694C-72F7-6B19-8653-4E6D8B04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for FCC Remote Flange: Shape Memory Alloy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62B8EC-B590-1CC2-0522-1283C569967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04800" y="1749425"/>
            <a:ext cx="4485908" cy="3359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267D76-C41A-4720-4DD0-9CF243461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71459"/>
            <a:ext cx="3902541" cy="34410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E5A60F-20D9-02A8-589E-E47011E3EBB2}"/>
              </a:ext>
            </a:extLst>
          </p:cNvPr>
          <p:cNvSpPr txBox="1"/>
          <p:nvPr/>
        </p:nvSpPr>
        <p:spPr>
          <a:xfrm>
            <a:off x="4953000" y="6101806"/>
            <a:ext cx="382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F. Niccoli, F. Fransesini ~2024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46D1D1-E6B9-F464-7BC3-0EFEA91A03EC}"/>
              </a:ext>
            </a:extLst>
          </p:cNvPr>
          <p:cNvSpPr txBox="1"/>
          <p:nvPr/>
        </p:nvSpPr>
        <p:spPr>
          <a:xfrm>
            <a:off x="277395" y="5498068"/>
            <a:ext cx="422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Complex sealing surface and alignment</a:t>
            </a:r>
          </a:p>
        </p:txBody>
      </p:sp>
    </p:spTree>
    <p:extLst>
      <p:ext uri="{BB962C8B-B14F-4D97-AF65-F5344CB8AC3E}">
        <p14:creationId xmlns:p14="http://schemas.microsoft.com/office/powerpoint/2010/main" val="2916672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4BF5D9-DAC1-DF00-AB7C-E5F3DF6351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61615E-B085-0BEB-1ED9-08C66C30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LumiCal Dimensions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A5EB7E-A1B2-C661-BFE1-6D09F39EA5E4}"/>
              </a:ext>
            </a:extLst>
          </p:cNvPr>
          <p:cNvSpPr txBox="1"/>
          <p:nvPr/>
        </p:nvSpPr>
        <p:spPr>
          <a:xfrm>
            <a:off x="685800" y="1381897"/>
            <a:ext cx="7696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LumiCal bore allows accelerator bellows and remote vacuum flange to pass.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14E5B-E429-8704-047D-5A010568C405}"/>
              </a:ext>
            </a:extLst>
          </p:cNvPr>
          <p:cNvSpPr txBox="1"/>
          <p:nvPr/>
        </p:nvSpPr>
        <p:spPr>
          <a:xfrm>
            <a:off x="5867400" y="6384291"/>
            <a:ext cx="2390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(M. Dam, F. Palla, …)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F47337-7CF7-9A62-9737-2C0235A1D0E9}"/>
              </a:ext>
            </a:extLst>
          </p:cNvPr>
          <p:cNvSpPr txBox="1"/>
          <p:nvPr/>
        </p:nvSpPr>
        <p:spPr>
          <a:xfrm>
            <a:off x="304800" y="3200400"/>
            <a:ext cx="11977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Outgoing </a:t>
            </a:r>
          </a:p>
          <a:p>
            <a:r>
              <a:rPr lang="en-US" dirty="0"/>
              <a:t>beam is</a:t>
            </a:r>
          </a:p>
          <a:p>
            <a:r>
              <a:rPr lang="en-US" dirty="0"/>
              <a:t>Centered.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E0ECE96D-D066-694F-3E40-E2BC132891B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028454" y="1837829"/>
            <a:ext cx="4735645" cy="4413249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BE2D74-4938-30E2-DB2F-8812C4DA8D9C}"/>
              </a:ext>
            </a:extLst>
          </p:cNvPr>
          <p:cNvCxnSpPr>
            <a:stCxn id="8" idx="3"/>
          </p:cNvCxnSpPr>
          <p:nvPr/>
        </p:nvCxnSpPr>
        <p:spPr>
          <a:xfrm>
            <a:off x="1502564" y="3662065"/>
            <a:ext cx="2612236" cy="3823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65EBF221-B270-98D4-3A7D-6C5E9C45E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356732"/>
            <a:ext cx="2118302" cy="32037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94D317-47E8-A0CA-FB06-D06CA6E717C4}"/>
              </a:ext>
            </a:extLst>
          </p:cNvPr>
          <p:cNvSpPr txBox="1"/>
          <p:nvPr/>
        </p:nvSpPr>
        <p:spPr>
          <a:xfrm>
            <a:off x="304800" y="5257800"/>
            <a:ext cx="1326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Goal: 10-4 </a:t>
            </a:r>
          </a:p>
          <a:p>
            <a:r>
              <a:rPr lang="en-US" dirty="0">
                <a:solidFill>
                  <a:srgbClr val="FF0000"/>
                </a:solidFill>
              </a:rPr>
              <a:t>luminosity</a:t>
            </a:r>
          </a:p>
          <a:p>
            <a:r>
              <a:rPr lang="en-US" dirty="0">
                <a:solidFill>
                  <a:srgbClr val="FF0000"/>
                </a:solidFill>
              </a:rPr>
              <a:t>tolerance</a:t>
            </a:r>
          </a:p>
        </p:txBody>
      </p:sp>
    </p:spTree>
    <p:extLst>
      <p:ext uri="{BB962C8B-B14F-4D97-AF65-F5344CB8AC3E}">
        <p14:creationId xmlns:p14="http://schemas.microsoft.com/office/powerpoint/2010/main" val="525858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33468-C159-43F0-A756-60C6F99249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5EE1B2-6F0B-91D0-5082-EC2CBC27C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Chamber with IDEA Detector Components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50FE32-6649-F383-8125-6377133B4F9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6088" y="2229895"/>
            <a:ext cx="8108950" cy="35285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B45B3C-EA42-75A2-17EB-A37FD25EFA07}"/>
              </a:ext>
            </a:extLst>
          </p:cNvPr>
          <p:cNvSpPr txBox="1"/>
          <p:nvPr/>
        </p:nvSpPr>
        <p:spPr>
          <a:xfrm>
            <a:off x="1295400" y="2133600"/>
            <a:ext cx="2416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LumiCal supported </a:t>
            </a:r>
          </a:p>
          <a:p>
            <a:r>
              <a:rPr lang="en-US" dirty="0"/>
              <a:t>by Carbon Fiber Tube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B6F36F6-EAEA-0094-AC06-62DC5631EB8B}"/>
              </a:ext>
            </a:extLst>
          </p:cNvPr>
          <p:cNvCxnSpPr/>
          <p:nvPr/>
        </p:nvCxnSpPr>
        <p:spPr>
          <a:xfrm flipH="1">
            <a:off x="1752600" y="2779931"/>
            <a:ext cx="533400" cy="8776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183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7E8EEE-3936-A191-5AE2-DEB547588D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72AE45-8DD0-732E-CD8F-33E86462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LumiCal support concept for the ALFA Detector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8B97B1-1C9D-C760-43DC-267200B0868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09600" y="1447800"/>
            <a:ext cx="7679635" cy="4648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AF8E5E-AD7F-9D82-59CD-54639CA8E602}"/>
              </a:ext>
            </a:extLst>
          </p:cNvPr>
          <p:cNvSpPr txBox="1"/>
          <p:nvPr/>
        </p:nvSpPr>
        <p:spPr>
          <a:xfrm>
            <a:off x="5257800" y="6400800"/>
            <a:ext cx="24239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G-G Kerr, O. Beltramello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220AE7-D6C4-9592-D3BE-AB1FFC4BBBEC}"/>
              </a:ext>
            </a:extLst>
          </p:cNvPr>
          <p:cNvSpPr txBox="1"/>
          <p:nvPr/>
        </p:nvSpPr>
        <p:spPr>
          <a:xfrm>
            <a:off x="276731" y="6388387"/>
            <a:ext cx="2395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LumiCal bore too small?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ACE987E-FF46-74AB-AA1C-8848D0C4D857}"/>
              </a:ext>
            </a:extLst>
          </p:cNvPr>
          <p:cNvCxnSpPr/>
          <p:nvPr/>
        </p:nvCxnSpPr>
        <p:spPr>
          <a:xfrm flipV="1">
            <a:off x="1295400" y="4495800"/>
            <a:ext cx="76200" cy="1905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F699729-3FBF-33F1-9934-BA535EE46F79}"/>
              </a:ext>
            </a:extLst>
          </p:cNvPr>
          <p:cNvCxnSpPr/>
          <p:nvPr/>
        </p:nvCxnSpPr>
        <p:spPr>
          <a:xfrm>
            <a:off x="7467600" y="1143000"/>
            <a:ext cx="0" cy="304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88F64CF-36AD-C30F-B773-B34B608DB7A8}"/>
              </a:ext>
            </a:extLst>
          </p:cNvPr>
          <p:cNvSpPr txBox="1"/>
          <p:nvPr/>
        </p:nvSpPr>
        <p:spPr>
          <a:xfrm>
            <a:off x="5136415" y="1078468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End LumiCal support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376067-F7B8-F810-6D20-149DB6AA2BF5}"/>
              </a:ext>
            </a:extLst>
          </p:cNvPr>
          <p:cNvSpPr txBox="1"/>
          <p:nvPr/>
        </p:nvSpPr>
        <p:spPr>
          <a:xfrm>
            <a:off x="3256009" y="6142166"/>
            <a:ext cx="1633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Need space for </a:t>
            </a:r>
          </a:p>
          <a:p>
            <a:r>
              <a:rPr lang="en-US" sz="1600" dirty="0"/>
              <a:t>cryostat utilities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D5006DD-E365-09F5-B430-E150C0DD9CD5}"/>
              </a:ext>
            </a:extLst>
          </p:cNvPr>
          <p:cNvCxnSpPr/>
          <p:nvPr/>
        </p:nvCxnSpPr>
        <p:spPr>
          <a:xfrm flipH="1" flipV="1">
            <a:off x="2590800" y="4343400"/>
            <a:ext cx="1371600" cy="1905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683F774-3E9E-8797-F3B2-29772D189AAF}"/>
              </a:ext>
            </a:extLst>
          </p:cNvPr>
          <p:cNvSpPr txBox="1"/>
          <p:nvPr/>
        </p:nvSpPr>
        <p:spPr>
          <a:xfrm>
            <a:off x="242282" y="1055385"/>
            <a:ext cx="462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does moving detector endcap start?</a:t>
            </a:r>
          </a:p>
        </p:txBody>
      </p:sp>
    </p:spTree>
    <p:extLst>
      <p:ext uri="{BB962C8B-B14F-4D97-AF65-F5344CB8AC3E}">
        <p14:creationId xmlns:p14="http://schemas.microsoft.com/office/powerpoint/2010/main" val="22360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8FC564-3927-80A6-C549-E030D5AFF6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B0D291-3E09-F7E6-0243-9271AEA72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822" y="129091"/>
            <a:ext cx="8539778" cy="753033"/>
          </a:xfrm>
        </p:spPr>
        <p:txBody>
          <a:bodyPr/>
          <a:lstStyle/>
          <a:p>
            <a:r>
              <a:rPr lang="en-US" dirty="0"/>
              <a:t>Interface between the Magnet Cryostat and ALFA Utilities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F3EBFD-06E6-ED8A-2DF4-14B8EDDD5AC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6088" y="1829139"/>
            <a:ext cx="8108950" cy="4330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92EB79-A977-F153-89D5-09CBF91699A1}"/>
              </a:ext>
            </a:extLst>
          </p:cNvPr>
          <p:cNvSpPr txBox="1"/>
          <p:nvPr/>
        </p:nvSpPr>
        <p:spPr>
          <a:xfrm>
            <a:off x="1676400" y="1371600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9956E-A4F5-4E0C-4FCD-BDA7391B9426}"/>
              </a:ext>
            </a:extLst>
          </p:cNvPr>
          <p:cNvSpPr txBox="1"/>
          <p:nvPr/>
        </p:nvSpPr>
        <p:spPr>
          <a:xfrm>
            <a:off x="1676400" y="6247368"/>
            <a:ext cx="2448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D. Diyalov, O. </a:t>
            </a:r>
            <a:r>
              <a:rPr lang="en-US" sz="1600" dirty="0" err="1"/>
              <a:t>Beltamello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67977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EF7C6B-8A28-1ACA-1350-F1F3610A33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E692D3-F77B-DD4A-8CCE-90CC85D88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LumiCal Support and Utilities (SLAC)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EE9A73-5F60-94F4-6FF9-618F5B9CAD11}"/>
              </a:ext>
            </a:extLst>
          </p:cNvPr>
          <p:cNvSpPr txBox="1"/>
          <p:nvPr/>
        </p:nvSpPr>
        <p:spPr>
          <a:xfrm>
            <a:off x="4899387" y="6228921"/>
            <a:ext cx="3929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 Pollastrini, C. Vernieri, S. Gessner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1A7CD5-39F1-D2B8-4530-774D00F02C55}"/>
              </a:ext>
            </a:extLst>
          </p:cNvPr>
          <p:cNvSpPr txBox="1"/>
          <p:nvPr/>
        </p:nvSpPr>
        <p:spPr>
          <a:xfrm>
            <a:off x="446874" y="6235770"/>
            <a:ext cx="40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HFSC-A grant 2025 and SLAC LDRD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06DCB2-4C4F-F415-406A-CA802ED04E9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2355" y="1447800"/>
            <a:ext cx="8108950" cy="464820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F6D04A-1F8D-8E2B-996E-933725D22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14879"/>
            <a:ext cx="5916431" cy="46708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FFF168-4B8C-989D-3701-4E9443223FC2}"/>
              </a:ext>
            </a:extLst>
          </p:cNvPr>
          <p:cNvSpPr txBox="1"/>
          <p:nvPr/>
        </p:nvSpPr>
        <p:spPr>
          <a:xfrm>
            <a:off x="5791200" y="2057400"/>
            <a:ext cx="3147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LumiCal support design with </a:t>
            </a:r>
          </a:p>
          <a:p>
            <a:r>
              <a:rPr lang="en-US" dirty="0"/>
              <a:t>conical connection.</a:t>
            </a:r>
          </a:p>
        </p:txBody>
      </p:sp>
    </p:spTree>
    <p:extLst>
      <p:ext uri="{BB962C8B-B14F-4D97-AF65-F5344CB8AC3E}">
        <p14:creationId xmlns:p14="http://schemas.microsoft.com/office/powerpoint/2010/main" val="651111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8E6FA2-8022-EB47-0858-EC09953BF3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79D247-00B3-D3EB-A663-4AA64375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282" y="-76200"/>
            <a:ext cx="7924800" cy="753033"/>
          </a:xfrm>
        </p:spPr>
        <p:txBody>
          <a:bodyPr/>
          <a:lstStyle/>
          <a:p>
            <a:r>
              <a:rPr lang="en-US" sz="2000" dirty="0"/>
              <a:t>Removal of the SC Magnet Cryostat: Utilities and Supports?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C45CEF-5A62-D909-640C-575BB6A5449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45707" y="1473089"/>
            <a:ext cx="7331493" cy="48451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180B47-8246-7FC8-FA6F-E9D6A1F8DDDF}"/>
              </a:ext>
            </a:extLst>
          </p:cNvPr>
          <p:cNvSpPr txBox="1"/>
          <p:nvPr/>
        </p:nvSpPr>
        <p:spPr>
          <a:xfrm>
            <a:off x="3352800" y="1288423"/>
            <a:ext cx="2762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Supports and Alignment?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7A3BEE-70EB-60EF-03F2-BB9B99955CAC}"/>
              </a:ext>
            </a:extLst>
          </p:cNvPr>
          <p:cNvCxnSpPr>
            <a:cxnSpLocks/>
          </p:cNvCxnSpPr>
          <p:nvPr/>
        </p:nvCxnSpPr>
        <p:spPr>
          <a:xfrm flipH="1">
            <a:off x="4495800" y="1657755"/>
            <a:ext cx="304800" cy="177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DFBEA73-F4B1-FD99-1F69-C57343150A57}"/>
              </a:ext>
            </a:extLst>
          </p:cNvPr>
          <p:cNvCxnSpPr/>
          <p:nvPr/>
        </p:nvCxnSpPr>
        <p:spPr>
          <a:xfrm flipH="1" flipV="1">
            <a:off x="4495800" y="4648200"/>
            <a:ext cx="762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519F18C-D942-E5B5-6EC1-8058BF9E6231}"/>
              </a:ext>
            </a:extLst>
          </p:cNvPr>
          <p:cNvSpPr txBox="1"/>
          <p:nvPr/>
        </p:nvSpPr>
        <p:spPr>
          <a:xfrm>
            <a:off x="3048000" y="6400800"/>
            <a:ext cx="424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Needs “rails” for support and alignment!</a:t>
            </a:r>
          </a:p>
        </p:txBody>
      </p:sp>
    </p:spTree>
    <p:extLst>
      <p:ext uri="{BB962C8B-B14F-4D97-AF65-F5344CB8AC3E}">
        <p14:creationId xmlns:p14="http://schemas.microsoft.com/office/powerpoint/2010/main" val="2288427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BDE8A7-618E-A425-A689-FB629442D2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484F07-6296-8F03-3AEA-66110CE1C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Vacuum Chamber Higher Order Modes (HOMs) (A. Novokhatski Jan 2026)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FB4D3CB-43A9-4EB8-CEFE-C67272AB97C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72640" y="1752600"/>
            <a:ext cx="8818960" cy="28796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F953C9-0369-D71B-6059-C664FBF8DF29}"/>
              </a:ext>
            </a:extLst>
          </p:cNvPr>
          <p:cNvSpPr txBox="1"/>
          <p:nvPr/>
        </p:nvSpPr>
        <p:spPr>
          <a:xfrm>
            <a:off x="762000" y="5147820"/>
            <a:ext cx="2702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Two trapped modes leading</a:t>
            </a:r>
          </a:p>
          <a:p>
            <a:r>
              <a:rPr lang="en-US" sz="1600" dirty="0">
                <a:solidFill>
                  <a:srgbClr val="002060"/>
                </a:solidFill>
              </a:rPr>
              <a:t>to heating in Y chamber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A7F63E-9BC8-1A46-7284-CDA3599B15DF}"/>
              </a:ext>
            </a:extLst>
          </p:cNvPr>
          <p:cNvCxnSpPr/>
          <p:nvPr/>
        </p:nvCxnSpPr>
        <p:spPr>
          <a:xfrm flipV="1">
            <a:off x="1600200" y="3657600"/>
            <a:ext cx="0" cy="14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7D4F0C1-C4E2-C627-0C15-D0DA27A31F66}"/>
              </a:ext>
            </a:extLst>
          </p:cNvPr>
          <p:cNvSpPr txBox="1"/>
          <p:nvPr/>
        </p:nvSpPr>
        <p:spPr>
          <a:xfrm>
            <a:off x="4362886" y="5173550"/>
            <a:ext cx="2342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Trapped mode between</a:t>
            </a:r>
          </a:p>
          <a:p>
            <a:r>
              <a:rPr lang="en-US" sz="1600" dirty="0">
                <a:solidFill>
                  <a:srgbClr val="002060"/>
                </a:solidFill>
              </a:rPr>
              <a:t> SR mask and IP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A52E50-193F-4942-499A-666C08A2C21B}"/>
              </a:ext>
            </a:extLst>
          </p:cNvPr>
          <p:cNvCxnSpPr/>
          <p:nvPr/>
        </p:nvCxnSpPr>
        <p:spPr>
          <a:xfrm flipV="1">
            <a:off x="5410200" y="2438400"/>
            <a:ext cx="457200" cy="2735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EAB614A-252B-B8CF-A4DE-9F3A8FCF26BB}"/>
              </a:ext>
            </a:extLst>
          </p:cNvPr>
          <p:cNvSpPr txBox="1"/>
          <p:nvPr/>
        </p:nvSpPr>
        <p:spPr>
          <a:xfrm>
            <a:off x="7471874" y="5334000"/>
            <a:ext cx="16658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Beam heating in</a:t>
            </a:r>
          </a:p>
          <a:p>
            <a:r>
              <a:rPr lang="en-US" sz="1600" dirty="0">
                <a:solidFill>
                  <a:srgbClr val="002060"/>
                </a:solidFill>
              </a:rPr>
              <a:t>IP bellows by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small HOMs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EB74E9-9B67-BCAC-37BC-4534E5847062}"/>
              </a:ext>
            </a:extLst>
          </p:cNvPr>
          <p:cNvCxnSpPr/>
          <p:nvPr/>
        </p:nvCxnSpPr>
        <p:spPr>
          <a:xfrm flipH="1" flipV="1">
            <a:off x="7391400" y="4572000"/>
            <a:ext cx="685800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867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733DB5-7082-108C-1003-3FF97B82CA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6794A0-E1CE-1006-6769-A261D3C2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Beam Heating in IR (A. Novokhatski Jan 2026)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1688A9-0055-C353-BE5C-6FB017D6A1E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46088" y="2497519"/>
            <a:ext cx="8108950" cy="3008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D5CDD2-1104-DA9C-3264-AF2A791196FC}"/>
              </a:ext>
            </a:extLst>
          </p:cNvPr>
          <p:cNvSpPr txBox="1"/>
          <p:nvPr/>
        </p:nvSpPr>
        <p:spPr>
          <a:xfrm>
            <a:off x="468645" y="1387438"/>
            <a:ext cx="8533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Some IR HOM beam power travels down the beam chambers away from the IR.</a:t>
            </a:r>
          </a:p>
          <a:p>
            <a:r>
              <a:rPr lang="en-US" dirty="0">
                <a:solidFill>
                  <a:srgbClr val="002060"/>
                </a:solidFill>
              </a:rPr>
              <a:t>Some IR HOM beam power is absorbed in the IR chambers, shown in table below.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04ADF6-E719-0E5D-3CD9-B494C75A05D9}"/>
              </a:ext>
            </a:extLst>
          </p:cNvPr>
          <p:cNvSpPr txBox="1"/>
          <p:nvPr/>
        </p:nvSpPr>
        <p:spPr>
          <a:xfrm>
            <a:off x="1295400" y="6032211"/>
            <a:ext cx="7552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IR chambers must be water cooled (only allow ~1 cm gap in cooling).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D09144-0E05-6A40-1433-A16030B4211B}"/>
              </a:ext>
            </a:extLst>
          </p:cNvPr>
          <p:cNvCxnSpPr/>
          <p:nvPr/>
        </p:nvCxnSpPr>
        <p:spPr>
          <a:xfrm flipV="1">
            <a:off x="4267200" y="5506357"/>
            <a:ext cx="0" cy="5134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779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A4CB5A-FCDB-DE42-DDB4-F3FA8A1778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5F7B44-6DF0-5712-CD64-55A8A3373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 Cryostat in the Detector Cavern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8C9970-742B-351C-A318-5990D057820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176290" y="1295400"/>
            <a:ext cx="4325881" cy="5022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3C8909-D9A6-12F8-D0CF-7DEF7AC07DB6}"/>
              </a:ext>
            </a:extLst>
          </p:cNvPr>
          <p:cNvSpPr txBox="1"/>
          <p:nvPr/>
        </p:nvSpPr>
        <p:spPr>
          <a:xfrm>
            <a:off x="6967710" y="3886200"/>
            <a:ext cx="19094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Detector endcap</a:t>
            </a:r>
          </a:p>
          <a:p>
            <a:r>
              <a:rPr lang="en-US" sz="1600" dirty="0">
                <a:solidFill>
                  <a:srgbClr val="0070C0"/>
                </a:solidFill>
              </a:rPr>
              <a:t>is removed </a:t>
            </a:r>
          </a:p>
          <a:p>
            <a:r>
              <a:rPr lang="en-US" sz="1600" dirty="0">
                <a:solidFill>
                  <a:srgbClr val="0070C0"/>
                </a:solidFill>
              </a:rPr>
              <a:t>longitudinally after</a:t>
            </a:r>
          </a:p>
          <a:p>
            <a:r>
              <a:rPr lang="en-US" sz="1600" dirty="0">
                <a:solidFill>
                  <a:srgbClr val="0070C0"/>
                </a:solidFill>
              </a:rPr>
              <a:t>magnet cryostat is </a:t>
            </a:r>
          </a:p>
          <a:p>
            <a:r>
              <a:rPr lang="en-US" sz="1600" dirty="0">
                <a:solidFill>
                  <a:srgbClr val="0070C0"/>
                </a:solidFill>
              </a:rPr>
              <a:t>removed.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A50A39-A756-4617-11D8-9619F399F888}"/>
              </a:ext>
            </a:extLst>
          </p:cNvPr>
          <p:cNvSpPr txBox="1"/>
          <p:nvPr/>
        </p:nvSpPr>
        <p:spPr>
          <a:xfrm>
            <a:off x="1295400" y="6403460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O. Beltramello</a:t>
            </a:r>
          </a:p>
        </p:txBody>
      </p:sp>
    </p:spTree>
    <p:extLst>
      <p:ext uri="{BB962C8B-B14F-4D97-AF65-F5344CB8AC3E}">
        <p14:creationId xmlns:p14="http://schemas.microsoft.com/office/powerpoint/2010/main" val="3375221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216A43-571F-8411-2D7C-25109B3C08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E90249-A170-1861-4735-EDD9A927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29091"/>
            <a:ext cx="8610600" cy="753033"/>
          </a:xfrm>
        </p:spPr>
        <p:txBody>
          <a:bodyPr/>
          <a:lstStyle/>
          <a:p>
            <a:r>
              <a:rPr lang="en-US" sz="2000" dirty="0"/>
              <a:t>Estimated Calendar Time required to remove and replace magnet cryomodules during CERN Year End Technical Stops YETS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45BF40F-5EBE-2E74-5B19-BE545BC6EE5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514600" y="1143000"/>
            <a:ext cx="3350560" cy="54046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EE0A60-1B1A-B4F2-6D05-8DA3EA97FCAD}"/>
              </a:ext>
            </a:extLst>
          </p:cNvPr>
          <p:cNvSpPr txBox="1"/>
          <p:nvPr/>
        </p:nvSpPr>
        <p:spPr>
          <a:xfrm>
            <a:off x="6463431" y="4343400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36 days for 1 </a:t>
            </a:r>
          </a:p>
          <a:p>
            <a:r>
              <a:rPr lang="en-US" dirty="0">
                <a:solidFill>
                  <a:srgbClr val="FF0000"/>
                </a:solidFill>
              </a:rPr>
              <a:t>detector endcap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1D3683-7721-AFAA-72DF-7577BF6E5888}"/>
              </a:ext>
            </a:extLst>
          </p:cNvPr>
          <p:cNvSpPr txBox="1"/>
          <p:nvPr/>
        </p:nvSpPr>
        <p:spPr>
          <a:xfrm>
            <a:off x="6463431" y="5163234"/>
            <a:ext cx="2018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72 days for 8 </a:t>
            </a:r>
          </a:p>
          <a:p>
            <a:r>
              <a:rPr lang="en-US" dirty="0">
                <a:solidFill>
                  <a:srgbClr val="FF0000"/>
                </a:solidFill>
              </a:rPr>
              <a:t>detector endcaps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588735-C2B5-E54E-0B56-F35EE7E5ED41}"/>
              </a:ext>
            </a:extLst>
          </p:cNvPr>
          <p:cNvSpPr txBox="1"/>
          <p:nvPr/>
        </p:nvSpPr>
        <p:spPr>
          <a:xfrm>
            <a:off x="6382478" y="1372421"/>
            <a:ext cx="21804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J. Seeman June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F562A8-4C4F-42AF-F7BA-37E0D213109F}"/>
              </a:ext>
            </a:extLst>
          </p:cNvPr>
          <p:cNvSpPr txBox="1"/>
          <p:nvPr/>
        </p:nvSpPr>
        <p:spPr>
          <a:xfrm>
            <a:off x="6463431" y="3660670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Assumed shared crews.</a:t>
            </a:r>
          </a:p>
        </p:txBody>
      </p:sp>
    </p:spTree>
    <p:extLst>
      <p:ext uri="{BB962C8B-B14F-4D97-AF65-F5344CB8AC3E}">
        <p14:creationId xmlns:p14="http://schemas.microsoft.com/office/powerpoint/2010/main" val="3416657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70C9BA-1B85-4B84-B08E-0A8E1A203F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028326-E59E-48C4-3ED3-719805F7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cryostat tasks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246A7-D2B2-F456-2A15-422E502DE9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" y="1670050"/>
            <a:ext cx="8610600" cy="4648200"/>
          </a:xfrm>
        </p:spPr>
        <p:txBody>
          <a:bodyPr/>
          <a:lstStyle/>
          <a:p>
            <a:r>
              <a:rPr lang="en-US" sz="2000" dirty="0">
                <a:solidFill>
                  <a:srgbClr val="002060"/>
                </a:solidFill>
              </a:rPr>
              <a:t>Identify near-IR differences between detectors (~5) relative to their cryostats.</a:t>
            </a:r>
          </a:p>
          <a:p>
            <a:r>
              <a:rPr lang="en-US" sz="2000" dirty="0">
                <a:solidFill>
                  <a:srgbClr val="002060"/>
                </a:solidFill>
              </a:rPr>
              <a:t>Finalize screening solenoid specifications.</a:t>
            </a:r>
          </a:p>
          <a:p>
            <a:r>
              <a:rPr lang="en-US" sz="2000" dirty="0">
                <a:solidFill>
                  <a:srgbClr val="002060"/>
                </a:solidFill>
              </a:rPr>
              <a:t>Specify all cryostat beamline magnet correctors.</a:t>
            </a:r>
          </a:p>
          <a:p>
            <a:r>
              <a:rPr lang="en-US" sz="2000" dirty="0">
                <a:solidFill>
                  <a:srgbClr val="002060"/>
                </a:solidFill>
              </a:rPr>
              <a:t>Determine cryostat front-end (reentrant) components (inboard of 2.4 m).</a:t>
            </a:r>
          </a:p>
          <a:p>
            <a:r>
              <a:rPr lang="en-US" sz="2000" dirty="0">
                <a:solidFill>
                  <a:srgbClr val="002060"/>
                </a:solidFill>
              </a:rPr>
              <a:t>Develop concepts for support of beamline components, LumiCal, and VTX.</a:t>
            </a:r>
          </a:p>
          <a:p>
            <a:r>
              <a:rPr lang="en-US" sz="2000" dirty="0">
                <a:solidFill>
                  <a:srgbClr val="002060"/>
                </a:solidFill>
              </a:rPr>
              <a:t>Define utility pathways between cryostat and the detector fiducial volume.</a:t>
            </a:r>
          </a:p>
          <a:p>
            <a:r>
              <a:rPr lang="en-US" sz="2000" dirty="0">
                <a:solidFill>
                  <a:srgbClr val="002060"/>
                </a:solidFill>
              </a:rPr>
              <a:t>Collect safety requirements (pressure &amp; He vessels, earthquakes, assembly)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969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5E437E-EAD3-BD3C-8EE2-FE0F989A4D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D2C191-6071-8D64-84B2-7812E47A0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 for your participation.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8B696-EEE0-125B-2767-2272DC7982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088" y="1143000"/>
            <a:ext cx="8108950" cy="5175250"/>
          </a:xfrm>
        </p:spPr>
        <p:txBody>
          <a:bodyPr>
            <a:normAutofit/>
          </a:bodyPr>
          <a:lstStyle/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END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FIN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FINE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ENDE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LOPPUA</a:t>
            </a:r>
          </a:p>
        </p:txBody>
      </p:sp>
    </p:spTree>
    <p:extLst>
      <p:ext uri="{BB962C8B-B14F-4D97-AF65-F5344CB8AC3E}">
        <p14:creationId xmlns:p14="http://schemas.microsoft.com/office/powerpoint/2010/main" val="1049499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SLAC-ppt-template-white-1">
  <a:themeElements>
    <a:clrScheme name="SLAC_RevisedPalette_2012">
      <a:dk1>
        <a:srgbClr val="000000"/>
      </a:dk1>
      <a:lt1>
        <a:sysClr val="window" lastClr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TH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7709F57C22AF4C8D185745E3950065" ma:contentTypeVersion="1" ma:contentTypeDescription="Create a new document." ma:contentTypeScope="" ma:versionID="7d3a711b8110c7c07e19378b4cf52c2d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B4C0B3F-983A-4B03-99A4-3E57D63ECC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F8BFBAB-521D-4F09-B446-0F1634B671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903D97-D4BB-480A-9FC7-782BC4B2785B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SLAC-ppt-template-white-1</Template>
  <TotalTime>4134</TotalTime>
  <Words>1145</Words>
  <Application>Microsoft Office PowerPoint</Application>
  <PresentationFormat>On-screen Show (4:3)</PresentationFormat>
  <Paragraphs>235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Lato</vt:lpstr>
      <vt:lpstr>SLAC-ppt-template-white-1</vt:lpstr>
      <vt:lpstr>PowerPoint Presentation</vt:lpstr>
      <vt:lpstr>Thank you for FCCee cryostat technical inputs/discussions:</vt:lpstr>
      <vt:lpstr>FCCee IR is similar to the SuperKEKB with Cantilevered IR Cryostats</vt:lpstr>
      <vt:lpstr>Near Term Work at SLAC on FCCee from HFCC </vt:lpstr>
      <vt:lpstr>FCCee IR Solenoid Compensation Scheme (LCC)</vt:lpstr>
      <vt:lpstr>Ongoing study of Solenoid Compensation</vt:lpstr>
      <vt:lpstr>Cryostat Modeling starting with FCCee IR Magnet Cryostat Outer Surface</vt:lpstr>
      <vt:lpstr>IR cryostat component layers identified  </vt:lpstr>
      <vt:lpstr>Transverse Schematic QC1 Cryostat Layers with Warm Beam Chambers</vt:lpstr>
      <vt:lpstr>Andrea Ciarma (MDI Mtg March 10, 2026)</vt:lpstr>
      <vt:lpstr>Agreed Radial Buildup from the May 5 Meeting</vt:lpstr>
      <vt:lpstr>Transverse: Outer Shell (Solenoids) Cryostat Layout (B. Parker, V. Teotia, May 2026)</vt:lpstr>
      <vt:lpstr>Screening Solenoid dimensions (B. Parker, V. Teotia, May 2026)</vt:lpstr>
      <vt:lpstr>B. Parker, A. Ciarma, V. Teotia (~April 2026)</vt:lpstr>
      <vt:lpstr>Radial Layout in the Front of full QC1A (March 2026)</vt:lpstr>
      <vt:lpstr>Internal dimensions near inboard end of  QC1A</vt:lpstr>
      <vt:lpstr>Longitudinal length build up from IP to end of QC1C.</vt:lpstr>
      <vt:lpstr>Longitudinal: Vertex &amp; divergent chambers (A. Ciara, F. Fransesini)</vt:lpstr>
      <vt:lpstr>Present FCCee IR magnet cryostat (Francesco Fransesini)</vt:lpstr>
      <vt:lpstr>Remote Flange at SuperKEKB (before pipe merger)</vt:lpstr>
      <vt:lpstr>Concept for FCC Remote Flange: Shape Memory Alloy</vt:lpstr>
      <vt:lpstr>LumiCal Dimensions </vt:lpstr>
      <vt:lpstr>Central Chamber with IDEA Detector Components</vt:lpstr>
      <vt:lpstr>LumiCal support concept for the ALFA Detector</vt:lpstr>
      <vt:lpstr>Interface between the Magnet Cryostat and ALFA Utilities</vt:lpstr>
      <vt:lpstr>LumiCal Support and Utilities (SLAC)</vt:lpstr>
      <vt:lpstr>Removal of the SC Magnet Cryostat: Utilities and Supports?</vt:lpstr>
      <vt:lpstr>Vacuum Chamber Higher Order Modes (HOMs) (A. Novokhatski Jan 2026)</vt:lpstr>
      <vt:lpstr>Total Beam Heating in IR (A. Novokhatski Jan 2026)</vt:lpstr>
      <vt:lpstr>Magnet Cryostat in the Detector Cavern </vt:lpstr>
      <vt:lpstr>Estimated Calendar Time required to remove and replace magnet cryomodules during CERN Year End Technical Stops YETS</vt:lpstr>
      <vt:lpstr>Forward cryostat tasks</vt:lpstr>
      <vt:lpstr>Thank you for your participation.</vt:lpstr>
    </vt:vector>
  </TitlesOfParts>
  <Company>SLAC National Accelerator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SAREC Charge</dc:title>
  <dc:creator>ecolby</dc:creator>
  <cp:lastModifiedBy>Seeman, John</cp:lastModifiedBy>
  <cp:revision>788</cp:revision>
  <cp:lastPrinted>2023-04-19T20:56:46Z</cp:lastPrinted>
  <dcterms:created xsi:type="dcterms:W3CDTF">2012-10-04T22:35:54Z</dcterms:created>
  <dcterms:modified xsi:type="dcterms:W3CDTF">2026-09-04T20:01:31Z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ath">
    <vt:lpwstr>SLAC_PPT_032312</vt:lpwstr>
  </property>
  <property fmtid="{D5CDD505-2E9C-101B-9397-08002B2CF9AE}" pid="4" name="ArticulateGUID">
    <vt:lpwstr>4F2C0736-F769-41F4-8D23-03358470444A</vt:lpwstr>
  </property>
  <property fmtid="{D5CDD505-2E9C-101B-9397-08002B2CF9AE}" pid="5" name="ArticulateProjectFull">
    <vt:lpwstr>F:\PROJECTS\JohnsonBeesley\S+G\SLAC\SLAC_PPT_040212.ppta</vt:lpwstr>
  </property>
  <property fmtid="{D5CDD505-2E9C-101B-9397-08002B2CF9AE}" pid="6" name="ContentTypeId">
    <vt:lpwstr>0x010100797709F57C22AF4C8D185745E3950065</vt:lpwstr>
  </property>
</Properties>
</file>