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6"/>
  </p:notesMasterIdLst>
  <p:handoutMasterIdLst>
    <p:handoutMasterId r:id="rId117"/>
  </p:handoutMasterIdLst>
  <p:sldIdLst>
    <p:sldId id="269" r:id="rId5"/>
    <p:sldId id="359" r:id="rId6"/>
    <p:sldId id="363" r:id="rId7"/>
    <p:sldId id="473" r:id="rId8"/>
    <p:sldId id="496" r:id="rId9"/>
    <p:sldId id="456" r:id="rId10"/>
    <p:sldId id="472" r:id="rId11"/>
    <p:sldId id="505" r:id="rId12"/>
    <p:sldId id="506" r:id="rId13"/>
    <p:sldId id="462" r:id="rId14"/>
    <p:sldId id="507" r:id="rId15"/>
    <p:sldId id="458" r:id="rId16"/>
    <p:sldId id="326" r:id="rId17"/>
    <p:sldId id="332" r:id="rId18"/>
    <p:sldId id="483" r:id="rId19"/>
    <p:sldId id="417" r:id="rId20"/>
    <p:sldId id="418" r:id="rId21"/>
    <p:sldId id="339" r:id="rId22"/>
    <p:sldId id="467" r:id="rId23"/>
    <p:sldId id="471" r:id="rId24"/>
    <p:sldId id="488" r:id="rId25"/>
    <p:sldId id="487" r:id="rId26"/>
    <p:sldId id="438" r:id="rId27"/>
    <p:sldId id="345" r:id="rId28"/>
    <p:sldId id="421" r:id="rId29"/>
    <p:sldId id="500" r:id="rId30"/>
    <p:sldId id="420" r:id="rId31"/>
    <p:sldId id="422" r:id="rId32"/>
    <p:sldId id="450" r:id="rId33"/>
    <p:sldId id="270" r:id="rId34"/>
    <p:sldId id="481" r:id="rId35"/>
    <p:sldId id="419" r:id="rId36"/>
    <p:sldId id="449" r:id="rId37"/>
    <p:sldId id="452" r:id="rId38"/>
    <p:sldId id="423" r:id="rId39"/>
    <p:sldId id="451" r:id="rId40"/>
    <p:sldId id="446" r:id="rId41"/>
    <p:sldId id="474" r:id="rId42"/>
    <p:sldId id="478" r:id="rId43"/>
    <p:sldId id="460" r:id="rId44"/>
    <p:sldId id="453" r:id="rId45"/>
    <p:sldId id="468" r:id="rId46"/>
    <p:sldId id="469" r:id="rId47"/>
    <p:sldId id="447" r:id="rId48"/>
    <p:sldId id="502" r:id="rId49"/>
    <p:sldId id="457" r:id="rId50"/>
    <p:sldId id="503" r:id="rId51"/>
    <p:sldId id="272" r:id="rId52"/>
    <p:sldId id="273" r:id="rId53"/>
    <p:sldId id="364" r:id="rId54"/>
    <p:sldId id="290" r:id="rId55"/>
    <p:sldId id="437" r:id="rId56"/>
    <p:sldId id="289" r:id="rId57"/>
    <p:sldId id="329" r:id="rId58"/>
    <p:sldId id="410" r:id="rId59"/>
    <p:sldId id="356" r:id="rId60"/>
    <p:sldId id="482" r:id="rId61"/>
    <p:sldId id="353" r:id="rId62"/>
    <p:sldId id="412" r:id="rId63"/>
    <p:sldId id="411" r:id="rId64"/>
    <p:sldId id="508" r:id="rId65"/>
    <p:sldId id="504" r:id="rId66"/>
    <p:sldId id="477" r:id="rId67"/>
    <p:sldId id="314" r:id="rId68"/>
    <p:sldId id="309" r:id="rId69"/>
    <p:sldId id="261" r:id="rId70"/>
    <p:sldId id="321" r:id="rId71"/>
    <p:sldId id="324" r:id="rId72"/>
    <p:sldId id="322" r:id="rId73"/>
    <p:sldId id="340" r:id="rId74"/>
    <p:sldId id="335" r:id="rId75"/>
    <p:sldId id="343" r:id="rId76"/>
    <p:sldId id="489" r:id="rId77"/>
    <p:sldId id="348" r:id="rId78"/>
    <p:sldId id="425" r:id="rId79"/>
    <p:sldId id="277" r:id="rId80"/>
    <p:sldId id="357" r:id="rId81"/>
    <p:sldId id="278" r:id="rId82"/>
    <p:sldId id="493" r:id="rId83"/>
    <p:sldId id="495" r:id="rId84"/>
    <p:sldId id="360" r:id="rId85"/>
    <p:sldId id="494" r:id="rId86"/>
    <p:sldId id="476" r:id="rId87"/>
    <p:sldId id="475" r:id="rId88"/>
    <p:sldId id="342" r:id="rId89"/>
    <p:sldId id="287" r:id="rId90"/>
    <p:sldId id="292" r:id="rId91"/>
    <p:sldId id="480" r:id="rId92"/>
    <p:sldId id="491" r:id="rId93"/>
    <p:sldId id="490" r:id="rId94"/>
    <p:sldId id="445" r:id="rId95"/>
    <p:sldId id="443" r:id="rId96"/>
    <p:sldId id="415" r:id="rId97"/>
    <p:sldId id="426" r:id="rId98"/>
    <p:sldId id="497" r:id="rId99"/>
    <p:sldId id="499" r:id="rId100"/>
    <p:sldId id="461" r:id="rId101"/>
    <p:sldId id="498" r:id="rId102"/>
    <p:sldId id="362" r:id="rId103"/>
    <p:sldId id="440" r:id="rId104"/>
    <p:sldId id="432" r:id="rId105"/>
    <p:sldId id="424" r:id="rId106"/>
    <p:sldId id="407" r:id="rId107"/>
    <p:sldId id="479" r:id="rId108"/>
    <p:sldId id="433" r:id="rId109"/>
    <p:sldId id="430" r:id="rId110"/>
    <p:sldId id="383" r:id="rId111"/>
    <p:sldId id="431" r:id="rId112"/>
    <p:sldId id="428" r:id="rId113"/>
    <p:sldId id="281" r:id="rId114"/>
    <p:sldId id="501" r:id="rId115"/>
  </p:sldIdLst>
  <p:sldSz cx="9144000" cy="6858000" type="screen4x3"/>
  <p:notesSz cx="6950075" cy="9236075"/>
  <p:custDataLst>
    <p:tags r:id="rId1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6">
          <p15:clr>
            <a:srgbClr val="A4A3A4"/>
          </p15:clr>
        </p15:guide>
        <p15:guide id="2" orient="horz" pos="1294">
          <p15:clr>
            <a:srgbClr val="A4A3A4"/>
          </p15:clr>
        </p15:guide>
        <p15:guide id="3" orient="horz" pos="3745">
          <p15:clr>
            <a:srgbClr val="A4A3A4"/>
          </p15:clr>
        </p15:guide>
        <p15:guide id="4" orient="horz" pos="3980">
          <p15:clr>
            <a:srgbClr val="A4A3A4"/>
          </p15:clr>
        </p15:guide>
        <p15:guide id="5" orient="horz" pos="1052">
          <p15:clr>
            <a:srgbClr val="A4A3A4"/>
          </p15:clr>
        </p15:guide>
        <p15:guide id="6" orient="horz" pos="1741">
          <p15:clr>
            <a:srgbClr val="A4A3A4"/>
          </p15:clr>
        </p15:guide>
        <p15:guide id="7" orient="horz" pos="4183">
          <p15:clr>
            <a:srgbClr val="A4A3A4"/>
          </p15:clr>
        </p15:guide>
        <p15:guide id="8" orient="horz" pos="566">
          <p15:clr>
            <a:srgbClr val="A4A3A4"/>
          </p15:clr>
        </p15:guide>
        <p15:guide id="9" orient="horz" pos="2808">
          <p15:clr>
            <a:srgbClr val="A4A3A4"/>
          </p15:clr>
        </p15:guide>
        <p15:guide id="10" pos="2880">
          <p15:clr>
            <a:srgbClr val="A4A3A4"/>
          </p15:clr>
        </p15:guide>
        <p15:guide id="11" pos="363">
          <p15:clr>
            <a:srgbClr val="A4A3A4"/>
          </p15:clr>
        </p15:guide>
        <p15:guide id="12" pos="5396">
          <p15:clr>
            <a:srgbClr val="A4A3A4"/>
          </p15:clr>
        </p15:guide>
        <p15:guide id="13" pos="282">
          <p15:clr>
            <a:srgbClr val="A4A3A4"/>
          </p15:clr>
        </p15:guide>
        <p15:guide id="14" pos="3784">
          <p15:clr>
            <a:srgbClr val="A4A3A4"/>
          </p15:clr>
        </p15:guide>
        <p15:guide id="15" pos="3736">
          <p15:clr>
            <a:srgbClr val="A4A3A4"/>
          </p15:clr>
        </p15:guide>
        <p15:guide id="16" pos="2179">
          <p15:clr>
            <a:srgbClr val="A4A3A4"/>
          </p15:clr>
        </p15:guide>
        <p15:guide id="17" pos="5464">
          <p15:clr>
            <a:srgbClr val="A4A3A4"/>
          </p15:clr>
        </p15:guide>
        <p15:guide id="18" pos="3867">
          <p15:clr>
            <a:srgbClr val="A4A3A4"/>
          </p15:clr>
        </p15:guide>
      </p15:sldGuideLst>
    </p:ext>
    <p:ext uri="{2D200454-40CA-4A62-9FC3-DE9A4176ACB9}">
      <p15:notesGuideLst xmlns:p15="http://schemas.microsoft.com/office/powerpoint/2012/main">
        <p15:guide id="1" orient="horz" pos="2909">
          <p15:clr>
            <a:srgbClr val="A4A3A4"/>
          </p15:clr>
        </p15:guide>
        <p15:guide id="2" pos="218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dyJ" initials="JB" lastIdx="3" clrIdx="0"/>
  <p:cmAuthor id="1" name="Leo Zini" initials="LZ"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4D4F53"/>
    <a:srgbClr val="981E32"/>
    <a:srgbClr val="FFFFFF"/>
    <a:srgbClr val="C75B12"/>
    <a:srgbClr val="E17000"/>
    <a:srgbClr val="5B8F22"/>
    <a:srgbClr val="D2C295"/>
    <a:srgbClr val="A79E70"/>
    <a:srgbClr val="69BE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vertBarState="minimized">
    <p:restoredLeft sz="15620"/>
    <p:restoredTop sz="85873" autoAdjust="0"/>
  </p:normalViewPr>
  <p:slideViewPr>
    <p:cSldViewPr snapToObjects="1" showGuides="1">
      <p:cViewPr varScale="1">
        <p:scale>
          <a:sx n="150" d="100"/>
          <a:sy n="150" d="100"/>
        </p:scale>
        <p:origin x="1938" y="114"/>
      </p:cViewPr>
      <p:guideLst>
        <p:guide orient="horz" pos="326"/>
        <p:guide orient="horz" pos="1294"/>
        <p:guide orient="horz" pos="3745"/>
        <p:guide orient="horz" pos="3980"/>
        <p:guide orient="horz" pos="1052"/>
        <p:guide orient="horz" pos="1741"/>
        <p:guide orient="horz" pos="4183"/>
        <p:guide orient="horz" pos="566"/>
        <p:guide orient="horz" pos="2808"/>
        <p:guide pos="2880"/>
        <p:guide pos="363"/>
        <p:guide pos="5396"/>
        <p:guide pos="282"/>
        <p:guide pos="3784"/>
        <p:guide pos="3736"/>
        <p:guide pos="2179"/>
        <p:guide pos="5464"/>
        <p:guide pos="3867"/>
      </p:guideLst>
    </p:cSldViewPr>
  </p:slideViewPr>
  <p:notesTextViewPr>
    <p:cViewPr>
      <p:scale>
        <a:sx n="1" d="1"/>
        <a:sy n="1" d="1"/>
      </p:scale>
      <p:origin x="0" y="0"/>
    </p:cViewPr>
  </p:notesTextViewPr>
  <p:sorterViewPr>
    <p:cViewPr varScale="1">
      <p:scale>
        <a:sx n="1" d="1"/>
        <a:sy n="1" d="1"/>
      </p:scale>
      <p:origin x="0" y="-14688"/>
    </p:cViewPr>
  </p:sorterViewPr>
  <p:notesViewPr>
    <p:cSldViewPr snapToObjects="1" showGuides="1">
      <p:cViewPr varScale="1">
        <p:scale>
          <a:sx n="94" d="100"/>
          <a:sy n="94" d="100"/>
        </p:scale>
        <p:origin x="4016" y="200"/>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handoutMaster" Target="handoutMasters/handoutMaster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tags" Target="tags/tag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commentAuthors" Target="commentAuthors.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viewProps" Target="viewProps.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7D0B228-C8E8-C330-0C29-0A6088F488B1}"/>
              </a:ext>
            </a:extLst>
          </p:cNvPr>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BEF8421-1C08-F1F5-6C55-5F97CF161B49}"/>
              </a:ext>
            </a:extLst>
          </p:cNvPr>
          <p:cNvSpPr>
            <a:spLocks noGrp="1"/>
          </p:cNvSpPr>
          <p:nvPr>
            <p:ph type="dt" sz="quarter" idx="1"/>
          </p:nvPr>
        </p:nvSpPr>
        <p:spPr>
          <a:xfrm>
            <a:off x="3937000" y="0"/>
            <a:ext cx="3011488" cy="463550"/>
          </a:xfrm>
          <a:prstGeom prst="rect">
            <a:avLst/>
          </a:prstGeom>
        </p:spPr>
        <p:txBody>
          <a:bodyPr vert="horz" lIns="91440" tIns="45720" rIns="91440" bIns="45720" rtlCol="0"/>
          <a:lstStyle>
            <a:lvl1pPr algn="r">
              <a:defRPr sz="1200"/>
            </a:lvl1pPr>
          </a:lstStyle>
          <a:p>
            <a:fld id="{A562BBF7-2581-0844-A01A-EE4FC75C70B3}" type="datetimeFigureOut">
              <a:rPr lang="en-US" smtClean="0"/>
              <a:t>9/6/2026</a:t>
            </a:fld>
            <a:endParaRPr lang="en-US"/>
          </a:p>
        </p:txBody>
      </p:sp>
      <p:sp>
        <p:nvSpPr>
          <p:cNvPr id="4" name="Footer Placeholder 3">
            <a:extLst>
              <a:ext uri="{FF2B5EF4-FFF2-40B4-BE49-F238E27FC236}">
                <a16:creationId xmlns:a16="http://schemas.microsoft.com/office/drawing/2014/main" id="{28AE8D9A-5A77-71E1-827D-BCB33CF53993}"/>
              </a:ext>
            </a:extLst>
          </p:cNvPr>
          <p:cNvSpPr>
            <a:spLocks noGrp="1"/>
          </p:cNvSpPr>
          <p:nvPr>
            <p:ph type="ftr" sz="quarter" idx="2"/>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322D208-6FE7-A0B3-6CAA-E7D65CC2303A}"/>
              </a:ext>
            </a:extLst>
          </p:cNvPr>
          <p:cNvSpPr>
            <a:spLocks noGrp="1"/>
          </p:cNvSpPr>
          <p:nvPr>
            <p:ph type="sldNum" sz="quarter" idx="3"/>
          </p:nvPr>
        </p:nvSpPr>
        <p:spPr>
          <a:xfrm>
            <a:off x="3937000" y="8772525"/>
            <a:ext cx="3011488" cy="463550"/>
          </a:xfrm>
          <a:prstGeom prst="rect">
            <a:avLst/>
          </a:prstGeom>
        </p:spPr>
        <p:txBody>
          <a:bodyPr vert="horz" lIns="91440" tIns="45720" rIns="91440" bIns="45720" rtlCol="0" anchor="b"/>
          <a:lstStyle>
            <a:lvl1pPr algn="r">
              <a:defRPr sz="1200"/>
            </a:lvl1pPr>
          </a:lstStyle>
          <a:p>
            <a:fld id="{8E0A37BB-D49D-5242-BCBB-5886B9CF16B4}" type="slidenum">
              <a:rPr lang="en-US" smtClean="0"/>
              <a:t>‹#›</a:t>
            </a:fld>
            <a:endParaRPr lang="en-US"/>
          </a:p>
        </p:txBody>
      </p:sp>
    </p:spTree>
    <p:extLst>
      <p:ext uri="{BB962C8B-B14F-4D97-AF65-F5344CB8AC3E}">
        <p14:creationId xmlns:p14="http://schemas.microsoft.com/office/powerpoint/2010/main" val="8764185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1804"/>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1804"/>
          </a:xfrm>
          <a:prstGeom prst="rect">
            <a:avLst/>
          </a:prstGeom>
        </p:spPr>
        <p:txBody>
          <a:bodyPr vert="horz" lIns="92492" tIns="46246" rIns="92492" bIns="46246" rtlCol="0"/>
          <a:lstStyle>
            <a:lvl1pPr algn="r">
              <a:defRPr sz="1200"/>
            </a:lvl1pPr>
          </a:lstStyle>
          <a:p>
            <a:fld id="{C3B58700-9FA2-48CE-AC88-D71D45EB490A}" type="datetimeFigureOut">
              <a:rPr lang="en-US" smtClean="0"/>
              <a:pPr/>
              <a:t>9/6/2026</a:t>
            </a:fld>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387136"/>
            <a:ext cx="5560060" cy="4156234"/>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8"/>
            <a:ext cx="3011699" cy="461804"/>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8"/>
            <a:ext cx="3011699" cy="461804"/>
          </a:xfrm>
          <a:prstGeom prst="rect">
            <a:avLst/>
          </a:prstGeom>
        </p:spPr>
        <p:txBody>
          <a:bodyPr vert="horz" lIns="92492" tIns="46246" rIns="92492" bIns="46246" rtlCol="0" anchor="b"/>
          <a:lstStyle>
            <a:lvl1pPr algn="r">
              <a:defRPr sz="1200"/>
            </a:lvl1pPr>
          </a:lstStyle>
          <a:p>
            <a:fld id="{FE9BC4E5-2BC1-4F43-85DD-A1B8F74CB7EB}" type="slidenum">
              <a:rPr lang="en-US" smtClean="0"/>
              <a:pPr/>
              <a:t>‹#›</a:t>
            </a:fld>
            <a:endParaRPr lang="en-US" dirty="0"/>
          </a:p>
        </p:txBody>
      </p:sp>
    </p:spTree>
    <p:extLst>
      <p:ext uri="{BB962C8B-B14F-4D97-AF65-F5344CB8AC3E}">
        <p14:creationId xmlns:p14="http://schemas.microsoft.com/office/powerpoint/2010/main" val="1409004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1</a:t>
            </a:fld>
            <a:endParaRPr lang="en-US" dirty="0"/>
          </a:p>
        </p:txBody>
      </p:sp>
    </p:spTree>
    <p:extLst>
      <p:ext uri="{BB962C8B-B14F-4D97-AF65-F5344CB8AC3E}">
        <p14:creationId xmlns:p14="http://schemas.microsoft.com/office/powerpoint/2010/main" val="41986874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7</a:t>
            </a:fld>
            <a:endParaRPr lang="en-US" dirty="0"/>
          </a:p>
        </p:txBody>
      </p:sp>
    </p:spTree>
    <p:extLst>
      <p:ext uri="{BB962C8B-B14F-4D97-AF65-F5344CB8AC3E}">
        <p14:creationId xmlns:p14="http://schemas.microsoft.com/office/powerpoint/2010/main" val="426328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E9BC4E5-2BC1-4F43-85DD-A1B8F74CB7EB}" type="slidenum">
              <a:rPr lang="en-US" smtClean="0"/>
              <a:pPr/>
              <a:t>13</a:t>
            </a:fld>
            <a:endParaRPr lang="en-US" dirty="0"/>
          </a:p>
        </p:txBody>
      </p:sp>
    </p:spTree>
    <p:extLst>
      <p:ext uri="{BB962C8B-B14F-4D97-AF65-F5344CB8AC3E}">
        <p14:creationId xmlns:p14="http://schemas.microsoft.com/office/powerpoint/2010/main" val="2777282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45</a:t>
            </a:fld>
            <a:endParaRPr lang="en-US" dirty="0"/>
          </a:p>
        </p:txBody>
      </p:sp>
    </p:spTree>
    <p:extLst>
      <p:ext uri="{BB962C8B-B14F-4D97-AF65-F5344CB8AC3E}">
        <p14:creationId xmlns:p14="http://schemas.microsoft.com/office/powerpoint/2010/main" val="3563854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69</a:t>
            </a:fld>
            <a:endParaRPr lang="en-US" dirty="0"/>
          </a:p>
        </p:txBody>
      </p:sp>
    </p:spTree>
    <p:extLst>
      <p:ext uri="{BB962C8B-B14F-4D97-AF65-F5344CB8AC3E}">
        <p14:creationId xmlns:p14="http://schemas.microsoft.com/office/powerpoint/2010/main" val="18636129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E9BC4E5-2BC1-4F43-85DD-A1B8F74CB7EB}" type="slidenum">
              <a:rPr lang="en-US" smtClean="0"/>
              <a:pPr/>
              <a:t>90</a:t>
            </a:fld>
            <a:endParaRPr lang="en-US" dirty="0"/>
          </a:p>
        </p:txBody>
      </p:sp>
    </p:spTree>
    <p:extLst>
      <p:ext uri="{BB962C8B-B14F-4D97-AF65-F5344CB8AC3E}">
        <p14:creationId xmlns:p14="http://schemas.microsoft.com/office/powerpoint/2010/main" val="14222603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imple Title 01">
    <p:spTree>
      <p:nvGrpSpPr>
        <p:cNvPr id="1" name=""/>
        <p:cNvGrpSpPr/>
        <p:nvPr/>
      </p:nvGrpSpPr>
      <p:grpSpPr>
        <a:xfrm>
          <a:off x="0" y="0"/>
          <a:ext cx="0" cy="0"/>
          <a:chOff x="0" y="0"/>
          <a:chExt cx="0" cy="0"/>
        </a:xfrm>
      </p:grpSpPr>
      <p:pic>
        <p:nvPicPr>
          <p:cNvPr id="1026" name="Picture 2" descr="C:\Users\bronwynb\Desktop\Branding\divider_template_backg#5330.jpg"/>
          <p:cNvPicPr>
            <a:picLocks noChangeAspect="1" noChangeArrowheads="1"/>
          </p:cNvPicPr>
          <p:nvPr userDrawn="1"/>
        </p:nvPicPr>
        <p:blipFill>
          <a:blip r:embed="rId2"/>
          <a:srcRect/>
          <a:stretch>
            <a:fillRect/>
          </a:stretch>
        </p:blipFill>
        <p:spPr bwMode="auto">
          <a:xfrm>
            <a:off x="0" y="0"/>
            <a:ext cx="9144001" cy="6858000"/>
          </a:xfrm>
          <a:prstGeom prst="rect">
            <a:avLst/>
          </a:prstGeom>
          <a:noFill/>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48400" y="6196866"/>
            <a:ext cx="3147290" cy="914400"/>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27128" y="6096000"/>
            <a:ext cx="2765528" cy="1005840"/>
          </a:xfrm>
          <a:prstGeom prst="rect">
            <a:avLst/>
          </a:prstGeom>
        </p:spPr>
      </p:pic>
      <p:sp>
        <p:nvSpPr>
          <p:cNvPr id="2" name="Title 1"/>
          <p:cNvSpPr>
            <a:spLocks noGrp="1"/>
          </p:cNvSpPr>
          <p:nvPr>
            <p:ph type="ctrTitle"/>
          </p:nvPr>
        </p:nvSpPr>
        <p:spPr>
          <a:xfrm>
            <a:off x="557213" y="536575"/>
            <a:ext cx="8008937" cy="2246313"/>
          </a:xfrm>
        </p:spPr>
        <p:txBody>
          <a:bodyPr anchor="b" anchorCtr="0">
            <a:noAutofit/>
          </a:bodyPr>
          <a:lstStyle>
            <a:lvl1pPr>
              <a:defRPr sz="4300" b="1">
                <a:solidFill>
                  <a:schemeClr val="tx1"/>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557213" y="3646170"/>
            <a:ext cx="7989887" cy="2187702"/>
          </a:xfrm>
        </p:spPr>
        <p:txBody>
          <a:bodyPr>
            <a:noAutofit/>
          </a:bodyPr>
          <a:lstStyle>
            <a:lvl1pPr marL="0" indent="0" algn="l">
              <a:lnSpc>
                <a:spcPct val="110000"/>
              </a:lnSpc>
              <a:buNone/>
              <a:defRPr sz="1600" b="0">
                <a:solidFill>
                  <a:schemeClr val="bg1"/>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CA" dirty="0"/>
          </a:p>
        </p:txBody>
      </p:sp>
      <p:sp>
        <p:nvSpPr>
          <p:cNvPr id="15" name="Text Placeholder 14"/>
          <p:cNvSpPr>
            <a:spLocks noGrp="1"/>
          </p:cNvSpPr>
          <p:nvPr>
            <p:ph type="body" sz="quarter" idx="11" hasCustomPrompt="1"/>
          </p:nvPr>
        </p:nvSpPr>
        <p:spPr>
          <a:xfrm>
            <a:off x="557213" y="2755011"/>
            <a:ext cx="8008937" cy="635889"/>
          </a:xfrm>
        </p:spPr>
        <p:txBody>
          <a:bodyPr>
            <a:noAutofit/>
          </a:bodyPr>
          <a:lstStyle>
            <a:lvl1pPr>
              <a:lnSpc>
                <a:spcPct val="100000"/>
              </a:lnSpc>
              <a:defRPr sz="4200" b="0">
                <a:solidFill>
                  <a:schemeClr val="bg1"/>
                </a:solidFill>
                <a:latin typeface="Arial" pitchFamily="34" charset="0"/>
                <a:cs typeface="Arial" pitchFamily="34" charset="0"/>
              </a:defRPr>
            </a:lvl1pPr>
          </a:lstStyle>
          <a:p>
            <a:pPr lvl="0"/>
            <a:r>
              <a:rPr lang="en-CA" dirty="0"/>
              <a:t>Click to edit Master subtitle style</a:t>
            </a:r>
          </a:p>
        </p:txBody>
      </p:sp>
    </p:spTree>
    <p:extLst>
      <p:ext uri="{BB962C8B-B14F-4D97-AF65-F5344CB8AC3E}">
        <p14:creationId xmlns:p14="http://schemas.microsoft.com/office/powerpoint/2010/main" val="10987518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2" name="Footer Placeholder 11"/>
          <p:cNvSpPr>
            <a:spLocks noGrp="1"/>
          </p:cNvSpPr>
          <p:nvPr>
            <p:ph type="ftr" sz="quarter" idx="13"/>
          </p:nvPr>
        </p:nvSpPr>
        <p:spPr/>
        <p:txBody>
          <a:bodyPr/>
          <a:lstStyle/>
          <a:p>
            <a:endParaRPr lang="en-US" dirty="0"/>
          </a:p>
        </p:txBody>
      </p:sp>
      <p:sp>
        <p:nvSpPr>
          <p:cNvPr id="16" name="Content Placeholder 15"/>
          <p:cNvSpPr>
            <a:spLocks noGrp="1"/>
          </p:cNvSpPr>
          <p:nvPr>
            <p:ph sz="quarter" idx="14"/>
          </p:nvPr>
        </p:nvSpPr>
        <p:spPr>
          <a:xfrm>
            <a:off x="446088" y="1670050"/>
            <a:ext cx="8108950" cy="4648200"/>
          </a:xfrm>
        </p:spPr>
        <p:txBody>
          <a:bodyPr/>
          <a:lstStyle>
            <a:lvl1pPr>
              <a:buClr>
                <a:srgbClr val="981E32"/>
              </a:buClr>
              <a:defRPr/>
            </a:lvl1pPr>
            <a:lvl2pPr>
              <a:buClr>
                <a:srgbClr val="981E32"/>
              </a:buClr>
              <a:defRPr/>
            </a:lvl2pPr>
            <a:lvl3pPr>
              <a:buClr>
                <a:srgbClr val="981E32"/>
              </a:buClr>
              <a:defRPr/>
            </a:lvl3pPr>
            <a:lvl4pPr>
              <a:buClr>
                <a:srgbClr val="981E32"/>
              </a:buClr>
              <a:defRPr/>
            </a:lvl4pPr>
            <a:lvl5pPr>
              <a:buClr>
                <a:srgbClr val="981E3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35032379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line headlin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2" name="Footer Placeholder 11"/>
          <p:cNvSpPr>
            <a:spLocks noGrp="1"/>
          </p:cNvSpPr>
          <p:nvPr>
            <p:ph type="ftr" sz="quarter" idx="13"/>
          </p:nvPr>
        </p:nvSpPr>
        <p:spPr/>
        <p:txBody>
          <a:bodyPr/>
          <a:lstStyle/>
          <a:p>
            <a:endParaRPr lang="en-US" dirty="0"/>
          </a:p>
        </p:txBody>
      </p:sp>
      <p:sp>
        <p:nvSpPr>
          <p:cNvPr id="5" name="Picture Placeholder 4"/>
          <p:cNvSpPr>
            <a:spLocks noGrp="1"/>
          </p:cNvSpPr>
          <p:nvPr>
            <p:ph type="pic" sz="quarter" idx="15"/>
          </p:nvPr>
        </p:nvSpPr>
        <p:spPr>
          <a:xfrm>
            <a:off x="3646488" y="1723840"/>
            <a:ext cx="2442340" cy="2224216"/>
          </a:xfrm>
        </p:spPr>
        <p:txBody>
          <a:bodyPr/>
          <a:lstStyle/>
          <a:p>
            <a:r>
              <a:rPr lang="en-US"/>
              <a:t>Click icon to add picture</a:t>
            </a:r>
            <a:endParaRPr lang="en-CA" dirty="0"/>
          </a:p>
        </p:txBody>
      </p:sp>
      <p:sp>
        <p:nvSpPr>
          <p:cNvPr id="11" name="Picture Placeholder 4"/>
          <p:cNvSpPr>
            <a:spLocks noGrp="1"/>
          </p:cNvSpPr>
          <p:nvPr>
            <p:ph type="pic" sz="quarter" idx="16"/>
          </p:nvPr>
        </p:nvSpPr>
        <p:spPr>
          <a:xfrm>
            <a:off x="3646488" y="4094034"/>
            <a:ext cx="2442340" cy="2224216"/>
          </a:xfrm>
        </p:spPr>
        <p:txBody>
          <a:bodyPr/>
          <a:lstStyle/>
          <a:p>
            <a:r>
              <a:rPr lang="en-US"/>
              <a:t>Click icon to add picture</a:t>
            </a:r>
            <a:endParaRPr lang="en-CA" dirty="0"/>
          </a:p>
        </p:txBody>
      </p:sp>
      <p:sp>
        <p:nvSpPr>
          <p:cNvPr id="13" name="Picture Placeholder 4"/>
          <p:cNvSpPr>
            <a:spLocks noGrp="1"/>
          </p:cNvSpPr>
          <p:nvPr>
            <p:ph type="pic" sz="quarter" idx="17"/>
          </p:nvPr>
        </p:nvSpPr>
        <p:spPr>
          <a:xfrm>
            <a:off x="6242954" y="1723840"/>
            <a:ext cx="2442340" cy="4594410"/>
          </a:xfrm>
        </p:spPr>
        <p:txBody>
          <a:bodyPr/>
          <a:lstStyle/>
          <a:p>
            <a:r>
              <a:rPr lang="en-US"/>
              <a:t>Click icon to add picture</a:t>
            </a:r>
            <a:endParaRPr lang="en-CA" dirty="0"/>
          </a:p>
        </p:txBody>
      </p:sp>
      <p:sp>
        <p:nvSpPr>
          <p:cNvPr id="3" name="Content Placeholder 2"/>
          <p:cNvSpPr>
            <a:spLocks noGrp="1"/>
          </p:cNvSpPr>
          <p:nvPr>
            <p:ph sz="quarter" idx="18"/>
          </p:nvPr>
        </p:nvSpPr>
        <p:spPr>
          <a:xfrm>
            <a:off x="446088" y="1670050"/>
            <a:ext cx="3013075"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2669646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Chart on right">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1252728"/>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 y="934933"/>
            <a:ext cx="8685251" cy="202691"/>
          </a:xfrm>
          <a:prstGeom prst="rect">
            <a:avLst/>
          </a:prstGeom>
        </p:spPr>
      </p:pic>
      <p:sp>
        <p:nvSpPr>
          <p:cNvPr id="8" name="Slide Number Placeholder 7"/>
          <p:cNvSpPr>
            <a:spLocks noGrp="1"/>
          </p:cNvSpPr>
          <p:nvPr>
            <p:ph type="sldNum" sz="quarter" idx="11"/>
          </p:nvPr>
        </p:nvSpPr>
        <p:spPr/>
        <p:txBody>
          <a:bodyPr/>
          <a:lstStyle/>
          <a:p>
            <a:fld id="{5BD36294-2849-48A8-8531-5354CF3095D2}" type="slidenum">
              <a:rPr lang="en-US" smtClean="0"/>
              <a:pPr/>
              <a:t>‹#›</a:t>
            </a:fld>
            <a:endParaRPr lang="en-US" dirty="0"/>
          </a:p>
        </p:txBody>
      </p:sp>
      <p:sp>
        <p:nvSpPr>
          <p:cNvPr id="4" name="Title 3"/>
          <p:cNvSpPr>
            <a:spLocks noGrp="1"/>
          </p:cNvSpPr>
          <p:nvPr>
            <p:ph type="title"/>
          </p:nvPr>
        </p:nvSpPr>
        <p:spPr/>
        <p:txBody>
          <a:bodyPr/>
          <a:lstStyle/>
          <a:p>
            <a:r>
              <a:rPr lang="en-US"/>
              <a:t>Click to edit Master title style</a:t>
            </a:r>
            <a:endParaRPr lang="en-CA" dirty="0"/>
          </a:p>
        </p:txBody>
      </p:sp>
      <p:sp>
        <p:nvSpPr>
          <p:cNvPr id="12" name="Footer Placeholder 11"/>
          <p:cNvSpPr>
            <a:spLocks noGrp="1"/>
          </p:cNvSpPr>
          <p:nvPr>
            <p:ph type="ftr" sz="quarter" idx="13"/>
          </p:nvPr>
        </p:nvSpPr>
        <p:spPr/>
        <p:txBody>
          <a:bodyPr/>
          <a:lstStyle/>
          <a:p>
            <a:endParaRPr lang="en-US" dirty="0"/>
          </a:p>
        </p:txBody>
      </p:sp>
      <p:sp>
        <p:nvSpPr>
          <p:cNvPr id="3" name="Chart Placeholder 2"/>
          <p:cNvSpPr>
            <a:spLocks noGrp="1"/>
          </p:cNvSpPr>
          <p:nvPr>
            <p:ph type="chart" sz="quarter" idx="15"/>
          </p:nvPr>
        </p:nvSpPr>
        <p:spPr>
          <a:xfrm>
            <a:off x="6007100" y="1670050"/>
            <a:ext cx="2667000" cy="4648200"/>
          </a:xfrm>
        </p:spPr>
        <p:txBody>
          <a:bodyPr/>
          <a:lstStyle/>
          <a:p>
            <a:r>
              <a:rPr lang="en-US"/>
              <a:t>Click icon to add chart</a:t>
            </a:r>
            <a:endParaRPr lang="en-CA" dirty="0"/>
          </a:p>
        </p:txBody>
      </p:sp>
      <p:sp>
        <p:nvSpPr>
          <p:cNvPr id="5" name="Content Placeholder 4"/>
          <p:cNvSpPr>
            <a:spLocks noGrp="1"/>
          </p:cNvSpPr>
          <p:nvPr>
            <p:ph sz="quarter" idx="16"/>
          </p:nvPr>
        </p:nvSpPr>
        <p:spPr>
          <a:xfrm>
            <a:off x="446088" y="1670050"/>
            <a:ext cx="5484812"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595472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0" y="0"/>
            <a:ext cx="9144000" cy="6858000"/>
          </a:xfrm>
        </p:spPr>
        <p:txBody>
          <a:bodyPr lIns="432000"/>
          <a:lstStyle>
            <a:lvl1pPr>
              <a:defRPr b="1" baseline="0">
                <a:solidFill>
                  <a:srgbClr val="FF0000"/>
                </a:solidFill>
              </a:defRPr>
            </a:lvl1pPr>
          </a:lstStyle>
          <a:p>
            <a:br>
              <a:rPr lang="en-CA" dirty="0"/>
            </a:br>
            <a:br>
              <a:rPr lang="en-CA" dirty="0"/>
            </a:br>
            <a:br>
              <a:rPr lang="en-CA" dirty="0"/>
            </a:br>
            <a:br>
              <a:rPr lang="en-CA" dirty="0"/>
            </a:br>
            <a:br>
              <a:rPr lang="en-CA" dirty="0"/>
            </a:br>
            <a:br>
              <a:rPr lang="en-CA" dirty="0"/>
            </a:br>
            <a:r>
              <a:rPr lang="en-CA" dirty="0"/>
              <a:t>***INSTRUCTIONS ON HOW TO APPLY IMAGE MASKING TO SLIDE LAYOUT***</a:t>
            </a:r>
            <a:br>
              <a:rPr lang="en-CA" dirty="0"/>
            </a:br>
            <a:r>
              <a:rPr lang="en-CA" dirty="0"/>
              <a:t>STEP 1: Click icon to insert image</a:t>
            </a:r>
            <a:br>
              <a:rPr lang="en-CA" dirty="0"/>
            </a:br>
            <a:r>
              <a:rPr lang="en-CA" dirty="0"/>
              <a:t>STEP 2: Once image is inserted, right-click image, and choose ‘Send to Back’</a:t>
            </a:r>
          </a:p>
        </p:txBody>
      </p:sp>
      <p:sp>
        <p:nvSpPr>
          <p:cNvPr id="4" name="Title 3"/>
          <p:cNvSpPr>
            <a:spLocks noGrp="1"/>
          </p:cNvSpPr>
          <p:nvPr>
            <p:ph type="title"/>
          </p:nvPr>
        </p:nvSpPr>
        <p:spPr/>
        <p:txBody>
          <a:bodyPr/>
          <a:lstStyle/>
          <a:p>
            <a:r>
              <a:rPr lang="en-US"/>
              <a:t>Click to edit Master title style</a:t>
            </a:r>
            <a:endParaRPr lang="en-CA" dirty="0"/>
          </a:p>
        </p:txBody>
      </p:sp>
    </p:spTree>
    <p:extLst>
      <p:ext uri="{BB962C8B-B14F-4D97-AF65-F5344CB8AC3E}">
        <p14:creationId xmlns:p14="http://schemas.microsoft.com/office/powerpoint/2010/main" val="127691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3B31C3-9FD5-318C-3866-57A0524D4F54}"/>
              </a:ext>
            </a:extLst>
          </p:cNvPr>
          <p:cNvSpPr>
            <a:spLocks noGrp="1"/>
          </p:cNvSpPr>
          <p:nvPr>
            <p:ph type="dt" sz="half" idx="10"/>
          </p:nvPr>
        </p:nvSpPr>
        <p:spPr/>
        <p:txBody>
          <a:bodyPr/>
          <a:lstStyle/>
          <a:p>
            <a:fld id="{419CBA80-32E5-0740-9D15-2ECA1BCE081A}" type="datetimeFigureOut">
              <a:rPr lang="en-US" smtClean="0"/>
              <a:t>9/6/2026</a:t>
            </a:fld>
            <a:endParaRPr lang="en-US"/>
          </a:p>
        </p:txBody>
      </p:sp>
      <p:sp>
        <p:nvSpPr>
          <p:cNvPr id="3" name="Footer Placeholder 2">
            <a:extLst>
              <a:ext uri="{FF2B5EF4-FFF2-40B4-BE49-F238E27FC236}">
                <a16:creationId xmlns:a16="http://schemas.microsoft.com/office/drawing/2014/main" id="{568DAD9B-A0AA-4076-23A6-892F9848754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7BB2E26-2049-7952-DB69-750E4D60B643}"/>
              </a:ext>
            </a:extLst>
          </p:cNvPr>
          <p:cNvSpPr>
            <a:spLocks noGrp="1"/>
          </p:cNvSpPr>
          <p:nvPr>
            <p:ph type="sldNum" sz="quarter" idx="12"/>
          </p:nvPr>
        </p:nvSpPr>
        <p:spPr/>
        <p:txBody>
          <a:bodyPr/>
          <a:lstStyle/>
          <a:p>
            <a:fld id="{D78CD0DB-1909-DB48-8B43-F402CD30F538}" type="slidenum">
              <a:rPr lang="en-US" smtClean="0"/>
              <a:t>‹#›</a:t>
            </a:fld>
            <a:endParaRPr lang="en-US"/>
          </a:p>
        </p:txBody>
      </p:sp>
    </p:spTree>
    <p:extLst>
      <p:ext uri="{BB962C8B-B14F-4D97-AF65-F5344CB8AC3E}">
        <p14:creationId xmlns:p14="http://schemas.microsoft.com/office/powerpoint/2010/main" val="412001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7DD4C-1480-615C-508C-2E4EFCE4A8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AEAFA6-D93A-93DD-5D80-BCE54FF060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C5EFD-EED0-85BC-B485-76F10FE9BDF1}"/>
              </a:ext>
            </a:extLst>
          </p:cNvPr>
          <p:cNvSpPr>
            <a:spLocks noGrp="1"/>
          </p:cNvSpPr>
          <p:nvPr>
            <p:ph type="dt" sz="half" idx="10"/>
          </p:nvPr>
        </p:nvSpPr>
        <p:spPr/>
        <p:txBody>
          <a:bodyPr/>
          <a:lstStyle/>
          <a:p>
            <a:fld id="{419CBA80-32E5-0740-9D15-2ECA1BCE081A}" type="datetimeFigureOut">
              <a:rPr lang="en-US" smtClean="0"/>
              <a:t>9/6/2026</a:t>
            </a:fld>
            <a:endParaRPr lang="en-US"/>
          </a:p>
        </p:txBody>
      </p:sp>
      <p:sp>
        <p:nvSpPr>
          <p:cNvPr id="5" name="Footer Placeholder 4">
            <a:extLst>
              <a:ext uri="{FF2B5EF4-FFF2-40B4-BE49-F238E27FC236}">
                <a16:creationId xmlns:a16="http://schemas.microsoft.com/office/drawing/2014/main" id="{01A19A36-C131-330A-5AA7-79A9C9222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77EDF4-68A2-F7C7-AD4D-42996BF203D6}"/>
              </a:ext>
            </a:extLst>
          </p:cNvPr>
          <p:cNvSpPr>
            <a:spLocks noGrp="1"/>
          </p:cNvSpPr>
          <p:nvPr>
            <p:ph type="sldNum" sz="quarter" idx="12"/>
          </p:nvPr>
        </p:nvSpPr>
        <p:spPr/>
        <p:txBody>
          <a:bodyPr/>
          <a:lstStyle/>
          <a:p>
            <a:fld id="{D78CD0DB-1909-DB48-8B43-F402CD30F538}" type="slidenum">
              <a:rPr lang="en-US" smtClean="0"/>
              <a:t>‹#›</a:t>
            </a:fld>
            <a:endParaRPr lang="en-US"/>
          </a:p>
        </p:txBody>
      </p:sp>
    </p:spTree>
    <p:extLst>
      <p:ext uri="{BB962C8B-B14F-4D97-AF65-F5344CB8AC3E}">
        <p14:creationId xmlns:p14="http://schemas.microsoft.com/office/powerpoint/2010/main" val="1333591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 Text">
    <p:spTree>
      <p:nvGrpSpPr>
        <p:cNvPr id="1" name=""/>
        <p:cNvGrpSpPr/>
        <p:nvPr/>
      </p:nvGrpSpPr>
      <p:grpSpPr>
        <a:xfrm>
          <a:off x="0" y="0"/>
          <a:ext cx="0" cy="0"/>
          <a:chOff x="0" y="0"/>
          <a:chExt cx="0" cy="0"/>
        </a:xfrm>
      </p:grpSpPr>
      <p:sp>
        <p:nvSpPr>
          <p:cNvPr id="3" name="Foliennummernplatzhalter 2">
            <a:extLst>
              <a:ext uri="{FF2B5EF4-FFF2-40B4-BE49-F238E27FC236}">
                <a16:creationId xmlns:a16="http://schemas.microsoft.com/office/drawing/2014/main" id="{2461B2ED-64C5-4FE7-BA91-2546FE3DABB1}"/>
              </a:ext>
            </a:extLst>
          </p:cNvPr>
          <p:cNvSpPr>
            <a:spLocks noGrp="1"/>
          </p:cNvSpPr>
          <p:nvPr>
            <p:ph type="sldNum" sz="quarter" idx="10"/>
          </p:nvPr>
        </p:nvSpPr>
        <p:spPr/>
        <p:txBody>
          <a:bodyPr/>
          <a:lstStyle/>
          <a:p>
            <a:fld id="{88A1DFE4-5FC5-43BD-BB7E-75EAD82B965F}" type="slidenum">
              <a:rPr lang="en-US" noProof="0" smtClean="0"/>
              <a:pPr/>
              <a:t>‹#›</a:t>
            </a:fld>
            <a:endParaRPr lang="en-US" noProof="0" dirty="0"/>
          </a:p>
        </p:txBody>
      </p:sp>
      <p:sp>
        <p:nvSpPr>
          <p:cNvPr id="5" name="Textplatzhalter 4">
            <a:extLst>
              <a:ext uri="{FF2B5EF4-FFF2-40B4-BE49-F238E27FC236}">
                <a16:creationId xmlns:a16="http://schemas.microsoft.com/office/drawing/2014/main" id="{6348C0BB-C58B-4EED-9C60-A6CDED1B5952}"/>
              </a:ext>
            </a:extLst>
          </p:cNvPr>
          <p:cNvSpPr>
            <a:spLocks noGrp="1"/>
          </p:cNvSpPr>
          <p:nvPr>
            <p:ph type="body" sz="quarter" idx="11" hasCustomPrompt="1"/>
          </p:nvPr>
        </p:nvSpPr>
        <p:spPr>
          <a:xfrm>
            <a:off x="442800" y="1872797"/>
            <a:ext cx="4023000" cy="283411"/>
          </a:xfrm>
        </p:spPr>
        <p:txBody>
          <a:bodyPr>
            <a:noAutofit/>
          </a:bodyPr>
          <a:lstStyle>
            <a:lvl1pPr>
              <a:defRPr sz="1400" b="1"/>
            </a:lvl1pPr>
            <a:lvl2pPr marL="0" indent="0">
              <a:buFontTx/>
              <a:buNone/>
              <a:defRPr sz="1350" b="1"/>
            </a:lvl2pPr>
            <a:lvl3pPr marL="0" indent="0">
              <a:buFontTx/>
              <a:buNone/>
              <a:defRPr sz="1350" b="1"/>
            </a:lvl3pPr>
            <a:lvl4pPr marL="0" indent="0">
              <a:buFontTx/>
              <a:buNone/>
              <a:defRPr sz="1350" b="1"/>
            </a:lvl4pPr>
            <a:lvl5pPr marL="0" indent="0">
              <a:buFontTx/>
              <a:buNone/>
              <a:defRPr sz="1350" b="1"/>
            </a:lvl5pPr>
          </a:lstStyle>
          <a:p>
            <a:pPr lvl="0"/>
            <a:r>
              <a:rPr lang="en-US" noProof="0" dirty="0"/>
              <a:t>Add Subtitle</a:t>
            </a:r>
          </a:p>
        </p:txBody>
      </p:sp>
      <p:sp>
        <p:nvSpPr>
          <p:cNvPr id="9" name="Textplatzhalter 8">
            <a:extLst>
              <a:ext uri="{FF2B5EF4-FFF2-40B4-BE49-F238E27FC236}">
                <a16:creationId xmlns:a16="http://schemas.microsoft.com/office/drawing/2014/main" id="{D20A4B97-3F05-4D38-BDB5-617887401233}"/>
              </a:ext>
            </a:extLst>
          </p:cNvPr>
          <p:cNvSpPr>
            <a:spLocks noGrp="1"/>
          </p:cNvSpPr>
          <p:nvPr>
            <p:ph type="body" sz="quarter" idx="12" hasCustomPrompt="1"/>
          </p:nvPr>
        </p:nvSpPr>
        <p:spPr>
          <a:xfrm>
            <a:off x="442800" y="2327400"/>
            <a:ext cx="8263350" cy="3663000"/>
          </a:xfrm>
        </p:spPr>
        <p:txBody>
          <a:bodyPr/>
          <a:lstStyle>
            <a:lvl1pPr>
              <a:lnSpc>
                <a:spcPts val="1950"/>
              </a:lnSpc>
              <a:defRPr sz="1600"/>
            </a:lvl1pPr>
            <a:lvl2pPr marL="340200" indent="-340200">
              <a:lnSpc>
                <a:spcPts val="1950"/>
              </a:lnSpc>
              <a:defRPr sz="1600"/>
            </a:lvl2pPr>
            <a:lvl3pPr marL="680400" indent="-340200">
              <a:lnSpc>
                <a:spcPts val="1950"/>
              </a:lnSpc>
              <a:defRPr sz="1600"/>
            </a:lvl3pPr>
            <a:lvl4pPr marL="1020600" indent="-340200">
              <a:lnSpc>
                <a:spcPts val="1950"/>
              </a:lnSpc>
              <a:defRPr sz="1600"/>
            </a:lvl4pPr>
            <a:lvl5pPr marL="1360800" indent="-340200">
              <a:lnSpc>
                <a:spcPts val="1950"/>
              </a:lnSpc>
              <a:defRPr sz="1600"/>
            </a:lvl5pPr>
          </a:lstStyle>
          <a:p>
            <a:pPr lvl="0"/>
            <a:r>
              <a:rPr lang="en-US" noProof="0" dirty="0"/>
              <a:t>First Level (Running Text)</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el 1">
            <a:extLst>
              <a:ext uri="{FF2B5EF4-FFF2-40B4-BE49-F238E27FC236}">
                <a16:creationId xmlns:a16="http://schemas.microsoft.com/office/drawing/2014/main" id="{04946405-6429-4EE3-9329-FF6E5526F371}"/>
              </a:ext>
            </a:extLst>
          </p:cNvPr>
          <p:cNvSpPr>
            <a:spLocks noGrp="1"/>
          </p:cNvSpPr>
          <p:nvPr>
            <p:ph type="title" hasCustomPrompt="1"/>
          </p:nvPr>
        </p:nvSpPr>
        <p:spPr>
          <a:xfrm>
            <a:off x="442800" y="770400"/>
            <a:ext cx="8263350" cy="1072088"/>
          </a:xfrm>
          <a:prstGeom prst="rect">
            <a:avLst/>
          </a:prstGeom>
        </p:spPr>
        <p:txBody>
          <a:bodyPr/>
          <a:lstStyle/>
          <a:p>
            <a:r>
              <a:rPr lang="de-DE" dirty="0"/>
              <a:t>Add Title</a:t>
            </a:r>
            <a:endParaRPr lang="de-AT" dirty="0"/>
          </a:p>
        </p:txBody>
      </p:sp>
      <p:sp>
        <p:nvSpPr>
          <p:cNvPr id="6" name="Textplatzhalter 5">
            <a:extLst>
              <a:ext uri="{FF2B5EF4-FFF2-40B4-BE49-F238E27FC236}">
                <a16:creationId xmlns:a16="http://schemas.microsoft.com/office/drawing/2014/main" id="{6EE0778A-932A-4793-BF0E-632C848BAD25}"/>
              </a:ext>
            </a:extLst>
          </p:cNvPr>
          <p:cNvSpPr>
            <a:spLocks noGrp="1"/>
          </p:cNvSpPr>
          <p:nvPr>
            <p:ph type="body" sz="quarter" idx="14" hasCustomPrompt="1"/>
          </p:nvPr>
        </p:nvSpPr>
        <p:spPr>
          <a:xfrm>
            <a:off x="442913" y="6165000"/>
            <a:ext cx="4023122" cy="455400"/>
          </a:xfrm>
        </p:spPr>
        <p:txBody>
          <a:bodyPr>
            <a:noAutofit/>
          </a:bodyPr>
          <a:lstStyle>
            <a:lvl1pPr>
              <a:lnSpc>
                <a:spcPts val="1013"/>
              </a:lnSpc>
              <a:defRPr sz="750"/>
            </a:lvl1pPr>
            <a:lvl2pPr marL="0" indent="0">
              <a:lnSpc>
                <a:spcPts val="1013"/>
              </a:lnSpc>
              <a:buNone/>
              <a:defRPr sz="750"/>
            </a:lvl2pPr>
            <a:lvl3pPr marL="0" indent="0">
              <a:lnSpc>
                <a:spcPts val="1013"/>
              </a:lnSpc>
              <a:buFont typeface="Arial" panose="020B0604020202020204" pitchFamily="34" charset="0"/>
              <a:buNone/>
              <a:defRPr sz="750"/>
            </a:lvl3pPr>
            <a:lvl4pPr marL="0" indent="0">
              <a:lnSpc>
                <a:spcPts val="1013"/>
              </a:lnSpc>
              <a:buFont typeface="Arial" panose="020B0604020202020204" pitchFamily="34" charset="0"/>
              <a:buNone/>
              <a:defRPr sz="750"/>
            </a:lvl4pPr>
            <a:lvl5pPr marL="0" indent="0">
              <a:lnSpc>
                <a:spcPts val="1013"/>
              </a:lnSpc>
              <a:buFont typeface="Arial" panose="020B0604020202020204" pitchFamily="34" charset="0"/>
              <a:buNone/>
              <a:defRPr sz="750"/>
            </a:lvl5pPr>
          </a:lstStyle>
          <a:p>
            <a:pPr lvl="0"/>
            <a:r>
              <a:rPr lang="de-DE" dirty="0" err="1"/>
              <a:t>Footnote</a:t>
            </a:r>
            <a:endParaRPr lang="de-AT" dirty="0"/>
          </a:p>
        </p:txBody>
      </p:sp>
    </p:spTree>
    <p:extLst>
      <p:ext uri="{BB962C8B-B14F-4D97-AF65-F5344CB8AC3E}">
        <p14:creationId xmlns:p14="http://schemas.microsoft.com/office/powerpoint/2010/main" val="2947080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1822" y="129091"/>
            <a:ext cx="8103570" cy="753033"/>
          </a:xfrm>
          <a:prstGeom prst="rect">
            <a:avLst/>
          </a:prstGeom>
        </p:spPr>
        <p:txBody>
          <a:bodyPr vert="horz" lIns="0" tIns="0" rIns="0" bIns="0" rtlCol="0" anchor="b"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45473" y="1667866"/>
            <a:ext cx="8109919" cy="4650384"/>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45472" y="6543674"/>
            <a:ext cx="4126528" cy="314326"/>
          </a:xfrm>
          <a:prstGeom prst="rect">
            <a:avLst/>
          </a:prstGeom>
        </p:spPr>
        <p:txBody>
          <a:bodyPr vert="horz" lIns="0" tIns="0" rIns="0" bIns="0" rtlCol="0" anchor="t" anchorCtr="0"/>
          <a:lstStyle>
            <a:lvl1pPr algn="l">
              <a:defRPr sz="700">
                <a:solidFill>
                  <a:schemeClr val="tx1"/>
                </a:solidFill>
                <a:latin typeface="Arial" pitchFamily="34" charset="0"/>
                <a:cs typeface="Arial" pitchFamily="34" charset="0"/>
              </a:defRPr>
            </a:lvl1pPr>
          </a:lstStyle>
          <a:p>
            <a:endParaRPr lang="en-US" dirty="0"/>
          </a:p>
        </p:txBody>
      </p:sp>
      <p:sp>
        <p:nvSpPr>
          <p:cNvPr id="6" name="Slide Number Placeholder 5"/>
          <p:cNvSpPr>
            <a:spLocks noGrp="1"/>
          </p:cNvSpPr>
          <p:nvPr>
            <p:ph type="sldNum" sz="quarter" idx="4"/>
          </p:nvPr>
        </p:nvSpPr>
        <p:spPr>
          <a:xfrm>
            <a:off x="8566150" y="6318251"/>
            <a:ext cx="318932" cy="539750"/>
          </a:xfrm>
          <a:prstGeom prst="rect">
            <a:avLst/>
          </a:prstGeom>
        </p:spPr>
        <p:txBody>
          <a:bodyPr vert="horz" lIns="72000" tIns="57600" rIns="72000" bIns="45720" rtlCol="0" anchor="ctr"/>
          <a:lstStyle>
            <a:lvl1pPr algn="l">
              <a:defRPr sz="700" b="0">
                <a:solidFill>
                  <a:schemeClr val="tx1"/>
                </a:solidFill>
                <a:latin typeface="Arial" pitchFamily="34" charset="0"/>
                <a:cs typeface="Arial" pitchFamily="34" charset="0"/>
              </a:defRPr>
            </a:lvl1pPr>
          </a:lstStyle>
          <a:p>
            <a:fld id="{5BD36294-2849-48A8-8531-5354CF3095D2}" type="slidenum">
              <a:rPr lang="en-US" smtClean="0"/>
              <a:pPr/>
              <a:t>‹#›</a:t>
            </a:fld>
            <a:endParaRPr lang="en-US" dirty="0"/>
          </a:p>
        </p:txBody>
      </p:sp>
    </p:spTree>
    <p:extLst>
      <p:ext uri="{BB962C8B-B14F-4D97-AF65-F5344CB8AC3E}">
        <p14:creationId xmlns:p14="http://schemas.microsoft.com/office/powerpoint/2010/main" val="481531331"/>
      </p:ext>
    </p:extLst>
  </p:cSld>
  <p:clrMap bg1="lt1" tx1="dk1" bg2="lt2" tx2="dk2" accent1="accent1" accent2="accent2" accent3="accent3" accent4="accent4" accent5="accent5" accent6="accent6" hlink="hlink" folHlink="folHlink"/>
  <p:sldLayoutIdLst>
    <p:sldLayoutId id="2147483649" r:id="rId1"/>
    <p:sldLayoutId id="2147483670" r:id="rId2"/>
    <p:sldLayoutId id="2147483671" r:id="rId3"/>
    <p:sldLayoutId id="2147483672" r:id="rId4"/>
    <p:sldLayoutId id="2147483673" r:id="rId5"/>
    <p:sldLayoutId id="2147483675" r:id="rId6"/>
    <p:sldLayoutId id="2147483677" r:id="rId7"/>
    <p:sldLayoutId id="2147483678" r:id="rId8"/>
  </p:sldLayoutIdLst>
  <p:hf hdr="0" ftr="0" dt="0"/>
  <p:txStyles>
    <p:titleStyle>
      <a:lvl1pPr algn="l" defTabSz="914400" rtl="0" eaLnBrk="1" latinLnBrk="0" hangingPunct="1">
        <a:spcBef>
          <a:spcPct val="0"/>
        </a:spcBef>
        <a:buNone/>
        <a:defRPr sz="2400" b="1" kern="1200">
          <a:solidFill>
            <a:schemeClr val="bg2"/>
          </a:solidFill>
          <a:latin typeface="Arial" pitchFamily="34" charset="0"/>
          <a:ea typeface="+mj-ea"/>
          <a:cs typeface="Arial" pitchFamily="34" charset="0"/>
        </a:defRPr>
      </a:lvl1pPr>
    </p:titleStyle>
    <p:bodyStyle>
      <a:lvl1pPr marL="0" indent="0" algn="l" defTabSz="914400" rtl="0" eaLnBrk="1" latinLnBrk="0" hangingPunct="1">
        <a:lnSpc>
          <a:spcPct val="120000"/>
        </a:lnSpc>
        <a:spcBef>
          <a:spcPts val="0"/>
        </a:spcBef>
        <a:spcAft>
          <a:spcPts val="300"/>
        </a:spcAft>
        <a:buClr>
          <a:schemeClr val="tx1"/>
        </a:buClr>
        <a:buFont typeface="Arial" pitchFamily="34" charset="0"/>
        <a:buNone/>
        <a:defRPr sz="1600" b="0" kern="1200" baseline="0">
          <a:solidFill>
            <a:schemeClr val="tx1"/>
          </a:solidFill>
          <a:latin typeface="Arial" pitchFamily="34" charset="0"/>
          <a:ea typeface="+mn-ea"/>
          <a:cs typeface="Arial" pitchFamily="34" charset="0"/>
        </a:defRPr>
      </a:lvl1pPr>
      <a:lvl2pPr marL="180000" indent="-180000" algn="l" defTabSz="914400" rtl="0" eaLnBrk="1" latinLnBrk="0" hangingPunct="1">
        <a:lnSpc>
          <a:spcPct val="120000"/>
        </a:lnSpc>
        <a:spcBef>
          <a:spcPts val="800"/>
        </a:spcBef>
        <a:spcAft>
          <a:spcPts val="0"/>
        </a:spcAft>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2pPr>
      <a:lvl3pPr marL="504000" indent="-180000" algn="l" defTabSz="914400" rtl="0" eaLnBrk="1" latinLnBrk="0" hangingPunct="1">
        <a:lnSpc>
          <a:spcPct val="120000"/>
        </a:lnSpc>
        <a:spcBef>
          <a:spcPts val="0"/>
        </a:spcBef>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3pPr>
      <a:lvl4pPr marL="828000" indent="-180000" algn="l" defTabSz="914400" rtl="0" eaLnBrk="1" latinLnBrk="0" hangingPunct="1">
        <a:lnSpc>
          <a:spcPct val="120000"/>
        </a:lnSpc>
        <a:spcBef>
          <a:spcPts val="0"/>
        </a:spcBef>
        <a:buClr>
          <a:schemeClr val="bg2"/>
        </a:buClr>
        <a:buSzPct val="100000"/>
        <a:buFont typeface="Arial" pitchFamily="34" charset="0"/>
        <a:buChar char="•"/>
        <a:defRPr sz="1600" kern="1200">
          <a:solidFill>
            <a:schemeClr val="tx1"/>
          </a:solidFill>
          <a:latin typeface="Arial" pitchFamily="34" charset="0"/>
          <a:ea typeface="+mn-ea"/>
          <a:cs typeface="Arial" pitchFamily="34" charset="0"/>
        </a:defRPr>
      </a:lvl4pPr>
      <a:lvl5pPr marL="1152000" indent="-180000" algn="l" defTabSz="914400" rtl="0" eaLnBrk="1" latinLnBrk="0" hangingPunct="1">
        <a:lnSpc>
          <a:spcPct val="120000"/>
        </a:lnSpc>
        <a:spcBef>
          <a:spcPts val="0"/>
        </a:spcBef>
        <a:buClr>
          <a:schemeClr val="bg2"/>
        </a:buClr>
        <a:buSzPct val="10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5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s>
</file>

<file path=ppt/slides/_rels/slide7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 Id="rId4" Type="http://schemas.openxmlformats.org/officeDocument/2006/relationships/image" Target="../media/image98.png"/></Relationships>
</file>

<file path=ppt/slides/_rels/slide86.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 Id="rId5" Type="http://schemas.openxmlformats.org/officeDocument/2006/relationships/image" Target="../media/image103.png"/><Relationship Id="rId4" Type="http://schemas.openxmlformats.org/officeDocument/2006/relationships/image" Target="../media/image102.png"/></Relationships>
</file>

<file path=ppt/slides/_rels/slide8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8.xml"/></Relationships>
</file>

<file path=ppt/slides/_rels/slide104.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8.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457201" y="609599"/>
            <a:ext cx="8534399" cy="1752601"/>
          </a:xfrm>
        </p:spPr>
        <p:txBody>
          <a:bodyPr/>
          <a:lstStyle/>
          <a:p>
            <a:pPr algn="ctr"/>
            <a:r>
              <a:rPr lang="en-CA" sz="3600" dirty="0">
                <a:solidFill>
                  <a:srgbClr val="002060"/>
                </a:solidFill>
              </a:rPr>
              <a:t>Machine </a:t>
            </a:r>
            <a:r>
              <a:rPr lang="en-CA" sz="3600">
                <a:solidFill>
                  <a:srgbClr val="002060"/>
                </a:solidFill>
              </a:rPr>
              <a:t>Detector Interface MDI</a:t>
            </a:r>
            <a:br>
              <a:rPr lang="en-CA" sz="3600" dirty="0">
                <a:solidFill>
                  <a:srgbClr val="002060"/>
                </a:solidFill>
              </a:rPr>
            </a:br>
            <a:endParaRPr lang="en-CA" sz="3600" dirty="0">
              <a:solidFill>
                <a:srgbClr val="002060"/>
              </a:solidFill>
            </a:endParaRPr>
          </a:p>
        </p:txBody>
      </p:sp>
      <p:sp>
        <p:nvSpPr>
          <p:cNvPr id="5" name="Text Placeholder 4"/>
          <p:cNvSpPr>
            <a:spLocks noGrp="1"/>
          </p:cNvSpPr>
          <p:nvPr>
            <p:ph type="body" sz="quarter" idx="11"/>
          </p:nvPr>
        </p:nvSpPr>
        <p:spPr>
          <a:xfrm>
            <a:off x="381000" y="2371106"/>
            <a:ext cx="8305800" cy="1371600"/>
          </a:xfrm>
        </p:spPr>
        <p:txBody>
          <a:bodyPr/>
          <a:lstStyle/>
          <a:p>
            <a:pPr algn="ctr"/>
            <a:r>
              <a:rPr lang="en-CA" sz="2000" dirty="0">
                <a:solidFill>
                  <a:schemeClr val="tx1"/>
                </a:solidFill>
              </a:rPr>
              <a:t>John T. Seeman</a:t>
            </a:r>
          </a:p>
          <a:p>
            <a:pPr algn="ctr"/>
            <a:r>
              <a:rPr lang="en-CA" sz="2000" dirty="0">
                <a:solidFill>
                  <a:schemeClr val="tx1"/>
                </a:solidFill>
              </a:rPr>
              <a:t>SLAC National Accelerator Laboratory</a:t>
            </a:r>
          </a:p>
          <a:p>
            <a:pPr algn="ctr"/>
            <a:r>
              <a:rPr lang="en-CA" sz="2000" dirty="0">
                <a:solidFill>
                  <a:schemeClr val="tx1"/>
                </a:solidFill>
              </a:rPr>
              <a:t>September 8, 2026</a:t>
            </a:r>
          </a:p>
          <a:p>
            <a:pPr algn="ctr"/>
            <a:r>
              <a:rPr lang="en-CA" sz="2000" dirty="0">
                <a:solidFill>
                  <a:schemeClr val="tx1"/>
                </a:solidFill>
              </a:rPr>
              <a:t>4</a:t>
            </a:r>
            <a:r>
              <a:rPr lang="en-CA" sz="2000" baseline="30000" dirty="0">
                <a:solidFill>
                  <a:schemeClr val="tx1"/>
                </a:solidFill>
              </a:rPr>
              <a:t>th</a:t>
            </a:r>
            <a:r>
              <a:rPr lang="en-CA" sz="2000" dirty="0">
                <a:solidFill>
                  <a:schemeClr val="tx1"/>
                </a:solidFill>
              </a:rPr>
              <a:t> Annual Higgs Factory-Future Circular Collider Workshop at SLAC</a:t>
            </a:r>
          </a:p>
        </p:txBody>
      </p:sp>
      <p:sp>
        <p:nvSpPr>
          <p:cNvPr id="3" name="TextBox 2"/>
          <p:cNvSpPr txBox="1"/>
          <p:nvPr/>
        </p:nvSpPr>
        <p:spPr>
          <a:xfrm>
            <a:off x="3724102" y="6658502"/>
            <a:ext cx="184666"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8037762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C61FC8-59D0-178F-5CBC-87E7170EF8F0}"/>
              </a:ext>
            </a:extLst>
          </p:cNvPr>
          <p:cNvSpPr>
            <a:spLocks noGrp="1"/>
          </p:cNvSpPr>
          <p:nvPr>
            <p:ph type="sldNum" sz="quarter" idx="11"/>
          </p:nvPr>
        </p:nvSpPr>
        <p:spPr/>
        <p:txBody>
          <a:bodyPr/>
          <a:lstStyle/>
          <a:p>
            <a:fld id="{5BD36294-2849-48A8-8531-5354CF3095D2}" type="slidenum">
              <a:rPr lang="en-US" smtClean="0"/>
              <a:pPr/>
              <a:t>2</a:t>
            </a:fld>
            <a:endParaRPr lang="en-US" dirty="0"/>
          </a:p>
        </p:txBody>
      </p:sp>
      <p:sp>
        <p:nvSpPr>
          <p:cNvPr id="3" name="Title 2">
            <a:extLst>
              <a:ext uri="{FF2B5EF4-FFF2-40B4-BE49-F238E27FC236}">
                <a16:creationId xmlns:a16="http://schemas.microsoft.com/office/drawing/2014/main" id="{3D3C93EC-DA66-4B30-4336-4474E0E93D49}"/>
              </a:ext>
            </a:extLst>
          </p:cNvPr>
          <p:cNvSpPr>
            <a:spLocks noGrp="1"/>
          </p:cNvSpPr>
          <p:nvPr>
            <p:ph type="title"/>
          </p:nvPr>
        </p:nvSpPr>
        <p:spPr/>
        <p:txBody>
          <a:bodyPr/>
          <a:lstStyle/>
          <a:p>
            <a:r>
              <a:rPr lang="en-US" sz="2400" kern="1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Machine Detector Interface (MDI) Tutorial </a:t>
            </a:r>
            <a:br>
              <a:rPr lang="en-US" sz="2400" kern="100" dirty="0">
                <a:effectLst/>
                <a:latin typeface="Aptos" panose="020B0004020202020204" pitchFamily="34" charset="0"/>
                <a:ea typeface="Aptos" panose="020B0004020202020204" pitchFamily="34" charset="0"/>
                <a:cs typeface="Times New Roman" panose="02020603050405020304" pitchFamily="18" charset="0"/>
              </a:rPr>
            </a:br>
            <a:endParaRPr lang="en-US" dirty="0"/>
          </a:p>
        </p:txBody>
      </p:sp>
      <p:sp>
        <p:nvSpPr>
          <p:cNvPr id="4" name="Content Placeholder 3">
            <a:extLst>
              <a:ext uri="{FF2B5EF4-FFF2-40B4-BE49-F238E27FC236}">
                <a16:creationId xmlns:a16="http://schemas.microsoft.com/office/drawing/2014/main" id="{43941C4B-17BB-6EDF-3E63-92B301911A48}"/>
              </a:ext>
            </a:extLst>
          </p:cNvPr>
          <p:cNvSpPr>
            <a:spLocks noGrp="1"/>
          </p:cNvSpPr>
          <p:nvPr>
            <p:ph sz="quarter" idx="14"/>
          </p:nvPr>
        </p:nvSpPr>
        <p:spPr/>
        <p:txBody>
          <a:bodyPr>
            <a:normAutofit fontScale="85000" lnSpcReduction="10000"/>
          </a:bodyPr>
          <a:lstStyle/>
          <a:p>
            <a:pPr marL="0" marR="0">
              <a:lnSpc>
                <a:spcPct val="115000"/>
              </a:lnSpc>
              <a:spcBef>
                <a:spcPts val="0"/>
              </a:spcBef>
              <a:spcAft>
                <a:spcPts val="800"/>
              </a:spcAft>
            </a:pPr>
            <a:r>
              <a:rPr lang="en-US" sz="1800" kern="1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John Seeman (SLAC)</a:t>
            </a:r>
          </a:p>
          <a:p>
            <a:pPr marL="0" marR="0">
              <a:lnSpc>
                <a:spcPct val="115000"/>
              </a:lnSpc>
              <a:spcBef>
                <a:spcPts val="0"/>
              </a:spcBef>
              <a:spcAft>
                <a:spcPts val="800"/>
              </a:spcAft>
            </a:pPr>
            <a:r>
              <a:rPr lang="en-US" sz="1800" kern="100" dirty="0">
                <a:solidFill>
                  <a:srgbClr val="000000"/>
                </a:solidFill>
                <a:latin typeface="Roboto" panose="02000000000000000000" pitchFamily="2" charset="0"/>
                <a:ea typeface="Aptos" panose="020B0004020202020204" pitchFamily="34" charset="0"/>
                <a:cs typeface="Times New Roman" panose="02020603050405020304" pitchFamily="18" charset="0"/>
              </a:rPr>
              <a:t>September 8, 2026</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effectLst/>
                <a:latin typeface="Roboto" panose="02000000000000000000" pitchFamily="2"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n-US" sz="1800" kern="1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The Interaction Region IR in a high-current high-luminosity e</a:t>
            </a:r>
            <a:r>
              <a:rPr lang="en-US" sz="1800" kern="100" baseline="300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a:t>
            </a:r>
            <a:r>
              <a:rPr lang="en-US" sz="1800" kern="1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e</a:t>
            </a:r>
            <a:r>
              <a:rPr lang="en-US" sz="1800" kern="100" baseline="300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 </a:t>
            </a:r>
            <a:r>
              <a:rPr lang="en-US" sz="1800" kern="1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collider is compact and complex, combining many of the most difficult aspects of the accelerator and detector. MDI helps coordinate plans for the highly interconnected interface between detector and accelerator to facilitate that both are successful even at the highest luminosities, often at several center-of-mass energies, for example from the Z pole to the t-</a:t>
            </a:r>
            <a:r>
              <a:rPr lang="en-US" sz="1800" kern="100" dirty="0" err="1">
                <a:solidFill>
                  <a:srgbClr val="000000"/>
                </a:solidFill>
                <a:effectLst/>
                <a:latin typeface="Roboto" panose="02000000000000000000" pitchFamily="2" charset="0"/>
                <a:ea typeface="Aptos" panose="020B0004020202020204" pitchFamily="34" charset="0"/>
                <a:cs typeface="Times New Roman" panose="02020603050405020304" pitchFamily="18" charset="0"/>
              </a:rPr>
              <a:t>tbar</a:t>
            </a:r>
            <a:r>
              <a:rPr lang="en-US" sz="1800" kern="100" dirty="0">
                <a:solidFill>
                  <a:srgbClr val="000000"/>
                </a:solidFill>
                <a:effectLst/>
                <a:latin typeface="Roboto" panose="02000000000000000000" pitchFamily="2" charset="0"/>
                <a:ea typeface="Aptos" panose="020B0004020202020204" pitchFamily="34" charset="0"/>
                <a:cs typeface="Times New Roman" panose="02020603050405020304" pitchFamily="18" charset="0"/>
              </a:rPr>
              <a:t> threshold. The accelerator and detector layouts integrate accelerator components such as lightweight and actively cooled beampipes, superconducting IR-magnets, bellows, and remote vacuum connections with detector components of inner detectors, vertex chamber, diagnostics, luminosity detectors, and utilities (cables, cooling, power, supports). This tutorial will cover more than thirty interface topics (from SC magnets, shielding solenoids, vacuum chamber masks, and inner detector elements to IR beam physics, beam loss sources, various beam backgrounds, and irradiation protection shielding). Examples from past and present colliders (KEKB, PEP-II, SuperKEKB) and future colliders under design (FCCee, ILC) will be used. Attendee interactions are encouraged.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3061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055158D-A556-5C88-D6F4-71080CAF29C9}"/>
              </a:ext>
            </a:extLst>
          </p:cNvPr>
          <p:cNvSpPr>
            <a:spLocks noGrp="1"/>
          </p:cNvSpPr>
          <p:nvPr>
            <p:ph type="sldNum" sz="quarter" idx="11"/>
          </p:nvPr>
        </p:nvSpPr>
        <p:spPr/>
        <p:txBody>
          <a:bodyPr/>
          <a:lstStyle/>
          <a:p>
            <a:fld id="{5BD36294-2849-48A8-8531-5354CF3095D2}" type="slidenum">
              <a:rPr lang="en-US" smtClean="0"/>
              <a:pPr/>
              <a:t>3</a:t>
            </a:fld>
            <a:endParaRPr lang="en-US" dirty="0"/>
          </a:p>
        </p:txBody>
      </p:sp>
      <p:sp>
        <p:nvSpPr>
          <p:cNvPr id="3" name="Title 2">
            <a:extLst>
              <a:ext uri="{FF2B5EF4-FFF2-40B4-BE49-F238E27FC236}">
                <a16:creationId xmlns:a16="http://schemas.microsoft.com/office/drawing/2014/main" id="{26EB07EA-DEBC-51C3-CE2A-47B249B21C52}"/>
              </a:ext>
            </a:extLst>
          </p:cNvPr>
          <p:cNvSpPr>
            <a:spLocks noGrp="1"/>
          </p:cNvSpPr>
          <p:nvPr>
            <p:ph type="title"/>
          </p:nvPr>
        </p:nvSpPr>
        <p:spPr/>
        <p:txBody>
          <a:bodyPr/>
          <a:lstStyle/>
          <a:p>
            <a:r>
              <a:rPr lang="en-US" dirty="0"/>
              <a:t>MDI inputs from these people and others.</a:t>
            </a:r>
          </a:p>
        </p:txBody>
      </p:sp>
      <p:pic>
        <p:nvPicPr>
          <p:cNvPr id="6" name="Content Placeholder 5">
            <a:extLst>
              <a:ext uri="{FF2B5EF4-FFF2-40B4-BE49-F238E27FC236}">
                <a16:creationId xmlns:a16="http://schemas.microsoft.com/office/drawing/2014/main" id="{EB3EF83B-AF41-4D98-DB76-3682BEC6EB55}"/>
              </a:ext>
            </a:extLst>
          </p:cNvPr>
          <p:cNvPicPr>
            <a:picLocks noGrp="1" noChangeAspect="1"/>
          </p:cNvPicPr>
          <p:nvPr>
            <p:ph sz="quarter" idx="14"/>
          </p:nvPr>
        </p:nvPicPr>
        <p:blipFill>
          <a:blip r:embed="rId2"/>
          <a:stretch>
            <a:fillRect/>
          </a:stretch>
        </p:blipFill>
        <p:spPr>
          <a:xfrm>
            <a:off x="455780" y="1371600"/>
            <a:ext cx="6058086" cy="4876800"/>
          </a:xfrm>
        </p:spPr>
      </p:pic>
      <p:pic>
        <p:nvPicPr>
          <p:cNvPr id="4" name="Picture 3">
            <a:extLst>
              <a:ext uri="{FF2B5EF4-FFF2-40B4-BE49-F238E27FC236}">
                <a16:creationId xmlns:a16="http://schemas.microsoft.com/office/drawing/2014/main" id="{2EF9B77F-3B8C-C473-B3C2-36F10F012EC6}"/>
              </a:ext>
            </a:extLst>
          </p:cNvPr>
          <p:cNvPicPr>
            <a:picLocks noChangeAspect="1"/>
          </p:cNvPicPr>
          <p:nvPr/>
        </p:nvPicPr>
        <p:blipFill>
          <a:blip r:embed="rId3"/>
          <a:stretch>
            <a:fillRect/>
          </a:stretch>
        </p:blipFill>
        <p:spPr>
          <a:xfrm>
            <a:off x="4610816" y="2819400"/>
            <a:ext cx="4114800" cy="1380240"/>
          </a:xfrm>
          <a:prstGeom prst="rect">
            <a:avLst/>
          </a:prstGeom>
        </p:spPr>
      </p:pic>
      <p:sp>
        <p:nvSpPr>
          <p:cNvPr id="5" name="TextBox 4">
            <a:extLst>
              <a:ext uri="{FF2B5EF4-FFF2-40B4-BE49-F238E27FC236}">
                <a16:creationId xmlns:a16="http://schemas.microsoft.com/office/drawing/2014/main" id="{2F5DE2FB-E7F6-7E96-0F45-3BB5D9A52BBC}"/>
              </a:ext>
            </a:extLst>
          </p:cNvPr>
          <p:cNvSpPr txBox="1"/>
          <p:nvPr/>
        </p:nvSpPr>
        <p:spPr>
          <a:xfrm>
            <a:off x="4534431" y="4319784"/>
            <a:ext cx="4350651" cy="461665"/>
          </a:xfrm>
          <a:prstGeom prst="rect">
            <a:avLst/>
          </a:prstGeom>
          <a:noFill/>
        </p:spPr>
        <p:txBody>
          <a:bodyPr wrap="square" rtlCol="0">
            <a:spAutoFit/>
          </a:bodyPr>
          <a:lstStyle/>
          <a:p>
            <a:r>
              <a:rPr lang="en-US" sz="1200" dirty="0"/>
              <a:t>T. Raubenheimer, S. Gessner, T. Montagne, C. Niebuhr, K. Suguitan, G. Kerr, L. Pollastrini </a:t>
            </a:r>
          </a:p>
        </p:txBody>
      </p:sp>
    </p:spTree>
    <p:extLst>
      <p:ext uri="{BB962C8B-B14F-4D97-AF65-F5344CB8AC3E}">
        <p14:creationId xmlns:p14="http://schemas.microsoft.com/office/powerpoint/2010/main" val="2208740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51F19A-359B-50E4-9FD7-56FEB7BE4298}"/>
              </a:ext>
            </a:extLst>
          </p:cNvPr>
          <p:cNvSpPr>
            <a:spLocks noGrp="1"/>
          </p:cNvSpPr>
          <p:nvPr>
            <p:ph type="sldNum" sz="quarter" idx="11"/>
          </p:nvPr>
        </p:nvSpPr>
        <p:spPr/>
        <p:txBody>
          <a:bodyPr/>
          <a:lstStyle/>
          <a:p>
            <a:fld id="{5BD36294-2849-48A8-8531-5354CF3095D2}" type="slidenum">
              <a:rPr lang="en-US" smtClean="0"/>
              <a:pPr/>
              <a:t>4</a:t>
            </a:fld>
            <a:endParaRPr lang="en-US" dirty="0"/>
          </a:p>
        </p:txBody>
      </p:sp>
      <p:sp>
        <p:nvSpPr>
          <p:cNvPr id="3" name="Title 2">
            <a:extLst>
              <a:ext uri="{FF2B5EF4-FFF2-40B4-BE49-F238E27FC236}">
                <a16:creationId xmlns:a16="http://schemas.microsoft.com/office/drawing/2014/main" id="{96BF0FE7-F5B1-21A1-8AF4-6356B307E47B}"/>
              </a:ext>
            </a:extLst>
          </p:cNvPr>
          <p:cNvSpPr>
            <a:spLocks noGrp="1"/>
          </p:cNvSpPr>
          <p:nvPr>
            <p:ph type="title"/>
          </p:nvPr>
        </p:nvSpPr>
        <p:spPr/>
        <p:txBody>
          <a:bodyPr/>
          <a:lstStyle/>
          <a:p>
            <a:r>
              <a:rPr lang="en-US" dirty="0"/>
              <a:t>MDI Tutorial Topics </a:t>
            </a:r>
          </a:p>
        </p:txBody>
      </p:sp>
      <p:sp>
        <p:nvSpPr>
          <p:cNvPr id="5" name="Content Placeholder 4">
            <a:extLst>
              <a:ext uri="{FF2B5EF4-FFF2-40B4-BE49-F238E27FC236}">
                <a16:creationId xmlns:a16="http://schemas.microsoft.com/office/drawing/2014/main" id="{A3870245-E54A-654E-92E3-5F5F0E1681AC}"/>
              </a:ext>
            </a:extLst>
          </p:cNvPr>
          <p:cNvSpPr>
            <a:spLocks noGrp="1"/>
          </p:cNvSpPr>
          <p:nvPr>
            <p:ph sz="quarter" idx="16"/>
          </p:nvPr>
        </p:nvSpPr>
        <p:spPr>
          <a:xfrm>
            <a:off x="446088" y="1371600"/>
            <a:ext cx="3592512" cy="5257800"/>
          </a:xfrm>
        </p:spPr>
        <p:txBody>
          <a:bodyPr>
            <a:normAutofit/>
          </a:bodyPr>
          <a:lstStyle/>
          <a:p>
            <a:pPr marL="0" marR="0">
              <a:spcBef>
                <a:spcPts val="0"/>
              </a:spcBef>
              <a:spcAft>
                <a:spcPts val="0"/>
              </a:spcAft>
            </a:pPr>
            <a:endParaRPr lang="en-US"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R="0">
              <a:spcBef>
                <a:spcPts val="0"/>
              </a:spcBef>
              <a:spcAft>
                <a:spcPts val="0"/>
              </a:spcAft>
            </a:pPr>
            <a:r>
              <a:rPr lang="en-US" sz="1700" kern="100" dirty="0">
                <a:latin typeface="Calibri" panose="020F0502020204030204" pitchFamily="34" charset="0"/>
                <a:ea typeface="Times New Roman" panose="02020603050405020304" pitchFamily="18" charset="0"/>
                <a:cs typeface="Times New Roman" panose="02020603050405020304" pitchFamily="18" charset="0"/>
              </a:rPr>
              <a:t>1) </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General overview </a:t>
            </a:r>
            <a:r>
              <a:rPr lang="en-US" sz="1700" kern="100" dirty="0">
                <a:latin typeface="Calibri" panose="020F0502020204030204" pitchFamily="34" charset="0"/>
                <a:ea typeface="Times New Roman" panose="02020603050405020304" pitchFamily="18" charset="0"/>
                <a:cs typeface="Times New Roman" panose="02020603050405020304" pitchFamily="18" charset="0"/>
              </a:rPr>
              <a:t>and </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IR layouts for various colliders</a:t>
            </a:r>
          </a:p>
          <a:p>
            <a:r>
              <a:rPr lang="en-US" sz="1700" kern="100" dirty="0">
                <a:latin typeface="Calibri" panose="020F0502020204030204" pitchFamily="34" charset="0"/>
                <a:ea typeface="Times New Roman" panose="02020603050405020304" pitchFamily="18" charset="0"/>
                <a:cs typeface="Times New Roman" panose="02020603050405020304" pitchFamily="18" charset="0"/>
              </a:rPr>
              <a:t>2)</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 Main IR parameters</a:t>
            </a:r>
          </a:p>
          <a:p>
            <a:r>
              <a:rPr lang="en-US" sz="1700" kern="100" dirty="0">
                <a:latin typeface="Calibri" panose="020F0502020204030204" pitchFamily="34" charset="0"/>
                <a:ea typeface="Times New Roman" panose="02020603050405020304" pitchFamily="18" charset="0"/>
                <a:cs typeface="Times New Roman" panose="02020603050405020304" pitchFamily="18" charset="0"/>
              </a:rPr>
              <a:t>3) IR Comparison of various colliders</a:t>
            </a:r>
            <a:endParaRPr lang="en-US" sz="1700" kern="1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en-US" sz="1700" kern="100" dirty="0">
                <a:latin typeface="Calibri" panose="020F0502020204030204" pitchFamily="34" charset="0"/>
                <a:ea typeface="Times New Roman" panose="02020603050405020304" pitchFamily="18" charset="0"/>
                <a:cs typeface="Times New Roman" panose="02020603050405020304" pitchFamily="18" charset="0"/>
              </a:rPr>
              <a:t>4) IP b</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eta function versus L*</a:t>
            </a:r>
          </a:p>
          <a:p>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5</a:t>
            </a:r>
            <a:r>
              <a:rPr lang="en-US" sz="1700" kern="100" dirty="0">
                <a:latin typeface="Calibri" panose="020F0502020204030204" pitchFamily="34" charset="0"/>
                <a:ea typeface="Times New Roman" panose="02020603050405020304" pitchFamily="18" charset="0"/>
                <a:cs typeface="Times New Roman" panose="02020603050405020304" pitchFamily="18" charset="0"/>
              </a:rPr>
              <a:t>)</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 Detector requirements</a:t>
            </a:r>
          </a:p>
          <a:p>
            <a:r>
              <a:rPr lang="en-US" sz="1700" kern="100" dirty="0">
                <a:latin typeface="Calibri" panose="020F0502020204030204" pitchFamily="34" charset="0"/>
                <a:ea typeface="Times New Roman" panose="02020603050405020304" pitchFamily="18" charset="0"/>
                <a:cs typeface="Times New Roman" panose="02020603050405020304" pitchFamily="18" charset="0"/>
              </a:rPr>
              <a:t>6) Detector sub-components</a:t>
            </a:r>
            <a:endParaRPr lang="en-US" sz="17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R="0">
              <a:spcBef>
                <a:spcPts val="0"/>
              </a:spcBef>
              <a:spcAft>
                <a:spcPts val="0"/>
              </a:spcAft>
            </a:pPr>
            <a:r>
              <a:rPr lang="en-US" sz="1700" kern="100" dirty="0">
                <a:latin typeface="Calibri" panose="020F0502020204030204" pitchFamily="34" charset="0"/>
                <a:ea typeface="Times New Roman" panose="02020603050405020304" pitchFamily="18" charset="0"/>
                <a:cs typeface="Times New Roman" panose="02020603050405020304" pitchFamily="18" charset="0"/>
              </a:rPr>
              <a:t>7)</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 IR accelerator requirements</a:t>
            </a:r>
          </a:p>
          <a:p>
            <a:pPr marR="0">
              <a:spcBef>
                <a:spcPts val="0"/>
              </a:spcBef>
              <a:spcAft>
                <a:spcPts val="0"/>
              </a:spcAft>
            </a:pPr>
            <a:r>
              <a:rPr lang="en-US" sz="1700" kern="100" dirty="0">
                <a:latin typeface="Calibri" panose="020F0502020204030204" pitchFamily="34" charset="0"/>
                <a:ea typeface="Times New Roman" panose="02020603050405020304" pitchFamily="18" charset="0"/>
                <a:cs typeface="Times New Roman" panose="02020603050405020304" pitchFamily="18" charset="0"/>
              </a:rPr>
              <a:t>8) Accelerator sub-components</a:t>
            </a:r>
            <a:endParaRPr lang="en-US" sz="17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R="0">
              <a:spcBef>
                <a:spcPts val="0"/>
              </a:spcBef>
              <a:spcAft>
                <a:spcPts val="0"/>
              </a:spcAft>
            </a:pPr>
            <a:r>
              <a:rPr lang="en-US" sz="1700" kern="100" dirty="0">
                <a:latin typeface="Calibri" panose="020F0502020204030204" pitchFamily="34" charset="0"/>
                <a:ea typeface="Times New Roman" panose="02020603050405020304" pitchFamily="18" charset="0"/>
                <a:cs typeface="Times New Roman" panose="02020603050405020304" pitchFamily="18" charset="0"/>
              </a:rPr>
              <a:t>9)</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 Detector-Accelerator Interferences</a:t>
            </a:r>
          </a:p>
          <a:p>
            <a:pPr marL="285750" marR="0" indent="-285750">
              <a:spcBef>
                <a:spcPts val="0"/>
              </a:spcBef>
              <a:spcAft>
                <a:spcPts val="0"/>
              </a:spcAft>
              <a:buFontTx/>
              <a:buChar char="-"/>
            </a:pP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Main collider goal</a:t>
            </a:r>
          </a:p>
          <a:p>
            <a:pPr marL="285750" marR="0" indent="-285750">
              <a:spcBef>
                <a:spcPts val="0"/>
              </a:spcBef>
              <a:spcAft>
                <a:spcPts val="0"/>
              </a:spcAft>
              <a:buFontTx/>
              <a:buChar char="-"/>
            </a:pP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MDI compromises</a:t>
            </a:r>
          </a:p>
          <a:p>
            <a:pPr marL="285750" indent="-285750">
              <a:spcAft>
                <a:spcPts val="0"/>
              </a:spcAft>
              <a:buFontTx/>
              <a:buChar char="-"/>
            </a:pP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Detector end cap withdrawal</a:t>
            </a:r>
          </a:p>
          <a:p>
            <a:pPr marR="0">
              <a:spcBef>
                <a:spcPts val="0"/>
              </a:spcBef>
              <a:spcAft>
                <a:spcPts val="0"/>
              </a:spcAft>
            </a:pPr>
            <a:r>
              <a:rPr lang="en-US" sz="1700" kern="100" dirty="0">
                <a:latin typeface="Calibri" panose="020F0502020204030204" pitchFamily="34" charset="0"/>
                <a:ea typeface="Times New Roman" panose="02020603050405020304" pitchFamily="18" charset="0"/>
                <a:cs typeface="Times New Roman" panose="02020603050405020304" pitchFamily="18" charset="0"/>
              </a:rPr>
              <a:t>10)</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 Luminosity measurement</a:t>
            </a:r>
          </a:p>
          <a:p>
            <a:pPr marL="285750" indent="-285750">
              <a:spcAft>
                <a:spcPts val="0"/>
              </a:spcAft>
              <a:buFontTx/>
              <a:buChar char="-"/>
            </a:pP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Lumi-Cal at </a:t>
            </a:r>
            <a:r>
              <a:rPr lang="en-US" sz="1700" kern="100" dirty="0">
                <a:latin typeface="Calibri" panose="020F0502020204030204" pitchFamily="34" charset="0"/>
                <a:ea typeface="Times New Roman" panose="02020603050405020304" pitchFamily="18" charset="0"/>
                <a:cs typeface="Times New Roman" panose="02020603050405020304" pitchFamily="18" charset="0"/>
              </a:rPr>
              <a:t>1.076</a:t>
            </a:r>
            <a:r>
              <a:rPr lang="en-US" sz="1700" kern="100" dirty="0">
                <a:effectLst/>
                <a:latin typeface="Calibri" panose="020F0502020204030204" pitchFamily="34" charset="0"/>
                <a:ea typeface="Times New Roman" panose="02020603050405020304" pitchFamily="18" charset="0"/>
                <a:cs typeface="Times New Roman" panose="02020603050405020304" pitchFamily="18" charset="0"/>
              </a:rPr>
              <a:t> m</a:t>
            </a:r>
          </a:p>
          <a:p>
            <a:endParaRPr lang="en-US" dirty="0"/>
          </a:p>
        </p:txBody>
      </p:sp>
      <p:sp>
        <p:nvSpPr>
          <p:cNvPr id="7" name="TextBox 6">
            <a:extLst>
              <a:ext uri="{FF2B5EF4-FFF2-40B4-BE49-F238E27FC236}">
                <a16:creationId xmlns:a16="http://schemas.microsoft.com/office/drawing/2014/main" id="{3AD43B3F-5638-706B-D174-7AA7807D391F}"/>
              </a:ext>
            </a:extLst>
          </p:cNvPr>
          <p:cNvSpPr txBox="1"/>
          <p:nvPr/>
        </p:nvSpPr>
        <p:spPr>
          <a:xfrm>
            <a:off x="4329373" y="1582767"/>
            <a:ext cx="4572000" cy="6001643"/>
          </a:xfrm>
          <a:prstGeom prst="rect">
            <a:avLst/>
          </a:prstGeom>
          <a:noFill/>
        </p:spPr>
        <p:txBody>
          <a:bodyPr wrap="square">
            <a:spAutoFit/>
          </a:bodyPr>
          <a:lstStyle/>
          <a:p>
            <a:pPr marR="0">
              <a:spcBef>
                <a:spcPts val="0"/>
              </a:spcBef>
              <a:spcAft>
                <a:spcPts val="0"/>
              </a:spcAft>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-11) Vacuum Chambers</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IR chamber design +/-0.5 m</a:t>
            </a:r>
            <a:r>
              <a:rPr lang="en-US" sz="1600" kern="100" dirty="0">
                <a:latin typeface="Calibri" panose="020F0502020204030204" pitchFamily="34" charset="0"/>
                <a:ea typeface="Times New Roman" panose="02020603050405020304" pitchFamily="18" charset="0"/>
                <a:cs typeface="Times New Roman" panose="02020603050405020304" pitchFamily="18" charset="0"/>
              </a:rPr>
              <a:t> </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Y chamber 0.5-2 m</a:t>
            </a:r>
          </a:p>
          <a:p>
            <a:pPr marL="285750" marR="0" indent="-285750">
              <a:spcBef>
                <a:spcPts val="0"/>
              </a:spcBef>
              <a:spcAft>
                <a:spcPts val="0"/>
              </a:spcAft>
              <a:buFontTx/>
              <a:buChar char="-"/>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Y chamber HOM issues and reduction</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Lumi-Cal at </a:t>
            </a:r>
            <a:r>
              <a:rPr lang="en-US" sz="1600" kern="100" dirty="0">
                <a:latin typeface="Calibri" panose="020F0502020204030204" pitchFamily="34" charset="0"/>
                <a:ea typeface="Times New Roman" panose="02020603050405020304" pitchFamily="18" charset="0"/>
                <a:cs typeface="Times New Roman" panose="02020603050405020304" pitchFamily="18" charset="0"/>
              </a:rPr>
              <a:t>1.8</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 m</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Remote flanges (e.g. CESR, SuperKEKB, SMA)</a:t>
            </a:r>
          </a:p>
          <a:p>
            <a:pPr marR="0">
              <a:spcBef>
                <a:spcPts val="0"/>
              </a:spcBef>
              <a:spcAft>
                <a:spcPts val="0"/>
              </a:spcAft>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12) </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Magnet cryostat 2.4 to 7 m</a:t>
            </a:r>
          </a:p>
          <a:p>
            <a:pPr marL="285750" marR="0" indent="-285750">
              <a:spcBef>
                <a:spcPts val="0"/>
              </a:spcBef>
              <a:spcAft>
                <a:spcPts val="0"/>
              </a:spcAft>
              <a:buFontTx/>
              <a:buChar char="-"/>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Cryostat cryogen feed </a:t>
            </a:r>
          </a:p>
          <a:p>
            <a:pPr marL="285750" marR="0" indent="-285750">
              <a:spcBef>
                <a:spcPts val="0"/>
              </a:spcBef>
              <a:spcAft>
                <a:spcPts val="0"/>
              </a:spcAft>
              <a:buFontTx/>
              <a:buChar char="-"/>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 lines and splice box</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Q1 magnet in 3 pieces</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Q2 magnet in 2 pieces</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Compensating and screening solenoids</a:t>
            </a:r>
          </a:p>
          <a:p>
            <a:pPr marL="285750" marR="0" indent="-285750">
              <a:spcBef>
                <a:spcPts val="0"/>
              </a:spcBef>
              <a:spcAft>
                <a:spcPts val="0"/>
              </a:spcAft>
              <a:buFontTx/>
              <a:buChar char="-"/>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Correction magnet coils</a:t>
            </a:r>
          </a:p>
          <a:p>
            <a:pPr marR="0">
              <a:spcBef>
                <a:spcPts val="0"/>
              </a:spcBef>
              <a:spcAft>
                <a:spcPts val="0"/>
              </a:spcAft>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13)</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 Component </a:t>
            </a:r>
            <a:r>
              <a:rPr lang="en-US" sz="1600" kern="100" dirty="0">
                <a:latin typeface="Calibri" panose="020F0502020204030204" pitchFamily="34" charset="0"/>
                <a:ea typeface="Times New Roman" panose="02020603050405020304" pitchFamily="18" charset="0"/>
                <a:cs typeface="Times New Roman" panose="02020603050405020304" pitchFamily="18" charset="0"/>
              </a:rPr>
              <a:t>a</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ssembly</a:t>
            </a:r>
          </a:p>
          <a:p>
            <a:pPr marL="0" marR="0">
              <a:spcBef>
                <a:spcPts val="0"/>
              </a:spcBef>
              <a:spcAft>
                <a:spcPts val="0"/>
              </a:spcAft>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14)</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 Installation</a:t>
            </a:r>
          </a:p>
          <a:p>
            <a:pPr marL="0" marR="0">
              <a:spcBef>
                <a:spcPts val="0"/>
              </a:spcBef>
              <a:spcAft>
                <a:spcPts val="0"/>
              </a:spcAft>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15)</a:t>
            </a: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 Vibration control</a:t>
            </a:r>
          </a:p>
          <a:p>
            <a:pPr marL="0" marR="0">
              <a:spcBef>
                <a:spcPts val="0"/>
              </a:spcBef>
              <a:spcAft>
                <a:spcPts val="0"/>
              </a:spcAft>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16) Polarization</a:t>
            </a:r>
          </a:p>
          <a:p>
            <a:pPr>
              <a:spcAft>
                <a:spcPts val="0"/>
              </a:spcAft>
            </a:pPr>
            <a:r>
              <a:rPr lang="en-US" sz="1600" kern="100" dirty="0">
                <a:effectLst/>
                <a:latin typeface="Calibri" panose="020F0502020204030204" pitchFamily="34" charset="0"/>
                <a:ea typeface="Times New Roman" panose="02020603050405020304" pitchFamily="18" charset="0"/>
                <a:cs typeface="Times New Roman" panose="02020603050405020304" pitchFamily="18" charset="0"/>
              </a:rPr>
              <a:t>17) </a:t>
            </a:r>
            <a:r>
              <a:rPr lang="en-US" sz="1600" kern="100" dirty="0">
                <a:latin typeface="Calibri" panose="020F0502020204030204" pitchFamily="34" charset="0"/>
                <a:ea typeface="Times New Roman" panose="02020603050405020304" pitchFamily="18" charset="0"/>
                <a:cs typeface="Times New Roman" panose="02020603050405020304" pitchFamily="18" charset="0"/>
              </a:rPr>
              <a:t>Background sources</a:t>
            </a:r>
          </a:p>
          <a:p>
            <a:pPr marL="285750" indent="-285750">
              <a:spcAft>
                <a:spcPts val="0"/>
              </a:spcAft>
              <a:buFontTx/>
              <a:buChar char="-"/>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Beam background types</a:t>
            </a:r>
          </a:p>
          <a:p>
            <a:pPr marL="285750" indent="-285750">
              <a:spcAft>
                <a:spcPts val="0"/>
              </a:spcAft>
              <a:buFontTx/>
              <a:buChar char="-"/>
            </a:pPr>
            <a:r>
              <a:rPr lang="en-US" sz="1600" kern="100" dirty="0">
                <a:latin typeface="Calibri" panose="020F0502020204030204" pitchFamily="34" charset="0"/>
                <a:ea typeface="Times New Roman" panose="02020603050405020304" pitchFamily="18" charset="0"/>
                <a:cs typeface="Times New Roman" panose="02020603050405020304" pitchFamily="18" charset="0"/>
              </a:rPr>
              <a:t>Beam gas, Touschek, synchrotron radiation, non-Gaussian tails, luminosity, </a:t>
            </a:r>
          </a:p>
          <a:p>
            <a:pPr marL="0" marR="0">
              <a:spcBef>
                <a:spcPts val="0"/>
              </a:spcBef>
              <a:spcAft>
                <a:spcPts val="0"/>
              </a:spcAft>
            </a:pPr>
            <a:endParaRPr lang="en-US"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spcBef>
                <a:spcPts val="0"/>
              </a:spcBef>
              <a:spcAft>
                <a:spcPts val="0"/>
              </a:spcAft>
            </a:pPr>
            <a:endParaRPr lang="en-US" sz="1600" kern="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6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79976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F0A0-06FC-CE7F-3982-DDA750BFFB46}"/>
              </a:ext>
            </a:extLst>
          </p:cNvPr>
          <p:cNvSpPr>
            <a:spLocks noGrp="1"/>
          </p:cNvSpPr>
          <p:nvPr>
            <p:ph type="title"/>
          </p:nvPr>
        </p:nvSpPr>
        <p:spPr/>
        <p:txBody>
          <a:bodyPr/>
          <a:lstStyle/>
          <a:p>
            <a:r>
              <a:rPr lang="en-US" dirty="0"/>
              <a:t>FCCee Rings and IR beam lines</a:t>
            </a:r>
          </a:p>
        </p:txBody>
      </p:sp>
      <p:sp>
        <p:nvSpPr>
          <p:cNvPr id="3" name="Content Placeholder 2">
            <a:extLst>
              <a:ext uri="{FF2B5EF4-FFF2-40B4-BE49-F238E27FC236}">
                <a16:creationId xmlns:a16="http://schemas.microsoft.com/office/drawing/2014/main" id="{5F7075B4-8939-71EA-1193-88138409D4AB}"/>
              </a:ext>
            </a:extLst>
          </p:cNvPr>
          <p:cNvSpPr>
            <a:spLocks noGrp="1"/>
          </p:cNvSpPr>
          <p:nvPr>
            <p:ph idx="1"/>
          </p:nvPr>
        </p:nvSpPr>
        <p:spPr/>
        <p:txBody>
          <a:bodyPr/>
          <a:lstStyle/>
          <a:p>
            <a:r>
              <a:rPr lang="en-US" dirty="0"/>
              <a:t> </a:t>
            </a:r>
          </a:p>
        </p:txBody>
      </p:sp>
      <p:sp>
        <p:nvSpPr>
          <p:cNvPr id="4" name="Slide Number Placeholder 3">
            <a:extLst>
              <a:ext uri="{FF2B5EF4-FFF2-40B4-BE49-F238E27FC236}">
                <a16:creationId xmlns:a16="http://schemas.microsoft.com/office/drawing/2014/main" id="{6B22576B-3B86-FE02-E0C5-0611347CA4D9}"/>
              </a:ext>
            </a:extLst>
          </p:cNvPr>
          <p:cNvSpPr>
            <a:spLocks noGrp="1"/>
          </p:cNvSpPr>
          <p:nvPr>
            <p:ph type="sldNum" sz="quarter" idx="12"/>
          </p:nvPr>
        </p:nvSpPr>
        <p:spPr/>
        <p:txBody>
          <a:bodyPr/>
          <a:lstStyle/>
          <a:p>
            <a:fld id="{D78CD0DB-1909-DB48-8B43-F402CD30F538}" type="slidenum">
              <a:rPr lang="en-US" smtClean="0"/>
              <a:t>5</a:t>
            </a:fld>
            <a:endParaRPr lang="en-US"/>
          </a:p>
        </p:txBody>
      </p:sp>
      <p:pic>
        <p:nvPicPr>
          <p:cNvPr id="7" name="Picture 6">
            <a:extLst>
              <a:ext uri="{FF2B5EF4-FFF2-40B4-BE49-F238E27FC236}">
                <a16:creationId xmlns:a16="http://schemas.microsoft.com/office/drawing/2014/main" id="{6EDDC9A1-B5B4-AB5F-F5B0-1312D00103AD}"/>
              </a:ext>
            </a:extLst>
          </p:cNvPr>
          <p:cNvPicPr>
            <a:picLocks noChangeAspect="1"/>
          </p:cNvPicPr>
          <p:nvPr/>
        </p:nvPicPr>
        <p:blipFill>
          <a:blip r:embed="rId2"/>
          <a:stretch>
            <a:fillRect/>
          </a:stretch>
        </p:blipFill>
        <p:spPr>
          <a:xfrm>
            <a:off x="0" y="1905000"/>
            <a:ext cx="9144000" cy="3048000"/>
          </a:xfrm>
          <a:prstGeom prst="rect">
            <a:avLst/>
          </a:prstGeom>
        </p:spPr>
      </p:pic>
    </p:spTree>
    <p:extLst>
      <p:ext uri="{BB962C8B-B14F-4D97-AF65-F5344CB8AC3E}">
        <p14:creationId xmlns:p14="http://schemas.microsoft.com/office/powerpoint/2010/main" val="2794422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238785-344A-B229-94C4-6FCDF7549496}"/>
              </a:ext>
            </a:extLst>
          </p:cNvPr>
          <p:cNvSpPr>
            <a:spLocks noGrp="1"/>
          </p:cNvSpPr>
          <p:nvPr>
            <p:ph type="sldNum" sz="quarter" idx="11"/>
          </p:nvPr>
        </p:nvSpPr>
        <p:spPr/>
        <p:txBody>
          <a:bodyPr/>
          <a:lstStyle/>
          <a:p>
            <a:fld id="{5BD36294-2849-48A8-8531-5354CF3095D2}" type="slidenum">
              <a:rPr lang="en-US" smtClean="0"/>
              <a:pPr/>
              <a:t>6</a:t>
            </a:fld>
            <a:endParaRPr lang="en-US" dirty="0"/>
          </a:p>
        </p:txBody>
      </p:sp>
      <p:sp>
        <p:nvSpPr>
          <p:cNvPr id="3" name="Title 2">
            <a:extLst>
              <a:ext uri="{FF2B5EF4-FFF2-40B4-BE49-F238E27FC236}">
                <a16:creationId xmlns:a16="http://schemas.microsoft.com/office/drawing/2014/main" id="{790FEC26-3857-2D67-936C-FA981EE22C31}"/>
              </a:ext>
            </a:extLst>
          </p:cNvPr>
          <p:cNvSpPr>
            <a:spLocks noGrp="1"/>
          </p:cNvSpPr>
          <p:nvPr>
            <p:ph type="title"/>
          </p:nvPr>
        </p:nvSpPr>
        <p:spPr/>
        <p:txBody>
          <a:bodyPr/>
          <a:lstStyle/>
          <a:p>
            <a:r>
              <a:rPr lang="en-US" sz="2000" dirty="0"/>
              <a:t>Main Parameters for FCC at Jan 26 Lattice Review: LCC chosen. </a:t>
            </a:r>
          </a:p>
        </p:txBody>
      </p:sp>
      <p:pic>
        <p:nvPicPr>
          <p:cNvPr id="8" name="Content Placeholder 7">
            <a:extLst>
              <a:ext uri="{FF2B5EF4-FFF2-40B4-BE49-F238E27FC236}">
                <a16:creationId xmlns:a16="http://schemas.microsoft.com/office/drawing/2014/main" id="{8E9469A6-487F-43A0-19B0-5E37C4C60BB8}"/>
              </a:ext>
            </a:extLst>
          </p:cNvPr>
          <p:cNvPicPr>
            <a:picLocks noGrp="1" noChangeAspect="1"/>
          </p:cNvPicPr>
          <p:nvPr>
            <p:ph sz="quarter" idx="14"/>
          </p:nvPr>
        </p:nvPicPr>
        <p:blipFill>
          <a:blip r:embed="rId2"/>
          <a:stretch>
            <a:fillRect/>
          </a:stretch>
        </p:blipFill>
        <p:spPr>
          <a:xfrm>
            <a:off x="914400" y="1445535"/>
            <a:ext cx="6565035" cy="4872716"/>
          </a:xfrm>
          <a:prstGeom prst="rect">
            <a:avLst/>
          </a:prstGeom>
        </p:spPr>
      </p:pic>
    </p:spTree>
    <p:extLst>
      <p:ext uri="{BB962C8B-B14F-4D97-AF65-F5344CB8AC3E}">
        <p14:creationId xmlns:p14="http://schemas.microsoft.com/office/powerpoint/2010/main" val="3726144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12B0523-A82C-B65E-77C0-22AA838F505A}"/>
              </a:ext>
            </a:extLst>
          </p:cNvPr>
          <p:cNvSpPr>
            <a:spLocks noGrp="1"/>
          </p:cNvSpPr>
          <p:nvPr>
            <p:ph type="sldNum" sz="quarter" idx="11"/>
          </p:nvPr>
        </p:nvSpPr>
        <p:spPr/>
        <p:txBody>
          <a:bodyPr/>
          <a:lstStyle/>
          <a:p>
            <a:fld id="{5BD36294-2849-48A8-8531-5354CF3095D2}" type="slidenum">
              <a:rPr lang="en-US" smtClean="0"/>
              <a:pPr/>
              <a:t>7</a:t>
            </a:fld>
            <a:endParaRPr lang="en-US" dirty="0"/>
          </a:p>
        </p:txBody>
      </p:sp>
      <p:sp>
        <p:nvSpPr>
          <p:cNvPr id="3" name="Title 2">
            <a:extLst>
              <a:ext uri="{FF2B5EF4-FFF2-40B4-BE49-F238E27FC236}">
                <a16:creationId xmlns:a16="http://schemas.microsoft.com/office/drawing/2014/main" id="{7E63C601-8966-FCB8-2BDD-5EF03DEFE4DE}"/>
              </a:ext>
            </a:extLst>
          </p:cNvPr>
          <p:cNvSpPr>
            <a:spLocks noGrp="1"/>
          </p:cNvSpPr>
          <p:nvPr>
            <p:ph type="title"/>
          </p:nvPr>
        </p:nvSpPr>
        <p:spPr/>
        <p:txBody>
          <a:bodyPr/>
          <a:lstStyle/>
          <a:p>
            <a:r>
              <a:rPr lang="en-US" dirty="0"/>
              <a:t>General Detector-Collider Overviews (M. Boscolo)</a:t>
            </a:r>
          </a:p>
        </p:txBody>
      </p:sp>
      <p:pic>
        <p:nvPicPr>
          <p:cNvPr id="5" name="Content Placeholder 4">
            <a:extLst>
              <a:ext uri="{FF2B5EF4-FFF2-40B4-BE49-F238E27FC236}">
                <a16:creationId xmlns:a16="http://schemas.microsoft.com/office/drawing/2014/main" id="{93B069B0-66C5-35C1-F6B6-E6DF42D4E99C}"/>
              </a:ext>
            </a:extLst>
          </p:cNvPr>
          <p:cNvPicPr>
            <a:picLocks noGrp="1" noChangeAspect="1"/>
          </p:cNvPicPr>
          <p:nvPr>
            <p:ph sz="quarter" idx="14"/>
          </p:nvPr>
        </p:nvPicPr>
        <p:blipFill>
          <a:blip r:embed="rId3"/>
          <a:stretch>
            <a:fillRect/>
          </a:stretch>
        </p:blipFill>
        <p:spPr>
          <a:xfrm>
            <a:off x="337875" y="1257300"/>
            <a:ext cx="8231244" cy="4343400"/>
          </a:xfrm>
          <a:prstGeom prst="rect">
            <a:avLst/>
          </a:prstGeom>
        </p:spPr>
      </p:pic>
      <p:sp>
        <p:nvSpPr>
          <p:cNvPr id="7" name="TextBox 6">
            <a:extLst>
              <a:ext uri="{FF2B5EF4-FFF2-40B4-BE49-F238E27FC236}">
                <a16:creationId xmlns:a16="http://schemas.microsoft.com/office/drawing/2014/main" id="{8472A4AF-D0D8-5B86-49D7-A4DD862652D2}"/>
              </a:ext>
            </a:extLst>
          </p:cNvPr>
          <p:cNvSpPr txBox="1"/>
          <p:nvPr/>
        </p:nvSpPr>
        <p:spPr>
          <a:xfrm>
            <a:off x="1828800" y="6400800"/>
            <a:ext cx="5852884" cy="369332"/>
          </a:xfrm>
          <a:prstGeom prst="rect">
            <a:avLst/>
          </a:prstGeom>
          <a:noFill/>
        </p:spPr>
        <p:txBody>
          <a:bodyPr wrap="none" rtlCol="0">
            <a:spAutoFit/>
          </a:bodyPr>
          <a:lstStyle/>
          <a:p>
            <a:r>
              <a:rPr lang="en-US" dirty="0"/>
              <a:t>FCC Detector Concepts (IR accelerator inside detector)</a:t>
            </a:r>
          </a:p>
        </p:txBody>
      </p:sp>
      <p:sp>
        <p:nvSpPr>
          <p:cNvPr id="4" name="TextBox 3">
            <a:extLst>
              <a:ext uri="{FF2B5EF4-FFF2-40B4-BE49-F238E27FC236}">
                <a16:creationId xmlns:a16="http://schemas.microsoft.com/office/drawing/2014/main" id="{03E9AC15-F318-8CCC-58B6-04822DE7BD18}"/>
              </a:ext>
            </a:extLst>
          </p:cNvPr>
          <p:cNvSpPr txBox="1"/>
          <p:nvPr/>
        </p:nvSpPr>
        <p:spPr>
          <a:xfrm>
            <a:off x="6019800" y="5816084"/>
            <a:ext cx="2589363" cy="369332"/>
          </a:xfrm>
          <a:prstGeom prst="rect">
            <a:avLst/>
          </a:prstGeom>
          <a:noFill/>
        </p:spPr>
        <p:txBody>
          <a:bodyPr wrap="none" rtlCol="0">
            <a:spAutoFit/>
          </a:bodyPr>
          <a:lstStyle/>
          <a:p>
            <a:r>
              <a:rPr lang="en-US" dirty="0"/>
              <a:t>New: ALFA + two more!</a:t>
            </a:r>
          </a:p>
        </p:txBody>
      </p:sp>
    </p:spTree>
    <p:extLst>
      <p:ext uri="{BB962C8B-B14F-4D97-AF65-F5344CB8AC3E}">
        <p14:creationId xmlns:p14="http://schemas.microsoft.com/office/powerpoint/2010/main" val="365952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DE23A9-35D8-3BC8-C6D5-D169B7A59B89}"/>
              </a:ext>
            </a:extLst>
          </p:cNvPr>
          <p:cNvSpPr>
            <a:spLocks noGrp="1"/>
          </p:cNvSpPr>
          <p:nvPr>
            <p:ph type="sldNum" sz="quarter" idx="11"/>
          </p:nvPr>
        </p:nvSpPr>
        <p:spPr/>
        <p:txBody>
          <a:bodyPr/>
          <a:lstStyle/>
          <a:p>
            <a:fld id="{5BD36294-2849-48A8-8531-5354CF3095D2}" type="slidenum">
              <a:rPr lang="en-US" smtClean="0"/>
              <a:pPr/>
              <a:t>8</a:t>
            </a:fld>
            <a:endParaRPr lang="en-US" dirty="0"/>
          </a:p>
        </p:txBody>
      </p:sp>
      <p:sp>
        <p:nvSpPr>
          <p:cNvPr id="3" name="Title 2">
            <a:extLst>
              <a:ext uri="{FF2B5EF4-FFF2-40B4-BE49-F238E27FC236}">
                <a16:creationId xmlns:a16="http://schemas.microsoft.com/office/drawing/2014/main" id="{7C1DA814-3CD0-0155-E130-64DAAE62B3EB}"/>
              </a:ext>
            </a:extLst>
          </p:cNvPr>
          <p:cNvSpPr>
            <a:spLocks noGrp="1"/>
          </p:cNvSpPr>
          <p:nvPr>
            <p:ph type="title"/>
          </p:nvPr>
        </p:nvSpPr>
        <p:spPr/>
        <p:txBody>
          <a:bodyPr/>
          <a:lstStyle/>
          <a:p>
            <a:r>
              <a:rPr lang="en-US" dirty="0"/>
              <a:t>Integrated Physics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D7F29635-9ED2-A4A7-83C0-E6F1B9C66753}"/>
                  </a:ext>
                </a:extLst>
              </p:cNvPr>
              <p:cNvSpPr>
                <a:spLocks noGrp="1"/>
              </p:cNvSpPr>
              <p:nvPr>
                <p:ph sz="quarter" idx="14"/>
              </p:nvPr>
            </p:nvSpPr>
            <p:spPr/>
            <p:txBody>
              <a:bodyPr/>
              <a:lstStyle/>
              <a:p>
                <a:r>
                  <a:rPr lang="en-US" dirty="0"/>
                  <a:t>Integrated physics is (simplified) </a:t>
                </a:r>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𝑃h𝑦𝑠𝑖𝑐𝑠</m:t>
                      </m:r>
                      <m:r>
                        <a:rPr lang="en-US" b="0" i="1" smtClean="0">
                          <a:latin typeface="Cambria Math" panose="02040503050406030204" pitchFamily="18" charset="0"/>
                        </a:rPr>
                        <m:t> ~</m:t>
                      </m:r>
                      <m:nary>
                        <m:naryPr>
                          <m:limLoc m:val="undOvr"/>
                          <m:subHide m:val="on"/>
                          <m:supHide m:val="on"/>
                          <m:ctrlPr>
                            <a:rPr lang="en-US" i="1" smtClean="0">
                              <a:latin typeface="Cambria Math" panose="02040503050406030204" pitchFamily="18" charset="0"/>
                            </a:rPr>
                          </m:ctrlPr>
                        </m:naryPr>
                        <m:sub/>
                        <m:sup/>
                        <m:e>
                          <m:r>
                            <a:rPr lang="en-US" b="0" i="1" smtClean="0">
                              <a:latin typeface="Cambria Math" panose="02040503050406030204" pitchFamily="18" charset="0"/>
                            </a:rPr>
                            <m:t>𝐿𝑑𝑡</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𝑝𝑒𝑎𝑘</m:t>
                              </m:r>
                            </m:sub>
                          </m:sSub>
                          <m:r>
                            <a:rPr lang="en-US" b="0" i="1" smtClean="0">
                              <a:latin typeface="Cambria Math" panose="02040503050406030204" pitchFamily="18" charset="0"/>
                            </a:rPr>
                            <m:t> </m:t>
                          </m:r>
                          <m:r>
                            <a:rPr lang="en-US" b="0" i="1" smtClean="0">
                              <a:latin typeface="Cambria Math" panose="02040503050406030204" pitchFamily="18" charset="0"/>
                            </a:rPr>
                            <m:t>𝑋</m:t>
                          </m:r>
                          <m:r>
                            <a:rPr lang="en-US" b="0" i="1" smtClean="0">
                              <a:latin typeface="Cambria Math" panose="02040503050406030204" pitchFamily="18" charset="0"/>
                            </a:rPr>
                            <m:t> </m:t>
                          </m:r>
                          <m:r>
                            <a:rPr lang="en-US" b="0" i="1" smtClean="0">
                              <a:latin typeface="Cambria Math" panose="02040503050406030204" pitchFamily="18" charset="0"/>
                            </a:rPr>
                            <m:t>𝑅𝑢𝑛</m:t>
                          </m:r>
                          <m:r>
                            <a:rPr lang="en-US" b="0" i="1" smtClean="0">
                              <a:latin typeface="Cambria Math" panose="02040503050406030204" pitchFamily="18" charset="0"/>
                            </a:rPr>
                            <m:t> </m:t>
                          </m:r>
                          <m:r>
                            <a:rPr lang="en-US" b="0" i="1" smtClean="0">
                              <a:latin typeface="Cambria Math" panose="02040503050406030204" pitchFamily="18" charset="0"/>
                            </a:rPr>
                            <m:t>𝑇𝑖𝑚𝑒</m:t>
                          </m:r>
                        </m:e>
                      </m:nary>
                    </m:oMath>
                  </m:oMathPara>
                </a14:m>
                <a:endParaRPr lang="en-US" dirty="0"/>
              </a:p>
            </p:txBody>
          </p:sp>
        </mc:Choice>
        <mc:Fallback xmlns="">
          <p:sp>
            <p:nvSpPr>
              <p:cNvPr id="4" name="Content Placeholder 3">
                <a:extLst>
                  <a:ext uri="{FF2B5EF4-FFF2-40B4-BE49-F238E27FC236}">
                    <a16:creationId xmlns:a16="http://schemas.microsoft.com/office/drawing/2014/main" id="{D7F29635-9ED2-A4A7-83C0-E6F1B9C66753}"/>
                  </a:ext>
                </a:extLst>
              </p:cNvPr>
              <p:cNvSpPr>
                <a:spLocks noGrp="1" noRot="1" noChangeAspect="1" noMove="1" noResize="1" noEditPoints="1" noAdjustHandles="1" noChangeArrowheads="1" noChangeShapeType="1" noTextEdit="1"/>
              </p:cNvSpPr>
              <p:nvPr>
                <p:ph sz="quarter" idx="14"/>
              </p:nvPr>
            </p:nvSpPr>
            <p:spPr>
              <a:blipFill>
                <a:blip r:embed="rId2"/>
                <a:stretch>
                  <a:fillRect l="-1504" t="-919"/>
                </a:stretch>
              </a:blipFill>
            </p:spPr>
            <p:txBody>
              <a:bodyPr/>
              <a:lstStyle/>
              <a:p>
                <a:r>
                  <a:rPr lang="en-US">
                    <a:noFill/>
                  </a:rPr>
                  <a:t> </a:t>
                </a:r>
              </a:p>
            </p:txBody>
          </p:sp>
        </mc:Fallback>
      </mc:AlternateContent>
    </p:spTree>
    <p:extLst>
      <p:ext uri="{BB962C8B-B14F-4D97-AF65-F5344CB8AC3E}">
        <p14:creationId xmlns:p14="http://schemas.microsoft.com/office/powerpoint/2010/main" val="977476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0014F-C07F-9F80-CE95-B459FFF0050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6B48A-1F94-FF58-5737-FBEDB597E5E9}"/>
              </a:ext>
            </a:extLst>
          </p:cNvPr>
          <p:cNvSpPr>
            <a:spLocks noGrp="1"/>
          </p:cNvSpPr>
          <p:nvPr>
            <p:ph type="sldNum" sz="quarter" idx="11"/>
          </p:nvPr>
        </p:nvSpPr>
        <p:spPr/>
        <p:txBody>
          <a:bodyPr/>
          <a:lstStyle/>
          <a:p>
            <a:fld id="{5BD36294-2849-48A8-8531-5354CF3095D2}" type="slidenum">
              <a:rPr lang="en-US" smtClean="0"/>
              <a:pPr/>
              <a:t>9</a:t>
            </a:fld>
            <a:endParaRPr lang="en-US" dirty="0"/>
          </a:p>
        </p:txBody>
      </p:sp>
      <p:sp>
        <p:nvSpPr>
          <p:cNvPr id="3" name="Title 2">
            <a:extLst>
              <a:ext uri="{FF2B5EF4-FFF2-40B4-BE49-F238E27FC236}">
                <a16:creationId xmlns:a16="http://schemas.microsoft.com/office/drawing/2014/main" id="{ECECD6AA-1D57-2B1B-D452-FDB8AB99B3D8}"/>
              </a:ext>
            </a:extLst>
          </p:cNvPr>
          <p:cNvSpPr>
            <a:spLocks noGrp="1"/>
          </p:cNvSpPr>
          <p:nvPr>
            <p:ph type="title"/>
          </p:nvPr>
        </p:nvSpPr>
        <p:spPr/>
        <p:txBody>
          <a:bodyPr/>
          <a:lstStyle/>
          <a:p>
            <a:r>
              <a:rPr lang="en-US" dirty="0"/>
              <a:t>Practical Integrated Physics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19F5DF32-98CB-D479-DFA0-13C002BA03CF}"/>
                  </a:ext>
                </a:extLst>
              </p:cNvPr>
              <p:cNvSpPr>
                <a:spLocks noGrp="1"/>
              </p:cNvSpPr>
              <p:nvPr>
                <p:ph sz="quarter" idx="14"/>
              </p:nvPr>
            </p:nvSpPr>
            <p:spPr>
              <a:xfrm>
                <a:off x="122082" y="1219200"/>
                <a:ext cx="8793318" cy="1066800"/>
              </a:xfrm>
            </p:spPr>
            <p:txBody>
              <a:bodyPr>
                <a:normAutofit/>
              </a:bodyPr>
              <a:lstStyle/>
              <a:p>
                <a:r>
                  <a:rPr lang="en-US" dirty="0"/>
                  <a:t>Integrated Physics is </a:t>
                </a:r>
              </a:p>
              <a:p>
                <a:endParaRPr lang="en-US" dirty="0"/>
              </a:p>
              <a:p>
                <a14:m>
                  <m:oMath xmlns:m="http://schemas.openxmlformats.org/officeDocument/2006/math">
                    <m:r>
                      <a:rPr lang="en-US" b="0" i="1" smtClean="0">
                        <a:latin typeface="Cambria Math" panose="02040503050406030204" pitchFamily="18" charset="0"/>
                      </a:rPr>
                      <m:t>𝑃h𝑦𝑠𝑖𝑐𝑠</m:t>
                    </m:r>
                    <m:r>
                      <a:rPr lang="en-US" b="0" i="1" smtClean="0">
                        <a:latin typeface="Cambria Math" panose="02040503050406030204" pitchFamily="18" charset="0"/>
                      </a:rPr>
                      <m:t> ~</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𝐿</m:t>
                        </m:r>
                      </m:e>
                      <m:sub>
                        <m:r>
                          <a:rPr lang="en-US" b="0" i="1" smtClean="0">
                            <a:latin typeface="Cambria Math" panose="02040503050406030204" pitchFamily="18" charset="0"/>
                          </a:rPr>
                          <m:t>𝑎𝑣𝑒𝑟𝑎𝑔𝑒</m:t>
                        </m:r>
                      </m:sub>
                    </m:sSub>
                    <m:r>
                      <m:rPr>
                        <m:sty m:val="p"/>
                      </m:rPr>
                      <a:rPr lang="en-US" b="0" i="0" smtClean="0">
                        <a:latin typeface="Cambria Math" panose="02040503050406030204" pitchFamily="18" charset="0"/>
                      </a:rPr>
                      <m:t>x</m:t>
                    </m:r>
                    <m:r>
                      <a:rPr lang="en-US" b="0" i="0" smtClean="0">
                        <a:latin typeface="Cambria Math" panose="02040503050406030204" pitchFamily="18" charset="0"/>
                      </a:rPr>
                      <m:t> </m:t>
                    </m:r>
                    <m:r>
                      <m:rPr>
                        <m:sty m:val="p"/>
                      </m:rPr>
                      <a:rPr lang="en-US" b="0" i="0" smtClean="0">
                        <a:latin typeface="Cambria Math" panose="02040503050406030204" pitchFamily="18" charset="0"/>
                      </a:rPr>
                      <m:t>Accel</m:t>
                    </m:r>
                    <m:r>
                      <a:rPr lang="en-US" b="0" i="0" smtClean="0">
                        <a:latin typeface="Cambria Math" panose="02040503050406030204" pitchFamily="18" charset="0"/>
                      </a:rPr>
                      <m:t> </m:t>
                    </m:r>
                    <m:r>
                      <m:rPr>
                        <m:sty m:val="p"/>
                      </m:rPr>
                      <a:rPr lang="en-US" b="0" i="0" smtClean="0">
                        <a:latin typeface="Cambria Math" panose="02040503050406030204" pitchFamily="18" charset="0"/>
                      </a:rPr>
                      <m:t>Colliding</m:t>
                    </m:r>
                    <m:r>
                      <a:rPr lang="en-US" b="0" i="0" smtClean="0">
                        <a:latin typeface="Cambria Math" panose="02040503050406030204" pitchFamily="18" charset="0"/>
                      </a:rPr>
                      <m:t> </m:t>
                    </m:r>
                    <m:r>
                      <m:rPr>
                        <m:sty m:val="p"/>
                      </m:rPr>
                      <a:rPr lang="en-US" b="0" i="0" smtClean="0">
                        <a:latin typeface="Cambria Math" panose="02040503050406030204" pitchFamily="18" charset="0"/>
                      </a:rPr>
                      <m:t>time</m:t>
                    </m:r>
                    <m:r>
                      <a:rPr lang="en-US" b="0" i="0" smtClean="0">
                        <a:latin typeface="Cambria Math" panose="02040503050406030204" pitchFamily="18" charset="0"/>
                      </a:rPr>
                      <m:t> </m:t>
                    </m:r>
                    <m:r>
                      <m:rPr>
                        <m:sty m:val="p"/>
                      </m:rPr>
                      <a:rPr lang="en-US" b="0" i="0" smtClean="0">
                        <a:latin typeface="Cambria Math" panose="02040503050406030204" pitchFamily="18" charset="0"/>
                      </a:rPr>
                      <m:t>x</m:t>
                    </m:r>
                    <m:r>
                      <a:rPr lang="en-US" b="0" i="0" smtClean="0">
                        <a:latin typeface="Cambria Math" panose="02040503050406030204" pitchFamily="18" charset="0"/>
                      </a:rPr>
                      <m:t> </m:t>
                    </m:r>
                    <m:r>
                      <m:rPr>
                        <m:sty m:val="p"/>
                      </m:rPr>
                      <a:rPr lang="en-US" b="0" i="0" smtClean="0">
                        <a:latin typeface="Cambria Math" panose="02040503050406030204" pitchFamily="18" charset="0"/>
                      </a:rPr>
                      <m:t>Det</m:t>
                    </m:r>
                    <m:r>
                      <a:rPr lang="en-US" b="0" i="0" smtClean="0">
                        <a:latin typeface="Cambria Math" panose="02040503050406030204" pitchFamily="18" charset="0"/>
                      </a:rPr>
                      <m:t> </m:t>
                    </m:r>
                    <m:r>
                      <m:rPr>
                        <m:sty m:val="p"/>
                      </m:rPr>
                      <a:rPr lang="en-US" b="0" i="0" smtClean="0">
                        <a:latin typeface="Cambria Math" panose="02040503050406030204" pitchFamily="18" charset="0"/>
                      </a:rPr>
                      <m:t>collection</m:t>
                    </m:r>
                    <m:r>
                      <a:rPr lang="en-US" b="0" i="0" smtClean="0">
                        <a:latin typeface="Cambria Math" panose="02040503050406030204" pitchFamily="18" charset="0"/>
                      </a:rPr>
                      <m:t> % </m:t>
                    </m:r>
                    <m:r>
                      <m:rPr>
                        <m:sty m:val="p"/>
                      </m:rPr>
                      <a:rPr lang="en-US" b="0" i="0" smtClean="0">
                        <a:latin typeface="Cambria Math" panose="02040503050406030204" pitchFamily="18" charset="0"/>
                      </a:rPr>
                      <m:t>x</m:t>
                    </m:r>
                  </m:oMath>
                </a14:m>
                <a:r>
                  <a:rPr lang="en-US" dirty="0"/>
                  <a:t> Det-fiducial-volume x (~Beam lifetime)</a:t>
                </a:r>
              </a:p>
            </p:txBody>
          </p:sp>
        </mc:Choice>
        <mc:Fallback xmlns="">
          <p:sp>
            <p:nvSpPr>
              <p:cNvPr id="4" name="Content Placeholder 3">
                <a:extLst>
                  <a:ext uri="{FF2B5EF4-FFF2-40B4-BE49-F238E27FC236}">
                    <a16:creationId xmlns:a16="http://schemas.microsoft.com/office/drawing/2014/main" id="{19F5DF32-98CB-D479-DFA0-13C002BA03CF}"/>
                  </a:ext>
                </a:extLst>
              </p:cNvPr>
              <p:cNvSpPr>
                <a:spLocks noGrp="1" noRot="1" noChangeAspect="1" noMove="1" noResize="1" noEditPoints="1" noAdjustHandles="1" noChangeArrowheads="1" noChangeShapeType="1" noTextEdit="1"/>
              </p:cNvSpPr>
              <p:nvPr>
                <p:ph sz="quarter" idx="14"/>
              </p:nvPr>
            </p:nvSpPr>
            <p:spPr>
              <a:xfrm>
                <a:off x="122082" y="1219200"/>
                <a:ext cx="8793318" cy="1066800"/>
              </a:xfrm>
              <a:blipFill>
                <a:blip r:embed="rId2"/>
                <a:stretch>
                  <a:fillRect l="-1386" t="-3429" r="-20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4D91391D-A7B6-3ECD-25DC-1492CB768D62}"/>
              </a:ext>
            </a:extLst>
          </p:cNvPr>
          <p:cNvSpPr txBox="1"/>
          <p:nvPr/>
        </p:nvSpPr>
        <p:spPr>
          <a:xfrm>
            <a:off x="122082" y="2743200"/>
            <a:ext cx="8887433" cy="3693319"/>
          </a:xfrm>
          <a:prstGeom prst="rect">
            <a:avLst/>
          </a:prstGeom>
          <a:noFill/>
        </p:spPr>
        <p:txBody>
          <a:bodyPr wrap="none" rtlCol="0">
            <a:spAutoFit/>
          </a:bodyPr>
          <a:lstStyle/>
          <a:p>
            <a:r>
              <a:rPr lang="en-US" dirty="0" err="1"/>
              <a:t>L</a:t>
            </a:r>
            <a:r>
              <a:rPr lang="en-US" baseline="-25000" dirty="0" err="1"/>
              <a:t>average</a:t>
            </a:r>
            <a:r>
              <a:rPr lang="en-US" dirty="0"/>
              <a:t> = </a:t>
            </a:r>
            <a:r>
              <a:rPr lang="en-US" dirty="0" err="1"/>
              <a:t>L</a:t>
            </a:r>
            <a:r>
              <a:rPr lang="en-US" baseline="-25000" dirty="0" err="1"/>
              <a:t>peak</a:t>
            </a:r>
            <a:r>
              <a:rPr lang="en-US" dirty="0"/>
              <a:t> x (1-L</a:t>
            </a:r>
            <a:r>
              <a:rPr lang="en-US" baseline="-25000" dirty="0"/>
              <a:t>decay</a:t>
            </a:r>
            <a:r>
              <a:rPr lang="en-US" dirty="0"/>
              <a:t>)-beam real-time lattice/coupling variations </a:t>
            </a:r>
          </a:p>
          <a:p>
            <a:endParaRPr lang="en-US" dirty="0"/>
          </a:p>
          <a:p>
            <a:r>
              <a:rPr lang="en-US" dirty="0"/>
              <a:t>Accel colliding time = colliding time – running down times - maintenance stops </a:t>
            </a:r>
          </a:p>
          <a:p>
            <a:r>
              <a:rPr lang="en-US" dirty="0"/>
              <a:t>	(Maintenance time: PEP-II = 1 month/yr, CERN =3 months/yr (YETS)</a:t>
            </a:r>
          </a:p>
          <a:p>
            <a:endParaRPr lang="en-US" dirty="0"/>
          </a:p>
          <a:p>
            <a:r>
              <a:rPr lang="en-US" dirty="0"/>
              <a:t>Detector collection= (1 - recording deadtime) (1-injection deadtime) </a:t>
            </a:r>
          </a:p>
          <a:p>
            <a:endParaRPr lang="en-US" dirty="0"/>
          </a:p>
          <a:p>
            <a:r>
              <a:rPr lang="en-US" dirty="0"/>
              <a:t>Detector fiducial volume = ~0.99 </a:t>
            </a:r>
          </a:p>
          <a:p>
            <a:r>
              <a:rPr lang="en-US" dirty="0"/>
              <a:t>	To go to 0.995 </a:t>
            </a:r>
            <a:r>
              <a:rPr lang="en-US" dirty="0">
                <a:sym typeface="Wingdings" panose="05000000000000000000" pitchFamily="2" charset="2"/>
              </a:rPr>
              <a:t> </a:t>
            </a:r>
            <a:r>
              <a:rPr lang="en-US" dirty="0"/>
              <a:t>need to squeeze final quads out (L* x 2 distance) and will, </a:t>
            </a:r>
          </a:p>
          <a:p>
            <a:r>
              <a:rPr lang="en-US" dirty="0"/>
              <a:t>	thus, lower peak Lumi by ~1/2. Caution: a push for +5% could lose -50% in </a:t>
            </a:r>
          </a:p>
          <a:p>
            <a:r>
              <a:rPr lang="en-US" dirty="0"/>
              <a:t>	physics.</a:t>
            </a:r>
          </a:p>
          <a:p>
            <a:endParaRPr lang="en-US" dirty="0"/>
          </a:p>
          <a:p>
            <a:r>
              <a:rPr lang="en-US" dirty="0"/>
              <a:t>Beam lifetime ~ 10 min.  Injection detector time veto is a few msec per injection.</a:t>
            </a:r>
          </a:p>
        </p:txBody>
      </p:sp>
    </p:spTree>
    <p:extLst>
      <p:ext uri="{BB962C8B-B14F-4D97-AF65-F5344CB8AC3E}">
        <p14:creationId xmlns:p14="http://schemas.microsoft.com/office/powerpoint/2010/main" val="170747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8F39E1C-0013-D361-9DBF-9F136916ABAE}"/>
              </a:ext>
            </a:extLst>
          </p:cNvPr>
          <p:cNvSpPr>
            <a:spLocks noGrp="1"/>
          </p:cNvSpPr>
          <p:nvPr>
            <p:ph type="sldNum" sz="quarter" idx="11"/>
          </p:nvPr>
        </p:nvSpPr>
        <p:spPr/>
        <p:txBody>
          <a:bodyPr/>
          <a:lstStyle/>
          <a:p>
            <a:fld id="{5BD36294-2849-48A8-8531-5354CF3095D2}" type="slidenum">
              <a:rPr lang="en-US" smtClean="0"/>
              <a:pPr/>
              <a:t>10</a:t>
            </a:fld>
            <a:endParaRPr lang="en-US" dirty="0"/>
          </a:p>
        </p:txBody>
      </p:sp>
      <p:sp>
        <p:nvSpPr>
          <p:cNvPr id="3" name="Title 2">
            <a:extLst>
              <a:ext uri="{FF2B5EF4-FFF2-40B4-BE49-F238E27FC236}">
                <a16:creationId xmlns:a16="http://schemas.microsoft.com/office/drawing/2014/main" id="{410C5D97-EBC1-6060-B979-B6D43089362D}"/>
              </a:ext>
            </a:extLst>
          </p:cNvPr>
          <p:cNvSpPr>
            <a:spLocks noGrp="1"/>
          </p:cNvSpPr>
          <p:nvPr>
            <p:ph type="title"/>
          </p:nvPr>
        </p:nvSpPr>
        <p:spPr/>
        <p:txBody>
          <a:bodyPr/>
          <a:lstStyle/>
          <a:p>
            <a:r>
              <a:rPr lang="en-US" dirty="0"/>
              <a:t>SuperKEKB and Belle-II</a:t>
            </a:r>
          </a:p>
        </p:txBody>
      </p:sp>
      <p:pic>
        <p:nvPicPr>
          <p:cNvPr id="6" name="Content Placeholder 5">
            <a:extLst>
              <a:ext uri="{FF2B5EF4-FFF2-40B4-BE49-F238E27FC236}">
                <a16:creationId xmlns:a16="http://schemas.microsoft.com/office/drawing/2014/main" id="{05E6F4C7-B86E-2427-2342-50AC9F80D7B5}"/>
              </a:ext>
            </a:extLst>
          </p:cNvPr>
          <p:cNvPicPr>
            <a:picLocks noGrp="1" noChangeAspect="1"/>
          </p:cNvPicPr>
          <p:nvPr>
            <p:ph sz="quarter" idx="14"/>
          </p:nvPr>
        </p:nvPicPr>
        <p:blipFill>
          <a:blip r:embed="rId2"/>
          <a:stretch>
            <a:fillRect/>
          </a:stretch>
        </p:blipFill>
        <p:spPr>
          <a:xfrm>
            <a:off x="536670" y="1670050"/>
            <a:ext cx="7927786" cy="4648200"/>
          </a:xfrm>
        </p:spPr>
      </p:pic>
      <p:sp>
        <p:nvSpPr>
          <p:cNvPr id="4" name="TextBox 3">
            <a:extLst>
              <a:ext uri="{FF2B5EF4-FFF2-40B4-BE49-F238E27FC236}">
                <a16:creationId xmlns:a16="http://schemas.microsoft.com/office/drawing/2014/main" id="{C43EBA75-9204-93D6-651A-D4E11C9AE8D8}"/>
              </a:ext>
            </a:extLst>
          </p:cNvPr>
          <p:cNvSpPr txBox="1"/>
          <p:nvPr/>
        </p:nvSpPr>
        <p:spPr>
          <a:xfrm>
            <a:off x="304800" y="6172200"/>
            <a:ext cx="6554038" cy="646331"/>
          </a:xfrm>
          <a:prstGeom prst="rect">
            <a:avLst/>
          </a:prstGeom>
          <a:noFill/>
        </p:spPr>
        <p:txBody>
          <a:bodyPr wrap="none" rtlCol="0">
            <a:spAutoFit/>
          </a:bodyPr>
          <a:lstStyle/>
          <a:p>
            <a:r>
              <a:rPr lang="en-US" dirty="0">
                <a:solidFill>
                  <a:srgbClr val="0070C0"/>
                </a:solidFill>
              </a:rPr>
              <a:t>A new record of peak luminosity of 5.32x10^34 was achieved </a:t>
            </a:r>
          </a:p>
          <a:p>
            <a:r>
              <a:rPr lang="en-US" dirty="0">
                <a:solidFill>
                  <a:srgbClr val="0070C0"/>
                </a:solidFill>
              </a:rPr>
              <a:t>(Belle II HV off) and the integrated luminosity reached 914 /fb .</a:t>
            </a:r>
          </a:p>
        </p:txBody>
      </p:sp>
    </p:spTree>
    <p:extLst>
      <p:ext uri="{BB962C8B-B14F-4D97-AF65-F5344CB8AC3E}">
        <p14:creationId xmlns:p14="http://schemas.microsoft.com/office/powerpoint/2010/main" val="1616712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1CBCE49-5878-DE62-641F-8753871ABBCB}"/>
              </a:ext>
            </a:extLst>
          </p:cNvPr>
          <p:cNvSpPr>
            <a:spLocks noGrp="1"/>
          </p:cNvSpPr>
          <p:nvPr>
            <p:ph type="sldNum" sz="quarter" idx="11"/>
          </p:nvPr>
        </p:nvSpPr>
        <p:spPr/>
        <p:txBody>
          <a:bodyPr/>
          <a:lstStyle/>
          <a:p>
            <a:fld id="{5BD36294-2849-48A8-8531-5354CF3095D2}" type="slidenum">
              <a:rPr lang="en-US" smtClean="0"/>
              <a:pPr/>
              <a:t>11</a:t>
            </a:fld>
            <a:endParaRPr lang="en-US" dirty="0"/>
          </a:p>
        </p:txBody>
      </p:sp>
      <p:sp>
        <p:nvSpPr>
          <p:cNvPr id="3" name="Title 2">
            <a:extLst>
              <a:ext uri="{FF2B5EF4-FFF2-40B4-BE49-F238E27FC236}">
                <a16:creationId xmlns:a16="http://schemas.microsoft.com/office/drawing/2014/main" id="{500835B5-5FBB-9569-6BCD-7B166C942DBE}"/>
              </a:ext>
            </a:extLst>
          </p:cNvPr>
          <p:cNvSpPr>
            <a:spLocks noGrp="1"/>
          </p:cNvSpPr>
          <p:nvPr>
            <p:ph type="title"/>
          </p:nvPr>
        </p:nvSpPr>
        <p:spPr>
          <a:xfrm>
            <a:off x="228600" y="129091"/>
            <a:ext cx="8610600" cy="753033"/>
          </a:xfrm>
        </p:spPr>
        <p:txBody>
          <a:bodyPr/>
          <a:lstStyle/>
          <a:p>
            <a:r>
              <a:rPr lang="en-US" sz="2000" dirty="0"/>
              <a:t>Example: SuperKEKB Operations (June 8, 2026) (courtesy KEK)</a:t>
            </a:r>
          </a:p>
        </p:txBody>
      </p:sp>
      <p:pic>
        <p:nvPicPr>
          <p:cNvPr id="5" name="Content Placeholder 4">
            <a:extLst>
              <a:ext uri="{FF2B5EF4-FFF2-40B4-BE49-F238E27FC236}">
                <a16:creationId xmlns:a16="http://schemas.microsoft.com/office/drawing/2014/main" id="{187947AE-1180-67CD-BC26-CF7F7AD516DF}"/>
              </a:ext>
            </a:extLst>
          </p:cNvPr>
          <p:cNvPicPr>
            <a:picLocks noGrp="1" noChangeAspect="1"/>
          </p:cNvPicPr>
          <p:nvPr>
            <p:ph sz="quarter" idx="14"/>
          </p:nvPr>
        </p:nvPicPr>
        <p:blipFill>
          <a:blip r:embed="rId2"/>
          <a:stretch>
            <a:fillRect/>
          </a:stretch>
        </p:blipFill>
        <p:spPr>
          <a:xfrm>
            <a:off x="1752600" y="1217724"/>
            <a:ext cx="5356197" cy="5411676"/>
          </a:xfrm>
          <a:prstGeom prst="rect">
            <a:avLst/>
          </a:prstGeom>
        </p:spPr>
      </p:pic>
      <p:sp>
        <p:nvSpPr>
          <p:cNvPr id="6" name="TextBox 5">
            <a:extLst>
              <a:ext uri="{FF2B5EF4-FFF2-40B4-BE49-F238E27FC236}">
                <a16:creationId xmlns:a16="http://schemas.microsoft.com/office/drawing/2014/main" id="{DB6F95DA-B6FF-7541-2BA3-C529F77C4EC3}"/>
              </a:ext>
            </a:extLst>
          </p:cNvPr>
          <p:cNvSpPr txBox="1"/>
          <p:nvPr/>
        </p:nvSpPr>
        <p:spPr>
          <a:xfrm>
            <a:off x="7543800" y="2133600"/>
            <a:ext cx="1184940" cy="646331"/>
          </a:xfrm>
          <a:prstGeom prst="rect">
            <a:avLst/>
          </a:prstGeom>
          <a:noFill/>
        </p:spPr>
        <p:txBody>
          <a:bodyPr wrap="none" rtlCol="0">
            <a:spAutoFit/>
          </a:bodyPr>
          <a:lstStyle/>
          <a:p>
            <a:r>
              <a:rPr lang="en-US" dirty="0"/>
              <a:t>HER one </a:t>
            </a:r>
          </a:p>
          <a:p>
            <a:r>
              <a:rPr lang="en-US" dirty="0"/>
              <a:t>beam trip</a:t>
            </a:r>
          </a:p>
        </p:txBody>
      </p:sp>
      <p:cxnSp>
        <p:nvCxnSpPr>
          <p:cNvPr id="8" name="Straight Arrow Connector 7">
            <a:extLst>
              <a:ext uri="{FF2B5EF4-FFF2-40B4-BE49-F238E27FC236}">
                <a16:creationId xmlns:a16="http://schemas.microsoft.com/office/drawing/2014/main" id="{BDF90123-D594-CEF8-5745-192B46D4CDF4}"/>
              </a:ext>
            </a:extLst>
          </p:cNvPr>
          <p:cNvCxnSpPr>
            <a:stCxn id="6" idx="1"/>
          </p:cNvCxnSpPr>
          <p:nvPr/>
        </p:nvCxnSpPr>
        <p:spPr>
          <a:xfrm flipH="1" flipV="1">
            <a:off x="6324600" y="2438400"/>
            <a:ext cx="1219200" cy="183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2E827378-9805-D8F0-A07A-8C8CF9E37F34}"/>
              </a:ext>
            </a:extLst>
          </p:cNvPr>
          <p:cNvSpPr txBox="1"/>
          <p:nvPr/>
        </p:nvSpPr>
        <p:spPr>
          <a:xfrm>
            <a:off x="7245350" y="3077277"/>
            <a:ext cx="2163001" cy="923330"/>
          </a:xfrm>
          <a:prstGeom prst="rect">
            <a:avLst/>
          </a:prstGeom>
          <a:noFill/>
        </p:spPr>
        <p:txBody>
          <a:bodyPr wrap="square" rtlCol="0">
            <a:spAutoFit/>
          </a:bodyPr>
          <a:lstStyle/>
          <a:p>
            <a:r>
              <a:rPr lang="en-US" dirty="0"/>
              <a:t>LER unstable current + one beam trip</a:t>
            </a:r>
          </a:p>
        </p:txBody>
      </p:sp>
      <p:cxnSp>
        <p:nvCxnSpPr>
          <p:cNvPr id="11" name="Straight Arrow Connector 10">
            <a:extLst>
              <a:ext uri="{FF2B5EF4-FFF2-40B4-BE49-F238E27FC236}">
                <a16:creationId xmlns:a16="http://schemas.microsoft.com/office/drawing/2014/main" id="{8E6C1FDF-A87B-8116-877A-CA15FC521387}"/>
              </a:ext>
            </a:extLst>
          </p:cNvPr>
          <p:cNvCxnSpPr>
            <a:cxnSpLocks/>
            <a:stCxn id="9" idx="1"/>
          </p:cNvCxnSpPr>
          <p:nvPr/>
        </p:nvCxnSpPr>
        <p:spPr>
          <a:xfrm flipH="1" flipV="1">
            <a:off x="5562600" y="3200400"/>
            <a:ext cx="1682750" cy="3385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CE0EA67-D730-49E1-6470-55A35640AD07}"/>
              </a:ext>
            </a:extLst>
          </p:cNvPr>
          <p:cNvSpPr txBox="1"/>
          <p:nvPr/>
        </p:nvSpPr>
        <p:spPr>
          <a:xfrm>
            <a:off x="7162800" y="5410200"/>
            <a:ext cx="1518364" cy="923330"/>
          </a:xfrm>
          <a:prstGeom prst="rect">
            <a:avLst/>
          </a:prstGeom>
          <a:noFill/>
        </p:spPr>
        <p:txBody>
          <a:bodyPr wrap="none" rtlCol="0">
            <a:spAutoFit/>
          </a:bodyPr>
          <a:lstStyle/>
          <a:p>
            <a:r>
              <a:rPr lang="en-US" dirty="0"/>
              <a:t>Belle-II data </a:t>
            </a:r>
          </a:p>
          <a:p>
            <a:r>
              <a:rPr lang="en-US" dirty="0"/>
              <a:t>collection  </a:t>
            </a:r>
          </a:p>
          <a:p>
            <a:r>
              <a:rPr lang="en-US" dirty="0"/>
              <a:t>is about 80%</a:t>
            </a:r>
          </a:p>
        </p:txBody>
      </p:sp>
      <p:cxnSp>
        <p:nvCxnSpPr>
          <p:cNvPr id="15" name="Straight Arrow Connector 14">
            <a:extLst>
              <a:ext uri="{FF2B5EF4-FFF2-40B4-BE49-F238E27FC236}">
                <a16:creationId xmlns:a16="http://schemas.microsoft.com/office/drawing/2014/main" id="{63414314-87E8-C5E2-D7F8-F4DDBEBD466E}"/>
              </a:ext>
            </a:extLst>
          </p:cNvPr>
          <p:cNvCxnSpPr/>
          <p:nvPr/>
        </p:nvCxnSpPr>
        <p:spPr>
          <a:xfrm flipH="1" flipV="1">
            <a:off x="6096000" y="5562600"/>
            <a:ext cx="1012797" cy="309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F8707E0-7724-B97B-7F4F-3D895A37A684}"/>
              </a:ext>
            </a:extLst>
          </p:cNvPr>
          <p:cNvSpPr txBox="1"/>
          <p:nvPr/>
        </p:nvSpPr>
        <p:spPr>
          <a:xfrm>
            <a:off x="152400" y="2133600"/>
            <a:ext cx="1875949" cy="2308324"/>
          </a:xfrm>
          <a:prstGeom prst="rect">
            <a:avLst/>
          </a:prstGeom>
          <a:noFill/>
        </p:spPr>
        <p:txBody>
          <a:bodyPr wrap="square" rtlCol="0">
            <a:spAutoFit/>
          </a:bodyPr>
          <a:lstStyle/>
          <a:p>
            <a:r>
              <a:rPr lang="en-US" dirty="0"/>
              <a:t>Top-up injection</a:t>
            </a:r>
          </a:p>
          <a:p>
            <a:r>
              <a:rPr lang="en-US" dirty="0"/>
              <a:t>for both beams.</a:t>
            </a:r>
          </a:p>
          <a:p>
            <a:endParaRPr lang="en-US" dirty="0"/>
          </a:p>
          <a:p>
            <a:r>
              <a:rPr lang="en-US" dirty="0"/>
              <a:t>Lifetimes =</a:t>
            </a:r>
          </a:p>
          <a:p>
            <a:r>
              <a:rPr lang="en-US" dirty="0"/>
              <a:t>HER ~ 39 min</a:t>
            </a:r>
          </a:p>
          <a:p>
            <a:r>
              <a:rPr lang="en-US" dirty="0"/>
              <a:t>LER ~ 20 min</a:t>
            </a:r>
          </a:p>
          <a:p>
            <a:r>
              <a:rPr lang="en-US" dirty="0"/>
              <a:t>Luminosity lifetime ~13 min</a:t>
            </a:r>
          </a:p>
        </p:txBody>
      </p:sp>
    </p:spTree>
    <p:extLst>
      <p:ext uri="{BB962C8B-B14F-4D97-AF65-F5344CB8AC3E}">
        <p14:creationId xmlns:p14="http://schemas.microsoft.com/office/powerpoint/2010/main" val="13282828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DC5F71-C963-BC61-CFE7-56AD6A279796}"/>
              </a:ext>
            </a:extLst>
          </p:cNvPr>
          <p:cNvSpPr>
            <a:spLocks noGrp="1"/>
          </p:cNvSpPr>
          <p:nvPr>
            <p:ph type="sldNum" sz="quarter" idx="11"/>
          </p:nvPr>
        </p:nvSpPr>
        <p:spPr/>
        <p:txBody>
          <a:bodyPr/>
          <a:lstStyle/>
          <a:p>
            <a:fld id="{5BD36294-2849-48A8-8531-5354CF3095D2}" type="slidenum">
              <a:rPr lang="en-US" smtClean="0"/>
              <a:pPr/>
              <a:t>12</a:t>
            </a:fld>
            <a:endParaRPr lang="en-US" dirty="0"/>
          </a:p>
        </p:txBody>
      </p:sp>
      <p:sp>
        <p:nvSpPr>
          <p:cNvPr id="3" name="Title 2">
            <a:extLst>
              <a:ext uri="{FF2B5EF4-FFF2-40B4-BE49-F238E27FC236}">
                <a16:creationId xmlns:a16="http://schemas.microsoft.com/office/drawing/2014/main" id="{8C327BA7-1282-D487-ABFA-BBCDDA8EF260}"/>
              </a:ext>
            </a:extLst>
          </p:cNvPr>
          <p:cNvSpPr>
            <a:spLocks noGrp="1"/>
          </p:cNvSpPr>
          <p:nvPr>
            <p:ph type="title"/>
          </p:nvPr>
        </p:nvSpPr>
        <p:spPr/>
        <p:txBody>
          <a:bodyPr/>
          <a:lstStyle/>
          <a:p>
            <a:r>
              <a:rPr lang="en-US" dirty="0"/>
              <a:t>SuperKEKB Parameters</a:t>
            </a:r>
          </a:p>
        </p:txBody>
      </p:sp>
      <p:pic>
        <p:nvPicPr>
          <p:cNvPr id="6" name="Content Placeholder 5">
            <a:extLst>
              <a:ext uri="{FF2B5EF4-FFF2-40B4-BE49-F238E27FC236}">
                <a16:creationId xmlns:a16="http://schemas.microsoft.com/office/drawing/2014/main" id="{A3576ADE-3F06-8B80-E174-53AC184207CB}"/>
              </a:ext>
            </a:extLst>
          </p:cNvPr>
          <p:cNvPicPr>
            <a:picLocks noGrp="1" noChangeAspect="1"/>
          </p:cNvPicPr>
          <p:nvPr>
            <p:ph sz="quarter" idx="14"/>
          </p:nvPr>
        </p:nvPicPr>
        <p:blipFill>
          <a:blip r:embed="rId2"/>
          <a:stretch>
            <a:fillRect/>
          </a:stretch>
        </p:blipFill>
        <p:spPr>
          <a:xfrm>
            <a:off x="446088" y="1772264"/>
            <a:ext cx="8108950" cy="4443771"/>
          </a:xfrm>
        </p:spPr>
      </p:pic>
    </p:spTree>
    <p:extLst>
      <p:ext uri="{BB962C8B-B14F-4D97-AF65-F5344CB8AC3E}">
        <p14:creationId xmlns:p14="http://schemas.microsoft.com/office/powerpoint/2010/main" val="1471295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B244CA-F39A-DA12-9922-5E6675C98E01}"/>
              </a:ext>
            </a:extLst>
          </p:cNvPr>
          <p:cNvSpPr>
            <a:spLocks noGrp="1"/>
          </p:cNvSpPr>
          <p:nvPr>
            <p:ph type="sldNum" sz="quarter" idx="11"/>
          </p:nvPr>
        </p:nvSpPr>
        <p:spPr/>
        <p:txBody>
          <a:bodyPr/>
          <a:lstStyle/>
          <a:p>
            <a:fld id="{5BD36294-2849-48A8-8531-5354CF3095D2}" type="slidenum">
              <a:rPr lang="en-US" smtClean="0"/>
              <a:pPr/>
              <a:t>13</a:t>
            </a:fld>
            <a:endParaRPr lang="en-US" dirty="0"/>
          </a:p>
        </p:txBody>
      </p:sp>
      <p:sp>
        <p:nvSpPr>
          <p:cNvPr id="3" name="Title 2">
            <a:extLst>
              <a:ext uri="{FF2B5EF4-FFF2-40B4-BE49-F238E27FC236}">
                <a16:creationId xmlns:a16="http://schemas.microsoft.com/office/drawing/2014/main" id="{2E07F439-4659-B59F-F3E6-64D407255068}"/>
              </a:ext>
            </a:extLst>
          </p:cNvPr>
          <p:cNvSpPr>
            <a:spLocks noGrp="1"/>
          </p:cNvSpPr>
          <p:nvPr>
            <p:ph type="title"/>
          </p:nvPr>
        </p:nvSpPr>
        <p:spPr/>
        <p:txBody>
          <a:bodyPr/>
          <a:lstStyle/>
          <a:p>
            <a:r>
              <a:rPr lang="en-US" dirty="0"/>
              <a:t>Overall SuperKEKB IR Layout</a:t>
            </a:r>
          </a:p>
        </p:txBody>
      </p:sp>
      <p:pic>
        <p:nvPicPr>
          <p:cNvPr id="4" name="Content Placeholder 3">
            <a:extLst>
              <a:ext uri="{FF2B5EF4-FFF2-40B4-BE49-F238E27FC236}">
                <a16:creationId xmlns:a16="http://schemas.microsoft.com/office/drawing/2014/main" id="{819333A4-A064-0864-442F-9F4BB08F8241}"/>
              </a:ext>
            </a:extLst>
          </p:cNvPr>
          <p:cNvPicPr>
            <a:picLocks noGrp="1" noChangeAspect="1"/>
          </p:cNvPicPr>
          <p:nvPr>
            <p:ph sz="quarter" idx="14"/>
          </p:nvPr>
        </p:nvPicPr>
        <p:blipFill>
          <a:blip r:embed="rId3"/>
          <a:stretch>
            <a:fillRect/>
          </a:stretch>
        </p:blipFill>
        <p:spPr>
          <a:xfrm>
            <a:off x="86468" y="2286000"/>
            <a:ext cx="8905132" cy="3135926"/>
          </a:xfrm>
          <a:prstGeom prst="rect">
            <a:avLst/>
          </a:prstGeom>
        </p:spPr>
      </p:pic>
    </p:spTree>
    <p:extLst>
      <p:ext uri="{BB962C8B-B14F-4D97-AF65-F5344CB8AC3E}">
        <p14:creationId xmlns:p14="http://schemas.microsoft.com/office/powerpoint/2010/main" val="3912008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3F1522-91EC-7BE1-ABF2-67A17F81A974}"/>
              </a:ext>
            </a:extLst>
          </p:cNvPr>
          <p:cNvSpPr>
            <a:spLocks noGrp="1"/>
          </p:cNvSpPr>
          <p:nvPr>
            <p:ph type="sldNum" sz="quarter" idx="11"/>
          </p:nvPr>
        </p:nvSpPr>
        <p:spPr/>
        <p:txBody>
          <a:bodyPr/>
          <a:lstStyle/>
          <a:p>
            <a:fld id="{5BD36294-2849-48A8-8531-5354CF3095D2}" type="slidenum">
              <a:rPr lang="en-US" smtClean="0"/>
              <a:pPr/>
              <a:t>14</a:t>
            </a:fld>
            <a:endParaRPr lang="en-US" dirty="0"/>
          </a:p>
        </p:txBody>
      </p:sp>
      <p:sp>
        <p:nvSpPr>
          <p:cNvPr id="3" name="Title 2">
            <a:extLst>
              <a:ext uri="{FF2B5EF4-FFF2-40B4-BE49-F238E27FC236}">
                <a16:creationId xmlns:a16="http://schemas.microsoft.com/office/drawing/2014/main" id="{CB105032-64FD-C8C2-267E-202C9C5428EB}"/>
              </a:ext>
            </a:extLst>
          </p:cNvPr>
          <p:cNvSpPr>
            <a:spLocks noGrp="1"/>
          </p:cNvSpPr>
          <p:nvPr>
            <p:ph type="title"/>
          </p:nvPr>
        </p:nvSpPr>
        <p:spPr/>
        <p:txBody>
          <a:bodyPr/>
          <a:lstStyle/>
          <a:p>
            <a:r>
              <a:rPr lang="en-US" dirty="0"/>
              <a:t>SuperKEKB IR Cryostats</a:t>
            </a:r>
          </a:p>
        </p:txBody>
      </p:sp>
      <p:pic>
        <p:nvPicPr>
          <p:cNvPr id="5" name="Content Placeholder 4">
            <a:extLst>
              <a:ext uri="{FF2B5EF4-FFF2-40B4-BE49-F238E27FC236}">
                <a16:creationId xmlns:a16="http://schemas.microsoft.com/office/drawing/2014/main" id="{A5C8C3F3-DAA0-78F1-A3A1-4D07BC1BFCAD}"/>
              </a:ext>
            </a:extLst>
          </p:cNvPr>
          <p:cNvPicPr>
            <a:picLocks noGrp="1" noChangeAspect="1"/>
          </p:cNvPicPr>
          <p:nvPr>
            <p:ph sz="quarter" idx="14"/>
          </p:nvPr>
        </p:nvPicPr>
        <p:blipFill>
          <a:blip r:embed="rId2"/>
          <a:stretch>
            <a:fillRect/>
          </a:stretch>
        </p:blipFill>
        <p:spPr>
          <a:xfrm>
            <a:off x="517901" y="1670050"/>
            <a:ext cx="7965324" cy="4648200"/>
          </a:xfrm>
          <a:prstGeom prst="rect">
            <a:avLst/>
          </a:prstGeom>
        </p:spPr>
      </p:pic>
    </p:spTree>
    <p:extLst>
      <p:ext uri="{BB962C8B-B14F-4D97-AF65-F5344CB8AC3E}">
        <p14:creationId xmlns:p14="http://schemas.microsoft.com/office/powerpoint/2010/main" val="3197491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44FC4-E7E3-EEB9-F788-901920DCB6D4}"/>
              </a:ext>
            </a:extLst>
          </p:cNvPr>
          <p:cNvSpPr>
            <a:spLocks noGrp="1"/>
          </p:cNvSpPr>
          <p:nvPr>
            <p:ph type="title"/>
          </p:nvPr>
        </p:nvSpPr>
        <p:spPr/>
        <p:txBody>
          <a:bodyPr/>
          <a:lstStyle/>
          <a:p>
            <a:r>
              <a:rPr lang="en-US" dirty="0"/>
              <a:t>Belle-II Center View</a:t>
            </a:r>
          </a:p>
        </p:txBody>
      </p:sp>
      <p:pic>
        <p:nvPicPr>
          <p:cNvPr id="5" name="Content Placeholder 4">
            <a:extLst>
              <a:ext uri="{FF2B5EF4-FFF2-40B4-BE49-F238E27FC236}">
                <a16:creationId xmlns:a16="http://schemas.microsoft.com/office/drawing/2014/main" id="{46A33924-4915-D655-F8D6-8026415022B0}"/>
              </a:ext>
            </a:extLst>
          </p:cNvPr>
          <p:cNvPicPr>
            <a:picLocks noGrp="1" noChangeAspect="1"/>
          </p:cNvPicPr>
          <p:nvPr>
            <p:ph idx="1"/>
          </p:nvPr>
        </p:nvPicPr>
        <p:blipFill>
          <a:blip r:embed="rId2"/>
          <a:stretch>
            <a:fillRect/>
          </a:stretch>
        </p:blipFill>
        <p:spPr>
          <a:xfrm>
            <a:off x="577424" y="1188176"/>
            <a:ext cx="7575976" cy="5144824"/>
          </a:xfrm>
          <a:prstGeom prst="rect">
            <a:avLst/>
          </a:prstGeom>
        </p:spPr>
      </p:pic>
      <p:sp>
        <p:nvSpPr>
          <p:cNvPr id="4" name="Slide Number Placeholder 3">
            <a:extLst>
              <a:ext uri="{FF2B5EF4-FFF2-40B4-BE49-F238E27FC236}">
                <a16:creationId xmlns:a16="http://schemas.microsoft.com/office/drawing/2014/main" id="{0DFCCB88-FB82-17FF-A594-005AB6F15B3E}"/>
              </a:ext>
            </a:extLst>
          </p:cNvPr>
          <p:cNvSpPr>
            <a:spLocks noGrp="1"/>
          </p:cNvSpPr>
          <p:nvPr>
            <p:ph type="sldNum" sz="quarter" idx="12"/>
          </p:nvPr>
        </p:nvSpPr>
        <p:spPr/>
        <p:txBody>
          <a:bodyPr/>
          <a:lstStyle/>
          <a:p>
            <a:fld id="{D78CD0DB-1909-DB48-8B43-F402CD30F538}" type="slidenum">
              <a:rPr lang="en-US" smtClean="0"/>
              <a:t>15</a:t>
            </a:fld>
            <a:endParaRPr lang="en-US"/>
          </a:p>
        </p:txBody>
      </p:sp>
    </p:spTree>
    <p:extLst>
      <p:ext uri="{BB962C8B-B14F-4D97-AF65-F5344CB8AC3E}">
        <p14:creationId xmlns:p14="http://schemas.microsoft.com/office/powerpoint/2010/main" val="10521092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5171C78-B729-0BB0-D5B3-43C5FDCCF99F}"/>
              </a:ext>
            </a:extLst>
          </p:cNvPr>
          <p:cNvSpPr>
            <a:spLocks noGrp="1"/>
          </p:cNvSpPr>
          <p:nvPr>
            <p:ph type="sldNum" sz="quarter" idx="11"/>
          </p:nvPr>
        </p:nvSpPr>
        <p:spPr/>
        <p:txBody>
          <a:bodyPr/>
          <a:lstStyle/>
          <a:p>
            <a:fld id="{5BD36294-2849-48A8-8531-5354CF3095D2}" type="slidenum">
              <a:rPr lang="en-US" smtClean="0"/>
              <a:pPr/>
              <a:t>16</a:t>
            </a:fld>
            <a:endParaRPr lang="en-US" dirty="0"/>
          </a:p>
        </p:txBody>
      </p:sp>
      <p:sp>
        <p:nvSpPr>
          <p:cNvPr id="3" name="Title 2">
            <a:extLst>
              <a:ext uri="{FF2B5EF4-FFF2-40B4-BE49-F238E27FC236}">
                <a16:creationId xmlns:a16="http://schemas.microsoft.com/office/drawing/2014/main" id="{4E2EA9D5-9E82-1098-4F02-F298055CE5CD}"/>
              </a:ext>
            </a:extLst>
          </p:cNvPr>
          <p:cNvSpPr>
            <a:spLocks noGrp="1"/>
          </p:cNvSpPr>
          <p:nvPr>
            <p:ph type="title"/>
          </p:nvPr>
        </p:nvSpPr>
        <p:spPr/>
        <p:txBody>
          <a:bodyPr/>
          <a:lstStyle/>
          <a:p>
            <a:r>
              <a:rPr lang="en-US" dirty="0"/>
              <a:t>CEPC Overview (~2023)</a:t>
            </a:r>
          </a:p>
        </p:txBody>
      </p:sp>
      <p:pic>
        <p:nvPicPr>
          <p:cNvPr id="6" name="Content Placeholder 5">
            <a:extLst>
              <a:ext uri="{FF2B5EF4-FFF2-40B4-BE49-F238E27FC236}">
                <a16:creationId xmlns:a16="http://schemas.microsoft.com/office/drawing/2014/main" id="{4D54C51E-E5E8-DA77-430E-7512BA51A315}"/>
              </a:ext>
            </a:extLst>
          </p:cNvPr>
          <p:cNvPicPr>
            <a:picLocks noGrp="1" noChangeAspect="1"/>
          </p:cNvPicPr>
          <p:nvPr>
            <p:ph sz="quarter" idx="14"/>
          </p:nvPr>
        </p:nvPicPr>
        <p:blipFill>
          <a:blip r:embed="rId2"/>
          <a:stretch>
            <a:fillRect/>
          </a:stretch>
        </p:blipFill>
        <p:spPr>
          <a:xfrm>
            <a:off x="446088" y="2539491"/>
            <a:ext cx="8108950" cy="2909317"/>
          </a:xfrm>
        </p:spPr>
      </p:pic>
    </p:spTree>
    <p:extLst>
      <p:ext uri="{BB962C8B-B14F-4D97-AF65-F5344CB8AC3E}">
        <p14:creationId xmlns:p14="http://schemas.microsoft.com/office/powerpoint/2010/main" val="40062970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4E7053-F5FA-2B6E-31BA-F0D8E068016E}"/>
              </a:ext>
            </a:extLst>
          </p:cNvPr>
          <p:cNvSpPr>
            <a:spLocks noGrp="1"/>
          </p:cNvSpPr>
          <p:nvPr>
            <p:ph type="sldNum" sz="quarter" idx="11"/>
          </p:nvPr>
        </p:nvSpPr>
        <p:spPr/>
        <p:txBody>
          <a:bodyPr/>
          <a:lstStyle/>
          <a:p>
            <a:fld id="{5BD36294-2849-48A8-8531-5354CF3095D2}" type="slidenum">
              <a:rPr lang="en-US" smtClean="0"/>
              <a:pPr/>
              <a:t>17</a:t>
            </a:fld>
            <a:endParaRPr lang="en-US" dirty="0"/>
          </a:p>
        </p:txBody>
      </p:sp>
      <p:sp>
        <p:nvSpPr>
          <p:cNvPr id="3" name="Title 2">
            <a:extLst>
              <a:ext uri="{FF2B5EF4-FFF2-40B4-BE49-F238E27FC236}">
                <a16:creationId xmlns:a16="http://schemas.microsoft.com/office/drawing/2014/main" id="{5AF69921-5B1D-9B65-7F32-2262EFB71B98}"/>
              </a:ext>
            </a:extLst>
          </p:cNvPr>
          <p:cNvSpPr>
            <a:spLocks noGrp="1"/>
          </p:cNvSpPr>
          <p:nvPr>
            <p:ph type="title"/>
          </p:nvPr>
        </p:nvSpPr>
        <p:spPr/>
        <p:txBody>
          <a:bodyPr/>
          <a:lstStyle/>
          <a:p>
            <a:r>
              <a:rPr lang="en-US" dirty="0"/>
              <a:t>CEPC Parameters</a:t>
            </a:r>
          </a:p>
        </p:txBody>
      </p:sp>
      <p:pic>
        <p:nvPicPr>
          <p:cNvPr id="6" name="Content Placeholder 5">
            <a:extLst>
              <a:ext uri="{FF2B5EF4-FFF2-40B4-BE49-F238E27FC236}">
                <a16:creationId xmlns:a16="http://schemas.microsoft.com/office/drawing/2014/main" id="{FBD0EC50-BA41-79D8-76A6-C89634123CC1}"/>
              </a:ext>
            </a:extLst>
          </p:cNvPr>
          <p:cNvPicPr>
            <a:picLocks noGrp="1" noChangeAspect="1"/>
          </p:cNvPicPr>
          <p:nvPr>
            <p:ph sz="quarter" idx="14"/>
          </p:nvPr>
        </p:nvPicPr>
        <p:blipFill>
          <a:blip r:embed="rId2"/>
          <a:stretch>
            <a:fillRect/>
          </a:stretch>
        </p:blipFill>
        <p:spPr>
          <a:xfrm>
            <a:off x="446088" y="1795346"/>
            <a:ext cx="8108950" cy="4397608"/>
          </a:xfrm>
        </p:spPr>
      </p:pic>
    </p:spTree>
    <p:extLst>
      <p:ext uri="{BB962C8B-B14F-4D97-AF65-F5344CB8AC3E}">
        <p14:creationId xmlns:p14="http://schemas.microsoft.com/office/powerpoint/2010/main" val="25539532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57D5D0-3169-08BB-C419-016AA1163228}"/>
              </a:ext>
            </a:extLst>
          </p:cNvPr>
          <p:cNvSpPr>
            <a:spLocks noGrp="1"/>
          </p:cNvSpPr>
          <p:nvPr>
            <p:ph type="sldNum" sz="quarter" idx="11"/>
          </p:nvPr>
        </p:nvSpPr>
        <p:spPr/>
        <p:txBody>
          <a:bodyPr/>
          <a:lstStyle/>
          <a:p>
            <a:fld id="{5BD36294-2849-48A8-8531-5354CF3095D2}" type="slidenum">
              <a:rPr lang="en-US" smtClean="0"/>
              <a:pPr/>
              <a:t>18</a:t>
            </a:fld>
            <a:endParaRPr lang="en-US" dirty="0"/>
          </a:p>
        </p:txBody>
      </p:sp>
      <p:sp>
        <p:nvSpPr>
          <p:cNvPr id="3" name="Title 2">
            <a:extLst>
              <a:ext uri="{FF2B5EF4-FFF2-40B4-BE49-F238E27FC236}">
                <a16:creationId xmlns:a16="http://schemas.microsoft.com/office/drawing/2014/main" id="{4179D759-3021-724D-EB1F-6C8A773E9D28}"/>
              </a:ext>
            </a:extLst>
          </p:cNvPr>
          <p:cNvSpPr>
            <a:spLocks noGrp="1"/>
          </p:cNvSpPr>
          <p:nvPr>
            <p:ph type="title"/>
          </p:nvPr>
        </p:nvSpPr>
        <p:spPr/>
        <p:txBody>
          <a:bodyPr/>
          <a:lstStyle/>
          <a:p>
            <a:r>
              <a:rPr lang="en-US" dirty="0"/>
              <a:t>CEPC IR magnets and cryostats (Dec 2023)</a:t>
            </a:r>
          </a:p>
        </p:txBody>
      </p:sp>
      <p:pic>
        <p:nvPicPr>
          <p:cNvPr id="5" name="Content Placeholder 4">
            <a:extLst>
              <a:ext uri="{FF2B5EF4-FFF2-40B4-BE49-F238E27FC236}">
                <a16:creationId xmlns:a16="http://schemas.microsoft.com/office/drawing/2014/main" id="{3084982D-C93A-8233-CD0E-D37658CAD8A3}"/>
              </a:ext>
            </a:extLst>
          </p:cNvPr>
          <p:cNvPicPr>
            <a:picLocks noGrp="1" noChangeAspect="1"/>
          </p:cNvPicPr>
          <p:nvPr>
            <p:ph sz="quarter" idx="14"/>
          </p:nvPr>
        </p:nvPicPr>
        <p:blipFill>
          <a:blip r:embed="rId2"/>
          <a:stretch>
            <a:fillRect/>
          </a:stretch>
        </p:blipFill>
        <p:spPr>
          <a:xfrm rot="5400000">
            <a:off x="2277181" y="-553671"/>
            <a:ext cx="4690666" cy="8761079"/>
          </a:xfrm>
          <a:prstGeom prst="rect">
            <a:avLst/>
          </a:prstGeom>
        </p:spPr>
      </p:pic>
    </p:spTree>
    <p:extLst>
      <p:ext uri="{BB962C8B-B14F-4D97-AF65-F5344CB8AC3E}">
        <p14:creationId xmlns:p14="http://schemas.microsoft.com/office/powerpoint/2010/main" val="801788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9F25B5-0FF5-6504-EE00-B3428338EA63}"/>
              </a:ext>
            </a:extLst>
          </p:cNvPr>
          <p:cNvSpPr>
            <a:spLocks noGrp="1"/>
          </p:cNvSpPr>
          <p:nvPr>
            <p:ph type="sldNum" sz="quarter" idx="11"/>
          </p:nvPr>
        </p:nvSpPr>
        <p:spPr/>
        <p:txBody>
          <a:bodyPr/>
          <a:lstStyle/>
          <a:p>
            <a:fld id="{5BD36294-2849-48A8-8531-5354CF3095D2}" type="slidenum">
              <a:rPr lang="en-US" smtClean="0"/>
              <a:pPr/>
              <a:t>19</a:t>
            </a:fld>
            <a:endParaRPr lang="en-US" dirty="0"/>
          </a:p>
        </p:txBody>
      </p:sp>
      <p:sp>
        <p:nvSpPr>
          <p:cNvPr id="3" name="Title 2">
            <a:extLst>
              <a:ext uri="{FF2B5EF4-FFF2-40B4-BE49-F238E27FC236}">
                <a16:creationId xmlns:a16="http://schemas.microsoft.com/office/drawing/2014/main" id="{9B723F29-C2E5-A62F-FDB6-85AAFE84BFED}"/>
              </a:ext>
            </a:extLst>
          </p:cNvPr>
          <p:cNvSpPr>
            <a:spLocks noGrp="1"/>
          </p:cNvSpPr>
          <p:nvPr>
            <p:ph type="title"/>
          </p:nvPr>
        </p:nvSpPr>
        <p:spPr/>
        <p:txBody>
          <a:bodyPr/>
          <a:lstStyle/>
          <a:p>
            <a:r>
              <a:rPr lang="en-US" dirty="0"/>
              <a:t>ILC layout</a:t>
            </a:r>
          </a:p>
        </p:txBody>
      </p:sp>
      <p:pic>
        <p:nvPicPr>
          <p:cNvPr id="6" name="Content Placeholder 5">
            <a:extLst>
              <a:ext uri="{FF2B5EF4-FFF2-40B4-BE49-F238E27FC236}">
                <a16:creationId xmlns:a16="http://schemas.microsoft.com/office/drawing/2014/main" id="{20974155-E8E2-A849-E6B7-36DE182BA79D}"/>
              </a:ext>
            </a:extLst>
          </p:cNvPr>
          <p:cNvPicPr>
            <a:picLocks noGrp="1" noChangeAspect="1"/>
          </p:cNvPicPr>
          <p:nvPr>
            <p:ph sz="quarter" idx="14"/>
          </p:nvPr>
        </p:nvPicPr>
        <p:blipFill>
          <a:blip r:embed="rId2"/>
          <a:stretch>
            <a:fillRect/>
          </a:stretch>
        </p:blipFill>
        <p:spPr>
          <a:xfrm>
            <a:off x="446088" y="1763518"/>
            <a:ext cx="8108950" cy="4461263"/>
          </a:xfrm>
        </p:spPr>
      </p:pic>
    </p:spTree>
    <p:extLst>
      <p:ext uri="{BB962C8B-B14F-4D97-AF65-F5344CB8AC3E}">
        <p14:creationId xmlns:p14="http://schemas.microsoft.com/office/powerpoint/2010/main" val="1123663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1D3C36A-2735-7252-1824-BB0F6E8935B9}"/>
              </a:ext>
            </a:extLst>
          </p:cNvPr>
          <p:cNvSpPr>
            <a:spLocks noGrp="1"/>
          </p:cNvSpPr>
          <p:nvPr>
            <p:ph type="sldNum" sz="quarter" idx="11"/>
          </p:nvPr>
        </p:nvSpPr>
        <p:spPr/>
        <p:txBody>
          <a:bodyPr/>
          <a:lstStyle/>
          <a:p>
            <a:fld id="{5BD36294-2849-48A8-8531-5354CF3095D2}" type="slidenum">
              <a:rPr lang="en-US" smtClean="0"/>
              <a:pPr/>
              <a:t>20</a:t>
            </a:fld>
            <a:endParaRPr lang="en-US" dirty="0"/>
          </a:p>
        </p:txBody>
      </p:sp>
      <p:sp>
        <p:nvSpPr>
          <p:cNvPr id="3" name="Title 2">
            <a:extLst>
              <a:ext uri="{FF2B5EF4-FFF2-40B4-BE49-F238E27FC236}">
                <a16:creationId xmlns:a16="http://schemas.microsoft.com/office/drawing/2014/main" id="{29276C2C-E294-0978-D7FB-F9AF974A4518}"/>
              </a:ext>
            </a:extLst>
          </p:cNvPr>
          <p:cNvSpPr>
            <a:spLocks noGrp="1"/>
          </p:cNvSpPr>
          <p:nvPr>
            <p:ph type="title"/>
          </p:nvPr>
        </p:nvSpPr>
        <p:spPr/>
        <p:txBody>
          <a:bodyPr/>
          <a:lstStyle/>
          <a:p>
            <a:r>
              <a:rPr lang="en-US" sz="2000" dirty="0"/>
              <a:t>ILC Detector Concept (Accelerator IR Quads Magnets Outside)</a:t>
            </a:r>
          </a:p>
        </p:txBody>
      </p:sp>
      <p:pic>
        <p:nvPicPr>
          <p:cNvPr id="5" name="Content Placeholder 4">
            <a:extLst>
              <a:ext uri="{FF2B5EF4-FFF2-40B4-BE49-F238E27FC236}">
                <a16:creationId xmlns:a16="http://schemas.microsoft.com/office/drawing/2014/main" id="{EA27CD28-81F8-688D-4187-FC1B2E03F697}"/>
              </a:ext>
            </a:extLst>
          </p:cNvPr>
          <p:cNvPicPr>
            <a:picLocks noGrp="1" noChangeAspect="1"/>
          </p:cNvPicPr>
          <p:nvPr>
            <p:ph sz="quarter" idx="14"/>
          </p:nvPr>
        </p:nvPicPr>
        <p:blipFill>
          <a:blip r:embed="rId2"/>
          <a:stretch>
            <a:fillRect/>
          </a:stretch>
        </p:blipFill>
        <p:spPr>
          <a:xfrm>
            <a:off x="747055" y="1447800"/>
            <a:ext cx="7179404" cy="4870450"/>
          </a:xfrm>
          <a:prstGeom prst="rect">
            <a:avLst/>
          </a:prstGeom>
        </p:spPr>
      </p:pic>
    </p:spTree>
    <p:extLst>
      <p:ext uri="{BB962C8B-B14F-4D97-AF65-F5344CB8AC3E}">
        <p14:creationId xmlns:p14="http://schemas.microsoft.com/office/powerpoint/2010/main" val="2495759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C41AD-F907-7308-5D0D-24952B32CB71}"/>
              </a:ext>
            </a:extLst>
          </p:cNvPr>
          <p:cNvSpPr>
            <a:spLocks noGrp="1"/>
          </p:cNvSpPr>
          <p:nvPr>
            <p:ph type="title"/>
          </p:nvPr>
        </p:nvSpPr>
        <p:spPr/>
        <p:txBody>
          <a:bodyPr/>
          <a:lstStyle/>
          <a:p>
            <a:r>
              <a:rPr lang="en-US" dirty="0"/>
              <a:t>FCC tunnel cavern possibilities</a:t>
            </a:r>
          </a:p>
        </p:txBody>
      </p:sp>
      <p:sp>
        <p:nvSpPr>
          <p:cNvPr id="4" name="Slide Number Placeholder 3">
            <a:extLst>
              <a:ext uri="{FF2B5EF4-FFF2-40B4-BE49-F238E27FC236}">
                <a16:creationId xmlns:a16="http://schemas.microsoft.com/office/drawing/2014/main" id="{E1439103-F6E5-08D8-BAD1-C6C1F374BE70}"/>
              </a:ext>
            </a:extLst>
          </p:cNvPr>
          <p:cNvSpPr>
            <a:spLocks noGrp="1"/>
          </p:cNvSpPr>
          <p:nvPr>
            <p:ph type="sldNum" sz="quarter" idx="12"/>
          </p:nvPr>
        </p:nvSpPr>
        <p:spPr/>
        <p:txBody>
          <a:bodyPr/>
          <a:lstStyle/>
          <a:p>
            <a:fld id="{D78CD0DB-1909-DB48-8B43-F402CD30F538}" type="slidenum">
              <a:rPr lang="en-US" smtClean="0"/>
              <a:t>21</a:t>
            </a:fld>
            <a:endParaRPr lang="en-US"/>
          </a:p>
        </p:txBody>
      </p:sp>
      <p:pic>
        <p:nvPicPr>
          <p:cNvPr id="8" name="Content Placeholder 7">
            <a:extLst>
              <a:ext uri="{FF2B5EF4-FFF2-40B4-BE49-F238E27FC236}">
                <a16:creationId xmlns:a16="http://schemas.microsoft.com/office/drawing/2014/main" id="{6393223D-5CBE-FBDA-5D6E-6A7D53D04B7F}"/>
              </a:ext>
            </a:extLst>
          </p:cNvPr>
          <p:cNvPicPr>
            <a:picLocks noGrp="1" noChangeAspect="1"/>
          </p:cNvPicPr>
          <p:nvPr>
            <p:ph idx="1"/>
          </p:nvPr>
        </p:nvPicPr>
        <p:blipFill>
          <a:blip r:embed="rId2"/>
          <a:stretch>
            <a:fillRect/>
          </a:stretch>
        </p:blipFill>
        <p:spPr>
          <a:xfrm>
            <a:off x="446088" y="2102677"/>
            <a:ext cx="8108950" cy="3781358"/>
          </a:xfrm>
          <a:prstGeom prst="rect">
            <a:avLst/>
          </a:prstGeom>
        </p:spPr>
      </p:pic>
      <p:sp>
        <p:nvSpPr>
          <p:cNvPr id="9" name="TextBox 8">
            <a:extLst>
              <a:ext uri="{FF2B5EF4-FFF2-40B4-BE49-F238E27FC236}">
                <a16:creationId xmlns:a16="http://schemas.microsoft.com/office/drawing/2014/main" id="{FCB51924-0378-FF47-1B32-DA517386C2DB}"/>
              </a:ext>
            </a:extLst>
          </p:cNvPr>
          <p:cNvSpPr txBox="1"/>
          <p:nvPr/>
        </p:nvSpPr>
        <p:spPr>
          <a:xfrm>
            <a:off x="6248400" y="1295400"/>
            <a:ext cx="1236236" cy="369332"/>
          </a:xfrm>
          <a:prstGeom prst="rect">
            <a:avLst/>
          </a:prstGeom>
          <a:noFill/>
        </p:spPr>
        <p:txBody>
          <a:bodyPr wrap="none" rtlCol="0">
            <a:spAutoFit/>
          </a:bodyPr>
          <a:lstStyle/>
          <a:p>
            <a:r>
              <a:rPr lang="en-US" dirty="0"/>
              <a:t>(J. Szaga)</a:t>
            </a:r>
          </a:p>
        </p:txBody>
      </p:sp>
    </p:spTree>
    <p:extLst>
      <p:ext uri="{BB962C8B-B14F-4D97-AF65-F5344CB8AC3E}">
        <p14:creationId xmlns:p14="http://schemas.microsoft.com/office/powerpoint/2010/main" val="4090809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37E62-1CC3-FE3A-3827-EF6696F28E89}"/>
              </a:ext>
            </a:extLst>
          </p:cNvPr>
          <p:cNvSpPr>
            <a:spLocks noGrp="1"/>
          </p:cNvSpPr>
          <p:nvPr>
            <p:ph type="title"/>
          </p:nvPr>
        </p:nvSpPr>
        <p:spPr>
          <a:xfrm>
            <a:off x="451822" y="129091"/>
            <a:ext cx="8103570" cy="556709"/>
          </a:xfrm>
        </p:spPr>
        <p:txBody>
          <a:bodyPr/>
          <a:lstStyle/>
          <a:p>
            <a:r>
              <a:rPr lang="en-US" dirty="0"/>
              <a:t>Lowering LHC Detector Components</a:t>
            </a:r>
          </a:p>
        </p:txBody>
      </p:sp>
      <p:pic>
        <p:nvPicPr>
          <p:cNvPr id="5" name="Content Placeholder 4">
            <a:extLst>
              <a:ext uri="{FF2B5EF4-FFF2-40B4-BE49-F238E27FC236}">
                <a16:creationId xmlns:a16="http://schemas.microsoft.com/office/drawing/2014/main" id="{9B4F12E2-8A87-1759-60BA-BEC3B981F836}"/>
              </a:ext>
            </a:extLst>
          </p:cNvPr>
          <p:cNvPicPr>
            <a:picLocks noGrp="1" noChangeAspect="1"/>
          </p:cNvPicPr>
          <p:nvPr>
            <p:ph idx="1"/>
          </p:nvPr>
        </p:nvPicPr>
        <p:blipFill>
          <a:blip r:embed="rId2"/>
          <a:stretch>
            <a:fillRect/>
          </a:stretch>
        </p:blipFill>
        <p:spPr>
          <a:xfrm>
            <a:off x="1524000" y="945531"/>
            <a:ext cx="5247097" cy="5372719"/>
          </a:xfrm>
          <a:prstGeom prst="rect">
            <a:avLst/>
          </a:prstGeom>
        </p:spPr>
      </p:pic>
      <p:sp>
        <p:nvSpPr>
          <p:cNvPr id="4" name="Slide Number Placeholder 3">
            <a:extLst>
              <a:ext uri="{FF2B5EF4-FFF2-40B4-BE49-F238E27FC236}">
                <a16:creationId xmlns:a16="http://schemas.microsoft.com/office/drawing/2014/main" id="{23EEAF36-8E7F-ABA6-E217-DE7D7CF02781}"/>
              </a:ext>
            </a:extLst>
          </p:cNvPr>
          <p:cNvSpPr>
            <a:spLocks noGrp="1"/>
          </p:cNvSpPr>
          <p:nvPr>
            <p:ph type="sldNum" sz="quarter" idx="12"/>
          </p:nvPr>
        </p:nvSpPr>
        <p:spPr/>
        <p:txBody>
          <a:bodyPr/>
          <a:lstStyle/>
          <a:p>
            <a:fld id="{D78CD0DB-1909-DB48-8B43-F402CD30F538}" type="slidenum">
              <a:rPr lang="en-US" smtClean="0"/>
              <a:t>22</a:t>
            </a:fld>
            <a:endParaRPr lang="en-US"/>
          </a:p>
        </p:txBody>
      </p:sp>
    </p:spTree>
    <p:extLst>
      <p:ext uri="{BB962C8B-B14F-4D97-AF65-F5344CB8AC3E}">
        <p14:creationId xmlns:p14="http://schemas.microsoft.com/office/powerpoint/2010/main" val="18093441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4E7E15-0C12-DE83-92C0-36A464FCF05F}"/>
              </a:ext>
            </a:extLst>
          </p:cNvPr>
          <p:cNvSpPr>
            <a:spLocks noGrp="1"/>
          </p:cNvSpPr>
          <p:nvPr>
            <p:ph type="sldNum" sz="quarter" idx="11"/>
          </p:nvPr>
        </p:nvSpPr>
        <p:spPr/>
        <p:txBody>
          <a:bodyPr/>
          <a:lstStyle/>
          <a:p>
            <a:fld id="{5BD36294-2849-48A8-8531-5354CF3095D2}" type="slidenum">
              <a:rPr lang="en-US" smtClean="0"/>
              <a:pPr/>
              <a:t>23</a:t>
            </a:fld>
            <a:endParaRPr lang="en-US" dirty="0"/>
          </a:p>
        </p:txBody>
      </p:sp>
      <p:sp>
        <p:nvSpPr>
          <p:cNvPr id="3" name="Title 2">
            <a:extLst>
              <a:ext uri="{FF2B5EF4-FFF2-40B4-BE49-F238E27FC236}">
                <a16:creationId xmlns:a16="http://schemas.microsoft.com/office/drawing/2014/main" id="{0BA910E0-427E-8BD2-1F7A-A54412A48AD6}"/>
              </a:ext>
            </a:extLst>
          </p:cNvPr>
          <p:cNvSpPr>
            <a:spLocks noGrp="1"/>
          </p:cNvSpPr>
          <p:nvPr>
            <p:ph type="title"/>
          </p:nvPr>
        </p:nvSpPr>
        <p:spPr/>
        <p:txBody>
          <a:bodyPr/>
          <a:lstStyle/>
          <a:p>
            <a:r>
              <a:rPr lang="en-US" dirty="0"/>
              <a:t>IR Layout</a:t>
            </a:r>
          </a:p>
        </p:txBody>
      </p:sp>
      <p:pic>
        <p:nvPicPr>
          <p:cNvPr id="5" name="Content Placeholder 5">
            <a:extLst>
              <a:ext uri="{FF2B5EF4-FFF2-40B4-BE49-F238E27FC236}">
                <a16:creationId xmlns:a16="http://schemas.microsoft.com/office/drawing/2014/main" id="{65F97FA2-232E-6B47-C4E0-940148146D94}"/>
              </a:ext>
            </a:extLst>
          </p:cNvPr>
          <p:cNvPicPr>
            <a:picLocks noGrp="1" noChangeAspect="1"/>
          </p:cNvPicPr>
          <p:nvPr>
            <p:ph sz="quarter" idx="14"/>
          </p:nvPr>
        </p:nvPicPr>
        <p:blipFill>
          <a:blip r:embed="rId2"/>
          <a:stretch>
            <a:fillRect/>
          </a:stretch>
        </p:blipFill>
        <p:spPr>
          <a:xfrm>
            <a:off x="1087239" y="1493120"/>
            <a:ext cx="6380361" cy="4602880"/>
          </a:xfrm>
        </p:spPr>
      </p:pic>
    </p:spTree>
    <p:extLst>
      <p:ext uri="{BB962C8B-B14F-4D97-AF65-F5344CB8AC3E}">
        <p14:creationId xmlns:p14="http://schemas.microsoft.com/office/powerpoint/2010/main" val="41105204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DA8571A-4C5A-2B04-6CB7-8117A9D1024A}"/>
              </a:ext>
            </a:extLst>
          </p:cNvPr>
          <p:cNvSpPr>
            <a:spLocks noGrp="1"/>
          </p:cNvSpPr>
          <p:nvPr>
            <p:ph type="sldNum" sz="quarter" idx="11"/>
          </p:nvPr>
        </p:nvSpPr>
        <p:spPr/>
        <p:txBody>
          <a:bodyPr/>
          <a:lstStyle/>
          <a:p>
            <a:fld id="{5BD36294-2849-48A8-8531-5354CF3095D2}" type="slidenum">
              <a:rPr lang="en-US" smtClean="0"/>
              <a:pPr/>
              <a:t>24</a:t>
            </a:fld>
            <a:endParaRPr lang="en-US" dirty="0"/>
          </a:p>
        </p:txBody>
      </p:sp>
      <p:sp>
        <p:nvSpPr>
          <p:cNvPr id="3" name="Title 2">
            <a:extLst>
              <a:ext uri="{FF2B5EF4-FFF2-40B4-BE49-F238E27FC236}">
                <a16:creationId xmlns:a16="http://schemas.microsoft.com/office/drawing/2014/main" id="{DFBAAAD2-A9D4-D69A-0801-2C7E5F30EC1B}"/>
              </a:ext>
            </a:extLst>
          </p:cNvPr>
          <p:cNvSpPr>
            <a:spLocks noGrp="1"/>
          </p:cNvSpPr>
          <p:nvPr>
            <p:ph type="title"/>
          </p:nvPr>
        </p:nvSpPr>
        <p:spPr>
          <a:xfrm>
            <a:off x="609600" y="129091"/>
            <a:ext cx="8382000" cy="753033"/>
          </a:xfrm>
        </p:spPr>
        <p:txBody>
          <a:bodyPr/>
          <a:lstStyle/>
          <a:p>
            <a:r>
              <a:rPr lang="en-US" sz="2000" dirty="0"/>
              <a:t>Comparisons of IR (features for FCCee, CEPC, ILC, SuperKEKB)</a:t>
            </a:r>
          </a:p>
        </p:txBody>
      </p:sp>
      <p:graphicFrame>
        <p:nvGraphicFramePr>
          <p:cNvPr id="11" name="Content Placeholder 10">
            <a:extLst>
              <a:ext uri="{FF2B5EF4-FFF2-40B4-BE49-F238E27FC236}">
                <a16:creationId xmlns:a16="http://schemas.microsoft.com/office/drawing/2014/main" id="{86A83773-6C6E-DBCD-13D3-D06B4AD76FC7}"/>
              </a:ext>
            </a:extLst>
          </p:cNvPr>
          <p:cNvGraphicFramePr>
            <a:graphicFrameLocks noGrp="1"/>
          </p:cNvGraphicFramePr>
          <p:nvPr>
            <p:ph sz="quarter" idx="14"/>
            <p:extLst>
              <p:ext uri="{D42A27DB-BD31-4B8C-83A1-F6EECF244321}">
                <p14:modId xmlns:p14="http://schemas.microsoft.com/office/powerpoint/2010/main" val="2036536232"/>
              </p:ext>
            </p:extLst>
          </p:nvPr>
        </p:nvGraphicFramePr>
        <p:xfrm>
          <a:off x="304800" y="1688377"/>
          <a:ext cx="8250234" cy="3332480"/>
        </p:xfrm>
        <a:graphic>
          <a:graphicData uri="http://schemas.openxmlformats.org/drawingml/2006/table">
            <a:tbl>
              <a:tblPr firstRow="1" bandRow="1">
                <a:tableStyleId>{5C22544A-7EE6-4342-B048-85BDC9FD1C3A}</a:tableStyleId>
              </a:tblPr>
              <a:tblGrid>
                <a:gridCol w="2133600">
                  <a:extLst>
                    <a:ext uri="{9D8B030D-6E8A-4147-A177-3AD203B41FA5}">
                      <a16:colId xmlns:a16="http://schemas.microsoft.com/office/drawing/2014/main" val="2056463149"/>
                    </a:ext>
                  </a:extLst>
                </a:gridCol>
                <a:gridCol w="762000">
                  <a:extLst>
                    <a:ext uri="{9D8B030D-6E8A-4147-A177-3AD203B41FA5}">
                      <a16:colId xmlns:a16="http://schemas.microsoft.com/office/drawing/2014/main" val="3978605410"/>
                    </a:ext>
                  </a:extLst>
                </a:gridCol>
                <a:gridCol w="1229517">
                  <a:extLst>
                    <a:ext uri="{9D8B030D-6E8A-4147-A177-3AD203B41FA5}">
                      <a16:colId xmlns:a16="http://schemas.microsoft.com/office/drawing/2014/main" val="3469971223"/>
                    </a:ext>
                  </a:extLst>
                </a:gridCol>
                <a:gridCol w="1208883">
                  <a:extLst>
                    <a:ext uri="{9D8B030D-6E8A-4147-A177-3AD203B41FA5}">
                      <a16:colId xmlns:a16="http://schemas.microsoft.com/office/drawing/2014/main" val="1832564721"/>
                    </a:ext>
                  </a:extLst>
                </a:gridCol>
                <a:gridCol w="1295400">
                  <a:extLst>
                    <a:ext uri="{9D8B030D-6E8A-4147-A177-3AD203B41FA5}">
                      <a16:colId xmlns:a16="http://schemas.microsoft.com/office/drawing/2014/main" val="3219147218"/>
                    </a:ext>
                  </a:extLst>
                </a:gridCol>
                <a:gridCol w="1620834">
                  <a:extLst>
                    <a:ext uri="{9D8B030D-6E8A-4147-A177-3AD203B41FA5}">
                      <a16:colId xmlns:a16="http://schemas.microsoft.com/office/drawing/2014/main" val="1385888072"/>
                    </a:ext>
                  </a:extLst>
                </a:gridCol>
              </a:tblGrid>
              <a:tr h="370840">
                <a:tc>
                  <a:txBody>
                    <a:bodyPr/>
                    <a:lstStyle/>
                    <a:p>
                      <a:r>
                        <a:rPr lang="en-US" dirty="0"/>
                        <a:t>Machine</a:t>
                      </a:r>
                    </a:p>
                  </a:txBody>
                  <a:tcPr>
                    <a:solidFill>
                      <a:srgbClr val="0099CC"/>
                    </a:solidFill>
                  </a:tcPr>
                </a:tc>
                <a:tc>
                  <a:txBody>
                    <a:bodyPr/>
                    <a:lstStyle/>
                    <a:p>
                      <a:pPr algn="ctr"/>
                      <a:endParaRPr lang="en-US" dirty="0"/>
                    </a:p>
                  </a:txBody>
                  <a:tcPr>
                    <a:solidFill>
                      <a:srgbClr val="0099CC"/>
                    </a:solidFill>
                  </a:tcPr>
                </a:tc>
                <a:tc>
                  <a:txBody>
                    <a:bodyPr/>
                    <a:lstStyle/>
                    <a:p>
                      <a:pPr algn="ctr"/>
                      <a:r>
                        <a:rPr lang="en-US" dirty="0"/>
                        <a:t>FCCee</a:t>
                      </a:r>
                    </a:p>
                  </a:txBody>
                  <a:tcPr>
                    <a:solidFill>
                      <a:srgbClr val="0099CC"/>
                    </a:solidFill>
                  </a:tcPr>
                </a:tc>
                <a:tc>
                  <a:txBody>
                    <a:bodyPr/>
                    <a:lstStyle/>
                    <a:p>
                      <a:pPr algn="ctr"/>
                      <a:r>
                        <a:rPr lang="en-US" dirty="0"/>
                        <a:t>CEPC</a:t>
                      </a:r>
                    </a:p>
                  </a:txBody>
                  <a:tcPr>
                    <a:solidFill>
                      <a:srgbClr val="0099CC"/>
                    </a:solidFill>
                  </a:tcPr>
                </a:tc>
                <a:tc>
                  <a:txBody>
                    <a:bodyPr/>
                    <a:lstStyle/>
                    <a:p>
                      <a:pPr algn="ctr"/>
                      <a:r>
                        <a:rPr lang="en-US" dirty="0"/>
                        <a:t>ILC</a:t>
                      </a:r>
                    </a:p>
                  </a:txBody>
                  <a:tcPr>
                    <a:solidFill>
                      <a:srgbClr val="0099CC"/>
                    </a:solidFill>
                  </a:tcPr>
                </a:tc>
                <a:tc>
                  <a:txBody>
                    <a:bodyPr/>
                    <a:lstStyle/>
                    <a:p>
                      <a:pPr algn="ctr"/>
                      <a:r>
                        <a:rPr lang="en-US" dirty="0"/>
                        <a:t>SuperKEKB</a:t>
                      </a:r>
                    </a:p>
                  </a:txBody>
                  <a:tcPr>
                    <a:solidFill>
                      <a:srgbClr val="0099CC"/>
                    </a:solidFill>
                  </a:tcPr>
                </a:tc>
                <a:extLst>
                  <a:ext uri="{0D108BD9-81ED-4DB2-BD59-A6C34878D82A}">
                    <a16:rowId xmlns:a16="http://schemas.microsoft.com/office/drawing/2014/main" val="431183650"/>
                  </a:ext>
                </a:extLst>
              </a:tr>
              <a:tr h="370840">
                <a:tc>
                  <a:txBody>
                    <a:bodyPr/>
                    <a:lstStyle/>
                    <a:p>
                      <a:r>
                        <a:rPr lang="en-US" dirty="0"/>
                        <a:t>Crossing-angle</a:t>
                      </a:r>
                    </a:p>
                  </a:txBody>
                  <a:tcPr/>
                </a:tc>
                <a:tc>
                  <a:txBody>
                    <a:bodyPr/>
                    <a:lstStyle/>
                    <a:p>
                      <a:pPr algn="ctr"/>
                      <a:r>
                        <a:rPr lang="en-US" dirty="0"/>
                        <a:t>mrad</a:t>
                      </a:r>
                    </a:p>
                  </a:txBody>
                  <a:tcPr/>
                </a:tc>
                <a:tc>
                  <a:txBody>
                    <a:bodyPr/>
                    <a:lstStyle/>
                    <a:p>
                      <a:pPr algn="ctr"/>
                      <a:r>
                        <a:rPr lang="en-US" dirty="0"/>
                        <a:t>30</a:t>
                      </a:r>
                    </a:p>
                  </a:txBody>
                  <a:tcPr/>
                </a:tc>
                <a:tc>
                  <a:txBody>
                    <a:bodyPr/>
                    <a:lstStyle/>
                    <a:p>
                      <a:pPr algn="ctr"/>
                      <a:r>
                        <a:rPr lang="en-US" dirty="0"/>
                        <a:t>33</a:t>
                      </a:r>
                    </a:p>
                  </a:txBody>
                  <a:tcPr/>
                </a:tc>
                <a:tc>
                  <a:txBody>
                    <a:bodyPr/>
                    <a:lstStyle/>
                    <a:p>
                      <a:pPr algn="ctr"/>
                      <a:r>
                        <a:rPr lang="en-US" dirty="0"/>
                        <a:t>14</a:t>
                      </a:r>
                    </a:p>
                  </a:txBody>
                  <a:tcPr/>
                </a:tc>
                <a:tc>
                  <a:txBody>
                    <a:bodyPr/>
                    <a:lstStyle/>
                    <a:p>
                      <a:pPr algn="ctr"/>
                      <a:r>
                        <a:rPr lang="en-US" dirty="0"/>
                        <a:t>83</a:t>
                      </a:r>
                    </a:p>
                  </a:txBody>
                  <a:tcPr/>
                </a:tc>
                <a:extLst>
                  <a:ext uri="{0D108BD9-81ED-4DB2-BD59-A6C34878D82A}">
                    <a16:rowId xmlns:a16="http://schemas.microsoft.com/office/drawing/2014/main" val="1378651300"/>
                  </a:ext>
                </a:extLst>
              </a:tr>
              <a:tr h="370840">
                <a:tc>
                  <a:txBody>
                    <a:bodyPr/>
                    <a:lstStyle/>
                    <a:p>
                      <a:r>
                        <a:rPr lang="en-US" dirty="0"/>
                        <a:t>L*</a:t>
                      </a:r>
                    </a:p>
                  </a:txBody>
                  <a:tcPr/>
                </a:tc>
                <a:tc>
                  <a:txBody>
                    <a:bodyPr/>
                    <a:lstStyle/>
                    <a:p>
                      <a:pPr algn="ctr"/>
                      <a:r>
                        <a:rPr lang="en-US" dirty="0"/>
                        <a:t>m</a:t>
                      </a:r>
                    </a:p>
                  </a:txBody>
                  <a:tcPr/>
                </a:tc>
                <a:tc>
                  <a:txBody>
                    <a:bodyPr/>
                    <a:lstStyle/>
                    <a:p>
                      <a:pPr algn="ctr"/>
                      <a:r>
                        <a:rPr lang="en-US" dirty="0"/>
                        <a:t>2.2</a:t>
                      </a:r>
                    </a:p>
                  </a:txBody>
                  <a:tcPr/>
                </a:tc>
                <a:tc>
                  <a:txBody>
                    <a:bodyPr/>
                    <a:lstStyle/>
                    <a:p>
                      <a:pPr algn="ctr"/>
                      <a:r>
                        <a:rPr lang="en-US" dirty="0"/>
                        <a:t>1.9</a:t>
                      </a:r>
                    </a:p>
                  </a:txBody>
                  <a:tcPr/>
                </a:tc>
                <a:tc>
                  <a:txBody>
                    <a:bodyPr/>
                    <a:lstStyle/>
                    <a:p>
                      <a:pPr algn="ctr"/>
                      <a:r>
                        <a:rPr lang="en-US" dirty="0"/>
                        <a:t>3.5</a:t>
                      </a:r>
                    </a:p>
                  </a:txBody>
                  <a:tcPr/>
                </a:tc>
                <a:tc>
                  <a:txBody>
                    <a:bodyPr/>
                    <a:lstStyle/>
                    <a:p>
                      <a:pPr algn="ctr"/>
                      <a:r>
                        <a:rPr lang="en-US" dirty="0"/>
                        <a:t>0.935</a:t>
                      </a:r>
                    </a:p>
                  </a:txBody>
                  <a:tcPr/>
                </a:tc>
                <a:extLst>
                  <a:ext uri="{0D108BD9-81ED-4DB2-BD59-A6C34878D82A}">
                    <a16:rowId xmlns:a16="http://schemas.microsoft.com/office/drawing/2014/main" val="891893185"/>
                  </a:ext>
                </a:extLst>
              </a:tr>
              <a:tr h="370840">
                <a:tc>
                  <a:txBody>
                    <a:bodyPr/>
                    <a:lstStyle/>
                    <a:p>
                      <a:r>
                        <a:rPr lang="en-US" dirty="0"/>
                        <a:t>L* x Cross-angle</a:t>
                      </a:r>
                    </a:p>
                  </a:txBody>
                  <a:tcPr/>
                </a:tc>
                <a:tc>
                  <a:txBody>
                    <a:bodyPr/>
                    <a:lstStyle/>
                    <a:p>
                      <a:pPr algn="ctr"/>
                      <a:r>
                        <a:rPr lang="en-US" dirty="0"/>
                        <a:t>mm</a:t>
                      </a:r>
                    </a:p>
                  </a:txBody>
                  <a:tcPr/>
                </a:tc>
                <a:tc>
                  <a:txBody>
                    <a:bodyPr/>
                    <a:lstStyle/>
                    <a:p>
                      <a:pPr algn="ctr"/>
                      <a:r>
                        <a:rPr lang="en-US" dirty="0"/>
                        <a:t>66</a:t>
                      </a:r>
                    </a:p>
                  </a:txBody>
                  <a:tcPr/>
                </a:tc>
                <a:tc>
                  <a:txBody>
                    <a:bodyPr/>
                    <a:lstStyle/>
                    <a:p>
                      <a:pPr algn="ctr"/>
                      <a:r>
                        <a:rPr lang="en-US" dirty="0"/>
                        <a:t>63</a:t>
                      </a:r>
                    </a:p>
                  </a:txBody>
                  <a:tcPr/>
                </a:tc>
                <a:tc>
                  <a:txBody>
                    <a:bodyPr/>
                    <a:lstStyle/>
                    <a:p>
                      <a:pPr algn="ctr"/>
                      <a:r>
                        <a:rPr lang="en-US" dirty="0"/>
                        <a:t>49</a:t>
                      </a:r>
                    </a:p>
                  </a:txBody>
                  <a:tcPr/>
                </a:tc>
                <a:tc>
                  <a:txBody>
                    <a:bodyPr/>
                    <a:lstStyle/>
                    <a:p>
                      <a:pPr algn="ctr"/>
                      <a:r>
                        <a:rPr lang="en-US" dirty="0"/>
                        <a:t>78</a:t>
                      </a:r>
                    </a:p>
                  </a:txBody>
                  <a:tcPr/>
                </a:tc>
                <a:extLst>
                  <a:ext uri="{0D108BD9-81ED-4DB2-BD59-A6C34878D82A}">
                    <a16:rowId xmlns:a16="http://schemas.microsoft.com/office/drawing/2014/main" val="2003455767"/>
                  </a:ext>
                </a:extLst>
              </a:tr>
              <a:tr h="370840">
                <a:tc>
                  <a:txBody>
                    <a:bodyPr/>
                    <a:lstStyle/>
                    <a:p>
                      <a:r>
                        <a:rPr lang="en-US" dirty="0"/>
                        <a:t>Vertical </a:t>
                      </a:r>
                      <a:r>
                        <a:rPr lang="en-US" dirty="0">
                          <a:latin typeface="Symbol" pitchFamily="2" charset="2"/>
                        </a:rPr>
                        <a:t>b</a:t>
                      </a:r>
                      <a:r>
                        <a:rPr lang="en-US" baseline="-25000" dirty="0"/>
                        <a:t>y</a:t>
                      </a:r>
                      <a:r>
                        <a:rPr lang="en-US" dirty="0"/>
                        <a:t>* at IP</a:t>
                      </a:r>
                    </a:p>
                  </a:txBody>
                  <a:tcPr/>
                </a:tc>
                <a:tc>
                  <a:txBody>
                    <a:bodyPr/>
                    <a:lstStyle/>
                    <a:p>
                      <a:pPr algn="ctr"/>
                      <a:r>
                        <a:rPr lang="en-US" dirty="0"/>
                        <a:t>mm</a:t>
                      </a:r>
                    </a:p>
                  </a:txBody>
                  <a:tcPr/>
                </a:tc>
                <a:tc>
                  <a:txBody>
                    <a:bodyPr/>
                    <a:lstStyle/>
                    <a:p>
                      <a:pPr algn="ctr"/>
                      <a:r>
                        <a:rPr lang="en-US" dirty="0"/>
                        <a:t>0.7-1.6</a:t>
                      </a:r>
                    </a:p>
                  </a:txBody>
                  <a:tcPr/>
                </a:tc>
                <a:tc>
                  <a:txBody>
                    <a:bodyPr/>
                    <a:lstStyle/>
                    <a:p>
                      <a:pPr algn="ctr"/>
                      <a:r>
                        <a:rPr lang="en-US" dirty="0"/>
                        <a:t>0.9-2.7</a:t>
                      </a:r>
                    </a:p>
                  </a:txBody>
                  <a:tcPr/>
                </a:tc>
                <a:tc>
                  <a:txBody>
                    <a:bodyPr/>
                    <a:lstStyle/>
                    <a:p>
                      <a:pPr algn="ctr"/>
                      <a:r>
                        <a:rPr lang="en-US" dirty="0"/>
                        <a:t>0.4</a:t>
                      </a:r>
                    </a:p>
                  </a:txBody>
                  <a:tcPr/>
                </a:tc>
                <a:tc>
                  <a:txBody>
                    <a:bodyPr/>
                    <a:lstStyle/>
                    <a:p>
                      <a:pPr algn="ctr"/>
                      <a:r>
                        <a:rPr lang="en-US" dirty="0"/>
                        <a:t>0.3</a:t>
                      </a:r>
                    </a:p>
                  </a:txBody>
                  <a:tcPr/>
                </a:tc>
                <a:extLst>
                  <a:ext uri="{0D108BD9-81ED-4DB2-BD59-A6C34878D82A}">
                    <a16:rowId xmlns:a16="http://schemas.microsoft.com/office/drawing/2014/main" val="2803010073"/>
                  </a:ext>
                </a:extLst>
              </a:tr>
              <a:tr h="275590">
                <a:tc>
                  <a:txBody>
                    <a:bodyPr/>
                    <a:lstStyle/>
                    <a:p>
                      <a:r>
                        <a:rPr lang="en-US" dirty="0"/>
                        <a:t>Detector </a:t>
                      </a:r>
                      <a:r>
                        <a:rPr lang="en-US" dirty="0" err="1"/>
                        <a:t>soln</a:t>
                      </a:r>
                      <a:r>
                        <a:rPr lang="en-US" dirty="0"/>
                        <a:t> field</a:t>
                      </a:r>
                    </a:p>
                  </a:txBody>
                  <a:tcPr/>
                </a:tc>
                <a:tc>
                  <a:txBody>
                    <a:bodyPr/>
                    <a:lstStyle/>
                    <a:p>
                      <a:pPr algn="ctr"/>
                      <a:r>
                        <a:rPr lang="en-US" dirty="0"/>
                        <a:t>T</a:t>
                      </a:r>
                    </a:p>
                  </a:txBody>
                  <a:tcPr/>
                </a:tc>
                <a:tc>
                  <a:txBody>
                    <a:bodyPr/>
                    <a:lstStyle/>
                    <a:p>
                      <a:pPr algn="ctr"/>
                      <a:r>
                        <a:rPr lang="en-US" dirty="0"/>
                        <a:t>2/3</a:t>
                      </a:r>
                    </a:p>
                  </a:txBody>
                  <a:tcPr/>
                </a:tc>
                <a:tc>
                  <a:txBody>
                    <a:bodyPr/>
                    <a:lstStyle/>
                    <a:p>
                      <a:pPr algn="ctr"/>
                      <a:r>
                        <a:rPr lang="en-US" dirty="0"/>
                        <a:t>3</a:t>
                      </a:r>
                    </a:p>
                  </a:txBody>
                  <a:tcPr/>
                </a:tc>
                <a:tc>
                  <a:txBody>
                    <a:bodyPr/>
                    <a:lstStyle/>
                    <a:p>
                      <a:pPr algn="ctr"/>
                      <a:r>
                        <a:rPr lang="en-US" dirty="0"/>
                        <a:t>3.5/5</a:t>
                      </a:r>
                    </a:p>
                  </a:txBody>
                  <a:tcPr/>
                </a:tc>
                <a:tc>
                  <a:txBody>
                    <a:bodyPr/>
                    <a:lstStyle/>
                    <a:p>
                      <a:pPr algn="ctr"/>
                      <a:r>
                        <a:rPr lang="en-US" dirty="0"/>
                        <a:t>1.5</a:t>
                      </a:r>
                    </a:p>
                  </a:txBody>
                  <a:tcPr/>
                </a:tc>
                <a:extLst>
                  <a:ext uri="{0D108BD9-81ED-4DB2-BD59-A6C34878D82A}">
                    <a16:rowId xmlns:a16="http://schemas.microsoft.com/office/drawing/2014/main" val="3286946835"/>
                  </a:ext>
                </a:extLst>
              </a:tr>
              <a:tr h="370840">
                <a:tc>
                  <a:txBody>
                    <a:bodyPr/>
                    <a:lstStyle/>
                    <a:p>
                      <a:r>
                        <a:rPr lang="en-US" dirty="0"/>
                        <a:t>Detector stay clear</a:t>
                      </a:r>
                    </a:p>
                  </a:txBody>
                  <a:tcPr/>
                </a:tc>
                <a:tc>
                  <a:txBody>
                    <a:bodyPr/>
                    <a:lstStyle/>
                    <a:p>
                      <a:pPr algn="ctr"/>
                      <a:r>
                        <a:rPr lang="en-US" dirty="0"/>
                        <a:t>mrad</a:t>
                      </a:r>
                    </a:p>
                  </a:txBody>
                  <a:tcPr/>
                </a:tc>
                <a:tc>
                  <a:txBody>
                    <a:bodyPr/>
                    <a:lstStyle/>
                    <a:p>
                      <a:pPr algn="ctr"/>
                      <a:r>
                        <a:rPr lang="en-US" dirty="0"/>
                        <a:t>100</a:t>
                      </a:r>
                    </a:p>
                  </a:txBody>
                  <a:tcPr/>
                </a:tc>
                <a:tc>
                  <a:txBody>
                    <a:bodyPr/>
                    <a:lstStyle/>
                    <a:p>
                      <a:pPr algn="ctr"/>
                      <a:r>
                        <a:rPr lang="en-US" dirty="0"/>
                        <a:t>118/141</a:t>
                      </a:r>
                    </a:p>
                  </a:txBody>
                  <a:tcPr/>
                </a:tc>
                <a:tc>
                  <a:txBody>
                    <a:bodyPr/>
                    <a:lstStyle/>
                    <a:p>
                      <a:pPr algn="ctr"/>
                      <a:r>
                        <a:rPr lang="en-US" dirty="0"/>
                        <a:t>90</a:t>
                      </a:r>
                    </a:p>
                  </a:txBody>
                  <a:tcPr/>
                </a:tc>
                <a:tc>
                  <a:txBody>
                    <a:bodyPr/>
                    <a:lstStyle/>
                    <a:p>
                      <a:pPr algn="ctr"/>
                      <a:r>
                        <a:rPr lang="en-US" dirty="0"/>
                        <a:t>350/436</a:t>
                      </a:r>
                    </a:p>
                  </a:txBody>
                  <a:tcPr/>
                </a:tc>
                <a:extLst>
                  <a:ext uri="{0D108BD9-81ED-4DB2-BD59-A6C34878D82A}">
                    <a16:rowId xmlns:a16="http://schemas.microsoft.com/office/drawing/2014/main" val="2410747223"/>
                  </a:ext>
                </a:extLst>
              </a:tr>
              <a:tr h="370840">
                <a:tc>
                  <a:txBody>
                    <a:bodyPr/>
                    <a:lstStyle/>
                    <a:p>
                      <a:r>
                        <a:rPr lang="en-US" dirty="0"/>
                        <a:t>He temperature</a:t>
                      </a:r>
                    </a:p>
                  </a:txBody>
                  <a:tcPr/>
                </a:tc>
                <a:tc>
                  <a:txBody>
                    <a:bodyPr/>
                    <a:lstStyle/>
                    <a:p>
                      <a:pPr algn="ctr"/>
                      <a:r>
                        <a:rPr lang="en-US" dirty="0"/>
                        <a:t>K</a:t>
                      </a:r>
                    </a:p>
                  </a:txBody>
                  <a:tcPr/>
                </a:tc>
                <a:tc>
                  <a:txBody>
                    <a:bodyPr/>
                    <a:lstStyle/>
                    <a:p>
                      <a:pPr algn="ctr"/>
                      <a:r>
                        <a:rPr lang="en-US" dirty="0"/>
                        <a:t>1.9</a:t>
                      </a:r>
                    </a:p>
                  </a:txBody>
                  <a:tcPr/>
                </a:tc>
                <a:tc>
                  <a:txBody>
                    <a:bodyPr/>
                    <a:lstStyle/>
                    <a:p>
                      <a:pPr algn="ctr"/>
                      <a:r>
                        <a:rPr lang="en-US" dirty="0"/>
                        <a:t>4.2</a:t>
                      </a:r>
                    </a:p>
                  </a:txBody>
                  <a:tcPr/>
                </a:tc>
                <a:tc>
                  <a:txBody>
                    <a:bodyPr/>
                    <a:lstStyle/>
                    <a:p>
                      <a:pPr algn="ctr"/>
                      <a:r>
                        <a:rPr lang="en-US" dirty="0"/>
                        <a:t>4.5</a:t>
                      </a:r>
                    </a:p>
                  </a:txBody>
                  <a:tcPr/>
                </a:tc>
                <a:tc>
                  <a:txBody>
                    <a:bodyPr/>
                    <a:lstStyle/>
                    <a:p>
                      <a:pPr algn="ctr"/>
                      <a:r>
                        <a:rPr lang="en-US" dirty="0"/>
                        <a:t>4.5</a:t>
                      </a:r>
                    </a:p>
                  </a:txBody>
                  <a:tcPr/>
                </a:tc>
                <a:extLst>
                  <a:ext uri="{0D108BD9-81ED-4DB2-BD59-A6C34878D82A}">
                    <a16:rowId xmlns:a16="http://schemas.microsoft.com/office/drawing/2014/main" val="3984101166"/>
                  </a:ext>
                </a:extLst>
              </a:tr>
              <a:tr h="370840">
                <a:tc>
                  <a:txBody>
                    <a:bodyPr/>
                    <a:lstStyle/>
                    <a:p>
                      <a:r>
                        <a:rPr lang="en-US" dirty="0"/>
                        <a:t>QC1s side-by-side</a:t>
                      </a:r>
                    </a:p>
                  </a:txBody>
                  <a:tcPr/>
                </a:tc>
                <a:tc>
                  <a:txBody>
                    <a:bodyPr/>
                    <a:lstStyle/>
                    <a:p>
                      <a:pPr algn="ctr"/>
                      <a:endParaRPr lang="en-US" dirty="0"/>
                    </a:p>
                  </a:txBody>
                  <a:tcPr/>
                </a:tc>
                <a:tc>
                  <a:txBody>
                    <a:bodyPr/>
                    <a:lstStyle/>
                    <a:p>
                      <a:pPr algn="ctr"/>
                      <a:r>
                        <a:rPr lang="en-US" dirty="0"/>
                        <a:t>Yes</a:t>
                      </a:r>
                    </a:p>
                  </a:txBody>
                  <a:tcPr/>
                </a:tc>
                <a:tc>
                  <a:txBody>
                    <a:bodyPr/>
                    <a:lstStyle/>
                    <a:p>
                      <a:pPr algn="ctr"/>
                      <a:r>
                        <a:rPr lang="en-US" dirty="0"/>
                        <a:t>Yes</a:t>
                      </a:r>
                    </a:p>
                  </a:txBody>
                  <a:tcPr/>
                </a:tc>
                <a:tc>
                  <a:txBody>
                    <a:bodyPr/>
                    <a:lstStyle/>
                    <a:p>
                      <a:pPr algn="ctr"/>
                      <a:r>
                        <a:rPr lang="en-US" dirty="0"/>
                        <a:t>No</a:t>
                      </a:r>
                    </a:p>
                  </a:txBody>
                  <a:tcPr/>
                </a:tc>
                <a:tc>
                  <a:txBody>
                    <a:bodyPr/>
                    <a:lstStyle/>
                    <a:p>
                      <a:pPr algn="ctr"/>
                      <a:r>
                        <a:rPr lang="en-US" dirty="0"/>
                        <a:t>No</a:t>
                      </a:r>
                    </a:p>
                  </a:txBody>
                  <a:tcPr/>
                </a:tc>
                <a:extLst>
                  <a:ext uri="{0D108BD9-81ED-4DB2-BD59-A6C34878D82A}">
                    <a16:rowId xmlns:a16="http://schemas.microsoft.com/office/drawing/2014/main" val="1502533532"/>
                  </a:ext>
                </a:extLst>
              </a:tr>
            </a:tbl>
          </a:graphicData>
        </a:graphic>
      </p:graphicFrame>
      <p:sp>
        <p:nvSpPr>
          <p:cNvPr id="4" name="Oval 3"/>
          <p:cNvSpPr/>
          <p:nvPr/>
        </p:nvSpPr>
        <p:spPr>
          <a:xfrm>
            <a:off x="3429000" y="4648200"/>
            <a:ext cx="1992775" cy="3726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472405" y="4343400"/>
            <a:ext cx="718595" cy="228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3472405" y="3950423"/>
            <a:ext cx="718595"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7391400" y="3200400"/>
            <a:ext cx="685800"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4995885-3CEC-542D-2324-DFDC5809539A}"/>
              </a:ext>
            </a:extLst>
          </p:cNvPr>
          <p:cNvSpPr/>
          <p:nvPr/>
        </p:nvSpPr>
        <p:spPr>
          <a:xfrm>
            <a:off x="5943600" y="2073691"/>
            <a:ext cx="718595"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92FEE87-4715-C327-EEF0-D96E0579EAEA}"/>
              </a:ext>
            </a:extLst>
          </p:cNvPr>
          <p:cNvSpPr/>
          <p:nvPr/>
        </p:nvSpPr>
        <p:spPr>
          <a:xfrm>
            <a:off x="7379663" y="2492474"/>
            <a:ext cx="718595" cy="304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15405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ED0D04F-CA9B-317E-F39A-C3C01DD89A78}"/>
              </a:ext>
            </a:extLst>
          </p:cNvPr>
          <p:cNvSpPr>
            <a:spLocks noGrp="1"/>
          </p:cNvSpPr>
          <p:nvPr>
            <p:ph type="sldNum" sz="quarter" idx="11"/>
          </p:nvPr>
        </p:nvSpPr>
        <p:spPr/>
        <p:txBody>
          <a:bodyPr/>
          <a:lstStyle/>
          <a:p>
            <a:fld id="{5BD36294-2849-48A8-8531-5354CF3095D2}" type="slidenum">
              <a:rPr lang="en-US" smtClean="0"/>
              <a:pPr/>
              <a:t>25</a:t>
            </a:fld>
            <a:endParaRPr lang="en-US" dirty="0"/>
          </a:p>
        </p:txBody>
      </p:sp>
      <p:sp>
        <p:nvSpPr>
          <p:cNvPr id="3" name="Title 2">
            <a:extLst>
              <a:ext uri="{FF2B5EF4-FFF2-40B4-BE49-F238E27FC236}">
                <a16:creationId xmlns:a16="http://schemas.microsoft.com/office/drawing/2014/main" id="{142C3D96-4FC1-3C60-CF3B-5390A4C4218D}"/>
              </a:ext>
            </a:extLst>
          </p:cNvPr>
          <p:cNvSpPr>
            <a:spLocks noGrp="1"/>
          </p:cNvSpPr>
          <p:nvPr>
            <p:ph type="title"/>
          </p:nvPr>
        </p:nvSpPr>
        <p:spPr/>
        <p:txBody>
          <a:bodyPr/>
          <a:lstStyle/>
          <a:p>
            <a:r>
              <a:rPr lang="en-US" dirty="0"/>
              <a:t>IR Final Focus Optics 1984 (SLC at SLAC)</a:t>
            </a:r>
          </a:p>
        </p:txBody>
      </p:sp>
      <p:pic>
        <p:nvPicPr>
          <p:cNvPr id="6" name="Content Placeholder 5">
            <a:extLst>
              <a:ext uri="{FF2B5EF4-FFF2-40B4-BE49-F238E27FC236}">
                <a16:creationId xmlns:a16="http://schemas.microsoft.com/office/drawing/2014/main" id="{B78F10A2-6370-C644-1F24-280FA694B6B2}"/>
              </a:ext>
            </a:extLst>
          </p:cNvPr>
          <p:cNvPicPr>
            <a:picLocks noGrp="1" noChangeAspect="1"/>
          </p:cNvPicPr>
          <p:nvPr>
            <p:ph sz="quarter" idx="14"/>
          </p:nvPr>
        </p:nvPicPr>
        <p:blipFill>
          <a:blip r:embed="rId2"/>
          <a:stretch>
            <a:fillRect/>
          </a:stretch>
        </p:blipFill>
        <p:spPr>
          <a:xfrm>
            <a:off x="2590800" y="1143000"/>
            <a:ext cx="3268155" cy="5585909"/>
          </a:xfrm>
        </p:spPr>
      </p:pic>
      <p:sp>
        <p:nvSpPr>
          <p:cNvPr id="4" name="TextBox 3">
            <a:extLst>
              <a:ext uri="{FF2B5EF4-FFF2-40B4-BE49-F238E27FC236}">
                <a16:creationId xmlns:a16="http://schemas.microsoft.com/office/drawing/2014/main" id="{7A731F21-EEEC-4E15-E83E-41257F611B51}"/>
              </a:ext>
            </a:extLst>
          </p:cNvPr>
          <p:cNvSpPr txBox="1"/>
          <p:nvPr/>
        </p:nvSpPr>
        <p:spPr>
          <a:xfrm>
            <a:off x="5715000" y="2209800"/>
            <a:ext cx="1569725" cy="369332"/>
          </a:xfrm>
          <a:prstGeom prst="rect">
            <a:avLst/>
          </a:prstGeom>
          <a:noFill/>
        </p:spPr>
        <p:txBody>
          <a:bodyPr wrap="none" rtlCol="0">
            <a:spAutoFit/>
          </a:bodyPr>
          <a:lstStyle/>
          <a:p>
            <a:r>
              <a:rPr lang="en-US" dirty="0"/>
              <a:t>Vertical plane</a:t>
            </a:r>
          </a:p>
        </p:txBody>
      </p:sp>
      <p:sp>
        <p:nvSpPr>
          <p:cNvPr id="5" name="TextBox 4">
            <a:extLst>
              <a:ext uri="{FF2B5EF4-FFF2-40B4-BE49-F238E27FC236}">
                <a16:creationId xmlns:a16="http://schemas.microsoft.com/office/drawing/2014/main" id="{22123659-A8E6-E969-986C-4CB28384BEF7}"/>
              </a:ext>
            </a:extLst>
          </p:cNvPr>
          <p:cNvSpPr txBox="1"/>
          <p:nvPr/>
        </p:nvSpPr>
        <p:spPr>
          <a:xfrm>
            <a:off x="5858955" y="3276600"/>
            <a:ext cx="1851789" cy="369332"/>
          </a:xfrm>
          <a:prstGeom prst="rect">
            <a:avLst/>
          </a:prstGeom>
          <a:noFill/>
        </p:spPr>
        <p:txBody>
          <a:bodyPr wrap="none" rtlCol="0">
            <a:spAutoFit/>
          </a:bodyPr>
          <a:lstStyle/>
          <a:p>
            <a:r>
              <a:rPr lang="en-US" dirty="0"/>
              <a:t>Horizontal plane</a:t>
            </a:r>
          </a:p>
        </p:txBody>
      </p:sp>
    </p:spTree>
    <p:extLst>
      <p:ext uri="{BB962C8B-B14F-4D97-AF65-F5344CB8AC3E}">
        <p14:creationId xmlns:p14="http://schemas.microsoft.com/office/powerpoint/2010/main" val="3496265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A96310-AFBA-AE83-E9C4-FF3641804EE9}"/>
              </a:ext>
            </a:extLst>
          </p:cNvPr>
          <p:cNvSpPr>
            <a:spLocks noGrp="1"/>
          </p:cNvSpPr>
          <p:nvPr>
            <p:ph type="sldNum" sz="quarter" idx="11"/>
          </p:nvPr>
        </p:nvSpPr>
        <p:spPr/>
        <p:txBody>
          <a:bodyPr/>
          <a:lstStyle/>
          <a:p>
            <a:fld id="{5BD36294-2849-48A8-8531-5354CF3095D2}" type="slidenum">
              <a:rPr lang="en-US" smtClean="0"/>
              <a:pPr/>
              <a:t>26</a:t>
            </a:fld>
            <a:endParaRPr lang="en-US" dirty="0"/>
          </a:p>
        </p:txBody>
      </p:sp>
      <p:sp>
        <p:nvSpPr>
          <p:cNvPr id="3" name="Title 2">
            <a:extLst>
              <a:ext uri="{FF2B5EF4-FFF2-40B4-BE49-F238E27FC236}">
                <a16:creationId xmlns:a16="http://schemas.microsoft.com/office/drawing/2014/main" id="{E9E639F6-4D18-3DDF-6887-6E465B4E9C07}"/>
              </a:ext>
            </a:extLst>
          </p:cNvPr>
          <p:cNvSpPr>
            <a:spLocks noGrp="1"/>
          </p:cNvSpPr>
          <p:nvPr>
            <p:ph type="title"/>
          </p:nvPr>
        </p:nvSpPr>
        <p:spPr/>
        <p:txBody>
          <a:bodyPr/>
          <a:lstStyle/>
          <a:p>
            <a:r>
              <a:rPr lang="en-US" dirty="0"/>
              <a:t>Beta functions grow quadratically away from the IR</a:t>
            </a:r>
          </a:p>
        </p:txBody>
      </p:sp>
      <p:pic>
        <p:nvPicPr>
          <p:cNvPr id="5" name="Content Placeholder 4">
            <a:extLst>
              <a:ext uri="{FF2B5EF4-FFF2-40B4-BE49-F238E27FC236}">
                <a16:creationId xmlns:a16="http://schemas.microsoft.com/office/drawing/2014/main" id="{D653CD33-37DD-226B-5B5F-A115A7CE7D4E}"/>
              </a:ext>
            </a:extLst>
          </p:cNvPr>
          <p:cNvPicPr>
            <a:picLocks noGrp="1" noChangeAspect="1"/>
          </p:cNvPicPr>
          <p:nvPr>
            <p:ph sz="quarter" idx="14"/>
          </p:nvPr>
        </p:nvPicPr>
        <p:blipFill>
          <a:blip r:embed="rId2"/>
          <a:stretch>
            <a:fillRect/>
          </a:stretch>
        </p:blipFill>
        <p:spPr>
          <a:xfrm>
            <a:off x="81918" y="1767164"/>
            <a:ext cx="8803164" cy="3680418"/>
          </a:xfrm>
          <a:prstGeom prst="rect">
            <a:avLst/>
          </a:prstGeom>
        </p:spPr>
      </p:pic>
      <p:sp>
        <p:nvSpPr>
          <p:cNvPr id="6" name="TextBox 5">
            <a:extLst>
              <a:ext uri="{FF2B5EF4-FFF2-40B4-BE49-F238E27FC236}">
                <a16:creationId xmlns:a16="http://schemas.microsoft.com/office/drawing/2014/main" id="{7B555F19-91F1-B834-ACEE-A4FB785632BE}"/>
              </a:ext>
            </a:extLst>
          </p:cNvPr>
          <p:cNvSpPr txBox="1"/>
          <p:nvPr/>
        </p:nvSpPr>
        <p:spPr>
          <a:xfrm>
            <a:off x="5867400" y="6019800"/>
            <a:ext cx="1505540" cy="369332"/>
          </a:xfrm>
          <a:prstGeom prst="rect">
            <a:avLst/>
          </a:prstGeom>
          <a:noFill/>
        </p:spPr>
        <p:txBody>
          <a:bodyPr wrap="none" rtlCol="0">
            <a:spAutoFit/>
          </a:bodyPr>
          <a:lstStyle/>
          <a:p>
            <a:r>
              <a:rPr lang="en-US" dirty="0"/>
              <a:t>(Matt Sands)</a:t>
            </a:r>
          </a:p>
        </p:txBody>
      </p:sp>
      <p:sp>
        <p:nvSpPr>
          <p:cNvPr id="4" name="TextBox 3">
            <a:extLst>
              <a:ext uri="{FF2B5EF4-FFF2-40B4-BE49-F238E27FC236}">
                <a16:creationId xmlns:a16="http://schemas.microsoft.com/office/drawing/2014/main" id="{B0C933AB-B0F2-5EB3-D171-73AF67F83390}"/>
              </a:ext>
            </a:extLst>
          </p:cNvPr>
          <p:cNvSpPr txBox="1"/>
          <p:nvPr/>
        </p:nvSpPr>
        <p:spPr>
          <a:xfrm>
            <a:off x="5867400" y="3853934"/>
            <a:ext cx="930063" cy="369332"/>
          </a:xfrm>
          <a:prstGeom prst="rect">
            <a:avLst/>
          </a:prstGeom>
          <a:noFill/>
        </p:spPr>
        <p:txBody>
          <a:bodyPr wrap="none" rtlCol="0">
            <a:spAutoFit/>
          </a:bodyPr>
          <a:lstStyle/>
          <a:p>
            <a:r>
              <a:rPr lang="en-US" dirty="0"/>
              <a:t>~s</a:t>
            </a:r>
            <a:r>
              <a:rPr lang="en-US" baseline="30000" dirty="0"/>
              <a:t>2</a:t>
            </a:r>
            <a:r>
              <a:rPr lang="en-US" dirty="0"/>
              <a:t>/</a:t>
            </a:r>
            <a:r>
              <a:rPr lang="en-US" dirty="0">
                <a:latin typeface="Symbol" panose="05050102010706020507" pitchFamily="18" charset="2"/>
              </a:rPr>
              <a:t>b</a:t>
            </a:r>
            <a:r>
              <a:rPr lang="en-US" dirty="0"/>
              <a:t>*  </a:t>
            </a:r>
          </a:p>
        </p:txBody>
      </p:sp>
      <p:sp>
        <p:nvSpPr>
          <p:cNvPr id="7" name="TextBox 6">
            <a:extLst>
              <a:ext uri="{FF2B5EF4-FFF2-40B4-BE49-F238E27FC236}">
                <a16:creationId xmlns:a16="http://schemas.microsoft.com/office/drawing/2014/main" id="{8D4051FC-F7E3-BF86-7393-62F0210E07F2}"/>
              </a:ext>
            </a:extLst>
          </p:cNvPr>
          <p:cNvSpPr txBox="1"/>
          <p:nvPr/>
        </p:nvSpPr>
        <p:spPr>
          <a:xfrm>
            <a:off x="258918" y="5640124"/>
            <a:ext cx="5519460" cy="923330"/>
          </a:xfrm>
          <a:prstGeom prst="rect">
            <a:avLst/>
          </a:prstGeom>
          <a:noFill/>
        </p:spPr>
        <p:txBody>
          <a:bodyPr wrap="none" rtlCol="0">
            <a:spAutoFit/>
          </a:bodyPr>
          <a:lstStyle/>
          <a:p>
            <a:r>
              <a:rPr lang="en-US" dirty="0">
                <a:solidFill>
                  <a:srgbClr val="0070C0"/>
                </a:solidFill>
              </a:rPr>
              <a:t>Beam size grows linearly from IP.</a:t>
            </a:r>
          </a:p>
          <a:p>
            <a:r>
              <a:rPr lang="en-US" dirty="0">
                <a:solidFill>
                  <a:srgbClr val="0070C0"/>
                </a:solidFill>
              </a:rPr>
              <a:t>FF Quad size is limited by beam sizes/backgrounds.</a:t>
            </a:r>
          </a:p>
          <a:p>
            <a:r>
              <a:rPr lang="en-US" dirty="0">
                <a:solidFill>
                  <a:srgbClr val="0070C0"/>
                </a:solidFill>
              </a:rPr>
              <a:t>Quad aperture limits lowest </a:t>
            </a:r>
            <a:r>
              <a:rPr lang="en-US" dirty="0">
                <a:solidFill>
                  <a:srgbClr val="0070C0"/>
                </a:solidFill>
                <a:latin typeface="Symbol" panose="05050102010706020507" pitchFamily="18" charset="2"/>
              </a:rPr>
              <a:t>b</a:t>
            </a:r>
            <a:r>
              <a:rPr lang="en-US" baseline="-25000" dirty="0">
                <a:solidFill>
                  <a:srgbClr val="0070C0"/>
                </a:solidFill>
              </a:rPr>
              <a:t>y</a:t>
            </a:r>
            <a:r>
              <a:rPr lang="en-US" dirty="0">
                <a:solidFill>
                  <a:srgbClr val="0070C0"/>
                </a:solidFill>
              </a:rPr>
              <a:t>* .</a:t>
            </a:r>
          </a:p>
        </p:txBody>
      </p:sp>
      <p:cxnSp>
        <p:nvCxnSpPr>
          <p:cNvPr id="9" name="Straight Arrow Connector 8">
            <a:extLst>
              <a:ext uri="{FF2B5EF4-FFF2-40B4-BE49-F238E27FC236}">
                <a16:creationId xmlns:a16="http://schemas.microsoft.com/office/drawing/2014/main" id="{D4A0089F-AE5E-A066-142E-39F387C8B01E}"/>
              </a:ext>
            </a:extLst>
          </p:cNvPr>
          <p:cNvCxnSpPr/>
          <p:nvPr/>
        </p:nvCxnSpPr>
        <p:spPr>
          <a:xfrm flipV="1">
            <a:off x="4724400" y="4343400"/>
            <a:ext cx="1447800" cy="1447800"/>
          </a:xfrm>
          <a:prstGeom prst="straightConnector1">
            <a:avLst/>
          </a:prstGeom>
          <a:ln w="38100">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857568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3C6530-F098-E835-8764-F29C6E176001}"/>
              </a:ext>
            </a:extLst>
          </p:cNvPr>
          <p:cNvSpPr>
            <a:spLocks noGrp="1"/>
          </p:cNvSpPr>
          <p:nvPr>
            <p:ph type="sldNum" sz="quarter" idx="11"/>
          </p:nvPr>
        </p:nvSpPr>
        <p:spPr/>
        <p:txBody>
          <a:bodyPr/>
          <a:lstStyle/>
          <a:p>
            <a:fld id="{5BD36294-2849-48A8-8531-5354CF3095D2}" type="slidenum">
              <a:rPr lang="en-US" smtClean="0"/>
              <a:pPr/>
              <a:t>27</a:t>
            </a:fld>
            <a:endParaRPr lang="en-US" dirty="0"/>
          </a:p>
        </p:txBody>
      </p:sp>
      <p:sp>
        <p:nvSpPr>
          <p:cNvPr id="3" name="Title 2">
            <a:extLst>
              <a:ext uri="{FF2B5EF4-FFF2-40B4-BE49-F238E27FC236}">
                <a16:creationId xmlns:a16="http://schemas.microsoft.com/office/drawing/2014/main" id="{DA0C20A5-A7CC-BBE6-4310-160F70A229F6}"/>
              </a:ext>
            </a:extLst>
          </p:cNvPr>
          <p:cNvSpPr>
            <a:spLocks noGrp="1"/>
          </p:cNvSpPr>
          <p:nvPr>
            <p:ph type="title"/>
          </p:nvPr>
        </p:nvSpPr>
        <p:spPr/>
        <p:txBody>
          <a:bodyPr/>
          <a:lstStyle/>
          <a:p>
            <a:r>
              <a:rPr lang="en-US" dirty="0"/>
              <a:t>IR accelerator optics for various colliders</a:t>
            </a:r>
          </a:p>
        </p:txBody>
      </p:sp>
      <p:pic>
        <p:nvPicPr>
          <p:cNvPr id="6" name="Content Placeholder 5">
            <a:extLst>
              <a:ext uri="{FF2B5EF4-FFF2-40B4-BE49-F238E27FC236}">
                <a16:creationId xmlns:a16="http://schemas.microsoft.com/office/drawing/2014/main" id="{5E45737A-1257-87A7-7B82-22B0792AEC8E}"/>
              </a:ext>
            </a:extLst>
          </p:cNvPr>
          <p:cNvPicPr>
            <a:picLocks noGrp="1" noChangeAspect="1"/>
          </p:cNvPicPr>
          <p:nvPr>
            <p:ph sz="quarter" idx="14"/>
          </p:nvPr>
        </p:nvPicPr>
        <p:blipFill>
          <a:blip r:embed="rId2"/>
          <a:stretch>
            <a:fillRect/>
          </a:stretch>
        </p:blipFill>
        <p:spPr>
          <a:xfrm>
            <a:off x="193963" y="1580816"/>
            <a:ext cx="8821242" cy="4591384"/>
          </a:xfrm>
        </p:spPr>
      </p:pic>
    </p:spTree>
    <p:extLst>
      <p:ext uri="{BB962C8B-B14F-4D97-AF65-F5344CB8AC3E}">
        <p14:creationId xmlns:p14="http://schemas.microsoft.com/office/powerpoint/2010/main" val="13578756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7CE501-71C2-D307-0716-31C0DB506671}"/>
              </a:ext>
            </a:extLst>
          </p:cNvPr>
          <p:cNvSpPr>
            <a:spLocks noGrp="1"/>
          </p:cNvSpPr>
          <p:nvPr>
            <p:ph type="sldNum" sz="quarter" idx="11"/>
          </p:nvPr>
        </p:nvSpPr>
        <p:spPr/>
        <p:txBody>
          <a:bodyPr/>
          <a:lstStyle/>
          <a:p>
            <a:fld id="{5BD36294-2849-48A8-8531-5354CF3095D2}" type="slidenum">
              <a:rPr lang="en-US" smtClean="0"/>
              <a:pPr/>
              <a:t>28</a:t>
            </a:fld>
            <a:endParaRPr lang="en-US" dirty="0"/>
          </a:p>
        </p:txBody>
      </p:sp>
      <p:sp>
        <p:nvSpPr>
          <p:cNvPr id="3" name="Title 2">
            <a:extLst>
              <a:ext uri="{FF2B5EF4-FFF2-40B4-BE49-F238E27FC236}">
                <a16:creationId xmlns:a16="http://schemas.microsoft.com/office/drawing/2014/main" id="{5982E552-7C91-F006-A3A5-38AA8E3CF144}"/>
              </a:ext>
            </a:extLst>
          </p:cNvPr>
          <p:cNvSpPr>
            <a:spLocks noGrp="1"/>
          </p:cNvSpPr>
          <p:nvPr>
            <p:ph type="title"/>
          </p:nvPr>
        </p:nvSpPr>
        <p:spPr/>
        <p:txBody>
          <a:bodyPr/>
          <a:lstStyle/>
          <a:p>
            <a:r>
              <a:rPr lang="en-US" dirty="0"/>
              <a:t>IP off energy corrections and crab waist</a:t>
            </a:r>
          </a:p>
        </p:txBody>
      </p:sp>
      <p:pic>
        <p:nvPicPr>
          <p:cNvPr id="6" name="Content Placeholder 5">
            <a:extLst>
              <a:ext uri="{FF2B5EF4-FFF2-40B4-BE49-F238E27FC236}">
                <a16:creationId xmlns:a16="http://schemas.microsoft.com/office/drawing/2014/main" id="{A5D85CCC-BA3D-5413-6E0D-0CF6B4DBBA2D}"/>
              </a:ext>
            </a:extLst>
          </p:cNvPr>
          <p:cNvPicPr>
            <a:picLocks noGrp="1" noChangeAspect="1"/>
          </p:cNvPicPr>
          <p:nvPr>
            <p:ph sz="quarter" idx="14"/>
          </p:nvPr>
        </p:nvPicPr>
        <p:blipFill>
          <a:blip r:embed="rId2"/>
          <a:stretch>
            <a:fillRect/>
          </a:stretch>
        </p:blipFill>
        <p:spPr>
          <a:xfrm>
            <a:off x="874321" y="1371600"/>
            <a:ext cx="6839812" cy="4946650"/>
          </a:xfrm>
        </p:spPr>
      </p:pic>
    </p:spTree>
    <p:extLst>
      <p:ext uri="{BB962C8B-B14F-4D97-AF65-F5344CB8AC3E}">
        <p14:creationId xmlns:p14="http://schemas.microsoft.com/office/powerpoint/2010/main" val="6309194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D3C8524-7C0B-FC0D-05F9-2A0A71A4CB2B}"/>
              </a:ext>
            </a:extLst>
          </p:cNvPr>
          <p:cNvSpPr>
            <a:spLocks noGrp="1"/>
          </p:cNvSpPr>
          <p:nvPr>
            <p:ph type="sldNum" sz="quarter" idx="11"/>
          </p:nvPr>
        </p:nvSpPr>
        <p:spPr/>
        <p:txBody>
          <a:bodyPr/>
          <a:lstStyle/>
          <a:p>
            <a:fld id="{5BD36294-2849-48A8-8531-5354CF3095D2}" type="slidenum">
              <a:rPr lang="en-US" smtClean="0"/>
              <a:pPr/>
              <a:t>29</a:t>
            </a:fld>
            <a:endParaRPr lang="en-US" dirty="0"/>
          </a:p>
        </p:txBody>
      </p:sp>
      <p:sp>
        <p:nvSpPr>
          <p:cNvPr id="3" name="Title 2">
            <a:extLst>
              <a:ext uri="{FF2B5EF4-FFF2-40B4-BE49-F238E27FC236}">
                <a16:creationId xmlns:a16="http://schemas.microsoft.com/office/drawing/2014/main" id="{6E7F9E05-EC52-0B0B-0EE2-D0FB0E82E641}"/>
              </a:ext>
            </a:extLst>
          </p:cNvPr>
          <p:cNvSpPr>
            <a:spLocks noGrp="1"/>
          </p:cNvSpPr>
          <p:nvPr>
            <p:ph type="title"/>
          </p:nvPr>
        </p:nvSpPr>
        <p:spPr/>
        <p:txBody>
          <a:bodyPr/>
          <a:lstStyle/>
          <a:p>
            <a:r>
              <a:rPr lang="en-US" dirty="0"/>
              <a:t>Accelerator Knobs for IP Tuning</a:t>
            </a:r>
          </a:p>
        </p:txBody>
      </p:sp>
      <p:pic>
        <p:nvPicPr>
          <p:cNvPr id="6" name="Content Placeholder 5">
            <a:extLst>
              <a:ext uri="{FF2B5EF4-FFF2-40B4-BE49-F238E27FC236}">
                <a16:creationId xmlns:a16="http://schemas.microsoft.com/office/drawing/2014/main" id="{863DA4BE-AEF9-8E70-8991-7BEA0379B1E7}"/>
              </a:ext>
            </a:extLst>
          </p:cNvPr>
          <p:cNvPicPr>
            <a:picLocks noGrp="1" noChangeAspect="1"/>
          </p:cNvPicPr>
          <p:nvPr>
            <p:ph sz="quarter" idx="14"/>
          </p:nvPr>
        </p:nvPicPr>
        <p:blipFill>
          <a:blip r:embed="rId2"/>
          <a:stretch>
            <a:fillRect/>
          </a:stretch>
        </p:blipFill>
        <p:spPr>
          <a:xfrm>
            <a:off x="776132" y="1688446"/>
            <a:ext cx="8108950" cy="4611408"/>
          </a:xfrm>
        </p:spPr>
      </p:pic>
      <p:pic>
        <p:nvPicPr>
          <p:cNvPr id="8" name="Picture 7">
            <a:extLst>
              <a:ext uri="{FF2B5EF4-FFF2-40B4-BE49-F238E27FC236}">
                <a16:creationId xmlns:a16="http://schemas.microsoft.com/office/drawing/2014/main" id="{3F94FF96-153C-E104-842F-05F4664965D1}"/>
              </a:ext>
            </a:extLst>
          </p:cNvPr>
          <p:cNvPicPr>
            <a:picLocks noChangeAspect="1"/>
          </p:cNvPicPr>
          <p:nvPr/>
        </p:nvPicPr>
        <p:blipFill>
          <a:blip r:embed="rId3"/>
          <a:stretch>
            <a:fillRect/>
          </a:stretch>
        </p:blipFill>
        <p:spPr>
          <a:xfrm>
            <a:off x="67934" y="3886200"/>
            <a:ext cx="1806039" cy="1542847"/>
          </a:xfrm>
          <a:prstGeom prst="rect">
            <a:avLst/>
          </a:prstGeom>
        </p:spPr>
      </p:pic>
    </p:spTree>
    <p:extLst>
      <p:ext uri="{BB962C8B-B14F-4D97-AF65-F5344CB8AC3E}">
        <p14:creationId xmlns:p14="http://schemas.microsoft.com/office/powerpoint/2010/main" val="30756338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80A10-77CE-7E7A-3E71-A72D77A020DA}"/>
              </a:ext>
            </a:extLst>
          </p:cNvPr>
          <p:cNvSpPr>
            <a:spLocks noGrp="1"/>
          </p:cNvSpPr>
          <p:nvPr>
            <p:ph type="title"/>
          </p:nvPr>
        </p:nvSpPr>
        <p:spPr>
          <a:xfrm>
            <a:off x="628650" y="700016"/>
            <a:ext cx="7886700" cy="426548"/>
          </a:xfrm>
        </p:spPr>
        <p:txBody>
          <a:bodyPr>
            <a:normAutofit/>
          </a:bodyPr>
          <a:lstStyle/>
          <a:p>
            <a:r>
              <a:rPr lang="en-US" dirty="0">
                <a:solidFill>
                  <a:srgbClr val="002060"/>
                </a:solidFill>
              </a:rPr>
              <a:t>FCCee Machine Detector Interface (M. Boscolo)</a:t>
            </a:r>
          </a:p>
        </p:txBody>
      </p:sp>
      <p:pic>
        <p:nvPicPr>
          <p:cNvPr id="5" name="Content Placeholder 4">
            <a:extLst>
              <a:ext uri="{FF2B5EF4-FFF2-40B4-BE49-F238E27FC236}">
                <a16:creationId xmlns:a16="http://schemas.microsoft.com/office/drawing/2014/main" id="{34F6292A-1EF7-9A72-2232-9F8C52A2F5EE}"/>
              </a:ext>
            </a:extLst>
          </p:cNvPr>
          <p:cNvPicPr>
            <a:picLocks noGrp="1" noChangeAspect="1"/>
          </p:cNvPicPr>
          <p:nvPr>
            <p:ph idx="1"/>
          </p:nvPr>
        </p:nvPicPr>
        <p:blipFill>
          <a:blip r:embed="rId2"/>
          <a:stretch>
            <a:fillRect/>
          </a:stretch>
        </p:blipFill>
        <p:spPr>
          <a:xfrm>
            <a:off x="89996" y="1594060"/>
            <a:ext cx="8425354" cy="4273340"/>
          </a:xfrm>
        </p:spPr>
      </p:pic>
    </p:spTree>
    <p:extLst>
      <p:ext uri="{BB962C8B-B14F-4D97-AF65-F5344CB8AC3E}">
        <p14:creationId xmlns:p14="http://schemas.microsoft.com/office/powerpoint/2010/main" val="30579677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7F4CF-9D61-BBAC-9A47-ED63AA5B7E7D}"/>
              </a:ext>
            </a:extLst>
          </p:cNvPr>
          <p:cNvSpPr>
            <a:spLocks noGrp="1"/>
          </p:cNvSpPr>
          <p:nvPr>
            <p:ph type="title"/>
          </p:nvPr>
        </p:nvSpPr>
        <p:spPr/>
        <p:txBody>
          <a:bodyPr/>
          <a:lstStyle/>
          <a:p>
            <a:r>
              <a:rPr lang="en-US" dirty="0"/>
              <a:t>Luminosity Equations</a:t>
            </a:r>
          </a:p>
        </p:txBody>
      </p:sp>
      <p:pic>
        <p:nvPicPr>
          <p:cNvPr id="5" name="Content Placeholder 4">
            <a:extLst>
              <a:ext uri="{FF2B5EF4-FFF2-40B4-BE49-F238E27FC236}">
                <a16:creationId xmlns:a16="http://schemas.microsoft.com/office/drawing/2014/main" id="{448199BA-FE27-DC2D-4BFC-18F0E633BB46}"/>
              </a:ext>
            </a:extLst>
          </p:cNvPr>
          <p:cNvPicPr>
            <a:picLocks noGrp="1" noChangeAspect="1"/>
          </p:cNvPicPr>
          <p:nvPr>
            <p:ph idx="1"/>
          </p:nvPr>
        </p:nvPicPr>
        <p:blipFill>
          <a:blip r:embed="rId2"/>
          <a:stretch>
            <a:fillRect/>
          </a:stretch>
        </p:blipFill>
        <p:spPr>
          <a:xfrm>
            <a:off x="269670" y="2667000"/>
            <a:ext cx="8834612" cy="2451361"/>
          </a:xfrm>
          <a:prstGeom prst="rect">
            <a:avLst/>
          </a:prstGeom>
        </p:spPr>
      </p:pic>
      <p:sp>
        <p:nvSpPr>
          <p:cNvPr id="4" name="Slide Number Placeholder 3">
            <a:extLst>
              <a:ext uri="{FF2B5EF4-FFF2-40B4-BE49-F238E27FC236}">
                <a16:creationId xmlns:a16="http://schemas.microsoft.com/office/drawing/2014/main" id="{F2FEFAEF-28E3-AC01-42EC-92D3DA72F0D3}"/>
              </a:ext>
            </a:extLst>
          </p:cNvPr>
          <p:cNvSpPr>
            <a:spLocks noGrp="1"/>
          </p:cNvSpPr>
          <p:nvPr>
            <p:ph type="sldNum" sz="quarter" idx="12"/>
          </p:nvPr>
        </p:nvSpPr>
        <p:spPr/>
        <p:txBody>
          <a:bodyPr/>
          <a:lstStyle/>
          <a:p>
            <a:fld id="{D78CD0DB-1909-DB48-8B43-F402CD30F538}" type="slidenum">
              <a:rPr lang="en-US" smtClean="0"/>
              <a:t>31</a:t>
            </a:fld>
            <a:endParaRPr lang="en-US"/>
          </a:p>
        </p:txBody>
      </p:sp>
    </p:spTree>
    <p:extLst>
      <p:ext uri="{BB962C8B-B14F-4D97-AF65-F5344CB8AC3E}">
        <p14:creationId xmlns:p14="http://schemas.microsoft.com/office/powerpoint/2010/main" val="1523943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EB269B-612C-51CD-5A92-26FBC87EFD3E}"/>
              </a:ext>
            </a:extLst>
          </p:cNvPr>
          <p:cNvSpPr>
            <a:spLocks noGrp="1"/>
          </p:cNvSpPr>
          <p:nvPr>
            <p:ph type="sldNum" sz="quarter" idx="11"/>
          </p:nvPr>
        </p:nvSpPr>
        <p:spPr/>
        <p:txBody>
          <a:bodyPr/>
          <a:lstStyle/>
          <a:p>
            <a:fld id="{5BD36294-2849-48A8-8531-5354CF3095D2}" type="slidenum">
              <a:rPr lang="en-US" smtClean="0"/>
              <a:pPr/>
              <a:t>32</a:t>
            </a:fld>
            <a:endParaRPr lang="en-US" dirty="0"/>
          </a:p>
        </p:txBody>
      </p:sp>
      <p:sp>
        <p:nvSpPr>
          <p:cNvPr id="3" name="Title 2">
            <a:extLst>
              <a:ext uri="{FF2B5EF4-FFF2-40B4-BE49-F238E27FC236}">
                <a16:creationId xmlns:a16="http://schemas.microsoft.com/office/drawing/2014/main" id="{239646E0-6CBD-61E5-D0DF-9ED265CCB79D}"/>
              </a:ext>
            </a:extLst>
          </p:cNvPr>
          <p:cNvSpPr>
            <a:spLocks noGrp="1"/>
          </p:cNvSpPr>
          <p:nvPr>
            <p:ph type="title"/>
          </p:nvPr>
        </p:nvSpPr>
        <p:spPr/>
        <p:txBody>
          <a:bodyPr/>
          <a:lstStyle/>
          <a:p>
            <a:r>
              <a:rPr lang="en-US" dirty="0"/>
              <a:t>Crab Waist Collision Scheme</a:t>
            </a:r>
          </a:p>
        </p:txBody>
      </p:sp>
      <p:pic>
        <p:nvPicPr>
          <p:cNvPr id="6" name="Content Placeholder 5">
            <a:extLst>
              <a:ext uri="{FF2B5EF4-FFF2-40B4-BE49-F238E27FC236}">
                <a16:creationId xmlns:a16="http://schemas.microsoft.com/office/drawing/2014/main" id="{E87E5C33-C995-BAC6-54CF-C23A661CA9C9}"/>
              </a:ext>
            </a:extLst>
          </p:cNvPr>
          <p:cNvPicPr>
            <a:picLocks noGrp="1" noChangeAspect="1"/>
          </p:cNvPicPr>
          <p:nvPr>
            <p:ph sz="quarter" idx="14"/>
          </p:nvPr>
        </p:nvPicPr>
        <p:blipFill>
          <a:blip r:embed="rId2"/>
          <a:stretch>
            <a:fillRect/>
          </a:stretch>
        </p:blipFill>
        <p:spPr>
          <a:xfrm>
            <a:off x="446087" y="1676401"/>
            <a:ext cx="8525909" cy="4419370"/>
          </a:xfrm>
        </p:spPr>
      </p:pic>
    </p:spTree>
    <p:extLst>
      <p:ext uri="{BB962C8B-B14F-4D97-AF65-F5344CB8AC3E}">
        <p14:creationId xmlns:p14="http://schemas.microsoft.com/office/powerpoint/2010/main" val="2870970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F776D6-9B7E-746B-68E3-086697ECCB3E}"/>
              </a:ext>
            </a:extLst>
          </p:cNvPr>
          <p:cNvSpPr>
            <a:spLocks noGrp="1"/>
          </p:cNvSpPr>
          <p:nvPr>
            <p:ph type="sldNum" sz="quarter" idx="11"/>
          </p:nvPr>
        </p:nvSpPr>
        <p:spPr/>
        <p:txBody>
          <a:bodyPr/>
          <a:lstStyle/>
          <a:p>
            <a:fld id="{5BD36294-2849-48A8-8531-5354CF3095D2}" type="slidenum">
              <a:rPr lang="en-US" smtClean="0"/>
              <a:pPr/>
              <a:t>33</a:t>
            </a:fld>
            <a:endParaRPr lang="en-US" dirty="0"/>
          </a:p>
        </p:txBody>
      </p:sp>
      <p:sp>
        <p:nvSpPr>
          <p:cNvPr id="3" name="Title 2">
            <a:extLst>
              <a:ext uri="{FF2B5EF4-FFF2-40B4-BE49-F238E27FC236}">
                <a16:creationId xmlns:a16="http://schemas.microsoft.com/office/drawing/2014/main" id="{26149158-5B74-D368-EF92-296820A4F6F4}"/>
              </a:ext>
            </a:extLst>
          </p:cNvPr>
          <p:cNvSpPr>
            <a:spLocks noGrp="1"/>
          </p:cNvSpPr>
          <p:nvPr>
            <p:ph type="title"/>
          </p:nvPr>
        </p:nvSpPr>
        <p:spPr/>
        <p:txBody>
          <a:bodyPr/>
          <a:lstStyle/>
          <a:p>
            <a:r>
              <a:rPr lang="en-US" dirty="0"/>
              <a:t>Lattice and Beam Issues that affect the luminosity</a:t>
            </a:r>
          </a:p>
        </p:txBody>
      </p:sp>
      <p:pic>
        <p:nvPicPr>
          <p:cNvPr id="6" name="Content Placeholder 5">
            <a:extLst>
              <a:ext uri="{FF2B5EF4-FFF2-40B4-BE49-F238E27FC236}">
                <a16:creationId xmlns:a16="http://schemas.microsoft.com/office/drawing/2014/main" id="{0E2FF399-3320-43CA-A82E-EC6931DF6780}"/>
              </a:ext>
            </a:extLst>
          </p:cNvPr>
          <p:cNvPicPr>
            <a:picLocks noGrp="1" noChangeAspect="1"/>
          </p:cNvPicPr>
          <p:nvPr>
            <p:ph sz="quarter" idx="14"/>
          </p:nvPr>
        </p:nvPicPr>
        <p:blipFill>
          <a:blip r:embed="rId2"/>
          <a:stretch>
            <a:fillRect/>
          </a:stretch>
        </p:blipFill>
        <p:spPr>
          <a:xfrm>
            <a:off x="-75284" y="2133600"/>
            <a:ext cx="8995522" cy="3657599"/>
          </a:xfrm>
        </p:spPr>
      </p:pic>
    </p:spTree>
    <p:extLst>
      <p:ext uri="{BB962C8B-B14F-4D97-AF65-F5344CB8AC3E}">
        <p14:creationId xmlns:p14="http://schemas.microsoft.com/office/powerpoint/2010/main" val="12637120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482D23C-31D6-3F90-0026-E753A380EECC}"/>
              </a:ext>
            </a:extLst>
          </p:cNvPr>
          <p:cNvSpPr>
            <a:spLocks noGrp="1"/>
          </p:cNvSpPr>
          <p:nvPr>
            <p:ph type="sldNum" sz="quarter" idx="11"/>
          </p:nvPr>
        </p:nvSpPr>
        <p:spPr/>
        <p:txBody>
          <a:bodyPr/>
          <a:lstStyle/>
          <a:p>
            <a:fld id="{5BD36294-2849-48A8-8531-5354CF3095D2}" type="slidenum">
              <a:rPr lang="en-US" smtClean="0"/>
              <a:pPr/>
              <a:t>34</a:t>
            </a:fld>
            <a:endParaRPr lang="en-US" dirty="0"/>
          </a:p>
        </p:txBody>
      </p:sp>
      <p:sp>
        <p:nvSpPr>
          <p:cNvPr id="3" name="Title 2">
            <a:extLst>
              <a:ext uri="{FF2B5EF4-FFF2-40B4-BE49-F238E27FC236}">
                <a16:creationId xmlns:a16="http://schemas.microsoft.com/office/drawing/2014/main" id="{0339F725-F782-CF7A-8D75-4F581192FCB9}"/>
              </a:ext>
            </a:extLst>
          </p:cNvPr>
          <p:cNvSpPr>
            <a:spLocks noGrp="1"/>
          </p:cNvSpPr>
          <p:nvPr>
            <p:ph type="title"/>
          </p:nvPr>
        </p:nvSpPr>
        <p:spPr/>
        <p:txBody>
          <a:bodyPr/>
          <a:lstStyle/>
          <a:p>
            <a:r>
              <a:rPr lang="en-US" dirty="0"/>
              <a:t>Tracking times for different effects</a:t>
            </a:r>
          </a:p>
        </p:txBody>
      </p:sp>
      <p:pic>
        <p:nvPicPr>
          <p:cNvPr id="6" name="Content Placeholder 5">
            <a:extLst>
              <a:ext uri="{FF2B5EF4-FFF2-40B4-BE49-F238E27FC236}">
                <a16:creationId xmlns:a16="http://schemas.microsoft.com/office/drawing/2014/main" id="{3A0DE0B9-EC23-AB8F-92CA-8641160D7B4F}"/>
              </a:ext>
            </a:extLst>
          </p:cNvPr>
          <p:cNvPicPr>
            <a:picLocks noGrp="1" noChangeAspect="1"/>
          </p:cNvPicPr>
          <p:nvPr>
            <p:ph sz="quarter" idx="14"/>
          </p:nvPr>
        </p:nvPicPr>
        <p:blipFill>
          <a:blip r:embed="rId2"/>
          <a:stretch>
            <a:fillRect/>
          </a:stretch>
        </p:blipFill>
        <p:spPr>
          <a:xfrm>
            <a:off x="446088" y="2211278"/>
            <a:ext cx="8108950" cy="3565743"/>
          </a:xfrm>
        </p:spPr>
      </p:pic>
    </p:spTree>
    <p:extLst>
      <p:ext uri="{BB962C8B-B14F-4D97-AF65-F5344CB8AC3E}">
        <p14:creationId xmlns:p14="http://schemas.microsoft.com/office/powerpoint/2010/main" val="41761714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4DD843-0194-467A-ADAD-49D75F12207A}"/>
              </a:ext>
            </a:extLst>
          </p:cNvPr>
          <p:cNvSpPr>
            <a:spLocks noGrp="1"/>
          </p:cNvSpPr>
          <p:nvPr>
            <p:ph type="sldNum" sz="quarter" idx="11"/>
          </p:nvPr>
        </p:nvSpPr>
        <p:spPr/>
        <p:txBody>
          <a:bodyPr/>
          <a:lstStyle/>
          <a:p>
            <a:fld id="{5BD36294-2849-48A8-8531-5354CF3095D2}" type="slidenum">
              <a:rPr lang="en-US" smtClean="0"/>
              <a:pPr/>
              <a:t>35</a:t>
            </a:fld>
            <a:endParaRPr lang="en-US" dirty="0"/>
          </a:p>
        </p:txBody>
      </p:sp>
      <p:sp>
        <p:nvSpPr>
          <p:cNvPr id="3" name="Title 2">
            <a:extLst>
              <a:ext uri="{FF2B5EF4-FFF2-40B4-BE49-F238E27FC236}">
                <a16:creationId xmlns:a16="http://schemas.microsoft.com/office/drawing/2014/main" id="{AAE2566C-C731-916B-4EAB-AE63839FD4B2}"/>
              </a:ext>
            </a:extLst>
          </p:cNvPr>
          <p:cNvSpPr>
            <a:spLocks noGrp="1"/>
          </p:cNvSpPr>
          <p:nvPr>
            <p:ph type="title"/>
          </p:nvPr>
        </p:nvSpPr>
        <p:spPr/>
        <p:txBody>
          <a:bodyPr/>
          <a:lstStyle/>
          <a:p>
            <a:r>
              <a:rPr lang="en-US" dirty="0"/>
              <a:t>Crab waist strength and luminosity (for SuperKEKB)</a:t>
            </a:r>
          </a:p>
        </p:txBody>
      </p:sp>
      <p:pic>
        <p:nvPicPr>
          <p:cNvPr id="6" name="Content Placeholder 5">
            <a:extLst>
              <a:ext uri="{FF2B5EF4-FFF2-40B4-BE49-F238E27FC236}">
                <a16:creationId xmlns:a16="http://schemas.microsoft.com/office/drawing/2014/main" id="{EB34DB65-5668-EC4B-872A-423B5FF401A2}"/>
              </a:ext>
            </a:extLst>
          </p:cNvPr>
          <p:cNvPicPr>
            <a:picLocks noGrp="1" noChangeAspect="1"/>
          </p:cNvPicPr>
          <p:nvPr>
            <p:ph sz="quarter" idx="14"/>
          </p:nvPr>
        </p:nvPicPr>
        <p:blipFill>
          <a:blip r:embed="rId2"/>
          <a:stretch>
            <a:fillRect/>
          </a:stretch>
        </p:blipFill>
        <p:spPr>
          <a:xfrm>
            <a:off x="2022768" y="1670051"/>
            <a:ext cx="4959708" cy="4648200"/>
          </a:xfrm>
        </p:spPr>
      </p:pic>
    </p:spTree>
    <p:extLst>
      <p:ext uri="{BB962C8B-B14F-4D97-AF65-F5344CB8AC3E}">
        <p14:creationId xmlns:p14="http://schemas.microsoft.com/office/powerpoint/2010/main" val="1914138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A9E9D3-1992-037B-5971-B29CAE06EA13}"/>
              </a:ext>
            </a:extLst>
          </p:cNvPr>
          <p:cNvSpPr>
            <a:spLocks noGrp="1"/>
          </p:cNvSpPr>
          <p:nvPr>
            <p:ph type="sldNum" sz="quarter" idx="11"/>
          </p:nvPr>
        </p:nvSpPr>
        <p:spPr/>
        <p:txBody>
          <a:bodyPr/>
          <a:lstStyle/>
          <a:p>
            <a:fld id="{5BD36294-2849-48A8-8531-5354CF3095D2}" type="slidenum">
              <a:rPr lang="en-US" smtClean="0"/>
              <a:pPr/>
              <a:t>36</a:t>
            </a:fld>
            <a:endParaRPr lang="en-US" dirty="0"/>
          </a:p>
        </p:txBody>
      </p:sp>
      <p:sp>
        <p:nvSpPr>
          <p:cNvPr id="3" name="Title 2">
            <a:extLst>
              <a:ext uri="{FF2B5EF4-FFF2-40B4-BE49-F238E27FC236}">
                <a16:creationId xmlns:a16="http://schemas.microsoft.com/office/drawing/2014/main" id="{1F0ED0EE-2570-F7EE-0257-9644660F9773}"/>
              </a:ext>
            </a:extLst>
          </p:cNvPr>
          <p:cNvSpPr>
            <a:spLocks noGrp="1"/>
          </p:cNvSpPr>
          <p:nvPr>
            <p:ph type="title"/>
          </p:nvPr>
        </p:nvSpPr>
        <p:spPr/>
        <p:txBody>
          <a:bodyPr/>
          <a:lstStyle/>
          <a:p>
            <a:r>
              <a:rPr lang="en-US" dirty="0"/>
              <a:t>IP beam size and errors (SuperKEKB, Funakoshi)</a:t>
            </a:r>
          </a:p>
        </p:txBody>
      </p:sp>
      <p:pic>
        <p:nvPicPr>
          <p:cNvPr id="6" name="Content Placeholder 5">
            <a:extLst>
              <a:ext uri="{FF2B5EF4-FFF2-40B4-BE49-F238E27FC236}">
                <a16:creationId xmlns:a16="http://schemas.microsoft.com/office/drawing/2014/main" id="{DF12884C-AC87-EF0C-B9E7-1765AB9A84F4}"/>
              </a:ext>
            </a:extLst>
          </p:cNvPr>
          <p:cNvPicPr>
            <a:picLocks noGrp="1" noChangeAspect="1"/>
          </p:cNvPicPr>
          <p:nvPr>
            <p:ph sz="quarter" idx="14"/>
          </p:nvPr>
        </p:nvPicPr>
        <p:blipFill>
          <a:blip r:embed="rId2"/>
          <a:stretch>
            <a:fillRect/>
          </a:stretch>
        </p:blipFill>
        <p:spPr>
          <a:xfrm>
            <a:off x="134796" y="1676400"/>
            <a:ext cx="8788708" cy="4302709"/>
          </a:xfrm>
        </p:spPr>
      </p:pic>
    </p:spTree>
    <p:extLst>
      <p:ext uri="{BB962C8B-B14F-4D97-AF65-F5344CB8AC3E}">
        <p14:creationId xmlns:p14="http://schemas.microsoft.com/office/powerpoint/2010/main" val="1402264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673369-7F9A-7280-A874-CB772C37963B}"/>
              </a:ext>
            </a:extLst>
          </p:cNvPr>
          <p:cNvSpPr>
            <a:spLocks noGrp="1"/>
          </p:cNvSpPr>
          <p:nvPr>
            <p:ph type="sldNum" sz="quarter" idx="11"/>
          </p:nvPr>
        </p:nvSpPr>
        <p:spPr/>
        <p:txBody>
          <a:bodyPr/>
          <a:lstStyle/>
          <a:p>
            <a:fld id="{5BD36294-2849-48A8-8531-5354CF3095D2}" type="slidenum">
              <a:rPr lang="en-US" smtClean="0"/>
              <a:pPr/>
              <a:t>37</a:t>
            </a:fld>
            <a:endParaRPr lang="en-US" dirty="0"/>
          </a:p>
        </p:txBody>
      </p:sp>
      <p:sp>
        <p:nvSpPr>
          <p:cNvPr id="3" name="Title 2">
            <a:extLst>
              <a:ext uri="{FF2B5EF4-FFF2-40B4-BE49-F238E27FC236}">
                <a16:creationId xmlns:a16="http://schemas.microsoft.com/office/drawing/2014/main" id="{22FFA22E-916F-BDBB-B8FC-2AA38A6695F4}"/>
              </a:ext>
            </a:extLst>
          </p:cNvPr>
          <p:cNvSpPr>
            <a:spLocks noGrp="1"/>
          </p:cNvSpPr>
          <p:nvPr>
            <p:ph type="title"/>
          </p:nvPr>
        </p:nvSpPr>
        <p:spPr/>
        <p:txBody>
          <a:bodyPr/>
          <a:lstStyle/>
          <a:p>
            <a:r>
              <a:rPr lang="en-US" dirty="0"/>
              <a:t>Luminosity Tuning</a:t>
            </a:r>
          </a:p>
        </p:txBody>
      </p:sp>
      <p:pic>
        <p:nvPicPr>
          <p:cNvPr id="6" name="Content Placeholder 5">
            <a:extLst>
              <a:ext uri="{FF2B5EF4-FFF2-40B4-BE49-F238E27FC236}">
                <a16:creationId xmlns:a16="http://schemas.microsoft.com/office/drawing/2014/main" id="{6D56692B-01F1-5E42-C066-1F0CDE5E3DB2}"/>
              </a:ext>
            </a:extLst>
          </p:cNvPr>
          <p:cNvPicPr>
            <a:picLocks noGrp="1" noChangeAspect="1"/>
          </p:cNvPicPr>
          <p:nvPr>
            <p:ph sz="quarter" idx="14"/>
          </p:nvPr>
        </p:nvPicPr>
        <p:blipFill>
          <a:blip r:embed="rId2"/>
          <a:stretch>
            <a:fillRect/>
          </a:stretch>
        </p:blipFill>
        <p:spPr>
          <a:xfrm>
            <a:off x="205946" y="2537957"/>
            <a:ext cx="3972541" cy="2672068"/>
          </a:xfrm>
        </p:spPr>
      </p:pic>
      <p:pic>
        <p:nvPicPr>
          <p:cNvPr id="8" name="Picture 7">
            <a:extLst>
              <a:ext uri="{FF2B5EF4-FFF2-40B4-BE49-F238E27FC236}">
                <a16:creationId xmlns:a16="http://schemas.microsoft.com/office/drawing/2014/main" id="{1085FED9-9017-9DAB-C4C8-B1FA972037D4}"/>
              </a:ext>
            </a:extLst>
          </p:cNvPr>
          <p:cNvPicPr>
            <a:picLocks noChangeAspect="1"/>
          </p:cNvPicPr>
          <p:nvPr/>
        </p:nvPicPr>
        <p:blipFill>
          <a:blip r:embed="rId3"/>
          <a:stretch>
            <a:fillRect/>
          </a:stretch>
        </p:blipFill>
        <p:spPr>
          <a:xfrm>
            <a:off x="4114801" y="2427047"/>
            <a:ext cx="4953000" cy="2893888"/>
          </a:xfrm>
          <a:prstGeom prst="rect">
            <a:avLst/>
          </a:prstGeom>
        </p:spPr>
      </p:pic>
    </p:spTree>
    <p:extLst>
      <p:ext uri="{BB962C8B-B14F-4D97-AF65-F5344CB8AC3E}">
        <p14:creationId xmlns:p14="http://schemas.microsoft.com/office/powerpoint/2010/main" val="3757976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5718F2-CBB9-2875-D836-EA0EB4DF01B5}"/>
              </a:ext>
            </a:extLst>
          </p:cNvPr>
          <p:cNvSpPr>
            <a:spLocks noGrp="1"/>
          </p:cNvSpPr>
          <p:nvPr>
            <p:ph type="sldNum" sz="quarter" idx="11"/>
          </p:nvPr>
        </p:nvSpPr>
        <p:spPr/>
        <p:txBody>
          <a:bodyPr/>
          <a:lstStyle/>
          <a:p>
            <a:fld id="{5BD36294-2849-48A8-8531-5354CF3095D2}" type="slidenum">
              <a:rPr lang="en-US" smtClean="0"/>
              <a:pPr/>
              <a:t>38</a:t>
            </a:fld>
            <a:endParaRPr lang="en-US" dirty="0"/>
          </a:p>
        </p:txBody>
      </p:sp>
      <p:sp>
        <p:nvSpPr>
          <p:cNvPr id="3" name="Title 2">
            <a:extLst>
              <a:ext uri="{FF2B5EF4-FFF2-40B4-BE49-F238E27FC236}">
                <a16:creationId xmlns:a16="http://schemas.microsoft.com/office/drawing/2014/main" id="{5BA72CB4-D631-6BC5-50EC-CA590AAEF5B8}"/>
              </a:ext>
            </a:extLst>
          </p:cNvPr>
          <p:cNvSpPr>
            <a:spLocks noGrp="1"/>
          </p:cNvSpPr>
          <p:nvPr>
            <p:ph type="title"/>
          </p:nvPr>
        </p:nvSpPr>
        <p:spPr>
          <a:xfrm>
            <a:off x="451822" y="129091"/>
            <a:ext cx="8103570" cy="556709"/>
          </a:xfrm>
        </p:spPr>
        <p:txBody>
          <a:bodyPr/>
          <a:lstStyle/>
          <a:p>
            <a:r>
              <a:rPr lang="en-US" sz="2000" dirty="0"/>
              <a:t>FCCee IR Optics for FCCee (L* study) (K. Oide March 2025)</a:t>
            </a:r>
          </a:p>
        </p:txBody>
      </p:sp>
      <p:pic>
        <p:nvPicPr>
          <p:cNvPr id="6" name="Content Placeholder 5">
            <a:extLst>
              <a:ext uri="{FF2B5EF4-FFF2-40B4-BE49-F238E27FC236}">
                <a16:creationId xmlns:a16="http://schemas.microsoft.com/office/drawing/2014/main" id="{5ACA32E7-C43F-D0C6-03BA-83028C7FA281}"/>
              </a:ext>
            </a:extLst>
          </p:cNvPr>
          <p:cNvPicPr>
            <a:picLocks noGrp="1" noChangeAspect="1"/>
          </p:cNvPicPr>
          <p:nvPr>
            <p:ph sz="quarter" idx="14"/>
          </p:nvPr>
        </p:nvPicPr>
        <p:blipFill>
          <a:blip r:embed="rId2"/>
          <a:stretch>
            <a:fillRect/>
          </a:stretch>
        </p:blipFill>
        <p:spPr>
          <a:xfrm>
            <a:off x="446442" y="1761286"/>
            <a:ext cx="8108950" cy="2606839"/>
          </a:xfrm>
        </p:spPr>
      </p:pic>
      <p:sp>
        <p:nvSpPr>
          <p:cNvPr id="7" name="TextBox 6">
            <a:extLst>
              <a:ext uri="{FF2B5EF4-FFF2-40B4-BE49-F238E27FC236}">
                <a16:creationId xmlns:a16="http://schemas.microsoft.com/office/drawing/2014/main" id="{22323DF3-08D3-6A37-4437-C816E29307ED}"/>
              </a:ext>
            </a:extLst>
          </p:cNvPr>
          <p:cNvSpPr txBox="1"/>
          <p:nvPr/>
        </p:nvSpPr>
        <p:spPr>
          <a:xfrm>
            <a:off x="2438400" y="1324441"/>
            <a:ext cx="4591963" cy="369332"/>
          </a:xfrm>
          <a:prstGeom prst="rect">
            <a:avLst/>
          </a:prstGeom>
          <a:noFill/>
        </p:spPr>
        <p:txBody>
          <a:bodyPr wrap="none" rtlCol="0">
            <a:spAutoFit/>
          </a:bodyPr>
          <a:lstStyle/>
          <a:p>
            <a:r>
              <a:rPr lang="en-US" dirty="0"/>
              <a:t>Study effects of L* on Luminosity In FCCee</a:t>
            </a:r>
          </a:p>
        </p:txBody>
      </p:sp>
      <p:pic>
        <p:nvPicPr>
          <p:cNvPr id="9" name="Picture 8">
            <a:extLst>
              <a:ext uri="{FF2B5EF4-FFF2-40B4-BE49-F238E27FC236}">
                <a16:creationId xmlns:a16="http://schemas.microsoft.com/office/drawing/2014/main" id="{13FCB85C-98C5-0AE2-6DDC-8A42970280A2}"/>
              </a:ext>
            </a:extLst>
          </p:cNvPr>
          <p:cNvPicPr>
            <a:picLocks noChangeAspect="1"/>
          </p:cNvPicPr>
          <p:nvPr/>
        </p:nvPicPr>
        <p:blipFill>
          <a:blip r:embed="rId3"/>
          <a:stretch>
            <a:fillRect/>
          </a:stretch>
        </p:blipFill>
        <p:spPr>
          <a:xfrm>
            <a:off x="2057400" y="4380299"/>
            <a:ext cx="3932491" cy="2496050"/>
          </a:xfrm>
          <a:prstGeom prst="rect">
            <a:avLst/>
          </a:prstGeom>
        </p:spPr>
      </p:pic>
    </p:spTree>
    <p:extLst>
      <p:ext uri="{BB962C8B-B14F-4D97-AF65-F5344CB8AC3E}">
        <p14:creationId xmlns:p14="http://schemas.microsoft.com/office/powerpoint/2010/main" val="8663499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278F-E9B4-63B9-1091-DE073F6236CF}"/>
              </a:ext>
            </a:extLst>
          </p:cNvPr>
          <p:cNvSpPr>
            <a:spLocks noGrp="1"/>
          </p:cNvSpPr>
          <p:nvPr>
            <p:ph type="title"/>
          </p:nvPr>
        </p:nvSpPr>
        <p:spPr>
          <a:xfrm>
            <a:off x="228600" y="129091"/>
            <a:ext cx="8915400" cy="753033"/>
          </a:xfrm>
        </p:spPr>
        <p:txBody>
          <a:bodyPr/>
          <a:lstStyle/>
          <a:p>
            <a:r>
              <a:rPr lang="en-US" dirty="0"/>
              <a:t>Beam–beam resonances in FCCee with different symmetries </a:t>
            </a:r>
          </a:p>
        </p:txBody>
      </p:sp>
      <p:pic>
        <p:nvPicPr>
          <p:cNvPr id="5" name="Content Placeholder 4">
            <a:extLst>
              <a:ext uri="{FF2B5EF4-FFF2-40B4-BE49-F238E27FC236}">
                <a16:creationId xmlns:a16="http://schemas.microsoft.com/office/drawing/2014/main" id="{A5BE8B5E-B85D-04AA-E365-96416FEEAFFF}"/>
              </a:ext>
            </a:extLst>
          </p:cNvPr>
          <p:cNvPicPr>
            <a:picLocks noGrp="1" noChangeAspect="1"/>
          </p:cNvPicPr>
          <p:nvPr>
            <p:ph idx="1"/>
          </p:nvPr>
        </p:nvPicPr>
        <p:blipFill>
          <a:blip r:embed="rId2"/>
          <a:stretch>
            <a:fillRect/>
          </a:stretch>
        </p:blipFill>
        <p:spPr>
          <a:xfrm>
            <a:off x="203290" y="1329404"/>
            <a:ext cx="8681792" cy="4988847"/>
          </a:xfrm>
          <a:prstGeom prst="rect">
            <a:avLst/>
          </a:prstGeom>
        </p:spPr>
      </p:pic>
      <p:sp>
        <p:nvSpPr>
          <p:cNvPr id="4" name="Slide Number Placeholder 3">
            <a:extLst>
              <a:ext uri="{FF2B5EF4-FFF2-40B4-BE49-F238E27FC236}">
                <a16:creationId xmlns:a16="http://schemas.microsoft.com/office/drawing/2014/main" id="{85E23FB1-417D-6A45-C145-8448795E7D61}"/>
              </a:ext>
            </a:extLst>
          </p:cNvPr>
          <p:cNvSpPr>
            <a:spLocks noGrp="1"/>
          </p:cNvSpPr>
          <p:nvPr>
            <p:ph type="sldNum" sz="quarter" idx="12"/>
          </p:nvPr>
        </p:nvSpPr>
        <p:spPr/>
        <p:txBody>
          <a:bodyPr/>
          <a:lstStyle/>
          <a:p>
            <a:fld id="{D78CD0DB-1909-DB48-8B43-F402CD30F538}" type="slidenum">
              <a:rPr lang="en-US" smtClean="0"/>
              <a:t>39</a:t>
            </a:fld>
            <a:endParaRPr lang="en-US"/>
          </a:p>
        </p:txBody>
      </p:sp>
    </p:spTree>
    <p:extLst>
      <p:ext uri="{BB962C8B-B14F-4D97-AF65-F5344CB8AC3E}">
        <p14:creationId xmlns:p14="http://schemas.microsoft.com/office/powerpoint/2010/main" val="9166504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FD27745-1718-9998-056F-927A94928EED}"/>
              </a:ext>
            </a:extLst>
          </p:cNvPr>
          <p:cNvSpPr>
            <a:spLocks noGrp="1"/>
          </p:cNvSpPr>
          <p:nvPr>
            <p:ph type="sldNum" sz="quarter" idx="11"/>
          </p:nvPr>
        </p:nvSpPr>
        <p:spPr/>
        <p:txBody>
          <a:bodyPr/>
          <a:lstStyle/>
          <a:p>
            <a:fld id="{5BD36294-2849-48A8-8531-5354CF3095D2}" type="slidenum">
              <a:rPr lang="en-US" smtClean="0"/>
              <a:pPr/>
              <a:t>40</a:t>
            </a:fld>
            <a:endParaRPr lang="en-US" dirty="0"/>
          </a:p>
        </p:txBody>
      </p:sp>
      <p:sp>
        <p:nvSpPr>
          <p:cNvPr id="3" name="Title 2">
            <a:extLst>
              <a:ext uri="{FF2B5EF4-FFF2-40B4-BE49-F238E27FC236}">
                <a16:creationId xmlns:a16="http://schemas.microsoft.com/office/drawing/2014/main" id="{ED561158-7591-F4E4-1A35-672113A88FAF}"/>
              </a:ext>
            </a:extLst>
          </p:cNvPr>
          <p:cNvSpPr>
            <a:spLocks noGrp="1"/>
          </p:cNvSpPr>
          <p:nvPr>
            <p:ph type="title"/>
          </p:nvPr>
        </p:nvSpPr>
        <p:spPr/>
        <p:txBody>
          <a:bodyPr/>
          <a:lstStyle/>
          <a:p>
            <a:r>
              <a:rPr lang="en-US" dirty="0"/>
              <a:t>SuperKEKB Vertical tune and Vertical Emittance</a:t>
            </a:r>
          </a:p>
        </p:txBody>
      </p:sp>
      <p:pic>
        <p:nvPicPr>
          <p:cNvPr id="6" name="Content Placeholder 5">
            <a:extLst>
              <a:ext uri="{FF2B5EF4-FFF2-40B4-BE49-F238E27FC236}">
                <a16:creationId xmlns:a16="http://schemas.microsoft.com/office/drawing/2014/main" id="{FA3BB4E2-4925-1FFE-74D6-0D821DB08B77}"/>
              </a:ext>
            </a:extLst>
          </p:cNvPr>
          <p:cNvPicPr>
            <a:picLocks noGrp="1" noChangeAspect="1"/>
          </p:cNvPicPr>
          <p:nvPr>
            <p:ph sz="quarter" idx="14"/>
          </p:nvPr>
        </p:nvPicPr>
        <p:blipFill>
          <a:blip r:embed="rId2"/>
          <a:stretch>
            <a:fillRect/>
          </a:stretch>
        </p:blipFill>
        <p:spPr>
          <a:xfrm>
            <a:off x="1239522" y="1670050"/>
            <a:ext cx="6522082" cy="4648200"/>
          </a:xfrm>
        </p:spPr>
      </p:pic>
      <p:sp>
        <p:nvSpPr>
          <p:cNvPr id="4" name="TextBox 3">
            <a:extLst>
              <a:ext uri="{FF2B5EF4-FFF2-40B4-BE49-F238E27FC236}">
                <a16:creationId xmlns:a16="http://schemas.microsoft.com/office/drawing/2014/main" id="{7B87F3A0-7331-E67C-0F55-23655CC243B2}"/>
              </a:ext>
            </a:extLst>
          </p:cNvPr>
          <p:cNvSpPr txBox="1"/>
          <p:nvPr/>
        </p:nvSpPr>
        <p:spPr>
          <a:xfrm>
            <a:off x="1301393" y="1219200"/>
            <a:ext cx="7464544" cy="369332"/>
          </a:xfrm>
          <a:prstGeom prst="rect">
            <a:avLst/>
          </a:prstGeom>
          <a:noFill/>
        </p:spPr>
        <p:txBody>
          <a:bodyPr wrap="none" rtlCol="0">
            <a:spAutoFit/>
          </a:bodyPr>
          <a:lstStyle/>
          <a:p>
            <a:r>
              <a:rPr lang="en-US" dirty="0"/>
              <a:t>Bunch core particles are at a different tune than the bunch tail particles.</a:t>
            </a:r>
          </a:p>
        </p:txBody>
      </p:sp>
    </p:spTree>
    <p:extLst>
      <p:ext uri="{BB962C8B-B14F-4D97-AF65-F5344CB8AC3E}">
        <p14:creationId xmlns:p14="http://schemas.microsoft.com/office/powerpoint/2010/main" val="3095006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83493F-D5DF-7675-68A8-664CE5A8D252}"/>
              </a:ext>
            </a:extLst>
          </p:cNvPr>
          <p:cNvSpPr>
            <a:spLocks noGrp="1"/>
          </p:cNvSpPr>
          <p:nvPr>
            <p:ph type="sldNum" sz="quarter" idx="11"/>
          </p:nvPr>
        </p:nvSpPr>
        <p:spPr/>
        <p:txBody>
          <a:bodyPr/>
          <a:lstStyle/>
          <a:p>
            <a:fld id="{5BD36294-2849-48A8-8531-5354CF3095D2}" type="slidenum">
              <a:rPr lang="en-US" smtClean="0"/>
              <a:pPr/>
              <a:t>41</a:t>
            </a:fld>
            <a:endParaRPr lang="en-US" dirty="0"/>
          </a:p>
        </p:txBody>
      </p:sp>
      <p:sp>
        <p:nvSpPr>
          <p:cNvPr id="3" name="Title 2">
            <a:extLst>
              <a:ext uri="{FF2B5EF4-FFF2-40B4-BE49-F238E27FC236}">
                <a16:creationId xmlns:a16="http://schemas.microsoft.com/office/drawing/2014/main" id="{B8E078F7-E5F5-A38B-BDAC-B5F335B2733E}"/>
              </a:ext>
            </a:extLst>
          </p:cNvPr>
          <p:cNvSpPr>
            <a:spLocks noGrp="1"/>
          </p:cNvSpPr>
          <p:nvPr>
            <p:ph type="title"/>
          </p:nvPr>
        </p:nvSpPr>
        <p:spPr/>
        <p:txBody>
          <a:bodyPr/>
          <a:lstStyle/>
          <a:p>
            <a:r>
              <a:rPr lang="en-US" dirty="0"/>
              <a:t>Tracking and errors tolerances for Luminosity</a:t>
            </a:r>
          </a:p>
        </p:txBody>
      </p:sp>
      <p:pic>
        <p:nvPicPr>
          <p:cNvPr id="6" name="Content Placeholder 5">
            <a:extLst>
              <a:ext uri="{FF2B5EF4-FFF2-40B4-BE49-F238E27FC236}">
                <a16:creationId xmlns:a16="http://schemas.microsoft.com/office/drawing/2014/main" id="{B2EF2B7A-563F-28B6-D614-37FE016C769E}"/>
              </a:ext>
            </a:extLst>
          </p:cNvPr>
          <p:cNvPicPr>
            <a:picLocks noGrp="1" noChangeAspect="1"/>
          </p:cNvPicPr>
          <p:nvPr>
            <p:ph sz="quarter" idx="14"/>
          </p:nvPr>
        </p:nvPicPr>
        <p:blipFill>
          <a:blip r:embed="rId2"/>
          <a:stretch>
            <a:fillRect/>
          </a:stretch>
        </p:blipFill>
        <p:spPr>
          <a:xfrm>
            <a:off x="711901" y="1670050"/>
            <a:ext cx="7577324" cy="4648200"/>
          </a:xfrm>
        </p:spPr>
      </p:pic>
    </p:spTree>
    <p:extLst>
      <p:ext uri="{BB962C8B-B14F-4D97-AF65-F5344CB8AC3E}">
        <p14:creationId xmlns:p14="http://schemas.microsoft.com/office/powerpoint/2010/main" val="1642392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9E417A3-C623-64F6-C167-632C048B1EF2}"/>
              </a:ext>
            </a:extLst>
          </p:cNvPr>
          <p:cNvSpPr>
            <a:spLocks noGrp="1"/>
          </p:cNvSpPr>
          <p:nvPr>
            <p:ph type="sldNum" sz="quarter" idx="11"/>
          </p:nvPr>
        </p:nvSpPr>
        <p:spPr/>
        <p:txBody>
          <a:bodyPr/>
          <a:lstStyle/>
          <a:p>
            <a:fld id="{5BD36294-2849-48A8-8531-5354CF3095D2}" type="slidenum">
              <a:rPr lang="en-US" smtClean="0"/>
              <a:pPr/>
              <a:t>42</a:t>
            </a:fld>
            <a:endParaRPr lang="en-US" dirty="0"/>
          </a:p>
        </p:txBody>
      </p:sp>
      <p:sp>
        <p:nvSpPr>
          <p:cNvPr id="3" name="Title 2">
            <a:extLst>
              <a:ext uri="{FF2B5EF4-FFF2-40B4-BE49-F238E27FC236}">
                <a16:creationId xmlns:a16="http://schemas.microsoft.com/office/drawing/2014/main" id="{B7956864-3BFE-9259-0F9B-D145E7C4121B}"/>
              </a:ext>
            </a:extLst>
          </p:cNvPr>
          <p:cNvSpPr>
            <a:spLocks noGrp="1"/>
          </p:cNvSpPr>
          <p:nvPr>
            <p:ph type="title"/>
          </p:nvPr>
        </p:nvSpPr>
        <p:spPr/>
        <p:txBody>
          <a:bodyPr/>
          <a:lstStyle/>
          <a:p>
            <a:r>
              <a:rPr lang="en-US" dirty="0"/>
              <a:t>SuperKEKB Beam-Beam Measurements (Funakoshi)</a:t>
            </a:r>
          </a:p>
        </p:txBody>
      </p:sp>
      <p:pic>
        <p:nvPicPr>
          <p:cNvPr id="6" name="Content Placeholder 5">
            <a:extLst>
              <a:ext uri="{FF2B5EF4-FFF2-40B4-BE49-F238E27FC236}">
                <a16:creationId xmlns:a16="http://schemas.microsoft.com/office/drawing/2014/main" id="{D0CE81B3-CB6B-6607-24C2-1D180295F331}"/>
              </a:ext>
            </a:extLst>
          </p:cNvPr>
          <p:cNvPicPr>
            <a:picLocks noGrp="1" noChangeAspect="1"/>
          </p:cNvPicPr>
          <p:nvPr>
            <p:ph sz="quarter" idx="14"/>
          </p:nvPr>
        </p:nvPicPr>
        <p:blipFill>
          <a:blip r:embed="rId2"/>
          <a:stretch>
            <a:fillRect/>
          </a:stretch>
        </p:blipFill>
        <p:spPr>
          <a:xfrm>
            <a:off x="446088" y="1717728"/>
            <a:ext cx="8108950" cy="4552844"/>
          </a:xfrm>
        </p:spPr>
      </p:pic>
    </p:spTree>
    <p:extLst>
      <p:ext uri="{BB962C8B-B14F-4D97-AF65-F5344CB8AC3E}">
        <p14:creationId xmlns:p14="http://schemas.microsoft.com/office/powerpoint/2010/main" val="1542837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132EB07-D6E4-AF84-AECB-A198EA26FEC3}"/>
              </a:ext>
            </a:extLst>
          </p:cNvPr>
          <p:cNvSpPr>
            <a:spLocks noGrp="1"/>
          </p:cNvSpPr>
          <p:nvPr>
            <p:ph type="sldNum" sz="quarter" idx="11"/>
          </p:nvPr>
        </p:nvSpPr>
        <p:spPr/>
        <p:txBody>
          <a:bodyPr/>
          <a:lstStyle/>
          <a:p>
            <a:fld id="{5BD36294-2849-48A8-8531-5354CF3095D2}" type="slidenum">
              <a:rPr lang="en-US" smtClean="0"/>
              <a:pPr/>
              <a:t>43</a:t>
            </a:fld>
            <a:endParaRPr lang="en-US" dirty="0"/>
          </a:p>
        </p:txBody>
      </p:sp>
      <p:sp>
        <p:nvSpPr>
          <p:cNvPr id="3" name="Title 2">
            <a:extLst>
              <a:ext uri="{FF2B5EF4-FFF2-40B4-BE49-F238E27FC236}">
                <a16:creationId xmlns:a16="http://schemas.microsoft.com/office/drawing/2014/main" id="{FB3858D3-669E-E051-C3EB-2B3FCFD2C797}"/>
              </a:ext>
            </a:extLst>
          </p:cNvPr>
          <p:cNvSpPr>
            <a:spLocks noGrp="1"/>
          </p:cNvSpPr>
          <p:nvPr>
            <p:ph type="title"/>
          </p:nvPr>
        </p:nvSpPr>
        <p:spPr/>
        <p:txBody>
          <a:bodyPr/>
          <a:lstStyle/>
          <a:p>
            <a:r>
              <a:rPr lang="en-US" dirty="0"/>
              <a:t>SuperKEKB Specific Luminosity</a:t>
            </a:r>
          </a:p>
        </p:txBody>
      </p:sp>
      <p:pic>
        <p:nvPicPr>
          <p:cNvPr id="6" name="Content Placeholder 5">
            <a:extLst>
              <a:ext uri="{FF2B5EF4-FFF2-40B4-BE49-F238E27FC236}">
                <a16:creationId xmlns:a16="http://schemas.microsoft.com/office/drawing/2014/main" id="{7DB60065-979D-AFD1-2C6C-FAC74E041C25}"/>
              </a:ext>
            </a:extLst>
          </p:cNvPr>
          <p:cNvPicPr>
            <a:picLocks noGrp="1" noChangeAspect="1"/>
          </p:cNvPicPr>
          <p:nvPr>
            <p:ph sz="quarter" idx="14"/>
          </p:nvPr>
        </p:nvPicPr>
        <p:blipFill>
          <a:blip r:embed="rId2"/>
          <a:stretch>
            <a:fillRect/>
          </a:stretch>
        </p:blipFill>
        <p:spPr>
          <a:xfrm>
            <a:off x="1324372" y="1679864"/>
            <a:ext cx="6352381" cy="4628571"/>
          </a:xfrm>
        </p:spPr>
      </p:pic>
    </p:spTree>
    <p:extLst>
      <p:ext uri="{BB962C8B-B14F-4D97-AF65-F5344CB8AC3E}">
        <p14:creationId xmlns:p14="http://schemas.microsoft.com/office/powerpoint/2010/main" val="28035737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C65FE3-212D-E1E1-5779-0EDCD4C0FD81}"/>
              </a:ext>
            </a:extLst>
          </p:cNvPr>
          <p:cNvSpPr>
            <a:spLocks noGrp="1"/>
          </p:cNvSpPr>
          <p:nvPr>
            <p:ph type="sldNum" sz="quarter" idx="11"/>
          </p:nvPr>
        </p:nvSpPr>
        <p:spPr/>
        <p:txBody>
          <a:bodyPr/>
          <a:lstStyle/>
          <a:p>
            <a:fld id="{5BD36294-2849-48A8-8531-5354CF3095D2}" type="slidenum">
              <a:rPr lang="en-US" smtClean="0"/>
              <a:pPr/>
              <a:t>44</a:t>
            </a:fld>
            <a:endParaRPr lang="en-US" dirty="0"/>
          </a:p>
        </p:txBody>
      </p:sp>
      <p:sp>
        <p:nvSpPr>
          <p:cNvPr id="3" name="Title 2">
            <a:extLst>
              <a:ext uri="{FF2B5EF4-FFF2-40B4-BE49-F238E27FC236}">
                <a16:creationId xmlns:a16="http://schemas.microsoft.com/office/drawing/2014/main" id="{5336F9E5-9550-C9C5-042C-8B7367832B53}"/>
              </a:ext>
            </a:extLst>
          </p:cNvPr>
          <p:cNvSpPr>
            <a:spLocks noGrp="1"/>
          </p:cNvSpPr>
          <p:nvPr>
            <p:ph type="title"/>
          </p:nvPr>
        </p:nvSpPr>
        <p:spPr/>
        <p:txBody>
          <a:bodyPr/>
          <a:lstStyle/>
          <a:p>
            <a:r>
              <a:rPr lang="en-US" dirty="0"/>
              <a:t>Future: AI and Machine Learning for Luminosity Tuning</a:t>
            </a:r>
          </a:p>
        </p:txBody>
      </p:sp>
      <p:pic>
        <p:nvPicPr>
          <p:cNvPr id="6" name="Content Placeholder 5">
            <a:extLst>
              <a:ext uri="{FF2B5EF4-FFF2-40B4-BE49-F238E27FC236}">
                <a16:creationId xmlns:a16="http://schemas.microsoft.com/office/drawing/2014/main" id="{5C7A862C-AB93-468B-6B11-A552E281AD62}"/>
              </a:ext>
            </a:extLst>
          </p:cNvPr>
          <p:cNvPicPr>
            <a:picLocks noGrp="1" noChangeAspect="1"/>
          </p:cNvPicPr>
          <p:nvPr>
            <p:ph sz="quarter" idx="14"/>
          </p:nvPr>
        </p:nvPicPr>
        <p:blipFill>
          <a:blip r:embed="rId2"/>
          <a:stretch>
            <a:fillRect/>
          </a:stretch>
        </p:blipFill>
        <p:spPr>
          <a:xfrm>
            <a:off x="1216314" y="1670050"/>
            <a:ext cx="6568498" cy="4648200"/>
          </a:xfrm>
        </p:spPr>
      </p:pic>
    </p:spTree>
    <p:extLst>
      <p:ext uri="{BB962C8B-B14F-4D97-AF65-F5344CB8AC3E}">
        <p14:creationId xmlns:p14="http://schemas.microsoft.com/office/powerpoint/2010/main" val="21403480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96FA308-7331-B929-7EA9-2282E5C9C995}"/>
              </a:ext>
            </a:extLst>
          </p:cNvPr>
          <p:cNvSpPr>
            <a:spLocks noGrp="1"/>
          </p:cNvSpPr>
          <p:nvPr>
            <p:ph type="sldNum" sz="quarter" idx="11"/>
          </p:nvPr>
        </p:nvSpPr>
        <p:spPr/>
        <p:txBody>
          <a:bodyPr/>
          <a:lstStyle/>
          <a:p>
            <a:fld id="{5BD36294-2849-48A8-8531-5354CF3095D2}" type="slidenum">
              <a:rPr lang="en-US" smtClean="0"/>
              <a:pPr/>
              <a:t>45</a:t>
            </a:fld>
            <a:endParaRPr lang="en-US" dirty="0"/>
          </a:p>
        </p:txBody>
      </p:sp>
      <p:sp>
        <p:nvSpPr>
          <p:cNvPr id="3" name="Title 2">
            <a:extLst>
              <a:ext uri="{FF2B5EF4-FFF2-40B4-BE49-F238E27FC236}">
                <a16:creationId xmlns:a16="http://schemas.microsoft.com/office/drawing/2014/main" id="{D291F717-8FA2-3BC2-F541-460054CE018A}"/>
              </a:ext>
            </a:extLst>
          </p:cNvPr>
          <p:cNvSpPr>
            <a:spLocks noGrp="1"/>
          </p:cNvSpPr>
          <p:nvPr>
            <p:ph type="title"/>
          </p:nvPr>
        </p:nvSpPr>
        <p:spPr/>
        <p:txBody>
          <a:bodyPr/>
          <a:lstStyle/>
          <a:p>
            <a:r>
              <a:rPr lang="en-US" dirty="0"/>
              <a:t>Near Detector IDEA with L* of 2.4 m to front of QC1A.</a:t>
            </a:r>
          </a:p>
        </p:txBody>
      </p:sp>
      <p:pic>
        <p:nvPicPr>
          <p:cNvPr id="5" name="Content Placeholder 4">
            <a:extLst>
              <a:ext uri="{FF2B5EF4-FFF2-40B4-BE49-F238E27FC236}">
                <a16:creationId xmlns:a16="http://schemas.microsoft.com/office/drawing/2014/main" id="{E4707DB0-E286-8F09-953B-6605C5AA13FC}"/>
              </a:ext>
            </a:extLst>
          </p:cNvPr>
          <p:cNvPicPr>
            <a:picLocks noGrp="1" noChangeAspect="1"/>
          </p:cNvPicPr>
          <p:nvPr>
            <p:ph sz="quarter" idx="14"/>
          </p:nvPr>
        </p:nvPicPr>
        <p:blipFill>
          <a:blip r:embed="rId3"/>
          <a:stretch>
            <a:fillRect/>
          </a:stretch>
        </p:blipFill>
        <p:spPr>
          <a:xfrm>
            <a:off x="446088" y="2069595"/>
            <a:ext cx="8108950" cy="3849110"/>
          </a:xfrm>
          <a:prstGeom prst="rect">
            <a:avLst/>
          </a:prstGeom>
        </p:spPr>
      </p:pic>
    </p:spTree>
    <p:extLst>
      <p:ext uri="{BB962C8B-B14F-4D97-AF65-F5344CB8AC3E}">
        <p14:creationId xmlns:p14="http://schemas.microsoft.com/office/powerpoint/2010/main" val="10142259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2870D2-19A5-087D-6CF0-B5F66199E5F6}"/>
              </a:ext>
            </a:extLst>
          </p:cNvPr>
          <p:cNvSpPr>
            <a:spLocks noGrp="1"/>
          </p:cNvSpPr>
          <p:nvPr>
            <p:ph type="sldNum" sz="quarter" idx="11"/>
          </p:nvPr>
        </p:nvSpPr>
        <p:spPr/>
        <p:txBody>
          <a:bodyPr/>
          <a:lstStyle/>
          <a:p>
            <a:fld id="{5BD36294-2849-48A8-8531-5354CF3095D2}" type="slidenum">
              <a:rPr lang="en-US" smtClean="0"/>
              <a:pPr/>
              <a:t>46</a:t>
            </a:fld>
            <a:endParaRPr lang="en-US" dirty="0"/>
          </a:p>
        </p:txBody>
      </p:sp>
      <p:sp>
        <p:nvSpPr>
          <p:cNvPr id="3" name="Title 2">
            <a:extLst>
              <a:ext uri="{FF2B5EF4-FFF2-40B4-BE49-F238E27FC236}">
                <a16:creationId xmlns:a16="http://schemas.microsoft.com/office/drawing/2014/main" id="{0ABE2825-74B1-678B-C6E1-F61557ED9164}"/>
              </a:ext>
            </a:extLst>
          </p:cNvPr>
          <p:cNvSpPr>
            <a:spLocks noGrp="1"/>
          </p:cNvSpPr>
          <p:nvPr>
            <p:ph type="title"/>
          </p:nvPr>
        </p:nvSpPr>
        <p:spPr/>
        <p:txBody>
          <a:bodyPr/>
          <a:lstStyle/>
          <a:p>
            <a:r>
              <a:rPr lang="en-US" dirty="0"/>
              <a:t>FCCee ALFA Detector near the FCCee IP</a:t>
            </a:r>
          </a:p>
        </p:txBody>
      </p:sp>
      <p:pic>
        <p:nvPicPr>
          <p:cNvPr id="8" name="Content Placeholder 7">
            <a:extLst>
              <a:ext uri="{FF2B5EF4-FFF2-40B4-BE49-F238E27FC236}">
                <a16:creationId xmlns:a16="http://schemas.microsoft.com/office/drawing/2014/main" id="{F82E0BCA-4C0C-C8EC-7A05-18AADB86B02A}"/>
              </a:ext>
            </a:extLst>
          </p:cNvPr>
          <p:cNvPicPr>
            <a:picLocks noGrp="1" noChangeAspect="1"/>
          </p:cNvPicPr>
          <p:nvPr>
            <p:ph sz="quarter" idx="14"/>
          </p:nvPr>
        </p:nvPicPr>
        <p:blipFill>
          <a:blip r:embed="rId2"/>
          <a:stretch>
            <a:fillRect/>
          </a:stretch>
        </p:blipFill>
        <p:spPr>
          <a:xfrm>
            <a:off x="660745" y="1670050"/>
            <a:ext cx="7679635" cy="4648200"/>
          </a:xfrm>
          <a:prstGeom prst="rect">
            <a:avLst/>
          </a:prstGeom>
        </p:spPr>
      </p:pic>
      <p:cxnSp>
        <p:nvCxnSpPr>
          <p:cNvPr id="10" name="Straight Arrow Connector 9">
            <a:extLst>
              <a:ext uri="{FF2B5EF4-FFF2-40B4-BE49-F238E27FC236}">
                <a16:creationId xmlns:a16="http://schemas.microsoft.com/office/drawing/2014/main" id="{7EF22A13-718D-DA85-30BD-FC86AE6558C8}"/>
              </a:ext>
            </a:extLst>
          </p:cNvPr>
          <p:cNvCxnSpPr/>
          <p:nvPr/>
        </p:nvCxnSpPr>
        <p:spPr>
          <a:xfrm flipH="1">
            <a:off x="609600" y="6477000"/>
            <a:ext cx="24384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92B2E4D7-3102-BB5B-BEB4-A263148E41BB}"/>
              </a:ext>
            </a:extLst>
          </p:cNvPr>
          <p:cNvSpPr txBox="1"/>
          <p:nvPr/>
        </p:nvSpPr>
        <p:spPr>
          <a:xfrm>
            <a:off x="3257914" y="6318250"/>
            <a:ext cx="1242648" cy="369332"/>
          </a:xfrm>
          <a:prstGeom prst="rect">
            <a:avLst/>
          </a:prstGeom>
          <a:noFill/>
        </p:spPr>
        <p:txBody>
          <a:bodyPr wrap="none" rtlCol="0">
            <a:spAutoFit/>
          </a:bodyPr>
          <a:lstStyle/>
          <a:p>
            <a:r>
              <a:rPr lang="en-US" dirty="0"/>
              <a:t>L* = 2.4 m</a:t>
            </a:r>
          </a:p>
        </p:txBody>
      </p:sp>
      <p:sp>
        <p:nvSpPr>
          <p:cNvPr id="12" name="TextBox 11">
            <a:extLst>
              <a:ext uri="{FF2B5EF4-FFF2-40B4-BE49-F238E27FC236}">
                <a16:creationId xmlns:a16="http://schemas.microsoft.com/office/drawing/2014/main" id="{093F1ECB-F1D8-4DD4-52D0-871861E3D928}"/>
              </a:ext>
            </a:extLst>
          </p:cNvPr>
          <p:cNvSpPr txBox="1"/>
          <p:nvPr/>
        </p:nvSpPr>
        <p:spPr>
          <a:xfrm>
            <a:off x="250485" y="6292334"/>
            <a:ext cx="402674" cy="369332"/>
          </a:xfrm>
          <a:prstGeom prst="rect">
            <a:avLst/>
          </a:prstGeom>
          <a:noFill/>
        </p:spPr>
        <p:txBody>
          <a:bodyPr wrap="none" rtlCol="0">
            <a:spAutoFit/>
          </a:bodyPr>
          <a:lstStyle/>
          <a:p>
            <a:r>
              <a:rPr lang="en-US" dirty="0"/>
              <a:t>IP</a:t>
            </a:r>
          </a:p>
        </p:txBody>
      </p:sp>
      <p:cxnSp>
        <p:nvCxnSpPr>
          <p:cNvPr id="14" name="Straight Arrow Connector 13">
            <a:extLst>
              <a:ext uri="{FF2B5EF4-FFF2-40B4-BE49-F238E27FC236}">
                <a16:creationId xmlns:a16="http://schemas.microsoft.com/office/drawing/2014/main" id="{90D9530C-072C-ED91-A858-141B4081F470}"/>
              </a:ext>
            </a:extLst>
          </p:cNvPr>
          <p:cNvCxnSpPr/>
          <p:nvPr/>
        </p:nvCxnSpPr>
        <p:spPr>
          <a:xfrm>
            <a:off x="4572000" y="6477000"/>
            <a:ext cx="10668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18B3BC4-E5FA-F2D2-F177-0D34B31F4A21}"/>
              </a:ext>
            </a:extLst>
          </p:cNvPr>
          <p:cNvCxnSpPr>
            <a:cxnSpLocks/>
          </p:cNvCxnSpPr>
          <p:nvPr/>
        </p:nvCxnSpPr>
        <p:spPr>
          <a:xfrm flipV="1">
            <a:off x="5791200" y="4419600"/>
            <a:ext cx="0" cy="1981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1CDDCCA-D88F-E4E9-BB3D-7600E865613A}"/>
              </a:ext>
            </a:extLst>
          </p:cNvPr>
          <p:cNvSpPr txBox="1"/>
          <p:nvPr/>
        </p:nvSpPr>
        <p:spPr>
          <a:xfrm>
            <a:off x="5864570" y="6318250"/>
            <a:ext cx="1646605" cy="369332"/>
          </a:xfrm>
          <a:prstGeom prst="rect">
            <a:avLst/>
          </a:prstGeom>
          <a:noFill/>
        </p:spPr>
        <p:txBody>
          <a:bodyPr wrap="none" rtlCol="0">
            <a:spAutoFit/>
          </a:bodyPr>
          <a:lstStyle/>
          <a:p>
            <a:r>
              <a:rPr lang="en-US" dirty="0"/>
              <a:t>Face of QC1A</a:t>
            </a:r>
          </a:p>
        </p:txBody>
      </p:sp>
    </p:spTree>
    <p:extLst>
      <p:ext uri="{BB962C8B-B14F-4D97-AF65-F5344CB8AC3E}">
        <p14:creationId xmlns:p14="http://schemas.microsoft.com/office/powerpoint/2010/main" val="520864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35CF1-E465-C39D-808A-0882DC11CB0C}"/>
              </a:ext>
            </a:extLst>
          </p:cNvPr>
          <p:cNvSpPr>
            <a:spLocks noGrp="1"/>
          </p:cNvSpPr>
          <p:nvPr>
            <p:ph type="sldNum" sz="quarter" idx="11"/>
          </p:nvPr>
        </p:nvSpPr>
        <p:spPr/>
        <p:txBody>
          <a:bodyPr/>
          <a:lstStyle/>
          <a:p>
            <a:fld id="{5BD36294-2849-48A8-8531-5354CF3095D2}" type="slidenum">
              <a:rPr lang="en-US" smtClean="0"/>
              <a:pPr/>
              <a:t>47</a:t>
            </a:fld>
            <a:endParaRPr lang="en-US" dirty="0"/>
          </a:p>
        </p:txBody>
      </p:sp>
      <p:sp>
        <p:nvSpPr>
          <p:cNvPr id="3" name="Title 2">
            <a:extLst>
              <a:ext uri="{FF2B5EF4-FFF2-40B4-BE49-F238E27FC236}">
                <a16:creationId xmlns:a16="http://schemas.microsoft.com/office/drawing/2014/main" id="{D7242509-4956-B713-E0EB-F1C102F914ED}"/>
              </a:ext>
            </a:extLst>
          </p:cNvPr>
          <p:cNvSpPr>
            <a:spLocks noGrp="1"/>
          </p:cNvSpPr>
          <p:nvPr>
            <p:ph type="title"/>
          </p:nvPr>
        </p:nvSpPr>
        <p:spPr/>
        <p:txBody>
          <a:bodyPr/>
          <a:lstStyle/>
          <a:p>
            <a:r>
              <a:rPr lang="en-US" sz="2000" dirty="0"/>
              <a:t>Remote Flange disconnect (IDEA detector + Accelerator Cryostat</a:t>
            </a:r>
          </a:p>
        </p:txBody>
      </p:sp>
      <p:pic>
        <p:nvPicPr>
          <p:cNvPr id="5" name="Content Placeholder 4">
            <a:extLst>
              <a:ext uri="{FF2B5EF4-FFF2-40B4-BE49-F238E27FC236}">
                <a16:creationId xmlns:a16="http://schemas.microsoft.com/office/drawing/2014/main" id="{DAA7FBFF-CE27-95F5-B4E2-3C66A57ADC13}"/>
              </a:ext>
            </a:extLst>
          </p:cNvPr>
          <p:cNvPicPr>
            <a:picLocks noGrp="1" noChangeAspect="1"/>
          </p:cNvPicPr>
          <p:nvPr>
            <p:ph sz="quarter" idx="14"/>
          </p:nvPr>
        </p:nvPicPr>
        <p:blipFill>
          <a:blip r:embed="rId2"/>
          <a:stretch>
            <a:fillRect/>
          </a:stretch>
        </p:blipFill>
        <p:spPr>
          <a:xfrm>
            <a:off x="983833" y="1670050"/>
            <a:ext cx="7033460" cy="4648200"/>
          </a:xfrm>
          <a:prstGeom prst="rect">
            <a:avLst/>
          </a:prstGeom>
        </p:spPr>
      </p:pic>
    </p:spTree>
    <p:extLst>
      <p:ext uri="{BB962C8B-B14F-4D97-AF65-F5344CB8AC3E}">
        <p14:creationId xmlns:p14="http://schemas.microsoft.com/office/powerpoint/2010/main" val="29437137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644DD-09B0-1558-3581-73834CCD1026}"/>
              </a:ext>
            </a:extLst>
          </p:cNvPr>
          <p:cNvSpPr>
            <a:spLocks noGrp="1"/>
          </p:cNvSpPr>
          <p:nvPr>
            <p:ph type="title"/>
          </p:nvPr>
        </p:nvSpPr>
        <p:spPr>
          <a:xfrm>
            <a:off x="628650" y="1131095"/>
            <a:ext cx="7886700" cy="236934"/>
          </a:xfrm>
        </p:spPr>
        <p:txBody>
          <a:bodyPr>
            <a:normAutofit fontScale="90000"/>
          </a:bodyPr>
          <a:lstStyle/>
          <a:p>
            <a:r>
              <a:rPr lang="en-US" dirty="0">
                <a:solidFill>
                  <a:srgbClr val="002060"/>
                </a:solidFill>
              </a:rPr>
              <a:t>IR accelerator Components Inside the Detector</a:t>
            </a:r>
          </a:p>
        </p:txBody>
      </p:sp>
      <p:pic>
        <p:nvPicPr>
          <p:cNvPr id="5" name="Content Placeholder 4">
            <a:extLst>
              <a:ext uri="{FF2B5EF4-FFF2-40B4-BE49-F238E27FC236}">
                <a16:creationId xmlns:a16="http://schemas.microsoft.com/office/drawing/2014/main" id="{2BE7C312-8A48-0906-0244-78B26F88B2E1}"/>
              </a:ext>
            </a:extLst>
          </p:cNvPr>
          <p:cNvPicPr>
            <a:picLocks noGrp="1" noChangeAspect="1"/>
          </p:cNvPicPr>
          <p:nvPr>
            <p:ph idx="1"/>
          </p:nvPr>
        </p:nvPicPr>
        <p:blipFill>
          <a:blip r:embed="rId2"/>
          <a:stretch>
            <a:fillRect/>
          </a:stretch>
        </p:blipFill>
        <p:spPr>
          <a:xfrm>
            <a:off x="99385" y="1710852"/>
            <a:ext cx="8816015" cy="4247080"/>
          </a:xfrm>
        </p:spPr>
      </p:pic>
    </p:spTree>
    <p:extLst>
      <p:ext uri="{BB962C8B-B14F-4D97-AF65-F5344CB8AC3E}">
        <p14:creationId xmlns:p14="http://schemas.microsoft.com/office/powerpoint/2010/main" val="27248172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E4361-5787-6F93-F55F-14241C4A72F5}"/>
              </a:ext>
            </a:extLst>
          </p:cNvPr>
          <p:cNvSpPr>
            <a:spLocks noGrp="1"/>
          </p:cNvSpPr>
          <p:nvPr>
            <p:ph type="title"/>
          </p:nvPr>
        </p:nvSpPr>
        <p:spPr>
          <a:xfrm>
            <a:off x="381000" y="609600"/>
            <a:ext cx="8763000" cy="838200"/>
          </a:xfrm>
        </p:spPr>
        <p:txBody>
          <a:bodyPr>
            <a:normAutofit/>
          </a:bodyPr>
          <a:lstStyle/>
          <a:p>
            <a:r>
              <a:rPr lang="en-US" sz="2800" dirty="0">
                <a:solidFill>
                  <a:srgbClr val="002060"/>
                </a:solidFill>
              </a:rPr>
              <a:t>Central Beam Pipe, Vertex and Lumi-Cal Integration</a:t>
            </a:r>
          </a:p>
        </p:txBody>
      </p:sp>
      <p:pic>
        <p:nvPicPr>
          <p:cNvPr id="5" name="Content Placeholder 4">
            <a:extLst>
              <a:ext uri="{FF2B5EF4-FFF2-40B4-BE49-F238E27FC236}">
                <a16:creationId xmlns:a16="http://schemas.microsoft.com/office/drawing/2014/main" id="{45A078C2-A0EE-C031-6BD6-E1E37C3BE3C0}"/>
              </a:ext>
            </a:extLst>
          </p:cNvPr>
          <p:cNvPicPr>
            <a:picLocks noGrp="1" noChangeAspect="1"/>
          </p:cNvPicPr>
          <p:nvPr>
            <p:ph idx="1"/>
          </p:nvPr>
        </p:nvPicPr>
        <p:blipFill>
          <a:blip r:embed="rId2"/>
          <a:stretch>
            <a:fillRect/>
          </a:stretch>
        </p:blipFill>
        <p:spPr>
          <a:xfrm>
            <a:off x="276929" y="1905001"/>
            <a:ext cx="8638471" cy="4039990"/>
          </a:xfrm>
        </p:spPr>
      </p:pic>
    </p:spTree>
    <p:extLst>
      <p:ext uri="{BB962C8B-B14F-4D97-AF65-F5344CB8AC3E}">
        <p14:creationId xmlns:p14="http://schemas.microsoft.com/office/powerpoint/2010/main" val="34119657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735CA-50B6-FAB7-56A3-0112243986BF}"/>
            </a:ext>
          </a:extLst>
        </p:cNvPr>
        <p:cNvGrpSpPr/>
        <p:nvPr/>
      </p:nvGrpSpPr>
      <p:grpSpPr>
        <a:xfrm>
          <a:off x="0" y="0"/>
          <a:ext cx="0" cy="0"/>
          <a:chOff x="0" y="0"/>
          <a:chExt cx="0" cy="0"/>
        </a:xfrm>
      </p:grpSpPr>
      <p:sp>
        <p:nvSpPr>
          <p:cNvPr id="11" name="Foliennummernplatzhalter 1">
            <a:extLst>
              <a:ext uri="{FF2B5EF4-FFF2-40B4-BE49-F238E27FC236}">
                <a16:creationId xmlns:a16="http://schemas.microsoft.com/office/drawing/2014/main" id="{562125A0-2514-DABA-3F61-C1FFDC8A38EC}"/>
              </a:ext>
            </a:extLst>
          </p:cNvPr>
          <p:cNvSpPr>
            <a:spLocks noGrp="1"/>
          </p:cNvSpPr>
          <p:nvPr>
            <p:ph type="sldNum" sz="quarter" idx="10"/>
          </p:nvPr>
        </p:nvSpPr>
        <p:spPr>
          <a:xfrm>
            <a:off x="8745301" y="954674"/>
            <a:ext cx="289479" cy="170071"/>
          </a:xfrm>
        </p:spPr>
        <p:txBody>
          <a:bodyPr/>
          <a:lstStyle/>
          <a:p>
            <a:fld id="{88A1DFE4-5FC5-43BD-BB7E-75EAD82B965F}" type="slidenum">
              <a:rPr lang="en-US" noProof="0" smtClean="0"/>
              <a:pPr/>
              <a:t>50</a:t>
            </a:fld>
            <a:endParaRPr lang="en-US" noProof="0" dirty="0"/>
          </a:p>
        </p:txBody>
      </p:sp>
      <p:sp>
        <p:nvSpPr>
          <p:cNvPr id="33" name="Textfeld 3">
            <a:extLst>
              <a:ext uri="{FF2B5EF4-FFF2-40B4-BE49-F238E27FC236}">
                <a16:creationId xmlns:a16="http://schemas.microsoft.com/office/drawing/2014/main" id="{CED734E7-347F-E3DF-91F1-3AB5E771C56B}"/>
              </a:ext>
            </a:extLst>
          </p:cNvPr>
          <p:cNvSpPr txBox="1"/>
          <p:nvPr/>
        </p:nvSpPr>
        <p:spPr>
          <a:xfrm>
            <a:off x="3829644" y="908721"/>
            <a:ext cx="2038500" cy="170071"/>
          </a:xfrm>
          <a:prstGeom prst="rect">
            <a:avLst/>
          </a:prstGeom>
          <a:noFill/>
        </p:spPr>
        <p:txBody>
          <a:bodyPr wrap="square" rtlCol="0">
            <a:noAutofit/>
          </a:bodyPr>
          <a:lstStyle/>
          <a:p>
            <a:pPr>
              <a:lnSpc>
                <a:spcPts val="1238"/>
              </a:lnSpc>
            </a:pPr>
            <a:r>
              <a:rPr lang="en-US" sz="900" dirty="0">
                <a:solidFill>
                  <a:schemeClr val="bg1"/>
                </a:solidFill>
              </a:rPr>
              <a:t>Robert Kieffer</a:t>
            </a:r>
            <a:endParaRPr lang="de-AT" sz="900" dirty="0">
              <a:solidFill>
                <a:schemeClr val="bg1"/>
              </a:solidFill>
            </a:endParaRPr>
          </a:p>
        </p:txBody>
      </p:sp>
      <p:sp>
        <p:nvSpPr>
          <p:cNvPr id="40" name="Textfeld 4">
            <a:extLst>
              <a:ext uri="{FF2B5EF4-FFF2-40B4-BE49-F238E27FC236}">
                <a16:creationId xmlns:a16="http://schemas.microsoft.com/office/drawing/2014/main" id="{560FF0CF-5772-13DC-43D8-66310AE3FDE3}"/>
              </a:ext>
            </a:extLst>
          </p:cNvPr>
          <p:cNvSpPr txBox="1"/>
          <p:nvPr/>
        </p:nvSpPr>
        <p:spPr>
          <a:xfrm>
            <a:off x="1007831" y="908721"/>
            <a:ext cx="2038500" cy="170071"/>
          </a:xfrm>
          <a:prstGeom prst="rect">
            <a:avLst/>
          </a:prstGeom>
          <a:noFill/>
        </p:spPr>
        <p:txBody>
          <a:bodyPr wrap="square" rtlCol="0">
            <a:noAutofit/>
          </a:bodyPr>
          <a:lstStyle/>
          <a:p>
            <a:pPr>
              <a:lnSpc>
                <a:spcPts val="1238"/>
              </a:lnSpc>
            </a:pPr>
            <a:r>
              <a:rPr lang="en-US" sz="900" dirty="0">
                <a:solidFill>
                  <a:schemeClr val="bg1"/>
                </a:solidFill>
              </a:rPr>
              <a:t>None</a:t>
            </a:r>
          </a:p>
        </p:txBody>
      </p:sp>
      <p:pic>
        <p:nvPicPr>
          <p:cNvPr id="2" name="Picture 1" descr="A map of the world&#10;&#10;Description automatically generated">
            <a:extLst>
              <a:ext uri="{FF2B5EF4-FFF2-40B4-BE49-F238E27FC236}">
                <a16:creationId xmlns:a16="http://schemas.microsoft.com/office/drawing/2014/main" id="{80AF9E0C-B9DF-2BAD-EEC9-9A1B1C5BD2E7}"/>
              </a:ext>
            </a:extLst>
          </p:cNvPr>
          <p:cNvPicPr/>
          <p:nvPr/>
        </p:nvPicPr>
        <p:blipFill rotWithShape="1">
          <a:blip r:embed="rId2">
            <a:extLst>
              <a:ext uri="{28A0092B-C50C-407E-A947-70E740481C1C}">
                <a14:useLocalDpi xmlns:a14="http://schemas.microsoft.com/office/drawing/2010/main" val="0"/>
              </a:ext>
            </a:extLst>
          </a:blip>
          <a:srcRect t="6386"/>
          <a:stretch/>
        </p:blipFill>
        <p:spPr>
          <a:xfrm>
            <a:off x="5334257" y="1268760"/>
            <a:ext cx="3700523" cy="4221980"/>
          </a:xfrm>
          <a:prstGeom prst="rect">
            <a:avLst/>
          </a:prstGeom>
        </p:spPr>
      </p:pic>
      <p:sp>
        <p:nvSpPr>
          <p:cNvPr id="3" name="Textplatzhalter 4">
            <a:extLst>
              <a:ext uri="{FF2B5EF4-FFF2-40B4-BE49-F238E27FC236}">
                <a16:creationId xmlns:a16="http://schemas.microsoft.com/office/drawing/2014/main" id="{489E1D73-CC6B-6D9B-2FE0-EE57B8F9413C}"/>
              </a:ext>
            </a:extLst>
          </p:cNvPr>
          <p:cNvSpPr txBox="1">
            <a:spLocks/>
          </p:cNvSpPr>
          <p:nvPr/>
        </p:nvSpPr>
        <p:spPr>
          <a:xfrm>
            <a:off x="295777" y="1885387"/>
            <a:ext cx="4777272" cy="1558870"/>
          </a:xfrm>
          <a:prstGeom prst="rect">
            <a:avLst/>
          </a:prstGeom>
        </p:spPr>
        <p:txBody>
          <a:bodyPr vert="horz" lIns="91440" tIns="45720" rIns="91440" bIns="45720" rtlCol="0">
            <a:noAutofit/>
          </a:bodyPr>
          <a:lstStyle>
            <a:lvl1pPr marL="0" indent="0" algn="l" defTabSz="685800" rtl="0" eaLnBrk="1" latinLnBrk="0" hangingPunct="1">
              <a:lnSpc>
                <a:spcPts val="1950"/>
              </a:lnSpc>
              <a:spcBef>
                <a:spcPts val="0"/>
              </a:spcBef>
              <a:buFont typeface="Arial" panose="020B0604020202020204" pitchFamily="34" charset="0"/>
              <a:buNone/>
              <a:defRPr sz="1600" kern="1200">
                <a:solidFill>
                  <a:schemeClr val="tx1"/>
                </a:solidFill>
                <a:latin typeface="+mn-lt"/>
                <a:ea typeface="+mn-ea"/>
                <a:cs typeface="+mn-cs"/>
              </a:defRPr>
            </a:lvl1pPr>
            <a:lvl2pPr marL="340200" indent="-340200" algn="l" defTabSz="685800" rtl="0" eaLnBrk="1" latinLnBrk="0" hangingPunct="1">
              <a:lnSpc>
                <a:spcPts val="1950"/>
              </a:lnSpc>
              <a:spcBef>
                <a:spcPts val="0"/>
              </a:spcBef>
              <a:buFont typeface="Arial" panose="020B0604020202020204" pitchFamily="34" charset="0"/>
              <a:buChar char="•"/>
              <a:defRPr sz="1600" kern="1200">
                <a:solidFill>
                  <a:schemeClr val="tx1"/>
                </a:solidFill>
                <a:latin typeface="+mn-lt"/>
                <a:ea typeface="+mn-ea"/>
                <a:cs typeface="+mn-cs"/>
              </a:defRPr>
            </a:lvl2pPr>
            <a:lvl3pPr marL="6804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3pPr>
            <a:lvl4pPr marL="10206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4pPr>
            <a:lvl5pPr marL="13608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1350"/>
              </a:lnSpc>
            </a:pPr>
            <a:r>
              <a:rPr lang="en-US" sz="1200" dirty="0"/>
              <a:t>Each of the four experimental IPs will be equipped with a pair of Beamstrahlung extraction lines and associated dump.</a:t>
            </a:r>
          </a:p>
          <a:p>
            <a:pPr>
              <a:lnSpc>
                <a:spcPts val="1350"/>
              </a:lnSpc>
            </a:pPr>
            <a:endParaRPr lang="en-US" sz="1200" dirty="0"/>
          </a:p>
          <a:p>
            <a:pPr>
              <a:lnSpc>
                <a:spcPts val="1350"/>
              </a:lnSpc>
            </a:pPr>
            <a:r>
              <a:rPr lang="en-US" sz="1200" dirty="0"/>
              <a:t>Each of these extraction lines will be equipped with the same instrumentation systems (8 lines total).</a:t>
            </a:r>
          </a:p>
          <a:p>
            <a:pPr>
              <a:lnSpc>
                <a:spcPts val="1350"/>
              </a:lnSpc>
            </a:pPr>
            <a:endParaRPr lang="en-US" sz="1200" dirty="0"/>
          </a:p>
          <a:p>
            <a:pPr>
              <a:lnSpc>
                <a:spcPts val="1350"/>
              </a:lnSpc>
            </a:pPr>
            <a:r>
              <a:rPr lang="en-US" sz="1200" dirty="0"/>
              <a:t>Monitoring of the Beamstrahlung signal and the Bhabha scattering events will allow precise IP tuning for increased luminosity.</a:t>
            </a:r>
          </a:p>
          <a:p>
            <a:pPr>
              <a:lnSpc>
                <a:spcPts val="1350"/>
              </a:lnSpc>
            </a:pPr>
            <a:endParaRPr lang="en-US" sz="1200" dirty="0"/>
          </a:p>
        </p:txBody>
      </p:sp>
      <p:sp>
        <p:nvSpPr>
          <p:cNvPr id="5" name="Titel 1">
            <a:extLst>
              <a:ext uri="{FF2B5EF4-FFF2-40B4-BE49-F238E27FC236}">
                <a16:creationId xmlns:a16="http://schemas.microsoft.com/office/drawing/2014/main" id="{D3E5ED6F-9A23-FCB7-281D-10391E9A8918}"/>
              </a:ext>
            </a:extLst>
          </p:cNvPr>
          <p:cNvSpPr>
            <a:spLocks noGrp="1"/>
          </p:cNvSpPr>
          <p:nvPr>
            <p:ph type="title"/>
          </p:nvPr>
        </p:nvSpPr>
        <p:spPr>
          <a:xfrm>
            <a:off x="1032636" y="1259508"/>
            <a:ext cx="8263350" cy="409774"/>
          </a:xfrm>
        </p:spPr>
        <p:txBody>
          <a:bodyPr/>
          <a:lstStyle/>
          <a:p>
            <a:r>
              <a:rPr lang="en-US" dirty="0"/>
              <a:t>Luminosity Monitors</a:t>
            </a:r>
          </a:p>
        </p:txBody>
      </p:sp>
      <p:sp>
        <p:nvSpPr>
          <p:cNvPr id="6" name="Oval 5">
            <a:extLst>
              <a:ext uri="{FF2B5EF4-FFF2-40B4-BE49-F238E27FC236}">
                <a16:creationId xmlns:a16="http://schemas.microsoft.com/office/drawing/2014/main" id="{F28B6B9E-69B9-B094-C2BB-0F67226FBFAC}"/>
              </a:ext>
            </a:extLst>
          </p:cNvPr>
          <p:cNvSpPr/>
          <p:nvPr/>
        </p:nvSpPr>
        <p:spPr>
          <a:xfrm>
            <a:off x="6768612" y="1988840"/>
            <a:ext cx="432048" cy="471572"/>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tx2"/>
              </a:solidFill>
            </a:endParaRPr>
          </a:p>
        </p:txBody>
      </p:sp>
      <p:sp>
        <p:nvSpPr>
          <p:cNvPr id="9" name="Rectangle 8">
            <a:extLst>
              <a:ext uri="{FF2B5EF4-FFF2-40B4-BE49-F238E27FC236}">
                <a16:creationId xmlns:a16="http://schemas.microsoft.com/office/drawing/2014/main" id="{090BBDB7-8CF7-1F32-6F30-E0A2855E0B79}"/>
              </a:ext>
            </a:extLst>
          </p:cNvPr>
          <p:cNvSpPr/>
          <p:nvPr/>
        </p:nvSpPr>
        <p:spPr>
          <a:xfrm>
            <a:off x="295777" y="1836170"/>
            <a:ext cx="4777272" cy="1592831"/>
          </a:xfrm>
          <a:prstGeom prst="rect">
            <a:avLst/>
          </a:prstGeom>
          <a:noFill/>
          <a:ln w="381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Oval 12">
            <a:extLst>
              <a:ext uri="{FF2B5EF4-FFF2-40B4-BE49-F238E27FC236}">
                <a16:creationId xmlns:a16="http://schemas.microsoft.com/office/drawing/2014/main" id="{94F88983-6FA4-E290-7B88-AA9DFEB27CE8}"/>
              </a:ext>
            </a:extLst>
          </p:cNvPr>
          <p:cNvSpPr/>
          <p:nvPr/>
        </p:nvSpPr>
        <p:spPr>
          <a:xfrm>
            <a:off x="5580112" y="3621224"/>
            <a:ext cx="432048" cy="471572"/>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tx2"/>
              </a:solidFill>
            </a:endParaRPr>
          </a:p>
        </p:txBody>
      </p:sp>
      <p:sp>
        <p:nvSpPr>
          <p:cNvPr id="14" name="Oval 13">
            <a:extLst>
              <a:ext uri="{FF2B5EF4-FFF2-40B4-BE49-F238E27FC236}">
                <a16:creationId xmlns:a16="http://schemas.microsoft.com/office/drawing/2014/main" id="{03EFE567-AFDD-945B-26C3-9A7E1ACDDE1A}"/>
              </a:ext>
            </a:extLst>
          </p:cNvPr>
          <p:cNvSpPr/>
          <p:nvPr/>
        </p:nvSpPr>
        <p:spPr>
          <a:xfrm>
            <a:off x="8385470" y="3143964"/>
            <a:ext cx="432048" cy="471572"/>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tx2"/>
              </a:solidFill>
            </a:endParaRPr>
          </a:p>
        </p:txBody>
      </p:sp>
      <p:sp>
        <p:nvSpPr>
          <p:cNvPr id="15" name="Oval 14">
            <a:extLst>
              <a:ext uri="{FF2B5EF4-FFF2-40B4-BE49-F238E27FC236}">
                <a16:creationId xmlns:a16="http://schemas.microsoft.com/office/drawing/2014/main" id="{6F06DB71-E3A7-1F49-CDB6-BA4517A3B134}"/>
              </a:ext>
            </a:extLst>
          </p:cNvPr>
          <p:cNvSpPr/>
          <p:nvPr/>
        </p:nvSpPr>
        <p:spPr>
          <a:xfrm>
            <a:off x="7236296" y="4797152"/>
            <a:ext cx="432048" cy="471572"/>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solidFill>
                <a:schemeClr val="tx2"/>
              </a:solidFill>
            </a:endParaRPr>
          </a:p>
        </p:txBody>
      </p:sp>
      <p:cxnSp>
        <p:nvCxnSpPr>
          <p:cNvPr id="16" name="Straight Arrow Connector 15">
            <a:extLst>
              <a:ext uri="{FF2B5EF4-FFF2-40B4-BE49-F238E27FC236}">
                <a16:creationId xmlns:a16="http://schemas.microsoft.com/office/drawing/2014/main" id="{6D8062CA-9D17-C218-FCBC-01BDCF298A47}"/>
              </a:ext>
            </a:extLst>
          </p:cNvPr>
          <p:cNvCxnSpPr>
            <a:cxnSpLocks/>
          </p:cNvCxnSpPr>
          <p:nvPr/>
        </p:nvCxnSpPr>
        <p:spPr>
          <a:xfrm flipH="1" flipV="1">
            <a:off x="786381" y="4486937"/>
            <a:ext cx="4021310" cy="576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61DC6F1-9E42-FF33-171F-08B260B8A52B}"/>
              </a:ext>
            </a:extLst>
          </p:cNvPr>
          <p:cNvCxnSpPr>
            <a:cxnSpLocks/>
          </p:cNvCxnSpPr>
          <p:nvPr/>
        </p:nvCxnSpPr>
        <p:spPr>
          <a:xfrm flipV="1">
            <a:off x="858389" y="4405203"/>
            <a:ext cx="3870990" cy="6577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D952A9E1-FB14-0627-2C19-00254350602D}"/>
              </a:ext>
            </a:extLst>
          </p:cNvPr>
          <p:cNvSpPr/>
          <p:nvPr/>
        </p:nvSpPr>
        <p:spPr>
          <a:xfrm rot="570124">
            <a:off x="4370444" y="4978453"/>
            <a:ext cx="288032" cy="8284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Oval 18">
            <a:extLst>
              <a:ext uri="{FF2B5EF4-FFF2-40B4-BE49-F238E27FC236}">
                <a16:creationId xmlns:a16="http://schemas.microsoft.com/office/drawing/2014/main" id="{602E2D7A-A8E3-A726-04CC-953A157EAD3B}"/>
              </a:ext>
            </a:extLst>
          </p:cNvPr>
          <p:cNvSpPr/>
          <p:nvPr/>
        </p:nvSpPr>
        <p:spPr>
          <a:xfrm rot="20997732">
            <a:off x="891403" y="4998695"/>
            <a:ext cx="288032" cy="82846"/>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20" name="Group 19">
            <a:extLst>
              <a:ext uri="{FF2B5EF4-FFF2-40B4-BE49-F238E27FC236}">
                <a16:creationId xmlns:a16="http://schemas.microsoft.com/office/drawing/2014/main" id="{8CA18860-19E8-DB6F-0843-CF00032AFBE1}"/>
              </a:ext>
            </a:extLst>
          </p:cNvPr>
          <p:cNvGrpSpPr/>
          <p:nvPr/>
        </p:nvGrpSpPr>
        <p:grpSpPr>
          <a:xfrm>
            <a:off x="2797036" y="4585095"/>
            <a:ext cx="436142" cy="189875"/>
            <a:chOff x="1787236" y="3472003"/>
            <a:chExt cx="436142" cy="189875"/>
          </a:xfrm>
        </p:grpSpPr>
        <p:sp>
          <p:nvSpPr>
            <p:cNvPr id="21" name="Freeform 20">
              <a:extLst>
                <a:ext uri="{FF2B5EF4-FFF2-40B4-BE49-F238E27FC236}">
                  <a16:creationId xmlns:a16="http://schemas.microsoft.com/office/drawing/2014/main" id="{1C73EF7E-5A40-6DDD-89EC-158E6F49CB42}"/>
                </a:ext>
              </a:extLst>
            </p:cNvPr>
            <p:cNvSpPr/>
            <p:nvPr/>
          </p:nvSpPr>
          <p:spPr>
            <a:xfrm>
              <a:off x="1787236" y="3493473"/>
              <a:ext cx="336492" cy="168405"/>
            </a:xfrm>
            <a:custGeom>
              <a:avLst/>
              <a:gdLst>
                <a:gd name="connsiteX0" fmla="*/ 0 w 386542"/>
                <a:gd name="connsiteY0" fmla="*/ 185129 h 193563"/>
                <a:gd name="connsiteX1" fmla="*/ 45720 w 386542"/>
                <a:gd name="connsiteY1" fmla="*/ 56281 h 193563"/>
                <a:gd name="connsiteX2" fmla="*/ 141317 w 386542"/>
                <a:gd name="connsiteY2" fmla="*/ 193441 h 193563"/>
                <a:gd name="connsiteX3" fmla="*/ 174568 w 386542"/>
                <a:gd name="connsiteY3" fmla="*/ 27187 h 193563"/>
                <a:gd name="connsiteX4" fmla="*/ 278477 w 386542"/>
                <a:gd name="connsiteY4" fmla="*/ 147721 h 193563"/>
                <a:gd name="connsiteX5" fmla="*/ 307571 w 386542"/>
                <a:gd name="connsiteY5" fmla="*/ 2249 h 193563"/>
                <a:gd name="connsiteX6" fmla="*/ 386542 w 386542"/>
                <a:gd name="connsiteY6" fmla="*/ 72907 h 193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 h="193563">
                  <a:moveTo>
                    <a:pt x="0" y="185129"/>
                  </a:moveTo>
                  <a:cubicBezTo>
                    <a:pt x="11083" y="120012"/>
                    <a:pt x="22167" y="54896"/>
                    <a:pt x="45720" y="56281"/>
                  </a:cubicBezTo>
                  <a:cubicBezTo>
                    <a:pt x="69273" y="57666"/>
                    <a:pt x="119842" y="198290"/>
                    <a:pt x="141317" y="193441"/>
                  </a:cubicBezTo>
                  <a:cubicBezTo>
                    <a:pt x="162792" y="188592"/>
                    <a:pt x="151708" y="34807"/>
                    <a:pt x="174568" y="27187"/>
                  </a:cubicBezTo>
                  <a:cubicBezTo>
                    <a:pt x="197428" y="19567"/>
                    <a:pt x="256310" y="151877"/>
                    <a:pt x="278477" y="147721"/>
                  </a:cubicBezTo>
                  <a:cubicBezTo>
                    <a:pt x="300644" y="143565"/>
                    <a:pt x="289560" y="14718"/>
                    <a:pt x="307571" y="2249"/>
                  </a:cubicBezTo>
                  <a:cubicBezTo>
                    <a:pt x="325582" y="-10220"/>
                    <a:pt x="356062" y="31343"/>
                    <a:pt x="386542" y="7290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Triangle 21">
              <a:extLst>
                <a:ext uri="{FF2B5EF4-FFF2-40B4-BE49-F238E27FC236}">
                  <a16:creationId xmlns:a16="http://schemas.microsoft.com/office/drawing/2014/main" id="{A9BC835F-E1E5-1CA6-B89C-4B206017BC81}"/>
                </a:ext>
              </a:extLst>
            </p:cNvPr>
            <p:cNvSpPr/>
            <p:nvPr/>
          </p:nvSpPr>
          <p:spPr>
            <a:xfrm rot="4479093">
              <a:off x="2111239" y="3483274"/>
              <a:ext cx="123410" cy="100868"/>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grpSp>
        <p:nvGrpSpPr>
          <p:cNvPr id="23" name="Group 22">
            <a:extLst>
              <a:ext uri="{FF2B5EF4-FFF2-40B4-BE49-F238E27FC236}">
                <a16:creationId xmlns:a16="http://schemas.microsoft.com/office/drawing/2014/main" id="{13D7F83C-579A-CF9D-297A-02222C36A5DC}"/>
              </a:ext>
            </a:extLst>
          </p:cNvPr>
          <p:cNvGrpSpPr/>
          <p:nvPr/>
        </p:nvGrpSpPr>
        <p:grpSpPr>
          <a:xfrm rot="12170274">
            <a:off x="2077188" y="4603564"/>
            <a:ext cx="436142" cy="189875"/>
            <a:chOff x="1787236" y="3472003"/>
            <a:chExt cx="436142" cy="189875"/>
          </a:xfrm>
        </p:grpSpPr>
        <p:sp>
          <p:nvSpPr>
            <p:cNvPr id="24" name="Freeform 23">
              <a:extLst>
                <a:ext uri="{FF2B5EF4-FFF2-40B4-BE49-F238E27FC236}">
                  <a16:creationId xmlns:a16="http://schemas.microsoft.com/office/drawing/2014/main" id="{5F0EE62F-A7FC-CFEE-028E-B500B19BCA91}"/>
                </a:ext>
              </a:extLst>
            </p:cNvPr>
            <p:cNvSpPr/>
            <p:nvPr/>
          </p:nvSpPr>
          <p:spPr>
            <a:xfrm>
              <a:off x="1787236" y="3493473"/>
              <a:ext cx="336492" cy="168405"/>
            </a:xfrm>
            <a:custGeom>
              <a:avLst/>
              <a:gdLst>
                <a:gd name="connsiteX0" fmla="*/ 0 w 386542"/>
                <a:gd name="connsiteY0" fmla="*/ 185129 h 193563"/>
                <a:gd name="connsiteX1" fmla="*/ 45720 w 386542"/>
                <a:gd name="connsiteY1" fmla="*/ 56281 h 193563"/>
                <a:gd name="connsiteX2" fmla="*/ 141317 w 386542"/>
                <a:gd name="connsiteY2" fmla="*/ 193441 h 193563"/>
                <a:gd name="connsiteX3" fmla="*/ 174568 w 386542"/>
                <a:gd name="connsiteY3" fmla="*/ 27187 h 193563"/>
                <a:gd name="connsiteX4" fmla="*/ 278477 w 386542"/>
                <a:gd name="connsiteY4" fmla="*/ 147721 h 193563"/>
                <a:gd name="connsiteX5" fmla="*/ 307571 w 386542"/>
                <a:gd name="connsiteY5" fmla="*/ 2249 h 193563"/>
                <a:gd name="connsiteX6" fmla="*/ 386542 w 386542"/>
                <a:gd name="connsiteY6" fmla="*/ 72907 h 193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6542" h="193563">
                  <a:moveTo>
                    <a:pt x="0" y="185129"/>
                  </a:moveTo>
                  <a:cubicBezTo>
                    <a:pt x="11083" y="120012"/>
                    <a:pt x="22167" y="54896"/>
                    <a:pt x="45720" y="56281"/>
                  </a:cubicBezTo>
                  <a:cubicBezTo>
                    <a:pt x="69273" y="57666"/>
                    <a:pt x="119842" y="198290"/>
                    <a:pt x="141317" y="193441"/>
                  </a:cubicBezTo>
                  <a:cubicBezTo>
                    <a:pt x="162792" y="188592"/>
                    <a:pt x="151708" y="34807"/>
                    <a:pt x="174568" y="27187"/>
                  </a:cubicBezTo>
                  <a:cubicBezTo>
                    <a:pt x="197428" y="19567"/>
                    <a:pt x="256310" y="151877"/>
                    <a:pt x="278477" y="147721"/>
                  </a:cubicBezTo>
                  <a:cubicBezTo>
                    <a:pt x="300644" y="143565"/>
                    <a:pt x="289560" y="14718"/>
                    <a:pt x="307571" y="2249"/>
                  </a:cubicBezTo>
                  <a:cubicBezTo>
                    <a:pt x="325582" y="-10220"/>
                    <a:pt x="356062" y="31343"/>
                    <a:pt x="386542" y="7290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Triangle 24">
              <a:extLst>
                <a:ext uri="{FF2B5EF4-FFF2-40B4-BE49-F238E27FC236}">
                  <a16:creationId xmlns:a16="http://schemas.microsoft.com/office/drawing/2014/main" id="{8A95AB6B-9B06-EF4A-0D32-F467785F0EDC}"/>
                </a:ext>
              </a:extLst>
            </p:cNvPr>
            <p:cNvSpPr/>
            <p:nvPr/>
          </p:nvSpPr>
          <p:spPr>
            <a:xfrm rot="4479093">
              <a:off x="2111239" y="3483274"/>
              <a:ext cx="123410" cy="100868"/>
            </a:xfrm>
            <a:prstGeom prs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26" name="TextBox 25">
            <a:extLst>
              <a:ext uri="{FF2B5EF4-FFF2-40B4-BE49-F238E27FC236}">
                <a16:creationId xmlns:a16="http://schemas.microsoft.com/office/drawing/2014/main" id="{DB7DCAF8-0079-B23C-1A95-BA9699039702}"/>
              </a:ext>
            </a:extLst>
          </p:cNvPr>
          <p:cNvSpPr txBox="1"/>
          <p:nvPr/>
        </p:nvSpPr>
        <p:spPr>
          <a:xfrm>
            <a:off x="434560" y="5093807"/>
            <a:ext cx="1296144" cy="261610"/>
          </a:xfrm>
          <a:prstGeom prst="rect">
            <a:avLst/>
          </a:prstGeom>
          <a:noFill/>
        </p:spPr>
        <p:txBody>
          <a:bodyPr wrap="square" rtlCol="0">
            <a:spAutoFit/>
          </a:bodyPr>
          <a:lstStyle/>
          <a:p>
            <a:r>
              <a:rPr lang="en-CH" sz="1100" dirty="0">
                <a:solidFill>
                  <a:srgbClr val="FF0000"/>
                </a:solidFill>
              </a:rPr>
              <a:t>Positron Beam</a:t>
            </a:r>
          </a:p>
        </p:txBody>
      </p:sp>
      <p:sp>
        <p:nvSpPr>
          <p:cNvPr id="27" name="TextBox 26">
            <a:extLst>
              <a:ext uri="{FF2B5EF4-FFF2-40B4-BE49-F238E27FC236}">
                <a16:creationId xmlns:a16="http://schemas.microsoft.com/office/drawing/2014/main" id="{F4B97EFB-B900-D001-3AB9-0278CCD74EB1}"/>
              </a:ext>
            </a:extLst>
          </p:cNvPr>
          <p:cNvSpPr txBox="1"/>
          <p:nvPr/>
        </p:nvSpPr>
        <p:spPr>
          <a:xfrm>
            <a:off x="3910723" y="5107477"/>
            <a:ext cx="1296144" cy="261610"/>
          </a:xfrm>
          <a:prstGeom prst="rect">
            <a:avLst/>
          </a:prstGeom>
          <a:noFill/>
        </p:spPr>
        <p:txBody>
          <a:bodyPr wrap="square" rtlCol="0">
            <a:spAutoFit/>
          </a:bodyPr>
          <a:lstStyle/>
          <a:p>
            <a:r>
              <a:rPr lang="en-CH" sz="1100" dirty="0">
                <a:solidFill>
                  <a:schemeClr val="tx2"/>
                </a:solidFill>
              </a:rPr>
              <a:t>Electron Beam</a:t>
            </a:r>
          </a:p>
        </p:txBody>
      </p:sp>
      <p:sp>
        <p:nvSpPr>
          <p:cNvPr id="28" name="TextBox 27">
            <a:extLst>
              <a:ext uri="{FF2B5EF4-FFF2-40B4-BE49-F238E27FC236}">
                <a16:creationId xmlns:a16="http://schemas.microsoft.com/office/drawing/2014/main" id="{277DB2BB-3F98-5EBF-71E9-AD4D8D31B1C1}"/>
              </a:ext>
            </a:extLst>
          </p:cNvPr>
          <p:cNvSpPr txBox="1"/>
          <p:nvPr/>
        </p:nvSpPr>
        <p:spPr>
          <a:xfrm>
            <a:off x="4015267" y="3887284"/>
            <a:ext cx="1296144" cy="430887"/>
          </a:xfrm>
          <a:prstGeom prst="rect">
            <a:avLst/>
          </a:prstGeom>
          <a:noFill/>
        </p:spPr>
        <p:txBody>
          <a:bodyPr wrap="square" rtlCol="0">
            <a:spAutoFit/>
          </a:bodyPr>
          <a:lstStyle/>
          <a:p>
            <a:r>
              <a:rPr lang="en-CH" sz="1100" dirty="0">
                <a:solidFill>
                  <a:srgbClr val="0F124A"/>
                </a:solidFill>
              </a:rPr>
              <a:t>Beamsstrahlung photons</a:t>
            </a:r>
          </a:p>
        </p:txBody>
      </p:sp>
      <p:sp>
        <p:nvSpPr>
          <p:cNvPr id="29" name="TextBox 28">
            <a:extLst>
              <a:ext uri="{FF2B5EF4-FFF2-40B4-BE49-F238E27FC236}">
                <a16:creationId xmlns:a16="http://schemas.microsoft.com/office/drawing/2014/main" id="{5C942FD9-D032-0787-AEAB-0FAAFCCDA382}"/>
              </a:ext>
            </a:extLst>
          </p:cNvPr>
          <p:cNvSpPr txBox="1"/>
          <p:nvPr/>
        </p:nvSpPr>
        <p:spPr>
          <a:xfrm>
            <a:off x="210317" y="3887284"/>
            <a:ext cx="1296144" cy="430887"/>
          </a:xfrm>
          <a:prstGeom prst="rect">
            <a:avLst/>
          </a:prstGeom>
          <a:noFill/>
        </p:spPr>
        <p:txBody>
          <a:bodyPr wrap="square" rtlCol="0">
            <a:spAutoFit/>
          </a:bodyPr>
          <a:lstStyle/>
          <a:p>
            <a:r>
              <a:rPr lang="en-CH" sz="1100" dirty="0">
                <a:solidFill>
                  <a:srgbClr val="0F124A"/>
                </a:solidFill>
              </a:rPr>
              <a:t>Beamsstrahlung photons</a:t>
            </a:r>
          </a:p>
        </p:txBody>
      </p:sp>
    </p:spTree>
    <p:extLst>
      <p:ext uri="{BB962C8B-B14F-4D97-AF65-F5344CB8AC3E}">
        <p14:creationId xmlns:p14="http://schemas.microsoft.com/office/powerpoint/2010/main" val="113995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fill="hold" grpId="0" nodeType="clickEffect">
                                  <p:stCondLst>
                                    <p:cond delay="0"/>
                                  </p:stCondLst>
                                  <p:childTnLst>
                                    <p:animMotion origin="layout" path="M 0.00035 -0.00155 L -0.38559 -0.09939 " pathEditMode="relative" rAng="0" ptsTypes="AA">
                                      <p:cBhvr>
                                        <p:cTn id="6" dur="3000" fill="hold"/>
                                        <p:tgtEl>
                                          <p:spTgt spid="18"/>
                                        </p:tgtEl>
                                        <p:attrNameLst>
                                          <p:attrName>ppt_x</p:attrName>
                                          <p:attrName>ppt_y</p:attrName>
                                        </p:attrNameLst>
                                      </p:cBhvr>
                                      <p:rCtr x="-19306" y="-4907"/>
                                    </p:animMotion>
                                  </p:childTnLst>
                                </p:cTn>
                              </p:par>
                              <p:par>
                                <p:cTn id="7" presetID="0" presetClass="path" presetSubtype="0" fill="hold" grpId="0" nodeType="withEffect">
                                  <p:stCondLst>
                                    <p:cond delay="0"/>
                                  </p:stCondLst>
                                  <p:childTnLst>
                                    <p:animMotion origin="layout" path="M 0.00035 -0.00154 L 0.38229 -0.11574 " pathEditMode="relative" rAng="0" ptsTypes="AA">
                                      <p:cBhvr>
                                        <p:cTn id="8" dur="3000" fill="hold"/>
                                        <p:tgtEl>
                                          <p:spTgt spid="19"/>
                                        </p:tgtEl>
                                        <p:attrNameLst>
                                          <p:attrName>ppt_x</p:attrName>
                                          <p:attrName>ppt_y</p:attrName>
                                        </p:attrNameLst>
                                      </p:cBhvr>
                                      <p:rCtr x="19097" y="-5710"/>
                                    </p:animMotion>
                                  </p:childTnLst>
                                </p:cTn>
                              </p:par>
                              <p:par>
                                <p:cTn id="9" presetID="1" presetClass="entr" presetSubtype="0" fill="hold" nodeType="withEffect">
                                  <p:stCondLst>
                                    <p:cond delay="1500"/>
                                  </p:stCondLst>
                                  <p:childTnLst>
                                    <p:set>
                                      <p:cBhvr>
                                        <p:cTn id="10" dur="1" fill="hold">
                                          <p:stCondLst>
                                            <p:cond delay="0"/>
                                          </p:stCondLst>
                                        </p:cTn>
                                        <p:tgtEl>
                                          <p:spTgt spid="20"/>
                                        </p:tgtEl>
                                        <p:attrNameLst>
                                          <p:attrName>style.visibility</p:attrName>
                                        </p:attrNameLst>
                                      </p:cBhvr>
                                      <p:to>
                                        <p:strVal val="visible"/>
                                      </p:to>
                                    </p:set>
                                  </p:childTnLst>
                                </p:cTn>
                              </p:par>
                              <p:par>
                                <p:cTn id="11" presetID="0" presetClass="path" presetSubtype="0" fill="hold" nodeType="withEffect">
                                  <p:stCondLst>
                                    <p:cond delay="1500"/>
                                  </p:stCondLst>
                                  <p:childTnLst>
                                    <p:animMotion origin="layout" path="M 0.00035 0.00463 L 0.22257 -0.06204 " pathEditMode="relative" rAng="0" ptsTypes="AA">
                                      <p:cBhvr>
                                        <p:cTn id="12" dur="2000" fill="hold"/>
                                        <p:tgtEl>
                                          <p:spTgt spid="20"/>
                                        </p:tgtEl>
                                        <p:attrNameLst>
                                          <p:attrName>ppt_x</p:attrName>
                                          <p:attrName>ppt_y</p:attrName>
                                        </p:attrNameLst>
                                      </p:cBhvr>
                                      <p:rCtr x="11111" y="-3333"/>
                                    </p:animMotion>
                                  </p:childTnLst>
                                </p:cTn>
                              </p:par>
                              <p:par>
                                <p:cTn id="13" presetID="1" presetClass="entr" presetSubtype="0" fill="hold" nodeType="withEffect">
                                  <p:stCondLst>
                                    <p:cond delay="1500"/>
                                  </p:stCondLst>
                                  <p:childTnLst>
                                    <p:set>
                                      <p:cBhvr>
                                        <p:cTn id="14" dur="1" fill="hold">
                                          <p:stCondLst>
                                            <p:cond delay="0"/>
                                          </p:stCondLst>
                                        </p:cTn>
                                        <p:tgtEl>
                                          <p:spTgt spid="23"/>
                                        </p:tgtEl>
                                        <p:attrNameLst>
                                          <p:attrName>style.visibility</p:attrName>
                                        </p:attrNameLst>
                                      </p:cBhvr>
                                      <p:to>
                                        <p:strVal val="visible"/>
                                      </p:to>
                                    </p:set>
                                  </p:childTnLst>
                                </p:cTn>
                              </p:par>
                              <p:par>
                                <p:cTn id="15" presetID="0" presetClass="path" presetSubtype="0" fill="hold" nodeType="withEffect">
                                  <p:stCondLst>
                                    <p:cond delay="1500"/>
                                  </p:stCondLst>
                                  <p:childTnLst>
                                    <p:animMotion origin="layout" path="M -1.94444E-6 -2.46914E-7 L -0.19219 -0.05093 " pathEditMode="relative" rAng="0" ptsTypes="AA">
                                      <p:cBhvr>
                                        <p:cTn id="16" dur="2000" fill="hold"/>
                                        <p:tgtEl>
                                          <p:spTgt spid="23"/>
                                        </p:tgtEl>
                                        <p:attrNameLst>
                                          <p:attrName>ppt_x</p:attrName>
                                          <p:attrName>ppt_y</p:attrName>
                                        </p:attrNameLst>
                                      </p:cBhvr>
                                      <p:rCtr x="-9618" y="-2562"/>
                                    </p:animMotion>
                                  </p:childTnLst>
                                </p:cTn>
                              </p:par>
                            </p:childTnLst>
                          </p:cTn>
                        </p:par>
                        <p:par>
                          <p:cTn id="17" fill="hold">
                            <p:stCondLst>
                              <p:cond delay="3500"/>
                            </p:stCondLst>
                            <p:childTnLst>
                              <p:par>
                                <p:cTn id="18" presetID="1"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childTnLst>
                                </p:cTn>
                              </p:par>
                            </p:childTnLst>
                          </p:cTn>
                        </p:par>
                        <p:par>
                          <p:cTn id="20" fill="hold">
                            <p:stCondLst>
                              <p:cond delay="3500"/>
                            </p:stCondLst>
                            <p:childTnLst>
                              <p:par>
                                <p:cTn id="21" presetID="1"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8" grpId="0"/>
      <p:bldP spid="2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975E4-CE83-27F1-6B30-7C3AE9296AB5}"/>
              </a:ext>
            </a:extLst>
          </p:cNvPr>
          <p:cNvSpPr>
            <a:spLocks noGrp="1"/>
          </p:cNvSpPr>
          <p:nvPr>
            <p:ph type="title"/>
          </p:nvPr>
        </p:nvSpPr>
        <p:spPr>
          <a:xfrm>
            <a:off x="628650" y="1131094"/>
            <a:ext cx="7886700" cy="455731"/>
          </a:xfrm>
        </p:spPr>
        <p:txBody>
          <a:bodyPr>
            <a:normAutofit/>
          </a:bodyPr>
          <a:lstStyle/>
          <a:p>
            <a:r>
              <a:rPr lang="en-US" dirty="0">
                <a:solidFill>
                  <a:srgbClr val="002060"/>
                </a:solidFill>
              </a:rPr>
              <a:t>FCCee Accelerator IR Vacuum Chamber (Mock-up)</a:t>
            </a:r>
          </a:p>
        </p:txBody>
      </p:sp>
      <p:pic>
        <p:nvPicPr>
          <p:cNvPr id="5" name="Content Placeholder 4">
            <a:extLst>
              <a:ext uri="{FF2B5EF4-FFF2-40B4-BE49-F238E27FC236}">
                <a16:creationId xmlns:a16="http://schemas.microsoft.com/office/drawing/2014/main" id="{436ACF74-2EDF-921B-E2B1-68658E5DEFA8}"/>
              </a:ext>
            </a:extLst>
          </p:cNvPr>
          <p:cNvPicPr>
            <a:picLocks noGrp="1" noChangeAspect="1"/>
          </p:cNvPicPr>
          <p:nvPr>
            <p:ph idx="1"/>
          </p:nvPr>
        </p:nvPicPr>
        <p:blipFill>
          <a:blip r:embed="rId2"/>
          <a:stretch>
            <a:fillRect/>
          </a:stretch>
        </p:blipFill>
        <p:spPr>
          <a:xfrm>
            <a:off x="405712" y="1900541"/>
            <a:ext cx="8254337" cy="3893051"/>
          </a:xfrm>
        </p:spPr>
      </p:pic>
      <p:sp>
        <p:nvSpPr>
          <p:cNvPr id="6" name="TextBox 5">
            <a:extLst>
              <a:ext uri="{FF2B5EF4-FFF2-40B4-BE49-F238E27FC236}">
                <a16:creationId xmlns:a16="http://schemas.microsoft.com/office/drawing/2014/main" id="{FFDCD36C-50BF-5AEC-A449-A1E38DBD638B}"/>
              </a:ext>
            </a:extLst>
          </p:cNvPr>
          <p:cNvSpPr txBox="1"/>
          <p:nvPr/>
        </p:nvSpPr>
        <p:spPr>
          <a:xfrm>
            <a:off x="628650" y="5460865"/>
            <a:ext cx="1473480" cy="300082"/>
          </a:xfrm>
          <a:prstGeom prst="rect">
            <a:avLst/>
          </a:prstGeom>
          <a:noFill/>
        </p:spPr>
        <p:txBody>
          <a:bodyPr wrap="none" rtlCol="0">
            <a:spAutoFit/>
          </a:bodyPr>
          <a:lstStyle/>
          <a:p>
            <a:r>
              <a:rPr lang="en-US" sz="1350" dirty="0"/>
              <a:t>M. Boscolo et al)</a:t>
            </a:r>
          </a:p>
        </p:txBody>
      </p:sp>
    </p:spTree>
    <p:extLst>
      <p:ext uri="{BB962C8B-B14F-4D97-AF65-F5344CB8AC3E}">
        <p14:creationId xmlns:p14="http://schemas.microsoft.com/office/powerpoint/2010/main" val="3043558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99937AE-73D5-CA9C-0766-B7516235833B}"/>
              </a:ext>
            </a:extLst>
          </p:cNvPr>
          <p:cNvSpPr>
            <a:spLocks noGrp="1"/>
          </p:cNvSpPr>
          <p:nvPr>
            <p:ph type="sldNum" sz="quarter" idx="11"/>
          </p:nvPr>
        </p:nvSpPr>
        <p:spPr/>
        <p:txBody>
          <a:bodyPr/>
          <a:lstStyle/>
          <a:p>
            <a:fld id="{5BD36294-2849-48A8-8531-5354CF3095D2}" type="slidenum">
              <a:rPr lang="en-US" smtClean="0"/>
              <a:pPr/>
              <a:t>52</a:t>
            </a:fld>
            <a:endParaRPr lang="en-US" dirty="0"/>
          </a:p>
        </p:txBody>
      </p:sp>
      <p:sp>
        <p:nvSpPr>
          <p:cNvPr id="3" name="Title 2">
            <a:extLst>
              <a:ext uri="{FF2B5EF4-FFF2-40B4-BE49-F238E27FC236}">
                <a16:creationId xmlns:a16="http://schemas.microsoft.com/office/drawing/2014/main" id="{555F025F-83F9-2040-9D0B-F22C8E2B0A86}"/>
              </a:ext>
            </a:extLst>
          </p:cNvPr>
          <p:cNvSpPr>
            <a:spLocks noGrp="1"/>
          </p:cNvSpPr>
          <p:nvPr>
            <p:ph type="title"/>
          </p:nvPr>
        </p:nvSpPr>
        <p:spPr/>
        <p:txBody>
          <a:bodyPr/>
          <a:lstStyle/>
          <a:p>
            <a:r>
              <a:rPr lang="en-US" dirty="0"/>
              <a:t>IR Mechanical Design</a:t>
            </a:r>
          </a:p>
        </p:txBody>
      </p:sp>
      <p:pic>
        <p:nvPicPr>
          <p:cNvPr id="8" name="Picture 7">
            <a:extLst>
              <a:ext uri="{FF2B5EF4-FFF2-40B4-BE49-F238E27FC236}">
                <a16:creationId xmlns:a16="http://schemas.microsoft.com/office/drawing/2014/main" id="{F594E4BF-5678-DB97-F362-12ECEAC54C56}"/>
              </a:ext>
            </a:extLst>
          </p:cNvPr>
          <p:cNvPicPr>
            <a:picLocks noChangeAspect="1"/>
          </p:cNvPicPr>
          <p:nvPr/>
        </p:nvPicPr>
        <p:blipFill>
          <a:blip r:embed="rId2"/>
          <a:stretch>
            <a:fillRect/>
          </a:stretch>
        </p:blipFill>
        <p:spPr>
          <a:xfrm>
            <a:off x="258918" y="1629101"/>
            <a:ext cx="8814486" cy="4924099"/>
          </a:xfrm>
          <a:prstGeom prst="rect">
            <a:avLst/>
          </a:prstGeom>
        </p:spPr>
      </p:pic>
      <p:sp>
        <p:nvSpPr>
          <p:cNvPr id="10" name="Content Placeholder 9">
            <a:extLst>
              <a:ext uri="{FF2B5EF4-FFF2-40B4-BE49-F238E27FC236}">
                <a16:creationId xmlns:a16="http://schemas.microsoft.com/office/drawing/2014/main" id="{3AB13593-2AB1-DEFC-F3F4-05DEEA233B62}"/>
              </a:ext>
            </a:extLst>
          </p:cNvPr>
          <p:cNvSpPr>
            <a:spLocks noGrp="1"/>
          </p:cNvSpPr>
          <p:nvPr>
            <p:ph sz="quarter" idx="14"/>
          </p:nvPr>
        </p:nvSpPr>
        <p:spPr>
          <a:xfrm>
            <a:off x="446088" y="1905000"/>
            <a:ext cx="2144712" cy="4413250"/>
          </a:xfrm>
        </p:spPr>
        <p:txBody>
          <a:bodyPr/>
          <a:lstStyle/>
          <a:p>
            <a:pPr algn="ctr"/>
            <a:r>
              <a:rPr lang="en-US" dirty="0"/>
              <a:t> </a:t>
            </a:r>
          </a:p>
        </p:txBody>
      </p:sp>
    </p:spTree>
    <p:extLst>
      <p:ext uri="{BB962C8B-B14F-4D97-AF65-F5344CB8AC3E}">
        <p14:creationId xmlns:p14="http://schemas.microsoft.com/office/powerpoint/2010/main" val="964502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A8AED-0D3D-5593-2C28-925778480A2F}"/>
              </a:ext>
            </a:extLst>
          </p:cNvPr>
          <p:cNvSpPr>
            <a:spLocks noGrp="1"/>
          </p:cNvSpPr>
          <p:nvPr>
            <p:ph type="title"/>
          </p:nvPr>
        </p:nvSpPr>
        <p:spPr>
          <a:xfrm>
            <a:off x="628650" y="1131094"/>
            <a:ext cx="7886700" cy="514097"/>
          </a:xfrm>
        </p:spPr>
        <p:txBody>
          <a:bodyPr>
            <a:normAutofit/>
          </a:bodyPr>
          <a:lstStyle/>
          <a:p>
            <a:r>
              <a:rPr lang="en-US" dirty="0">
                <a:solidFill>
                  <a:srgbClr val="002060"/>
                </a:solidFill>
              </a:rPr>
              <a:t>FCCee Interaction Pont Mock-up at INFN-Frascati</a:t>
            </a:r>
          </a:p>
        </p:txBody>
      </p:sp>
      <p:pic>
        <p:nvPicPr>
          <p:cNvPr id="5" name="Content Placeholder 4">
            <a:extLst>
              <a:ext uri="{FF2B5EF4-FFF2-40B4-BE49-F238E27FC236}">
                <a16:creationId xmlns:a16="http://schemas.microsoft.com/office/drawing/2014/main" id="{B762759E-F46A-98C2-08EB-85BD22F4724E}"/>
              </a:ext>
            </a:extLst>
          </p:cNvPr>
          <p:cNvPicPr>
            <a:picLocks noGrp="1" noChangeAspect="1"/>
          </p:cNvPicPr>
          <p:nvPr>
            <p:ph idx="1"/>
          </p:nvPr>
        </p:nvPicPr>
        <p:blipFill>
          <a:blip r:embed="rId2"/>
          <a:stretch>
            <a:fillRect/>
          </a:stretch>
        </p:blipFill>
        <p:spPr>
          <a:xfrm>
            <a:off x="85282" y="1732739"/>
            <a:ext cx="8757161" cy="4148507"/>
          </a:xfrm>
        </p:spPr>
      </p:pic>
      <p:sp>
        <p:nvSpPr>
          <p:cNvPr id="6" name="TextBox 5">
            <a:extLst>
              <a:ext uri="{FF2B5EF4-FFF2-40B4-BE49-F238E27FC236}">
                <a16:creationId xmlns:a16="http://schemas.microsoft.com/office/drawing/2014/main" id="{83173101-94AF-0F17-B050-73D493965456}"/>
              </a:ext>
            </a:extLst>
          </p:cNvPr>
          <p:cNvSpPr txBox="1"/>
          <p:nvPr/>
        </p:nvSpPr>
        <p:spPr>
          <a:xfrm>
            <a:off x="6617242" y="5578457"/>
            <a:ext cx="2257349" cy="300082"/>
          </a:xfrm>
          <a:prstGeom prst="rect">
            <a:avLst/>
          </a:prstGeom>
          <a:noFill/>
        </p:spPr>
        <p:txBody>
          <a:bodyPr wrap="none" rtlCol="0">
            <a:spAutoFit/>
          </a:bodyPr>
          <a:lstStyle/>
          <a:p>
            <a:r>
              <a:rPr lang="en-US" sz="1350" dirty="0"/>
              <a:t>Manuela Boscolo et al + …</a:t>
            </a:r>
          </a:p>
        </p:txBody>
      </p:sp>
    </p:spTree>
    <p:extLst>
      <p:ext uri="{BB962C8B-B14F-4D97-AF65-F5344CB8AC3E}">
        <p14:creationId xmlns:p14="http://schemas.microsoft.com/office/powerpoint/2010/main" val="6126267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BCA7C5-2B9A-CAA8-D4DA-515973CEEA63}"/>
              </a:ext>
            </a:extLst>
          </p:cNvPr>
          <p:cNvSpPr>
            <a:spLocks noGrp="1"/>
          </p:cNvSpPr>
          <p:nvPr>
            <p:ph type="sldNum" sz="quarter" idx="11"/>
          </p:nvPr>
        </p:nvSpPr>
        <p:spPr/>
        <p:txBody>
          <a:bodyPr/>
          <a:lstStyle/>
          <a:p>
            <a:fld id="{5BD36294-2849-48A8-8531-5354CF3095D2}" type="slidenum">
              <a:rPr lang="en-US" smtClean="0"/>
              <a:pPr/>
              <a:t>54</a:t>
            </a:fld>
            <a:endParaRPr lang="en-US" dirty="0"/>
          </a:p>
        </p:txBody>
      </p:sp>
      <p:sp>
        <p:nvSpPr>
          <p:cNvPr id="3" name="Title 2">
            <a:extLst>
              <a:ext uri="{FF2B5EF4-FFF2-40B4-BE49-F238E27FC236}">
                <a16:creationId xmlns:a16="http://schemas.microsoft.com/office/drawing/2014/main" id="{2DE15D4F-FC78-5BD3-6A88-3D68F960B2A1}"/>
              </a:ext>
            </a:extLst>
          </p:cNvPr>
          <p:cNvSpPr>
            <a:spLocks noGrp="1"/>
          </p:cNvSpPr>
          <p:nvPr>
            <p:ph type="title"/>
          </p:nvPr>
        </p:nvSpPr>
        <p:spPr/>
        <p:txBody>
          <a:bodyPr/>
          <a:lstStyle/>
          <a:p>
            <a:r>
              <a:rPr lang="en-US" dirty="0"/>
              <a:t>KEKB IR Layout and Cryo-plant Overview</a:t>
            </a:r>
          </a:p>
        </p:txBody>
      </p:sp>
      <p:sp>
        <p:nvSpPr>
          <p:cNvPr id="6" name="Content Placeholder 5">
            <a:extLst>
              <a:ext uri="{FF2B5EF4-FFF2-40B4-BE49-F238E27FC236}">
                <a16:creationId xmlns:a16="http://schemas.microsoft.com/office/drawing/2014/main" id="{C3EA0DCB-430E-8603-153C-F39B8E6C0501}"/>
              </a:ext>
            </a:extLst>
          </p:cNvPr>
          <p:cNvSpPr>
            <a:spLocks noGrp="1"/>
          </p:cNvSpPr>
          <p:nvPr>
            <p:ph sz="quarter" idx="14"/>
          </p:nvPr>
        </p:nvSpPr>
        <p:spPr/>
        <p:txBody>
          <a:bodyPr/>
          <a:lstStyle/>
          <a:p>
            <a:r>
              <a:rPr lang="en-US" dirty="0"/>
              <a:t> </a:t>
            </a:r>
          </a:p>
        </p:txBody>
      </p:sp>
      <p:pic>
        <p:nvPicPr>
          <p:cNvPr id="7" name="Picture 6">
            <a:extLst>
              <a:ext uri="{FF2B5EF4-FFF2-40B4-BE49-F238E27FC236}">
                <a16:creationId xmlns:a16="http://schemas.microsoft.com/office/drawing/2014/main" id="{9AE95A9B-FDAD-F461-D4D6-32B377EEB23C}"/>
              </a:ext>
            </a:extLst>
          </p:cNvPr>
          <p:cNvPicPr>
            <a:picLocks noChangeAspect="1"/>
          </p:cNvPicPr>
          <p:nvPr/>
        </p:nvPicPr>
        <p:blipFill>
          <a:blip r:embed="rId2"/>
          <a:stretch>
            <a:fillRect/>
          </a:stretch>
        </p:blipFill>
        <p:spPr>
          <a:xfrm>
            <a:off x="614363" y="1447800"/>
            <a:ext cx="7772400" cy="4596230"/>
          </a:xfrm>
          <a:prstGeom prst="rect">
            <a:avLst/>
          </a:prstGeom>
        </p:spPr>
      </p:pic>
    </p:spTree>
    <p:extLst>
      <p:ext uri="{BB962C8B-B14F-4D97-AF65-F5344CB8AC3E}">
        <p14:creationId xmlns:p14="http://schemas.microsoft.com/office/powerpoint/2010/main" val="2727755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F08C974-D63A-F1EA-03F2-57BDC94DAF42}"/>
              </a:ext>
            </a:extLst>
          </p:cNvPr>
          <p:cNvSpPr>
            <a:spLocks noGrp="1"/>
          </p:cNvSpPr>
          <p:nvPr>
            <p:ph type="sldNum" sz="quarter" idx="11"/>
          </p:nvPr>
        </p:nvSpPr>
        <p:spPr/>
        <p:txBody>
          <a:bodyPr/>
          <a:lstStyle/>
          <a:p>
            <a:fld id="{5BD36294-2849-48A8-8531-5354CF3095D2}" type="slidenum">
              <a:rPr lang="en-US" smtClean="0"/>
              <a:pPr/>
              <a:t>55</a:t>
            </a:fld>
            <a:endParaRPr lang="en-US" dirty="0"/>
          </a:p>
        </p:txBody>
      </p:sp>
      <p:sp>
        <p:nvSpPr>
          <p:cNvPr id="3" name="Title 2">
            <a:extLst>
              <a:ext uri="{FF2B5EF4-FFF2-40B4-BE49-F238E27FC236}">
                <a16:creationId xmlns:a16="http://schemas.microsoft.com/office/drawing/2014/main" id="{41A9BF38-7E3A-10FA-1338-4EBCE43D8976}"/>
              </a:ext>
            </a:extLst>
          </p:cNvPr>
          <p:cNvSpPr>
            <a:spLocks noGrp="1"/>
          </p:cNvSpPr>
          <p:nvPr>
            <p:ph type="title"/>
          </p:nvPr>
        </p:nvSpPr>
        <p:spPr/>
        <p:txBody>
          <a:bodyPr/>
          <a:lstStyle/>
          <a:p>
            <a:r>
              <a:rPr lang="en-US" dirty="0"/>
              <a:t>SuperKEKB SC magnet cryostat and feedlines</a:t>
            </a:r>
          </a:p>
        </p:txBody>
      </p:sp>
      <p:pic>
        <p:nvPicPr>
          <p:cNvPr id="6" name="Content Placeholder 5">
            <a:extLst>
              <a:ext uri="{FF2B5EF4-FFF2-40B4-BE49-F238E27FC236}">
                <a16:creationId xmlns:a16="http://schemas.microsoft.com/office/drawing/2014/main" id="{588DCA09-B5D9-1C1C-7A06-11B40D93A972}"/>
              </a:ext>
            </a:extLst>
          </p:cNvPr>
          <p:cNvPicPr>
            <a:picLocks noGrp="1" noChangeAspect="1"/>
          </p:cNvPicPr>
          <p:nvPr>
            <p:ph sz="quarter" idx="14"/>
          </p:nvPr>
        </p:nvPicPr>
        <p:blipFill>
          <a:blip r:embed="rId2"/>
          <a:stretch>
            <a:fillRect/>
          </a:stretch>
        </p:blipFill>
        <p:spPr>
          <a:xfrm>
            <a:off x="914400" y="1240708"/>
            <a:ext cx="7238999" cy="5565467"/>
          </a:xfrm>
        </p:spPr>
      </p:pic>
    </p:spTree>
    <p:extLst>
      <p:ext uri="{BB962C8B-B14F-4D97-AF65-F5344CB8AC3E}">
        <p14:creationId xmlns:p14="http://schemas.microsoft.com/office/powerpoint/2010/main" val="37987118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56</a:t>
            </a:fld>
            <a:endParaRPr lang="en-US" dirty="0"/>
          </a:p>
        </p:txBody>
      </p:sp>
      <p:sp>
        <p:nvSpPr>
          <p:cNvPr id="3" name="Title 2"/>
          <p:cNvSpPr>
            <a:spLocks noGrp="1"/>
          </p:cNvSpPr>
          <p:nvPr>
            <p:ph type="title"/>
          </p:nvPr>
        </p:nvSpPr>
        <p:spPr/>
        <p:txBody>
          <a:bodyPr/>
          <a:lstStyle/>
          <a:p>
            <a:r>
              <a:rPr lang="en-US" dirty="0"/>
              <a:t>For comparison: SuperKEKB IR SC Magnet System</a:t>
            </a:r>
          </a:p>
        </p:txBody>
      </p:sp>
      <p:pic>
        <p:nvPicPr>
          <p:cNvPr id="5" name="Content Placeholder 4"/>
          <p:cNvPicPr>
            <a:picLocks noGrp="1" noChangeAspect="1"/>
          </p:cNvPicPr>
          <p:nvPr>
            <p:ph sz="quarter" idx="14"/>
          </p:nvPr>
        </p:nvPicPr>
        <p:blipFill>
          <a:blip r:embed="rId2"/>
          <a:stretch>
            <a:fillRect/>
          </a:stretch>
        </p:blipFill>
        <p:spPr>
          <a:xfrm>
            <a:off x="4876800" y="1371600"/>
            <a:ext cx="3588720" cy="2206295"/>
          </a:xfrm>
          <a:prstGeom prst="rect">
            <a:avLst/>
          </a:prstGeom>
        </p:spPr>
      </p:pic>
      <p:sp>
        <p:nvSpPr>
          <p:cNvPr id="6" name="TextBox 5"/>
          <p:cNvSpPr txBox="1"/>
          <p:nvPr/>
        </p:nvSpPr>
        <p:spPr>
          <a:xfrm>
            <a:off x="-52214" y="1283320"/>
            <a:ext cx="4955203" cy="923330"/>
          </a:xfrm>
          <a:prstGeom prst="rect">
            <a:avLst/>
          </a:prstGeom>
          <a:noFill/>
        </p:spPr>
        <p:txBody>
          <a:bodyPr wrap="none" rtlCol="0">
            <a:spAutoFit/>
          </a:bodyPr>
          <a:lstStyle/>
          <a:p>
            <a:r>
              <a:rPr lang="en-US" dirty="0" err="1">
                <a:solidFill>
                  <a:srgbClr val="0070C0"/>
                </a:solidFill>
              </a:rPr>
              <a:t>Norihito</a:t>
            </a:r>
            <a:r>
              <a:rPr lang="en-US" dirty="0">
                <a:solidFill>
                  <a:srgbClr val="0070C0"/>
                </a:solidFill>
              </a:rPr>
              <a:t> Ohuchi (2013): “IR SC magnet system</a:t>
            </a:r>
          </a:p>
          <a:p>
            <a:r>
              <a:rPr lang="en-US" dirty="0">
                <a:solidFill>
                  <a:srgbClr val="0070C0"/>
                </a:solidFill>
              </a:rPr>
              <a:t>is the most important and complicated </a:t>
            </a:r>
          </a:p>
          <a:p>
            <a:r>
              <a:rPr lang="en-US" dirty="0">
                <a:solidFill>
                  <a:srgbClr val="0070C0"/>
                </a:solidFill>
              </a:rPr>
              <a:t>hardware in SuperKEKB.”</a:t>
            </a:r>
          </a:p>
        </p:txBody>
      </p:sp>
      <p:pic>
        <p:nvPicPr>
          <p:cNvPr id="7" name="Picture 6"/>
          <p:cNvPicPr>
            <a:picLocks noChangeAspect="1"/>
          </p:cNvPicPr>
          <p:nvPr/>
        </p:nvPicPr>
        <p:blipFill>
          <a:blip r:embed="rId3"/>
          <a:stretch>
            <a:fillRect/>
          </a:stretch>
        </p:blipFill>
        <p:spPr>
          <a:xfrm>
            <a:off x="152400" y="3962400"/>
            <a:ext cx="4015794" cy="2176435"/>
          </a:xfrm>
          <a:prstGeom prst="rect">
            <a:avLst/>
          </a:prstGeom>
        </p:spPr>
      </p:pic>
      <p:sp>
        <p:nvSpPr>
          <p:cNvPr id="8" name="TextBox 7"/>
          <p:cNvSpPr txBox="1"/>
          <p:nvPr/>
        </p:nvSpPr>
        <p:spPr>
          <a:xfrm flipH="1">
            <a:off x="45719" y="2525090"/>
            <a:ext cx="4831081" cy="584775"/>
          </a:xfrm>
          <a:prstGeom prst="rect">
            <a:avLst/>
          </a:prstGeom>
          <a:noFill/>
        </p:spPr>
        <p:txBody>
          <a:bodyPr wrap="square" rtlCol="0">
            <a:spAutoFit/>
          </a:bodyPr>
          <a:lstStyle/>
          <a:p>
            <a:r>
              <a:rPr lang="en-US" sz="1600" dirty="0">
                <a:solidFill>
                  <a:srgbClr val="002060"/>
                </a:solidFill>
              </a:rPr>
              <a:t>SuperKEKB IR SC magnets: </a:t>
            </a:r>
          </a:p>
          <a:p>
            <a:r>
              <a:rPr lang="en-US" sz="1600" dirty="0">
                <a:solidFill>
                  <a:srgbClr val="002060"/>
                </a:solidFill>
              </a:rPr>
              <a:t>     8 quadrupoles, 4 solenoids, 43 correctors</a:t>
            </a:r>
          </a:p>
        </p:txBody>
      </p:sp>
      <p:pic>
        <p:nvPicPr>
          <p:cNvPr id="9" name="Picture 8"/>
          <p:cNvPicPr>
            <a:picLocks noChangeAspect="1"/>
          </p:cNvPicPr>
          <p:nvPr/>
        </p:nvPicPr>
        <p:blipFill>
          <a:blip r:embed="rId4"/>
          <a:stretch>
            <a:fillRect/>
          </a:stretch>
        </p:blipFill>
        <p:spPr>
          <a:xfrm>
            <a:off x="4150304" y="3810000"/>
            <a:ext cx="4438074" cy="2383517"/>
          </a:xfrm>
          <a:prstGeom prst="rect">
            <a:avLst/>
          </a:prstGeom>
        </p:spPr>
      </p:pic>
    </p:spTree>
    <p:extLst>
      <p:ext uri="{BB962C8B-B14F-4D97-AF65-F5344CB8AC3E}">
        <p14:creationId xmlns:p14="http://schemas.microsoft.com/office/powerpoint/2010/main" val="2482822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5CEFE-3305-C105-F676-2C2276AFB060}"/>
              </a:ext>
            </a:extLst>
          </p:cNvPr>
          <p:cNvSpPr>
            <a:spLocks noGrp="1"/>
          </p:cNvSpPr>
          <p:nvPr>
            <p:ph type="title"/>
          </p:nvPr>
        </p:nvSpPr>
        <p:spPr/>
        <p:txBody>
          <a:bodyPr/>
          <a:lstStyle/>
          <a:p>
            <a:r>
              <a:rPr lang="en-US" dirty="0"/>
              <a:t>SuperKEKB SC magnet cryostat and slice box</a:t>
            </a:r>
          </a:p>
        </p:txBody>
      </p:sp>
      <p:pic>
        <p:nvPicPr>
          <p:cNvPr id="5" name="Content Placeholder 4">
            <a:extLst>
              <a:ext uri="{FF2B5EF4-FFF2-40B4-BE49-F238E27FC236}">
                <a16:creationId xmlns:a16="http://schemas.microsoft.com/office/drawing/2014/main" id="{43997BB8-7D4F-AE0D-D8C5-02B84B0E5782}"/>
              </a:ext>
            </a:extLst>
          </p:cNvPr>
          <p:cNvPicPr>
            <a:picLocks noGrp="1" noChangeAspect="1"/>
          </p:cNvPicPr>
          <p:nvPr>
            <p:ph idx="1"/>
          </p:nvPr>
        </p:nvPicPr>
        <p:blipFill>
          <a:blip r:embed="rId2"/>
          <a:stretch>
            <a:fillRect/>
          </a:stretch>
        </p:blipFill>
        <p:spPr>
          <a:xfrm>
            <a:off x="346424" y="1275776"/>
            <a:ext cx="8538658" cy="5453133"/>
          </a:xfrm>
          <a:prstGeom prst="rect">
            <a:avLst/>
          </a:prstGeom>
        </p:spPr>
      </p:pic>
      <p:sp>
        <p:nvSpPr>
          <p:cNvPr id="4" name="Slide Number Placeholder 3">
            <a:extLst>
              <a:ext uri="{FF2B5EF4-FFF2-40B4-BE49-F238E27FC236}">
                <a16:creationId xmlns:a16="http://schemas.microsoft.com/office/drawing/2014/main" id="{FB3F69D8-9520-CB57-F614-D84A920D3892}"/>
              </a:ext>
            </a:extLst>
          </p:cNvPr>
          <p:cNvSpPr>
            <a:spLocks noGrp="1"/>
          </p:cNvSpPr>
          <p:nvPr>
            <p:ph type="sldNum" sz="quarter" idx="12"/>
          </p:nvPr>
        </p:nvSpPr>
        <p:spPr/>
        <p:txBody>
          <a:bodyPr/>
          <a:lstStyle/>
          <a:p>
            <a:fld id="{D78CD0DB-1909-DB48-8B43-F402CD30F538}" type="slidenum">
              <a:rPr lang="en-US" smtClean="0"/>
              <a:t>57</a:t>
            </a:fld>
            <a:endParaRPr lang="en-US"/>
          </a:p>
        </p:txBody>
      </p:sp>
    </p:spTree>
    <p:extLst>
      <p:ext uri="{BB962C8B-B14F-4D97-AF65-F5344CB8AC3E}">
        <p14:creationId xmlns:p14="http://schemas.microsoft.com/office/powerpoint/2010/main" val="42576692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5026F5-9593-718F-5916-FEC5D8E07F75}"/>
              </a:ext>
            </a:extLst>
          </p:cNvPr>
          <p:cNvSpPr>
            <a:spLocks noGrp="1"/>
          </p:cNvSpPr>
          <p:nvPr>
            <p:ph type="sldNum" sz="quarter" idx="11"/>
          </p:nvPr>
        </p:nvSpPr>
        <p:spPr/>
        <p:txBody>
          <a:bodyPr/>
          <a:lstStyle/>
          <a:p>
            <a:fld id="{5BD36294-2849-48A8-8531-5354CF3095D2}" type="slidenum">
              <a:rPr lang="en-US" smtClean="0"/>
              <a:pPr/>
              <a:t>58</a:t>
            </a:fld>
            <a:endParaRPr lang="en-US" dirty="0"/>
          </a:p>
        </p:txBody>
      </p:sp>
      <p:sp>
        <p:nvSpPr>
          <p:cNvPr id="3" name="Title 2">
            <a:extLst>
              <a:ext uri="{FF2B5EF4-FFF2-40B4-BE49-F238E27FC236}">
                <a16:creationId xmlns:a16="http://schemas.microsoft.com/office/drawing/2014/main" id="{742D4836-4669-6FED-D006-6C25ED9CF587}"/>
              </a:ext>
            </a:extLst>
          </p:cNvPr>
          <p:cNvSpPr>
            <a:spLocks noGrp="1"/>
          </p:cNvSpPr>
          <p:nvPr>
            <p:ph type="title"/>
          </p:nvPr>
        </p:nvSpPr>
        <p:spPr>
          <a:xfrm>
            <a:off x="152400" y="129091"/>
            <a:ext cx="8991600" cy="753033"/>
          </a:xfrm>
        </p:spPr>
        <p:txBody>
          <a:bodyPr/>
          <a:lstStyle/>
          <a:p>
            <a:r>
              <a:rPr lang="en-US" sz="2000" dirty="0"/>
              <a:t>First look at IR accelerator 1.9 deg cryo-plant (P. Borges de Sousa…)</a:t>
            </a:r>
          </a:p>
        </p:txBody>
      </p:sp>
      <p:pic>
        <p:nvPicPr>
          <p:cNvPr id="5" name="Content Placeholder 4">
            <a:extLst>
              <a:ext uri="{FF2B5EF4-FFF2-40B4-BE49-F238E27FC236}">
                <a16:creationId xmlns:a16="http://schemas.microsoft.com/office/drawing/2014/main" id="{28D73FEB-2D1D-D8C6-479F-C38FAB36FA88}"/>
              </a:ext>
            </a:extLst>
          </p:cNvPr>
          <p:cNvPicPr>
            <a:picLocks noGrp="1" noChangeAspect="1"/>
          </p:cNvPicPr>
          <p:nvPr>
            <p:ph sz="quarter" idx="14"/>
          </p:nvPr>
        </p:nvPicPr>
        <p:blipFill>
          <a:blip r:embed="rId2"/>
          <a:stretch>
            <a:fillRect/>
          </a:stretch>
        </p:blipFill>
        <p:spPr>
          <a:xfrm>
            <a:off x="304800" y="1515473"/>
            <a:ext cx="8638958" cy="4802777"/>
          </a:xfrm>
          <a:prstGeom prst="rect">
            <a:avLst/>
          </a:prstGeom>
        </p:spPr>
      </p:pic>
    </p:spTree>
    <p:extLst>
      <p:ext uri="{BB962C8B-B14F-4D97-AF65-F5344CB8AC3E}">
        <p14:creationId xmlns:p14="http://schemas.microsoft.com/office/powerpoint/2010/main" val="195099040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EFE10AE-CAAD-6557-89DE-817E7E7237E5}"/>
              </a:ext>
            </a:extLst>
          </p:cNvPr>
          <p:cNvSpPr>
            <a:spLocks noGrp="1"/>
          </p:cNvSpPr>
          <p:nvPr>
            <p:ph type="sldNum" sz="quarter" idx="11"/>
          </p:nvPr>
        </p:nvSpPr>
        <p:spPr/>
        <p:txBody>
          <a:bodyPr/>
          <a:lstStyle/>
          <a:p>
            <a:fld id="{5BD36294-2849-48A8-8531-5354CF3095D2}" type="slidenum">
              <a:rPr lang="en-US" smtClean="0"/>
              <a:pPr/>
              <a:t>59</a:t>
            </a:fld>
            <a:endParaRPr lang="en-US" dirty="0"/>
          </a:p>
        </p:txBody>
      </p:sp>
      <p:sp>
        <p:nvSpPr>
          <p:cNvPr id="3" name="Title 2">
            <a:extLst>
              <a:ext uri="{FF2B5EF4-FFF2-40B4-BE49-F238E27FC236}">
                <a16:creationId xmlns:a16="http://schemas.microsoft.com/office/drawing/2014/main" id="{B785DAF3-D38B-0DC1-88C6-2CDA33875D2F}"/>
              </a:ext>
            </a:extLst>
          </p:cNvPr>
          <p:cNvSpPr>
            <a:spLocks noGrp="1"/>
          </p:cNvSpPr>
          <p:nvPr>
            <p:ph type="title"/>
          </p:nvPr>
        </p:nvSpPr>
        <p:spPr>
          <a:xfrm>
            <a:off x="451822" y="129091"/>
            <a:ext cx="8311178" cy="753033"/>
          </a:xfrm>
        </p:spPr>
        <p:txBody>
          <a:bodyPr/>
          <a:lstStyle/>
          <a:p>
            <a:r>
              <a:rPr lang="en-US" dirty="0"/>
              <a:t>Remote Vacuum Connection Details (KEK and DESY)</a:t>
            </a:r>
          </a:p>
        </p:txBody>
      </p:sp>
      <p:pic>
        <p:nvPicPr>
          <p:cNvPr id="6" name="Content Placeholder 5">
            <a:extLst>
              <a:ext uri="{FF2B5EF4-FFF2-40B4-BE49-F238E27FC236}">
                <a16:creationId xmlns:a16="http://schemas.microsoft.com/office/drawing/2014/main" id="{D9C8D40E-B601-48B8-1815-CA7D41218A31}"/>
              </a:ext>
            </a:extLst>
          </p:cNvPr>
          <p:cNvPicPr>
            <a:picLocks noGrp="1" noChangeAspect="1"/>
          </p:cNvPicPr>
          <p:nvPr>
            <p:ph sz="quarter" idx="14"/>
          </p:nvPr>
        </p:nvPicPr>
        <p:blipFill>
          <a:blip r:embed="rId2"/>
          <a:stretch>
            <a:fillRect/>
          </a:stretch>
        </p:blipFill>
        <p:spPr>
          <a:xfrm>
            <a:off x="1066800" y="1364116"/>
            <a:ext cx="7086600" cy="5427867"/>
          </a:xfrm>
        </p:spPr>
      </p:pic>
    </p:spTree>
    <p:extLst>
      <p:ext uri="{BB962C8B-B14F-4D97-AF65-F5344CB8AC3E}">
        <p14:creationId xmlns:p14="http://schemas.microsoft.com/office/powerpoint/2010/main" val="24597104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4C6E42-E234-D0D8-6F2C-4750085B8170}"/>
              </a:ext>
            </a:extLst>
          </p:cNvPr>
          <p:cNvSpPr>
            <a:spLocks noGrp="1"/>
          </p:cNvSpPr>
          <p:nvPr>
            <p:ph type="sldNum" sz="quarter" idx="11"/>
          </p:nvPr>
        </p:nvSpPr>
        <p:spPr/>
        <p:txBody>
          <a:bodyPr/>
          <a:lstStyle/>
          <a:p>
            <a:fld id="{5BD36294-2849-48A8-8531-5354CF3095D2}" type="slidenum">
              <a:rPr lang="en-US" smtClean="0"/>
              <a:pPr/>
              <a:t>60</a:t>
            </a:fld>
            <a:endParaRPr lang="en-US" dirty="0"/>
          </a:p>
        </p:txBody>
      </p:sp>
      <p:sp>
        <p:nvSpPr>
          <p:cNvPr id="3" name="Title 2">
            <a:extLst>
              <a:ext uri="{FF2B5EF4-FFF2-40B4-BE49-F238E27FC236}">
                <a16:creationId xmlns:a16="http://schemas.microsoft.com/office/drawing/2014/main" id="{434889CA-A8DE-196B-D27F-FBD5F94484E6}"/>
              </a:ext>
            </a:extLst>
          </p:cNvPr>
          <p:cNvSpPr>
            <a:spLocks noGrp="1"/>
          </p:cNvSpPr>
          <p:nvPr>
            <p:ph type="title"/>
          </p:nvPr>
        </p:nvSpPr>
        <p:spPr/>
        <p:txBody>
          <a:bodyPr/>
          <a:lstStyle/>
          <a:p>
            <a:r>
              <a:rPr lang="en-US" dirty="0"/>
              <a:t>Remote Vacuum Flange (SuperKEKB, Ohuchi)</a:t>
            </a:r>
          </a:p>
        </p:txBody>
      </p:sp>
      <p:pic>
        <p:nvPicPr>
          <p:cNvPr id="6" name="Content Placeholder 5">
            <a:extLst>
              <a:ext uri="{FF2B5EF4-FFF2-40B4-BE49-F238E27FC236}">
                <a16:creationId xmlns:a16="http://schemas.microsoft.com/office/drawing/2014/main" id="{F47D1CA1-0926-2EC4-2565-593B606A1C04}"/>
              </a:ext>
            </a:extLst>
          </p:cNvPr>
          <p:cNvPicPr>
            <a:picLocks noGrp="1" noChangeAspect="1"/>
          </p:cNvPicPr>
          <p:nvPr>
            <p:ph sz="quarter" idx="14"/>
          </p:nvPr>
        </p:nvPicPr>
        <p:blipFill>
          <a:blip r:embed="rId2"/>
          <a:stretch>
            <a:fillRect/>
          </a:stretch>
        </p:blipFill>
        <p:spPr>
          <a:xfrm>
            <a:off x="451822" y="1335081"/>
            <a:ext cx="8234978" cy="5230802"/>
          </a:xfrm>
        </p:spPr>
      </p:pic>
    </p:spTree>
    <p:extLst>
      <p:ext uri="{BB962C8B-B14F-4D97-AF65-F5344CB8AC3E}">
        <p14:creationId xmlns:p14="http://schemas.microsoft.com/office/powerpoint/2010/main" val="25318175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1DCA898-6688-A42B-56E3-104C6D5C59F3}"/>
              </a:ext>
            </a:extLst>
          </p:cNvPr>
          <p:cNvSpPr>
            <a:spLocks noGrp="1"/>
          </p:cNvSpPr>
          <p:nvPr>
            <p:ph type="sldNum" sz="quarter" idx="11"/>
          </p:nvPr>
        </p:nvSpPr>
        <p:spPr/>
        <p:txBody>
          <a:bodyPr/>
          <a:lstStyle/>
          <a:p>
            <a:fld id="{5BD36294-2849-48A8-8531-5354CF3095D2}" type="slidenum">
              <a:rPr lang="en-US" smtClean="0"/>
              <a:pPr/>
              <a:t>61</a:t>
            </a:fld>
            <a:endParaRPr lang="en-US" dirty="0"/>
          </a:p>
        </p:txBody>
      </p:sp>
      <p:sp>
        <p:nvSpPr>
          <p:cNvPr id="3" name="Title 2">
            <a:extLst>
              <a:ext uri="{FF2B5EF4-FFF2-40B4-BE49-F238E27FC236}">
                <a16:creationId xmlns:a16="http://schemas.microsoft.com/office/drawing/2014/main" id="{C974748D-F25F-605D-8419-D894CFC67953}"/>
              </a:ext>
            </a:extLst>
          </p:cNvPr>
          <p:cNvSpPr>
            <a:spLocks noGrp="1"/>
          </p:cNvSpPr>
          <p:nvPr>
            <p:ph type="title"/>
          </p:nvPr>
        </p:nvSpPr>
        <p:spPr/>
        <p:txBody>
          <a:bodyPr/>
          <a:lstStyle/>
          <a:p>
            <a:r>
              <a:rPr lang="en-US" dirty="0"/>
              <a:t>New concept: Remote connection option : SMA</a:t>
            </a:r>
          </a:p>
        </p:txBody>
      </p:sp>
      <p:sp>
        <p:nvSpPr>
          <p:cNvPr id="4" name="Content Placeholder 3">
            <a:extLst>
              <a:ext uri="{FF2B5EF4-FFF2-40B4-BE49-F238E27FC236}">
                <a16:creationId xmlns:a16="http://schemas.microsoft.com/office/drawing/2014/main" id="{3D4617D7-846B-171C-A2B4-6F07542006A7}"/>
              </a:ext>
            </a:extLst>
          </p:cNvPr>
          <p:cNvSpPr>
            <a:spLocks noGrp="1"/>
          </p:cNvSpPr>
          <p:nvPr>
            <p:ph sz="quarter" idx="14"/>
          </p:nvPr>
        </p:nvSpPr>
        <p:spPr/>
        <p:txBody>
          <a:bodyPr/>
          <a:lstStyle/>
          <a:p>
            <a:r>
              <a:rPr lang="en-US" dirty="0"/>
              <a:t> </a:t>
            </a:r>
          </a:p>
        </p:txBody>
      </p:sp>
      <p:pic>
        <p:nvPicPr>
          <p:cNvPr id="5" name="Picture 4">
            <a:extLst>
              <a:ext uri="{FF2B5EF4-FFF2-40B4-BE49-F238E27FC236}">
                <a16:creationId xmlns:a16="http://schemas.microsoft.com/office/drawing/2014/main" id="{ACDC8F27-925B-6107-8D78-F875C88914FA}"/>
              </a:ext>
            </a:extLst>
          </p:cNvPr>
          <p:cNvPicPr>
            <a:picLocks noChangeAspect="1"/>
          </p:cNvPicPr>
          <p:nvPr/>
        </p:nvPicPr>
        <p:blipFill>
          <a:blip r:embed="rId2"/>
          <a:stretch>
            <a:fillRect/>
          </a:stretch>
        </p:blipFill>
        <p:spPr>
          <a:xfrm>
            <a:off x="2085628" y="1161733"/>
            <a:ext cx="4972744" cy="4534533"/>
          </a:xfrm>
          <a:prstGeom prst="rect">
            <a:avLst/>
          </a:prstGeom>
        </p:spPr>
      </p:pic>
      <p:sp>
        <p:nvSpPr>
          <p:cNvPr id="6" name="TextBox 5">
            <a:extLst>
              <a:ext uri="{FF2B5EF4-FFF2-40B4-BE49-F238E27FC236}">
                <a16:creationId xmlns:a16="http://schemas.microsoft.com/office/drawing/2014/main" id="{D6100972-0293-0727-819E-9BF67DC5F313}"/>
              </a:ext>
            </a:extLst>
          </p:cNvPr>
          <p:cNvSpPr txBox="1"/>
          <p:nvPr/>
        </p:nvSpPr>
        <p:spPr>
          <a:xfrm>
            <a:off x="7058372" y="1670050"/>
            <a:ext cx="1492781" cy="923330"/>
          </a:xfrm>
          <a:prstGeom prst="rect">
            <a:avLst/>
          </a:prstGeom>
          <a:noFill/>
        </p:spPr>
        <p:txBody>
          <a:bodyPr wrap="none" rtlCol="0">
            <a:spAutoFit/>
          </a:bodyPr>
          <a:lstStyle/>
          <a:p>
            <a:r>
              <a:rPr lang="en-US" dirty="0"/>
              <a:t>F. Niccoli, </a:t>
            </a:r>
          </a:p>
          <a:p>
            <a:r>
              <a:rPr lang="en-US" dirty="0"/>
              <a:t>F. Fransesini</a:t>
            </a:r>
          </a:p>
          <a:p>
            <a:r>
              <a:rPr lang="en-US" dirty="0"/>
              <a:t>…</a:t>
            </a:r>
          </a:p>
        </p:txBody>
      </p:sp>
    </p:spTree>
    <p:extLst>
      <p:ext uri="{BB962C8B-B14F-4D97-AF65-F5344CB8AC3E}">
        <p14:creationId xmlns:p14="http://schemas.microsoft.com/office/powerpoint/2010/main" val="3243298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4D6AC-F8B5-4F6C-FB36-2693B64D05D4}"/>
              </a:ext>
            </a:extLst>
          </p:cNvPr>
          <p:cNvSpPr>
            <a:spLocks noGrp="1"/>
          </p:cNvSpPr>
          <p:nvPr>
            <p:ph type="title"/>
          </p:nvPr>
        </p:nvSpPr>
        <p:spPr/>
        <p:txBody>
          <a:bodyPr/>
          <a:lstStyle/>
          <a:p>
            <a:r>
              <a:rPr lang="en-US" dirty="0"/>
              <a:t>FCCee Detector End-caps Open Longitudinally </a:t>
            </a:r>
          </a:p>
        </p:txBody>
      </p:sp>
      <p:pic>
        <p:nvPicPr>
          <p:cNvPr id="5" name="Content Placeholder 4">
            <a:extLst>
              <a:ext uri="{FF2B5EF4-FFF2-40B4-BE49-F238E27FC236}">
                <a16:creationId xmlns:a16="http://schemas.microsoft.com/office/drawing/2014/main" id="{1FCD1290-EE6F-6503-38EF-DABB7430E740}"/>
              </a:ext>
            </a:extLst>
          </p:cNvPr>
          <p:cNvPicPr>
            <a:picLocks noGrp="1" noChangeAspect="1"/>
          </p:cNvPicPr>
          <p:nvPr>
            <p:ph idx="1"/>
          </p:nvPr>
        </p:nvPicPr>
        <p:blipFill>
          <a:blip r:embed="rId2"/>
          <a:stretch>
            <a:fillRect/>
          </a:stretch>
        </p:blipFill>
        <p:spPr>
          <a:xfrm>
            <a:off x="2045721" y="1143001"/>
            <a:ext cx="4457133" cy="5175250"/>
          </a:xfrm>
          <a:prstGeom prst="rect">
            <a:avLst/>
          </a:prstGeom>
        </p:spPr>
      </p:pic>
      <p:sp>
        <p:nvSpPr>
          <p:cNvPr id="4" name="Slide Number Placeholder 3">
            <a:extLst>
              <a:ext uri="{FF2B5EF4-FFF2-40B4-BE49-F238E27FC236}">
                <a16:creationId xmlns:a16="http://schemas.microsoft.com/office/drawing/2014/main" id="{0FCA3D79-34FD-1741-400A-777A37D1ADD2}"/>
              </a:ext>
            </a:extLst>
          </p:cNvPr>
          <p:cNvSpPr>
            <a:spLocks noGrp="1"/>
          </p:cNvSpPr>
          <p:nvPr>
            <p:ph type="sldNum" sz="quarter" idx="12"/>
          </p:nvPr>
        </p:nvSpPr>
        <p:spPr/>
        <p:txBody>
          <a:bodyPr/>
          <a:lstStyle/>
          <a:p>
            <a:fld id="{D78CD0DB-1909-DB48-8B43-F402CD30F538}" type="slidenum">
              <a:rPr lang="en-US" smtClean="0"/>
              <a:t>62</a:t>
            </a:fld>
            <a:endParaRPr lang="en-US"/>
          </a:p>
        </p:txBody>
      </p:sp>
      <p:sp>
        <p:nvSpPr>
          <p:cNvPr id="3" name="TextBox 2">
            <a:extLst>
              <a:ext uri="{FF2B5EF4-FFF2-40B4-BE49-F238E27FC236}">
                <a16:creationId xmlns:a16="http://schemas.microsoft.com/office/drawing/2014/main" id="{1A44648F-FD76-3A7B-B2E0-2EE471C3BFDC}"/>
              </a:ext>
            </a:extLst>
          </p:cNvPr>
          <p:cNvSpPr txBox="1"/>
          <p:nvPr/>
        </p:nvSpPr>
        <p:spPr>
          <a:xfrm>
            <a:off x="7010400" y="2133600"/>
            <a:ext cx="1941557" cy="646331"/>
          </a:xfrm>
          <a:prstGeom prst="rect">
            <a:avLst/>
          </a:prstGeom>
          <a:noFill/>
        </p:spPr>
        <p:txBody>
          <a:bodyPr wrap="none" rtlCol="0">
            <a:spAutoFit/>
          </a:bodyPr>
          <a:lstStyle/>
          <a:p>
            <a:r>
              <a:rPr lang="en-US" dirty="0"/>
              <a:t>J. Szaga, </a:t>
            </a:r>
          </a:p>
          <a:p>
            <a:r>
              <a:rPr lang="en-US" dirty="0"/>
              <a:t>O. Beltramello …</a:t>
            </a:r>
          </a:p>
        </p:txBody>
      </p:sp>
    </p:spTree>
    <p:extLst>
      <p:ext uri="{BB962C8B-B14F-4D97-AF65-F5344CB8AC3E}">
        <p14:creationId xmlns:p14="http://schemas.microsoft.com/office/powerpoint/2010/main" val="1660745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5062-A7C1-028E-B747-73E98309F738}"/>
              </a:ext>
            </a:extLst>
          </p:cNvPr>
          <p:cNvSpPr>
            <a:spLocks noGrp="1"/>
          </p:cNvSpPr>
          <p:nvPr>
            <p:ph type="title"/>
          </p:nvPr>
        </p:nvSpPr>
        <p:spPr>
          <a:xfrm>
            <a:off x="451822" y="129091"/>
            <a:ext cx="8103570" cy="556709"/>
          </a:xfrm>
        </p:spPr>
        <p:txBody>
          <a:bodyPr/>
          <a:lstStyle/>
          <a:p>
            <a:r>
              <a:rPr lang="en-US" dirty="0"/>
              <a:t>Magnets: Beam trajectories in FCCee IR</a:t>
            </a:r>
          </a:p>
        </p:txBody>
      </p:sp>
      <p:pic>
        <p:nvPicPr>
          <p:cNvPr id="5" name="Content Placeholder 4">
            <a:extLst>
              <a:ext uri="{FF2B5EF4-FFF2-40B4-BE49-F238E27FC236}">
                <a16:creationId xmlns:a16="http://schemas.microsoft.com/office/drawing/2014/main" id="{58816D9F-9128-7E3E-9903-FC6F5713A74A}"/>
              </a:ext>
            </a:extLst>
          </p:cNvPr>
          <p:cNvPicPr>
            <a:picLocks noGrp="1" noChangeAspect="1"/>
          </p:cNvPicPr>
          <p:nvPr>
            <p:ph idx="1"/>
          </p:nvPr>
        </p:nvPicPr>
        <p:blipFill>
          <a:blip r:embed="rId2"/>
          <a:stretch>
            <a:fillRect/>
          </a:stretch>
        </p:blipFill>
        <p:spPr>
          <a:xfrm>
            <a:off x="1219200" y="863909"/>
            <a:ext cx="6400800" cy="6104468"/>
          </a:xfrm>
          <a:prstGeom prst="rect">
            <a:avLst/>
          </a:prstGeom>
        </p:spPr>
      </p:pic>
      <p:sp>
        <p:nvSpPr>
          <p:cNvPr id="4" name="Slide Number Placeholder 3">
            <a:extLst>
              <a:ext uri="{FF2B5EF4-FFF2-40B4-BE49-F238E27FC236}">
                <a16:creationId xmlns:a16="http://schemas.microsoft.com/office/drawing/2014/main" id="{44DA5597-E744-14A4-1E27-4F0D9254236D}"/>
              </a:ext>
            </a:extLst>
          </p:cNvPr>
          <p:cNvSpPr>
            <a:spLocks noGrp="1"/>
          </p:cNvSpPr>
          <p:nvPr>
            <p:ph type="sldNum" sz="quarter" idx="12"/>
          </p:nvPr>
        </p:nvSpPr>
        <p:spPr/>
        <p:txBody>
          <a:bodyPr/>
          <a:lstStyle/>
          <a:p>
            <a:fld id="{D78CD0DB-1909-DB48-8B43-F402CD30F538}" type="slidenum">
              <a:rPr lang="en-US" smtClean="0"/>
              <a:t>63</a:t>
            </a:fld>
            <a:endParaRPr lang="en-US"/>
          </a:p>
        </p:txBody>
      </p:sp>
    </p:spTree>
    <p:extLst>
      <p:ext uri="{BB962C8B-B14F-4D97-AF65-F5344CB8AC3E}">
        <p14:creationId xmlns:p14="http://schemas.microsoft.com/office/powerpoint/2010/main" val="9904536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37D179-425A-EB48-E6F6-8838F4945BAD}"/>
              </a:ext>
            </a:extLst>
          </p:cNvPr>
          <p:cNvSpPr>
            <a:spLocks noGrp="1"/>
          </p:cNvSpPr>
          <p:nvPr>
            <p:ph type="sldNum" sz="quarter" idx="11"/>
          </p:nvPr>
        </p:nvSpPr>
        <p:spPr/>
        <p:txBody>
          <a:bodyPr/>
          <a:lstStyle/>
          <a:p>
            <a:fld id="{5BD36294-2849-48A8-8531-5354CF3095D2}" type="slidenum">
              <a:rPr lang="en-US" smtClean="0"/>
              <a:pPr/>
              <a:t>64</a:t>
            </a:fld>
            <a:endParaRPr lang="en-US" dirty="0"/>
          </a:p>
        </p:txBody>
      </p:sp>
      <p:sp>
        <p:nvSpPr>
          <p:cNvPr id="3" name="Title 2">
            <a:extLst>
              <a:ext uri="{FF2B5EF4-FFF2-40B4-BE49-F238E27FC236}">
                <a16:creationId xmlns:a16="http://schemas.microsoft.com/office/drawing/2014/main" id="{F1FB85EB-343C-D1E1-DB68-F68611A636FB}"/>
              </a:ext>
            </a:extLst>
          </p:cNvPr>
          <p:cNvSpPr>
            <a:spLocks noGrp="1"/>
          </p:cNvSpPr>
          <p:nvPr>
            <p:ph type="title"/>
          </p:nvPr>
        </p:nvSpPr>
        <p:spPr>
          <a:xfrm>
            <a:off x="152400" y="284324"/>
            <a:ext cx="8839200" cy="539751"/>
          </a:xfrm>
        </p:spPr>
        <p:txBody>
          <a:bodyPr/>
          <a:lstStyle/>
          <a:p>
            <a:r>
              <a:rPr lang="en-US" sz="2000" dirty="0"/>
              <a:t>IR MAGNETS: longitudinal locations, lengths, and strengths (K. </a:t>
            </a:r>
            <a:r>
              <a:rPr lang="en-US" sz="2000" dirty="0" err="1"/>
              <a:t>Oide</a:t>
            </a:r>
            <a:r>
              <a:rPr lang="en-US" sz="2000" dirty="0"/>
              <a:t>)</a:t>
            </a:r>
          </a:p>
        </p:txBody>
      </p:sp>
      <p:pic>
        <p:nvPicPr>
          <p:cNvPr id="5" name="Content Placeholder 4">
            <a:extLst>
              <a:ext uri="{FF2B5EF4-FFF2-40B4-BE49-F238E27FC236}">
                <a16:creationId xmlns:a16="http://schemas.microsoft.com/office/drawing/2014/main" id="{C3DBBC03-0CA2-2798-0E98-859B9C011F52}"/>
              </a:ext>
            </a:extLst>
          </p:cNvPr>
          <p:cNvPicPr>
            <a:picLocks noGrp="1" noChangeAspect="1"/>
          </p:cNvPicPr>
          <p:nvPr>
            <p:ph sz="quarter" idx="14"/>
          </p:nvPr>
        </p:nvPicPr>
        <p:blipFill>
          <a:blip r:embed="rId2"/>
          <a:stretch>
            <a:fillRect/>
          </a:stretch>
        </p:blipFill>
        <p:spPr>
          <a:xfrm>
            <a:off x="457200" y="1828800"/>
            <a:ext cx="8108950" cy="4406019"/>
          </a:xfrm>
          <a:prstGeom prst="rect">
            <a:avLst/>
          </a:prstGeom>
        </p:spPr>
      </p:pic>
      <p:sp>
        <p:nvSpPr>
          <p:cNvPr id="8" name="TextBox 7"/>
          <p:cNvSpPr txBox="1"/>
          <p:nvPr/>
        </p:nvSpPr>
        <p:spPr>
          <a:xfrm>
            <a:off x="577850" y="6166671"/>
            <a:ext cx="8011873" cy="646331"/>
          </a:xfrm>
          <a:prstGeom prst="rect">
            <a:avLst/>
          </a:prstGeom>
          <a:noFill/>
        </p:spPr>
        <p:txBody>
          <a:bodyPr wrap="none" rtlCol="0">
            <a:spAutoFit/>
          </a:bodyPr>
          <a:lstStyle/>
          <a:p>
            <a:r>
              <a:rPr lang="en-US" dirty="0"/>
              <a:t>K. Oide is available to discussion any needed changes. P. Raimondi’s lattice </a:t>
            </a:r>
          </a:p>
          <a:p>
            <a:r>
              <a:rPr lang="en-US" dirty="0"/>
              <a:t>has more space from QC1 to QC2.</a:t>
            </a:r>
          </a:p>
        </p:txBody>
      </p:sp>
    </p:spTree>
    <p:extLst>
      <p:ext uri="{BB962C8B-B14F-4D97-AF65-F5344CB8AC3E}">
        <p14:creationId xmlns:p14="http://schemas.microsoft.com/office/powerpoint/2010/main" val="3634556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B4018C-BC80-32CB-0AA3-F8D58E171639}"/>
              </a:ext>
            </a:extLst>
          </p:cNvPr>
          <p:cNvSpPr>
            <a:spLocks noGrp="1"/>
          </p:cNvSpPr>
          <p:nvPr>
            <p:ph type="sldNum" sz="quarter" idx="11"/>
          </p:nvPr>
        </p:nvSpPr>
        <p:spPr/>
        <p:txBody>
          <a:bodyPr/>
          <a:lstStyle/>
          <a:p>
            <a:fld id="{5BD36294-2849-48A8-8531-5354CF3095D2}" type="slidenum">
              <a:rPr lang="en-US" smtClean="0"/>
              <a:pPr/>
              <a:t>65</a:t>
            </a:fld>
            <a:endParaRPr lang="en-US" dirty="0"/>
          </a:p>
        </p:txBody>
      </p:sp>
      <p:sp>
        <p:nvSpPr>
          <p:cNvPr id="3" name="Title 2">
            <a:extLst>
              <a:ext uri="{FF2B5EF4-FFF2-40B4-BE49-F238E27FC236}">
                <a16:creationId xmlns:a16="http://schemas.microsoft.com/office/drawing/2014/main" id="{E3B7799B-8A0D-33FF-0F46-D094E5945964}"/>
              </a:ext>
            </a:extLst>
          </p:cNvPr>
          <p:cNvSpPr>
            <a:spLocks noGrp="1"/>
          </p:cNvSpPr>
          <p:nvPr>
            <p:ph type="title"/>
          </p:nvPr>
        </p:nvSpPr>
        <p:spPr/>
        <p:txBody>
          <a:bodyPr/>
          <a:lstStyle/>
          <a:p>
            <a:r>
              <a:rPr lang="en-US" dirty="0"/>
              <a:t>FCCee some cryo-stat dimensions</a:t>
            </a:r>
          </a:p>
        </p:txBody>
      </p:sp>
      <p:pic>
        <p:nvPicPr>
          <p:cNvPr id="8" name="Content Placeholder 7">
            <a:extLst>
              <a:ext uri="{FF2B5EF4-FFF2-40B4-BE49-F238E27FC236}">
                <a16:creationId xmlns:a16="http://schemas.microsoft.com/office/drawing/2014/main" id="{E0903013-B84D-968F-5FCF-E6016304A27D}"/>
              </a:ext>
            </a:extLst>
          </p:cNvPr>
          <p:cNvPicPr>
            <a:picLocks noGrp="1" noChangeAspect="1"/>
          </p:cNvPicPr>
          <p:nvPr>
            <p:ph sz="quarter" idx="14"/>
          </p:nvPr>
        </p:nvPicPr>
        <p:blipFill>
          <a:blip r:embed="rId2"/>
          <a:stretch>
            <a:fillRect/>
          </a:stretch>
        </p:blipFill>
        <p:spPr>
          <a:xfrm>
            <a:off x="538163" y="1949450"/>
            <a:ext cx="7924800" cy="4089400"/>
          </a:xfrm>
          <a:prstGeom prst="rect">
            <a:avLst/>
          </a:prstGeom>
        </p:spPr>
      </p:pic>
      <p:cxnSp>
        <p:nvCxnSpPr>
          <p:cNvPr id="5" name="Straight Connector 4"/>
          <p:cNvCxnSpPr/>
          <p:nvPr/>
        </p:nvCxnSpPr>
        <p:spPr>
          <a:xfrm>
            <a:off x="4343400" y="2514600"/>
            <a:ext cx="914400" cy="3200400"/>
          </a:xfrm>
          <a:prstGeom prst="line">
            <a:avLst/>
          </a:prstGeom>
          <a:ln w="57150">
            <a:solidFill>
              <a:srgbClr val="7030A0"/>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218116" y="1346883"/>
            <a:ext cx="1582484" cy="646331"/>
          </a:xfrm>
          <a:prstGeom prst="rect">
            <a:avLst/>
          </a:prstGeom>
          <a:noFill/>
        </p:spPr>
        <p:txBody>
          <a:bodyPr wrap="none" rtlCol="0">
            <a:spAutoFit/>
          </a:bodyPr>
          <a:lstStyle/>
          <a:p>
            <a:r>
              <a:rPr lang="en-US" dirty="0"/>
              <a:t>Cross section</a:t>
            </a:r>
          </a:p>
          <a:p>
            <a:r>
              <a:rPr lang="en-US" dirty="0"/>
              <a:t>views</a:t>
            </a:r>
          </a:p>
        </p:txBody>
      </p:sp>
      <p:sp>
        <p:nvSpPr>
          <p:cNvPr id="7" name="TextBox 6"/>
          <p:cNvSpPr txBox="1"/>
          <p:nvPr/>
        </p:nvSpPr>
        <p:spPr>
          <a:xfrm>
            <a:off x="5943600" y="6318251"/>
            <a:ext cx="2864887" cy="369332"/>
          </a:xfrm>
          <a:prstGeom prst="rect">
            <a:avLst/>
          </a:prstGeom>
          <a:noFill/>
        </p:spPr>
        <p:txBody>
          <a:bodyPr wrap="none" rtlCol="0">
            <a:spAutoFit/>
          </a:bodyPr>
          <a:lstStyle/>
          <a:p>
            <a:r>
              <a:rPr lang="en-US" dirty="0"/>
              <a:t>M. </a:t>
            </a:r>
            <a:r>
              <a:rPr lang="en-US" dirty="0" err="1"/>
              <a:t>Koratzinos</a:t>
            </a:r>
            <a:r>
              <a:rPr lang="en-US" dirty="0"/>
              <a:t>, M. Boscolo</a:t>
            </a:r>
          </a:p>
        </p:txBody>
      </p:sp>
      <p:cxnSp>
        <p:nvCxnSpPr>
          <p:cNvPr id="9" name="Straight Connector 8"/>
          <p:cNvCxnSpPr/>
          <p:nvPr/>
        </p:nvCxnSpPr>
        <p:spPr>
          <a:xfrm>
            <a:off x="6705600" y="1999987"/>
            <a:ext cx="914400" cy="3200400"/>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6" idx="3"/>
          </p:cNvCxnSpPr>
          <p:nvPr/>
        </p:nvCxnSpPr>
        <p:spPr>
          <a:xfrm>
            <a:off x="4800600" y="1670049"/>
            <a:ext cx="1828800" cy="27278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4343400" y="1752600"/>
            <a:ext cx="157163" cy="705373"/>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9892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8012A-C0A2-5836-6F31-6F90A08A9E55}"/>
              </a:ext>
            </a:extLst>
          </p:cNvPr>
          <p:cNvSpPr>
            <a:spLocks noGrp="1"/>
          </p:cNvSpPr>
          <p:nvPr>
            <p:ph type="title"/>
          </p:nvPr>
        </p:nvSpPr>
        <p:spPr>
          <a:xfrm>
            <a:off x="628650" y="258537"/>
            <a:ext cx="7886700" cy="856656"/>
          </a:xfrm>
        </p:spPr>
        <p:txBody>
          <a:bodyPr>
            <a:normAutofit fontScale="90000"/>
          </a:bodyPr>
          <a:lstStyle/>
          <a:p>
            <a:r>
              <a:rPr lang="en-US" sz="2000" dirty="0">
                <a:solidFill>
                  <a:srgbClr val="0070C0"/>
                </a:solidFill>
              </a:rPr>
              <a:t>IR Magnet Cross Section View (front and end of each magnet)</a:t>
            </a:r>
            <a:br>
              <a:rPr lang="en-US" sz="2000" dirty="0">
                <a:solidFill>
                  <a:srgbClr val="0070C0"/>
                </a:solidFill>
              </a:rPr>
            </a:br>
            <a:br>
              <a:rPr lang="en-US" sz="2000" dirty="0">
                <a:solidFill>
                  <a:srgbClr val="0070C0"/>
                </a:solidFill>
              </a:rPr>
            </a:br>
            <a:r>
              <a:rPr lang="en-US" sz="2000" dirty="0">
                <a:solidFill>
                  <a:srgbClr val="0070C0"/>
                </a:solidFill>
              </a:rPr>
              <a:t>Showing separated heat shield and vacuum vessel.</a:t>
            </a:r>
          </a:p>
        </p:txBody>
      </p:sp>
      <p:sp>
        <p:nvSpPr>
          <p:cNvPr id="3" name="Content Placeholder 2">
            <a:extLst>
              <a:ext uri="{FF2B5EF4-FFF2-40B4-BE49-F238E27FC236}">
                <a16:creationId xmlns:a16="http://schemas.microsoft.com/office/drawing/2014/main" id="{85BDC48D-33FA-BBAC-BC7F-DC0DC7651570}"/>
              </a:ext>
            </a:extLst>
          </p:cNvPr>
          <p:cNvSpPr>
            <a:spLocks noGrp="1"/>
          </p:cNvSpPr>
          <p:nvPr>
            <p:ph idx="1"/>
          </p:nvPr>
        </p:nvSpPr>
        <p:spPr>
          <a:xfrm>
            <a:off x="3533499" y="3630151"/>
            <a:ext cx="455871" cy="399704"/>
          </a:xfrm>
        </p:spPr>
        <p:txBody>
          <a:bodyPr/>
          <a:lstStyle/>
          <a:p>
            <a:r>
              <a:rPr lang="en-US" dirty="0"/>
              <a:t>  </a:t>
            </a:r>
          </a:p>
          <a:p>
            <a:endParaRPr lang="en-US" dirty="0"/>
          </a:p>
        </p:txBody>
      </p:sp>
      <p:sp>
        <p:nvSpPr>
          <p:cNvPr id="12" name="Donut 11">
            <a:extLst>
              <a:ext uri="{FF2B5EF4-FFF2-40B4-BE49-F238E27FC236}">
                <a16:creationId xmlns:a16="http://schemas.microsoft.com/office/drawing/2014/main" id="{00DAE545-23A8-2271-2434-0E2CA4A4CD94}"/>
              </a:ext>
            </a:extLst>
          </p:cNvPr>
          <p:cNvSpPr/>
          <p:nvPr/>
        </p:nvSpPr>
        <p:spPr>
          <a:xfrm>
            <a:off x="4895629" y="3429000"/>
            <a:ext cx="685800" cy="685800"/>
          </a:xfrm>
          <a:prstGeom prst="donut">
            <a:avLst>
              <a:gd name="adj" fmla="val 5218"/>
            </a:avLst>
          </a:prstGeom>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3" name="Donut 12">
            <a:extLst>
              <a:ext uri="{FF2B5EF4-FFF2-40B4-BE49-F238E27FC236}">
                <a16:creationId xmlns:a16="http://schemas.microsoft.com/office/drawing/2014/main" id="{DECE69AF-9CE8-FD83-99B6-534C593269FF}"/>
              </a:ext>
            </a:extLst>
          </p:cNvPr>
          <p:cNvSpPr/>
          <p:nvPr/>
        </p:nvSpPr>
        <p:spPr>
          <a:xfrm>
            <a:off x="4952779" y="3485486"/>
            <a:ext cx="571500" cy="572829"/>
          </a:xfrm>
          <a:prstGeom prst="donut">
            <a:avLst>
              <a:gd name="adj" fmla="val 5218"/>
            </a:avLst>
          </a:prstGeom>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14" name="Donut 13">
            <a:extLst>
              <a:ext uri="{FF2B5EF4-FFF2-40B4-BE49-F238E27FC236}">
                <a16:creationId xmlns:a16="http://schemas.microsoft.com/office/drawing/2014/main" id="{462414F5-8DF1-EC55-4776-AE6A6F781812}"/>
              </a:ext>
            </a:extLst>
          </p:cNvPr>
          <p:cNvSpPr/>
          <p:nvPr/>
        </p:nvSpPr>
        <p:spPr>
          <a:xfrm>
            <a:off x="3235953" y="3353244"/>
            <a:ext cx="846950" cy="842630"/>
          </a:xfrm>
          <a:prstGeom prst="donut">
            <a:avLst>
              <a:gd name="adj" fmla="val 5218"/>
            </a:avLst>
          </a:prstGeom>
          <a:solidFill>
            <a:schemeClr val="accent6">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ln w="12700">
                <a:solidFill>
                  <a:srgbClr val="00B050"/>
                </a:solidFill>
                <a:prstDash val="solid"/>
              </a:ln>
              <a:solidFill>
                <a:sysClr val="windowText" lastClr="000000"/>
              </a:solidFill>
              <a:effectLst>
                <a:outerShdw dist="38100" dir="2640000" algn="bl" rotWithShape="0">
                  <a:schemeClr val="tx2">
                    <a:lumMod val="75000"/>
                  </a:schemeClr>
                </a:outerShdw>
              </a:effectLst>
            </a:endParaRPr>
          </a:p>
        </p:txBody>
      </p:sp>
      <p:sp>
        <p:nvSpPr>
          <p:cNvPr id="17" name="Donut 16">
            <a:extLst>
              <a:ext uri="{FF2B5EF4-FFF2-40B4-BE49-F238E27FC236}">
                <a16:creationId xmlns:a16="http://schemas.microsoft.com/office/drawing/2014/main" id="{30469F44-D60E-8C8D-B7D3-7E76004CC325}"/>
              </a:ext>
            </a:extLst>
          </p:cNvPr>
          <p:cNvSpPr/>
          <p:nvPr/>
        </p:nvSpPr>
        <p:spPr>
          <a:xfrm>
            <a:off x="4815054" y="3353244"/>
            <a:ext cx="846950" cy="842630"/>
          </a:xfrm>
          <a:prstGeom prst="donut">
            <a:avLst>
              <a:gd name="adj" fmla="val 5218"/>
            </a:avLst>
          </a:prstGeom>
          <a:solidFill>
            <a:schemeClr val="accent6">
              <a:lumMod val="60000"/>
              <a:lumOff val="40000"/>
            </a:schemeClr>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ln w="12700">
                <a:solidFill>
                  <a:srgbClr val="00B050"/>
                </a:solidFill>
                <a:prstDash val="solid"/>
              </a:ln>
              <a:solidFill>
                <a:sysClr val="windowText" lastClr="000000"/>
              </a:solidFill>
              <a:effectLst>
                <a:outerShdw dist="38100" dir="2640000" algn="bl" rotWithShape="0">
                  <a:schemeClr val="tx2">
                    <a:lumMod val="75000"/>
                  </a:schemeClr>
                </a:outerShdw>
              </a:effectLst>
            </a:endParaRPr>
          </a:p>
        </p:txBody>
      </p:sp>
      <p:sp>
        <p:nvSpPr>
          <p:cNvPr id="18" name="Donut 17">
            <a:extLst>
              <a:ext uri="{FF2B5EF4-FFF2-40B4-BE49-F238E27FC236}">
                <a16:creationId xmlns:a16="http://schemas.microsoft.com/office/drawing/2014/main" id="{737D4F70-FA8B-A57D-AA34-FF6F40D29B8F}"/>
              </a:ext>
            </a:extLst>
          </p:cNvPr>
          <p:cNvSpPr/>
          <p:nvPr/>
        </p:nvSpPr>
        <p:spPr>
          <a:xfrm>
            <a:off x="3114261" y="3247611"/>
            <a:ext cx="1080284" cy="1050629"/>
          </a:xfrm>
          <a:prstGeom prst="donut">
            <a:avLst>
              <a:gd name="adj" fmla="val 5218"/>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ln w="12700">
                <a:solidFill>
                  <a:srgbClr val="00B050"/>
                </a:solidFill>
                <a:prstDash val="solid"/>
              </a:ln>
              <a:solidFill>
                <a:sysClr val="windowText" lastClr="000000"/>
              </a:solidFill>
              <a:effectLst>
                <a:outerShdw dist="38100" dir="2640000" algn="bl" rotWithShape="0">
                  <a:schemeClr val="tx2">
                    <a:lumMod val="75000"/>
                  </a:schemeClr>
                </a:outerShdw>
              </a:effectLst>
            </a:endParaRPr>
          </a:p>
        </p:txBody>
      </p:sp>
      <p:sp>
        <p:nvSpPr>
          <p:cNvPr id="19" name="Donut 18">
            <a:extLst>
              <a:ext uri="{FF2B5EF4-FFF2-40B4-BE49-F238E27FC236}">
                <a16:creationId xmlns:a16="http://schemas.microsoft.com/office/drawing/2014/main" id="{A5F86F88-AB51-1FF0-EA13-385DEDAFF5F5}"/>
              </a:ext>
            </a:extLst>
          </p:cNvPr>
          <p:cNvSpPr/>
          <p:nvPr/>
        </p:nvSpPr>
        <p:spPr>
          <a:xfrm>
            <a:off x="4698387" y="3246586"/>
            <a:ext cx="1080284" cy="1050629"/>
          </a:xfrm>
          <a:prstGeom prst="donut">
            <a:avLst>
              <a:gd name="adj" fmla="val 5218"/>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ln w="12700">
                <a:solidFill>
                  <a:srgbClr val="00B050"/>
                </a:solidFill>
                <a:prstDash val="solid"/>
              </a:ln>
              <a:solidFill>
                <a:sysClr val="windowText" lastClr="000000"/>
              </a:solidFill>
              <a:effectLst>
                <a:outerShdw dist="38100" dir="2640000" algn="bl" rotWithShape="0">
                  <a:schemeClr val="tx2">
                    <a:lumMod val="75000"/>
                  </a:schemeClr>
                </a:outerShdw>
              </a:effectLst>
            </a:endParaRPr>
          </a:p>
        </p:txBody>
      </p:sp>
      <p:sp>
        <p:nvSpPr>
          <p:cNvPr id="21" name="Donut 20">
            <a:extLst>
              <a:ext uri="{FF2B5EF4-FFF2-40B4-BE49-F238E27FC236}">
                <a16:creationId xmlns:a16="http://schemas.microsoft.com/office/drawing/2014/main" id="{5441C7FB-CF97-3205-C66C-0E5D801F0E67}"/>
              </a:ext>
            </a:extLst>
          </p:cNvPr>
          <p:cNvSpPr/>
          <p:nvPr/>
        </p:nvSpPr>
        <p:spPr>
          <a:xfrm>
            <a:off x="4513522" y="3066508"/>
            <a:ext cx="1412012" cy="1387205"/>
          </a:xfrm>
          <a:prstGeom prst="donut">
            <a:avLst>
              <a:gd name="adj" fmla="val 8214"/>
            </a:avLst>
          </a:prstGeom>
          <a:solidFill>
            <a:srgbClr val="00B0F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ln w="12700">
                <a:solidFill>
                  <a:srgbClr val="00B050"/>
                </a:solidFill>
                <a:prstDash val="solid"/>
              </a:ln>
              <a:solidFill>
                <a:sysClr val="windowText" lastClr="000000"/>
              </a:solidFill>
              <a:effectLst>
                <a:outerShdw dist="38100" dir="2640000" algn="bl" rotWithShape="0">
                  <a:schemeClr val="tx2">
                    <a:lumMod val="75000"/>
                  </a:schemeClr>
                </a:outerShdw>
              </a:effectLst>
            </a:endParaRPr>
          </a:p>
        </p:txBody>
      </p:sp>
      <p:sp>
        <p:nvSpPr>
          <p:cNvPr id="22" name="Donut 21">
            <a:extLst>
              <a:ext uri="{FF2B5EF4-FFF2-40B4-BE49-F238E27FC236}">
                <a16:creationId xmlns:a16="http://schemas.microsoft.com/office/drawing/2014/main" id="{647AFE40-CC86-FF8D-E208-3B19EE14EC59}"/>
              </a:ext>
            </a:extLst>
          </p:cNvPr>
          <p:cNvSpPr/>
          <p:nvPr/>
        </p:nvSpPr>
        <p:spPr>
          <a:xfrm>
            <a:off x="2954647" y="3078297"/>
            <a:ext cx="1412012" cy="1387205"/>
          </a:xfrm>
          <a:prstGeom prst="donut">
            <a:avLst>
              <a:gd name="adj" fmla="val 8214"/>
            </a:avLst>
          </a:prstGeom>
          <a:solidFill>
            <a:srgbClr val="00B0F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b="1">
              <a:ln w="12700">
                <a:solidFill>
                  <a:srgbClr val="00B050"/>
                </a:solidFill>
                <a:prstDash val="solid"/>
              </a:ln>
              <a:solidFill>
                <a:sysClr val="windowText" lastClr="000000"/>
              </a:solidFill>
              <a:effectLst>
                <a:outerShdw dist="38100" dir="2640000" algn="bl" rotWithShape="0">
                  <a:schemeClr val="tx2">
                    <a:lumMod val="75000"/>
                  </a:schemeClr>
                </a:outerShdw>
              </a:effectLst>
            </a:endParaRPr>
          </a:p>
        </p:txBody>
      </p:sp>
      <p:sp>
        <p:nvSpPr>
          <p:cNvPr id="23" name="Donut 22">
            <a:extLst>
              <a:ext uri="{FF2B5EF4-FFF2-40B4-BE49-F238E27FC236}">
                <a16:creationId xmlns:a16="http://schemas.microsoft.com/office/drawing/2014/main" id="{342E3600-EDFF-DE69-39C7-02025C97B05D}"/>
              </a:ext>
            </a:extLst>
          </p:cNvPr>
          <p:cNvSpPr/>
          <p:nvPr/>
        </p:nvSpPr>
        <p:spPr>
          <a:xfrm>
            <a:off x="3377582" y="3498039"/>
            <a:ext cx="571500" cy="572829"/>
          </a:xfrm>
          <a:prstGeom prst="donut">
            <a:avLst>
              <a:gd name="adj" fmla="val 5218"/>
            </a:avLst>
          </a:prstGeom>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4" name="Donut 23">
            <a:extLst>
              <a:ext uri="{FF2B5EF4-FFF2-40B4-BE49-F238E27FC236}">
                <a16:creationId xmlns:a16="http://schemas.microsoft.com/office/drawing/2014/main" id="{7AE9E35F-024D-FC3B-C1AF-74846ECA6A67}"/>
              </a:ext>
            </a:extLst>
          </p:cNvPr>
          <p:cNvSpPr/>
          <p:nvPr/>
        </p:nvSpPr>
        <p:spPr>
          <a:xfrm>
            <a:off x="3316528" y="3441554"/>
            <a:ext cx="685800" cy="685800"/>
          </a:xfrm>
          <a:prstGeom prst="donut">
            <a:avLst>
              <a:gd name="adj" fmla="val 5218"/>
            </a:avLst>
          </a:prstGeom>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5" name="Donut 24">
            <a:extLst>
              <a:ext uri="{FF2B5EF4-FFF2-40B4-BE49-F238E27FC236}">
                <a16:creationId xmlns:a16="http://schemas.microsoft.com/office/drawing/2014/main" id="{95444818-843D-BE8E-D8D8-66D849D297EC}"/>
              </a:ext>
            </a:extLst>
          </p:cNvPr>
          <p:cNvSpPr/>
          <p:nvPr/>
        </p:nvSpPr>
        <p:spPr>
          <a:xfrm>
            <a:off x="2489764" y="2021515"/>
            <a:ext cx="3925241" cy="3357230"/>
          </a:xfrm>
          <a:prstGeom prst="donut">
            <a:avLst>
              <a:gd name="adj" fmla="val 3023"/>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6" name="Donut 25">
            <a:extLst>
              <a:ext uri="{FF2B5EF4-FFF2-40B4-BE49-F238E27FC236}">
                <a16:creationId xmlns:a16="http://schemas.microsoft.com/office/drawing/2014/main" id="{C006632D-12A8-1182-7D03-9BA8EAB08D87}"/>
              </a:ext>
            </a:extLst>
          </p:cNvPr>
          <p:cNvSpPr/>
          <p:nvPr/>
        </p:nvSpPr>
        <p:spPr>
          <a:xfrm>
            <a:off x="2305480" y="1771677"/>
            <a:ext cx="4293809" cy="3856904"/>
          </a:xfrm>
          <a:prstGeom prst="donut">
            <a:avLst>
              <a:gd name="adj" fmla="val 3023"/>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7" name="Donut 26">
            <a:extLst>
              <a:ext uri="{FF2B5EF4-FFF2-40B4-BE49-F238E27FC236}">
                <a16:creationId xmlns:a16="http://schemas.microsoft.com/office/drawing/2014/main" id="{4D7EBC8B-0F74-37A7-DA1E-375175EE3BAC}"/>
              </a:ext>
            </a:extLst>
          </p:cNvPr>
          <p:cNvSpPr/>
          <p:nvPr/>
        </p:nvSpPr>
        <p:spPr>
          <a:xfrm>
            <a:off x="2009554" y="1582922"/>
            <a:ext cx="4888319" cy="4250366"/>
          </a:xfrm>
          <a:prstGeom prst="donut">
            <a:avLst>
              <a:gd name="adj" fmla="val 3023"/>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sp>
        <p:nvSpPr>
          <p:cNvPr id="28" name="Content Placeholder 2">
            <a:extLst>
              <a:ext uri="{FF2B5EF4-FFF2-40B4-BE49-F238E27FC236}">
                <a16:creationId xmlns:a16="http://schemas.microsoft.com/office/drawing/2014/main" id="{D1AA5A92-7FCF-6AEA-74E9-4DFEC3CDDBBA}"/>
              </a:ext>
            </a:extLst>
          </p:cNvPr>
          <p:cNvSpPr txBox="1">
            <a:spLocks/>
          </p:cNvSpPr>
          <p:nvPr/>
        </p:nvSpPr>
        <p:spPr>
          <a:xfrm>
            <a:off x="5140406" y="3624561"/>
            <a:ext cx="455871" cy="399704"/>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100" dirty="0"/>
              <a:t> </a:t>
            </a:r>
          </a:p>
        </p:txBody>
      </p:sp>
      <p:sp>
        <p:nvSpPr>
          <p:cNvPr id="29" name="TextBox 28">
            <a:extLst>
              <a:ext uri="{FF2B5EF4-FFF2-40B4-BE49-F238E27FC236}">
                <a16:creationId xmlns:a16="http://schemas.microsoft.com/office/drawing/2014/main" id="{F1956171-A356-01F0-C0BE-2BA5E6292172}"/>
              </a:ext>
            </a:extLst>
          </p:cNvPr>
          <p:cNvSpPr txBox="1"/>
          <p:nvPr/>
        </p:nvSpPr>
        <p:spPr>
          <a:xfrm>
            <a:off x="7612121" y="2327979"/>
            <a:ext cx="1156086" cy="300082"/>
          </a:xfrm>
          <a:prstGeom prst="rect">
            <a:avLst/>
          </a:prstGeom>
          <a:noFill/>
        </p:spPr>
        <p:txBody>
          <a:bodyPr wrap="none" rtlCol="0">
            <a:spAutoFit/>
          </a:bodyPr>
          <a:lstStyle/>
          <a:p>
            <a:r>
              <a:rPr lang="en-US" sz="1350" dirty="0"/>
              <a:t>Magnet coils</a:t>
            </a:r>
          </a:p>
        </p:txBody>
      </p:sp>
      <p:cxnSp>
        <p:nvCxnSpPr>
          <p:cNvPr id="31" name="Straight Arrow Connector 30">
            <a:extLst>
              <a:ext uri="{FF2B5EF4-FFF2-40B4-BE49-F238E27FC236}">
                <a16:creationId xmlns:a16="http://schemas.microsoft.com/office/drawing/2014/main" id="{6D603D74-286E-BF5C-7299-304975AE21EC}"/>
              </a:ext>
            </a:extLst>
          </p:cNvPr>
          <p:cNvCxnSpPr/>
          <p:nvPr/>
        </p:nvCxnSpPr>
        <p:spPr>
          <a:xfrm flipH="1">
            <a:off x="6228021" y="2587699"/>
            <a:ext cx="1331728" cy="5502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E97AEE0-EADA-E086-53DB-BF82D01680D6}"/>
              </a:ext>
            </a:extLst>
          </p:cNvPr>
          <p:cNvCxnSpPr>
            <a:cxnSpLocks/>
          </p:cNvCxnSpPr>
          <p:nvPr/>
        </p:nvCxnSpPr>
        <p:spPr>
          <a:xfrm flipH="1">
            <a:off x="5925533" y="2701999"/>
            <a:ext cx="1748516" cy="8506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6081136C-6C68-FE5A-5544-B879BD538BB1}"/>
              </a:ext>
            </a:extLst>
          </p:cNvPr>
          <p:cNvCxnSpPr>
            <a:cxnSpLocks/>
          </p:cNvCxnSpPr>
          <p:nvPr/>
        </p:nvCxnSpPr>
        <p:spPr>
          <a:xfrm flipH="1">
            <a:off x="4204595" y="2507956"/>
            <a:ext cx="3180257" cy="7386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A3906837-6A90-454D-AC13-E0E0045AB8FD}"/>
              </a:ext>
            </a:extLst>
          </p:cNvPr>
          <p:cNvSpPr txBox="1"/>
          <p:nvPr/>
        </p:nvSpPr>
        <p:spPr>
          <a:xfrm>
            <a:off x="6599289" y="5378744"/>
            <a:ext cx="1723549" cy="300082"/>
          </a:xfrm>
          <a:prstGeom prst="rect">
            <a:avLst/>
          </a:prstGeom>
          <a:noFill/>
        </p:spPr>
        <p:txBody>
          <a:bodyPr wrap="none" rtlCol="0">
            <a:spAutoFit/>
          </a:bodyPr>
          <a:lstStyle/>
          <a:p>
            <a:r>
              <a:rPr lang="en-US" sz="1350" dirty="0"/>
              <a:t>Beam vacuum walls</a:t>
            </a:r>
          </a:p>
        </p:txBody>
      </p:sp>
      <p:cxnSp>
        <p:nvCxnSpPr>
          <p:cNvPr id="38" name="Straight Arrow Connector 37">
            <a:extLst>
              <a:ext uri="{FF2B5EF4-FFF2-40B4-BE49-F238E27FC236}">
                <a16:creationId xmlns:a16="http://schemas.microsoft.com/office/drawing/2014/main" id="{977DF6D4-4ED1-7888-8515-91C2FE808570}"/>
              </a:ext>
            </a:extLst>
          </p:cNvPr>
          <p:cNvCxnSpPr>
            <a:cxnSpLocks/>
          </p:cNvCxnSpPr>
          <p:nvPr/>
        </p:nvCxnSpPr>
        <p:spPr>
          <a:xfrm flipH="1" flipV="1">
            <a:off x="5524279" y="3843655"/>
            <a:ext cx="1778088" cy="1317122"/>
          </a:xfrm>
          <a:prstGeom prst="straightConnector1">
            <a:avLst/>
          </a:prstGeom>
          <a:ln w="6350">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CA5FB7EF-C41F-EE79-8404-8796D86DB1E0}"/>
              </a:ext>
            </a:extLst>
          </p:cNvPr>
          <p:cNvCxnSpPr>
            <a:cxnSpLocks/>
          </p:cNvCxnSpPr>
          <p:nvPr/>
        </p:nvCxnSpPr>
        <p:spPr>
          <a:xfrm flipH="1" flipV="1">
            <a:off x="3761435" y="4101345"/>
            <a:ext cx="3655232" cy="11737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ED67E0FE-E9B0-5572-41EB-B02699101247}"/>
              </a:ext>
            </a:extLst>
          </p:cNvPr>
          <p:cNvSpPr txBox="1"/>
          <p:nvPr/>
        </p:nvSpPr>
        <p:spPr>
          <a:xfrm>
            <a:off x="248300" y="1928656"/>
            <a:ext cx="1915909" cy="300082"/>
          </a:xfrm>
          <a:prstGeom prst="rect">
            <a:avLst/>
          </a:prstGeom>
          <a:noFill/>
        </p:spPr>
        <p:txBody>
          <a:bodyPr wrap="none" rtlCol="0">
            <a:spAutoFit/>
          </a:bodyPr>
          <a:lstStyle/>
          <a:p>
            <a:r>
              <a:rPr lang="en-US" sz="1350" dirty="0"/>
              <a:t>Cryostat vacuum walls</a:t>
            </a:r>
          </a:p>
        </p:txBody>
      </p:sp>
      <p:cxnSp>
        <p:nvCxnSpPr>
          <p:cNvPr id="44" name="Straight Arrow Connector 43">
            <a:extLst>
              <a:ext uri="{FF2B5EF4-FFF2-40B4-BE49-F238E27FC236}">
                <a16:creationId xmlns:a16="http://schemas.microsoft.com/office/drawing/2014/main" id="{6751B435-BF21-BF77-0EF6-3D8BDDD47525}"/>
              </a:ext>
            </a:extLst>
          </p:cNvPr>
          <p:cNvCxnSpPr>
            <a:cxnSpLocks/>
          </p:cNvCxnSpPr>
          <p:nvPr/>
        </p:nvCxnSpPr>
        <p:spPr>
          <a:xfrm>
            <a:off x="1506907" y="2327979"/>
            <a:ext cx="981071" cy="2203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55EC37BF-A499-D810-209F-70B192BF30EC}"/>
              </a:ext>
            </a:extLst>
          </p:cNvPr>
          <p:cNvCxnSpPr>
            <a:cxnSpLocks/>
          </p:cNvCxnSpPr>
          <p:nvPr/>
        </p:nvCxnSpPr>
        <p:spPr>
          <a:xfrm>
            <a:off x="1278738" y="2523754"/>
            <a:ext cx="2062097" cy="10632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FA329177-A725-2BDE-4A3C-E744500AEC99}"/>
              </a:ext>
            </a:extLst>
          </p:cNvPr>
          <p:cNvCxnSpPr>
            <a:cxnSpLocks/>
            <a:endCxn id="17" idx="2"/>
          </p:cNvCxnSpPr>
          <p:nvPr/>
        </p:nvCxnSpPr>
        <p:spPr>
          <a:xfrm>
            <a:off x="1264516" y="2385716"/>
            <a:ext cx="3550538" cy="1388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610F9424-0CF1-7D05-B537-0904EB2F3CCF}"/>
              </a:ext>
            </a:extLst>
          </p:cNvPr>
          <p:cNvSpPr txBox="1"/>
          <p:nvPr/>
        </p:nvSpPr>
        <p:spPr>
          <a:xfrm>
            <a:off x="61675" y="4914734"/>
            <a:ext cx="1810111" cy="507831"/>
          </a:xfrm>
          <a:prstGeom prst="rect">
            <a:avLst/>
          </a:prstGeom>
          <a:noFill/>
        </p:spPr>
        <p:txBody>
          <a:bodyPr wrap="none" rtlCol="0">
            <a:spAutoFit/>
          </a:bodyPr>
          <a:lstStyle/>
          <a:p>
            <a:r>
              <a:rPr lang="en-US" sz="1350" dirty="0"/>
              <a:t>Cryostat He walls</a:t>
            </a:r>
          </a:p>
          <a:p>
            <a:r>
              <a:rPr lang="en-US" sz="1350" dirty="0"/>
              <a:t>And heat shield walls</a:t>
            </a:r>
          </a:p>
        </p:txBody>
      </p:sp>
      <p:cxnSp>
        <p:nvCxnSpPr>
          <p:cNvPr id="57" name="Straight Arrow Connector 56">
            <a:extLst>
              <a:ext uri="{FF2B5EF4-FFF2-40B4-BE49-F238E27FC236}">
                <a16:creationId xmlns:a16="http://schemas.microsoft.com/office/drawing/2014/main" id="{278B9681-9C12-9409-0D5D-3EF28F5E1C6F}"/>
              </a:ext>
            </a:extLst>
          </p:cNvPr>
          <p:cNvCxnSpPr>
            <a:cxnSpLocks/>
          </p:cNvCxnSpPr>
          <p:nvPr/>
        </p:nvCxnSpPr>
        <p:spPr>
          <a:xfrm flipV="1">
            <a:off x="1080232" y="4195874"/>
            <a:ext cx="1384943" cy="5194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77465761-731D-FC72-2F5F-D258CB26C84C}"/>
              </a:ext>
            </a:extLst>
          </p:cNvPr>
          <p:cNvCxnSpPr>
            <a:cxnSpLocks/>
          </p:cNvCxnSpPr>
          <p:nvPr/>
        </p:nvCxnSpPr>
        <p:spPr>
          <a:xfrm flipV="1">
            <a:off x="1194533" y="4138760"/>
            <a:ext cx="2181385" cy="6908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65852FDA-14AA-D769-8562-CD895B48D2BF}"/>
              </a:ext>
            </a:extLst>
          </p:cNvPr>
          <p:cNvCxnSpPr>
            <a:cxnSpLocks/>
          </p:cNvCxnSpPr>
          <p:nvPr/>
        </p:nvCxnSpPr>
        <p:spPr>
          <a:xfrm flipV="1">
            <a:off x="1308833" y="4244981"/>
            <a:ext cx="3686476" cy="6989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C908003-018A-F93F-657A-5ACA27E2F1C0}"/>
              </a:ext>
            </a:extLst>
          </p:cNvPr>
          <p:cNvSpPr txBox="1"/>
          <p:nvPr/>
        </p:nvSpPr>
        <p:spPr>
          <a:xfrm>
            <a:off x="6012712" y="1503180"/>
            <a:ext cx="1386918" cy="300082"/>
          </a:xfrm>
          <a:prstGeom prst="rect">
            <a:avLst/>
          </a:prstGeom>
          <a:noFill/>
        </p:spPr>
        <p:txBody>
          <a:bodyPr wrap="none" rtlCol="0">
            <a:spAutoFit/>
          </a:bodyPr>
          <a:lstStyle/>
          <a:p>
            <a:r>
              <a:rPr lang="en-US" sz="1350" dirty="0"/>
              <a:t>Beam centroids</a:t>
            </a:r>
          </a:p>
        </p:txBody>
      </p:sp>
      <p:cxnSp>
        <p:nvCxnSpPr>
          <p:cNvPr id="66" name="Straight Arrow Connector 65">
            <a:extLst>
              <a:ext uri="{FF2B5EF4-FFF2-40B4-BE49-F238E27FC236}">
                <a16:creationId xmlns:a16="http://schemas.microsoft.com/office/drawing/2014/main" id="{25D1C6FF-D951-A9D6-3664-4B8B35773E48}"/>
              </a:ext>
            </a:extLst>
          </p:cNvPr>
          <p:cNvCxnSpPr>
            <a:cxnSpLocks/>
          </p:cNvCxnSpPr>
          <p:nvPr/>
        </p:nvCxnSpPr>
        <p:spPr>
          <a:xfrm flipH="1">
            <a:off x="3712953" y="1877200"/>
            <a:ext cx="2601292" cy="18361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a:extLst>
              <a:ext uri="{FF2B5EF4-FFF2-40B4-BE49-F238E27FC236}">
                <a16:creationId xmlns:a16="http://schemas.microsoft.com/office/drawing/2014/main" id="{16B7DFFF-727A-A4A4-DA04-4B730CB9A0CA}"/>
              </a:ext>
            </a:extLst>
          </p:cNvPr>
          <p:cNvCxnSpPr>
            <a:cxnSpLocks/>
          </p:cNvCxnSpPr>
          <p:nvPr/>
        </p:nvCxnSpPr>
        <p:spPr>
          <a:xfrm flipH="1">
            <a:off x="5258127" y="1937555"/>
            <a:ext cx="1181467" cy="17995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6553200" y="6324600"/>
            <a:ext cx="2363147" cy="307777"/>
          </a:xfrm>
          <a:prstGeom prst="rect">
            <a:avLst/>
          </a:prstGeom>
          <a:noFill/>
        </p:spPr>
        <p:txBody>
          <a:bodyPr wrap="none" rtlCol="0">
            <a:spAutoFit/>
          </a:bodyPr>
          <a:lstStyle/>
          <a:p>
            <a:r>
              <a:rPr lang="en-US" sz="1400" dirty="0"/>
              <a:t>J. Seeman November 2023</a:t>
            </a:r>
          </a:p>
        </p:txBody>
      </p:sp>
      <p:sp>
        <p:nvSpPr>
          <p:cNvPr id="5" name="TextBox 4"/>
          <p:cNvSpPr txBox="1"/>
          <p:nvPr/>
        </p:nvSpPr>
        <p:spPr>
          <a:xfrm>
            <a:off x="3518651" y="3384094"/>
            <a:ext cx="298480" cy="584775"/>
          </a:xfrm>
          <a:prstGeom prst="rect">
            <a:avLst/>
          </a:prstGeom>
          <a:noFill/>
        </p:spPr>
        <p:txBody>
          <a:bodyPr wrap="none" rtlCol="0">
            <a:spAutoFit/>
          </a:bodyPr>
          <a:lstStyle/>
          <a:p>
            <a:r>
              <a:rPr lang="en-US" sz="3200" b="1" dirty="0"/>
              <a:t>.</a:t>
            </a:r>
          </a:p>
        </p:txBody>
      </p:sp>
      <p:sp>
        <p:nvSpPr>
          <p:cNvPr id="39" name="Donut 38">
            <a:extLst>
              <a:ext uri="{FF2B5EF4-FFF2-40B4-BE49-F238E27FC236}">
                <a16:creationId xmlns:a16="http://schemas.microsoft.com/office/drawing/2014/main" id="{4D7EBC8B-0F74-37A7-DA1E-375175EE3BAC}"/>
              </a:ext>
            </a:extLst>
          </p:cNvPr>
          <p:cNvSpPr/>
          <p:nvPr/>
        </p:nvSpPr>
        <p:spPr>
          <a:xfrm>
            <a:off x="1752600" y="1295400"/>
            <a:ext cx="5447760" cy="4800600"/>
          </a:xfrm>
          <a:prstGeom prst="donut">
            <a:avLst>
              <a:gd name="adj" fmla="val 3023"/>
            </a:avLst>
          </a:prstGeom>
          <a:solidFill>
            <a:schemeClr val="accent6">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solidFill>
                <a:srgbClr val="4D4F53"/>
              </a:solidFill>
            </a:endParaRPr>
          </a:p>
        </p:txBody>
      </p:sp>
      <p:sp>
        <p:nvSpPr>
          <p:cNvPr id="6" name="TextBox 5"/>
          <p:cNvSpPr txBox="1"/>
          <p:nvPr/>
        </p:nvSpPr>
        <p:spPr>
          <a:xfrm>
            <a:off x="7754324" y="3303116"/>
            <a:ext cx="1308371" cy="523220"/>
          </a:xfrm>
          <a:prstGeom prst="rect">
            <a:avLst/>
          </a:prstGeom>
          <a:noFill/>
        </p:spPr>
        <p:txBody>
          <a:bodyPr wrap="none" rtlCol="0">
            <a:spAutoFit/>
          </a:bodyPr>
          <a:lstStyle/>
          <a:p>
            <a:r>
              <a:rPr lang="en-US" sz="1400" dirty="0"/>
              <a:t>Cryostat outer</a:t>
            </a:r>
          </a:p>
          <a:p>
            <a:r>
              <a:rPr lang="en-US" sz="1400" dirty="0"/>
              <a:t>support</a:t>
            </a:r>
          </a:p>
        </p:txBody>
      </p:sp>
      <p:cxnSp>
        <p:nvCxnSpPr>
          <p:cNvPr id="8" name="Straight Arrow Connector 7"/>
          <p:cNvCxnSpPr/>
          <p:nvPr/>
        </p:nvCxnSpPr>
        <p:spPr>
          <a:xfrm flipH="1">
            <a:off x="7086600" y="3856783"/>
            <a:ext cx="1275533" cy="24456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7E7FF27-FDF4-025F-2B12-F4EF2BF3BE61}"/>
              </a:ext>
            </a:extLst>
          </p:cNvPr>
          <p:cNvPicPr>
            <a:picLocks noChangeAspect="1"/>
          </p:cNvPicPr>
          <p:nvPr/>
        </p:nvPicPr>
        <p:blipFill>
          <a:blip r:embed="rId2"/>
          <a:stretch>
            <a:fillRect/>
          </a:stretch>
        </p:blipFill>
        <p:spPr>
          <a:xfrm>
            <a:off x="121325" y="5831478"/>
            <a:ext cx="2992936" cy="981872"/>
          </a:xfrm>
          <a:prstGeom prst="rect">
            <a:avLst/>
          </a:prstGeom>
        </p:spPr>
      </p:pic>
    </p:spTree>
    <p:extLst>
      <p:ext uri="{BB962C8B-B14F-4D97-AF65-F5344CB8AC3E}">
        <p14:creationId xmlns:p14="http://schemas.microsoft.com/office/powerpoint/2010/main" val="31879214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94972"/>
            <a:ext cx="8103570" cy="753033"/>
          </a:xfrm>
        </p:spPr>
        <p:txBody>
          <a:bodyPr/>
          <a:lstStyle/>
          <a:p>
            <a:r>
              <a:rPr lang="en-US" dirty="0"/>
              <a:t>IR cryostat component dimensions </a:t>
            </a:r>
            <a:br>
              <a:rPr lang="en-US" dirty="0"/>
            </a:br>
            <a:endParaRPr lang="en-US" dirty="0"/>
          </a:p>
        </p:txBody>
      </p:sp>
      <p:pic>
        <p:nvPicPr>
          <p:cNvPr id="5" name="Content Placeholder 4"/>
          <p:cNvPicPr>
            <a:picLocks noGrp="1" noChangeAspect="1"/>
          </p:cNvPicPr>
          <p:nvPr>
            <p:ph idx="1"/>
          </p:nvPr>
        </p:nvPicPr>
        <p:blipFill>
          <a:blip r:embed="rId2"/>
          <a:stretch>
            <a:fillRect/>
          </a:stretch>
        </p:blipFill>
        <p:spPr>
          <a:xfrm>
            <a:off x="685800" y="1544696"/>
            <a:ext cx="2677983" cy="4649787"/>
          </a:xfrm>
          <a:prstGeom prst="rect">
            <a:avLst/>
          </a:prstGeom>
        </p:spPr>
      </p:pic>
      <p:sp>
        <p:nvSpPr>
          <p:cNvPr id="4" name="Slide Number Placeholder 3"/>
          <p:cNvSpPr>
            <a:spLocks noGrp="1"/>
          </p:cNvSpPr>
          <p:nvPr>
            <p:ph type="sldNum" sz="quarter" idx="12"/>
          </p:nvPr>
        </p:nvSpPr>
        <p:spPr/>
        <p:txBody>
          <a:bodyPr/>
          <a:lstStyle/>
          <a:p>
            <a:fld id="{D78CD0DB-1909-DB48-8B43-F402CD30F538}" type="slidenum">
              <a:rPr lang="en-US" smtClean="0"/>
              <a:t>67</a:t>
            </a:fld>
            <a:endParaRPr lang="en-US"/>
          </a:p>
        </p:txBody>
      </p:sp>
      <p:pic>
        <p:nvPicPr>
          <p:cNvPr id="6" name="Picture 5"/>
          <p:cNvPicPr>
            <a:picLocks noChangeAspect="1"/>
          </p:cNvPicPr>
          <p:nvPr/>
        </p:nvPicPr>
        <p:blipFill>
          <a:blip r:embed="rId3"/>
          <a:stretch>
            <a:fillRect/>
          </a:stretch>
        </p:blipFill>
        <p:spPr>
          <a:xfrm>
            <a:off x="5562600" y="94972"/>
            <a:ext cx="2365833" cy="6514143"/>
          </a:xfrm>
          <a:prstGeom prst="rect">
            <a:avLst/>
          </a:prstGeom>
        </p:spPr>
      </p:pic>
      <p:cxnSp>
        <p:nvCxnSpPr>
          <p:cNvPr id="8" name="Straight Arrow Connector 7"/>
          <p:cNvCxnSpPr/>
          <p:nvPr/>
        </p:nvCxnSpPr>
        <p:spPr>
          <a:xfrm flipV="1">
            <a:off x="3505200" y="457200"/>
            <a:ext cx="1905000" cy="5638800"/>
          </a:xfrm>
          <a:prstGeom prst="straightConnector1">
            <a:avLst/>
          </a:prstGeom>
          <a:ln w="127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2873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rapezoid 2">
            <a:extLst>
              <a:ext uri="{FF2B5EF4-FFF2-40B4-BE49-F238E27FC236}">
                <a16:creationId xmlns:a16="http://schemas.microsoft.com/office/drawing/2014/main" id="{A011CC71-E8A0-65AB-0B3D-1406983160E5}"/>
              </a:ext>
            </a:extLst>
          </p:cNvPr>
          <p:cNvSpPr/>
          <p:nvPr/>
        </p:nvSpPr>
        <p:spPr>
          <a:xfrm rot="16200000">
            <a:off x="806962" y="2675713"/>
            <a:ext cx="923045" cy="1557959"/>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Rectangle 3">
            <a:extLst>
              <a:ext uri="{FF2B5EF4-FFF2-40B4-BE49-F238E27FC236}">
                <a16:creationId xmlns:a16="http://schemas.microsoft.com/office/drawing/2014/main" id="{D73630CC-4A56-43D9-A9D8-FA30C2D9430E}"/>
              </a:ext>
            </a:extLst>
          </p:cNvPr>
          <p:cNvSpPr/>
          <p:nvPr/>
        </p:nvSpPr>
        <p:spPr>
          <a:xfrm>
            <a:off x="2163002" y="2995288"/>
            <a:ext cx="1092951" cy="9294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a:extLst>
              <a:ext uri="{FF2B5EF4-FFF2-40B4-BE49-F238E27FC236}">
                <a16:creationId xmlns:a16="http://schemas.microsoft.com/office/drawing/2014/main" id="{40FDB0A8-DE14-0F13-F0E1-7E13DA2FAAF3}"/>
              </a:ext>
            </a:extLst>
          </p:cNvPr>
          <p:cNvSpPr/>
          <p:nvPr/>
        </p:nvSpPr>
        <p:spPr>
          <a:xfrm>
            <a:off x="5530875" y="2825083"/>
            <a:ext cx="1254815" cy="118640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a:extLst>
              <a:ext uri="{FF2B5EF4-FFF2-40B4-BE49-F238E27FC236}">
                <a16:creationId xmlns:a16="http://schemas.microsoft.com/office/drawing/2014/main" id="{6F7D4ED4-8F37-8491-97BF-24E98BFBC152}"/>
              </a:ext>
            </a:extLst>
          </p:cNvPr>
          <p:cNvSpPr/>
          <p:nvPr/>
        </p:nvSpPr>
        <p:spPr>
          <a:xfrm>
            <a:off x="3384278" y="2985785"/>
            <a:ext cx="1181513" cy="92943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a:extLst>
              <a:ext uri="{FF2B5EF4-FFF2-40B4-BE49-F238E27FC236}">
                <a16:creationId xmlns:a16="http://schemas.microsoft.com/office/drawing/2014/main" id="{3869EA42-303F-6FFC-A4ED-C1B86FD9CE1E}"/>
              </a:ext>
            </a:extLst>
          </p:cNvPr>
          <p:cNvSpPr/>
          <p:nvPr/>
        </p:nvSpPr>
        <p:spPr>
          <a:xfrm>
            <a:off x="6892218" y="2854364"/>
            <a:ext cx="1254815" cy="118640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a:extLst>
              <a:ext uri="{FF2B5EF4-FFF2-40B4-BE49-F238E27FC236}">
                <a16:creationId xmlns:a16="http://schemas.microsoft.com/office/drawing/2014/main" id="{D1300F82-9F58-B075-7FA6-89975A1B0C2B}"/>
              </a:ext>
            </a:extLst>
          </p:cNvPr>
          <p:cNvSpPr txBox="1"/>
          <p:nvPr/>
        </p:nvSpPr>
        <p:spPr>
          <a:xfrm>
            <a:off x="204730" y="1279032"/>
            <a:ext cx="8915400" cy="1200329"/>
          </a:xfrm>
          <a:prstGeom prst="rect">
            <a:avLst/>
          </a:prstGeom>
          <a:noFill/>
        </p:spPr>
        <p:txBody>
          <a:bodyPr wrap="square" rtlCol="0">
            <a:spAutoFit/>
          </a:bodyPr>
          <a:lstStyle/>
          <a:p>
            <a:endParaRPr lang="en-US" dirty="0">
              <a:solidFill>
                <a:srgbClr val="002060"/>
              </a:solidFill>
            </a:endParaRPr>
          </a:p>
          <a:p>
            <a:r>
              <a:rPr lang="en-US" dirty="0">
                <a:solidFill>
                  <a:srgbClr val="002060"/>
                </a:solidFill>
              </a:rPr>
              <a:t>IR QC1 and QC2 in different cryostats but one integrated raft (not to scale)</a:t>
            </a:r>
          </a:p>
          <a:p>
            <a:endParaRPr lang="en-US" dirty="0">
              <a:solidFill>
                <a:srgbClr val="002060"/>
              </a:solidFill>
            </a:endParaRPr>
          </a:p>
          <a:p>
            <a:r>
              <a:rPr lang="en-US" dirty="0">
                <a:solidFill>
                  <a:srgbClr val="002060"/>
                </a:solidFill>
              </a:rPr>
              <a:t>Need to make space for cryogens, leads, and cantilever supports.</a:t>
            </a:r>
          </a:p>
        </p:txBody>
      </p:sp>
      <p:sp>
        <p:nvSpPr>
          <p:cNvPr id="9" name="Left-Up Arrow 8">
            <a:extLst>
              <a:ext uri="{FF2B5EF4-FFF2-40B4-BE49-F238E27FC236}">
                <a16:creationId xmlns:a16="http://schemas.microsoft.com/office/drawing/2014/main" id="{422EEFD9-EDF7-C208-B353-F4404C61D3D8}"/>
              </a:ext>
            </a:extLst>
          </p:cNvPr>
          <p:cNvSpPr/>
          <p:nvPr/>
        </p:nvSpPr>
        <p:spPr>
          <a:xfrm>
            <a:off x="4842542" y="2630452"/>
            <a:ext cx="400356" cy="637794"/>
          </a:xfrm>
          <a:prstGeom prst="lef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Arrow Connector 10">
            <a:extLst>
              <a:ext uri="{FF2B5EF4-FFF2-40B4-BE49-F238E27FC236}">
                <a16:creationId xmlns:a16="http://schemas.microsoft.com/office/drawing/2014/main" id="{CDCC2DBD-C3D5-37F1-5C3D-1CFD9D400280}"/>
              </a:ext>
            </a:extLst>
          </p:cNvPr>
          <p:cNvCxnSpPr>
            <a:cxnSpLocks/>
          </p:cNvCxnSpPr>
          <p:nvPr/>
        </p:nvCxnSpPr>
        <p:spPr>
          <a:xfrm>
            <a:off x="489504" y="4782212"/>
            <a:ext cx="4082496"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6E2A4BDB-7A6F-3285-029E-DCC696603457}"/>
              </a:ext>
            </a:extLst>
          </p:cNvPr>
          <p:cNvSpPr txBox="1"/>
          <p:nvPr/>
        </p:nvSpPr>
        <p:spPr>
          <a:xfrm>
            <a:off x="1821174" y="4847249"/>
            <a:ext cx="983974" cy="738664"/>
          </a:xfrm>
          <a:prstGeom prst="rect">
            <a:avLst/>
          </a:prstGeom>
          <a:noFill/>
        </p:spPr>
        <p:txBody>
          <a:bodyPr wrap="square" rtlCol="0">
            <a:spAutoFit/>
          </a:bodyPr>
          <a:lstStyle/>
          <a:p>
            <a:r>
              <a:rPr lang="en-US" sz="2100" dirty="0"/>
              <a:t>3.36 m</a:t>
            </a:r>
          </a:p>
        </p:txBody>
      </p:sp>
      <p:sp>
        <p:nvSpPr>
          <p:cNvPr id="13" name="TextBox 12">
            <a:extLst>
              <a:ext uri="{FF2B5EF4-FFF2-40B4-BE49-F238E27FC236}">
                <a16:creationId xmlns:a16="http://schemas.microsoft.com/office/drawing/2014/main" id="{E2CDE2FC-7F20-7474-F89F-233E181CB9F0}"/>
              </a:ext>
            </a:extLst>
          </p:cNvPr>
          <p:cNvSpPr txBox="1"/>
          <p:nvPr/>
        </p:nvSpPr>
        <p:spPr>
          <a:xfrm>
            <a:off x="1073426" y="3268246"/>
            <a:ext cx="613745" cy="507831"/>
          </a:xfrm>
          <a:prstGeom prst="rect">
            <a:avLst/>
          </a:prstGeom>
          <a:noFill/>
        </p:spPr>
        <p:txBody>
          <a:bodyPr wrap="square" rtlCol="0">
            <a:spAutoFit/>
          </a:bodyPr>
          <a:lstStyle/>
          <a:p>
            <a:r>
              <a:rPr lang="en-US" sz="1350" dirty="0"/>
              <a:t>QC1-1</a:t>
            </a:r>
          </a:p>
        </p:txBody>
      </p:sp>
      <p:sp>
        <p:nvSpPr>
          <p:cNvPr id="14" name="TextBox 13">
            <a:extLst>
              <a:ext uri="{FF2B5EF4-FFF2-40B4-BE49-F238E27FC236}">
                <a16:creationId xmlns:a16="http://schemas.microsoft.com/office/drawing/2014/main" id="{044FFBAA-C935-0FE7-80A1-3B829B48C2B7}"/>
              </a:ext>
            </a:extLst>
          </p:cNvPr>
          <p:cNvSpPr txBox="1"/>
          <p:nvPr/>
        </p:nvSpPr>
        <p:spPr>
          <a:xfrm>
            <a:off x="2517088" y="3268246"/>
            <a:ext cx="694421" cy="300082"/>
          </a:xfrm>
          <a:prstGeom prst="rect">
            <a:avLst/>
          </a:prstGeom>
          <a:noFill/>
        </p:spPr>
        <p:txBody>
          <a:bodyPr wrap="none" rtlCol="0">
            <a:spAutoFit/>
          </a:bodyPr>
          <a:lstStyle/>
          <a:p>
            <a:r>
              <a:rPr lang="en-US" sz="1350" dirty="0"/>
              <a:t>QC1-2</a:t>
            </a:r>
          </a:p>
        </p:txBody>
      </p:sp>
      <p:sp>
        <p:nvSpPr>
          <p:cNvPr id="15" name="TextBox 14">
            <a:extLst>
              <a:ext uri="{FF2B5EF4-FFF2-40B4-BE49-F238E27FC236}">
                <a16:creationId xmlns:a16="http://schemas.microsoft.com/office/drawing/2014/main" id="{F443BCEA-76AB-B8F2-1C47-1118614934B6}"/>
              </a:ext>
            </a:extLst>
          </p:cNvPr>
          <p:cNvSpPr txBox="1"/>
          <p:nvPr/>
        </p:nvSpPr>
        <p:spPr>
          <a:xfrm>
            <a:off x="3686974" y="3279373"/>
            <a:ext cx="694421" cy="300082"/>
          </a:xfrm>
          <a:prstGeom prst="rect">
            <a:avLst/>
          </a:prstGeom>
          <a:noFill/>
        </p:spPr>
        <p:txBody>
          <a:bodyPr wrap="none" rtlCol="0">
            <a:spAutoFit/>
          </a:bodyPr>
          <a:lstStyle/>
          <a:p>
            <a:r>
              <a:rPr lang="en-US" sz="1350" dirty="0"/>
              <a:t>QC1-3</a:t>
            </a:r>
          </a:p>
        </p:txBody>
      </p:sp>
      <p:sp>
        <p:nvSpPr>
          <p:cNvPr id="16" name="TextBox 15">
            <a:extLst>
              <a:ext uri="{FF2B5EF4-FFF2-40B4-BE49-F238E27FC236}">
                <a16:creationId xmlns:a16="http://schemas.microsoft.com/office/drawing/2014/main" id="{7AB428EA-14E5-D2A5-D095-D64C7963A4C9}"/>
              </a:ext>
            </a:extLst>
          </p:cNvPr>
          <p:cNvSpPr txBox="1"/>
          <p:nvPr/>
        </p:nvSpPr>
        <p:spPr>
          <a:xfrm>
            <a:off x="5794068" y="3233139"/>
            <a:ext cx="694421" cy="300082"/>
          </a:xfrm>
          <a:prstGeom prst="rect">
            <a:avLst/>
          </a:prstGeom>
          <a:noFill/>
        </p:spPr>
        <p:txBody>
          <a:bodyPr wrap="none" rtlCol="0">
            <a:spAutoFit/>
          </a:bodyPr>
          <a:lstStyle/>
          <a:p>
            <a:r>
              <a:rPr lang="en-US" sz="1350" dirty="0"/>
              <a:t>QC2-1</a:t>
            </a:r>
          </a:p>
        </p:txBody>
      </p:sp>
      <p:sp>
        <p:nvSpPr>
          <p:cNvPr id="17" name="TextBox 16">
            <a:extLst>
              <a:ext uri="{FF2B5EF4-FFF2-40B4-BE49-F238E27FC236}">
                <a16:creationId xmlns:a16="http://schemas.microsoft.com/office/drawing/2014/main" id="{4B2CCE37-F266-42F4-3ED8-EF6581126F53}"/>
              </a:ext>
            </a:extLst>
          </p:cNvPr>
          <p:cNvSpPr txBox="1"/>
          <p:nvPr/>
        </p:nvSpPr>
        <p:spPr>
          <a:xfrm>
            <a:off x="7107896" y="3233139"/>
            <a:ext cx="694421" cy="300082"/>
          </a:xfrm>
          <a:prstGeom prst="rect">
            <a:avLst/>
          </a:prstGeom>
          <a:noFill/>
        </p:spPr>
        <p:txBody>
          <a:bodyPr wrap="none" rtlCol="0">
            <a:spAutoFit/>
          </a:bodyPr>
          <a:lstStyle/>
          <a:p>
            <a:r>
              <a:rPr lang="en-US" sz="1350" dirty="0"/>
              <a:t>QC2-2</a:t>
            </a:r>
          </a:p>
        </p:txBody>
      </p:sp>
      <p:sp>
        <p:nvSpPr>
          <p:cNvPr id="10" name="Left-Up Arrow 9">
            <a:extLst>
              <a:ext uri="{FF2B5EF4-FFF2-40B4-BE49-F238E27FC236}">
                <a16:creationId xmlns:a16="http://schemas.microsoft.com/office/drawing/2014/main" id="{C9655DB2-5F11-3940-C1CD-07C296027D9F}"/>
              </a:ext>
            </a:extLst>
          </p:cNvPr>
          <p:cNvSpPr/>
          <p:nvPr/>
        </p:nvSpPr>
        <p:spPr>
          <a:xfrm rot="5400000">
            <a:off x="4967940" y="3396781"/>
            <a:ext cx="577895" cy="467437"/>
          </a:xfrm>
          <a:prstGeom prst="lef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TextBox 17">
            <a:extLst>
              <a:ext uri="{FF2B5EF4-FFF2-40B4-BE49-F238E27FC236}">
                <a16:creationId xmlns:a16="http://schemas.microsoft.com/office/drawing/2014/main" id="{E5F41312-B9C8-FB0F-6E2B-1B369B72C48A}"/>
              </a:ext>
            </a:extLst>
          </p:cNvPr>
          <p:cNvSpPr txBox="1"/>
          <p:nvPr/>
        </p:nvSpPr>
        <p:spPr>
          <a:xfrm>
            <a:off x="6404632" y="4847249"/>
            <a:ext cx="1007007" cy="415498"/>
          </a:xfrm>
          <a:prstGeom prst="rect">
            <a:avLst/>
          </a:prstGeom>
          <a:noFill/>
        </p:spPr>
        <p:txBody>
          <a:bodyPr wrap="none" rtlCol="0">
            <a:spAutoFit/>
          </a:bodyPr>
          <a:lstStyle/>
          <a:p>
            <a:r>
              <a:rPr lang="en-US" sz="2100" dirty="0"/>
              <a:t>2.58 m</a:t>
            </a:r>
          </a:p>
        </p:txBody>
      </p:sp>
      <p:cxnSp>
        <p:nvCxnSpPr>
          <p:cNvPr id="21" name="Straight Arrow Connector 20">
            <a:extLst>
              <a:ext uri="{FF2B5EF4-FFF2-40B4-BE49-F238E27FC236}">
                <a16:creationId xmlns:a16="http://schemas.microsoft.com/office/drawing/2014/main" id="{8DB09AA7-B090-4AA9-9627-ACF080016FE2}"/>
              </a:ext>
            </a:extLst>
          </p:cNvPr>
          <p:cNvCxnSpPr>
            <a:cxnSpLocks/>
          </p:cNvCxnSpPr>
          <p:nvPr/>
        </p:nvCxnSpPr>
        <p:spPr>
          <a:xfrm>
            <a:off x="5340789" y="4766310"/>
            <a:ext cx="2756320"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142BADAF-A9E7-584F-34B4-BDC0CDAAFE75}"/>
              </a:ext>
            </a:extLst>
          </p:cNvPr>
          <p:cNvCxnSpPr>
            <a:cxnSpLocks/>
          </p:cNvCxnSpPr>
          <p:nvPr/>
        </p:nvCxnSpPr>
        <p:spPr>
          <a:xfrm>
            <a:off x="4629148" y="4782212"/>
            <a:ext cx="711641" cy="0"/>
          </a:xfrm>
          <a:prstGeom prst="straightConnector1">
            <a:avLst/>
          </a:prstGeom>
          <a:ln w="38100">
            <a:solidFill>
              <a:srgbClr val="0070C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CB4A4F8A-DF6F-A9E3-90EA-702F43B11FAD}"/>
              </a:ext>
            </a:extLst>
          </p:cNvPr>
          <p:cNvSpPr txBox="1"/>
          <p:nvPr/>
        </p:nvSpPr>
        <p:spPr>
          <a:xfrm>
            <a:off x="4632679" y="4847249"/>
            <a:ext cx="1015021" cy="415498"/>
          </a:xfrm>
          <a:prstGeom prst="rect">
            <a:avLst/>
          </a:prstGeom>
          <a:noFill/>
        </p:spPr>
        <p:txBody>
          <a:bodyPr wrap="none" rtlCol="0">
            <a:spAutoFit/>
          </a:bodyPr>
          <a:lstStyle/>
          <a:p>
            <a:r>
              <a:rPr lang="en-US" sz="2100" dirty="0"/>
              <a:t>~1.5 m</a:t>
            </a:r>
          </a:p>
        </p:txBody>
      </p:sp>
      <p:sp>
        <p:nvSpPr>
          <p:cNvPr id="2" name="Rectangle 1"/>
          <p:cNvSpPr/>
          <p:nvPr/>
        </p:nvSpPr>
        <p:spPr>
          <a:xfrm>
            <a:off x="4565791" y="4202952"/>
            <a:ext cx="3585130" cy="4510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4597073" y="3086352"/>
            <a:ext cx="207304"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7D56697-DFB4-2ABF-ABEB-CE73EEB7FFEE}"/>
              </a:ext>
            </a:extLst>
          </p:cNvPr>
          <p:cNvSpPr/>
          <p:nvPr/>
        </p:nvSpPr>
        <p:spPr>
          <a:xfrm>
            <a:off x="7930236" y="4040769"/>
            <a:ext cx="207304" cy="259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D78CB39-BEFE-BA6F-5E75-1FDB9C73EDD8}"/>
              </a:ext>
            </a:extLst>
          </p:cNvPr>
          <p:cNvSpPr/>
          <p:nvPr/>
        </p:nvSpPr>
        <p:spPr>
          <a:xfrm>
            <a:off x="6718886" y="4023460"/>
            <a:ext cx="207304" cy="2591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F6B801E3-4559-9E5E-BAC6-8239CDD2AE74}"/>
              </a:ext>
            </a:extLst>
          </p:cNvPr>
          <p:cNvSpPr/>
          <p:nvPr/>
        </p:nvSpPr>
        <p:spPr>
          <a:xfrm>
            <a:off x="5554327" y="4009737"/>
            <a:ext cx="207304" cy="2418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11D7390-F509-67E9-6974-512550832768}"/>
              </a:ext>
            </a:extLst>
          </p:cNvPr>
          <p:cNvSpPr txBox="1"/>
          <p:nvPr/>
        </p:nvSpPr>
        <p:spPr>
          <a:xfrm>
            <a:off x="5300" y="4050862"/>
            <a:ext cx="1300356" cy="369332"/>
          </a:xfrm>
          <a:prstGeom prst="rect">
            <a:avLst/>
          </a:prstGeom>
          <a:noFill/>
        </p:spPr>
        <p:txBody>
          <a:bodyPr wrap="none" rtlCol="0">
            <a:spAutoFit/>
          </a:bodyPr>
          <a:lstStyle/>
          <a:p>
            <a:r>
              <a:rPr lang="en-US" dirty="0"/>
              <a:t>2.2 m to IP</a:t>
            </a:r>
          </a:p>
        </p:txBody>
      </p:sp>
      <p:cxnSp>
        <p:nvCxnSpPr>
          <p:cNvPr id="25" name="Straight Arrow Connector 24">
            <a:extLst>
              <a:ext uri="{FF2B5EF4-FFF2-40B4-BE49-F238E27FC236}">
                <a16:creationId xmlns:a16="http://schemas.microsoft.com/office/drawing/2014/main" id="{6D79C26F-9853-E0F6-2121-F23F19C4C0A0}"/>
              </a:ext>
            </a:extLst>
          </p:cNvPr>
          <p:cNvCxnSpPr/>
          <p:nvPr/>
        </p:nvCxnSpPr>
        <p:spPr>
          <a:xfrm flipH="1">
            <a:off x="0" y="4009737"/>
            <a:ext cx="489504" cy="0"/>
          </a:xfrm>
          <a:prstGeom prst="straightConnector1">
            <a:avLst/>
          </a:prstGeom>
          <a:ln w="381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C9EC48F9-8EE6-E0D5-9F75-D5557CD6E5CD}"/>
              </a:ext>
            </a:extLst>
          </p:cNvPr>
          <p:cNvSpPr txBox="1"/>
          <p:nvPr/>
        </p:nvSpPr>
        <p:spPr>
          <a:xfrm>
            <a:off x="148097" y="400859"/>
            <a:ext cx="7263542" cy="523220"/>
          </a:xfrm>
          <a:prstGeom prst="rect">
            <a:avLst/>
          </a:prstGeom>
          <a:noFill/>
        </p:spPr>
        <p:txBody>
          <a:bodyPr wrap="square" rtlCol="0">
            <a:spAutoFit/>
          </a:bodyPr>
          <a:lstStyle/>
          <a:p>
            <a:r>
              <a:rPr lang="en-US" sz="2800" dirty="0"/>
              <a:t>FCCee IR Cryostat (preferred option):</a:t>
            </a:r>
          </a:p>
        </p:txBody>
      </p:sp>
    </p:spTree>
    <p:extLst>
      <p:ext uri="{BB962C8B-B14F-4D97-AF65-F5344CB8AC3E}">
        <p14:creationId xmlns:p14="http://schemas.microsoft.com/office/powerpoint/2010/main" val="35645369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69</a:t>
            </a:fld>
            <a:endParaRPr lang="en-US" dirty="0"/>
          </a:p>
        </p:txBody>
      </p:sp>
      <p:sp>
        <p:nvSpPr>
          <p:cNvPr id="3" name="Title 2"/>
          <p:cNvSpPr>
            <a:spLocks noGrp="1"/>
          </p:cNvSpPr>
          <p:nvPr>
            <p:ph type="title"/>
          </p:nvPr>
        </p:nvSpPr>
        <p:spPr/>
        <p:txBody>
          <a:bodyPr/>
          <a:lstStyle/>
          <a:p>
            <a:r>
              <a:rPr lang="en-US" dirty="0"/>
              <a:t>Needed functions for the space between QC1 and QC2</a:t>
            </a:r>
          </a:p>
        </p:txBody>
      </p:sp>
      <p:sp>
        <p:nvSpPr>
          <p:cNvPr id="4" name="Content Placeholder 3"/>
          <p:cNvSpPr>
            <a:spLocks noGrp="1"/>
          </p:cNvSpPr>
          <p:nvPr>
            <p:ph sz="quarter" idx="14"/>
          </p:nvPr>
        </p:nvSpPr>
        <p:spPr/>
        <p:txBody>
          <a:bodyPr>
            <a:normAutofit/>
          </a:bodyPr>
          <a:lstStyle/>
          <a:p>
            <a:pPr marL="342900" indent="-342900">
              <a:buAutoNum type="arabicParenR"/>
            </a:pPr>
            <a:r>
              <a:rPr lang="en-US" dirty="0"/>
              <a:t>Beam pipes  (cold vs warm)</a:t>
            </a:r>
          </a:p>
          <a:p>
            <a:pPr marL="342900" indent="-342900">
              <a:buAutoNum type="arabicParenR"/>
            </a:pPr>
            <a:r>
              <a:rPr lang="en-US" dirty="0"/>
              <a:t>e+ and e- BPMs (radial space)</a:t>
            </a:r>
          </a:p>
          <a:p>
            <a:pPr marL="342900" indent="-342900">
              <a:buAutoNum type="arabicParenR"/>
            </a:pPr>
            <a:r>
              <a:rPr lang="en-US" dirty="0"/>
              <a:t>Cantilevered supports (many forces)</a:t>
            </a:r>
          </a:p>
          <a:p>
            <a:pPr marL="342900" indent="-342900">
              <a:buAutoNum type="arabicParenR"/>
            </a:pPr>
            <a:r>
              <a:rPr lang="en-US" dirty="0"/>
              <a:t>Detector shielding near beam pipe (backgrounds and magnet quenches)</a:t>
            </a:r>
          </a:p>
          <a:p>
            <a:pPr marL="342900" indent="-342900">
              <a:buAutoNum type="arabicParenR"/>
            </a:pPr>
            <a:r>
              <a:rPr lang="en-US" dirty="0"/>
              <a:t>Vibration mitigation and control (orbit control)</a:t>
            </a:r>
          </a:p>
          <a:p>
            <a:pPr marL="342900" indent="-342900">
              <a:buAutoNum type="arabicParenR"/>
            </a:pPr>
            <a:r>
              <a:rPr lang="en-US" dirty="0"/>
              <a:t>Two cryostat end caps, cryogenic ports, disconnects (cryogen flow, heat load)</a:t>
            </a:r>
          </a:p>
          <a:p>
            <a:pPr marL="342900" indent="-342900">
              <a:buAutoNum type="arabicParenR"/>
            </a:pPr>
            <a:r>
              <a:rPr lang="en-US" dirty="0"/>
              <a:t>Magnet leads (warm to cold)</a:t>
            </a:r>
          </a:p>
          <a:p>
            <a:pPr marL="342900" indent="-342900">
              <a:buAutoNum type="arabicParenR"/>
            </a:pPr>
            <a:r>
              <a:rPr lang="en-US" dirty="0"/>
              <a:t>Alignment (internal positioning, remote)</a:t>
            </a:r>
          </a:p>
          <a:p>
            <a:pPr marL="342900" indent="-342900">
              <a:buAutoNum type="arabicParenR"/>
            </a:pPr>
            <a:r>
              <a:rPr lang="en-US" dirty="0"/>
              <a:t>Instrumentation (what to measure and how)</a:t>
            </a:r>
          </a:p>
          <a:p>
            <a:pPr marL="342900" indent="-342900">
              <a:buAutoNum type="arabicParenR"/>
            </a:pPr>
            <a:r>
              <a:rPr lang="en-US" dirty="0"/>
              <a:t>Remote operation flange controls and access (design, safe operation)</a:t>
            </a:r>
          </a:p>
          <a:p>
            <a:pPr marL="342900" indent="-342900">
              <a:buAutoNum type="arabicParenR"/>
            </a:pPr>
            <a:r>
              <a:rPr lang="en-US" dirty="0"/>
              <a:t>Vacuum disconnects (locations)</a:t>
            </a:r>
          </a:p>
          <a:p>
            <a:pPr marL="342900" indent="-342900">
              <a:buAutoNum type="arabicParenR"/>
            </a:pPr>
            <a:r>
              <a:rPr lang="en-US" dirty="0"/>
              <a:t>Assembly strategy (order of installation)</a:t>
            </a:r>
          </a:p>
          <a:p>
            <a:pPr marL="342900" indent="-342900">
              <a:buAutoNum type="arabicParenR"/>
            </a:pPr>
            <a:r>
              <a:rPr lang="en-US" dirty="0"/>
              <a:t>Cool down radial differential movements (</a:t>
            </a:r>
            <a:r>
              <a:rPr lang="en-US" dirty="0">
                <a:latin typeface="Symbol" panose="05050102010706020507" pitchFamily="18" charset="2"/>
              </a:rPr>
              <a:t>D</a:t>
            </a:r>
            <a:r>
              <a:rPr lang="en-US" dirty="0"/>
              <a:t>r/r ~3x10^-3, 0.5 mm movements)</a:t>
            </a:r>
          </a:p>
          <a:p>
            <a:pPr marL="342900" indent="-342900">
              <a:buAutoNum type="arabicParenR"/>
            </a:pPr>
            <a:r>
              <a:rPr lang="en-US" dirty="0"/>
              <a:t>Cables  (routes, numbers)</a:t>
            </a:r>
          </a:p>
          <a:p>
            <a:pPr marL="342900" indent="-342900">
              <a:buAutoNum type="arabicParenR"/>
            </a:pPr>
            <a:endParaRPr lang="en-US" dirty="0"/>
          </a:p>
          <a:p>
            <a:pPr marL="342900" indent="-342900">
              <a:buAutoNum type="arabicParenR"/>
            </a:pPr>
            <a:endParaRPr lang="en-US" dirty="0"/>
          </a:p>
        </p:txBody>
      </p:sp>
    </p:spTree>
    <p:extLst>
      <p:ext uri="{BB962C8B-B14F-4D97-AF65-F5344CB8AC3E}">
        <p14:creationId xmlns:p14="http://schemas.microsoft.com/office/powerpoint/2010/main" val="39747822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F6EB6B-AAD8-EC25-401E-A791629E7EA2}"/>
              </a:ext>
            </a:extLst>
          </p:cNvPr>
          <p:cNvSpPr>
            <a:spLocks noGrp="1"/>
          </p:cNvSpPr>
          <p:nvPr>
            <p:ph type="sldNum" sz="quarter" idx="11"/>
          </p:nvPr>
        </p:nvSpPr>
        <p:spPr/>
        <p:txBody>
          <a:bodyPr/>
          <a:lstStyle/>
          <a:p>
            <a:fld id="{5BD36294-2849-48A8-8531-5354CF3095D2}" type="slidenum">
              <a:rPr lang="en-US" smtClean="0"/>
              <a:pPr/>
              <a:t>70</a:t>
            </a:fld>
            <a:endParaRPr lang="en-US" dirty="0"/>
          </a:p>
        </p:txBody>
      </p:sp>
      <p:sp>
        <p:nvSpPr>
          <p:cNvPr id="3" name="Title 2">
            <a:extLst>
              <a:ext uri="{FF2B5EF4-FFF2-40B4-BE49-F238E27FC236}">
                <a16:creationId xmlns:a16="http://schemas.microsoft.com/office/drawing/2014/main" id="{89768523-B38D-5DEA-5894-05E2E83C8EB0}"/>
              </a:ext>
            </a:extLst>
          </p:cNvPr>
          <p:cNvSpPr>
            <a:spLocks noGrp="1"/>
          </p:cNvSpPr>
          <p:nvPr>
            <p:ph type="title"/>
          </p:nvPr>
        </p:nvSpPr>
        <p:spPr/>
        <p:txBody>
          <a:bodyPr/>
          <a:lstStyle/>
          <a:p>
            <a:r>
              <a:rPr lang="en-US" dirty="0"/>
              <a:t>CEPC IR 6.8 m cryostat (Dec 2023)</a:t>
            </a:r>
          </a:p>
        </p:txBody>
      </p:sp>
      <p:pic>
        <p:nvPicPr>
          <p:cNvPr id="6" name="Content Placeholder 5">
            <a:extLst>
              <a:ext uri="{FF2B5EF4-FFF2-40B4-BE49-F238E27FC236}">
                <a16:creationId xmlns:a16="http://schemas.microsoft.com/office/drawing/2014/main" id="{77C2229A-A267-A6AF-C55A-96BBB463AC73}"/>
              </a:ext>
            </a:extLst>
          </p:cNvPr>
          <p:cNvPicPr>
            <a:picLocks noGrp="1" noChangeAspect="1"/>
          </p:cNvPicPr>
          <p:nvPr>
            <p:ph sz="quarter" idx="14"/>
          </p:nvPr>
        </p:nvPicPr>
        <p:blipFill>
          <a:blip r:embed="rId2"/>
          <a:stretch>
            <a:fillRect/>
          </a:stretch>
        </p:blipFill>
        <p:spPr>
          <a:xfrm>
            <a:off x="446088" y="3962400"/>
            <a:ext cx="8108950" cy="1913616"/>
          </a:xfrm>
          <a:prstGeom prst="rect">
            <a:avLst/>
          </a:prstGeom>
        </p:spPr>
      </p:pic>
      <p:pic>
        <p:nvPicPr>
          <p:cNvPr id="5" name="Picture 4">
            <a:extLst>
              <a:ext uri="{FF2B5EF4-FFF2-40B4-BE49-F238E27FC236}">
                <a16:creationId xmlns:a16="http://schemas.microsoft.com/office/drawing/2014/main" id="{33C1654E-ADAC-771A-602D-195A025FE92F}"/>
              </a:ext>
            </a:extLst>
          </p:cNvPr>
          <p:cNvPicPr>
            <a:picLocks noChangeAspect="1"/>
          </p:cNvPicPr>
          <p:nvPr/>
        </p:nvPicPr>
        <p:blipFill>
          <a:blip r:embed="rId3"/>
          <a:stretch>
            <a:fillRect/>
          </a:stretch>
        </p:blipFill>
        <p:spPr>
          <a:xfrm>
            <a:off x="614363" y="1842796"/>
            <a:ext cx="7772400" cy="1586204"/>
          </a:xfrm>
          <a:prstGeom prst="rect">
            <a:avLst/>
          </a:prstGeom>
        </p:spPr>
      </p:pic>
    </p:spTree>
    <p:extLst>
      <p:ext uri="{BB962C8B-B14F-4D97-AF65-F5344CB8AC3E}">
        <p14:creationId xmlns:p14="http://schemas.microsoft.com/office/powerpoint/2010/main" val="34957644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1B18FDC-FA9A-9ABE-4072-C802425FA70D}"/>
              </a:ext>
            </a:extLst>
          </p:cNvPr>
          <p:cNvSpPr>
            <a:spLocks noGrp="1"/>
          </p:cNvSpPr>
          <p:nvPr>
            <p:ph type="sldNum" sz="quarter" idx="11"/>
          </p:nvPr>
        </p:nvSpPr>
        <p:spPr/>
        <p:txBody>
          <a:bodyPr/>
          <a:lstStyle/>
          <a:p>
            <a:fld id="{5BD36294-2849-48A8-8531-5354CF3095D2}" type="slidenum">
              <a:rPr lang="en-US" smtClean="0"/>
              <a:pPr/>
              <a:t>71</a:t>
            </a:fld>
            <a:endParaRPr lang="en-US" dirty="0"/>
          </a:p>
        </p:txBody>
      </p:sp>
      <p:sp>
        <p:nvSpPr>
          <p:cNvPr id="3" name="Title 2">
            <a:extLst>
              <a:ext uri="{FF2B5EF4-FFF2-40B4-BE49-F238E27FC236}">
                <a16:creationId xmlns:a16="http://schemas.microsoft.com/office/drawing/2014/main" id="{A81ACDC0-5862-9638-9850-4E5F64850B5E}"/>
              </a:ext>
            </a:extLst>
          </p:cNvPr>
          <p:cNvSpPr>
            <a:spLocks noGrp="1"/>
          </p:cNvSpPr>
          <p:nvPr>
            <p:ph type="title"/>
          </p:nvPr>
        </p:nvSpPr>
        <p:spPr/>
        <p:txBody>
          <a:bodyPr/>
          <a:lstStyle/>
          <a:p>
            <a:r>
              <a:rPr lang="en-US" dirty="0"/>
              <a:t>ILC IR magnet locations (2013)</a:t>
            </a:r>
          </a:p>
        </p:txBody>
      </p:sp>
      <p:pic>
        <p:nvPicPr>
          <p:cNvPr id="5" name="Content Placeholder 4">
            <a:extLst>
              <a:ext uri="{FF2B5EF4-FFF2-40B4-BE49-F238E27FC236}">
                <a16:creationId xmlns:a16="http://schemas.microsoft.com/office/drawing/2014/main" id="{7B8ECB5C-48D8-E8F7-1589-067F4FE080C7}"/>
              </a:ext>
            </a:extLst>
          </p:cNvPr>
          <p:cNvPicPr>
            <a:picLocks noGrp="1" noChangeAspect="1"/>
          </p:cNvPicPr>
          <p:nvPr>
            <p:ph sz="quarter" idx="14"/>
          </p:nvPr>
        </p:nvPicPr>
        <p:blipFill>
          <a:blip r:embed="rId2"/>
          <a:stretch>
            <a:fillRect/>
          </a:stretch>
        </p:blipFill>
        <p:spPr>
          <a:xfrm>
            <a:off x="1513574" y="1142999"/>
            <a:ext cx="5540006" cy="2666313"/>
          </a:xfrm>
          <a:prstGeom prst="rect">
            <a:avLst/>
          </a:prstGeom>
        </p:spPr>
      </p:pic>
      <p:pic>
        <p:nvPicPr>
          <p:cNvPr id="6" name="Picture 5">
            <a:extLst>
              <a:ext uri="{FF2B5EF4-FFF2-40B4-BE49-F238E27FC236}">
                <a16:creationId xmlns:a16="http://schemas.microsoft.com/office/drawing/2014/main" id="{7466CB22-EEAA-1E68-F711-4FE8C1520996}"/>
              </a:ext>
            </a:extLst>
          </p:cNvPr>
          <p:cNvPicPr>
            <a:picLocks noChangeAspect="1"/>
          </p:cNvPicPr>
          <p:nvPr/>
        </p:nvPicPr>
        <p:blipFill>
          <a:blip r:embed="rId3"/>
          <a:stretch>
            <a:fillRect/>
          </a:stretch>
        </p:blipFill>
        <p:spPr>
          <a:xfrm>
            <a:off x="2209800" y="3809313"/>
            <a:ext cx="4495800" cy="2957370"/>
          </a:xfrm>
          <a:prstGeom prst="rect">
            <a:avLst/>
          </a:prstGeom>
        </p:spPr>
      </p:pic>
    </p:spTree>
    <p:extLst>
      <p:ext uri="{BB962C8B-B14F-4D97-AF65-F5344CB8AC3E}">
        <p14:creationId xmlns:p14="http://schemas.microsoft.com/office/powerpoint/2010/main" val="205672955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491786-112C-4F63-6E94-32EFAADE6494}"/>
              </a:ext>
            </a:extLst>
          </p:cNvPr>
          <p:cNvSpPr>
            <a:spLocks noGrp="1"/>
          </p:cNvSpPr>
          <p:nvPr>
            <p:ph type="sldNum" sz="quarter" idx="11"/>
          </p:nvPr>
        </p:nvSpPr>
        <p:spPr/>
        <p:txBody>
          <a:bodyPr/>
          <a:lstStyle/>
          <a:p>
            <a:fld id="{5BD36294-2849-48A8-8531-5354CF3095D2}" type="slidenum">
              <a:rPr lang="en-US" smtClean="0"/>
              <a:pPr/>
              <a:t>72</a:t>
            </a:fld>
            <a:endParaRPr lang="en-US" dirty="0"/>
          </a:p>
        </p:txBody>
      </p:sp>
      <p:sp>
        <p:nvSpPr>
          <p:cNvPr id="3" name="Title 2">
            <a:extLst>
              <a:ext uri="{FF2B5EF4-FFF2-40B4-BE49-F238E27FC236}">
                <a16:creationId xmlns:a16="http://schemas.microsoft.com/office/drawing/2014/main" id="{DC31157F-95AB-6336-E498-7C586B24D277}"/>
              </a:ext>
            </a:extLst>
          </p:cNvPr>
          <p:cNvSpPr>
            <a:spLocks noGrp="1"/>
          </p:cNvSpPr>
          <p:nvPr>
            <p:ph type="title"/>
          </p:nvPr>
        </p:nvSpPr>
        <p:spPr/>
        <p:txBody>
          <a:bodyPr/>
          <a:lstStyle/>
          <a:p>
            <a:r>
              <a:rPr lang="en-US" dirty="0"/>
              <a:t>ILC IR magnets (2013)</a:t>
            </a:r>
          </a:p>
        </p:txBody>
      </p:sp>
      <p:pic>
        <p:nvPicPr>
          <p:cNvPr id="5" name="Content Placeholder 4">
            <a:extLst>
              <a:ext uri="{FF2B5EF4-FFF2-40B4-BE49-F238E27FC236}">
                <a16:creationId xmlns:a16="http://schemas.microsoft.com/office/drawing/2014/main" id="{3F2586DD-E3B3-24B7-6FD3-2C498BFD157F}"/>
              </a:ext>
            </a:extLst>
          </p:cNvPr>
          <p:cNvPicPr>
            <a:picLocks noGrp="1" noChangeAspect="1"/>
          </p:cNvPicPr>
          <p:nvPr>
            <p:ph sz="quarter" idx="14"/>
          </p:nvPr>
        </p:nvPicPr>
        <p:blipFill>
          <a:blip r:embed="rId2"/>
          <a:stretch>
            <a:fillRect/>
          </a:stretch>
        </p:blipFill>
        <p:spPr>
          <a:xfrm>
            <a:off x="21254" y="2057400"/>
            <a:ext cx="8987989" cy="3886200"/>
          </a:xfrm>
          <a:prstGeom prst="rect">
            <a:avLst/>
          </a:prstGeom>
        </p:spPr>
      </p:pic>
    </p:spTree>
    <p:extLst>
      <p:ext uri="{BB962C8B-B14F-4D97-AF65-F5344CB8AC3E}">
        <p14:creationId xmlns:p14="http://schemas.microsoft.com/office/powerpoint/2010/main" val="103218311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0A67F-DC9A-9A58-7E4A-AF9DFE900951}"/>
              </a:ext>
            </a:extLst>
          </p:cNvPr>
          <p:cNvSpPr>
            <a:spLocks noGrp="1"/>
          </p:cNvSpPr>
          <p:nvPr>
            <p:ph type="title"/>
          </p:nvPr>
        </p:nvSpPr>
        <p:spPr>
          <a:xfrm>
            <a:off x="451822" y="129091"/>
            <a:ext cx="8433260" cy="753033"/>
          </a:xfrm>
        </p:spPr>
        <p:txBody>
          <a:bodyPr/>
          <a:lstStyle/>
          <a:p>
            <a:r>
              <a:rPr lang="en-US" dirty="0"/>
              <a:t>Canted Cosine Theta quadrupoles and direct wind (BNL)</a:t>
            </a:r>
          </a:p>
        </p:txBody>
      </p:sp>
      <p:sp>
        <p:nvSpPr>
          <p:cNvPr id="3" name="Content Placeholder 2">
            <a:extLst>
              <a:ext uri="{FF2B5EF4-FFF2-40B4-BE49-F238E27FC236}">
                <a16:creationId xmlns:a16="http://schemas.microsoft.com/office/drawing/2014/main" id="{F66210A9-A7F4-1980-6A6D-A1C69F913501}"/>
              </a:ext>
            </a:extLst>
          </p:cNvPr>
          <p:cNvSpPr>
            <a:spLocks noGrp="1"/>
          </p:cNvSpPr>
          <p:nvPr>
            <p:ph idx="1"/>
          </p:nvPr>
        </p:nvSpPr>
        <p:spPr/>
        <p:txBody>
          <a:bodyPr/>
          <a:lstStyle/>
          <a:p>
            <a:r>
              <a:rPr lang="en-US" dirty="0"/>
              <a:t> </a:t>
            </a:r>
          </a:p>
        </p:txBody>
      </p:sp>
      <p:sp>
        <p:nvSpPr>
          <p:cNvPr id="4" name="Slide Number Placeholder 3">
            <a:extLst>
              <a:ext uri="{FF2B5EF4-FFF2-40B4-BE49-F238E27FC236}">
                <a16:creationId xmlns:a16="http://schemas.microsoft.com/office/drawing/2014/main" id="{2C76B7CF-6416-05C4-8DDF-C5427C37AA51}"/>
              </a:ext>
            </a:extLst>
          </p:cNvPr>
          <p:cNvSpPr>
            <a:spLocks noGrp="1"/>
          </p:cNvSpPr>
          <p:nvPr>
            <p:ph type="sldNum" sz="quarter" idx="12"/>
          </p:nvPr>
        </p:nvSpPr>
        <p:spPr/>
        <p:txBody>
          <a:bodyPr/>
          <a:lstStyle/>
          <a:p>
            <a:fld id="{D78CD0DB-1909-DB48-8B43-F402CD30F538}" type="slidenum">
              <a:rPr lang="en-US" smtClean="0"/>
              <a:t>73</a:t>
            </a:fld>
            <a:endParaRPr lang="en-US"/>
          </a:p>
        </p:txBody>
      </p:sp>
      <p:pic>
        <p:nvPicPr>
          <p:cNvPr id="5" name="Picture 4">
            <a:extLst>
              <a:ext uri="{FF2B5EF4-FFF2-40B4-BE49-F238E27FC236}">
                <a16:creationId xmlns:a16="http://schemas.microsoft.com/office/drawing/2014/main" id="{D675BEA9-F807-56A4-FEC9-B3DF394074C7}"/>
              </a:ext>
            </a:extLst>
          </p:cNvPr>
          <p:cNvPicPr>
            <a:picLocks noChangeAspect="1"/>
          </p:cNvPicPr>
          <p:nvPr/>
        </p:nvPicPr>
        <p:blipFill>
          <a:blip r:embed="rId2"/>
          <a:stretch>
            <a:fillRect/>
          </a:stretch>
        </p:blipFill>
        <p:spPr>
          <a:xfrm>
            <a:off x="685800" y="1356802"/>
            <a:ext cx="7772400" cy="4144396"/>
          </a:xfrm>
          <a:prstGeom prst="rect">
            <a:avLst/>
          </a:prstGeom>
        </p:spPr>
      </p:pic>
    </p:spTree>
    <p:extLst>
      <p:ext uri="{BB962C8B-B14F-4D97-AF65-F5344CB8AC3E}">
        <p14:creationId xmlns:p14="http://schemas.microsoft.com/office/powerpoint/2010/main" val="15575948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D5B4E1-726F-89F0-5F9C-4211CF58CCDE}"/>
              </a:ext>
            </a:extLst>
          </p:cNvPr>
          <p:cNvSpPr>
            <a:spLocks noGrp="1"/>
          </p:cNvSpPr>
          <p:nvPr>
            <p:ph type="sldNum" sz="quarter" idx="11"/>
          </p:nvPr>
        </p:nvSpPr>
        <p:spPr/>
        <p:txBody>
          <a:bodyPr/>
          <a:lstStyle/>
          <a:p>
            <a:fld id="{5BD36294-2849-48A8-8531-5354CF3095D2}" type="slidenum">
              <a:rPr lang="en-US" smtClean="0"/>
              <a:pPr/>
              <a:t>74</a:t>
            </a:fld>
            <a:endParaRPr lang="en-US" dirty="0"/>
          </a:p>
        </p:txBody>
      </p:sp>
      <p:sp>
        <p:nvSpPr>
          <p:cNvPr id="3" name="Title 2">
            <a:extLst>
              <a:ext uri="{FF2B5EF4-FFF2-40B4-BE49-F238E27FC236}">
                <a16:creationId xmlns:a16="http://schemas.microsoft.com/office/drawing/2014/main" id="{0421DA41-3874-1DA1-4749-FC62B2367AEA}"/>
              </a:ext>
            </a:extLst>
          </p:cNvPr>
          <p:cNvSpPr>
            <a:spLocks noGrp="1"/>
          </p:cNvSpPr>
          <p:nvPr>
            <p:ph type="title"/>
          </p:nvPr>
        </p:nvSpPr>
        <p:spPr>
          <a:xfrm>
            <a:off x="451822" y="129091"/>
            <a:ext cx="8539778" cy="753033"/>
          </a:xfrm>
        </p:spPr>
        <p:txBody>
          <a:bodyPr/>
          <a:lstStyle/>
          <a:p>
            <a:r>
              <a:rPr lang="en-US" sz="2000" dirty="0"/>
              <a:t>SC CCT QC1 quadrupole field measurements (M. Koratzinos …)</a:t>
            </a:r>
          </a:p>
        </p:txBody>
      </p:sp>
      <p:pic>
        <p:nvPicPr>
          <p:cNvPr id="5" name="Content Placeholder 4">
            <a:extLst>
              <a:ext uri="{FF2B5EF4-FFF2-40B4-BE49-F238E27FC236}">
                <a16:creationId xmlns:a16="http://schemas.microsoft.com/office/drawing/2014/main" id="{20FB575D-7B83-0606-1C67-CCBE6262A2BB}"/>
              </a:ext>
            </a:extLst>
          </p:cNvPr>
          <p:cNvPicPr>
            <a:picLocks noGrp="1" noChangeAspect="1"/>
          </p:cNvPicPr>
          <p:nvPr>
            <p:ph sz="quarter" idx="14"/>
          </p:nvPr>
        </p:nvPicPr>
        <p:blipFill>
          <a:blip r:embed="rId2"/>
          <a:stretch>
            <a:fillRect/>
          </a:stretch>
        </p:blipFill>
        <p:spPr>
          <a:xfrm>
            <a:off x="1066801" y="1459930"/>
            <a:ext cx="6570272" cy="4873189"/>
          </a:xfrm>
          <a:prstGeom prst="rect">
            <a:avLst/>
          </a:prstGeom>
        </p:spPr>
      </p:pic>
    </p:spTree>
    <p:extLst>
      <p:ext uri="{BB962C8B-B14F-4D97-AF65-F5344CB8AC3E}">
        <p14:creationId xmlns:p14="http://schemas.microsoft.com/office/powerpoint/2010/main" val="422590478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D53A9A-60E2-6F37-EC9B-1AE6D4E45A7A}"/>
              </a:ext>
            </a:extLst>
          </p:cNvPr>
          <p:cNvSpPr>
            <a:spLocks noGrp="1"/>
          </p:cNvSpPr>
          <p:nvPr>
            <p:ph type="sldNum" sz="quarter" idx="11"/>
          </p:nvPr>
        </p:nvSpPr>
        <p:spPr/>
        <p:txBody>
          <a:bodyPr/>
          <a:lstStyle/>
          <a:p>
            <a:fld id="{5BD36294-2849-48A8-8531-5354CF3095D2}" type="slidenum">
              <a:rPr lang="en-US" smtClean="0"/>
              <a:pPr/>
              <a:t>75</a:t>
            </a:fld>
            <a:endParaRPr lang="en-US" dirty="0"/>
          </a:p>
        </p:txBody>
      </p:sp>
      <p:sp>
        <p:nvSpPr>
          <p:cNvPr id="3" name="Title 2">
            <a:extLst>
              <a:ext uri="{FF2B5EF4-FFF2-40B4-BE49-F238E27FC236}">
                <a16:creationId xmlns:a16="http://schemas.microsoft.com/office/drawing/2014/main" id="{97EDA030-44EA-5CF4-28EE-E6F6F85849E5}"/>
              </a:ext>
            </a:extLst>
          </p:cNvPr>
          <p:cNvSpPr>
            <a:spLocks noGrp="1"/>
          </p:cNvSpPr>
          <p:nvPr>
            <p:ph type="title"/>
          </p:nvPr>
        </p:nvSpPr>
        <p:spPr/>
        <p:txBody>
          <a:bodyPr/>
          <a:lstStyle/>
          <a:p>
            <a:r>
              <a:rPr lang="en-US" dirty="0"/>
              <a:t>Detector and accelerator solenoid magnetic fields</a:t>
            </a:r>
          </a:p>
        </p:txBody>
      </p:sp>
      <p:pic>
        <p:nvPicPr>
          <p:cNvPr id="6" name="Content Placeholder 5">
            <a:extLst>
              <a:ext uri="{FF2B5EF4-FFF2-40B4-BE49-F238E27FC236}">
                <a16:creationId xmlns:a16="http://schemas.microsoft.com/office/drawing/2014/main" id="{02594137-8794-9EAD-F6D4-A1015CE7D15E}"/>
              </a:ext>
            </a:extLst>
          </p:cNvPr>
          <p:cNvPicPr>
            <a:picLocks noGrp="1" noChangeAspect="1"/>
          </p:cNvPicPr>
          <p:nvPr>
            <p:ph sz="quarter" idx="14"/>
          </p:nvPr>
        </p:nvPicPr>
        <p:blipFill>
          <a:blip r:embed="rId2"/>
          <a:stretch>
            <a:fillRect/>
          </a:stretch>
        </p:blipFill>
        <p:spPr>
          <a:xfrm>
            <a:off x="492863" y="1670050"/>
            <a:ext cx="8015399" cy="4648200"/>
          </a:xfrm>
        </p:spPr>
      </p:pic>
    </p:spTree>
    <p:extLst>
      <p:ext uri="{BB962C8B-B14F-4D97-AF65-F5344CB8AC3E}">
        <p14:creationId xmlns:p14="http://schemas.microsoft.com/office/powerpoint/2010/main" val="369877462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D3D47-ABCA-9327-93FF-3D5BE40F908B}"/>
              </a:ext>
            </a:extLst>
          </p:cNvPr>
          <p:cNvSpPr>
            <a:spLocks noGrp="1"/>
          </p:cNvSpPr>
          <p:nvPr>
            <p:ph type="title"/>
          </p:nvPr>
        </p:nvSpPr>
        <p:spPr>
          <a:xfrm>
            <a:off x="628650" y="1131094"/>
            <a:ext cx="7886700" cy="535984"/>
          </a:xfrm>
        </p:spPr>
        <p:txBody>
          <a:bodyPr>
            <a:normAutofit fontScale="90000"/>
          </a:bodyPr>
          <a:lstStyle/>
          <a:p>
            <a:r>
              <a:rPr lang="en-US" sz="3000" dirty="0">
                <a:solidFill>
                  <a:srgbClr val="002060"/>
                </a:solidFill>
              </a:rPr>
              <a:t>IR Accelerator Optics – Solenoid Compensation</a:t>
            </a:r>
          </a:p>
        </p:txBody>
      </p:sp>
      <p:pic>
        <p:nvPicPr>
          <p:cNvPr id="5" name="Content Placeholder 4">
            <a:extLst>
              <a:ext uri="{FF2B5EF4-FFF2-40B4-BE49-F238E27FC236}">
                <a16:creationId xmlns:a16="http://schemas.microsoft.com/office/drawing/2014/main" id="{51CCE9A6-A6F0-AF88-D491-54536938BFF4}"/>
              </a:ext>
            </a:extLst>
          </p:cNvPr>
          <p:cNvPicPr>
            <a:picLocks noGrp="1" noChangeAspect="1"/>
          </p:cNvPicPr>
          <p:nvPr>
            <p:ph idx="1"/>
          </p:nvPr>
        </p:nvPicPr>
        <p:blipFill>
          <a:blip r:embed="rId2"/>
          <a:stretch>
            <a:fillRect/>
          </a:stretch>
        </p:blipFill>
        <p:spPr>
          <a:xfrm>
            <a:off x="124441" y="1812992"/>
            <a:ext cx="8805269" cy="4049138"/>
          </a:xfrm>
        </p:spPr>
      </p:pic>
    </p:spTree>
    <p:extLst>
      <p:ext uri="{BB962C8B-B14F-4D97-AF65-F5344CB8AC3E}">
        <p14:creationId xmlns:p14="http://schemas.microsoft.com/office/powerpoint/2010/main" val="375901013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5BD36294-2849-48A8-8531-5354CF3095D2}" type="slidenum">
              <a:rPr lang="en-US" smtClean="0"/>
              <a:pPr/>
              <a:t>77</a:t>
            </a:fld>
            <a:endParaRPr lang="en-US" dirty="0"/>
          </a:p>
        </p:txBody>
      </p:sp>
      <p:sp>
        <p:nvSpPr>
          <p:cNvPr id="3" name="Title 2"/>
          <p:cNvSpPr>
            <a:spLocks noGrp="1"/>
          </p:cNvSpPr>
          <p:nvPr>
            <p:ph type="title"/>
          </p:nvPr>
        </p:nvSpPr>
        <p:spPr/>
        <p:txBody>
          <a:bodyPr/>
          <a:lstStyle/>
          <a:p>
            <a:r>
              <a:rPr lang="en-US" dirty="0"/>
              <a:t>Alternative IR Solenoid Compensation Scheme</a:t>
            </a:r>
          </a:p>
        </p:txBody>
      </p:sp>
      <p:pic>
        <p:nvPicPr>
          <p:cNvPr id="5" name="Content Placeholder 4"/>
          <p:cNvPicPr>
            <a:picLocks noGrp="1" noChangeAspect="1"/>
          </p:cNvPicPr>
          <p:nvPr>
            <p:ph sz="quarter" idx="14"/>
          </p:nvPr>
        </p:nvPicPr>
        <p:blipFill>
          <a:blip r:embed="rId2"/>
          <a:stretch>
            <a:fillRect/>
          </a:stretch>
        </p:blipFill>
        <p:spPr>
          <a:xfrm>
            <a:off x="304800" y="1328626"/>
            <a:ext cx="8108950" cy="1605241"/>
          </a:xfrm>
          <a:prstGeom prst="rect">
            <a:avLst/>
          </a:prstGeom>
        </p:spPr>
      </p:pic>
      <p:pic>
        <p:nvPicPr>
          <p:cNvPr id="6" name="Picture 5"/>
          <p:cNvPicPr>
            <a:picLocks noChangeAspect="1"/>
          </p:cNvPicPr>
          <p:nvPr/>
        </p:nvPicPr>
        <p:blipFill>
          <a:blip r:embed="rId3"/>
          <a:stretch>
            <a:fillRect/>
          </a:stretch>
        </p:blipFill>
        <p:spPr>
          <a:xfrm>
            <a:off x="450496" y="3044250"/>
            <a:ext cx="3188269" cy="3562170"/>
          </a:xfrm>
          <a:prstGeom prst="rect">
            <a:avLst/>
          </a:prstGeom>
        </p:spPr>
      </p:pic>
      <p:pic>
        <p:nvPicPr>
          <p:cNvPr id="7" name="Picture 6"/>
          <p:cNvPicPr>
            <a:picLocks noChangeAspect="1"/>
          </p:cNvPicPr>
          <p:nvPr/>
        </p:nvPicPr>
        <p:blipFill>
          <a:blip r:embed="rId4"/>
          <a:stretch>
            <a:fillRect/>
          </a:stretch>
        </p:blipFill>
        <p:spPr>
          <a:xfrm>
            <a:off x="4478428" y="3044249"/>
            <a:ext cx="3505200" cy="3328001"/>
          </a:xfrm>
          <a:prstGeom prst="rect">
            <a:avLst/>
          </a:prstGeom>
        </p:spPr>
      </p:pic>
      <p:pic>
        <p:nvPicPr>
          <p:cNvPr id="8" name="Picture 7"/>
          <p:cNvPicPr>
            <a:picLocks noChangeAspect="1"/>
          </p:cNvPicPr>
          <p:nvPr/>
        </p:nvPicPr>
        <p:blipFill>
          <a:blip r:embed="rId5"/>
          <a:stretch>
            <a:fillRect/>
          </a:stretch>
        </p:blipFill>
        <p:spPr>
          <a:xfrm>
            <a:off x="4503607" y="1439008"/>
            <a:ext cx="3657114" cy="452658"/>
          </a:xfrm>
          <a:prstGeom prst="rect">
            <a:avLst/>
          </a:prstGeom>
        </p:spPr>
      </p:pic>
    </p:spTree>
    <p:extLst>
      <p:ext uri="{BB962C8B-B14F-4D97-AF65-F5344CB8AC3E}">
        <p14:creationId xmlns:p14="http://schemas.microsoft.com/office/powerpoint/2010/main" val="11373721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DF32C-C010-7EA6-D583-FCD14834A1D3}"/>
              </a:ext>
            </a:extLst>
          </p:cNvPr>
          <p:cNvSpPr>
            <a:spLocks noGrp="1"/>
          </p:cNvSpPr>
          <p:nvPr>
            <p:ph type="title"/>
          </p:nvPr>
        </p:nvSpPr>
        <p:spPr>
          <a:xfrm>
            <a:off x="628650" y="638885"/>
            <a:ext cx="7886700" cy="492209"/>
          </a:xfrm>
        </p:spPr>
        <p:txBody>
          <a:bodyPr>
            <a:normAutofit fontScale="90000"/>
          </a:bodyPr>
          <a:lstStyle/>
          <a:p>
            <a:r>
              <a:rPr lang="en-US" dirty="0">
                <a:solidFill>
                  <a:srgbClr val="002060"/>
                </a:solidFill>
              </a:rPr>
              <a:t>Solenoid Compensation Scheme (B. Parker, V. Teotia, BNL)</a:t>
            </a:r>
          </a:p>
        </p:txBody>
      </p:sp>
      <p:pic>
        <p:nvPicPr>
          <p:cNvPr id="7" name="Content Placeholder 6">
            <a:extLst>
              <a:ext uri="{FF2B5EF4-FFF2-40B4-BE49-F238E27FC236}">
                <a16:creationId xmlns:a16="http://schemas.microsoft.com/office/drawing/2014/main" id="{86FF236B-9D8E-D712-9858-61664636947A}"/>
              </a:ext>
            </a:extLst>
          </p:cNvPr>
          <p:cNvPicPr>
            <a:picLocks noGrp="1" noChangeAspect="1"/>
          </p:cNvPicPr>
          <p:nvPr>
            <p:ph idx="1"/>
          </p:nvPr>
        </p:nvPicPr>
        <p:blipFill>
          <a:blip r:embed="rId2"/>
          <a:stretch>
            <a:fillRect/>
          </a:stretch>
        </p:blipFill>
        <p:spPr>
          <a:xfrm>
            <a:off x="915655" y="1668463"/>
            <a:ext cx="7169815" cy="4649787"/>
          </a:xfrm>
          <a:prstGeom prst="rect">
            <a:avLst/>
          </a:prstGeom>
        </p:spPr>
      </p:pic>
    </p:spTree>
    <p:extLst>
      <p:ext uri="{BB962C8B-B14F-4D97-AF65-F5344CB8AC3E}">
        <p14:creationId xmlns:p14="http://schemas.microsoft.com/office/powerpoint/2010/main" val="25790022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D3F23-81DE-BFDB-A267-D705F4C7FACF}"/>
              </a:ext>
            </a:extLst>
          </p:cNvPr>
          <p:cNvSpPr>
            <a:spLocks noGrp="1"/>
          </p:cNvSpPr>
          <p:nvPr>
            <p:ph type="title"/>
          </p:nvPr>
        </p:nvSpPr>
        <p:spPr/>
        <p:txBody>
          <a:bodyPr/>
          <a:lstStyle/>
          <a:p>
            <a:r>
              <a:rPr lang="en-US" dirty="0"/>
              <a:t>PEP-II IR </a:t>
            </a:r>
            <a:r>
              <a:rPr lang="en-US" dirty="0" err="1"/>
              <a:t>BaBar</a:t>
            </a:r>
            <a:r>
              <a:rPr lang="en-US" dirty="0"/>
              <a:t> detector field measurements</a:t>
            </a:r>
          </a:p>
        </p:txBody>
      </p:sp>
      <p:pic>
        <p:nvPicPr>
          <p:cNvPr id="5" name="Content Placeholder 4">
            <a:extLst>
              <a:ext uri="{FF2B5EF4-FFF2-40B4-BE49-F238E27FC236}">
                <a16:creationId xmlns:a16="http://schemas.microsoft.com/office/drawing/2014/main" id="{1D93683E-4EF2-A53A-E105-87F460ECCAEB}"/>
              </a:ext>
            </a:extLst>
          </p:cNvPr>
          <p:cNvPicPr>
            <a:picLocks noGrp="1" noChangeAspect="1"/>
          </p:cNvPicPr>
          <p:nvPr>
            <p:ph idx="1"/>
          </p:nvPr>
        </p:nvPicPr>
        <p:blipFill>
          <a:blip r:embed="rId2"/>
          <a:stretch>
            <a:fillRect/>
          </a:stretch>
        </p:blipFill>
        <p:spPr>
          <a:xfrm>
            <a:off x="431574" y="1295401"/>
            <a:ext cx="8194677" cy="5433508"/>
          </a:xfrm>
          <a:prstGeom prst="rect">
            <a:avLst/>
          </a:prstGeom>
        </p:spPr>
      </p:pic>
      <p:sp>
        <p:nvSpPr>
          <p:cNvPr id="4" name="Slide Number Placeholder 3">
            <a:extLst>
              <a:ext uri="{FF2B5EF4-FFF2-40B4-BE49-F238E27FC236}">
                <a16:creationId xmlns:a16="http://schemas.microsoft.com/office/drawing/2014/main" id="{9107AB31-0AF8-9277-155C-D1E7920413CF}"/>
              </a:ext>
            </a:extLst>
          </p:cNvPr>
          <p:cNvSpPr>
            <a:spLocks noGrp="1"/>
          </p:cNvSpPr>
          <p:nvPr>
            <p:ph type="sldNum" sz="quarter" idx="12"/>
          </p:nvPr>
        </p:nvSpPr>
        <p:spPr/>
        <p:txBody>
          <a:bodyPr/>
          <a:lstStyle/>
          <a:p>
            <a:fld id="{D78CD0DB-1909-DB48-8B43-F402CD30F538}" type="slidenum">
              <a:rPr lang="en-US" smtClean="0"/>
              <a:t>79</a:t>
            </a:fld>
            <a:endParaRPr lang="en-US"/>
          </a:p>
        </p:txBody>
      </p:sp>
    </p:spTree>
    <p:extLst>
      <p:ext uri="{BB962C8B-B14F-4D97-AF65-F5344CB8AC3E}">
        <p14:creationId xmlns:p14="http://schemas.microsoft.com/office/powerpoint/2010/main" val="207328207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B91A3-7AA2-7495-A046-2DC1F20633E0}"/>
              </a:ext>
            </a:extLst>
          </p:cNvPr>
          <p:cNvSpPr>
            <a:spLocks noGrp="1"/>
          </p:cNvSpPr>
          <p:nvPr>
            <p:ph type="title"/>
          </p:nvPr>
        </p:nvSpPr>
        <p:spPr/>
        <p:txBody>
          <a:bodyPr/>
          <a:lstStyle/>
          <a:p>
            <a:r>
              <a:rPr lang="en-US" dirty="0"/>
              <a:t>PEP-II IR rafts near </a:t>
            </a:r>
            <a:r>
              <a:rPr lang="en-US" dirty="0" err="1"/>
              <a:t>BaBar</a:t>
            </a:r>
            <a:r>
              <a:rPr lang="en-US" dirty="0"/>
              <a:t> detector</a:t>
            </a:r>
          </a:p>
        </p:txBody>
      </p:sp>
      <p:pic>
        <p:nvPicPr>
          <p:cNvPr id="5" name="Content Placeholder 4">
            <a:extLst>
              <a:ext uri="{FF2B5EF4-FFF2-40B4-BE49-F238E27FC236}">
                <a16:creationId xmlns:a16="http://schemas.microsoft.com/office/drawing/2014/main" id="{F2670673-645F-B648-1139-BCA28BF59DD3}"/>
              </a:ext>
            </a:extLst>
          </p:cNvPr>
          <p:cNvPicPr>
            <a:picLocks noGrp="1" noChangeAspect="1"/>
          </p:cNvPicPr>
          <p:nvPr>
            <p:ph idx="1"/>
          </p:nvPr>
        </p:nvPicPr>
        <p:blipFill>
          <a:blip r:embed="rId2"/>
          <a:stretch>
            <a:fillRect/>
          </a:stretch>
        </p:blipFill>
        <p:spPr>
          <a:xfrm>
            <a:off x="292123" y="1232728"/>
            <a:ext cx="7937477" cy="5244271"/>
          </a:xfrm>
          <a:prstGeom prst="rect">
            <a:avLst/>
          </a:prstGeom>
        </p:spPr>
      </p:pic>
      <p:sp>
        <p:nvSpPr>
          <p:cNvPr id="4" name="Slide Number Placeholder 3">
            <a:extLst>
              <a:ext uri="{FF2B5EF4-FFF2-40B4-BE49-F238E27FC236}">
                <a16:creationId xmlns:a16="http://schemas.microsoft.com/office/drawing/2014/main" id="{CE1E52B4-25C2-5720-42CE-B3B8882551C1}"/>
              </a:ext>
            </a:extLst>
          </p:cNvPr>
          <p:cNvSpPr>
            <a:spLocks noGrp="1"/>
          </p:cNvSpPr>
          <p:nvPr>
            <p:ph type="sldNum" sz="quarter" idx="12"/>
          </p:nvPr>
        </p:nvSpPr>
        <p:spPr/>
        <p:txBody>
          <a:bodyPr/>
          <a:lstStyle/>
          <a:p>
            <a:fld id="{D78CD0DB-1909-DB48-8B43-F402CD30F538}" type="slidenum">
              <a:rPr lang="en-US" smtClean="0"/>
              <a:t>80</a:t>
            </a:fld>
            <a:endParaRPr lang="en-US"/>
          </a:p>
        </p:txBody>
      </p:sp>
    </p:spTree>
    <p:extLst>
      <p:ext uri="{BB962C8B-B14F-4D97-AF65-F5344CB8AC3E}">
        <p14:creationId xmlns:p14="http://schemas.microsoft.com/office/powerpoint/2010/main" val="62772439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69D7D04-3A5C-E5B8-7A8F-9A4901A9D13E}"/>
              </a:ext>
            </a:extLst>
          </p:cNvPr>
          <p:cNvSpPr>
            <a:spLocks noGrp="1"/>
          </p:cNvSpPr>
          <p:nvPr>
            <p:ph type="sldNum" sz="quarter" idx="11"/>
          </p:nvPr>
        </p:nvSpPr>
        <p:spPr/>
        <p:txBody>
          <a:bodyPr/>
          <a:lstStyle/>
          <a:p>
            <a:fld id="{5BD36294-2849-48A8-8531-5354CF3095D2}" type="slidenum">
              <a:rPr lang="en-US" smtClean="0"/>
              <a:pPr/>
              <a:t>81</a:t>
            </a:fld>
            <a:endParaRPr lang="en-US" dirty="0"/>
          </a:p>
        </p:txBody>
      </p:sp>
      <p:sp>
        <p:nvSpPr>
          <p:cNvPr id="3" name="Title 2">
            <a:extLst>
              <a:ext uri="{FF2B5EF4-FFF2-40B4-BE49-F238E27FC236}">
                <a16:creationId xmlns:a16="http://schemas.microsoft.com/office/drawing/2014/main" id="{D5AD1858-165E-AE9E-5DC2-A470A9B2EABA}"/>
              </a:ext>
            </a:extLst>
          </p:cNvPr>
          <p:cNvSpPr>
            <a:spLocks noGrp="1"/>
          </p:cNvSpPr>
          <p:nvPr>
            <p:ph type="title"/>
          </p:nvPr>
        </p:nvSpPr>
        <p:spPr/>
        <p:txBody>
          <a:bodyPr/>
          <a:lstStyle/>
          <a:p>
            <a:r>
              <a:rPr lang="en-US" dirty="0"/>
              <a:t>Cables: Example BaBar Vertex Chamber</a:t>
            </a:r>
          </a:p>
        </p:txBody>
      </p:sp>
      <p:pic>
        <p:nvPicPr>
          <p:cNvPr id="6" name="Content Placeholder 5">
            <a:extLst>
              <a:ext uri="{FF2B5EF4-FFF2-40B4-BE49-F238E27FC236}">
                <a16:creationId xmlns:a16="http://schemas.microsoft.com/office/drawing/2014/main" id="{F9F0FD1B-C13C-30FC-66B5-69776D8A3AD2}"/>
              </a:ext>
            </a:extLst>
          </p:cNvPr>
          <p:cNvPicPr>
            <a:picLocks noGrp="1" noChangeAspect="1"/>
          </p:cNvPicPr>
          <p:nvPr>
            <p:ph sz="quarter" idx="14"/>
          </p:nvPr>
        </p:nvPicPr>
        <p:blipFill>
          <a:blip r:embed="rId2"/>
          <a:stretch>
            <a:fillRect/>
          </a:stretch>
        </p:blipFill>
        <p:spPr>
          <a:xfrm>
            <a:off x="716340" y="1670050"/>
            <a:ext cx="7568445" cy="4648200"/>
          </a:xfrm>
        </p:spPr>
      </p:pic>
      <p:sp>
        <p:nvSpPr>
          <p:cNvPr id="4" name="TextBox 3">
            <a:extLst>
              <a:ext uri="{FF2B5EF4-FFF2-40B4-BE49-F238E27FC236}">
                <a16:creationId xmlns:a16="http://schemas.microsoft.com/office/drawing/2014/main" id="{16F8BB1D-E338-E6E1-98F8-ED50002AC89C}"/>
              </a:ext>
            </a:extLst>
          </p:cNvPr>
          <p:cNvSpPr txBox="1"/>
          <p:nvPr/>
        </p:nvSpPr>
        <p:spPr>
          <a:xfrm>
            <a:off x="2813050" y="6359577"/>
            <a:ext cx="4192173" cy="369332"/>
          </a:xfrm>
          <a:prstGeom prst="rect">
            <a:avLst/>
          </a:prstGeom>
          <a:noFill/>
        </p:spPr>
        <p:txBody>
          <a:bodyPr wrap="none" rtlCol="0">
            <a:spAutoFit/>
          </a:bodyPr>
          <a:lstStyle/>
          <a:p>
            <a:r>
              <a:rPr lang="en-US" dirty="0"/>
              <a:t>Assembly instructions has &gt;100 pages!</a:t>
            </a:r>
          </a:p>
        </p:txBody>
      </p:sp>
    </p:spTree>
    <p:extLst>
      <p:ext uri="{BB962C8B-B14F-4D97-AF65-F5344CB8AC3E}">
        <p14:creationId xmlns:p14="http://schemas.microsoft.com/office/powerpoint/2010/main" val="29566025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6FA6D-0B54-EBE9-8DF5-23D40C40ACE6}"/>
              </a:ext>
            </a:extLst>
          </p:cNvPr>
          <p:cNvSpPr>
            <a:spLocks noGrp="1"/>
          </p:cNvSpPr>
          <p:nvPr>
            <p:ph type="title"/>
          </p:nvPr>
        </p:nvSpPr>
        <p:spPr/>
        <p:txBody>
          <a:bodyPr/>
          <a:lstStyle/>
          <a:p>
            <a:r>
              <a:rPr lang="en-US" dirty="0"/>
              <a:t>PEP-II IR Vacuum Chamber with 3D structures</a:t>
            </a:r>
          </a:p>
        </p:txBody>
      </p:sp>
      <p:pic>
        <p:nvPicPr>
          <p:cNvPr id="5" name="Content Placeholder 4">
            <a:extLst>
              <a:ext uri="{FF2B5EF4-FFF2-40B4-BE49-F238E27FC236}">
                <a16:creationId xmlns:a16="http://schemas.microsoft.com/office/drawing/2014/main" id="{E6041787-ADC7-27BA-550D-316CC24B42C0}"/>
              </a:ext>
            </a:extLst>
          </p:cNvPr>
          <p:cNvPicPr>
            <a:picLocks noGrp="1" noChangeAspect="1"/>
          </p:cNvPicPr>
          <p:nvPr>
            <p:ph idx="1"/>
          </p:nvPr>
        </p:nvPicPr>
        <p:blipFill>
          <a:blip r:embed="rId2"/>
          <a:stretch>
            <a:fillRect/>
          </a:stretch>
        </p:blipFill>
        <p:spPr>
          <a:xfrm>
            <a:off x="304800" y="1398803"/>
            <a:ext cx="8335395" cy="5154397"/>
          </a:xfrm>
          <a:prstGeom prst="rect">
            <a:avLst/>
          </a:prstGeom>
        </p:spPr>
      </p:pic>
      <p:sp>
        <p:nvSpPr>
          <p:cNvPr id="4" name="Slide Number Placeholder 3">
            <a:extLst>
              <a:ext uri="{FF2B5EF4-FFF2-40B4-BE49-F238E27FC236}">
                <a16:creationId xmlns:a16="http://schemas.microsoft.com/office/drawing/2014/main" id="{9E1B3D72-AC0C-4787-4A45-C54A87F40056}"/>
              </a:ext>
            </a:extLst>
          </p:cNvPr>
          <p:cNvSpPr>
            <a:spLocks noGrp="1"/>
          </p:cNvSpPr>
          <p:nvPr>
            <p:ph type="sldNum" sz="quarter" idx="12"/>
          </p:nvPr>
        </p:nvSpPr>
        <p:spPr/>
        <p:txBody>
          <a:bodyPr/>
          <a:lstStyle/>
          <a:p>
            <a:fld id="{D78CD0DB-1909-DB48-8B43-F402CD30F538}" type="slidenum">
              <a:rPr lang="en-US" smtClean="0"/>
              <a:t>82</a:t>
            </a:fld>
            <a:endParaRPr lang="en-US"/>
          </a:p>
        </p:txBody>
      </p:sp>
    </p:spTree>
    <p:extLst>
      <p:ext uri="{BB962C8B-B14F-4D97-AF65-F5344CB8AC3E}">
        <p14:creationId xmlns:p14="http://schemas.microsoft.com/office/powerpoint/2010/main" val="34361201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E5F8B8-AF97-9E9D-DC84-A5EEFCE8863F}"/>
              </a:ext>
            </a:extLst>
          </p:cNvPr>
          <p:cNvSpPr>
            <a:spLocks noGrp="1"/>
          </p:cNvSpPr>
          <p:nvPr>
            <p:ph type="title"/>
          </p:nvPr>
        </p:nvSpPr>
        <p:spPr/>
        <p:txBody>
          <a:bodyPr/>
          <a:lstStyle/>
          <a:p>
            <a:r>
              <a:rPr lang="en-US" sz="2000" dirty="0"/>
              <a:t>FCCee Center Accelerator Vacuum Chamber (Fransesini)</a:t>
            </a:r>
          </a:p>
        </p:txBody>
      </p:sp>
      <p:pic>
        <p:nvPicPr>
          <p:cNvPr id="5" name="Picture 4">
            <a:extLst>
              <a:ext uri="{FF2B5EF4-FFF2-40B4-BE49-F238E27FC236}">
                <a16:creationId xmlns:a16="http://schemas.microsoft.com/office/drawing/2014/main" id="{7DAE28B8-ED4F-24F6-8511-08270A7882EE}"/>
              </a:ext>
            </a:extLst>
          </p:cNvPr>
          <p:cNvPicPr>
            <a:picLocks noChangeAspect="1"/>
          </p:cNvPicPr>
          <p:nvPr/>
        </p:nvPicPr>
        <p:blipFill>
          <a:blip r:embed="rId2"/>
          <a:stretch>
            <a:fillRect/>
          </a:stretch>
        </p:blipFill>
        <p:spPr>
          <a:xfrm>
            <a:off x="152400" y="1641914"/>
            <a:ext cx="8001000" cy="4125415"/>
          </a:xfrm>
          <a:prstGeom prst="rect">
            <a:avLst/>
          </a:prstGeom>
        </p:spPr>
      </p:pic>
    </p:spTree>
    <p:extLst>
      <p:ext uri="{BB962C8B-B14F-4D97-AF65-F5344CB8AC3E}">
        <p14:creationId xmlns:p14="http://schemas.microsoft.com/office/powerpoint/2010/main" val="63586814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85E85E4-220B-BBD4-93CD-06F1DE85EF4A}"/>
              </a:ext>
            </a:extLst>
          </p:cNvPr>
          <p:cNvSpPr>
            <a:spLocks noGrp="1"/>
          </p:cNvSpPr>
          <p:nvPr>
            <p:ph type="sldNum" sz="quarter" idx="11"/>
          </p:nvPr>
        </p:nvSpPr>
        <p:spPr/>
        <p:txBody>
          <a:bodyPr/>
          <a:lstStyle/>
          <a:p>
            <a:fld id="{5BD36294-2849-48A8-8531-5354CF3095D2}" type="slidenum">
              <a:rPr lang="en-US" smtClean="0"/>
              <a:pPr/>
              <a:t>84</a:t>
            </a:fld>
            <a:endParaRPr lang="en-US" dirty="0"/>
          </a:p>
        </p:txBody>
      </p:sp>
      <p:sp>
        <p:nvSpPr>
          <p:cNvPr id="3" name="Title 2">
            <a:extLst>
              <a:ext uri="{FF2B5EF4-FFF2-40B4-BE49-F238E27FC236}">
                <a16:creationId xmlns:a16="http://schemas.microsoft.com/office/drawing/2014/main" id="{CF684676-17E6-6B90-6E3B-515F6BA732D4}"/>
              </a:ext>
            </a:extLst>
          </p:cNvPr>
          <p:cNvSpPr>
            <a:spLocks noGrp="1"/>
          </p:cNvSpPr>
          <p:nvPr>
            <p:ph type="title"/>
          </p:nvPr>
        </p:nvSpPr>
        <p:spPr/>
        <p:txBody>
          <a:bodyPr/>
          <a:lstStyle/>
          <a:p>
            <a:r>
              <a:rPr lang="en-US" dirty="0"/>
              <a:t>IP Vacuum Chamber Design (Fransesini)</a:t>
            </a:r>
          </a:p>
        </p:txBody>
      </p:sp>
      <p:pic>
        <p:nvPicPr>
          <p:cNvPr id="6" name="Picture 5">
            <a:extLst>
              <a:ext uri="{FF2B5EF4-FFF2-40B4-BE49-F238E27FC236}">
                <a16:creationId xmlns:a16="http://schemas.microsoft.com/office/drawing/2014/main" id="{91851D18-A939-9767-6EE4-7734982F0CAE}"/>
              </a:ext>
            </a:extLst>
          </p:cNvPr>
          <p:cNvPicPr>
            <a:picLocks noChangeAspect="1"/>
          </p:cNvPicPr>
          <p:nvPr/>
        </p:nvPicPr>
        <p:blipFill>
          <a:blip r:embed="rId2"/>
          <a:stretch>
            <a:fillRect/>
          </a:stretch>
        </p:blipFill>
        <p:spPr>
          <a:xfrm>
            <a:off x="306275" y="1905000"/>
            <a:ext cx="8272240" cy="4348569"/>
          </a:xfrm>
          <a:prstGeom prst="rect">
            <a:avLst/>
          </a:prstGeom>
        </p:spPr>
      </p:pic>
    </p:spTree>
    <p:extLst>
      <p:ext uri="{BB962C8B-B14F-4D97-AF65-F5344CB8AC3E}">
        <p14:creationId xmlns:p14="http://schemas.microsoft.com/office/powerpoint/2010/main" val="29969038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7E3F5A3-FB92-52E2-4DF6-C34CB925C041}"/>
              </a:ext>
            </a:extLst>
          </p:cNvPr>
          <p:cNvSpPr>
            <a:spLocks noGrp="1"/>
          </p:cNvSpPr>
          <p:nvPr>
            <p:ph type="sldNum" sz="quarter" idx="11"/>
          </p:nvPr>
        </p:nvSpPr>
        <p:spPr/>
        <p:txBody>
          <a:bodyPr/>
          <a:lstStyle/>
          <a:p>
            <a:fld id="{5BD36294-2849-48A8-8531-5354CF3095D2}" type="slidenum">
              <a:rPr lang="en-US" smtClean="0"/>
              <a:pPr/>
              <a:t>85</a:t>
            </a:fld>
            <a:endParaRPr lang="en-US" dirty="0"/>
          </a:p>
        </p:txBody>
      </p:sp>
      <p:sp>
        <p:nvSpPr>
          <p:cNvPr id="3" name="Title 2">
            <a:extLst>
              <a:ext uri="{FF2B5EF4-FFF2-40B4-BE49-F238E27FC236}">
                <a16:creationId xmlns:a16="http://schemas.microsoft.com/office/drawing/2014/main" id="{C9734748-D787-02EE-9286-3F11A6721E36}"/>
              </a:ext>
            </a:extLst>
          </p:cNvPr>
          <p:cNvSpPr>
            <a:spLocks noGrp="1"/>
          </p:cNvSpPr>
          <p:nvPr>
            <p:ph type="title"/>
          </p:nvPr>
        </p:nvSpPr>
        <p:spPr>
          <a:xfrm>
            <a:off x="152400" y="129091"/>
            <a:ext cx="8732682" cy="753033"/>
          </a:xfrm>
        </p:spPr>
        <p:txBody>
          <a:bodyPr/>
          <a:lstStyle/>
          <a:p>
            <a:r>
              <a:rPr lang="en-US" sz="1800" dirty="0"/>
              <a:t>Vacuum and Cryogenic Failure Modes: </a:t>
            </a:r>
            <a:br>
              <a:rPr lang="en-US" sz="1800" dirty="0"/>
            </a:br>
            <a:r>
              <a:rPr lang="en-US" sz="1800" dirty="0"/>
              <a:t>Inner He vessel in cryostat may crush if quench or vacuum loss</a:t>
            </a:r>
          </a:p>
        </p:txBody>
      </p:sp>
      <p:pic>
        <p:nvPicPr>
          <p:cNvPr id="5" name="Content Placeholder 4">
            <a:extLst>
              <a:ext uri="{FF2B5EF4-FFF2-40B4-BE49-F238E27FC236}">
                <a16:creationId xmlns:a16="http://schemas.microsoft.com/office/drawing/2014/main" id="{5F66232D-FC88-9D87-7C39-25FBF6A8C969}"/>
              </a:ext>
            </a:extLst>
          </p:cNvPr>
          <p:cNvPicPr>
            <a:picLocks noGrp="1" noChangeAspect="1"/>
          </p:cNvPicPr>
          <p:nvPr>
            <p:ph sz="quarter" idx="14"/>
          </p:nvPr>
        </p:nvPicPr>
        <p:blipFill>
          <a:blip r:embed="rId2"/>
          <a:stretch>
            <a:fillRect/>
          </a:stretch>
        </p:blipFill>
        <p:spPr>
          <a:xfrm>
            <a:off x="4500563" y="3994150"/>
            <a:ext cx="0" cy="0"/>
          </a:xfrm>
          <a:prstGeom prst="rect">
            <a:avLst/>
          </a:prstGeom>
        </p:spPr>
      </p:pic>
      <p:pic>
        <p:nvPicPr>
          <p:cNvPr id="6" name="Picture 5">
            <a:extLst>
              <a:ext uri="{FF2B5EF4-FFF2-40B4-BE49-F238E27FC236}">
                <a16:creationId xmlns:a16="http://schemas.microsoft.com/office/drawing/2014/main" id="{E2145CA4-1C55-BDC0-965D-3F931B5FDA06}"/>
              </a:ext>
            </a:extLst>
          </p:cNvPr>
          <p:cNvPicPr>
            <a:picLocks noChangeAspect="1"/>
          </p:cNvPicPr>
          <p:nvPr/>
        </p:nvPicPr>
        <p:blipFill>
          <a:blip r:embed="rId2"/>
          <a:stretch>
            <a:fillRect/>
          </a:stretch>
        </p:blipFill>
        <p:spPr>
          <a:xfrm>
            <a:off x="4572000" y="3429000"/>
            <a:ext cx="0" cy="0"/>
          </a:xfrm>
          <a:prstGeom prst="rect">
            <a:avLst/>
          </a:prstGeom>
        </p:spPr>
      </p:pic>
      <p:pic>
        <p:nvPicPr>
          <p:cNvPr id="7" name="Picture 6">
            <a:extLst>
              <a:ext uri="{FF2B5EF4-FFF2-40B4-BE49-F238E27FC236}">
                <a16:creationId xmlns:a16="http://schemas.microsoft.com/office/drawing/2014/main" id="{F6BC2A49-9D72-38F0-EF18-F9EC329FB16F}"/>
              </a:ext>
            </a:extLst>
          </p:cNvPr>
          <p:cNvPicPr>
            <a:picLocks noChangeAspect="1"/>
          </p:cNvPicPr>
          <p:nvPr/>
        </p:nvPicPr>
        <p:blipFill>
          <a:blip r:embed="rId3"/>
          <a:stretch>
            <a:fillRect/>
          </a:stretch>
        </p:blipFill>
        <p:spPr>
          <a:xfrm>
            <a:off x="4931946" y="2362200"/>
            <a:ext cx="3802813" cy="4076700"/>
          </a:xfrm>
          <a:prstGeom prst="rect">
            <a:avLst/>
          </a:prstGeom>
        </p:spPr>
      </p:pic>
      <p:pic>
        <p:nvPicPr>
          <p:cNvPr id="8" name="Picture 7">
            <a:extLst>
              <a:ext uri="{FF2B5EF4-FFF2-40B4-BE49-F238E27FC236}">
                <a16:creationId xmlns:a16="http://schemas.microsoft.com/office/drawing/2014/main" id="{3796059C-774C-9D5D-B560-48AD447F4BD5}"/>
              </a:ext>
            </a:extLst>
          </p:cNvPr>
          <p:cNvPicPr>
            <a:picLocks noChangeAspect="1"/>
          </p:cNvPicPr>
          <p:nvPr/>
        </p:nvPicPr>
        <p:blipFill>
          <a:blip r:embed="rId4"/>
          <a:stretch>
            <a:fillRect/>
          </a:stretch>
        </p:blipFill>
        <p:spPr>
          <a:xfrm>
            <a:off x="732263" y="2819400"/>
            <a:ext cx="3022600" cy="3378200"/>
          </a:xfrm>
          <a:prstGeom prst="rect">
            <a:avLst/>
          </a:prstGeom>
        </p:spPr>
      </p:pic>
      <p:sp>
        <p:nvSpPr>
          <p:cNvPr id="4" name="TextBox 3">
            <a:extLst>
              <a:ext uri="{FF2B5EF4-FFF2-40B4-BE49-F238E27FC236}">
                <a16:creationId xmlns:a16="http://schemas.microsoft.com/office/drawing/2014/main" id="{EA1151CC-4506-640C-D14E-68F0975600EB}"/>
              </a:ext>
            </a:extLst>
          </p:cNvPr>
          <p:cNvSpPr txBox="1"/>
          <p:nvPr/>
        </p:nvSpPr>
        <p:spPr>
          <a:xfrm>
            <a:off x="762000" y="1752600"/>
            <a:ext cx="8306505" cy="369332"/>
          </a:xfrm>
          <a:prstGeom prst="rect">
            <a:avLst/>
          </a:prstGeom>
          <a:noFill/>
        </p:spPr>
        <p:txBody>
          <a:bodyPr wrap="none" rtlCol="0">
            <a:spAutoFit/>
          </a:bodyPr>
          <a:lstStyle/>
          <a:p>
            <a:r>
              <a:rPr lang="en-US" dirty="0"/>
              <a:t>Water pump pulled  ~1 Bar pressure on water tank at SLAC causing it to crush. </a:t>
            </a:r>
          </a:p>
        </p:txBody>
      </p:sp>
      <p:sp>
        <p:nvSpPr>
          <p:cNvPr id="9" name="TextBox 8">
            <a:extLst>
              <a:ext uri="{FF2B5EF4-FFF2-40B4-BE49-F238E27FC236}">
                <a16:creationId xmlns:a16="http://schemas.microsoft.com/office/drawing/2014/main" id="{583B89E2-FBFB-14A2-D0FE-EE6A6C2C7FC9}"/>
              </a:ext>
            </a:extLst>
          </p:cNvPr>
          <p:cNvSpPr txBox="1"/>
          <p:nvPr/>
        </p:nvSpPr>
        <p:spPr>
          <a:xfrm>
            <a:off x="457200" y="1371600"/>
            <a:ext cx="5083443" cy="369332"/>
          </a:xfrm>
          <a:prstGeom prst="rect">
            <a:avLst/>
          </a:prstGeom>
          <a:noFill/>
        </p:spPr>
        <p:txBody>
          <a:bodyPr wrap="none" rtlCol="0">
            <a:spAutoFit/>
          </a:bodyPr>
          <a:lstStyle/>
          <a:p>
            <a:r>
              <a:rPr lang="en-US" dirty="0"/>
              <a:t>Example at SLAC of thin-walled water chamber:</a:t>
            </a:r>
          </a:p>
        </p:txBody>
      </p:sp>
    </p:spTree>
    <p:extLst>
      <p:ext uri="{BB962C8B-B14F-4D97-AF65-F5344CB8AC3E}">
        <p14:creationId xmlns:p14="http://schemas.microsoft.com/office/powerpoint/2010/main" val="351892345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8B4F9-7A7F-46D7-A618-95B2C79EB240}"/>
              </a:ext>
            </a:extLst>
          </p:cNvPr>
          <p:cNvSpPr>
            <a:spLocks noGrp="1"/>
          </p:cNvSpPr>
          <p:nvPr>
            <p:ph type="title"/>
          </p:nvPr>
        </p:nvSpPr>
        <p:spPr>
          <a:xfrm>
            <a:off x="628650" y="609601"/>
            <a:ext cx="7886700" cy="609600"/>
          </a:xfrm>
        </p:spPr>
        <p:txBody>
          <a:bodyPr>
            <a:normAutofit/>
          </a:bodyPr>
          <a:lstStyle/>
          <a:p>
            <a:r>
              <a:rPr lang="en-US" dirty="0">
                <a:solidFill>
                  <a:srgbClr val="002060"/>
                </a:solidFill>
              </a:rPr>
              <a:t>Accelerator and Detector Survey and Alignment</a:t>
            </a:r>
          </a:p>
        </p:txBody>
      </p:sp>
      <p:pic>
        <p:nvPicPr>
          <p:cNvPr id="5" name="Content Placeholder 4">
            <a:extLst>
              <a:ext uri="{FF2B5EF4-FFF2-40B4-BE49-F238E27FC236}">
                <a16:creationId xmlns:a16="http://schemas.microsoft.com/office/drawing/2014/main" id="{D82CFE24-DC46-EAA1-4DA1-FE6AC16CE8A3}"/>
              </a:ext>
            </a:extLst>
          </p:cNvPr>
          <p:cNvPicPr>
            <a:picLocks noGrp="1" noChangeAspect="1"/>
          </p:cNvPicPr>
          <p:nvPr>
            <p:ph idx="1"/>
          </p:nvPr>
        </p:nvPicPr>
        <p:blipFill>
          <a:blip r:embed="rId2"/>
          <a:stretch>
            <a:fillRect/>
          </a:stretch>
        </p:blipFill>
        <p:spPr>
          <a:xfrm>
            <a:off x="-12016" y="1601417"/>
            <a:ext cx="9129390" cy="4494583"/>
          </a:xfrm>
        </p:spPr>
      </p:pic>
    </p:spTree>
    <p:extLst>
      <p:ext uri="{BB962C8B-B14F-4D97-AF65-F5344CB8AC3E}">
        <p14:creationId xmlns:p14="http://schemas.microsoft.com/office/powerpoint/2010/main" val="210489766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5F8EF-431C-72D7-1717-552BDB61C436}"/>
              </a:ext>
            </a:extLst>
          </p:cNvPr>
          <p:cNvSpPr>
            <a:spLocks noGrp="1"/>
          </p:cNvSpPr>
          <p:nvPr>
            <p:ph type="title"/>
          </p:nvPr>
        </p:nvSpPr>
        <p:spPr>
          <a:xfrm>
            <a:off x="372084" y="530593"/>
            <a:ext cx="8771916" cy="764807"/>
          </a:xfrm>
        </p:spPr>
        <p:txBody>
          <a:bodyPr>
            <a:normAutofit/>
          </a:bodyPr>
          <a:lstStyle/>
          <a:p>
            <a:r>
              <a:rPr lang="en-US" dirty="0">
                <a:solidFill>
                  <a:srgbClr val="002060"/>
                </a:solidFill>
              </a:rPr>
              <a:t>HOM calculations of IP vacuum Chambers (A. Novokhatski)</a:t>
            </a:r>
          </a:p>
        </p:txBody>
      </p:sp>
      <p:pic>
        <p:nvPicPr>
          <p:cNvPr id="5" name="Content Placeholder 4">
            <a:extLst>
              <a:ext uri="{FF2B5EF4-FFF2-40B4-BE49-F238E27FC236}">
                <a16:creationId xmlns:a16="http://schemas.microsoft.com/office/drawing/2014/main" id="{A29F61D7-881C-E793-717B-788208463E51}"/>
              </a:ext>
            </a:extLst>
          </p:cNvPr>
          <p:cNvPicPr>
            <a:picLocks noGrp="1" noChangeAspect="1"/>
          </p:cNvPicPr>
          <p:nvPr>
            <p:ph idx="1"/>
          </p:nvPr>
        </p:nvPicPr>
        <p:blipFill>
          <a:blip r:embed="rId2"/>
          <a:stretch>
            <a:fillRect/>
          </a:stretch>
        </p:blipFill>
        <p:spPr>
          <a:xfrm>
            <a:off x="4469860" y="4110859"/>
            <a:ext cx="4434415" cy="1616048"/>
          </a:xfrm>
        </p:spPr>
      </p:pic>
      <p:pic>
        <p:nvPicPr>
          <p:cNvPr id="4" name="Picture 3">
            <a:extLst>
              <a:ext uri="{FF2B5EF4-FFF2-40B4-BE49-F238E27FC236}">
                <a16:creationId xmlns:a16="http://schemas.microsoft.com/office/drawing/2014/main" id="{E920C5A5-2A96-A089-63B3-F6C8E9968C44}"/>
              </a:ext>
            </a:extLst>
          </p:cNvPr>
          <p:cNvPicPr>
            <a:picLocks noChangeAspect="1"/>
          </p:cNvPicPr>
          <p:nvPr/>
        </p:nvPicPr>
        <p:blipFill>
          <a:blip r:embed="rId3"/>
          <a:stretch>
            <a:fillRect/>
          </a:stretch>
        </p:blipFill>
        <p:spPr>
          <a:xfrm>
            <a:off x="4362074" y="1937020"/>
            <a:ext cx="4342763" cy="1860415"/>
          </a:xfrm>
          <a:prstGeom prst="rect">
            <a:avLst/>
          </a:prstGeom>
        </p:spPr>
      </p:pic>
      <p:pic>
        <p:nvPicPr>
          <p:cNvPr id="6" name="Picture 5">
            <a:extLst>
              <a:ext uri="{FF2B5EF4-FFF2-40B4-BE49-F238E27FC236}">
                <a16:creationId xmlns:a16="http://schemas.microsoft.com/office/drawing/2014/main" id="{C49080E6-550E-37DF-4220-2678D5679720}"/>
              </a:ext>
            </a:extLst>
          </p:cNvPr>
          <p:cNvPicPr>
            <a:picLocks noChangeAspect="1"/>
          </p:cNvPicPr>
          <p:nvPr/>
        </p:nvPicPr>
        <p:blipFill>
          <a:blip r:embed="rId4"/>
          <a:stretch>
            <a:fillRect/>
          </a:stretch>
        </p:blipFill>
        <p:spPr>
          <a:xfrm>
            <a:off x="537228" y="2183096"/>
            <a:ext cx="3300335" cy="1869933"/>
          </a:xfrm>
          <a:prstGeom prst="rect">
            <a:avLst/>
          </a:prstGeom>
        </p:spPr>
      </p:pic>
      <p:pic>
        <p:nvPicPr>
          <p:cNvPr id="7" name="Picture 6">
            <a:extLst>
              <a:ext uri="{FF2B5EF4-FFF2-40B4-BE49-F238E27FC236}">
                <a16:creationId xmlns:a16="http://schemas.microsoft.com/office/drawing/2014/main" id="{8AF67DC3-B69B-A2F6-4612-392DA33051B6}"/>
              </a:ext>
            </a:extLst>
          </p:cNvPr>
          <p:cNvPicPr>
            <a:picLocks noChangeAspect="1"/>
          </p:cNvPicPr>
          <p:nvPr/>
        </p:nvPicPr>
        <p:blipFill>
          <a:blip r:embed="rId5"/>
          <a:stretch>
            <a:fillRect/>
          </a:stretch>
        </p:blipFill>
        <p:spPr>
          <a:xfrm>
            <a:off x="372083" y="4250746"/>
            <a:ext cx="3300335" cy="1476161"/>
          </a:xfrm>
          <a:prstGeom prst="rect">
            <a:avLst/>
          </a:prstGeom>
        </p:spPr>
      </p:pic>
    </p:spTree>
    <p:extLst>
      <p:ext uri="{BB962C8B-B14F-4D97-AF65-F5344CB8AC3E}">
        <p14:creationId xmlns:p14="http://schemas.microsoft.com/office/powerpoint/2010/main" val="26498547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960C2-980D-C967-E068-5127D9CCA200}"/>
              </a:ext>
            </a:extLst>
          </p:cNvPr>
          <p:cNvSpPr>
            <a:spLocks noGrp="1"/>
          </p:cNvSpPr>
          <p:nvPr>
            <p:ph type="title"/>
          </p:nvPr>
        </p:nvSpPr>
        <p:spPr/>
        <p:txBody>
          <a:bodyPr/>
          <a:lstStyle/>
          <a:p>
            <a:r>
              <a:rPr lang="en-US" dirty="0"/>
              <a:t>IR Trapped HOM Mode at Y chamber (Novokhatski) </a:t>
            </a:r>
          </a:p>
        </p:txBody>
      </p:sp>
      <p:sp>
        <p:nvSpPr>
          <p:cNvPr id="3" name="Content Placeholder 2">
            <a:extLst>
              <a:ext uri="{FF2B5EF4-FFF2-40B4-BE49-F238E27FC236}">
                <a16:creationId xmlns:a16="http://schemas.microsoft.com/office/drawing/2014/main" id="{29FA4D9F-2540-6DA3-847C-A189DA71BC4C}"/>
              </a:ext>
            </a:extLst>
          </p:cNvPr>
          <p:cNvSpPr>
            <a:spLocks noGrp="1"/>
          </p:cNvSpPr>
          <p:nvPr>
            <p:ph idx="1"/>
          </p:nvPr>
        </p:nvSpPr>
        <p:spPr/>
        <p:txBody>
          <a:bodyPr/>
          <a:lstStyle/>
          <a:p>
            <a:r>
              <a:rPr lang="en-US" dirty="0"/>
              <a:t> </a:t>
            </a:r>
          </a:p>
        </p:txBody>
      </p:sp>
      <p:sp>
        <p:nvSpPr>
          <p:cNvPr id="4" name="Slide Number Placeholder 3">
            <a:extLst>
              <a:ext uri="{FF2B5EF4-FFF2-40B4-BE49-F238E27FC236}">
                <a16:creationId xmlns:a16="http://schemas.microsoft.com/office/drawing/2014/main" id="{A71FB9F4-3CCD-B7EC-ABED-42E06B1840D6}"/>
              </a:ext>
            </a:extLst>
          </p:cNvPr>
          <p:cNvSpPr>
            <a:spLocks noGrp="1"/>
          </p:cNvSpPr>
          <p:nvPr>
            <p:ph type="sldNum" sz="quarter" idx="12"/>
          </p:nvPr>
        </p:nvSpPr>
        <p:spPr/>
        <p:txBody>
          <a:bodyPr/>
          <a:lstStyle/>
          <a:p>
            <a:fld id="{D78CD0DB-1909-DB48-8B43-F402CD30F538}" type="slidenum">
              <a:rPr lang="en-US" smtClean="0"/>
              <a:t>88</a:t>
            </a:fld>
            <a:endParaRPr lang="en-US"/>
          </a:p>
        </p:txBody>
      </p:sp>
      <p:pic>
        <p:nvPicPr>
          <p:cNvPr id="5" name="Picture 4">
            <a:extLst>
              <a:ext uri="{FF2B5EF4-FFF2-40B4-BE49-F238E27FC236}">
                <a16:creationId xmlns:a16="http://schemas.microsoft.com/office/drawing/2014/main" id="{C6BE4C06-C722-940F-AF77-7349F129F907}"/>
              </a:ext>
            </a:extLst>
          </p:cNvPr>
          <p:cNvPicPr>
            <a:picLocks noChangeAspect="1"/>
          </p:cNvPicPr>
          <p:nvPr/>
        </p:nvPicPr>
        <p:blipFill>
          <a:blip r:embed="rId2"/>
          <a:stretch>
            <a:fillRect/>
          </a:stretch>
        </p:blipFill>
        <p:spPr>
          <a:xfrm>
            <a:off x="2590800" y="1719438"/>
            <a:ext cx="6403004" cy="3954397"/>
          </a:xfrm>
          <a:prstGeom prst="rect">
            <a:avLst/>
          </a:prstGeom>
        </p:spPr>
      </p:pic>
      <p:pic>
        <p:nvPicPr>
          <p:cNvPr id="6" name="Picture 2">
            <a:extLst>
              <a:ext uri="{FF2B5EF4-FFF2-40B4-BE49-F238E27FC236}">
                <a16:creationId xmlns:a16="http://schemas.microsoft.com/office/drawing/2014/main" id="{EED02C4D-639E-94F4-779D-A4E8720E0D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09" y="2977995"/>
            <a:ext cx="2464259" cy="22121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a:extLst>
              <a:ext uri="{FF2B5EF4-FFF2-40B4-BE49-F238E27FC236}">
                <a16:creationId xmlns:a16="http://schemas.microsoft.com/office/drawing/2014/main" id="{4D80984B-7447-0FB3-115B-345442A33473}"/>
              </a:ext>
            </a:extLst>
          </p:cNvPr>
          <p:cNvSpPr txBox="1"/>
          <p:nvPr/>
        </p:nvSpPr>
        <p:spPr>
          <a:xfrm>
            <a:off x="588608" y="6019800"/>
            <a:ext cx="7645765" cy="369332"/>
          </a:xfrm>
          <a:prstGeom prst="rect">
            <a:avLst/>
          </a:prstGeom>
          <a:noFill/>
        </p:spPr>
        <p:txBody>
          <a:bodyPr wrap="square" rtlCol="0">
            <a:spAutoFit/>
          </a:bodyPr>
          <a:lstStyle/>
          <a:p>
            <a:r>
              <a:rPr lang="en-US" dirty="0"/>
              <a:t>Trapped mode is part vertical, horizontal, and longitudinal: Hybrid mode.</a:t>
            </a:r>
          </a:p>
        </p:txBody>
      </p:sp>
    </p:spTree>
    <p:extLst>
      <p:ext uri="{BB962C8B-B14F-4D97-AF65-F5344CB8AC3E}">
        <p14:creationId xmlns:p14="http://schemas.microsoft.com/office/powerpoint/2010/main" val="3303321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00C9B-0D9E-6B9D-3233-C5A156B43DF4}"/>
              </a:ext>
            </a:extLst>
          </p:cNvPr>
          <p:cNvSpPr>
            <a:spLocks noGrp="1"/>
          </p:cNvSpPr>
          <p:nvPr>
            <p:ph type="title"/>
          </p:nvPr>
        </p:nvSpPr>
        <p:spPr/>
        <p:txBody>
          <a:bodyPr/>
          <a:lstStyle/>
          <a:p>
            <a:r>
              <a:rPr lang="en-US" dirty="0"/>
              <a:t>FCCee IR bellows has HOM Losses</a:t>
            </a:r>
          </a:p>
        </p:txBody>
      </p:sp>
      <p:pic>
        <p:nvPicPr>
          <p:cNvPr id="5" name="Content Placeholder 4">
            <a:extLst>
              <a:ext uri="{FF2B5EF4-FFF2-40B4-BE49-F238E27FC236}">
                <a16:creationId xmlns:a16="http://schemas.microsoft.com/office/drawing/2014/main" id="{182E5722-CC3F-18E0-69FC-276DDF931829}"/>
              </a:ext>
            </a:extLst>
          </p:cNvPr>
          <p:cNvPicPr>
            <a:picLocks noGrp="1" noChangeAspect="1"/>
          </p:cNvPicPr>
          <p:nvPr>
            <p:ph idx="1"/>
          </p:nvPr>
        </p:nvPicPr>
        <p:blipFill>
          <a:blip r:embed="rId2"/>
          <a:stretch>
            <a:fillRect/>
          </a:stretch>
        </p:blipFill>
        <p:spPr>
          <a:xfrm>
            <a:off x="315582" y="1825767"/>
            <a:ext cx="7914018" cy="4444655"/>
          </a:xfrm>
          <a:prstGeom prst="rect">
            <a:avLst/>
          </a:prstGeom>
        </p:spPr>
      </p:pic>
      <p:sp>
        <p:nvSpPr>
          <p:cNvPr id="4" name="Slide Number Placeholder 3">
            <a:extLst>
              <a:ext uri="{FF2B5EF4-FFF2-40B4-BE49-F238E27FC236}">
                <a16:creationId xmlns:a16="http://schemas.microsoft.com/office/drawing/2014/main" id="{E40B11C7-15FF-EAEB-5A4E-554B4A42AC16}"/>
              </a:ext>
            </a:extLst>
          </p:cNvPr>
          <p:cNvSpPr>
            <a:spLocks noGrp="1"/>
          </p:cNvSpPr>
          <p:nvPr>
            <p:ph type="sldNum" sz="quarter" idx="12"/>
          </p:nvPr>
        </p:nvSpPr>
        <p:spPr/>
        <p:txBody>
          <a:bodyPr/>
          <a:lstStyle/>
          <a:p>
            <a:fld id="{D78CD0DB-1909-DB48-8B43-F402CD30F538}" type="slidenum">
              <a:rPr lang="en-US" smtClean="0"/>
              <a:t>89</a:t>
            </a:fld>
            <a:endParaRPr lang="en-US"/>
          </a:p>
        </p:txBody>
      </p:sp>
      <p:sp>
        <p:nvSpPr>
          <p:cNvPr id="3" name="TextBox 2">
            <a:extLst>
              <a:ext uri="{FF2B5EF4-FFF2-40B4-BE49-F238E27FC236}">
                <a16:creationId xmlns:a16="http://schemas.microsoft.com/office/drawing/2014/main" id="{482943FE-3DF6-FB75-0221-46A4426DE65C}"/>
              </a:ext>
            </a:extLst>
          </p:cNvPr>
          <p:cNvSpPr txBox="1"/>
          <p:nvPr/>
        </p:nvSpPr>
        <p:spPr>
          <a:xfrm>
            <a:off x="1066800" y="1219200"/>
            <a:ext cx="7859972" cy="369332"/>
          </a:xfrm>
          <a:prstGeom prst="rect">
            <a:avLst/>
          </a:prstGeom>
          <a:noFill/>
        </p:spPr>
        <p:txBody>
          <a:bodyPr wrap="none" rtlCol="0">
            <a:spAutoFit/>
          </a:bodyPr>
          <a:lstStyle/>
          <a:p>
            <a:r>
              <a:rPr lang="en-US" dirty="0">
                <a:solidFill>
                  <a:srgbClr val="FF0000"/>
                </a:solidFill>
              </a:rPr>
              <a:t>Central chamber has 1.5 Amp x 2 beams = 3 Amps of short length bunches!</a:t>
            </a:r>
          </a:p>
        </p:txBody>
      </p:sp>
    </p:spTree>
    <p:extLst>
      <p:ext uri="{BB962C8B-B14F-4D97-AF65-F5344CB8AC3E}">
        <p14:creationId xmlns:p14="http://schemas.microsoft.com/office/powerpoint/2010/main" val="86161745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8DC9A-92EF-B88F-5647-195D5AF0CA5B}"/>
              </a:ext>
            </a:extLst>
          </p:cNvPr>
          <p:cNvSpPr>
            <a:spLocks noGrp="1"/>
          </p:cNvSpPr>
          <p:nvPr>
            <p:ph type="title"/>
          </p:nvPr>
        </p:nvSpPr>
        <p:spPr/>
        <p:txBody>
          <a:bodyPr/>
          <a:lstStyle/>
          <a:p>
            <a:r>
              <a:rPr lang="en-US" dirty="0"/>
              <a:t>HOM Modes in IR bellows design</a:t>
            </a:r>
          </a:p>
        </p:txBody>
      </p:sp>
      <p:pic>
        <p:nvPicPr>
          <p:cNvPr id="5" name="Content Placeholder 4">
            <a:extLst>
              <a:ext uri="{FF2B5EF4-FFF2-40B4-BE49-F238E27FC236}">
                <a16:creationId xmlns:a16="http://schemas.microsoft.com/office/drawing/2014/main" id="{DC922FD2-92F0-CB97-7A6B-CC30BA279323}"/>
              </a:ext>
            </a:extLst>
          </p:cNvPr>
          <p:cNvPicPr>
            <a:picLocks noGrp="1" noChangeAspect="1"/>
          </p:cNvPicPr>
          <p:nvPr>
            <p:ph idx="1"/>
          </p:nvPr>
        </p:nvPicPr>
        <p:blipFill>
          <a:blip r:embed="rId3"/>
          <a:stretch>
            <a:fillRect/>
          </a:stretch>
        </p:blipFill>
        <p:spPr>
          <a:xfrm>
            <a:off x="227926" y="1314876"/>
            <a:ext cx="8657155" cy="5003375"/>
          </a:xfrm>
          <a:prstGeom prst="rect">
            <a:avLst/>
          </a:prstGeom>
        </p:spPr>
      </p:pic>
      <p:sp>
        <p:nvSpPr>
          <p:cNvPr id="4" name="Slide Number Placeholder 3">
            <a:extLst>
              <a:ext uri="{FF2B5EF4-FFF2-40B4-BE49-F238E27FC236}">
                <a16:creationId xmlns:a16="http://schemas.microsoft.com/office/drawing/2014/main" id="{FC03CEF0-1758-EA9A-61FB-203D5B581A47}"/>
              </a:ext>
            </a:extLst>
          </p:cNvPr>
          <p:cNvSpPr>
            <a:spLocks noGrp="1"/>
          </p:cNvSpPr>
          <p:nvPr>
            <p:ph type="sldNum" sz="quarter" idx="12"/>
          </p:nvPr>
        </p:nvSpPr>
        <p:spPr/>
        <p:txBody>
          <a:bodyPr/>
          <a:lstStyle/>
          <a:p>
            <a:fld id="{D78CD0DB-1909-DB48-8B43-F402CD30F538}" type="slidenum">
              <a:rPr lang="en-US" smtClean="0"/>
              <a:t>90</a:t>
            </a:fld>
            <a:endParaRPr lang="en-US"/>
          </a:p>
        </p:txBody>
      </p:sp>
    </p:spTree>
    <p:extLst>
      <p:ext uri="{BB962C8B-B14F-4D97-AF65-F5344CB8AC3E}">
        <p14:creationId xmlns:p14="http://schemas.microsoft.com/office/powerpoint/2010/main" val="26434360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71590B-A79E-CFFE-2A81-45686DEFCD4E}"/>
              </a:ext>
            </a:extLst>
          </p:cNvPr>
          <p:cNvSpPr>
            <a:spLocks noGrp="1"/>
          </p:cNvSpPr>
          <p:nvPr>
            <p:ph type="sldNum" sz="quarter" idx="11"/>
          </p:nvPr>
        </p:nvSpPr>
        <p:spPr/>
        <p:txBody>
          <a:bodyPr/>
          <a:lstStyle/>
          <a:p>
            <a:fld id="{5BD36294-2849-48A8-8531-5354CF3095D2}" type="slidenum">
              <a:rPr lang="en-US" smtClean="0"/>
              <a:pPr/>
              <a:t>91</a:t>
            </a:fld>
            <a:endParaRPr lang="en-US" dirty="0"/>
          </a:p>
        </p:txBody>
      </p:sp>
      <p:sp>
        <p:nvSpPr>
          <p:cNvPr id="3" name="Title 2">
            <a:extLst>
              <a:ext uri="{FF2B5EF4-FFF2-40B4-BE49-F238E27FC236}">
                <a16:creationId xmlns:a16="http://schemas.microsoft.com/office/drawing/2014/main" id="{FD1123FA-469C-CEDD-784D-DDCC85F295E4}"/>
              </a:ext>
            </a:extLst>
          </p:cNvPr>
          <p:cNvSpPr>
            <a:spLocks noGrp="1"/>
          </p:cNvSpPr>
          <p:nvPr>
            <p:ph type="title"/>
          </p:nvPr>
        </p:nvSpPr>
        <p:spPr>
          <a:xfrm>
            <a:off x="451822" y="129091"/>
            <a:ext cx="8433260" cy="753033"/>
          </a:xfrm>
        </p:spPr>
        <p:txBody>
          <a:bodyPr/>
          <a:lstStyle/>
          <a:p>
            <a:r>
              <a:rPr lang="en-US" dirty="0"/>
              <a:t>SuperKEKB beam impedance to study beam instabilities</a:t>
            </a:r>
          </a:p>
        </p:txBody>
      </p:sp>
      <p:pic>
        <p:nvPicPr>
          <p:cNvPr id="6" name="Content Placeholder 5">
            <a:extLst>
              <a:ext uri="{FF2B5EF4-FFF2-40B4-BE49-F238E27FC236}">
                <a16:creationId xmlns:a16="http://schemas.microsoft.com/office/drawing/2014/main" id="{88502E16-D62A-07E1-E35F-CB4B1265FE48}"/>
              </a:ext>
            </a:extLst>
          </p:cNvPr>
          <p:cNvPicPr>
            <a:picLocks noGrp="1" noChangeAspect="1"/>
          </p:cNvPicPr>
          <p:nvPr>
            <p:ph sz="quarter" idx="14"/>
          </p:nvPr>
        </p:nvPicPr>
        <p:blipFill>
          <a:blip r:embed="rId2"/>
          <a:stretch>
            <a:fillRect/>
          </a:stretch>
        </p:blipFill>
        <p:spPr>
          <a:xfrm>
            <a:off x="138235" y="1524000"/>
            <a:ext cx="8747083" cy="4953000"/>
          </a:xfrm>
        </p:spPr>
      </p:pic>
    </p:spTree>
    <p:extLst>
      <p:ext uri="{BB962C8B-B14F-4D97-AF65-F5344CB8AC3E}">
        <p14:creationId xmlns:p14="http://schemas.microsoft.com/office/powerpoint/2010/main" val="412208639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B36C4EF-03AB-B4AD-3C2E-762C8F657E25}"/>
              </a:ext>
            </a:extLst>
          </p:cNvPr>
          <p:cNvSpPr>
            <a:spLocks noGrp="1"/>
          </p:cNvSpPr>
          <p:nvPr>
            <p:ph type="sldNum" sz="quarter" idx="11"/>
          </p:nvPr>
        </p:nvSpPr>
        <p:spPr/>
        <p:txBody>
          <a:bodyPr/>
          <a:lstStyle/>
          <a:p>
            <a:fld id="{5BD36294-2849-48A8-8531-5354CF3095D2}" type="slidenum">
              <a:rPr lang="en-US" smtClean="0"/>
              <a:pPr/>
              <a:t>92</a:t>
            </a:fld>
            <a:endParaRPr lang="en-US" dirty="0"/>
          </a:p>
        </p:txBody>
      </p:sp>
      <p:sp>
        <p:nvSpPr>
          <p:cNvPr id="3" name="Title 2">
            <a:extLst>
              <a:ext uri="{FF2B5EF4-FFF2-40B4-BE49-F238E27FC236}">
                <a16:creationId xmlns:a16="http://schemas.microsoft.com/office/drawing/2014/main" id="{297C0A76-615A-6B75-42A5-CE1194080D83}"/>
              </a:ext>
            </a:extLst>
          </p:cNvPr>
          <p:cNvSpPr>
            <a:spLocks noGrp="1"/>
          </p:cNvSpPr>
          <p:nvPr>
            <p:ph type="title"/>
          </p:nvPr>
        </p:nvSpPr>
        <p:spPr/>
        <p:txBody>
          <a:bodyPr/>
          <a:lstStyle/>
          <a:p>
            <a:r>
              <a:rPr lang="en-US" dirty="0"/>
              <a:t>Polarization and Energy Calibration</a:t>
            </a:r>
          </a:p>
        </p:txBody>
      </p:sp>
      <p:pic>
        <p:nvPicPr>
          <p:cNvPr id="6" name="Content Placeholder 5">
            <a:extLst>
              <a:ext uri="{FF2B5EF4-FFF2-40B4-BE49-F238E27FC236}">
                <a16:creationId xmlns:a16="http://schemas.microsoft.com/office/drawing/2014/main" id="{BA0201ED-F96A-8CA9-0E55-F3F4FDD4D096}"/>
              </a:ext>
            </a:extLst>
          </p:cNvPr>
          <p:cNvPicPr>
            <a:picLocks noGrp="1" noChangeAspect="1"/>
          </p:cNvPicPr>
          <p:nvPr>
            <p:ph sz="quarter" idx="14"/>
          </p:nvPr>
        </p:nvPicPr>
        <p:blipFill>
          <a:blip r:embed="rId2"/>
          <a:stretch>
            <a:fillRect/>
          </a:stretch>
        </p:blipFill>
        <p:spPr>
          <a:xfrm>
            <a:off x="428368" y="1143000"/>
            <a:ext cx="7496432" cy="2909848"/>
          </a:xfrm>
        </p:spPr>
      </p:pic>
      <p:pic>
        <p:nvPicPr>
          <p:cNvPr id="8" name="Picture 7">
            <a:extLst>
              <a:ext uri="{FF2B5EF4-FFF2-40B4-BE49-F238E27FC236}">
                <a16:creationId xmlns:a16="http://schemas.microsoft.com/office/drawing/2014/main" id="{FCC997B9-57F2-74CB-D24E-4CAEB86ECAEF}"/>
              </a:ext>
            </a:extLst>
          </p:cNvPr>
          <p:cNvPicPr>
            <a:picLocks noChangeAspect="1"/>
          </p:cNvPicPr>
          <p:nvPr/>
        </p:nvPicPr>
        <p:blipFill>
          <a:blip r:embed="rId3"/>
          <a:stretch>
            <a:fillRect/>
          </a:stretch>
        </p:blipFill>
        <p:spPr>
          <a:xfrm>
            <a:off x="1295400" y="4191000"/>
            <a:ext cx="6858000" cy="2313122"/>
          </a:xfrm>
          <a:prstGeom prst="rect">
            <a:avLst/>
          </a:prstGeom>
        </p:spPr>
      </p:pic>
    </p:spTree>
    <p:extLst>
      <p:ext uri="{BB962C8B-B14F-4D97-AF65-F5344CB8AC3E}">
        <p14:creationId xmlns:p14="http://schemas.microsoft.com/office/powerpoint/2010/main" val="269810340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58A0C1-3B55-2A1E-DA6F-BB8A07C56F36}"/>
              </a:ext>
            </a:extLst>
          </p:cNvPr>
          <p:cNvSpPr>
            <a:spLocks noGrp="1"/>
          </p:cNvSpPr>
          <p:nvPr>
            <p:ph type="sldNum" sz="quarter" idx="11"/>
          </p:nvPr>
        </p:nvSpPr>
        <p:spPr/>
        <p:txBody>
          <a:bodyPr/>
          <a:lstStyle/>
          <a:p>
            <a:fld id="{5BD36294-2849-48A8-8531-5354CF3095D2}" type="slidenum">
              <a:rPr lang="en-US" smtClean="0"/>
              <a:pPr/>
              <a:t>93</a:t>
            </a:fld>
            <a:endParaRPr lang="en-US" dirty="0"/>
          </a:p>
        </p:txBody>
      </p:sp>
      <p:sp>
        <p:nvSpPr>
          <p:cNvPr id="3" name="Title 2">
            <a:extLst>
              <a:ext uri="{FF2B5EF4-FFF2-40B4-BE49-F238E27FC236}">
                <a16:creationId xmlns:a16="http://schemas.microsoft.com/office/drawing/2014/main" id="{DEDB81F3-FE61-B61A-E2BD-47681370FD28}"/>
              </a:ext>
            </a:extLst>
          </p:cNvPr>
          <p:cNvSpPr>
            <a:spLocks noGrp="1"/>
          </p:cNvSpPr>
          <p:nvPr>
            <p:ph type="title"/>
          </p:nvPr>
        </p:nvSpPr>
        <p:spPr/>
        <p:txBody>
          <a:bodyPr/>
          <a:lstStyle/>
          <a:p>
            <a:r>
              <a:rPr lang="en-US" dirty="0"/>
              <a:t>Beam polarization measurement near the IP</a:t>
            </a:r>
          </a:p>
        </p:txBody>
      </p:sp>
      <p:pic>
        <p:nvPicPr>
          <p:cNvPr id="6" name="Content Placeholder 5">
            <a:extLst>
              <a:ext uri="{FF2B5EF4-FFF2-40B4-BE49-F238E27FC236}">
                <a16:creationId xmlns:a16="http://schemas.microsoft.com/office/drawing/2014/main" id="{480BD35E-4D11-4D11-F74F-F261D6D5F437}"/>
              </a:ext>
            </a:extLst>
          </p:cNvPr>
          <p:cNvPicPr>
            <a:picLocks noGrp="1" noChangeAspect="1"/>
          </p:cNvPicPr>
          <p:nvPr>
            <p:ph sz="quarter" idx="14"/>
          </p:nvPr>
        </p:nvPicPr>
        <p:blipFill>
          <a:blip r:embed="rId2"/>
          <a:stretch>
            <a:fillRect/>
          </a:stretch>
        </p:blipFill>
        <p:spPr>
          <a:xfrm>
            <a:off x="569847" y="1670050"/>
            <a:ext cx="7861431" cy="4648200"/>
          </a:xfrm>
        </p:spPr>
      </p:pic>
    </p:spTree>
    <p:extLst>
      <p:ext uri="{BB962C8B-B14F-4D97-AF65-F5344CB8AC3E}">
        <p14:creationId xmlns:p14="http://schemas.microsoft.com/office/powerpoint/2010/main" val="165767148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E9DC7BB-1196-D283-F0F6-A6AAF45FFFEC}"/>
              </a:ext>
            </a:extLst>
          </p:cNvPr>
          <p:cNvSpPr>
            <a:spLocks noGrp="1"/>
          </p:cNvSpPr>
          <p:nvPr>
            <p:ph type="sldNum" sz="quarter" idx="11"/>
          </p:nvPr>
        </p:nvSpPr>
        <p:spPr/>
        <p:txBody>
          <a:bodyPr/>
          <a:lstStyle/>
          <a:p>
            <a:fld id="{5BD36294-2849-48A8-8531-5354CF3095D2}" type="slidenum">
              <a:rPr lang="en-US" smtClean="0"/>
              <a:pPr/>
              <a:t>94</a:t>
            </a:fld>
            <a:endParaRPr lang="en-US" dirty="0"/>
          </a:p>
        </p:txBody>
      </p:sp>
      <p:sp>
        <p:nvSpPr>
          <p:cNvPr id="3" name="Title 2">
            <a:extLst>
              <a:ext uri="{FF2B5EF4-FFF2-40B4-BE49-F238E27FC236}">
                <a16:creationId xmlns:a16="http://schemas.microsoft.com/office/drawing/2014/main" id="{7EE3E5C3-C6A9-F159-6E9C-5706337F9AA7}"/>
              </a:ext>
            </a:extLst>
          </p:cNvPr>
          <p:cNvSpPr>
            <a:spLocks noGrp="1"/>
          </p:cNvSpPr>
          <p:nvPr>
            <p:ph type="title"/>
          </p:nvPr>
        </p:nvSpPr>
        <p:spPr/>
        <p:txBody>
          <a:bodyPr/>
          <a:lstStyle/>
          <a:p>
            <a:r>
              <a:rPr lang="en-US" dirty="0"/>
              <a:t>FCC background studies</a:t>
            </a:r>
          </a:p>
        </p:txBody>
      </p:sp>
      <p:pic>
        <p:nvPicPr>
          <p:cNvPr id="6" name="Content Placeholder 5">
            <a:extLst>
              <a:ext uri="{FF2B5EF4-FFF2-40B4-BE49-F238E27FC236}">
                <a16:creationId xmlns:a16="http://schemas.microsoft.com/office/drawing/2014/main" id="{E7A7DE02-6367-9F56-537C-1D06DE540BB0}"/>
              </a:ext>
            </a:extLst>
          </p:cNvPr>
          <p:cNvPicPr>
            <a:picLocks noGrp="1" noChangeAspect="1"/>
          </p:cNvPicPr>
          <p:nvPr>
            <p:ph sz="quarter" idx="14"/>
          </p:nvPr>
        </p:nvPicPr>
        <p:blipFill>
          <a:blip r:embed="rId2"/>
          <a:stretch>
            <a:fillRect/>
          </a:stretch>
        </p:blipFill>
        <p:spPr>
          <a:xfrm>
            <a:off x="153169" y="1676401"/>
            <a:ext cx="8706699" cy="4641850"/>
          </a:xfrm>
        </p:spPr>
      </p:pic>
    </p:spTree>
    <p:extLst>
      <p:ext uri="{BB962C8B-B14F-4D97-AF65-F5344CB8AC3E}">
        <p14:creationId xmlns:p14="http://schemas.microsoft.com/office/powerpoint/2010/main" val="40638365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9A002C-790F-6452-CDBA-A9F6710217E6}"/>
              </a:ext>
            </a:extLst>
          </p:cNvPr>
          <p:cNvSpPr>
            <a:spLocks noGrp="1"/>
          </p:cNvSpPr>
          <p:nvPr>
            <p:ph type="sldNum" sz="quarter" idx="11"/>
          </p:nvPr>
        </p:nvSpPr>
        <p:spPr/>
        <p:txBody>
          <a:bodyPr/>
          <a:lstStyle/>
          <a:p>
            <a:fld id="{5BD36294-2849-48A8-8531-5354CF3095D2}" type="slidenum">
              <a:rPr lang="en-US" smtClean="0"/>
              <a:pPr/>
              <a:t>95</a:t>
            </a:fld>
            <a:endParaRPr lang="en-US" dirty="0"/>
          </a:p>
        </p:txBody>
      </p:sp>
      <p:sp>
        <p:nvSpPr>
          <p:cNvPr id="3" name="Title 2">
            <a:extLst>
              <a:ext uri="{FF2B5EF4-FFF2-40B4-BE49-F238E27FC236}">
                <a16:creationId xmlns:a16="http://schemas.microsoft.com/office/drawing/2014/main" id="{A6CE7D0D-9970-C8EC-2979-6BB9882A0555}"/>
              </a:ext>
            </a:extLst>
          </p:cNvPr>
          <p:cNvSpPr>
            <a:spLocks noGrp="1"/>
          </p:cNvSpPr>
          <p:nvPr>
            <p:ph type="title"/>
          </p:nvPr>
        </p:nvSpPr>
        <p:spPr/>
        <p:txBody>
          <a:bodyPr/>
          <a:lstStyle/>
          <a:p>
            <a:r>
              <a:rPr lang="en-US" dirty="0"/>
              <a:t>Comprehensive collimation systems</a:t>
            </a:r>
          </a:p>
        </p:txBody>
      </p:sp>
      <p:sp>
        <p:nvSpPr>
          <p:cNvPr id="4" name="Content Placeholder 3">
            <a:extLst>
              <a:ext uri="{FF2B5EF4-FFF2-40B4-BE49-F238E27FC236}">
                <a16:creationId xmlns:a16="http://schemas.microsoft.com/office/drawing/2014/main" id="{2018A71A-F679-4F6B-AD76-EE3E0F236779}"/>
              </a:ext>
            </a:extLst>
          </p:cNvPr>
          <p:cNvSpPr>
            <a:spLocks noGrp="1"/>
          </p:cNvSpPr>
          <p:nvPr>
            <p:ph sz="quarter" idx="14"/>
          </p:nvPr>
        </p:nvSpPr>
        <p:spPr/>
        <p:txBody>
          <a:bodyPr/>
          <a:lstStyle/>
          <a:p>
            <a:r>
              <a:rPr lang="en-US" dirty="0"/>
              <a:t> </a:t>
            </a:r>
          </a:p>
        </p:txBody>
      </p:sp>
      <p:pic>
        <p:nvPicPr>
          <p:cNvPr id="5" name="Picture 4">
            <a:extLst>
              <a:ext uri="{FF2B5EF4-FFF2-40B4-BE49-F238E27FC236}">
                <a16:creationId xmlns:a16="http://schemas.microsoft.com/office/drawing/2014/main" id="{3A4E8F72-2B38-F8C6-C6D8-BC65D0480803}"/>
              </a:ext>
            </a:extLst>
          </p:cNvPr>
          <p:cNvPicPr>
            <a:picLocks noChangeAspect="1"/>
          </p:cNvPicPr>
          <p:nvPr/>
        </p:nvPicPr>
        <p:blipFill>
          <a:blip r:embed="rId2"/>
          <a:stretch>
            <a:fillRect/>
          </a:stretch>
        </p:blipFill>
        <p:spPr>
          <a:xfrm>
            <a:off x="1981200" y="1251350"/>
            <a:ext cx="4679182" cy="5482475"/>
          </a:xfrm>
          <a:prstGeom prst="rect">
            <a:avLst/>
          </a:prstGeom>
        </p:spPr>
      </p:pic>
    </p:spTree>
    <p:extLst>
      <p:ext uri="{BB962C8B-B14F-4D97-AF65-F5344CB8AC3E}">
        <p14:creationId xmlns:p14="http://schemas.microsoft.com/office/powerpoint/2010/main" val="21766242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F72C67-EC0D-14C1-1090-44452AC608AA}"/>
              </a:ext>
            </a:extLst>
          </p:cNvPr>
          <p:cNvSpPr>
            <a:spLocks noGrp="1"/>
          </p:cNvSpPr>
          <p:nvPr>
            <p:ph type="sldNum" sz="quarter" idx="11"/>
          </p:nvPr>
        </p:nvSpPr>
        <p:spPr/>
        <p:txBody>
          <a:bodyPr/>
          <a:lstStyle/>
          <a:p>
            <a:fld id="{5BD36294-2849-48A8-8531-5354CF3095D2}" type="slidenum">
              <a:rPr lang="en-US" smtClean="0"/>
              <a:pPr/>
              <a:t>96</a:t>
            </a:fld>
            <a:endParaRPr lang="en-US" dirty="0"/>
          </a:p>
        </p:txBody>
      </p:sp>
      <p:sp>
        <p:nvSpPr>
          <p:cNvPr id="3" name="Title 2">
            <a:extLst>
              <a:ext uri="{FF2B5EF4-FFF2-40B4-BE49-F238E27FC236}">
                <a16:creationId xmlns:a16="http://schemas.microsoft.com/office/drawing/2014/main" id="{F62ED48A-15F7-6941-4453-F7DC9735C685}"/>
              </a:ext>
            </a:extLst>
          </p:cNvPr>
          <p:cNvSpPr>
            <a:spLocks noGrp="1"/>
          </p:cNvSpPr>
          <p:nvPr>
            <p:ph type="title"/>
          </p:nvPr>
        </p:nvSpPr>
        <p:spPr/>
        <p:txBody>
          <a:bodyPr/>
          <a:lstStyle/>
          <a:p>
            <a:r>
              <a:rPr lang="en-US" dirty="0"/>
              <a:t>Radiative Bhabha’s in SuperKEKB IR</a:t>
            </a:r>
          </a:p>
        </p:txBody>
      </p:sp>
      <p:pic>
        <p:nvPicPr>
          <p:cNvPr id="5" name="Content Placeholder 4">
            <a:extLst>
              <a:ext uri="{FF2B5EF4-FFF2-40B4-BE49-F238E27FC236}">
                <a16:creationId xmlns:a16="http://schemas.microsoft.com/office/drawing/2014/main" id="{35E9B516-FA49-5FD8-404B-782CEFC5F71A}"/>
              </a:ext>
            </a:extLst>
          </p:cNvPr>
          <p:cNvPicPr>
            <a:picLocks noGrp="1" noChangeAspect="1"/>
          </p:cNvPicPr>
          <p:nvPr>
            <p:ph sz="quarter" idx="14"/>
          </p:nvPr>
        </p:nvPicPr>
        <p:blipFill>
          <a:blip r:embed="rId2"/>
          <a:stretch>
            <a:fillRect/>
          </a:stretch>
        </p:blipFill>
        <p:spPr>
          <a:xfrm>
            <a:off x="18445" y="1423920"/>
            <a:ext cx="8890057" cy="4748279"/>
          </a:xfrm>
          <a:prstGeom prst="rect">
            <a:avLst/>
          </a:prstGeom>
        </p:spPr>
      </p:pic>
    </p:spTree>
    <p:extLst>
      <p:ext uri="{BB962C8B-B14F-4D97-AF65-F5344CB8AC3E}">
        <p14:creationId xmlns:p14="http://schemas.microsoft.com/office/powerpoint/2010/main" val="80109896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6DF2F2-FEC9-277F-6F60-6FBEE142451E}"/>
              </a:ext>
            </a:extLst>
          </p:cNvPr>
          <p:cNvSpPr>
            <a:spLocks noGrp="1"/>
          </p:cNvSpPr>
          <p:nvPr>
            <p:ph type="sldNum" sz="quarter" idx="11"/>
          </p:nvPr>
        </p:nvSpPr>
        <p:spPr/>
        <p:txBody>
          <a:bodyPr/>
          <a:lstStyle/>
          <a:p>
            <a:fld id="{5BD36294-2849-48A8-8531-5354CF3095D2}" type="slidenum">
              <a:rPr lang="en-US" smtClean="0"/>
              <a:pPr/>
              <a:t>97</a:t>
            </a:fld>
            <a:endParaRPr lang="en-US" dirty="0"/>
          </a:p>
        </p:txBody>
      </p:sp>
      <p:sp>
        <p:nvSpPr>
          <p:cNvPr id="3" name="Title 2">
            <a:extLst>
              <a:ext uri="{FF2B5EF4-FFF2-40B4-BE49-F238E27FC236}">
                <a16:creationId xmlns:a16="http://schemas.microsoft.com/office/drawing/2014/main" id="{50F5DDFD-61D1-E978-0F95-7241842566E4}"/>
              </a:ext>
            </a:extLst>
          </p:cNvPr>
          <p:cNvSpPr>
            <a:spLocks noGrp="1"/>
          </p:cNvSpPr>
          <p:nvPr>
            <p:ph type="title"/>
          </p:nvPr>
        </p:nvSpPr>
        <p:spPr/>
        <p:txBody>
          <a:bodyPr/>
          <a:lstStyle/>
          <a:p>
            <a:r>
              <a:rPr lang="en-US" dirty="0"/>
              <a:t>BELLE-II and SuperKEKB backgrounds</a:t>
            </a:r>
          </a:p>
        </p:txBody>
      </p:sp>
      <p:pic>
        <p:nvPicPr>
          <p:cNvPr id="6" name="Content Placeholder 5">
            <a:extLst>
              <a:ext uri="{FF2B5EF4-FFF2-40B4-BE49-F238E27FC236}">
                <a16:creationId xmlns:a16="http://schemas.microsoft.com/office/drawing/2014/main" id="{3796E9DB-FE76-A7DA-6FF8-353A4E1361AA}"/>
              </a:ext>
            </a:extLst>
          </p:cNvPr>
          <p:cNvPicPr>
            <a:picLocks noGrp="1" noChangeAspect="1"/>
          </p:cNvPicPr>
          <p:nvPr>
            <p:ph sz="quarter" idx="14"/>
          </p:nvPr>
        </p:nvPicPr>
        <p:blipFill>
          <a:blip r:embed="rId2"/>
          <a:stretch>
            <a:fillRect/>
          </a:stretch>
        </p:blipFill>
        <p:spPr>
          <a:xfrm>
            <a:off x="163019" y="1828800"/>
            <a:ext cx="8649796" cy="4343400"/>
          </a:xfrm>
        </p:spPr>
      </p:pic>
    </p:spTree>
    <p:extLst>
      <p:ext uri="{BB962C8B-B14F-4D97-AF65-F5344CB8AC3E}">
        <p14:creationId xmlns:p14="http://schemas.microsoft.com/office/powerpoint/2010/main" val="155807138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40BE36A-9861-A802-46A1-9E62ADF6951A}"/>
              </a:ext>
            </a:extLst>
          </p:cNvPr>
          <p:cNvSpPr>
            <a:spLocks noGrp="1"/>
          </p:cNvSpPr>
          <p:nvPr>
            <p:ph type="sldNum" sz="quarter" idx="11"/>
          </p:nvPr>
        </p:nvSpPr>
        <p:spPr/>
        <p:txBody>
          <a:bodyPr/>
          <a:lstStyle/>
          <a:p>
            <a:fld id="{5BD36294-2849-48A8-8531-5354CF3095D2}" type="slidenum">
              <a:rPr lang="en-US" smtClean="0"/>
              <a:pPr/>
              <a:t>98</a:t>
            </a:fld>
            <a:endParaRPr lang="en-US" dirty="0"/>
          </a:p>
        </p:txBody>
      </p:sp>
      <p:sp>
        <p:nvSpPr>
          <p:cNvPr id="3" name="Title 2">
            <a:extLst>
              <a:ext uri="{FF2B5EF4-FFF2-40B4-BE49-F238E27FC236}">
                <a16:creationId xmlns:a16="http://schemas.microsoft.com/office/drawing/2014/main" id="{6FD1C637-328B-5201-70DB-E1D21A7B0B85}"/>
              </a:ext>
            </a:extLst>
          </p:cNvPr>
          <p:cNvSpPr>
            <a:spLocks noGrp="1"/>
          </p:cNvSpPr>
          <p:nvPr>
            <p:ph type="title"/>
          </p:nvPr>
        </p:nvSpPr>
        <p:spPr/>
        <p:txBody>
          <a:bodyPr/>
          <a:lstStyle/>
          <a:p>
            <a:r>
              <a:rPr lang="en-US" dirty="0"/>
              <a:t>PEP-II Synchrotron Radiation Fans</a:t>
            </a:r>
          </a:p>
        </p:txBody>
      </p:sp>
      <p:pic>
        <p:nvPicPr>
          <p:cNvPr id="5" name="Content Placeholder 4">
            <a:extLst>
              <a:ext uri="{FF2B5EF4-FFF2-40B4-BE49-F238E27FC236}">
                <a16:creationId xmlns:a16="http://schemas.microsoft.com/office/drawing/2014/main" id="{BFE87D31-E3C5-2943-68E3-C0E97F6B6C8D}"/>
              </a:ext>
            </a:extLst>
          </p:cNvPr>
          <p:cNvPicPr>
            <a:picLocks noGrp="1" noChangeAspect="1"/>
          </p:cNvPicPr>
          <p:nvPr>
            <p:ph sz="quarter" idx="14"/>
          </p:nvPr>
        </p:nvPicPr>
        <p:blipFill>
          <a:blip r:embed="rId2"/>
          <a:stretch>
            <a:fillRect/>
          </a:stretch>
        </p:blipFill>
        <p:spPr>
          <a:xfrm>
            <a:off x="194367" y="1676400"/>
            <a:ext cx="8600621" cy="4641851"/>
          </a:xfrm>
          <a:prstGeom prst="rect">
            <a:avLst/>
          </a:prstGeom>
        </p:spPr>
      </p:pic>
    </p:spTree>
    <p:extLst>
      <p:ext uri="{BB962C8B-B14F-4D97-AF65-F5344CB8AC3E}">
        <p14:creationId xmlns:p14="http://schemas.microsoft.com/office/powerpoint/2010/main" val="52565645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56B2EA-EA2E-A622-FBC5-63194B34727A}"/>
              </a:ext>
            </a:extLst>
          </p:cNvPr>
          <p:cNvSpPr>
            <a:spLocks noGrp="1"/>
          </p:cNvSpPr>
          <p:nvPr>
            <p:ph type="sldNum" sz="quarter" idx="11"/>
          </p:nvPr>
        </p:nvSpPr>
        <p:spPr/>
        <p:txBody>
          <a:bodyPr/>
          <a:lstStyle/>
          <a:p>
            <a:fld id="{5BD36294-2849-48A8-8531-5354CF3095D2}" type="slidenum">
              <a:rPr lang="en-US" smtClean="0"/>
              <a:pPr/>
              <a:t>99</a:t>
            </a:fld>
            <a:endParaRPr lang="en-US" dirty="0"/>
          </a:p>
        </p:txBody>
      </p:sp>
      <p:sp>
        <p:nvSpPr>
          <p:cNvPr id="3" name="Title 2">
            <a:extLst>
              <a:ext uri="{FF2B5EF4-FFF2-40B4-BE49-F238E27FC236}">
                <a16:creationId xmlns:a16="http://schemas.microsoft.com/office/drawing/2014/main" id="{7AFE3725-54F4-968D-9020-BF4A69A0CC00}"/>
              </a:ext>
            </a:extLst>
          </p:cNvPr>
          <p:cNvSpPr>
            <a:spLocks noGrp="1"/>
          </p:cNvSpPr>
          <p:nvPr>
            <p:ph type="title"/>
          </p:nvPr>
        </p:nvSpPr>
        <p:spPr/>
        <p:txBody>
          <a:bodyPr/>
          <a:lstStyle/>
          <a:p>
            <a:r>
              <a:rPr lang="en-US" dirty="0"/>
              <a:t>SR scattering from FCCee Mask Tips (M. Sullivan)</a:t>
            </a:r>
          </a:p>
        </p:txBody>
      </p:sp>
      <p:pic>
        <p:nvPicPr>
          <p:cNvPr id="6" name="Content Placeholder 5">
            <a:extLst>
              <a:ext uri="{FF2B5EF4-FFF2-40B4-BE49-F238E27FC236}">
                <a16:creationId xmlns:a16="http://schemas.microsoft.com/office/drawing/2014/main" id="{85BEFB19-B217-2BD7-E8AE-DAC88F726451}"/>
              </a:ext>
            </a:extLst>
          </p:cNvPr>
          <p:cNvPicPr>
            <a:picLocks noGrp="1" noChangeAspect="1"/>
          </p:cNvPicPr>
          <p:nvPr>
            <p:ph sz="quarter" idx="14"/>
          </p:nvPr>
        </p:nvPicPr>
        <p:blipFill>
          <a:blip r:embed="rId2"/>
          <a:stretch>
            <a:fillRect/>
          </a:stretch>
        </p:blipFill>
        <p:spPr>
          <a:xfrm>
            <a:off x="29954" y="1746616"/>
            <a:ext cx="5722978" cy="4292234"/>
          </a:xfrm>
        </p:spPr>
      </p:pic>
      <p:pic>
        <p:nvPicPr>
          <p:cNvPr id="5" name="Picture 4">
            <a:extLst>
              <a:ext uri="{FF2B5EF4-FFF2-40B4-BE49-F238E27FC236}">
                <a16:creationId xmlns:a16="http://schemas.microsoft.com/office/drawing/2014/main" id="{F107EFC6-0D43-6B4C-7703-A31A9EDE4FCA}"/>
              </a:ext>
            </a:extLst>
          </p:cNvPr>
          <p:cNvPicPr>
            <a:picLocks noChangeAspect="1"/>
          </p:cNvPicPr>
          <p:nvPr/>
        </p:nvPicPr>
        <p:blipFill>
          <a:blip r:embed="rId3"/>
          <a:stretch>
            <a:fillRect/>
          </a:stretch>
        </p:blipFill>
        <p:spPr>
          <a:xfrm>
            <a:off x="5752932" y="2971800"/>
            <a:ext cx="3163016" cy="1767667"/>
          </a:xfrm>
          <a:prstGeom prst="rect">
            <a:avLst/>
          </a:prstGeom>
        </p:spPr>
      </p:pic>
    </p:spTree>
    <p:extLst>
      <p:ext uri="{BB962C8B-B14F-4D97-AF65-F5344CB8AC3E}">
        <p14:creationId xmlns:p14="http://schemas.microsoft.com/office/powerpoint/2010/main" val="248011955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D989CE-FC47-1704-F979-B4327E1252FB}"/>
              </a:ext>
            </a:extLst>
          </p:cNvPr>
          <p:cNvSpPr>
            <a:spLocks noGrp="1"/>
          </p:cNvSpPr>
          <p:nvPr>
            <p:ph type="sldNum" sz="quarter" idx="11"/>
          </p:nvPr>
        </p:nvSpPr>
        <p:spPr/>
        <p:txBody>
          <a:bodyPr/>
          <a:lstStyle/>
          <a:p>
            <a:fld id="{5BD36294-2849-48A8-8531-5354CF3095D2}" type="slidenum">
              <a:rPr lang="en-US" smtClean="0"/>
              <a:pPr/>
              <a:t>100</a:t>
            </a:fld>
            <a:endParaRPr lang="en-US" dirty="0"/>
          </a:p>
        </p:txBody>
      </p:sp>
      <p:sp>
        <p:nvSpPr>
          <p:cNvPr id="3" name="Title 2">
            <a:extLst>
              <a:ext uri="{FF2B5EF4-FFF2-40B4-BE49-F238E27FC236}">
                <a16:creationId xmlns:a16="http://schemas.microsoft.com/office/drawing/2014/main" id="{6A3232E6-4B9C-A0A9-FB7E-A5456C809798}"/>
              </a:ext>
            </a:extLst>
          </p:cNvPr>
          <p:cNvSpPr>
            <a:spLocks noGrp="1"/>
          </p:cNvSpPr>
          <p:nvPr>
            <p:ph type="title"/>
          </p:nvPr>
        </p:nvSpPr>
        <p:spPr/>
        <p:txBody>
          <a:bodyPr/>
          <a:lstStyle/>
          <a:p>
            <a:r>
              <a:rPr lang="en-US" dirty="0"/>
              <a:t>Background sources</a:t>
            </a:r>
          </a:p>
        </p:txBody>
      </p:sp>
      <p:pic>
        <p:nvPicPr>
          <p:cNvPr id="6" name="Content Placeholder 5">
            <a:extLst>
              <a:ext uri="{FF2B5EF4-FFF2-40B4-BE49-F238E27FC236}">
                <a16:creationId xmlns:a16="http://schemas.microsoft.com/office/drawing/2014/main" id="{CBBDADFF-5917-91A0-C892-02A98F5EB5AB}"/>
              </a:ext>
            </a:extLst>
          </p:cNvPr>
          <p:cNvPicPr>
            <a:picLocks noGrp="1" noChangeAspect="1"/>
          </p:cNvPicPr>
          <p:nvPr>
            <p:ph sz="quarter" idx="14"/>
          </p:nvPr>
        </p:nvPicPr>
        <p:blipFill>
          <a:blip r:embed="rId2"/>
          <a:stretch>
            <a:fillRect/>
          </a:stretch>
        </p:blipFill>
        <p:spPr>
          <a:xfrm>
            <a:off x="40061" y="1828800"/>
            <a:ext cx="8894996" cy="4343400"/>
          </a:xfrm>
        </p:spPr>
      </p:pic>
    </p:spTree>
    <p:extLst>
      <p:ext uri="{BB962C8B-B14F-4D97-AF65-F5344CB8AC3E}">
        <p14:creationId xmlns:p14="http://schemas.microsoft.com/office/powerpoint/2010/main" val="348254833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34F51F-9506-1EE9-09B2-E8F781892EB0}"/>
              </a:ext>
            </a:extLst>
          </p:cNvPr>
          <p:cNvSpPr>
            <a:spLocks noGrp="1"/>
          </p:cNvSpPr>
          <p:nvPr>
            <p:ph type="sldNum" sz="quarter" idx="11"/>
          </p:nvPr>
        </p:nvSpPr>
        <p:spPr/>
        <p:txBody>
          <a:bodyPr/>
          <a:lstStyle/>
          <a:p>
            <a:fld id="{5BD36294-2849-48A8-8531-5354CF3095D2}" type="slidenum">
              <a:rPr lang="en-US" smtClean="0"/>
              <a:pPr/>
              <a:t>101</a:t>
            </a:fld>
            <a:endParaRPr lang="en-US" dirty="0"/>
          </a:p>
        </p:txBody>
      </p:sp>
      <p:sp>
        <p:nvSpPr>
          <p:cNvPr id="3" name="Title 2">
            <a:extLst>
              <a:ext uri="{FF2B5EF4-FFF2-40B4-BE49-F238E27FC236}">
                <a16:creationId xmlns:a16="http://schemas.microsoft.com/office/drawing/2014/main" id="{13E8A259-6974-FE2B-D47C-F16DC831F42B}"/>
              </a:ext>
            </a:extLst>
          </p:cNvPr>
          <p:cNvSpPr>
            <a:spLocks noGrp="1"/>
          </p:cNvSpPr>
          <p:nvPr>
            <p:ph type="title"/>
          </p:nvPr>
        </p:nvSpPr>
        <p:spPr/>
        <p:txBody>
          <a:bodyPr/>
          <a:lstStyle/>
          <a:p>
            <a:r>
              <a:rPr lang="en-US" dirty="0"/>
              <a:t>FCC IR Background Simulations</a:t>
            </a:r>
          </a:p>
        </p:txBody>
      </p:sp>
      <p:pic>
        <p:nvPicPr>
          <p:cNvPr id="6" name="Content Placeholder 5">
            <a:extLst>
              <a:ext uri="{FF2B5EF4-FFF2-40B4-BE49-F238E27FC236}">
                <a16:creationId xmlns:a16="http://schemas.microsoft.com/office/drawing/2014/main" id="{D9EAA6C8-2C7F-0599-1CBE-C2400729E7FF}"/>
              </a:ext>
            </a:extLst>
          </p:cNvPr>
          <p:cNvPicPr>
            <a:picLocks noGrp="1" noChangeAspect="1"/>
          </p:cNvPicPr>
          <p:nvPr>
            <p:ph sz="quarter" idx="14"/>
          </p:nvPr>
        </p:nvPicPr>
        <p:blipFill>
          <a:blip r:embed="rId2"/>
          <a:stretch>
            <a:fillRect/>
          </a:stretch>
        </p:blipFill>
        <p:spPr>
          <a:xfrm>
            <a:off x="93699" y="1748537"/>
            <a:ext cx="8791383" cy="4167707"/>
          </a:xfrm>
        </p:spPr>
      </p:pic>
    </p:spTree>
    <p:extLst>
      <p:ext uri="{BB962C8B-B14F-4D97-AF65-F5344CB8AC3E}">
        <p14:creationId xmlns:p14="http://schemas.microsoft.com/office/powerpoint/2010/main" val="12978502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F7B552-B2B7-F294-8FF6-7191F948F56E}"/>
              </a:ext>
            </a:extLst>
          </p:cNvPr>
          <p:cNvSpPr>
            <a:spLocks noGrp="1"/>
          </p:cNvSpPr>
          <p:nvPr>
            <p:ph type="sldNum" sz="quarter" idx="11"/>
          </p:nvPr>
        </p:nvSpPr>
        <p:spPr/>
        <p:txBody>
          <a:bodyPr/>
          <a:lstStyle/>
          <a:p>
            <a:fld id="{5BD36294-2849-48A8-8531-5354CF3095D2}" type="slidenum">
              <a:rPr lang="en-US" smtClean="0"/>
              <a:pPr/>
              <a:t>102</a:t>
            </a:fld>
            <a:endParaRPr lang="en-US" dirty="0"/>
          </a:p>
        </p:txBody>
      </p:sp>
      <p:sp>
        <p:nvSpPr>
          <p:cNvPr id="3" name="Title 2">
            <a:extLst>
              <a:ext uri="{FF2B5EF4-FFF2-40B4-BE49-F238E27FC236}">
                <a16:creationId xmlns:a16="http://schemas.microsoft.com/office/drawing/2014/main" id="{09368F35-F0AB-5920-296B-D79E7F310152}"/>
              </a:ext>
            </a:extLst>
          </p:cNvPr>
          <p:cNvSpPr>
            <a:spLocks noGrp="1"/>
          </p:cNvSpPr>
          <p:nvPr>
            <p:ph type="title"/>
          </p:nvPr>
        </p:nvSpPr>
        <p:spPr/>
        <p:txBody>
          <a:bodyPr/>
          <a:lstStyle/>
          <a:p>
            <a:r>
              <a:rPr lang="en-US" dirty="0"/>
              <a:t>Inputs for IP local background simulations</a:t>
            </a:r>
          </a:p>
        </p:txBody>
      </p:sp>
      <p:pic>
        <p:nvPicPr>
          <p:cNvPr id="6" name="Content Placeholder 5">
            <a:extLst>
              <a:ext uri="{FF2B5EF4-FFF2-40B4-BE49-F238E27FC236}">
                <a16:creationId xmlns:a16="http://schemas.microsoft.com/office/drawing/2014/main" id="{6FCD69DA-0544-2AC6-19D4-006FAA629B3E}"/>
              </a:ext>
            </a:extLst>
          </p:cNvPr>
          <p:cNvPicPr>
            <a:picLocks noGrp="1" noChangeAspect="1"/>
          </p:cNvPicPr>
          <p:nvPr>
            <p:ph sz="quarter" idx="14"/>
          </p:nvPr>
        </p:nvPicPr>
        <p:blipFill>
          <a:blip r:embed="rId2"/>
          <a:stretch>
            <a:fillRect/>
          </a:stretch>
        </p:blipFill>
        <p:spPr>
          <a:xfrm>
            <a:off x="446088" y="1722317"/>
            <a:ext cx="8438994" cy="4372654"/>
          </a:xfrm>
        </p:spPr>
      </p:pic>
    </p:spTree>
    <p:extLst>
      <p:ext uri="{BB962C8B-B14F-4D97-AF65-F5344CB8AC3E}">
        <p14:creationId xmlns:p14="http://schemas.microsoft.com/office/powerpoint/2010/main" val="255004285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383CB-4D66-7737-0D6A-3CE0782E6D6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C0FECC2-B203-557B-1730-4965ED27F197}"/>
              </a:ext>
            </a:extLst>
          </p:cNvPr>
          <p:cNvSpPr>
            <a:spLocks noGrp="1"/>
          </p:cNvSpPr>
          <p:nvPr>
            <p:ph type="sldNum" sz="quarter" idx="10"/>
          </p:nvPr>
        </p:nvSpPr>
        <p:spPr/>
        <p:txBody>
          <a:bodyPr/>
          <a:lstStyle/>
          <a:p>
            <a:fld id="{88A1DFE4-5FC5-43BD-BB7E-75EAD82B965F}" type="slidenum">
              <a:rPr lang="en-US" noProof="0" smtClean="0"/>
              <a:pPr/>
              <a:t>103</a:t>
            </a:fld>
            <a:endParaRPr lang="en-US" noProof="0" dirty="0"/>
          </a:p>
        </p:txBody>
      </p:sp>
      <p:sp>
        <p:nvSpPr>
          <p:cNvPr id="5" name="Title 4">
            <a:extLst>
              <a:ext uri="{FF2B5EF4-FFF2-40B4-BE49-F238E27FC236}">
                <a16:creationId xmlns:a16="http://schemas.microsoft.com/office/drawing/2014/main" id="{BCDC3146-4937-6CFB-9C9D-F34287AF8D5B}"/>
              </a:ext>
            </a:extLst>
          </p:cNvPr>
          <p:cNvSpPr>
            <a:spLocks noGrp="1"/>
          </p:cNvSpPr>
          <p:nvPr>
            <p:ph type="title"/>
          </p:nvPr>
        </p:nvSpPr>
        <p:spPr>
          <a:xfrm>
            <a:off x="107504" y="685801"/>
            <a:ext cx="8706150" cy="609599"/>
          </a:xfrm>
        </p:spPr>
        <p:txBody>
          <a:bodyPr/>
          <a:lstStyle/>
          <a:p>
            <a:r>
              <a:rPr lang="en-CH" dirty="0"/>
              <a:t>Direct </a:t>
            </a:r>
            <a:r>
              <a:rPr lang="en-CH"/>
              <a:t>observation </a:t>
            </a:r>
            <a:r>
              <a:rPr lang="en-US" dirty="0"/>
              <a:t>of background spectra</a:t>
            </a:r>
            <a:endParaRPr lang="en-CH" dirty="0"/>
          </a:p>
        </p:txBody>
      </p:sp>
      <p:sp>
        <p:nvSpPr>
          <p:cNvPr id="9" name="Textplatzhalter 4">
            <a:extLst>
              <a:ext uri="{FF2B5EF4-FFF2-40B4-BE49-F238E27FC236}">
                <a16:creationId xmlns:a16="http://schemas.microsoft.com/office/drawing/2014/main" id="{903E3465-775F-A154-32A3-3339B1F6FB50}"/>
              </a:ext>
            </a:extLst>
          </p:cNvPr>
          <p:cNvSpPr txBox="1">
            <a:spLocks/>
          </p:cNvSpPr>
          <p:nvPr/>
        </p:nvSpPr>
        <p:spPr>
          <a:xfrm>
            <a:off x="107505" y="2010088"/>
            <a:ext cx="4209059" cy="3467077"/>
          </a:xfrm>
          <a:prstGeom prst="rect">
            <a:avLst/>
          </a:prstGeom>
        </p:spPr>
        <p:txBody>
          <a:bodyPr vert="horz" lIns="91440" tIns="36000" rIns="91440" bIns="45720" rtlCol="0">
            <a:noAutofit/>
          </a:bodyPr>
          <a:lstStyle>
            <a:lvl1pPr marL="0" indent="0" algn="l" defTabSz="685800" rtl="0" eaLnBrk="1" latinLnBrk="0" hangingPunct="1">
              <a:lnSpc>
                <a:spcPts val="1950"/>
              </a:lnSpc>
              <a:spcBef>
                <a:spcPts val="0"/>
              </a:spcBef>
              <a:buFont typeface="Arial" panose="020B0604020202020204" pitchFamily="34" charset="0"/>
              <a:buNone/>
              <a:defRPr sz="1600" kern="1200">
                <a:solidFill>
                  <a:schemeClr val="tx1"/>
                </a:solidFill>
                <a:latin typeface="+mn-lt"/>
                <a:ea typeface="+mn-ea"/>
                <a:cs typeface="+mn-cs"/>
              </a:defRPr>
            </a:lvl1pPr>
            <a:lvl2pPr marL="340200" indent="-340200" algn="l" defTabSz="685800" rtl="0" eaLnBrk="1" latinLnBrk="0" hangingPunct="1">
              <a:lnSpc>
                <a:spcPts val="1950"/>
              </a:lnSpc>
              <a:spcBef>
                <a:spcPts val="0"/>
              </a:spcBef>
              <a:buFont typeface="Arial" panose="020B0604020202020204" pitchFamily="34" charset="0"/>
              <a:buChar char="•"/>
              <a:defRPr sz="1600" kern="1200">
                <a:solidFill>
                  <a:schemeClr val="tx1"/>
                </a:solidFill>
                <a:latin typeface="+mn-lt"/>
                <a:ea typeface="+mn-ea"/>
                <a:cs typeface="+mn-cs"/>
              </a:defRPr>
            </a:lvl2pPr>
            <a:lvl3pPr marL="6804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3pPr>
            <a:lvl4pPr marL="10206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4pPr>
            <a:lvl5pPr marL="13608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spcBef>
                <a:spcPts val="100"/>
              </a:spcBef>
            </a:pPr>
            <a:r>
              <a:rPr lang="en-US" sz="1800" dirty="0"/>
              <a:t>The Beamstrahlung spectra should reach down to optical wavelengths.</a:t>
            </a:r>
          </a:p>
          <a:p>
            <a:pPr>
              <a:lnSpc>
                <a:spcPct val="100000"/>
              </a:lnSpc>
              <a:spcBef>
                <a:spcPts val="100"/>
              </a:spcBef>
            </a:pPr>
            <a:endParaRPr lang="en-US" sz="1800" dirty="0"/>
          </a:p>
          <a:p>
            <a:pPr>
              <a:lnSpc>
                <a:spcPct val="100000"/>
              </a:lnSpc>
              <a:spcBef>
                <a:spcPts val="100"/>
              </a:spcBef>
            </a:pPr>
            <a:r>
              <a:rPr lang="en-US" sz="1800" dirty="0"/>
              <a:t>Another possibility is to use glassy carbon screens (super light weight) to monitor Beamstrahlung photons in the optical range. </a:t>
            </a:r>
          </a:p>
          <a:p>
            <a:pPr>
              <a:lnSpc>
                <a:spcPct val="100000"/>
              </a:lnSpc>
              <a:spcBef>
                <a:spcPts val="100"/>
              </a:spcBef>
            </a:pPr>
            <a:endParaRPr lang="en-US" sz="1800" dirty="0"/>
          </a:p>
          <a:p>
            <a:pPr>
              <a:lnSpc>
                <a:spcPct val="100000"/>
              </a:lnSpc>
              <a:spcBef>
                <a:spcPts val="100"/>
              </a:spcBef>
            </a:pPr>
            <a:r>
              <a:rPr lang="en-US" sz="1800" dirty="0"/>
              <a:t>To be evaluated: the quantity of visible photons generated by Beamstrahlung.</a:t>
            </a:r>
          </a:p>
          <a:p>
            <a:pPr>
              <a:lnSpc>
                <a:spcPct val="100000"/>
              </a:lnSpc>
              <a:spcBef>
                <a:spcPts val="100"/>
              </a:spcBef>
            </a:pPr>
            <a:endParaRPr lang="en-US" sz="1800" dirty="0"/>
          </a:p>
          <a:p>
            <a:pPr>
              <a:lnSpc>
                <a:spcPct val="100000"/>
              </a:lnSpc>
              <a:spcBef>
                <a:spcPts val="100"/>
              </a:spcBef>
            </a:pPr>
            <a:r>
              <a:rPr lang="en-US" sz="1800" dirty="0"/>
              <a:t>And the BS to SR  radiation levels with IP shielding against SR.</a:t>
            </a:r>
          </a:p>
          <a:p>
            <a:pPr>
              <a:lnSpc>
                <a:spcPts val="1350"/>
              </a:lnSpc>
            </a:pPr>
            <a:endParaRPr lang="en-US" sz="1800" dirty="0"/>
          </a:p>
        </p:txBody>
      </p:sp>
      <p:pic>
        <p:nvPicPr>
          <p:cNvPr id="7" name="Picture 6" descr="A diagram of a diagram&#10;&#10;Description automatically generated with medium confidence">
            <a:extLst>
              <a:ext uri="{FF2B5EF4-FFF2-40B4-BE49-F238E27FC236}">
                <a16:creationId xmlns:a16="http://schemas.microsoft.com/office/drawing/2014/main" id="{3D95BB70-BEA5-3F2C-3FC6-5DD77B95E7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83968" y="2073631"/>
            <a:ext cx="4860032" cy="3619050"/>
          </a:xfrm>
          <a:prstGeom prst="rect">
            <a:avLst/>
          </a:prstGeom>
        </p:spPr>
      </p:pic>
    </p:spTree>
    <p:extLst>
      <p:ext uri="{BB962C8B-B14F-4D97-AF65-F5344CB8AC3E}">
        <p14:creationId xmlns:p14="http://schemas.microsoft.com/office/powerpoint/2010/main" val="14293802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A6583-2568-5D05-0993-CDC9D39E8014}"/>
              </a:ext>
            </a:extLst>
          </p:cNvPr>
          <p:cNvSpPr>
            <a:spLocks noGrp="1"/>
          </p:cNvSpPr>
          <p:nvPr>
            <p:ph type="title"/>
          </p:nvPr>
        </p:nvSpPr>
        <p:spPr>
          <a:xfrm>
            <a:off x="451822" y="129091"/>
            <a:ext cx="8103570" cy="556709"/>
          </a:xfrm>
        </p:spPr>
        <p:txBody>
          <a:bodyPr/>
          <a:lstStyle/>
          <a:p>
            <a:r>
              <a:rPr lang="en-US" dirty="0"/>
              <a:t>Large tails on beam shape due to Beamstrahlung</a:t>
            </a:r>
          </a:p>
        </p:txBody>
      </p:sp>
      <p:pic>
        <p:nvPicPr>
          <p:cNvPr id="5" name="Content Placeholder 4">
            <a:extLst>
              <a:ext uri="{FF2B5EF4-FFF2-40B4-BE49-F238E27FC236}">
                <a16:creationId xmlns:a16="http://schemas.microsoft.com/office/drawing/2014/main" id="{676ACD39-F31D-6CA1-33FD-C118A57D5909}"/>
              </a:ext>
            </a:extLst>
          </p:cNvPr>
          <p:cNvPicPr>
            <a:picLocks noGrp="1" noChangeAspect="1"/>
          </p:cNvPicPr>
          <p:nvPr>
            <p:ph idx="1"/>
          </p:nvPr>
        </p:nvPicPr>
        <p:blipFill>
          <a:blip r:embed="rId2"/>
          <a:stretch>
            <a:fillRect/>
          </a:stretch>
        </p:blipFill>
        <p:spPr>
          <a:xfrm>
            <a:off x="990600" y="872232"/>
            <a:ext cx="6858000" cy="5800600"/>
          </a:xfrm>
          <a:prstGeom prst="rect">
            <a:avLst/>
          </a:prstGeom>
        </p:spPr>
      </p:pic>
      <p:sp>
        <p:nvSpPr>
          <p:cNvPr id="4" name="Slide Number Placeholder 3">
            <a:extLst>
              <a:ext uri="{FF2B5EF4-FFF2-40B4-BE49-F238E27FC236}">
                <a16:creationId xmlns:a16="http://schemas.microsoft.com/office/drawing/2014/main" id="{6848AB66-1370-977C-E0B6-AF0777158ACC}"/>
              </a:ext>
            </a:extLst>
          </p:cNvPr>
          <p:cNvSpPr>
            <a:spLocks noGrp="1"/>
          </p:cNvSpPr>
          <p:nvPr>
            <p:ph type="sldNum" sz="quarter" idx="12"/>
          </p:nvPr>
        </p:nvSpPr>
        <p:spPr/>
        <p:txBody>
          <a:bodyPr/>
          <a:lstStyle/>
          <a:p>
            <a:fld id="{D78CD0DB-1909-DB48-8B43-F402CD30F538}" type="slidenum">
              <a:rPr lang="en-US" smtClean="0"/>
              <a:t>104</a:t>
            </a:fld>
            <a:endParaRPr lang="en-US"/>
          </a:p>
        </p:txBody>
      </p:sp>
    </p:spTree>
    <p:extLst>
      <p:ext uri="{BB962C8B-B14F-4D97-AF65-F5344CB8AC3E}">
        <p14:creationId xmlns:p14="http://schemas.microsoft.com/office/powerpoint/2010/main" val="399312410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8D7954-445F-F04B-EB01-EBA31A452282}"/>
              </a:ext>
            </a:extLst>
          </p:cNvPr>
          <p:cNvSpPr>
            <a:spLocks noGrp="1"/>
          </p:cNvSpPr>
          <p:nvPr>
            <p:ph type="sldNum" sz="quarter" idx="11"/>
          </p:nvPr>
        </p:nvSpPr>
        <p:spPr/>
        <p:txBody>
          <a:bodyPr/>
          <a:lstStyle/>
          <a:p>
            <a:fld id="{5BD36294-2849-48A8-8531-5354CF3095D2}" type="slidenum">
              <a:rPr lang="en-US" smtClean="0"/>
              <a:pPr/>
              <a:t>105</a:t>
            </a:fld>
            <a:endParaRPr lang="en-US" dirty="0"/>
          </a:p>
        </p:txBody>
      </p:sp>
      <p:sp>
        <p:nvSpPr>
          <p:cNvPr id="3" name="Title 2">
            <a:extLst>
              <a:ext uri="{FF2B5EF4-FFF2-40B4-BE49-F238E27FC236}">
                <a16:creationId xmlns:a16="http://schemas.microsoft.com/office/drawing/2014/main" id="{BBA17C17-8184-1DA9-46CF-3E6FEF8EC3EF}"/>
              </a:ext>
            </a:extLst>
          </p:cNvPr>
          <p:cNvSpPr>
            <a:spLocks noGrp="1"/>
          </p:cNvSpPr>
          <p:nvPr>
            <p:ph type="title"/>
          </p:nvPr>
        </p:nvSpPr>
        <p:spPr/>
        <p:txBody>
          <a:bodyPr/>
          <a:lstStyle/>
          <a:p>
            <a:r>
              <a:rPr lang="en-US" dirty="0"/>
              <a:t>Beamstrahlung Radiation Spectrum</a:t>
            </a:r>
          </a:p>
        </p:txBody>
      </p:sp>
      <p:pic>
        <p:nvPicPr>
          <p:cNvPr id="6" name="Content Placeholder 5">
            <a:extLst>
              <a:ext uri="{FF2B5EF4-FFF2-40B4-BE49-F238E27FC236}">
                <a16:creationId xmlns:a16="http://schemas.microsoft.com/office/drawing/2014/main" id="{20FE289A-9E97-E498-3945-2AF4326C1734}"/>
              </a:ext>
            </a:extLst>
          </p:cNvPr>
          <p:cNvPicPr>
            <a:picLocks noGrp="1" noChangeAspect="1"/>
          </p:cNvPicPr>
          <p:nvPr>
            <p:ph sz="quarter" idx="14"/>
          </p:nvPr>
        </p:nvPicPr>
        <p:blipFill>
          <a:blip r:embed="rId2"/>
          <a:stretch>
            <a:fillRect/>
          </a:stretch>
        </p:blipFill>
        <p:spPr>
          <a:xfrm>
            <a:off x="446088" y="1970559"/>
            <a:ext cx="8108950" cy="4047182"/>
          </a:xfrm>
        </p:spPr>
      </p:pic>
    </p:spTree>
    <p:extLst>
      <p:ext uri="{BB962C8B-B14F-4D97-AF65-F5344CB8AC3E}">
        <p14:creationId xmlns:p14="http://schemas.microsoft.com/office/powerpoint/2010/main" val="320074039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105D17-BF7A-DCD8-5198-D98B72F5EA1F}"/>
              </a:ext>
            </a:extLst>
          </p:cNvPr>
          <p:cNvSpPr>
            <a:spLocks noGrp="1"/>
          </p:cNvSpPr>
          <p:nvPr>
            <p:ph type="sldNum" sz="quarter" idx="11"/>
          </p:nvPr>
        </p:nvSpPr>
        <p:spPr/>
        <p:txBody>
          <a:bodyPr/>
          <a:lstStyle/>
          <a:p>
            <a:fld id="{5BD36294-2849-48A8-8531-5354CF3095D2}" type="slidenum">
              <a:rPr lang="en-US" smtClean="0"/>
              <a:pPr/>
              <a:t>106</a:t>
            </a:fld>
            <a:endParaRPr lang="en-US" dirty="0"/>
          </a:p>
        </p:txBody>
      </p:sp>
      <p:sp>
        <p:nvSpPr>
          <p:cNvPr id="3" name="Title 2">
            <a:extLst>
              <a:ext uri="{FF2B5EF4-FFF2-40B4-BE49-F238E27FC236}">
                <a16:creationId xmlns:a16="http://schemas.microsoft.com/office/drawing/2014/main" id="{BCEDCD20-126F-3B0A-1EB5-0941346632AE}"/>
              </a:ext>
            </a:extLst>
          </p:cNvPr>
          <p:cNvSpPr>
            <a:spLocks noGrp="1"/>
          </p:cNvSpPr>
          <p:nvPr>
            <p:ph type="title"/>
          </p:nvPr>
        </p:nvSpPr>
        <p:spPr/>
        <p:txBody>
          <a:bodyPr/>
          <a:lstStyle/>
          <a:p>
            <a:r>
              <a:rPr lang="en-US" dirty="0"/>
              <a:t>Beam Synchrotron Radiation in FCCee IR</a:t>
            </a:r>
          </a:p>
        </p:txBody>
      </p:sp>
      <p:pic>
        <p:nvPicPr>
          <p:cNvPr id="6" name="Content Placeholder 5">
            <a:extLst>
              <a:ext uri="{FF2B5EF4-FFF2-40B4-BE49-F238E27FC236}">
                <a16:creationId xmlns:a16="http://schemas.microsoft.com/office/drawing/2014/main" id="{FBA8971D-EAFA-DA78-6354-AD65277CB755}"/>
              </a:ext>
            </a:extLst>
          </p:cNvPr>
          <p:cNvPicPr>
            <a:picLocks noGrp="1" noChangeAspect="1"/>
          </p:cNvPicPr>
          <p:nvPr>
            <p:ph sz="quarter" idx="14"/>
          </p:nvPr>
        </p:nvPicPr>
        <p:blipFill>
          <a:blip r:embed="rId2"/>
          <a:stretch>
            <a:fillRect/>
          </a:stretch>
        </p:blipFill>
        <p:spPr>
          <a:xfrm>
            <a:off x="446088" y="1670925"/>
            <a:ext cx="8108950" cy="4646450"/>
          </a:xfrm>
        </p:spPr>
      </p:pic>
    </p:spTree>
    <p:extLst>
      <p:ext uri="{BB962C8B-B14F-4D97-AF65-F5344CB8AC3E}">
        <p14:creationId xmlns:p14="http://schemas.microsoft.com/office/powerpoint/2010/main" val="350009203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07D40-2360-6507-0264-8ECF3545F864}"/>
            </a:ext>
          </a:extLst>
        </p:cNvPr>
        <p:cNvGrpSpPr/>
        <p:nvPr/>
      </p:nvGrpSpPr>
      <p:grpSpPr>
        <a:xfrm>
          <a:off x="0" y="0"/>
          <a:ext cx="0" cy="0"/>
          <a:chOff x="0" y="0"/>
          <a:chExt cx="0" cy="0"/>
        </a:xfrm>
      </p:grpSpPr>
      <p:sp>
        <p:nvSpPr>
          <p:cNvPr id="11" name="Foliennummernplatzhalter 1">
            <a:extLst>
              <a:ext uri="{FF2B5EF4-FFF2-40B4-BE49-F238E27FC236}">
                <a16:creationId xmlns:a16="http://schemas.microsoft.com/office/drawing/2014/main" id="{991A2AF6-B297-9759-CB6B-D998A056E55B}"/>
              </a:ext>
            </a:extLst>
          </p:cNvPr>
          <p:cNvSpPr>
            <a:spLocks noGrp="1"/>
          </p:cNvSpPr>
          <p:nvPr>
            <p:ph type="sldNum" sz="quarter" idx="10"/>
          </p:nvPr>
        </p:nvSpPr>
        <p:spPr>
          <a:xfrm>
            <a:off x="8745301" y="954674"/>
            <a:ext cx="289479" cy="170071"/>
          </a:xfrm>
        </p:spPr>
        <p:txBody>
          <a:bodyPr/>
          <a:lstStyle/>
          <a:p>
            <a:fld id="{88A1DFE4-5FC5-43BD-BB7E-75EAD82B965F}" type="slidenum">
              <a:rPr lang="en-US" noProof="0" smtClean="0"/>
              <a:pPr/>
              <a:t>107</a:t>
            </a:fld>
            <a:endParaRPr lang="en-US" noProof="0" dirty="0"/>
          </a:p>
        </p:txBody>
      </p:sp>
      <p:sp>
        <p:nvSpPr>
          <p:cNvPr id="30" name="TextBox 29">
            <a:extLst>
              <a:ext uri="{FF2B5EF4-FFF2-40B4-BE49-F238E27FC236}">
                <a16:creationId xmlns:a16="http://schemas.microsoft.com/office/drawing/2014/main" id="{41F458AE-E9F4-83E5-77E7-412044A583F2}"/>
              </a:ext>
            </a:extLst>
          </p:cNvPr>
          <p:cNvSpPr txBox="1"/>
          <p:nvPr/>
        </p:nvSpPr>
        <p:spPr>
          <a:xfrm>
            <a:off x="49197" y="1283516"/>
            <a:ext cx="9094803" cy="461665"/>
          </a:xfrm>
          <a:prstGeom prst="rect">
            <a:avLst/>
          </a:prstGeom>
          <a:noFill/>
        </p:spPr>
        <p:txBody>
          <a:bodyPr wrap="square" rtlCol="0">
            <a:spAutoFit/>
          </a:bodyPr>
          <a:lstStyle/>
          <a:p>
            <a:r>
              <a:rPr lang="en-US" sz="2400" dirty="0"/>
              <a:t>Optical line to monitor a scintillating screen on the extraction line.</a:t>
            </a:r>
            <a:endParaRPr lang="en-CH" sz="2400" dirty="0"/>
          </a:p>
        </p:txBody>
      </p:sp>
      <p:sp>
        <p:nvSpPr>
          <p:cNvPr id="33" name="Textfeld 3">
            <a:extLst>
              <a:ext uri="{FF2B5EF4-FFF2-40B4-BE49-F238E27FC236}">
                <a16:creationId xmlns:a16="http://schemas.microsoft.com/office/drawing/2014/main" id="{578F9268-657E-358C-8C76-6FBD98FA79C7}"/>
              </a:ext>
            </a:extLst>
          </p:cNvPr>
          <p:cNvSpPr txBox="1"/>
          <p:nvPr/>
        </p:nvSpPr>
        <p:spPr>
          <a:xfrm>
            <a:off x="3829644" y="908721"/>
            <a:ext cx="2038500" cy="170071"/>
          </a:xfrm>
          <a:prstGeom prst="rect">
            <a:avLst/>
          </a:prstGeom>
          <a:noFill/>
        </p:spPr>
        <p:txBody>
          <a:bodyPr wrap="square" rtlCol="0">
            <a:noAutofit/>
          </a:bodyPr>
          <a:lstStyle/>
          <a:p>
            <a:pPr>
              <a:lnSpc>
                <a:spcPts val="1238"/>
              </a:lnSpc>
            </a:pPr>
            <a:r>
              <a:rPr lang="en-US" sz="900" dirty="0">
                <a:solidFill>
                  <a:schemeClr val="bg1"/>
                </a:solidFill>
              </a:rPr>
              <a:t>Robert Kieffer</a:t>
            </a:r>
            <a:endParaRPr lang="de-AT" sz="900" dirty="0">
              <a:solidFill>
                <a:schemeClr val="bg1"/>
              </a:solidFill>
            </a:endParaRPr>
          </a:p>
        </p:txBody>
      </p:sp>
      <p:sp>
        <p:nvSpPr>
          <p:cNvPr id="40" name="Textfeld 4">
            <a:extLst>
              <a:ext uri="{FF2B5EF4-FFF2-40B4-BE49-F238E27FC236}">
                <a16:creationId xmlns:a16="http://schemas.microsoft.com/office/drawing/2014/main" id="{CA1C75F0-1AE2-5625-B5EE-F679C2B84FBB}"/>
              </a:ext>
            </a:extLst>
          </p:cNvPr>
          <p:cNvSpPr txBox="1"/>
          <p:nvPr/>
        </p:nvSpPr>
        <p:spPr>
          <a:xfrm>
            <a:off x="1007831" y="908721"/>
            <a:ext cx="2038500" cy="170071"/>
          </a:xfrm>
          <a:prstGeom prst="rect">
            <a:avLst/>
          </a:prstGeom>
          <a:noFill/>
        </p:spPr>
        <p:txBody>
          <a:bodyPr wrap="square" rtlCol="0">
            <a:noAutofit/>
          </a:bodyPr>
          <a:lstStyle/>
          <a:p>
            <a:pPr>
              <a:lnSpc>
                <a:spcPts val="1238"/>
              </a:lnSpc>
            </a:pPr>
            <a:r>
              <a:rPr lang="en-US" sz="900" dirty="0">
                <a:solidFill>
                  <a:schemeClr val="bg1"/>
                </a:solidFill>
              </a:rPr>
              <a:t>None</a:t>
            </a:r>
          </a:p>
        </p:txBody>
      </p:sp>
      <p:sp>
        <p:nvSpPr>
          <p:cNvPr id="2" name="Textplatzhalter 4">
            <a:extLst>
              <a:ext uri="{FF2B5EF4-FFF2-40B4-BE49-F238E27FC236}">
                <a16:creationId xmlns:a16="http://schemas.microsoft.com/office/drawing/2014/main" id="{2530E768-8077-9276-8378-76936C7BB105}"/>
              </a:ext>
            </a:extLst>
          </p:cNvPr>
          <p:cNvSpPr txBox="1">
            <a:spLocks/>
          </p:cNvSpPr>
          <p:nvPr/>
        </p:nvSpPr>
        <p:spPr>
          <a:xfrm>
            <a:off x="178788" y="1744175"/>
            <a:ext cx="8916016" cy="1394736"/>
          </a:xfrm>
          <a:prstGeom prst="rect">
            <a:avLst/>
          </a:prstGeom>
        </p:spPr>
        <p:txBody>
          <a:bodyPr vert="horz" lIns="91440" tIns="45720" rIns="91440" bIns="45720" rtlCol="0">
            <a:noAutofit/>
          </a:bodyPr>
          <a:lstStyle>
            <a:lvl1pPr marL="0" indent="0" algn="l" defTabSz="685800" rtl="0" eaLnBrk="1" latinLnBrk="0" hangingPunct="1">
              <a:lnSpc>
                <a:spcPts val="1950"/>
              </a:lnSpc>
              <a:spcBef>
                <a:spcPts val="0"/>
              </a:spcBef>
              <a:buFont typeface="Arial" panose="020B0604020202020204" pitchFamily="34" charset="0"/>
              <a:buNone/>
              <a:defRPr sz="1600" kern="1200">
                <a:solidFill>
                  <a:schemeClr val="tx1"/>
                </a:solidFill>
                <a:latin typeface="+mn-lt"/>
                <a:ea typeface="+mn-ea"/>
                <a:cs typeface="+mn-cs"/>
              </a:defRPr>
            </a:lvl1pPr>
            <a:lvl2pPr marL="340200" indent="-340200" algn="l" defTabSz="685800" rtl="0" eaLnBrk="1" latinLnBrk="0" hangingPunct="1">
              <a:lnSpc>
                <a:spcPts val="1950"/>
              </a:lnSpc>
              <a:spcBef>
                <a:spcPts val="0"/>
              </a:spcBef>
              <a:buFont typeface="Arial" panose="020B0604020202020204" pitchFamily="34" charset="0"/>
              <a:buChar char="•"/>
              <a:defRPr sz="1600" kern="1200">
                <a:solidFill>
                  <a:schemeClr val="tx1"/>
                </a:solidFill>
                <a:latin typeface="+mn-lt"/>
                <a:ea typeface="+mn-ea"/>
                <a:cs typeface="+mn-cs"/>
              </a:defRPr>
            </a:lvl2pPr>
            <a:lvl3pPr marL="6804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3pPr>
            <a:lvl4pPr marL="10206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4pPr>
            <a:lvl5pPr marL="1360800" indent="-340200" algn="l" defTabSz="685800" rtl="0" eaLnBrk="1" latinLnBrk="0" hangingPunct="1">
              <a:lnSpc>
                <a:spcPts val="1950"/>
              </a:lnSpc>
              <a:spcBef>
                <a:spcPts val="0"/>
              </a:spcBef>
              <a:buSzPct val="100000"/>
              <a:buFont typeface="Arial" panose="020B0604020202020204" pitchFamily="34" charset="0"/>
              <a:buChar char="•"/>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indent="-171450">
              <a:lnSpc>
                <a:spcPct val="100000"/>
              </a:lnSpc>
              <a:buFont typeface="Arial" panose="020B0604020202020204" pitchFamily="34" charset="0"/>
              <a:buChar char="•"/>
            </a:pPr>
            <a:r>
              <a:rPr lang="en-US" sz="1400" dirty="0"/>
              <a:t>Could be inserted at low intensity for IP tuning procedures</a:t>
            </a:r>
          </a:p>
          <a:p>
            <a:pPr marL="171450" indent="-171450">
              <a:lnSpc>
                <a:spcPct val="100000"/>
              </a:lnSpc>
              <a:buFont typeface="Arial" panose="020B0604020202020204" pitchFamily="34" charset="0"/>
              <a:buChar char="•"/>
            </a:pPr>
            <a:r>
              <a:rPr lang="en-US" sz="1400" dirty="0"/>
              <a:t>Heat deposition study:  Monte Carlo simulation of particle matter interaction.</a:t>
            </a:r>
          </a:p>
          <a:p>
            <a:pPr marL="171450" indent="-171450">
              <a:lnSpc>
                <a:spcPct val="100000"/>
              </a:lnSpc>
              <a:buFont typeface="Arial" panose="020B0604020202020204" pitchFamily="34" charset="0"/>
              <a:buChar char="•"/>
            </a:pPr>
            <a:r>
              <a:rPr lang="en-US" sz="1400" dirty="0"/>
              <a:t>Cooling system for the screen?</a:t>
            </a:r>
          </a:p>
          <a:p>
            <a:pPr marL="171450" indent="-171450">
              <a:lnSpc>
                <a:spcPct val="100000"/>
              </a:lnSpc>
              <a:buFont typeface="Arial" panose="020B0604020202020204" pitchFamily="34" charset="0"/>
              <a:buChar char="•"/>
            </a:pPr>
            <a:r>
              <a:rPr lang="en-US" sz="1400" dirty="0"/>
              <a:t>The study will define the accessible range of bunch-charge (Beamstrahlung at the IP / heating the screen)</a:t>
            </a:r>
          </a:p>
          <a:p>
            <a:pPr marL="171450" indent="-171450">
              <a:lnSpc>
                <a:spcPct val="100000"/>
              </a:lnSpc>
              <a:buFont typeface="Arial" panose="020B0604020202020204" pitchFamily="34" charset="0"/>
              <a:buChar char="•"/>
            </a:pPr>
            <a:r>
              <a:rPr lang="en-US" sz="1400" dirty="0"/>
              <a:t>Positioning: Be as far as possible from IP (dilution) and not to close from the dump (radiation background).</a:t>
            </a:r>
          </a:p>
        </p:txBody>
      </p:sp>
      <p:cxnSp>
        <p:nvCxnSpPr>
          <p:cNvPr id="4" name="Straight Connector 3">
            <a:extLst>
              <a:ext uri="{FF2B5EF4-FFF2-40B4-BE49-F238E27FC236}">
                <a16:creationId xmlns:a16="http://schemas.microsoft.com/office/drawing/2014/main" id="{A3951118-159E-0031-07FF-7059A0E4B55A}"/>
              </a:ext>
            </a:extLst>
          </p:cNvPr>
          <p:cNvCxnSpPr>
            <a:cxnSpLocks/>
          </p:cNvCxnSpPr>
          <p:nvPr/>
        </p:nvCxnSpPr>
        <p:spPr>
          <a:xfrm>
            <a:off x="1450416" y="4912269"/>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C39C951-655B-5957-80C1-FC6E61D24DA2}"/>
              </a:ext>
            </a:extLst>
          </p:cNvPr>
          <p:cNvCxnSpPr>
            <a:cxnSpLocks/>
          </p:cNvCxnSpPr>
          <p:nvPr/>
        </p:nvCxnSpPr>
        <p:spPr>
          <a:xfrm>
            <a:off x="2458528" y="4768253"/>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47E0631-6858-9DDB-565A-0DF2CFF1F57B}"/>
              </a:ext>
            </a:extLst>
          </p:cNvPr>
          <p:cNvCxnSpPr>
            <a:cxnSpLocks/>
          </p:cNvCxnSpPr>
          <p:nvPr/>
        </p:nvCxnSpPr>
        <p:spPr>
          <a:xfrm>
            <a:off x="3538649" y="4624237"/>
            <a:ext cx="7732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92626C0-8F15-A046-8C2D-59076E2C1052}"/>
              </a:ext>
            </a:extLst>
          </p:cNvPr>
          <p:cNvCxnSpPr>
            <a:cxnSpLocks/>
          </p:cNvCxnSpPr>
          <p:nvPr/>
        </p:nvCxnSpPr>
        <p:spPr>
          <a:xfrm>
            <a:off x="3165174" y="4489223"/>
            <a:ext cx="373474" cy="1350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2A6B4F1-FBFC-D7BC-9446-D132D31746E0}"/>
              </a:ext>
            </a:extLst>
          </p:cNvPr>
          <p:cNvCxnSpPr>
            <a:cxnSpLocks/>
          </p:cNvCxnSpPr>
          <p:nvPr/>
        </p:nvCxnSpPr>
        <p:spPr>
          <a:xfrm>
            <a:off x="3106601" y="4642239"/>
            <a:ext cx="349555" cy="126014"/>
          </a:xfrm>
          <a:prstGeom prst="line">
            <a:avLst/>
          </a:prstGeom>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9AFE2A50-FB81-CFD2-562F-649493D8C5E5}"/>
              </a:ext>
            </a:extLst>
          </p:cNvPr>
          <p:cNvSpPr/>
          <p:nvPr/>
        </p:nvSpPr>
        <p:spPr>
          <a:xfrm>
            <a:off x="4400809" y="4836110"/>
            <a:ext cx="45719" cy="524082"/>
          </a:xfrm>
          <a:prstGeom prst="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16" name="Straight Connector 15">
            <a:extLst>
              <a:ext uri="{FF2B5EF4-FFF2-40B4-BE49-F238E27FC236}">
                <a16:creationId xmlns:a16="http://schemas.microsoft.com/office/drawing/2014/main" id="{E29F1E46-D02E-915E-D705-8653EDCD52AE}"/>
              </a:ext>
            </a:extLst>
          </p:cNvPr>
          <p:cNvCxnSpPr>
            <a:cxnSpLocks/>
          </p:cNvCxnSpPr>
          <p:nvPr/>
        </p:nvCxnSpPr>
        <p:spPr>
          <a:xfrm>
            <a:off x="3466641" y="5560341"/>
            <a:ext cx="20693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CF38F0E1-1C47-FCF0-6244-58C97D173E29}"/>
              </a:ext>
            </a:extLst>
          </p:cNvPr>
          <p:cNvCxnSpPr>
            <a:cxnSpLocks/>
          </p:cNvCxnSpPr>
          <p:nvPr/>
        </p:nvCxnSpPr>
        <p:spPr>
          <a:xfrm>
            <a:off x="2448043" y="5416325"/>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2D75E6A-D7DD-62EE-50FF-36E31820B975}"/>
              </a:ext>
            </a:extLst>
          </p:cNvPr>
          <p:cNvCxnSpPr>
            <a:cxnSpLocks/>
          </p:cNvCxnSpPr>
          <p:nvPr/>
        </p:nvCxnSpPr>
        <p:spPr>
          <a:xfrm>
            <a:off x="1439931" y="5272309"/>
            <a:ext cx="100811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77A5A8C-E672-48EA-54F7-C5D8DD9C09A2}"/>
              </a:ext>
            </a:extLst>
          </p:cNvPr>
          <p:cNvCxnSpPr>
            <a:cxnSpLocks/>
          </p:cNvCxnSpPr>
          <p:nvPr/>
        </p:nvCxnSpPr>
        <p:spPr>
          <a:xfrm flipV="1">
            <a:off x="2458528" y="4768253"/>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C0F249E-B805-DD06-4988-B5ABFCA67317}"/>
              </a:ext>
            </a:extLst>
          </p:cNvPr>
          <p:cNvCxnSpPr>
            <a:cxnSpLocks/>
          </p:cNvCxnSpPr>
          <p:nvPr/>
        </p:nvCxnSpPr>
        <p:spPr>
          <a:xfrm flipV="1">
            <a:off x="2448043" y="5272309"/>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644FF8-5B2E-9EB8-D7B8-ABE7E28FA51D}"/>
              </a:ext>
            </a:extLst>
          </p:cNvPr>
          <p:cNvCxnSpPr>
            <a:cxnSpLocks/>
          </p:cNvCxnSpPr>
          <p:nvPr/>
        </p:nvCxnSpPr>
        <p:spPr>
          <a:xfrm flipV="1">
            <a:off x="3466640" y="5416325"/>
            <a:ext cx="0" cy="144016"/>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50F09895-7D79-2356-A39B-AA3D5A211A17}"/>
              </a:ext>
            </a:extLst>
          </p:cNvPr>
          <p:cNvCxnSpPr>
            <a:cxnSpLocks/>
          </p:cNvCxnSpPr>
          <p:nvPr/>
        </p:nvCxnSpPr>
        <p:spPr>
          <a:xfrm>
            <a:off x="2373020" y="4228193"/>
            <a:ext cx="2046581" cy="86409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4F6630CB-2705-6C6E-33D6-5A780414798E}"/>
              </a:ext>
            </a:extLst>
          </p:cNvPr>
          <p:cNvSpPr/>
          <p:nvPr/>
        </p:nvSpPr>
        <p:spPr>
          <a:xfrm rot="1164259">
            <a:off x="3101171" y="4434209"/>
            <a:ext cx="45719" cy="250348"/>
          </a:xfrm>
          <a:prstGeom prst="rect">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Rectangle 37">
            <a:extLst>
              <a:ext uri="{FF2B5EF4-FFF2-40B4-BE49-F238E27FC236}">
                <a16:creationId xmlns:a16="http://schemas.microsoft.com/office/drawing/2014/main" id="{D0E31BF5-16ED-2E12-E4A4-ACC24854836C}"/>
              </a:ext>
            </a:extLst>
          </p:cNvPr>
          <p:cNvSpPr/>
          <p:nvPr/>
        </p:nvSpPr>
        <p:spPr>
          <a:xfrm rot="19318081">
            <a:off x="2324687" y="4098319"/>
            <a:ext cx="45719" cy="250348"/>
          </a:xfrm>
          <a:prstGeom prst="rect">
            <a:avLst/>
          </a:prstGeom>
          <a:solidFill>
            <a:schemeClr val="tx1">
              <a:lumMod val="25000"/>
              <a:lumOff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9" name="Straight Connector 38">
            <a:extLst>
              <a:ext uri="{FF2B5EF4-FFF2-40B4-BE49-F238E27FC236}">
                <a16:creationId xmlns:a16="http://schemas.microsoft.com/office/drawing/2014/main" id="{36CBA2DF-91C6-A0A0-1B89-883912966FF4}"/>
              </a:ext>
            </a:extLst>
          </p:cNvPr>
          <p:cNvCxnSpPr>
            <a:cxnSpLocks/>
          </p:cNvCxnSpPr>
          <p:nvPr/>
        </p:nvCxnSpPr>
        <p:spPr>
          <a:xfrm>
            <a:off x="2401026" y="3400101"/>
            <a:ext cx="0" cy="832276"/>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2" name="Rectangle 41">
            <a:extLst>
              <a:ext uri="{FF2B5EF4-FFF2-40B4-BE49-F238E27FC236}">
                <a16:creationId xmlns:a16="http://schemas.microsoft.com/office/drawing/2014/main" id="{9EE28E89-2AD1-C212-B59B-902E99F685F0}"/>
              </a:ext>
            </a:extLst>
          </p:cNvPr>
          <p:cNvSpPr/>
          <p:nvPr/>
        </p:nvSpPr>
        <p:spPr>
          <a:xfrm>
            <a:off x="2305900" y="3114948"/>
            <a:ext cx="190253" cy="216024"/>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3" name="Trapezium 42">
            <a:extLst>
              <a:ext uri="{FF2B5EF4-FFF2-40B4-BE49-F238E27FC236}">
                <a16:creationId xmlns:a16="http://schemas.microsoft.com/office/drawing/2014/main" id="{23940D35-28F6-C178-0B2C-B0BDF72A2F9A}"/>
              </a:ext>
            </a:extLst>
          </p:cNvPr>
          <p:cNvSpPr/>
          <p:nvPr/>
        </p:nvSpPr>
        <p:spPr>
          <a:xfrm>
            <a:off x="2347546" y="3330973"/>
            <a:ext cx="110983" cy="69129"/>
          </a:xfrm>
          <a:prstGeom prst="trapezoid">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5" name="Rectangle 44">
            <a:extLst>
              <a:ext uri="{FF2B5EF4-FFF2-40B4-BE49-F238E27FC236}">
                <a16:creationId xmlns:a16="http://schemas.microsoft.com/office/drawing/2014/main" id="{39143707-67D7-4F82-7097-D2FC253BE70A}"/>
              </a:ext>
            </a:extLst>
          </p:cNvPr>
          <p:cNvSpPr/>
          <p:nvPr/>
        </p:nvSpPr>
        <p:spPr>
          <a:xfrm>
            <a:off x="2054494" y="3400101"/>
            <a:ext cx="190253" cy="360025"/>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6" name="Rectangle 45">
            <a:extLst>
              <a:ext uri="{FF2B5EF4-FFF2-40B4-BE49-F238E27FC236}">
                <a16:creationId xmlns:a16="http://schemas.microsoft.com/office/drawing/2014/main" id="{6CA12665-FCAA-2600-877A-D945594A5860}"/>
              </a:ext>
            </a:extLst>
          </p:cNvPr>
          <p:cNvSpPr/>
          <p:nvPr/>
        </p:nvSpPr>
        <p:spPr>
          <a:xfrm>
            <a:off x="2054494" y="3021567"/>
            <a:ext cx="190253" cy="360025"/>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Rectangle 46">
            <a:extLst>
              <a:ext uri="{FF2B5EF4-FFF2-40B4-BE49-F238E27FC236}">
                <a16:creationId xmlns:a16="http://schemas.microsoft.com/office/drawing/2014/main" id="{CEB10DAA-AE6D-0C3A-FA76-BDC58B8827D6}"/>
              </a:ext>
            </a:extLst>
          </p:cNvPr>
          <p:cNvSpPr/>
          <p:nvPr/>
        </p:nvSpPr>
        <p:spPr>
          <a:xfrm>
            <a:off x="2549635" y="3400101"/>
            <a:ext cx="190253" cy="360025"/>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8" name="Rectangle 47">
            <a:extLst>
              <a:ext uri="{FF2B5EF4-FFF2-40B4-BE49-F238E27FC236}">
                <a16:creationId xmlns:a16="http://schemas.microsoft.com/office/drawing/2014/main" id="{049088D3-ED73-52E7-C328-8FFE1866BA83}"/>
              </a:ext>
            </a:extLst>
          </p:cNvPr>
          <p:cNvSpPr/>
          <p:nvPr/>
        </p:nvSpPr>
        <p:spPr>
          <a:xfrm>
            <a:off x="2549635" y="3014005"/>
            <a:ext cx="190253" cy="360025"/>
          </a:xfrm>
          <a:prstGeom prst="rect">
            <a:avLst/>
          </a:prstGeom>
          <a:solidFill>
            <a:schemeClr val="bg1">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49" name="Straight Connector 48">
            <a:extLst>
              <a:ext uri="{FF2B5EF4-FFF2-40B4-BE49-F238E27FC236}">
                <a16:creationId xmlns:a16="http://schemas.microsoft.com/office/drawing/2014/main" id="{2472311A-0C8D-B644-B0B6-C3448A0EC190}"/>
              </a:ext>
            </a:extLst>
          </p:cNvPr>
          <p:cNvCxnSpPr>
            <a:cxnSpLocks/>
          </p:cNvCxnSpPr>
          <p:nvPr/>
        </p:nvCxnSpPr>
        <p:spPr>
          <a:xfrm>
            <a:off x="1439932" y="5092289"/>
            <a:ext cx="6165423" cy="0"/>
          </a:xfrm>
          <a:prstGeom prst="line">
            <a:avLst/>
          </a:prstGeom>
          <a:ln>
            <a:solidFill>
              <a:srgbClr val="00B050"/>
            </a:solidFill>
            <a:prstDash val="sysDash"/>
            <a:headEnd type="none"/>
            <a:tailEnd type="stealth" w="lg" len="lg"/>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26FDA677-9F17-CF4A-01C5-5A7ED84C054C}"/>
              </a:ext>
            </a:extLst>
          </p:cNvPr>
          <p:cNvSpPr txBox="1"/>
          <p:nvPr/>
        </p:nvSpPr>
        <p:spPr>
          <a:xfrm>
            <a:off x="1690670" y="4190210"/>
            <a:ext cx="672299" cy="646331"/>
          </a:xfrm>
          <a:prstGeom prst="rect">
            <a:avLst/>
          </a:prstGeom>
          <a:noFill/>
        </p:spPr>
        <p:txBody>
          <a:bodyPr wrap="square">
            <a:spAutoFit/>
          </a:bodyPr>
          <a:lstStyle/>
          <a:p>
            <a:r>
              <a:rPr lang="en-CH" dirty="0"/>
              <a:t>Mirror</a:t>
            </a:r>
          </a:p>
        </p:txBody>
      </p:sp>
      <p:sp>
        <p:nvSpPr>
          <p:cNvPr id="64" name="TextBox 63">
            <a:extLst>
              <a:ext uri="{FF2B5EF4-FFF2-40B4-BE49-F238E27FC236}">
                <a16:creationId xmlns:a16="http://schemas.microsoft.com/office/drawing/2014/main" id="{E6B21E20-49AA-8329-FD42-FE5DC0C8A68C}"/>
              </a:ext>
            </a:extLst>
          </p:cNvPr>
          <p:cNvSpPr txBox="1"/>
          <p:nvPr/>
        </p:nvSpPr>
        <p:spPr>
          <a:xfrm>
            <a:off x="4614522" y="3293029"/>
            <a:ext cx="1224136" cy="923330"/>
          </a:xfrm>
          <a:prstGeom prst="rect">
            <a:avLst/>
          </a:prstGeom>
          <a:noFill/>
        </p:spPr>
        <p:txBody>
          <a:bodyPr wrap="square">
            <a:spAutoFit/>
          </a:bodyPr>
          <a:lstStyle/>
          <a:p>
            <a:r>
              <a:rPr lang="en-CH" dirty="0"/>
              <a:t>Actuated</a:t>
            </a:r>
          </a:p>
          <a:p>
            <a:r>
              <a:rPr lang="en-CH" dirty="0"/>
              <a:t>Insertable screen</a:t>
            </a:r>
          </a:p>
        </p:txBody>
      </p:sp>
      <p:sp>
        <p:nvSpPr>
          <p:cNvPr id="65" name="TextBox 64">
            <a:extLst>
              <a:ext uri="{FF2B5EF4-FFF2-40B4-BE49-F238E27FC236}">
                <a16:creationId xmlns:a16="http://schemas.microsoft.com/office/drawing/2014/main" id="{F9F895CC-3300-828F-7710-7038B1C2AC35}"/>
              </a:ext>
            </a:extLst>
          </p:cNvPr>
          <p:cNvSpPr txBox="1"/>
          <p:nvPr/>
        </p:nvSpPr>
        <p:spPr>
          <a:xfrm>
            <a:off x="3199735" y="4212680"/>
            <a:ext cx="981080" cy="646331"/>
          </a:xfrm>
          <a:prstGeom prst="rect">
            <a:avLst/>
          </a:prstGeom>
          <a:noFill/>
        </p:spPr>
        <p:txBody>
          <a:bodyPr wrap="square">
            <a:spAutoFit/>
          </a:bodyPr>
          <a:lstStyle/>
          <a:p>
            <a:r>
              <a:rPr lang="en-CH" dirty="0"/>
              <a:t>Viewport</a:t>
            </a:r>
          </a:p>
        </p:txBody>
      </p:sp>
      <p:sp>
        <p:nvSpPr>
          <p:cNvPr id="66" name="TextBox 65">
            <a:extLst>
              <a:ext uri="{FF2B5EF4-FFF2-40B4-BE49-F238E27FC236}">
                <a16:creationId xmlns:a16="http://schemas.microsoft.com/office/drawing/2014/main" id="{9A58C713-B3EE-F15A-7C8E-DC84AF3E5C68}"/>
              </a:ext>
            </a:extLst>
          </p:cNvPr>
          <p:cNvSpPr txBox="1"/>
          <p:nvPr/>
        </p:nvSpPr>
        <p:spPr>
          <a:xfrm>
            <a:off x="1319128" y="4892235"/>
            <a:ext cx="1270689" cy="400110"/>
          </a:xfrm>
          <a:prstGeom prst="rect">
            <a:avLst/>
          </a:prstGeom>
          <a:noFill/>
        </p:spPr>
        <p:txBody>
          <a:bodyPr wrap="square">
            <a:spAutoFit/>
          </a:bodyPr>
          <a:lstStyle/>
          <a:p>
            <a:r>
              <a:rPr lang="en-CH" sz="1000" dirty="0">
                <a:solidFill>
                  <a:schemeClr val="accent4">
                    <a:lumMod val="75000"/>
                  </a:schemeClr>
                </a:solidFill>
              </a:rPr>
              <a:t>Beamsstrhalung photons</a:t>
            </a:r>
          </a:p>
        </p:txBody>
      </p:sp>
      <p:cxnSp>
        <p:nvCxnSpPr>
          <p:cNvPr id="25" name="Straight Connector 24">
            <a:extLst>
              <a:ext uri="{FF2B5EF4-FFF2-40B4-BE49-F238E27FC236}">
                <a16:creationId xmlns:a16="http://schemas.microsoft.com/office/drawing/2014/main" id="{FEA7B20A-9E62-4D85-DE16-1A08829FD00B}"/>
              </a:ext>
            </a:extLst>
          </p:cNvPr>
          <p:cNvCxnSpPr>
            <a:cxnSpLocks/>
          </p:cNvCxnSpPr>
          <p:nvPr/>
        </p:nvCxnSpPr>
        <p:spPr>
          <a:xfrm>
            <a:off x="5535998" y="5760491"/>
            <a:ext cx="20693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966770-B056-DBCE-6235-2C1908D506BF}"/>
              </a:ext>
            </a:extLst>
          </p:cNvPr>
          <p:cNvCxnSpPr>
            <a:cxnSpLocks/>
          </p:cNvCxnSpPr>
          <p:nvPr/>
        </p:nvCxnSpPr>
        <p:spPr>
          <a:xfrm>
            <a:off x="5535998" y="4409356"/>
            <a:ext cx="206935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83E7BD45-EAF8-9D74-B273-6713C417D085}"/>
              </a:ext>
            </a:extLst>
          </p:cNvPr>
          <p:cNvCxnSpPr>
            <a:cxnSpLocks/>
          </p:cNvCxnSpPr>
          <p:nvPr/>
        </p:nvCxnSpPr>
        <p:spPr>
          <a:xfrm>
            <a:off x="4522643" y="4608363"/>
            <a:ext cx="101335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203B836-BE93-16B9-D09D-843A347D6FD2}"/>
              </a:ext>
            </a:extLst>
          </p:cNvPr>
          <p:cNvCxnSpPr>
            <a:cxnSpLocks/>
          </p:cNvCxnSpPr>
          <p:nvPr/>
        </p:nvCxnSpPr>
        <p:spPr>
          <a:xfrm flipV="1">
            <a:off x="5535997" y="5560341"/>
            <a:ext cx="0" cy="200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2D3D3C83-B1D8-018F-F357-300BE56D8F8E}"/>
              </a:ext>
            </a:extLst>
          </p:cNvPr>
          <p:cNvCxnSpPr>
            <a:cxnSpLocks/>
          </p:cNvCxnSpPr>
          <p:nvPr/>
        </p:nvCxnSpPr>
        <p:spPr>
          <a:xfrm flipV="1">
            <a:off x="5535997" y="4408213"/>
            <a:ext cx="0" cy="200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DEC420B-0B2B-D76A-4104-29CBD807B860}"/>
              </a:ext>
            </a:extLst>
          </p:cNvPr>
          <p:cNvCxnSpPr>
            <a:cxnSpLocks/>
          </p:cNvCxnSpPr>
          <p:nvPr/>
        </p:nvCxnSpPr>
        <p:spPr>
          <a:xfrm flipV="1">
            <a:off x="4310695" y="4110813"/>
            <a:ext cx="1166" cy="51342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1AF00B7-B78E-D672-16C0-77BF3F92CD3E}"/>
              </a:ext>
            </a:extLst>
          </p:cNvPr>
          <p:cNvCxnSpPr>
            <a:cxnSpLocks/>
          </p:cNvCxnSpPr>
          <p:nvPr/>
        </p:nvCxnSpPr>
        <p:spPr>
          <a:xfrm flipV="1">
            <a:off x="4522642" y="4110813"/>
            <a:ext cx="0" cy="500820"/>
          </a:xfrm>
          <a:prstGeom prst="line">
            <a:avLst/>
          </a:prstGeom>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7E25E125-0274-FC8F-B8D0-7CF16E9D49F8}"/>
              </a:ext>
            </a:extLst>
          </p:cNvPr>
          <p:cNvSpPr/>
          <p:nvPr/>
        </p:nvSpPr>
        <p:spPr>
          <a:xfrm>
            <a:off x="4400809" y="4114328"/>
            <a:ext cx="45719" cy="713574"/>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5" name="Rectangle 54">
            <a:extLst>
              <a:ext uri="{FF2B5EF4-FFF2-40B4-BE49-F238E27FC236}">
                <a16:creationId xmlns:a16="http://schemas.microsoft.com/office/drawing/2014/main" id="{760E735D-D34D-4E76-935B-24F4885F2A86}"/>
              </a:ext>
            </a:extLst>
          </p:cNvPr>
          <p:cNvSpPr/>
          <p:nvPr/>
        </p:nvSpPr>
        <p:spPr>
          <a:xfrm>
            <a:off x="4247786" y="3200318"/>
            <a:ext cx="366737" cy="902739"/>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6" name="TextBox 55">
            <a:extLst>
              <a:ext uri="{FF2B5EF4-FFF2-40B4-BE49-F238E27FC236}">
                <a16:creationId xmlns:a16="http://schemas.microsoft.com/office/drawing/2014/main" id="{425D7576-A29A-C559-CDEB-98C15AC4DF4E}"/>
              </a:ext>
            </a:extLst>
          </p:cNvPr>
          <p:cNvSpPr txBox="1"/>
          <p:nvPr/>
        </p:nvSpPr>
        <p:spPr>
          <a:xfrm>
            <a:off x="2915816" y="3224682"/>
            <a:ext cx="1656184" cy="646331"/>
          </a:xfrm>
          <a:prstGeom prst="rect">
            <a:avLst/>
          </a:prstGeom>
          <a:noFill/>
        </p:spPr>
        <p:txBody>
          <a:bodyPr wrap="square">
            <a:spAutoFit/>
          </a:bodyPr>
          <a:lstStyle/>
          <a:p>
            <a:r>
              <a:rPr lang="en-CH" dirty="0"/>
              <a:t>Camera in shielding </a:t>
            </a:r>
          </a:p>
        </p:txBody>
      </p:sp>
      <p:sp>
        <p:nvSpPr>
          <p:cNvPr id="57" name="TextBox 56">
            <a:extLst>
              <a:ext uri="{FF2B5EF4-FFF2-40B4-BE49-F238E27FC236}">
                <a16:creationId xmlns:a16="http://schemas.microsoft.com/office/drawing/2014/main" id="{0594AE2A-E331-24E8-86B7-3E4C508A5AE7}"/>
              </a:ext>
            </a:extLst>
          </p:cNvPr>
          <p:cNvSpPr txBox="1"/>
          <p:nvPr/>
        </p:nvSpPr>
        <p:spPr>
          <a:xfrm>
            <a:off x="509341" y="4926306"/>
            <a:ext cx="958182" cy="646331"/>
          </a:xfrm>
          <a:prstGeom prst="rect">
            <a:avLst/>
          </a:prstGeom>
          <a:noFill/>
        </p:spPr>
        <p:txBody>
          <a:bodyPr wrap="square">
            <a:spAutoFit/>
          </a:bodyPr>
          <a:lstStyle/>
          <a:p>
            <a:r>
              <a:rPr lang="en-CH" dirty="0"/>
              <a:t>From IP</a:t>
            </a:r>
          </a:p>
        </p:txBody>
      </p:sp>
      <p:sp>
        <p:nvSpPr>
          <p:cNvPr id="58" name="TextBox 57">
            <a:extLst>
              <a:ext uri="{FF2B5EF4-FFF2-40B4-BE49-F238E27FC236}">
                <a16:creationId xmlns:a16="http://schemas.microsoft.com/office/drawing/2014/main" id="{DBCBD597-B8F5-045A-19A9-24AECC9E2878}"/>
              </a:ext>
            </a:extLst>
          </p:cNvPr>
          <p:cNvSpPr txBox="1"/>
          <p:nvPr/>
        </p:nvSpPr>
        <p:spPr>
          <a:xfrm>
            <a:off x="7675683" y="4912193"/>
            <a:ext cx="958182" cy="646331"/>
          </a:xfrm>
          <a:prstGeom prst="rect">
            <a:avLst/>
          </a:prstGeom>
          <a:noFill/>
        </p:spPr>
        <p:txBody>
          <a:bodyPr wrap="square">
            <a:spAutoFit/>
          </a:bodyPr>
          <a:lstStyle/>
          <a:p>
            <a:r>
              <a:rPr lang="en-CH" dirty="0"/>
              <a:t>To Dump</a:t>
            </a:r>
          </a:p>
        </p:txBody>
      </p:sp>
      <p:sp>
        <p:nvSpPr>
          <p:cNvPr id="3" name="Textfeld 4">
            <a:extLst>
              <a:ext uri="{FF2B5EF4-FFF2-40B4-BE49-F238E27FC236}">
                <a16:creationId xmlns:a16="http://schemas.microsoft.com/office/drawing/2014/main" id="{D56B0FB4-075C-ACF0-6AAC-238A976CCDFD}"/>
              </a:ext>
            </a:extLst>
          </p:cNvPr>
          <p:cNvSpPr txBox="1"/>
          <p:nvPr/>
        </p:nvSpPr>
        <p:spPr>
          <a:xfrm>
            <a:off x="1022381" y="963751"/>
            <a:ext cx="2038500" cy="170071"/>
          </a:xfrm>
          <a:prstGeom prst="rect">
            <a:avLst/>
          </a:prstGeom>
          <a:noFill/>
        </p:spPr>
        <p:txBody>
          <a:bodyPr wrap="square" rtlCol="0">
            <a:noAutofit/>
          </a:bodyPr>
          <a:lstStyle/>
          <a:p>
            <a:pPr>
              <a:lnSpc>
                <a:spcPts val="1238"/>
              </a:lnSpc>
            </a:pPr>
            <a:r>
              <a:rPr lang="en-US" sz="900" dirty="0">
                <a:solidFill>
                  <a:schemeClr val="bg1"/>
                </a:solidFill>
              </a:rPr>
              <a:t>None</a:t>
            </a:r>
          </a:p>
        </p:txBody>
      </p:sp>
      <p:sp>
        <p:nvSpPr>
          <p:cNvPr id="5" name="TextBox 4">
            <a:extLst>
              <a:ext uri="{FF2B5EF4-FFF2-40B4-BE49-F238E27FC236}">
                <a16:creationId xmlns:a16="http://schemas.microsoft.com/office/drawing/2014/main" id="{4C645682-9C74-B60D-DE08-B517A3481C68}"/>
              </a:ext>
            </a:extLst>
          </p:cNvPr>
          <p:cNvSpPr txBox="1"/>
          <p:nvPr/>
        </p:nvSpPr>
        <p:spPr>
          <a:xfrm>
            <a:off x="2133600" y="533400"/>
            <a:ext cx="4019114" cy="369332"/>
          </a:xfrm>
          <a:prstGeom prst="rect">
            <a:avLst/>
          </a:prstGeom>
          <a:noFill/>
        </p:spPr>
        <p:txBody>
          <a:bodyPr wrap="none" rtlCol="0">
            <a:spAutoFit/>
          </a:bodyPr>
          <a:lstStyle/>
          <a:p>
            <a:r>
              <a:rPr lang="en-US" dirty="0">
                <a:solidFill>
                  <a:srgbClr val="002060"/>
                </a:solidFill>
              </a:rPr>
              <a:t>Zero degree: Straight Ahead Detector</a:t>
            </a:r>
          </a:p>
        </p:txBody>
      </p:sp>
    </p:spTree>
    <p:extLst>
      <p:ext uri="{BB962C8B-B14F-4D97-AF65-F5344CB8AC3E}">
        <p14:creationId xmlns:p14="http://schemas.microsoft.com/office/powerpoint/2010/main" val="4608236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23F184-A25C-7C70-5000-EC229C045188}"/>
              </a:ext>
            </a:extLst>
          </p:cNvPr>
          <p:cNvSpPr>
            <a:spLocks noGrp="1"/>
          </p:cNvSpPr>
          <p:nvPr>
            <p:ph type="sldNum" sz="quarter" idx="11"/>
          </p:nvPr>
        </p:nvSpPr>
        <p:spPr/>
        <p:txBody>
          <a:bodyPr/>
          <a:lstStyle/>
          <a:p>
            <a:fld id="{5BD36294-2849-48A8-8531-5354CF3095D2}" type="slidenum">
              <a:rPr lang="en-US" smtClean="0"/>
              <a:pPr/>
              <a:t>108</a:t>
            </a:fld>
            <a:endParaRPr lang="en-US" dirty="0"/>
          </a:p>
        </p:txBody>
      </p:sp>
      <p:sp>
        <p:nvSpPr>
          <p:cNvPr id="3" name="Title 2">
            <a:extLst>
              <a:ext uri="{FF2B5EF4-FFF2-40B4-BE49-F238E27FC236}">
                <a16:creationId xmlns:a16="http://schemas.microsoft.com/office/drawing/2014/main" id="{8218BE48-A6B8-A693-DC31-732EF5C4074B}"/>
              </a:ext>
            </a:extLst>
          </p:cNvPr>
          <p:cNvSpPr>
            <a:spLocks noGrp="1"/>
          </p:cNvSpPr>
          <p:nvPr>
            <p:ph type="title"/>
          </p:nvPr>
        </p:nvSpPr>
        <p:spPr/>
        <p:txBody>
          <a:bodyPr/>
          <a:lstStyle/>
          <a:p>
            <a:r>
              <a:rPr lang="en-US" dirty="0"/>
              <a:t>Beam gas scattering</a:t>
            </a:r>
          </a:p>
        </p:txBody>
      </p:sp>
      <p:pic>
        <p:nvPicPr>
          <p:cNvPr id="6" name="Content Placeholder 5">
            <a:extLst>
              <a:ext uri="{FF2B5EF4-FFF2-40B4-BE49-F238E27FC236}">
                <a16:creationId xmlns:a16="http://schemas.microsoft.com/office/drawing/2014/main" id="{5F8C91F1-39F9-077B-0F96-841E4DE1343C}"/>
              </a:ext>
            </a:extLst>
          </p:cNvPr>
          <p:cNvPicPr>
            <a:picLocks noGrp="1" noChangeAspect="1"/>
          </p:cNvPicPr>
          <p:nvPr>
            <p:ph sz="quarter" idx="14"/>
          </p:nvPr>
        </p:nvPicPr>
        <p:blipFill>
          <a:blip r:embed="rId2"/>
          <a:stretch>
            <a:fillRect/>
          </a:stretch>
        </p:blipFill>
        <p:spPr>
          <a:xfrm>
            <a:off x="57491" y="1752600"/>
            <a:ext cx="8827591" cy="4453559"/>
          </a:xfrm>
        </p:spPr>
      </p:pic>
    </p:spTree>
    <p:extLst>
      <p:ext uri="{BB962C8B-B14F-4D97-AF65-F5344CB8AC3E}">
        <p14:creationId xmlns:p14="http://schemas.microsoft.com/office/powerpoint/2010/main" val="368515940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812AD0-E298-CA40-E617-8BAC97B4FCFB}"/>
              </a:ext>
            </a:extLst>
          </p:cNvPr>
          <p:cNvSpPr>
            <a:spLocks noGrp="1"/>
          </p:cNvSpPr>
          <p:nvPr>
            <p:ph type="sldNum" sz="quarter" idx="11"/>
          </p:nvPr>
        </p:nvSpPr>
        <p:spPr/>
        <p:txBody>
          <a:bodyPr/>
          <a:lstStyle/>
          <a:p>
            <a:fld id="{5BD36294-2849-48A8-8531-5354CF3095D2}" type="slidenum">
              <a:rPr lang="en-US" smtClean="0"/>
              <a:pPr/>
              <a:t>109</a:t>
            </a:fld>
            <a:endParaRPr lang="en-US" dirty="0"/>
          </a:p>
        </p:txBody>
      </p:sp>
      <p:sp>
        <p:nvSpPr>
          <p:cNvPr id="3" name="Title 2">
            <a:extLst>
              <a:ext uri="{FF2B5EF4-FFF2-40B4-BE49-F238E27FC236}">
                <a16:creationId xmlns:a16="http://schemas.microsoft.com/office/drawing/2014/main" id="{C48AE983-45D5-A84F-D090-06A98956E9F5}"/>
              </a:ext>
            </a:extLst>
          </p:cNvPr>
          <p:cNvSpPr>
            <a:spLocks noGrp="1"/>
          </p:cNvSpPr>
          <p:nvPr>
            <p:ph type="title"/>
          </p:nvPr>
        </p:nvSpPr>
        <p:spPr/>
        <p:txBody>
          <a:bodyPr/>
          <a:lstStyle/>
          <a:p>
            <a:r>
              <a:rPr lang="en-US" dirty="0"/>
              <a:t>Secondary scatters</a:t>
            </a:r>
          </a:p>
        </p:txBody>
      </p:sp>
      <p:pic>
        <p:nvPicPr>
          <p:cNvPr id="6" name="Content Placeholder 5">
            <a:extLst>
              <a:ext uri="{FF2B5EF4-FFF2-40B4-BE49-F238E27FC236}">
                <a16:creationId xmlns:a16="http://schemas.microsoft.com/office/drawing/2014/main" id="{D19D39E1-BF13-DE88-C4BF-5E505C5E01CB}"/>
              </a:ext>
            </a:extLst>
          </p:cNvPr>
          <p:cNvPicPr>
            <a:picLocks noGrp="1" noChangeAspect="1"/>
          </p:cNvPicPr>
          <p:nvPr>
            <p:ph sz="quarter" idx="14"/>
          </p:nvPr>
        </p:nvPicPr>
        <p:blipFill>
          <a:blip r:embed="rId2"/>
          <a:stretch>
            <a:fillRect/>
          </a:stretch>
        </p:blipFill>
        <p:spPr>
          <a:xfrm>
            <a:off x="-75483" y="1427539"/>
            <a:ext cx="8960565" cy="4687702"/>
          </a:xfrm>
        </p:spPr>
      </p:pic>
    </p:spTree>
    <p:extLst>
      <p:ext uri="{BB962C8B-B14F-4D97-AF65-F5344CB8AC3E}">
        <p14:creationId xmlns:p14="http://schemas.microsoft.com/office/powerpoint/2010/main" val="18259437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FE552-D018-2533-3AF0-5A604FA0A1F9}"/>
              </a:ext>
            </a:extLst>
          </p:cNvPr>
          <p:cNvSpPr>
            <a:spLocks noGrp="1"/>
          </p:cNvSpPr>
          <p:nvPr>
            <p:ph type="title"/>
          </p:nvPr>
        </p:nvSpPr>
        <p:spPr>
          <a:xfrm>
            <a:off x="628650" y="1131094"/>
            <a:ext cx="8272159" cy="426548"/>
          </a:xfrm>
        </p:spPr>
        <p:txBody>
          <a:bodyPr>
            <a:noAutofit/>
          </a:bodyPr>
          <a:lstStyle/>
          <a:p>
            <a:r>
              <a:rPr lang="en-US" sz="2700" dirty="0">
                <a:solidFill>
                  <a:srgbClr val="002060"/>
                </a:solidFill>
              </a:rPr>
              <a:t>Radiative Bhabha Impact on IR Accelerator Quadrupoles</a:t>
            </a:r>
          </a:p>
        </p:txBody>
      </p:sp>
      <p:pic>
        <p:nvPicPr>
          <p:cNvPr id="5" name="Content Placeholder 4">
            <a:extLst>
              <a:ext uri="{FF2B5EF4-FFF2-40B4-BE49-F238E27FC236}">
                <a16:creationId xmlns:a16="http://schemas.microsoft.com/office/drawing/2014/main" id="{27A23C52-6871-4AAD-9FE6-059B29630F82}"/>
              </a:ext>
            </a:extLst>
          </p:cNvPr>
          <p:cNvPicPr>
            <a:picLocks noGrp="1" noChangeAspect="1"/>
          </p:cNvPicPr>
          <p:nvPr>
            <p:ph idx="1"/>
          </p:nvPr>
        </p:nvPicPr>
        <p:blipFill>
          <a:blip r:embed="rId2"/>
          <a:stretch>
            <a:fillRect/>
          </a:stretch>
        </p:blipFill>
        <p:spPr>
          <a:xfrm>
            <a:off x="148674" y="1929725"/>
            <a:ext cx="8919223" cy="3888632"/>
          </a:xfrm>
        </p:spPr>
      </p:pic>
      <p:sp>
        <p:nvSpPr>
          <p:cNvPr id="3" name="TextBox 2">
            <a:extLst>
              <a:ext uri="{FF2B5EF4-FFF2-40B4-BE49-F238E27FC236}">
                <a16:creationId xmlns:a16="http://schemas.microsoft.com/office/drawing/2014/main" id="{C0A8A7DC-C1A5-29DB-540B-FDE8FA140E13}"/>
              </a:ext>
            </a:extLst>
          </p:cNvPr>
          <p:cNvSpPr txBox="1"/>
          <p:nvPr/>
        </p:nvSpPr>
        <p:spPr>
          <a:xfrm>
            <a:off x="2819400" y="6019800"/>
            <a:ext cx="2569934" cy="369332"/>
          </a:xfrm>
          <a:prstGeom prst="rect">
            <a:avLst/>
          </a:prstGeom>
          <a:noFill/>
        </p:spPr>
        <p:txBody>
          <a:bodyPr wrap="none" rtlCol="0">
            <a:spAutoFit/>
          </a:bodyPr>
          <a:lstStyle/>
          <a:p>
            <a:r>
              <a:rPr lang="en-US" dirty="0"/>
              <a:t>(May not be up to date)</a:t>
            </a:r>
          </a:p>
        </p:txBody>
      </p:sp>
    </p:spTree>
    <p:extLst>
      <p:ext uri="{BB962C8B-B14F-4D97-AF65-F5344CB8AC3E}">
        <p14:creationId xmlns:p14="http://schemas.microsoft.com/office/powerpoint/2010/main" val="38855354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607B1C1-5C01-DB00-4ED5-76205CB6B08B}"/>
              </a:ext>
            </a:extLst>
          </p:cNvPr>
          <p:cNvSpPr>
            <a:spLocks noGrp="1"/>
          </p:cNvSpPr>
          <p:nvPr>
            <p:ph type="sldNum" sz="quarter" idx="11"/>
          </p:nvPr>
        </p:nvSpPr>
        <p:spPr/>
        <p:txBody>
          <a:bodyPr/>
          <a:lstStyle/>
          <a:p>
            <a:fld id="{5BD36294-2849-48A8-8531-5354CF3095D2}" type="slidenum">
              <a:rPr lang="en-US" smtClean="0"/>
              <a:pPr/>
              <a:t>111</a:t>
            </a:fld>
            <a:endParaRPr lang="en-US" dirty="0"/>
          </a:p>
        </p:txBody>
      </p:sp>
      <p:sp>
        <p:nvSpPr>
          <p:cNvPr id="3" name="Title 2">
            <a:extLst>
              <a:ext uri="{FF2B5EF4-FFF2-40B4-BE49-F238E27FC236}">
                <a16:creationId xmlns:a16="http://schemas.microsoft.com/office/drawing/2014/main" id="{C530C167-4F94-24C7-FABB-19658742FE0E}"/>
              </a:ext>
            </a:extLst>
          </p:cNvPr>
          <p:cNvSpPr>
            <a:spLocks noGrp="1"/>
          </p:cNvSpPr>
          <p:nvPr>
            <p:ph type="title"/>
          </p:nvPr>
        </p:nvSpPr>
        <p:spPr/>
        <p:txBody>
          <a:bodyPr/>
          <a:lstStyle/>
          <a:p>
            <a:pPr algn="ctr"/>
            <a:r>
              <a:rPr lang="en-US" dirty="0">
                <a:solidFill>
                  <a:srgbClr val="002060"/>
                </a:solidFill>
              </a:rPr>
              <a:t>Thank you for your participation!</a:t>
            </a:r>
          </a:p>
        </p:txBody>
      </p:sp>
      <p:sp>
        <p:nvSpPr>
          <p:cNvPr id="4" name="Content Placeholder 3">
            <a:extLst>
              <a:ext uri="{FF2B5EF4-FFF2-40B4-BE49-F238E27FC236}">
                <a16:creationId xmlns:a16="http://schemas.microsoft.com/office/drawing/2014/main" id="{D5FF5487-6A3A-1811-E954-12C443528055}"/>
              </a:ext>
            </a:extLst>
          </p:cNvPr>
          <p:cNvSpPr>
            <a:spLocks noGrp="1"/>
          </p:cNvSpPr>
          <p:nvPr>
            <p:ph sz="quarter" idx="14"/>
          </p:nvPr>
        </p:nvSpPr>
        <p:spPr/>
        <p:txBody>
          <a:bodyPr>
            <a:normAutofit/>
          </a:bodyPr>
          <a:lstStyle/>
          <a:p>
            <a:pPr algn="ctr"/>
            <a:r>
              <a:rPr lang="en-US" sz="3600" dirty="0">
                <a:solidFill>
                  <a:srgbClr val="002060"/>
                </a:solidFill>
              </a:rPr>
              <a:t>Many FCCee topics to study!</a:t>
            </a:r>
          </a:p>
          <a:p>
            <a:pPr algn="ctr"/>
            <a:endParaRPr lang="en-US" sz="3600" dirty="0">
              <a:solidFill>
                <a:srgbClr val="002060"/>
              </a:solidFill>
            </a:endParaRPr>
          </a:p>
          <a:p>
            <a:pPr algn="ctr"/>
            <a:r>
              <a:rPr lang="en-US" sz="3600" dirty="0">
                <a:solidFill>
                  <a:srgbClr val="002060"/>
                </a:solidFill>
              </a:rPr>
              <a:t>FIN</a:t>
            </a:r>
          </a:p>
          <a:p>
            <a:pPr algn="ctr"/>
            <a:endParaRPr lang="en-US" sz="3600" dirty="0">
              <a:solidFill>
                <a:srgbClr val="002060"/>
              </a:solidFill>
            </a:endParaRPr>
          </a:p>
          <a:p>
            <a:pPr algn="ctr"/>
            <a:r>
              <a:rPr lang="en-US" sz="3600" dirty="0">
                <a:solidFill>
                  <a:srgbClr val="002060"/>
                </a:solidFill>
              </a:rPr>
              <a:t>Questions?</a:t>
            </a:r>
          </a:p>
        </p:txBody>
      </p:sp>
    </p:spTree>
    <p:extLst>
      <p:ext uri="{BB962C8B-B14F-4D97-AF65-F5344CB8AC3E}">
        <p14:creationId xmlns:p14="http://schemas.microsoft.com/office/powerpoint/2010/main" val="257293280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ESENTER_VERSION" val="6"/>
  <p:tag name="ARTICULATE_PROJECT_CHECK" val="0"/>
  <p:tag name="ARTICULATE_PROJECT_OPEN" val="0"/>
</p:tagLst>
</file>

<file path=ppt/theme/theme1.xml><?xml version="1.0" encoding="utf-8"?>
<a:theme xmlns:a="http://schemas.openxmlformats.org/drawingml/2006/main" name="SLAC-ppt-template-white-1">
  <a:themeElements>
    <a:clrScheme name="SLAC_RevisedPalette_2012">
      <a:dk1>
        <a:srgbClr val="000000"/>
      </a:dk1>
      <a:lt1>
        <a:sysClr val="window" lastClr="FFFFFF"/>
      </a:lt1>
      <a:dk2>
        <a:srgbClr val="E17000"/>
      </a:dk2>
      <a:lt2>
        <a:srgbClr val="A4001D"/>
      </a:lt2>
      <a:accent1>
        <a:srgbClr val="A4001D"/>
      </a:accent1>
      <a:accent2>
        <a:srgbClr val="E17000"/>
      </a:accent2>
      <a:accent3>
        <a:srgbClr val="4D4F53"/>
      </a:accent3>
      <a:accent4>
        <a:srgbClr val="545455"/>
      </a:accent4>
      <a:accent5>
        <a:srgbClr val="0099CC"/>
      </a:accent5>
      <a:accent6>
        <a:srgbClr val="69BE28"/>
      </a:accent6>
      <a:hlink>
        <a:srgbClr val="A4001D"/>
      </a:hlink>
      <a:folHlink>
        <a:srgbClr val="A4001D"/>
      </a:folHlink>
    </a:clrScheme>
    <a:fontScheme name="THD">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7709F57C22AF4C8D185745E3950065" ma:contentTypeVersion="1" ma:contentTypeDescription="Create a new document." ma:contentTypeScope="" ma:versionID="7d3a711b8110c7c07e19378b4cf52c2d">
  <xsd:schema xmlns:xsd="http://www.w3.org/2001/XMLSchema" xmlns:p="http://schemas.microsoft.com/office/2006/metadata/properties" xmlns:ns1="http://schemas.microsoft.com/sharepoint/v3" targetNamespace="http://schemas.microsoft.com/office/2006/metadata/properties" ma:root="true" ma:fieldsID="ddb0c952b897a810c8a4e377cff6bff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B4C0B3F-983A-4B03-99A4-3E57D63ECC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3F8BFBAB-521D-4F09-B446-0F1634B67173}">
  <ds:schemaRefs>
    <ds:schemaRef ds:uri="http://schemas.microsoft.com/sharepoint/v3/contenttype/forms"/>
  </ds:schemaRefs>
</ds:datastoreItem>
</file>

<file path=customXml/itemProps3.xml><?xml version="1.0" encoding="utf-8"?>
<ds:datastoreItem xmlns:ds="http://schemas.openxmlformats.org/officeDocument/2006/customXml" ds:itemID="{41903D97-D4BB-480A-9FC7-782BC4B2785B}">
  <ds:schemaRefs>
    <ds:schemaRef ds:uri="http://schemas.microsoft.com/office/2006/documentManagement/types"/>
    <ds:schemaRef ds:uri="http://schemas.microsoft.com/office/2006/metadata/properties"/>
    <ds:schemaRef ds:uri="http://purl.org/dc/dcmitype/"/>
    <ds:schemaRef ds:uri="http://www.w3.org/XML/1998/namespace"/>
    <ds:schemaRef ds:uri="http://purl.org/dc/elements/1.1/"/>
    <ds:schemaRef ds:uri="http://purl.org/dc/terms/"/>
    <ds:schemaRef ds:uri="http://schemas.openxmlformats.org/package/2006/metadata/core-propertie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emplate/>
  <TotalTime>5090</TotalTime>
  <Words>2286</Words>
  <Application>Microsoft Office PowerPoint</Application>
  <PresentationFormat>On-screen Show (4:3)</PresentationFormat>
  <Paragraphs>469</Paragraphs>
  <Slides>111</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111</vt:i4>
      </vt:variant>
    </vt:vector>
  </HeadingPairs>
  <TitlesOfParts>
    <vt:vector size="119" baseType="lpstr">
      <vt:lpstr>Aptos</vt:lpstr>
      <vt:lpstr>Arial</vt:lpstr>
      <vt:lpstr>Calibri</vt:lpstr>
      <vt:lpstr>Cambria Math</vt:lpstr>
      <vt:lpstr>Roboto</vt:lpstr>
      <vt:lpstr>Symbol</vt:lpstr>
      <vt:lpstr>Wingdings</vt:lpstr>
      <vt:lpstr>SLAC-ppt-template-white-1</vt:lpstr>
      <vt:lpstr>Machine Detector Interface MDI </vt:lpstr>
      <vt:lpstr>Machine Detector Interface (MDI) Tutorial  </vt:lpstr>
      <vt:lpstr>MDI inputs from these people and others.</vt:lpstr>
      <vt:lpstr>MDI Tutorial Topics </vt:lpstr>
      <vt:lpstr>FCCee Rings and IR beam lines</vt:lpstr>
      <vt:lpstr>Main Parameters for FCC at Jan 26 Lattice Review: LCC chosen. </vt:lpstr>
      <vt:lpstr>General Detector-Collider Overviews (M. Boscolo)</vt:lpstr>
      <vt:lpstr>Integrated Physics</vt:lpstr>
      <vt:lpstr>Practical Integrated Physics</vt:lpstr>
      <vt:lpstr>SuperKEKB and Belle-II</vt:lpstr>
      <vt:lpstr>Example: SuperKEKB Operations (June 8, 2026) (courtesy KEK)</vt:lpstr>
      <vt:lpstr>SuperKEKB Parameters</vt:lpstr>
      <vt:lpstr>Overall SuperKEKB IR Layout</vt:lpstr>
      <vt:lpstr>SuperKEKB IR Cryostats</vt:lpstr>
      <vt:lpstr>Belle-II Center View</vt:lpstr>
      <vt:lpstr>CEPC Overview (~2023)</vt:lpstr>
      <vt:lpstr>CEPC Parameters</vt:lpstr>
      <vt:lpstr>CEPC IR magnets and cryostats (Dec 2023)</vt:lpstr>
      <vt:lpstr>ILC layout</vt:lpstr>
      <vt:lpstr>ILC Detector Concept (Accelerator IR Quads Magnets Outside)</vt:lpstr>
      <vt:lpstr>FCC tunnel cavern possibilities</vt:lpstr>
      <vt:lpstr>Lowering LHC Detector Components</vt:lpstr>
      <vt:lpstr>IR Layout</vt:lpstr>
      <vt:lpstr>Comparisons of IR (features for FCCee, CEPC, ILC, SuperKEKB)</vt:lpstr>
      <vt:lpstr>IR Final Focus Optics 1984 (SLC at SLAC)</vt:lpstr>
      <vt:lpstr>Beta functions grow quadratically away from the IR</vt:lpstr>
      <vt:lpstr>IR accelerator optics for various colliders</vt:lpstr>
      <vt:lpstr>IP off energy corrections and crab waist</vt:lpstr>
      <vt:lpstr>Accelerator Knobs for IP Tuning</vt:lpstr>
      <vt:lpstr>FCCee Machine Detector Interface (M. Boscolo)</vt:lpstr>
      <vt:lpstr>Luminosity Equations</vt:lpstr>
      <vt:lpstr>Crab Waist Collision Scheme</vt:lpstr>
      <vt:lpstr>Lattice and Beam Issues that affect the luminosity</vt:lpstr>
      <vt:lpstr>Tracking times for different effects</vt:lpstr>
      <vt:lpstr>Crab waist strength and luminosity (for SuperKEKB)</vt:lpstr>
      <vt:lpstr>IP beam size and errors (SuperKEKB, Funakoshi)</vt:lpstr>
      <vt:lpstr>Luminosity Tuning</vt:lpstr>
      <vt:lpstr>FCCee IR Optics for FCCee (L* study) (K. Oide March 2025)</vt:lpstr>
      <vt:lpstr>Beam–beam resonances in FCCee with different symmetries </vt:lpstr>
      <vt:lpstr>SuperKEKB Vertical tune and Vertical Emittance</vt:lpstr>
      <vt:lpstr>Tracking and errors tolerances for Luminosity</vt:lpstr>
      <vt:lpstr>SuperKEKB Beam-Beam Measurements (Funakoshi)</vt:lpstr>
      <vt:lpstr>SuperKEKB Specific Luminosity</vt:lpstr>
      <vt:lpstr>Future: AI and Machine Learning for Luminosity Tuning</vt:lpstr>
      <vt:lpstr>Near Detector IDEA with L* of 2.4 m to front of QC1A.</vt:lpstr>
      <vt:lpstr>FCCee ALFA Detector near the FCCee IP</vt:lpstr>
      <vt:lpstr>Remote Flange disconnect (IDEA detector + Accelerator Cryostat</vt:lpstr>
      <vt:lpstr>IR accelerator Components Inside the Detector</vt:lpstr>
      <vt:lpstr>Central Beam Pipe, Vertex and Lumi-Cal Integration</vt:lpstr>
      <vt:lpstr>Luminosity Monitors</vt:lpstr>
      <vt:lpstr>FCCee Accelerator IR Vacuum Chamber (Mock-up)</vt:lpstr>
      <vt:lpstr>IR Mechanical Design</vt:lpstr>
      <vt:lpstr>FCCee Interaction Pont Mock-up at INFN-Frascati</vt:lpstr>
      <vt:lpstr>KEKB IR Layout and Cryo-plant Overview</vt:lpstr>
      <vt:lpstr>SuperKEKB SC magnet cryostat and feedlines</vt:lpstr>
      <vt:lpstr>For comparison: SuperKEKB IR SC Magnet System</vt:lpstr>
      <vt:lpstr>SuperKEKB SC magnet cryostat and slice box</vt:lpstr>
      <vt:lpstr>First look at IR accelerator 1.9 deg cryo-plant (P. Borges de Sousa…)</vt:lpstr>
      <vt:lpstr>Remote Vacuum Connection Details (KEK and DESY)</vt:lpstr>
      <vt:lpstr>Remote Vacuum Flange (SuperKEKB, Ohuchi)</vt:lpstr>
      <vt:lpstr>New concept: Remote connection option : SMA</vt:lpstr>
      <vt:lpstr>FCCee Detector End-caps Open Longitudinally </vt:lpstr>
      <vt:lpstr>Magnets: Beam trajectories in FCCee IR</vt:lpstr>
      <vt:lpstr>IR MAGNETS: longitudinal locations, lengths, and strengths (K. Oide)</vt:lpstr>
      <vt:lpstr>FCCee some cryo-stat dimensions</vt:lpstr>
      <vt:lpstr>IR Magnet Cross Section View (front and end of each magnet)  Showing separated heat shield and vacuum vessel.</vt:lpstr>
      <vt:lpstr>IR cryostat component dimensions  </vt:lpstr>
      <vt:lpstr>PowerPoint Presentation</vt:lpstr>
      <vt:lpstr>Needed functions for the space between QC1 and QC2</vt:lpstr>
      <vt:lpstr>CEPC IR 6.8 m cryostat (Dec 2023)</vt:lpstr>
      <vt:lpstr>ILC IR magnet locations (2013)</vt:lpstr>
      <vt:lpstr>ILC IR magnets (2013)</vt:lpstr>
      <vt:lpstr>Canted Cosine Theta quadrupoles and direct wind (BNL)</vt:lpstr>
      <vt:lpstr>SC CCT QC1 quadrupole field measurements (M. Koratzinos …)</vt:lpstr>
      <vt:lpstr>Detector and accelerator solenoid magnetic fields</vt:lpstr>
      <vt:lpstr>IR Accelerator Optics – Solenoid Compensation</vt:lpstr>
      <vt:lpstr>Alternative IR Solenoid Compensation Scheme</vt:lpstr>
      <vt:lpstr>Solenoid Compensation Scheme (B. Parker, V. Teotia, BNL)</vt:lpstr>
      <vt:lpstr>PEP-II IR BaBar detector field measurements</vt:lpstr>
      <vt:lpstr>PEP-II IR rafts near BaBar detector</vt:lpstr>
      <vt:lpstr>Cables: Example BaBar Vertex Chamber</vt:lpstr>
      <vt:lpstr>PEP-II IR Vacuum Chamber with 3D structures</vt:lpstr>
      <vt:lpstr>FCCee Center Accelerator Vacuum Chamber (Fransesini)</vt:lpstr>
      <vt:lpstr>IP Vacuum Chamber Design (Fransesini)</vt:lpstr>
      <vt:lpstr>Vacuum and Cryogenic Failure Modes:  Inner He vessel in cryostat may crush if quench or vacuum loss</vt:lpstr>
      <vt:lpstr>Accelerator and Detector Survey and Alignment</vt:lpstr>
      <vt:lpstr>HOM calculations of IP vacuum Chambers (A. Novokhatski)</vt:lpstr>
      <vt:lpstr>IR Trapped HOM Mode at Y chamber (Novokhatski) </vt:lpstr>
      <vt:lpstr>FCCee IR bellows has HOM Losses</vt:lpstr>
      <vt:lpstr>HOM Modes in IR bellows design</vt:lpstr>
      <vt:lpstr>SuperKEKB beam impedance to study beam instabilities</vt:lpstr>
      <vt:lpstr>Polarization and Energy Calibration</vt:lpstr>
      <vt:lpstr>Beam polarization measurement near the IP</vt:lpstr>
      <vt:lpstr>FCC background studies</vt:lpstr>
      <vt:lpstr>Comprehensive collimation systems</vt:lpstr>
      <vt:lpstr>Radiative Bhabha’s in SuperKEKB IR</vt:lpstr>
      <vt:lpstr>BELLE-II and SuperKEKB backgrounds</vt:lpstr>
      <vt:lpstr>PEP-II Synchrotron Radiation Fans</vt:lpstr>
      <vt:lpstr>SR scattering from FCCee Mask Tips (M. Sullivan)</vt:lpstr>
      <vt:lpstr>Background sources</vt:lpstr>
      <vt:lpstr>FCC IR Background Simulations</vt:lpstr>
      <vt:lpstr>Inputs for IP local background simulations</vt:lpstr>
      <vt:lpstr>Direct observation of background spectra</vt:lpstr>
      <vt:lpstr>Large tails on beam shape due to Beamstrahlung</vt:lpstr>
      <vt:lpstr>Beamstrahlung Radiation Spectrum</vt:lpstr>
      <vt:lpstr>Beam Synchrotron Radiation in FCCee IR</vt:lpstr>
      <vt:lpstr>PowerPoint Presentation</vt:lpstr>
      <vt:lpstr>Beam gas scattering</vt:lpstr>
      <vt:lpstr>Secondary scatters</vt:lpstr>
      <vt:lpstr>Radiative Bhabha Impact on IR Accelerator Quadrupoles</vt:lpstr>
      <vt:lpstr>Thank you for your participation!</vt:lpstr>
    </vt:vector>
  </TitlesOfParts>
  <Company>SLAC National Accelerator Laboratory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SAREC Charge</dc:title>
  <dc:creator>ecolby</dc:creator>
  <cp:lastModifiedBy>Seeman, John</cp:lastModifiedBy>
  <cp:revision>1085</cp:revision>
  <cp:lastPrinted>2026-09-06T19:54:45Z</cp:lastPrinted>
  <dcterms:created xsi:type="dcterms:W3CDTF">2012-10-04T22:35:54Z</dcterms:created>
  <dcterms:modified xsi:type="dcterms:W3CDTF">2026-09-06T21:20:15Z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SLAC_PPT_032312</vt:lpwstr>
  </property>
  <property fmtid="{D5CDD505-2E9C-101B-9397-08002B2CF9AE}" pid="4" name="ArticulateGUID">
    <vt:lpwstr>4F2C0736-F769-41F4-8D23-03358470444A</vt:lpwstr>
  </property>
  <property fmtid="{D5CDD505-2E9C-101B-9397-08002B2CF9AE}" pid="5" name="ArticulateProjectFull">
    <vt:lpwstr>F:\PROJECTS\JohnsonBeesley\S+G\SLAC\SLAC_PPT_040212.ppta</vt:lpwstr>
  </property>
  <property fmtid="{D5CDD505-2E9C-101B-9397-08002B2CF9AE}" pid="6" name="ContentTypeId">
    <vt:lpwstr>0x010100797709F57C22AF4C8D185745E3950065</vt:lpwstr>
  </property>
</Properties>
</file>