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74" r:id="rId1"/>
    <p:sldMasterId id="2147483675" r:id="rId2"/>
  </p:sldMasterIdLst>
  <p:notesMasterIdLst>
    <p:notesMasterId r:id="rId23"/>
  </p:notesMasterIdLst>
  <p:sldIdLst>
    <p:sldId id="256" r:id="rId3"/>
    <p:sldId id="259" r:id="rId4"/>
    <p:sldId id="260" r:id="rId5"/>
    <p:sldId id="263" r:id="rId6"/>
    <p:sldId id="264" r:id="rId7"/>
    <p:sldId id="266" r:id="rId8"/>
    <p:sldId id="258" r:id="rId9"/>
    <p:sldId id="271" r:id="rId10"/>
    <p:sldId id="267" r:id="rId11"/>
    <p:sldId id="284" r:id="rId12"/>
    <p:sldId id="283" r:id="rId13"/>
    <p:sldId id="268" r:id="rId14"/>
    <p:sldId id="269" r:id="rId15"/>
    <p:sldId id="270" r:id="rId16"/>
    <p:sldId id="272" r:id="rId17"/>
    <p:sldId id="285" r:id="rId18"/>
    <p:sldId id="287" r:id="rId19"/>
    <p:sldId id="276" r:id="rId20"/>
    <p:sldId id="277" r:id="rId21"/>
    <p:sldId id="286" r:id="rId2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339B8"/>
    <a:srgbClr val="6565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BCD63BF-A04B-4CC7-819F-BEE8A458320C}">
  <a:tblStyle styleId="{5BCD63BF-A04B-4CC7-819F-BEE8A458320C}" styleName="Table_0">
    <a:wholeTbl>
      <a:tcTxStyle b="off" i="off">
        <a:font>
          <a:latin typeface="Aptos"/>
          <a:ea typeface="Aptos"/>
          <a:cs typeface="Aptos"/>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7E9EC"/>
          </a:solidFill>
        </a:fill>
      </a:tcStyle>
    </a:wholeTbl>
    <a:band1H>
      <a:tcTxStyle/>
      <a:tcStyle>
        <a:tcBdr/>
        <a:fill>
          <a:solidFill>
            <a:srgbClr val="CAD1D8"/>
          </a:solidFill>
        </a:fill>
      </a:tcStyle>
    </a:band1H>
    <a:band2H>
      <a:tcTxStyle/>
      <a:tcStyle>
        <a:tcBdr/>
      </a:tcStyle>
    </a:band2H>
    <a:band1V>
      <a:tcTxStyle/>
      <a:tcStyle>
        <a:tcBdr/>
        <a:fill>
          <a:solidFill>
            <a:srgbClr val="CAD1D8"/>
          </a:solidFill>
        </a:fill>
      </a:tcStyle>
    </a:band1V>
    <a:band2V>
      <a:tcTxStyle/>
      <a:tcStyle>
        <a:tcBdr/>
      </a:tcStyle>
    </a:band2V>
    <a:lastCol>
      <a:tcTxStyle b="on" i="off">
        <a:font>
          <a:latin typeface="Aptos"/>
          <a:ea typeface="Aptos"/>
          <a:cs typeface="Aptos"/>
        </a:font>
        <a:schemeClr val="lt1"/>
      </a:tcTxStyle>
      <a:tcStyle>
        <a:tcBdr/>
        <a:fill>
          <a:solidFill>
            <a:schemeClr val="accent1"/>
          </a:solidFill>
        </a:fill>
      </a:tcStyle>
    </a:lastCol>
    <a:firstCol>
      <a:tcTxStyle b="on" i="off">
        <a:font>
          <a:latin typeface="Aptos"/>
          <a:ea typeface="Aptos"/>
          <a:cs typeface="Aptos"/>
        </a:font>
        <a:schemeClr val="lt1"/>
      </a:tcTxStyle>
      <a:tcStyle>
        <a:tcBdr/>
        <a:fill>
          <a:solidFill>
            <a:schemeClr val="accent1"/>
          </a:solidFill>
        </a:fill>
      </a:tcStyle>
    </a:firstCol>
    <a:lastRow>
      <a:tcTxStyle b="on" i="off">
        <a:font>
          <a:latin typeface="Aptos"/>
          <a:ea typeface="Aptos"/>
          <a:cs typeface="Aptos"/>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ptos"/>
          <a:ea typeface="Aptos"/>
          <a:cs typeface="Aptos"/>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AC2B9C1C-7EBD-49EB-9CCE-788A5CB4FC46}"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244" y="5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ada25bfb52_0_97: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5" name="Google Shape;155;g3ada25bfb52_0_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ada25bfb52_0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3ada25bfb52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ada25bfb52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3ada25bfb52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ada25bfb52_0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ada25bfb52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ada25bfb52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3ada25bfb52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3ada25bfb52_0_1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3ada25bfb52_0_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3ada25bfb52_0_732: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7" name="Google Shape;167;g3ada25bfb52_0_7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3ada25bfb52_0_7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3ada25bfb52_0_7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3ada25bfb52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3ada25bfb52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a:extLst>
            <a:ext uri="{FF2B5EF4-FFF2-40B4-BE49-F238E27FC236}">
              <a16:creationId xmlns:a16="http://schemas.microsoft.com/office/drawing/2014/main" id="{A3B7E34A-40B0-9D4B-A804-1A7FC69C6F6A}"/>
            </a:ext>
          </a:extLst>
        </p:cNvPr>
        <p:cNvGrpSpPr/>
        <p:nvPr/>
      </p:nvGrpSpPr>
      <p:grpSpPr>
        <a:xfrm>
          <a:off x="0" y="0"/>
          <a:ext cx="0" cy="0"/>
          <a:chOff x="0" y="0"/>
          <a:chExt cx="0" cy="0"/>
        </a:xfrm>
      </p:grpSpPr>
      <p:sp>
        <p:nvSpPr>
          <p:cNvPr id="268" name="Google Shape;268;g3ada25bfb52_0_190:notes">
            <a:extLst>
              <a:ext uri="{FF2B5EF4-FFF2-40B4-BE49-F238E27FC236}">
                <a16:creationId xmlns:a16="http://schemas.microsoft.com/office/drawing/2014/main" id="{03B734FE-A987-7286-B34C-4CB17404970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3ada25bfb52_0_190:notes">
            <a:extLst>
              <a:ext uri="{FF2B5EF4-FFF2-40B4-BE49-F238E27FC236}">
                <a16:creationId xmlns:a16="http://schemas.microsoft.com/office/drawing/2014/main" id="{25F6B63B-B3F0-B801-A7C5-68411FDCDA2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701656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a:extLst>
            <a:ext uri="{FF2B5EF4-FFF2-40B4-BE49-F238E27FC236}">
              <a16:creationId xmlns:a16="http://schemas.microsoft.com/office/drawing/2014/main" id="{A7A570B9-EB87-9456-49E1-1E89049E3E34}"/>
            </a:ext>
          </a:extLst>
        </p:cNvPr>
        <p:cNvGrpSpPr/>
        <p:nvPr/>
      </p:nvGrpSpPr>
      <p:grpSpPr>
        <a:xfrm>
          <a:off x="0" y="0"/>
          <a:ext cx="0" cy="0"/>
          <a:chOff x="0" y="0"/>
          <a:chExt cx="0" cy="0"/>
        </a:xfrm>
      </p:grpSpPr>
      <p:sp>
        <p:nvSpPr>
          <p:cNvPr id="268" name="Google Shape;268;g3ada25bfb52_0_190:notes">
            <a:extLst>
              <a:ext uri="{FF2B5EF4-FFF2-40B4-BE49-F238E27FC236}">
                <a16:creationId xmlns:a16="http://schemas.microsoft.com/office/drawing/2014/main" id="{359578E8-9308-A6F8-1D27-F24D168452B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3ada25bfb52_0_190:notes">
            <a:extLst>
              <a:ext uri="{FF2B5EF4-FFF2-40B4-BE49-F238E27FC236}">
                <a16:creationId xmlns:a16="http://schemas.microsoft.com/office/drawing/2014/main" id="{B0B72E6D-6EA3-C19C-0828-B5CB0212D6E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193361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3ada25bfb52_0_7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3ada25bfb52_0_7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3ada25bfb52_0_7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3ada25bfb52_0_7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3ada25bfb52_0_7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3ada25bfb52_0_7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3ae218b8a5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3ae218b8a5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a:extLst>
            <a:ext uri="{FF2B5EF4-FFF2-40B4-BE49-F238E27FC236}">
              <a16:creationId xmlns:a16="http://schemas.microsoft.com/office/drawing/2014/main" id="{EE000A14-A3CF-5C32-E75E-57E987B61634}"/>
            </a:ext>
          </a:extLst>
        </p:cNvPr>
        <p:cNvGrpSpPr/>
        <p:nvPr/>
      </p:nvGrpSpPr>
      <p:grpSpPr>
        <a:xfrm>
          <a:off x="0" y="0"/>
          <a:ext cx="0" cy="0"/>
          <a:chOff x="0" y="0"/>
          <a:chExt cx="0" cy="0"/>
        </a:xfrm>
      </p:grpSpPr>
      <p:sp>
        <p:nvSpPr>
          <p:cNvPr id="304" name="Google Shape;304;g3ae218b8a5d_0_0:notes">
            <a:extLst>
              <a:ext uri="{FF2B5EF4-FFF2-40B4-BE49-F238E27FC236}">
                <a16:creationId xmlns:a16="http://schemas.microsoft.com/office/drawing/2014/main" id="{53DC4E15-4EC6-7F8F-78EC-9A5809BC174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3ae218b8a5d_0_0:notes">
            <a:extLst>
              <a:ext uri="{FF2B5EF4-FFF2-40B4-BE49-F238E27FC236}">
                <a16:creationId xmlns:a16="http://schemas.microsoft.com/office/drawing/2014/main" id="{09F19186-1723-4846-2DD1-44F5A9D99F3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6592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a:extLst>
            <a:ext uri="{FF2B5EF4-FFF2-40B4-BE49-F238E27FC236}">
              <a16:creationId xmlns:a16="http://schemas.microsoft.com/office/drawing/2014/main" id="{C7068014-466A-A085-089C-A5C1FFB5A66E}"/>
            </a:ext>
          </a:extLst>
        </p:cNvPr>
        <p:cNvGrpSpPr/>
        <p:nvPr/>
      </p:nvGrpSpPr>
      <p:grpSpPr>
        <a:xfrm>
          <a:off x="0" y="0"/>
          <a:ext cx="0" cy="0"/>
          <a:chOff x="0" y="0"/>
          <a:chExt cx="0" cy="0"/>
        </a:xfrm>
      </p:grpSpPr>
      <p:sp>
        <p:nvSpPr>
          <p:cNvPr id="173" name="Google Shape;173;g3ada25bfb52_0_107:notes">
            <a:extLst>
              <a:ext uri="{FF2B5EF4-FFF2-40B4-BE49-F238E27FC236}">
                <a16:creationId xmlns:a16="http://schemas.microsoft.com/office/drawing/2014/main" id="{5F35E001-8AED-4880-448D-5DA5E938612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3ada25bfb52_0_107:notes">
            <a:extLst>
              <a:ext uri="{FF2B5EF4-FFF2-40B4-BE49-F238E27FC236}">
                <a16:creationId xmlns:a16="http://schemas.microsoft.com/office/drawing/2014/main" id="{14EFBD3B-E8F1-D228-C4D7-3F3DB46CFED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494331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3ade25df6cc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3ade25df6cc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3ade25df6cc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3ade25df6cc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a:extLst>
            <a:ext uri="{FF2B5EF4-FFF2-40B4-BE49-F238E27FC236}">
              <a16:creationId xmlns:a16="http://schemas.microsoft.com/office/drawing/2014/main" id="{60A3CB1F-099F-461D-4786-C23D88DC79D9}"/>
            </a:ext>
          </a:extLst>
        </p:cNvPr>
        <p:cNvGrpSpPr/>
        <p:nvPr/>
      </p:nvGrpSpPr>
      <p:grpSpPr>
        <a:xfrm>
          <a:off x="0" y="0"/>
          <a:ext cx="0" cy="0"/>
          <a:chOff x="0" y="0"/>
          <a:chExt cx="0" cy="0"/>
        </a:xfrm>
      </p:grpSpPr>
      <p:sp>
        <p:nvSpPr>
          <p:cNvPr id="341" name="Google Shape;341;g3ade25df6cc_0_10:notes">
            <a:extLst>
              <a:ext uri="{FF2B5EF4-FFF2-40B4-BE49-F238E27FC236}">
                <a16:creationId xmlns:a16="http://schemas.microsoft.com/office/drawing/2014/main" id="{2D8FFCE2-CEE5-D9F2-8FA1-CA3FF785B70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3ade25df6cc_0_10:notes">
            <a:extLst>
              <a:ext uri="{FF2B5EF4-FFF2-40B4-BE49-F238E27FC236}">
                <a16:creationId xmlns:a16="http://schemas.microsoft.com/office/drawing/2014/main" id="{527208DD-41FC-FBE1-E534-B1B556F19B6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0152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jp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4" name="Google Shape;64;p1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5" name="Google Shape;65;p1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Google Shape;66;p1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67"/>
        <p:cNvGrpSpPr/>
        <p:nvPr/>
      </p:nvGrpSpPr>
      <p:grpSpPr>
        <a:xfrm>
          <a:off x="0" y="0"/>
          <a:ext cx="0" cy="0"/>
          <a:chOff x="0" y="0"/>
          <a:chExt cx="0" cy="0"/>
        </a:xfrm>
      </p:grpSpPr>
      <p:pic>
        <p:nvPicPr>
          <p:cNvPr id="68" name="Google Shape;68;p16"/>
          <p:cNvPicPr preferRelativeResize="0"/>
          <p:nvPr/>
        </p:nvPicPr>
        <p:blipFill rotWithShape="1">
          <a:blip r:embed="rId2">
            <a:alphaModFix/>
          </a:blip>
          <a:srcRect/>
          <a:stretch/>
        </p:blipFill>
        <p:spPr>
          <a:xfrm>
            <a:off x="0" y="0"/>
            <a:ext cx="9144000" cy="939546"/>
          </a:xfrm>
          <a:prstGeom prst="rect">
            <a:avLst/>
          </a:prstGeom>
          <a:noFill/>
          <a:ln>
            <a:noFill/>
          </a:ln>
        </p:spPr>
      </p:pic>
      <p:pic>
        <p:nvPicPr>
          <p:cNvPr id="69" name="Google Shape;69;p16"/>
          <p:cNvPicPr preferRelativeResize="0"/>
          <p:nvPr/>
        </p:nvPicPr>
        <p:blipFill rotWithShape="1">
          <a:blip r:embed="rId3">
            <a:alphaModFix/>
          </a:blip>
          <a:srcRect/>
          <a:stretch/>
        </p:blipFill>
        <p:spPr>
          <a:xfrm>
            <a:off x="22" y="701201"/>
            <a:ext cx="8685251" cy="152018"/>
          </a:xfrm>
          <a:prstGeom prst="rect">
            <a:avLst/>
          </a:prstGeom>
          <a:noFill/>
          <a:ln>
            <a:noFill/>
          </a:ln>
        </p:spPr>
      </p:pic>
      <p:sp>
        <p:nvSpPr>
          <p:cNvPr id="70" name="Google Shape;70;p16"/>
          <p:cNvSpPr txBox="1">
            <a:spLocks noGrp="1"/>
          </p:cNvSpPr>
          <p:nvPr>
            <p:ph type="sldNum" idx="12"/>
          </p:nvPr>
        </p:nvSpPr>
        <p:spPr>
          <a:xfrm>
            <a:off x="8566150" y="4738688"/>
            <a:ext cx="577850" cy="404813"/>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b="0" i="0" u="none" strike="noStrike" cap="none">
                <a:solidFill>
                  <a:srgbClr val="888888"/>
                </a:solidFill>
                <a:latin typeface="Calibri"/>
                <a:ea typeface="Calibri"/>
                <a:cs typeface="Calibri"/>
                <a:sym typeface="Calibri"/>
              </a:defRPr>
            </a:lvl1pPr>
            <a:lvl2pPr marL="0" lvl="1" indent="0" algn="r">
              <a:spcBef>
                <a:spcPts val="0"/>
              </a:spcBef>
              <a:buNone/>
              <a:defRPr sz="900" b="0" i="0" u="none" strike="noStrike" cap="none">
                <a:solidFill>
                  <a:srgbClr val="888888"/>
                </a:solidFill>
                <a:latin typeface="Calibri"/>
                <a:ea typeface="Calibri"/>
                <a:cs typeface="Calibri"/>
                <a:sym typeface="Calibri"/>
              </a:defRPr>
            </a:lvl2pPr>
            <a:lvl3pPr marL="0" lvl="2" indent="0" algn="r">
              <a:spcBef>
                <a:spcPts val="0"/>
              </a:spcBef>
              <a:buNone/>
              <a:defRPr sz="900" b="0" i="0" u="none" strike="noStrike" cap="none">
                <a:solidFill>
                  <a:srgbClr val="888888"/>
                </a:solidFill>
                <a:latin typeface="Calibri"/>
                <a:ea typeface="Calibri"/>
                <a:cs typeface="Calibri"/>
                <a:sym typeface="Calibri"/>
              </a:defRPr>
            </a:lvl3pPr>
            <a:lvl4pPr marL="0" lvl="3" indent="0" algn="r">
              <a:spcBef>
                <a:spcPts val="0"/>
              </a:spcBef>
              <a:buNone/>
              <a:defRPr sz="900" b="0" i="0" u="none" strike="noStrike" cap="none">
                <a:solidFill>
                  <a:srgbClr val="888888"/>
                </a:solidFill>
                <a:latin typeface="Calibri"/>
                <a:ea typeface="Calibri"/>
                <a:cs typeface="Calibri"/>
                <a:sym typeface="Calibri"/>
              </a:defRPr>
            </a:lvl4pPr>
            <a:lvl5pPr marL="0" lvl="4" indent="0" algn="r">
              <a:spcBef>
                <a:spcPts val="0"/>
              </a:spcBef>
              <a:buNone/>
              <a:defRPr sz="900" b="0" i="0" u="none" strike="noStrike" cap="none">
                <a:solidFill>
                  <a:srgbClr val="888888"/>
                </a:solidFill>
                <a:latin typeface="Calibri"/>
                <a:ea typeface="Calibri"/>
                <a:cs typeface="Calibri"/>
                <a:sym typeface="Calibri"/>
              </a:defRPr>
            </a:lvl5pPr>
            <a:lvl6pPr marL="0" lvl="5" indent="0" algn="r">
              <a:spcBef>
                <a:spcPts val="0"/>
              </a:spcBef>
              <a:buNone/>
              <a:defRPr sz="900" b="0" i="0" u="none" strike="noStrike" cap="none">
                <a:solidFill>
                  <a:srgbClr val="888888"/>
                </a:solidFill>
                <a:latin typeface="Calibri"/>
                <a:ea typeface="Calibri"/>
                <a:cs typeface="Calibri"/>
                <a:sym typeface="Calibri"/>
              </a:defRPr>
            </a:lvl6pPr>
            <a:lvl7pPr marL="0" lvl="6" indent="0" algn="r">
              <a:spcBef>
                <a:spcPts val="0"/>
              </a:spcBef>
              <a:buNone/>
              <a:defRPr sz="900" b="0" i="0" u="none" strike="noStrike" cap="none">
                <a:solidFill>
                  <a:srgbClr val="888888"/>
                </a:solidFill>
                <a:latin typeface="Calibri"/>
                <a:ea typeface="Calibri"/>
                <a:cs typeface="Calibri"/>
                <a:sym typeface="Calibri"/>
              </a:defRPr>
            </a:lvl7pPr>
            <a:lvl8pPr marL="0" lvl="7" indent="0" algn="r">
              <a:spcBef>
                <a:spcPts val="0"/>
              </a:spcBef>
              <a:buNone/>
              <a:defRPr sz="900" b="0" i="0" u="none" strike="noStrike" cap="none">
                <a:solidFill>
                  <a:srgbClr val="888888"/>
                </a:solidFill>
                <a:latin typeface="Calibri"/>
                <a:ea typeface="Calibri"/>
                <a:cs typeface="Calibri"/>
                <a:sym typeface="Calibri"/>
              </a:defRPr>
            </a:lvl8pPr>
            <a:lvl9pPr marL="0" lvl="8" indent="0" algn="r">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
        <p:nvSpPr>
          <p:cNvPr id="71" name="Google Shape;71;p16"/>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2" name="Google Shape;72;p16"/>
          <p:cNvSpPr txBox="1">
            <a:spLocks noGrp="1"/>
          </p:cNvSpPr>
          <p:nvPr>
            <p:ph type="body" idx="1"/>
          </p:nvPr>
        </p:nvSpPr>
        <p:spPr>
          <a:xfrm>
            <a:off x="446088" y="1252538"/>
            <a:ext cx="8108950" cy="3486150"/>
          </a:xfrm>
          <a:prstGeom prst="rect">
            <a:avLst/>
          </a:prstGeom>
          <a:noFill/>
          <a:ln>
            <a:noFill/>
          </a:ln>
        </p:spPr>
        <p:txBody>
          <a:bodyPr spcFirstLastPara="1" wrap="square" lIns="68575" tIns="34275" rIns="68575" bIns="34275" anchor="t" anchorCtr="0">
            <a:normAutofit/>
          </a:bodyPr>
          <a:lstStyle>
            <a:lvl1pPr marL="457200" lvl="0" indent="-361950" algn="l">
              <a:lnSpc>
                <a:spcPct val="90000"/>
              </a:lnSpc>
              <a:spcBef>
                <a:spcPts val="800"/>
              </a:spcBef>
              <a:spcAft>
                <a:spcPts val="0"/>
              </a:spcAft>
              <a:buClr>
                <a:srgbClr val="981E32"/>
              </a:buClr>
              <a:buSzPts val="2100"/>
              <a:buChar char="•"/>
              <a:defRPr/>
            </a:lvl1pPr>
            <a:lvl2pPr marL="914400" lvl="1" indent="-342900" algn="l">
              <a:lnSpc>
                <a:spcPct val="90000"/>
              </a:lnSpc>
              <a:spcBef>
                <a:spcPts val="400"/>
              </a:spcBef>
              <a:spcAft>
                <a:spcPts val="0"/>
              </a:spcAft>
              <a:buClr>
                <a:srgbClr val="981E32"/>
              </a:buClr>
              <a:buSzPts val="1800"/>
              <a:buChar char="•"/>
              <a:defRPr/>
            </a:lvl2pPr>
            <a:lvl3pPr marL="1371600" lvl="2" indent="-323850" algn="l">
              <a:lnSpc>
                <a:spcPct val="90000"/>
              </a:lnSpc>
              <a:spcBef>
                <a:spcPts val="400"/>
              </a:spcBef>
              <a:spcAft>
                <a:spcPts val="0"/>
              </a:spcAft>
              <a:buClr>
                <a:srgbClr val="981E32"/>
              </a:buClr>
              <a:buSzPts val="1500"/>
              <a:buChar char="•"/>
              <a:defRPr/>
            </a:lvl3pPr>
            <a:lvl4pPr marL="1828800" lvl="3" indent="-317500" algn="l">
              <a:lnSpc>
                <a:spcPct val="90000"/>
              </a:lnSpc>
              <a:spcBef>
                <a:spcPts val="400"/>
              </a:spcBef>
              <a:spcAft>
                <a:spcPts val="0"/>
              </a:spcAft>
              <a:buClr>
                <a:srgbClr val="981E32"/>
              </a:buClr>
              <a:buSzPts val="1400"/>
              <a:buChar char="•"/>
              <a:defRPr/>
            </a:lvl4pPr>
            <a:lvl5pPr marL="2286000" lvl="4" indent="-317500" algn="l">
              <a:lnSpc>
                <a:spcPct val="90000"/>
              </a:lnSpc>
              <a:spcBef>
                <a:spcPts val="400"/>
              </a:spcBef>
              <a:spcAft>
                <a:spcPts val="0"/>
              </a:spcAft>
              <a:buClr>
                <a:srgbClr val="981E32"/>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3" name="Google Shape;73;p16"/>
          <p:cNvSpPr txBox="1">
            <a:spLocks noGrp="1"/>
          </p:cNvSpPr>
          <p:nvPr>
            <p:ph type="ftr" idx="11"/>
          </p:nvPr>
        </p:nvSpPr>
        <p:spPr>
          <a:xfrm>
            <a:off x="445472" y="4907756"/>
            <a:ext cx="4126528" cy="235744"/>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sz="900">
                <a:solidFill>
                  <a:schemeClr val="lt2"/>
                </a:solidFill>
                <a:latin typeface="Arial"/>
                <a:ea typeface="Arial"/>
                <a:cs typeface="Arial"/>
                <a:sym typeface="Aria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74"/>
        <p:cNvGrpSpPr/>
        <p:nvPr/>
      </p:nvGrpSpPr>
      <p:grpSpPr>
        <a:xfrm>
          <a:off x="0" y="0"/>
          <a:ext cx="0" cy="0"/>
          <a:chOff x="0" y="0"/>
          <a:chExt cx="0" cy="0"/>
        </a:xfrm>
      </p:grpSpPr>
      <p:pic>
        <p:nvPicPr>
          <p:cNvPr id="75" name="Google Shape;75;p17"/>
          <p:cNvPicPr preferRelativeResize="0"/>
          <p:nvPr/>
        </p:nvPicPr>
        <p:blipFill rotWithShape="1">
          <a:blip r:embed="rId2">
            <a:alphaModFix/>
          </a:blip>
          <a:srcRect/>
          <a:stretch/>
        </p:blipFill>
        <p:spPr>
          <a:xfrm>
            <a:off x="0" y="0"/>
            <a:ext cx="9144000" cy="939546"/>
          </a:xfrm>
          <a:prstGeom prst="rect">
            <a:avLst/>
          </a:prstGeom>
          <a:noFill/>
          <a:ln>
            <a:noFill/>
          </a:ln>
        </p:spPr>
      </p:pic>
      <p:pic>
        <p:nvPicPr>
          <p:cNvPr id="76" name="Google Shape;76;p17"/>
          <p:cNvPicPr preferRelativeResize="0"/>
          <p:nvPr/>
        </p:nvPicPr>
        <p:blipFill rotWithShape="1">
          <a:blip r:embed="rId3">
            <a:alphaModFix/>
          </a:blip>
          <a:srcRect/>
          <a:stretch/>
        </p:blipFill>
        <p:spPr>
          <a:xfrm>
            <a:off x="22" y="701201"/>
            <a:ext cx="8685251" cy="152018"/>
          </a:xfrm>
          <a:prstGeom prst="rect">
            <a:avLst/>
          </a:prstGeom>
          <a:noFill/>
          <a:ln>
            <a:noFill/>
          </a:ln>
        </p:spPr>
      </p:pic>
      <p:sp>
        <p:nvSpPr>
          <p:cNvPr id="77" name="Google Shape;77;p17"/>
          <p:cNvSpPr txBox="1">
            <a:spLocks noGrp="1"/>
          </p:cNvSpPr>
          <p:nvPr>
            <p:ph type="sldNum" idx="12"/>
          </p:nvPr>
        </p:nvSpPr>
        <p:spPr>
          <a:xfrm>
            <a:off x="8566150" y="4738688"/>
            <a:ext cx="577850" cy="404813"/>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b="0" i="0" u="none" strike="noStrike" cap="none">
                <a:solidFill>
                  <a:srgbClr val="888888"/>
                </a:solidFill>
                <a:latin typeface="Calibri"/>
                <a:ea typeface="Calibri"/>
                <a:cs typeface="Calibri"/>
                <a:sym typeface="Calibri"/>
              </a:defRPr>
            </a:lvl1pPr>
            <a:lvl2pPr marL="0" lvl="1" indent="0" algn="r">
              <a:spcBef>
                <a:spcPts val="0"/>
              </a:spcBef>
              <a:buNone/>
              <a:defRPr sz="900" b="0" i="0" u="none" strike="noStrike" cap="none">
                <a:solidFill>
                  <a:srgbClr val="888888"/>
                </a:solidFill>
                <a:latin typeface="Calibri"/>
                <a:ea typeface="Calibri"/>
                <a:cs typeface="Calibri"/>
                <a:sym typeface="Calibri"/>
              </a:defRPr>
            </a:lvl2pPr>
            <a:lvl3pPr marL="0" lvl="2" indent="0" algn="r">
              <a:spcBef>
                <a:spcPts val="0"/>
              </a:spcBef>
              <a:buNone/>
              <a:defRPr sz="900" b="0" i="0" u="none" strike="noStrike" cap="none">
                <a:solidFill>
                  <a:srgbClr val="888888"/>
                </a:solidFill>
                <a:latin typeface="Calibri"/>
                <a:ea typeface="Calibri"/>
                <a:cs typeface="Calibri"/>
                <a:sym typeface="Calibri"/>
              </a:defRPr>
            </a:lvl3pPr>
            <a:lvl4pPr marL="0" lvl="3" indent="0" algn="r">
              <a:spcBef>
                <a:spcPts val="0"/>
              </a:spcBef>
              <a:buNone/>
              <a:defRPr sz="900" b="0" i="0" u="none" strike="noStrike" cap="none">
                <a:solidFill>
                  <a:srgbClr val="888888"/>
                </a:solidFill>
                <a:latin typeface="Calibri"/>
                <a:ea typeface="Calibri"/>
                <a:cs typeface="Calibri"/>
                <a:sym typeface="Calibri"/>
              </a:defRPr>
            </a:lvl4pPr>
            <a:lvl5pPr marL="0" lvl="4" indent="0" algn="r">
              <a:spcBef>
                <a:spcPts val="0"/>
              </a:spcBef>
              <a:buNone/>
              <a:defRPr sz="900" b="0" i="0" u="none" strike="noStrike" cap="none">
                <a:solidFill>
                  <a:srgbClr val="888888"/>
                </a:solidFill>
                <a:latin typeface="Calibri"/>
                <a:ea typeface="Calibri"/>
                <a:cs typeface="Calibri"/>
                <a:sym typeface="Calibri"/>
              </a:defRPr>
            </a:lvl5pPr>
            <a:lvl6pPr marL="0" lvl="5" indent="0" algn="r">
              <a:spcBef>
                <a:spcPts val="0"/>
              </a:spcBef>
              <a:buNone/>
              <a:defRPr sz="900" b="0" i="0" u="none" strike="noStrike" cap="none">
                <a:solidFill>
                  <a:srgbClr val="888888"/>
                </a:solidFill>
                <a:latin typeface="Calibri"/>
                <a:ea typeface="Calibri"/>
                <a:cs typeface="Calibri"/>
                <a:sym typeface="Calibri"/>
              </a:defRPr>
            </a:lvl6pPr>
            <a:lvl7pPr marL="0" lvl="6" indent="0" algn="r">
              <a:spcBef>
                <a:spcPts val="0"/>
              </a:spcBef>
              <a:buNone/>
              <a:defRPr sz="900" b="0" i="0" u="none" strike="noStrike" cap="none">
                <a:solidFill>
                  <a:srgbClr val="888888"/>
                </a:solidFill>
                <a:latin typeface="Calibri"/>
                <a:ea typeface="Calibri"/>
                <a:cs typeface="Calibri"/>
                <a:sym typeface="Calibri"/>
              </a:defRPr>
            </a:lvl7pPr>
            <a:lvl8pPr marL="0" lvl="7" indent="0" algn="r">
              <a:spcBef>
                <a:spcPts val="0"/>
              </a:spcBef>
              <a:buNone/>
              <a:defRPr sz="900" b="0" i="0" u="none" strike="noStrike" cap="none">
                <a:solidFill>
                  <a:srgbClr val="888888"/>
                </a:solidFill>
                <a:latin typeface="Calibri"/>
                <a:ea typeface="Calibri"/>
                <a:cs typeface="Calibri"/>
                <a:sym typeface="Calibri"/>
              </a:defRPr>
            </a:lvl8pPr>
            <a:lvl9pPr marL="0" lvl="8" indent="0" algn="r">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
        <p:nvSpPr>
          <p:cNvPr id="78" name="Google Shape;78;p17"/>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9" name="Google Shape;79;p17"/>
          <p:cNvSpPr txBox="1">
            <a:spLocks noGrp="1"/>
          </p:cNvSpPr>
          <p:nvPr>
            <p:ph type="body" idx="1"/>
          </p:nvPr>
        </p:nvSpPr>
        <p:spPr>
          <a:xfrm>
            <a:off x="446088" y="1252538"/>
            <a:ext cx="8108950" cy="3486150"/>
          </a:xfrm>
          <a:prstGeom prst="rect">
            <a:avLst/>
          </a:prstGeom>
          <a:noFill/>
          <a:ln>
            <a:noFill/>
          </a:ln>
        </p:spPr>
        <p:txBody>
          <a:bodyPr spcFirstLastPara="1" wrap="square" lIns="68575" tIns="34275" rIns="68575" bIns="34275" anchor="t" anchorCtr="0">
            <a:normAutofit/>
          </a:bodyPr>
          <a:lstStyle>
            <a:lvl1pPr marL="457200" lvl="0" indent="-361950" algn="l">
              <a:lnSpc>
                <a:spcPct val="90000"/>
              </a:lnSpc>
              <a:spcBef>
                <a:spcPts val="800"/>
              </a:spcBef>
              <a:spcAft>
                <a:spcPts val="0"/>
              </a:spcAft>
              <a:buClr>
                <a:srgbClr val="981E32"/>
              </a:buClr>
              <a:buSzPts val="2100"/>
              <a:buChar char="•"/>
              <a:defRPr/>
            </a:lvl1pPr>
            <a:lvl2pPr marL="914400" lvl="1" indent="-342900" algn="l">
              <a:lnSpc>
                <a:spcPct val="90000"/>
              </a:lnSpc>
              <a:spcBef>
                <a:spcPts val="400"/>
              </a:spcBef>
              <a:spcAft>
                <a:spcPts val="0"/>
              </a:spcAft>
              <a:buClr>
                <a:srgbClr val="981E32"/>
              </a:buClr>
              <a:buSzPts val="1800"/>
              <a:buChar char="•"/>
              <a:defRPr/>
            </a:lvl2pPr>
            <a:lvl3pPr marL="1371600" lvl="2" indent="-323850" algn="l">
              <a:lnSpc>
                <a:spcPct val="90000"/>
              </a:lnSpc>
              <a:spcBef>
                <a:spcPts val="400"/>
              </a:spcBef>
              <a:spcAft>
                <a:spcPts val="0"/>
              </a:spcAft>
              <a:buClr>
                <a:srgbClr val="981E32"/>
              </a:buClr>
              <a:buSzPts val="1500"/>
              <a:buChar char="•"/>
              <a:defRPr/>
            </a:lvl3pPr>
            <a:lvl4pPr marL="1828800" lvl="3" indent="-317500" algn="l">
              <a:lnSpc>
                <a:spcPct val="90000"/>
              </a:lnSpc>
              <a:spcBef>
                <a:spcPts val="400"/>
              </a:spcBef>
              <a:spcAft>
                <a:spcPts val="0"/>
              </a:spcAft>
              <a:buClr>
                <a:srgbClr val="981E32"/>
              </a:buClr>
              <a:buSzPts val="1400"/>
              <a:buChar char="•"/>
              <a:defRPr/>
            </a:lvl4pPr>
            <a:lvl5pPr marL="2286000" lvl="4" indent="-317500" algn="l">
              <a:lnSpc>
                <a:spcPct val="90000"/>
              </a:lnSpc>
              <a:spcBef>
                <a:spcPts val="400"/>
              </a:spcBef>
              <a:spcAft>
                <a:spcPts val="0"/>
              </a:spcAft>
              <a:buClr>
                <a:srgbClr val="981E32"/>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 name="Google Shape;80;p17"/>
          <p:cNvSpPr txBox="1">
            <a:spLocks noGrp="1"/>
          </p:cNvSpPr>
          <p:nvPr>
            <p:ph type="ftr" idx="11"/>
          </p:nvPr>
        </p:nvSpPr>
        <p:spPr>
          <a:xfrm>
            <a:off x="445472" y="4907756"/>
            <a:ext cx="4126528" cy="235744"/>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sz="900">
                <a:solidFill>
                  <a:schemeClr val="lt2"/>
                </a:solidFill>
                <a:latin typeface="Arial"/>
                <a:ea typeface="Arial"/>
                <a:cs typeface="Arial"/>
                <a:sym typeface="Aria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81"/>
        <p:cNvGrpSpPr/>
        <p:nvPr/>
      </p:nvGrpSpPr>
      <p:grpSpPr>
        <a:xfrm>
          <a:off x="0" y="0"/>
          <a:ext cx="0" cy="0"/>
          <a:chOff x="0" y="0"/>
          <a:chExt cx="0" cy="0"/>
        </a:xfrm>
      </p:grpSpPr>
      <p:pic>
        <p:nvPicPr>
          <p:cNvPr id="82" name="Google Shape;82;p18"/>
          <p:cNvPicPr preferRelativeResize="0"/>
          <p:nvPr/>
        </p:nvPicPr>
        <p:blipFill rotWithShape="1">
          <a:blip r:embed="rId2">
            <a:alphaModFix/>
          </a:blip>
          <a:srcRect/>
          <a:stretch/>
        </p:blipFill>
        <p:spPr>
          <a:xfrm>
            <a:off x="2286002" y="1"/>
            <a:ext cx="6858019" cy="939549"/>
          </a:xfrm>
          <a:prstGeom prst="rect">
            <a:avLst/>
          </a:prstGeom>
          <a:noFill/>
          <a:ln>
            <a:noFill/>
          </a:ln>
        </p:spPr>
      </p:pic>
      <p:pic>
        <p:nvPicPr>
          <p:cNvPr id="83" name="Google Shape;83;p18"/>
          <p:cNvPicPr preferRelativeResize="0"/>
          <p:nvPr/>
        </p:nvPicPr>
        <p:blipFill rotWithShape="1">
          <a:blip r:embed="rId3">
            <a:alphaModFix/>
          </a:blip>
          <a:srcRect/>
          <a:stretch/>
        </p:blipFill>
        <p:spPr>
          <a:xfrm>
            <a:off x="22" y="616458"/>
            <a:ext cx="8685294" cy="202692"/>
          </a:xfrm>
          <a:prstGeom prst="rect">
            <a:avLst/>
          </a:prstGeom>
          <a:noFill/>
          <a:ln>
            <a:noFill/>
          </a:ln>
        </p:spPr>
      </p:pic>
      <p:sp>
        <p:nvSpPr>
          <p:cNvPr id="84" name="Google Shape;84;p1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
        <p:nvSpPr>
          <p:cNvPr id="85" name="Google Shape;85;p18"/>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6" name="Google Shape;86;p18"/>
          <p:cNvSpPr txBox="1">
            <a:spLocks noGrp="1"/>
          </p:cNvSpPr>
          <p:nvPr>
            <p:ph type="body" idx="1"/>
          </p:nvPr>
        </p:nvSpPr>
        <p:spPr>
          <a:xfrm>
            <a:off x="457200" y="932690"/>
            <a:ext cx="8108950" cy="3685601"/>
          </a:xfrm>
          <a:prstGeom prst="rect">
            <a:avLst/>
          </a:prstGeom>
          <a:noFill/>
          <a:ln>
            <a:noFill/>
          </a:ln>
        </p:spPr>
        <p:txBody>
          <a:bodyPr spcFirstLastPara="1" wrap="square" lIns="68575" tIns="34275" rIns="68575" bIns="34275" anchor="t" anchorCtr="0">
            <a:normAutofit/>
          </a:bodyPr>
          <a:lstStyle>
            <a:lvl1pPr marL="457200" lvl="0" indent="-361950" algn="l">
              <a:lnSpc>
                <a:spcPct val="90000"/>
              </a:lnSpc>
              <a:spcBef>
                <a:spcPts val="800"/>
              </a:spcBef>
              <a:spcAft>
                <a:spcPts val="0"/>
              </a:spcAft>
              <a:buClr>
                <a:srgbClr val="981E32"/>
              </a:buClr>
              <a:buSzPts val="2100"/>
              <a:buChar char="•"/>
              <a:defRPr/>
            </a:lvl1pPr>
            <a:lvl2pPr marL="914400" lvl="1" indent="-336550" algn="l">
              <a:lnSpc>
                <a:spcPct val="90000"/>
              </a:lnSpc>
              <a:spcBef>
                <a:spcPts val="0"/>
              </a:spcBef>
              <a:spcAft>
                <a:spcPts val="0"/>
              </a:spcAft>
              <a:buClr>
                <a:srgbClr val="981E32"/>
              </a:buClr>
              <a:buSzPts val="1700"/>
              <a:buChar char="•"/>
              <a:defRPr sz="1700"/>
            </a:lvl2pPr>
            <a:lvl3pPr marL="1371600" lvl="2" indent="-323850" algn="l">
              <a:lnSpc>
                <a:spcPct val="90000"/>
              </a:lnSpc>
              <a:spcBef>
                <a:spcPts val="400"/>
              </a:spcBef>
              <a:spcAft>
                <a:spcPts val="0"/>
              </a:spcAft>
              <a:buClr>
                <a:srgbClr val="981E32"/>
              </a:buClr>
              <a:buSzPts val="1500"/>
              <a:buChar char="•"/>
              <a:defRPr/>
            </a:lvl3pPr>
            <a:lvl4pPr marL="1828800" lvl="3" indent="-317500" algn="l">
              <a:lnSpc>
                <a:spcPct val="90000"/>
              </a:lnSpc>
              <a:spcBef>
                <a:spcPts val="400"/>
              </a:spcBef>
              <a:spcAft>
                <a:spcPts val="0"/>
              </a:spcAft>
              <a:buClr>
                <a:srgbClr val="981E32"/>
              </a:buClr>
              <a:buSzPts val="1400"/>
              <a:buChar char="•"/>
              <a:defRPr sz="1400"/>
            </a:lvl4pPr>
            <a:lvl5pPr marL="2286000" lvl="4" indent="-304800" algn="l">
              <a:lnSpc>
                <a:spcPct val="90000"/>
              </a:lnSpc>
              <a:spcBef>
                <a:spcPts val="400"/>
              </a:spcBef>
              <a:spcAft>
                <a:spcPts val="0"/>
              </a:spcAft>
              <a:buClr>
                <a:srgbClr val="981E32"/>
              </a:buClr>
              <a:buSzPts val="1200"/>
              <a:buChar char="•"/>
              <a:defRPr sz="12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pic>
        <p:nvPicPr>
          <p:cNvPr id="87" name="Google Shape;87;p18" descr="cid:image001.jpg@01D48177.0314E7A0"/>
          <p:cNvPicPr preferRelativeResize="0"/>
          <p:nvPr/>
        </p:nvPicPr>
        <p:blipFill rotWithShape="1">
          <a:blip r:embed="rId4">
            <a:alphaModFix/>
          </a:blip>
          <a:srcRect/>
          <a:stretch/>
        </p:blipFill>
        <p:spPr>
          <a:xfrm>
            <a:off x="25406" y="4734281"/>
            <a:ext cx="1041395" cy="395385"/>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94"/>
        <p:cNvGrpSpPr/>
        <p:nvPr/>
      </p:nvGrpSpPr>
      <p:grpSpPr>
        <a:xfrm>
          <a:off x="0" y="0"/>
          <a:ext cx="0" cy="0"/>
          <a:chOff x="0" y="0"/>
          <a:chExt cx="0" cy="0"/>
        </a:xfrm>
      </p:grpSpPr>
      <p:pic>
        <p:nvPicPr>
          <p:cNvPr id="95" name="Google Shape;95;p20"/>
          <p:cNvPicPr preferRelativeResize="0"/>
          <p:nvPr/>
        </p:nvPicPr>
        <p:blipFill rotWithShape="1">
          <a:blip r:embed="rId2">
            <a:alphaModFix/>
          </a:blip>
          <a:srcRect/>
          <a:stretch/>
        </p:blipFill>
        <p:spPr>
          <a:xfrm>
            <a:off x="0" y="0"/>
            <a:ext cx="9144000" cy="939546"/>
          </a:xfrm>
          <a:prstGeom prst="rect">
            <a:avLst/>
          </a:prstGeom>
          <a:noFill/>
          <a:ln>
            <a:noFill/>
          </a:ln>
        </p:spPr>
      </p:pic>
      <p:pic>
        <p:nvPicPr>
          <p:cNvPr id="96" name="Google Shape;96;p20"/>
          <p:cNvPicPr preferRelativeResize="0"/>
          <p:nvPr/>
        </p:nvPicPr>
        <p:blipFill rotWithShape="1">
          <a:blip r:embed="rId3">
            <a:alphaModFix/>
          </a:blip>
          <a:srcRect/>
          <a:stretch/>
        </p:blipFill>
        <p:spPr>
          <a:xfrm>
            <a:off x="22" y="701201"/>
            <a:ext cx="8685251" cy="152018"/>
          </a:xfrm>
          <a:prstGeom prst="rect">
            <a:avLst/>
          </a:prstGeom>
          <a:noFill/>
          <a:ln>
            <a:noFill/>
          </a:ln>
        </p:spPr>
      </p:pic>
      <p:sp>
        <p:nvSpPr>
          <p:cNvPr id="97" name="Google Shape;97;p20"/>
          <p:cNvSpPr txBox="1">
            <a:spLocks noGrp="1"/>
          </p:cNvSpPr>
          <p:nvPr>
            <p:ph type="sldNum" idx="12"/>
          </p:nvPr>
        </p:nvSpPr>
        <p:spPr>
          <a:xfrm>
            <a:off x="8566150" y="4738688"/>
            <a:ext cx="577850" cy="404813"/>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b="0" i="0" u="none" strike="noStrike" cap="none">
                <a:solidFill>
                  <a:srgbClr val="888888"/>
                </a:solidFill>
                <a:latin typeface="Calibri"/>
                <a:ea typeface="Calibri"/>
                <a:cs typeface="Calibri"/>
                <a:sym typeface="Calibri"/>
              </a:defRPr>
            </a:lvl1pPr>
            <a:lvl2pPr marL="0" lvl="1" indent="0" algn="r">
              <a:spcBef>
                <a:spcPts val="0"/>
              </a:spcBef>
              <a:buNone/>
              <a:defRPr sz="900" b="0" i="0" u="none" strike="noStrike" cap="none">
                <a:solidFill>
                  <a:srgbClr val="888888"/>
                </a:solidFill>
                <a:latin typeface="Calibri"/>
                <a:ea typeface="Calibri"/>
                <a:cs typeface="Calibri"/>
                <a:sym typeface="Calibri"/>
              </a:defRPr>
            </a:lvl2pPr>
            <a:lvl3pPr marL="0" lvl="2" indent="0" algn="r">
              <a:spcBef>
                <a:spcPts val="0"/>
              </a:spcBef>
              <a:buNone/>
              <a:defRPr sz="900" b="0" i="0" u="none" strike="noStrike" cap="none">
                <a:solidFill>
                  <a:srgbClr val="888888"/>
                </a:solidFill>
                <a:latin typeface="Calibri"/>
                <a:ea typeface="Calibri"/>
                <a:cs typeface="Calibri"/>
                <a:sym typeface="Calibri"/>
              </a:defRPr>
            </a:lvl3pPr>
            <a:lvl4pPr marL="0" lvl="3" indent="0" algn="r">
              <a:spcBef>
                <a:spcPts val="0"/>
              </a:spcBef>
              <a:buNone/>
              <a:defRPr sz="900" b="0" i="0" u="none" strike="noStrike" cap="none">
                <a:solidFill>
                  <a:srgbClr val="888888"/>
                </a:solidFill>
                <a:latin typeface="Calibri"/>
                <a:ea typeface="Calibri"/>
                <a:cs typeface="Calibri"/>
                <a:sym typeface="Calibri"/>
              </a:defRPr>
            </a:lvl4pPr>
            <a:lvl5pPr marL="0" lvl="4" indent="0" algn="r">
              <a:spcBef>
                <a:spcPts val="0"/>
              </a:spcBef>
              <a:buNone/>
              <a:defRPr sz="900" b="0" i="0" u="none" strike="noStrike" cap="none">
                <a:solidFill>
                  <a:srgbClr val="888888"/>
                </a:solidFill>
                <a:latin typeface="Calibri"/>
                <a:ea typeface="Calibri"/>
                <a:cs typeface="Calibri"/>
                <a:sym typeface="Calibri"/>
              </a:defRPr>
            </a:lvl5pPr>
            <a:lvl6pPr marL="0" lvl="5" indent="0" algn="r">
              <a:spcBef>
                <a:spcPts val="0"/>
              </a:spcBef>
              <a:buNone/>
              <a:defRPr sz="900" b="0" i="0" u="none" strike="noStrike" cap="none">
                <a:solidFill>
                  <a:srgbClr val="888888"/>
                </a:solidFill>
                <a:latin typeface="Calibri"/>
                <a:ea typeface="Calibri"/>
                <a:cs typeface="Calibri"/>
                <a:sym typeface="Calibri"/>
              </a:defRPr>
            </a:lvl6pPr>
            <a:lvl7pPr marL="0" lvl="6" indent="0" algn="r">
              <a:spcBef>
                <a:spcPts val="0"/>
              </a:spcBef>
              <a:buNone/>
              <a:defRPr sz="900" b="0" i="0" u="none" strike="noStrike" cap="none">
                <a:solidFill>
                  <a:srgbClr val="888888"/>
                </a:solidFill>
                <a:latin typeface="Calibri"/>
                <a:ea typeface="Calibri"/>
                <a:cs typeface="Calibri"/>
                <a:sym typeface="Calibri"/>
              </a:defRPr>
            </a:lvl7pPr>
            <a:lvl8pPr marL="0" lvl="7" indent="0" algn="r">
              <a:spcBef>
                <a:spcPts val="0"/>
              </a:spcBef>
              <a:buNone/>
              <a:defRPr sz="900" b="0" i="0" u="none" strike="noStrike" cap="none">
                <a:solidFill>
                  <a:srgbClr val="888888"/>
                </a:solidFill>
                <a:latin typeface="Calibri"/>
                <a:ea typeface="Calibri"/>
                <a:cs typeface="Calibri"/>
                <a:sym typeface="Calibri"/>
              </a:defRPr>
            </a:lvl8pPr>
            <a:lvl9pPr marL="0" lvl="8" indent="0" algn="r">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
        <p:nvSpPr>
          <p:cNvPr id="98" name="Google Shape;98;p2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9" name="Google Shape;99;p20"/>
          <p:cNvSpPr txBox="1">
            <a:spLocks noGrp="1"/>
          </p:cNvSpPr>
          <p:nvPr>
            <p:ph type="body" idx="1"/>
          </p:nvPr>
        </p:nvSpPr>
        <p:spPr>
          <a:xfrm>
            <a:off x="446088" y="1252538"/>
            <a:ext cx="8108950" cy="3486150"/>
          </a:xfrm>
          <a:prstGeom prst="rect">
            <a:avLst/>
          </a:prstGeom>
          <a:noFill/>
          <a:ln>
            <a:noFill/>
          </a:ln>
        </p:spPr>
        <p:txBody>
          <a:bodyPr spcFirstLastPara="1" wrap="square" lIns="68575" tIns="34275" rIns="68575" bIns="34275" anchor="t" anchorCtr="0">
            <a:normAutofit/>
          </a:bodyPr>
          <a:lstStyle>
            <a:lvl1pPr marL="457200" lvl="0" indent="-361950" algn="l">
              <a:lnSpc>
                <a:spcPct val="90000"/>
              </a:lnSpc>
              <a:spcBef>
                <a:spcPts val="800"/>
              </a:spcBef>
              <a:spcAft>
                <a:spcPts val="0"/>
              </a:spcAft>
              <a:buClr>
                <a:srgbClr val="981E32"/>
              </a:buClr>
              <a:buSzPts val="2100"/>
              <a:buChar char="•"/>
              <a:defRPr/>
            </a:lvl1pPr>
            <a:lvl2pPr marL="914400" lvl="1" indent="-342900" algn="l">
              <a:lnSpc>
                <a:spcPct val="90000"/>
              </a:lnSpc>
              <a:spcBef>
                <a:spcPts val="400"/>
              </a:spcBef>
              <a:spcAft>
                <a:spcPts val="0"/>
              </a:spcAft>
              <a:buClr>
                <a:srgbClr val="981E32"/>
              </a:buClr>
              <a:buSzPts val="1800"/>
              <a:buChar char="•"/>
              <a:defRPr/>
            </a:lvl2pPr>
            <a:lvl3pPr marL="1371600" lvl="2" indent="-323850" algn="l">
              <a:lnSpc>
                <a:spcPct val="90000"/>
              </a:lnSpc>
              <a:spcBef>
                <a:spcPts val="400"/>
              </a:spcBef>
              <a:spcAft>
                <a:spcPts val="0"/>
              </a:spcAft>
              <a:buClr>
                <a:srgbClr val="981E32"/>
              </a:buClr>
              <a:buSzPts val="1500"/>
              <a:buChar char="•"/>
              <a:defRPr/>
            </a:lvl3pPr>
            <a:lvl4pPr marL="1828800" lvl="3" indent="-317500" algn="l">
              <a:lnSpc>
                <a:spcPct val="90000"/>
              </a:lnSpc>
              <a:spcBef>
                <a:spcPts val="400"/>
              </a:spcBef>
              <a:spcAft>
                <a:spcPts val="0"/>
              </a:spcAft>
              <a:buClr>
                <a:srgbClr val="981E32"/>
              </a:buClr>
              <a:buSzPts val="1400"/>
              <a:buChar char="•"/>
              <a:defRPr/>
            </a:lvl4pPr>
            <a:lvl5pPr marL="2286000" lvl="4" indent="-317500" algn="l">
              <a:lnSpc>
                <a:spcPct val="90000"/>
              </a:lnSpc>
              <a:spcBef>
                <a:spcPts val="400"/>
              </a:spcBef>
              <a:spcAft>
                <a:spcPts val="0"/>
              </a:spcAft>
              <a:buClr>
                <a:srgbClr val="981E32"/>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0" name="Google Shape;100;p20"/>
          <p:cNvSpPr txBox="1">
            <a:spLocks noGrp="1"/>
          </p:cNvSpPr>
          <p:nvPr>
            <p:ph type="ftr" idx="11"/>
          </p:nvPr>
        </p:nvSpPr>
        <p:spPr>
          <a:xfrm>
            <a:off x="445472" y="4907756"/>
            <a:ext cx="4126528" cy="235744"/>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sz="900">
                <a:solidFill>
                  <a:schemeClr val="lt2"/>
                </a:solidFill>
                <a:latin typeface="Arial"/>
                <a:ea typeface="Arial"/>
                <a:cs typeface="Arial"/>
                <a:sym typeface="Aria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3" name="Google Shape;103;p21"/>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104" name="Google Shape;104;p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5" name="Google Shape;105;p2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6" name="Google Shape;106;p21"/>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7"/>
        <p:cNvGrpSpPr/>
        <p:nvPr/>
      </p:nvGrpSpPr>
      <p:grpSpPr>
        <a:xfrm>
          <a:off x="0" y="0"/>
          <a:ext cx="0" cy="0"/>
          <a:chOff x="0" y="0"/>
          <a:chExt cx="0" cy="0"/>
        </a:xfrm>
      </p:grpSpPr>
      <p:sp>
        <p:nvSpPr>
          <p:cNvPr id="108" name="Google Shape;108;p22"/>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9" name="Google Shape;109;p22"/>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0" name="Google Shape;110;p22"/>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1" name="Google Shape;111;p2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2" name="Google Shape;112;p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3" name="Google Shape;113;p2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4"/>
        <p:cNvGrpSpPr/>
        <p:nvPr/>
      </p:nvGrpSpPr>
      <p:grpSpPr>
        <a:xfrm>
          <a:off x="0" y="0"/>
          <a:ext cx="0" cy="0"/>
          <a:chOff x="0" y="0"/>
          <a:chExt cx="0" cy="0"/>
        </a:xfrm>
      </p:grpSpPr>
      <p:sp>
        <p:nvSpPr>
          <p:cNvPr id="115" name="Google Shape;115;p23"/>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6" name="Google Shape;116;p23"/>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17" name="Google Shape;117;p23"/>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8" name="Google Shape;118;p23"/>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19" name="Google Shape;119;p23"/>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0" name="Google Shape;120;p2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1" name="Google Shape;121;p2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2" name="Google Shape;122;p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3"/>
        <p:cNvGrpSpPr/>
        <p:nvPr/>
      </p:nvGrpSpPr>
      <p:grpSpPr>
        <a:xfrm>
          <a:off x="0" y="0"/>
          <a:ext cx="0" cy="0"/>
          <a:chOff x="0" y="0"/>
          <a:chExt cx="0" cy="0"/>
        </a:xfrm>
      </p:grpSpPr>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7"/>
        <p:cNvGrpSpPr/>
        <p:nvPr/>
      </p:nvGrpSpPr>
      <p:grpSpPr>
        <a:xfrm>
          <a:off x="0" y="0"/>
          <a:ext cx="0" cy="0"/>
          <a:chOff x="0" y="0"/>
          <a:chExt cx="0" cy="0"/>
        </a:xfrm>
      </p:grpSpPr>
      <p:sp>
        <p:nvSpPr>
          <p:cNvPr id="128" name="Google Shape;128;p25"/>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9" name="Google Shape;129;p25"/>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30" name="Google Shape;130;p25"/>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31" name="Google Shape;131;p2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2" name="Google Shape;132;p2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3" name="Google Shape;133;p2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4"/>
        <p:cNvGrpSpPr/>
        <p:nvPr/>
      </p:nvGrpSpPr>
      <p:grpSpPr>
        <a:xfrm>
          <a:off x="0" y="0"/>
          <a:ext cx="0" cy="0"/>
          <a:chOff x="0" y="0"/>
          <a:chExt cx="0" cy="0"/>
        </a:xfrm>
      </p:grpSpPr>
      <p:sp>
        <p:nvSpPr>
          <p:cNvPr id="135" name="Google Shape;135;p26"/>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6" name="Google Shape;136;p26"/>
          <p:cNvSpPr>
            <a:spLocks noGrp="1"/>
          </p:cNvSpPr>
          <p:nvPr>
            <p:ph type="pic" idx="2"/>
          </p:nvPr>
        </p:nvSpPr>
        <p:spPr>
          <a:xfrm>
            <a:off x="3887391" y="740569"/>
            <a:ext cx="4629150" cy="3655219"/>
          </a:xfrm>
          <a:prstGeom prst="rect">
            <a:avLst/>
          </a:prstGeom>
          <a:noFill/>
          <a:ln>
            <a:noFill/>
          </a:ln>
        </p:spPr>
      </p:sp>
      <p:sp>
        <p:nvSpPr>
          <p:cNvPr id="137" name="Google Shape;137;p26"/>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38" name="Google Shape;138;p2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9" name="Google Shape;139;p2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0" name="Google Shape;140;p2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1"/>
        <p:cNvGrpSpPr/>
        <p:nvPr/>
      </p:nvGrpSpPr>
      <p:grpSpPr>
        <a:xfrm>
          <a:off x="0" y="0"/>
          <a:ext cx="0" cy="0"/>
          <a:chOff x="0" y="0"/>
          <a:chExt cx="0" cy="0"/>
        </a:xfrm>
      </p:grpSpPr>
      <p:sp>
        <p:nvSpPr>
          <p:cNvPr id="142" name="Google Shape;142;p27"/>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3" name="Google Shape;143;p27"/>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4" name="Google Shape;144;p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5" name="Google Shape;145;p2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6" name="Google Shape;146;p2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7"/>
        <p:cNvGrpSpPr/>
        <p:nvPr/>
      </p:nvGrpSpPr>
      <p:grpSpPr>
        <a:xfrm>
          <a:off x="0" y="0"/>
          <a:ext cx="0" cy="0"/>
          <a:chOff x="0" y="0"/>
          <a:chExt cx="0" cy="0"/>
        </a:xfrm>
      </p:grpSpPr>
      <p:sp>
        <p:nvSpPr>
          <p:cNvPr id="148" name="Google Shape;148;p28"/>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9" name="Google Shape;149;p28"/>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0" name="Google Shape;150;p2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1" name="Google Shape;151;p2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2" name="Google Shape;152;p2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mailto:katsunobu.oide@cern.ch"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hyperlink" Target="mailto:xavier.buffat@cern.ch"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9"/>
          <p:cNvSpPr txBox="1">
            <a:spLocks noGrp="1"/>
          </p:cNvSpPr>
          <p:nvPr>
            <p:ph type="ctrTitle"/>
          </p:nvPr>
        </p:nvSpPr>
        <p:spPr>
          <a:xfrm>
            <a:off x="1143000" y="392108"/>
            <a:ext cx="6858000" cy="3523476"/>
          </a:xfrm>
          <a:prstGeom prst="rect">
            <a:avLst/>
          </a:prstGeom>
          <a:noFill/>
          <a:ln>
            <a:noFill/>
          </a:ln>
        </p:spPr>
        <p:txBody>
          <a:bodyPr spcFirstLastPara="1" wrap="square" lIns="68575" tIns="34275" rIns="68575" bIns="34275" anchor="b" anchorCtr="0">
            <a:normAutofit/>
          </a:bodyPr>
          <a:lstStyle/>
          <a:p>
            <a:pPr marL="0" lvl="0" indent="0" algn="ctr" rtl="0">
              <a:lnSpc>
                <a:spcPct val="90000"/>
              </a:lnSpc>
              <a:spcBef>
                <a:spcPts val="0"/>
              </a:spcBef>
              <a:spcAft>
                <a:spcPts val="0"/>
              </a:spcAft>
              <a:buClr>
                <a:schemeClr val="dk1"/>
              </a:buClr>
              <a:buSzPct val="100000"/>
              <a:buFont typeface="Calibri"/>
              <a:buNone/>
            </a:pPr>
            <a:r>
              <a:rPr lang="en" sz="3300" dirty="0">
                <a:solidFill>
                  <a:srgbClr val="A61C00"/>
                </a:solidFill>
              </a:rPr>
              <a:t>4</a:t>
            </a:r>
            <a:r>
              <a:rPr lang="en" sz="3300" baseline="30000" dirty="0">
                <a:solidFill>
                  <a:srgbClr val="A61C00"/>
                </a:solidFill>
              </a:rPr>
              <a:t>th</a:t>
            </a:r>
            <a:r>
              <a:rPr lang="en" sz="3300" dirty="0">
                <a:solidFill>
                  <a:srgbClr val="A61C00"/>
                </a:solidFill>
              </a:rPr>
              <a:t> US FCC Collaboration Meeting</a:t>
            </a:r>
            <a:endParaRPr sz="3300" dirty="0">
              <a:solidFill>
                <a:srgbClr val="A61C00"/>
              </a:solidFill>
            </a:endParaRPr>
          </a:p>
          <a:p>
            <a:pPr marL="0" lvl="0" indent="0" algn="ctr" rtl="0">
              <a:lnSpc>
                <a:spcPct val="90000"/>
              </a:lnSpc>
              <a:spcBef>
                <a:spcPts val="0"/>
              </a:spcBef>
              <a:spcAft>
                <a:spcPts val="0"/>
              </a:spcAft>
              <a:buClr>
                <a:schemeClr val="dk1"/>
              </a:buClr>
              <a:buSzPct val="100000"/>
              <a:buFont typeface="Calibri"/>
              <a:buNone/>
            </a:pPr>
            <a:endParaRPr sz="3300" dirty="0"/>
          </a:p>
          <a:p>
            <a:pPr marL="0" lvl="0" indent="0" algn="ctr" rtl="0">
              <a:lnSpc>
                <a:spcPct val="90000"/>
              </a:lnSpc>
              <a:spcBef>
                <a:spcPts val="0"/>
              </a:spcBef>
              <a:spcAft>
                <a:spcPts val="0"/>
              </a:spcAft>
              <a:buClr>
                <a:schemeClr val="dk1"/>
              </a:buClr>
              <a:buSzPct val="100000"/>
              <a:buFont typeface="Calibri"/>
              <a:buNone/>
            </a:pPr>
            <a:r>
              <a:rPr lang="en" sz="3300" dirty="0"/>
              <a:t>US FCC Accelerator Efforts</a:t>
            </a:r>
            <a:br>
              <a:rPr lang="en" sz="3300" dirty="0"/>
            </a:br>
            <a:r>
              <a:rPr lang="en" sz="2000" dirty="0"/>
              <a:t>September 9, 2026</a:t>
            </a:r>
            <a:br>
              <a:rPr lang="en" sz="3300" dirty="0"/>
            </a:br>
            <a:br>
              <a:rPr lang="en" sz="3300" dirty="0"/>
            </a:br>
            <a:r>
              <a:rPr lang="en" sz="2400" dirty="0"/>
              <a:t>Tor Raubenheimer</a:t>
            </a:r>
            <a:endParaRPr sz="2700" dirty="0">
              <a:solidFill>
                <a:srgbClr val="7030A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32"/>
          <p:cNvSpPr txBox="1">
            <a:spLocks noGrp="1"/>
          </p:cNvSpPr>
          <p:nvPr>
            <p:ph type="title"/>
          </p:nvPr>
        </p:nvSpPr>
        <p:spPr>
          <a:xfrm>
            <a:off x="-150" y="273850"/>
            <a:ext cx="9144000" cy="994200"/>
          </a:xfrm>
          <a:prstGeom prst="rect">
            <a:avLst/>
          </a:prstGeom>
        </p:spPr>
        <p:txBody>
          <a:bodyPr spcFirstLastPara="1" wrap="square" lIns="68575" tIns="34275" rIns="68575" bIns="34275" anchor="ctr" anchorCtr="0">
            <a:normAutofit/>
          </a:bodyPr>
          <a:lstStyle/>
          <a:p>
            <a:pPr marL="0" lvl="0" indent="0" algn="ctr" rtl="0">
              <a:spcBef>
                <a:spcPts val="0"/>
              </a:spcBef>
              <a:spcAft>
                <a:spcPts val="0"/>
              </a:spcAft>
              <a:buNone/>
            </a:pPr>
            <a:r>
              <a:rPr lang="en" sz="3000" dirty="0">
                <a:solidFill>
                  <a:srgbClr val="A61C00"/>
                </a:solidFill>
              </a:rPr>
              <a:t>2025 U.S. Higgs Factory Circular Collider (HFCC)</a:t>
            </a:r>
            <a:endParaRPr sz="3000" dirty="0">
              <a:solidFill>
                <a:srgbClr val="A61C00"/>
              </a:solidFill>
            </a:endParaRPr>
          </a:p>
        </p:txBody>
      </p:sp>
      <p:sp>
        <p:nvSpPr>
          <p:cNvPr id="177" name="Google Shape;177;p32"/>
          <p:cNvSpPr txBox="1">
            <a:spLocks noGrp="1"/>
          </p:cNvSpPr>
          <p:nvPr>
            <p:ph type="body" idx="4294967295"/>
          </p:nvPr>
        </p:nvSpPr>
        <p:spPr>
          <a:xfrm>
            <a:off x="402225" y="1393775"/>
            <a:ext cx="4379400" cy="3246300"/>
          </a:xfrm>
          <a:prstGeom prst="rect">
            <a:avLst/>
          </a:prstGeom>
          <a:noFill/>
          <a:ln w="9525" cap="flat" cmpd="sng">
            <a:solidFill>
              <a:srgbClr val="980000"/>
            </a:solidFill>
            <a:prstDash val="solid"/>
            <a:round/>
            <a:headEnd type="none" w="sm" len="sm"/>
            <a:tailEnd type="none" w="sm" len="sm"/>
          </a:ln>
        </p:spPr>
        <p:txBody>
          <a:bodyPr spcFirstLastPara="1" wrap="square" lIns="68575" tIns="34275" rIns="68575" bIns="34275" anchor="t" anchorCtr="0">
            <a:normAutofit lnSpcReduction="10000"/>
          </a:bodyPr>
          <a:lstStyle/>
          <a:p>
            <a:pPr marL="0" lvl="0" indent="0" algn="l" rtl="0">
              <a:lnSpc>
                <a:spcPct val="90000"/>
              </a:lnSpc>
              <a:spcBef>
                <a:spcPts val="0"/>
              </a:spcBef>
              <a:spcAft>
                <a:spcPts val="0"/>
              </a:spcAft>
              <a:buNone/>
            </a:pPr>
            <a:r>
              <a:rPr lang="en" sz="2000"/>
              <a:t>Created by DOE and NSF in 2024 to provide strategic direction and leadership for the U.S. community to engage, shape, and thereby advance the development of the PED and Accelerator program for a potential future Higgs factory; and to ensure cooperation with our partners in the international program.</a:t>
            </a:r>
            <a:endParaRPr sz="2000"/>
          </a:p>
          <a:p>
            <a:pPr marL="0" lvl="0" indent="0" algn="l" rtl="0">
              <a:lnSpc>
                <a:spcPct val="90000"/>
              </a:lnSpc>
              <a:spcBef>
                <a:spcPts val="0"/>
              </a:spcBef>
              <a:spcAft>
                <a:spcPts val="0"/>
              </a:spcAft>
              <a:buNone/>
            </a:pPr>
            <a:endParaRPr sz="2000"/>
          </a:p>
          <a:p>
            <a:pPr marL="0" lvl="0" indent="0" algn="l" rtl="0">
              <a:lnSpc>
                <a:spcPct val="90000"/>
              </a:lnSpc>
              <a:spcBef>
                <a:spcPts val="0"/>
              </a:spcBef>
              <a:spcAft>
                <a:spcPts val="0"/>
              </a:spcAft>
              <a:buNone/>
            </a:pPr>
            <a:r>
              <a:rPr lang="en" sz="2000"/>
              <a:t>Led by Higgs Factory Steering Group</a:t>
            </a:r>
            <a:endParaRPr sz="2000"/>
          </a:p>
          <a:p>
            <a:pPr marL="0" lvl="0" indent="0" algn="l" rtl="0">
              <a:lnSpc>
                <a:spcPct val="90000"/>
              </a:lnSpc>
              <a:spcBef>
                <a:spcPts val="0"/>
              </a:spcBef>
              <a:spcAft>
                <a:spcPts val="0"/>
              </a:spcAft>
              <a:buNone/>
            </a:pPr>
            <a:r>
              <a:rPr lang="en" sz="2000"/>
              <a:t>(HFSC-PED &amp; HFSC-ACC)</a:t>
            </a:r>
            <a:endParaRPr sz="2000"/>
          </a:p>
        </p:txBody>
      </p:sp>
      <p:pic>
        <p:nvPicPr>
          <p:cNvPr id="178" name="Google Shape;178;p32"/>
          <p:cNvPicPr preferRelativeResize="0"/>
          <p:nvPr/>
        </p:nvPicPr>
        <p:blipFill rotWithShape="1">
          <a:blip r:embed="rId3">
            <a:alphaModFix/>
          </a:blip>
          <a:srcRect/>
          <a:stretch/>
        </p:blipFill>
        <p:spPr>
          <a:xfrm>
            <a:off x="4837075" y="3136550"/>
            <a:ext cx="4108326" cy="1511000"/>
          </a:xfrm>
          <a:prstGeom prst="rect">
            <a:avLst/>
          </a:prstGeom>
          <a:noFill/>
          <a:ln>
            <a:noFill/>
          </a:ln>
        </p:spPr>
      </p:pic>
      <p:sp>
        <p:nvSpPr>
          <p:cNvPr id="179" name="Google Shape;179;p32"/>
          <p:cNvSpPr txBox="1"/>
          <p:nvPr/>
        </p:nvSpPr>
        <p:spPr>
          <a:xfrm>
            <a:off x="7464300" y="3107350"/>
            <a:ext cx="15573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rgbClr val="A61C00"/>
                </a:solidFill>
                <a:highlight>
                  <a:srgbClr val="FFF2CC"/>
                </a:highlight>
                <a:latin typeface="Calibri"/>
                <a:ea typeface="Calibri"/>
                <a:cs typeface="Calibri"/>
                <a:sym typeface="Calibri"/>
              </a:rPr>
              <a:t>Accelerator (ACC)</a:t>
            </a:r>
            <a:endParaRPr sz="1300">
              <a:solidFill>
                <a:srgbClr val="A61C00"/>
              </a:solidFill>
              <a:highlight>
                <a:srgbClr val="FFF2CC"/>
              </a:highlight>
              <a:latin typeface="Calibri"/>
              <a:ea typeface="Calibri"/>
              <a:cs typeface="Calibri"/>
              <a:sym typeface="Calibri"/>
            </a:endParaRPr>
          </a:p>
        </p:txBody>
      </p:sp>
      <p:sp>
        <p:nvSpPr>
          <p:cNvPr id="180" name="Google Shape;180;p32"/>
          <p:cNvSpPr txBox="1">
            <a:spLocks noGrp="1"/>
          </p:cNvSpPr>
          <p:nvPr>
            <p:ph type="sldNum" idx="12"/>
          </p:nvPr>
        </p:nvSpPr>
        <p:spPr>
          <a:xfrm>
            <a:off x="6457950" y="4767263"/>
            <a:ext cx="20574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
              <a:t>2</a:t>
            </a:fld>
            <a:endParaRPr/>
          </a:p>
        </p:txBody>
      </p:sp>
      <p:pic>
        <p:nvPicPr>
          <p:cNvPr id="181" name="Google Shape;181;p32"/>
          <p:cNvPicPr preferRelativeResize="0"/>
          <p:nvPr/>
        </p:nvPicPr>
        <p:blipFill>
          <a:blip r:embed="rId4">
            <a:alphaModFix/>
          </a:blip>
          <a:stretch>
            <a:fillRect/>
          </a:stretch>
        </p:blipFill>
        <p:spPr>
          <a:xfrm>
            <a:off x="4883275" y="1241913"/>
            <a:ext cx="4108325" cy="1720363"/>
          </a:xfrm>
          <a:prstGeom prst="rect">
            <a:avLst/>
          </a:prstGeom>
          <a:noFill/>
          <a:ln>
            <a:noFill/>
          </a:ln>
        </p:spPr>
      </p:pic>
      <p:sp>
        <p:nvSpPr>
          <p:cNvPr id="182" name="Google Shape;182;p32"/>
          <p:cNvSpPr txBox="1"/>
          <p:nvPr/>
        </p:nvSpPr>
        <p:spPr>
          <a:xfrm>
            <a:off x="7458675" y="1033175"/>
            <a:ext cx="1557300" cy="585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rgbClr val="A61C00"/>
                </a:solidFill>
                <a:highlight>
                  <a:srgbClr val="FFF2CC"/>
                </a:highlight>
                <a:latin typeface="Calibri"/>
                <a:ea typeface="Calibri"/>
                <a:cs typeface="Calibri"/>
                <a:sym typeface="Calibri"/>
              </a:rPr>
              <a:t>Physics, Experiment &amp; Detector (PED)</a:t>
            </a:r>
            <a:endParaRPr sz="1300">
              <a:solidFill>
                <a:srgbClr val="A61C00"/>
              </a:solidFill>
              <a:highlight>
                <a:srgbClr val="FFF2CC"/>
              </a:highlight>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3"/>
          <p:cNvSpPr txBox="1">
            <a:spLocks noGrp="1"/>
          </p:cNvSpPr>
          <p:nvPr>
            <p:ph type="title"/>
          </p:nvPr>
        </p:nvSpPr>
        <p:spPr>
          <a:xfrm>
            <a:off x="628650" y="273844"/>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dirty="0">
                <a:solidFill>
                  <a:srgbClr val="A61C00"/>
                </a:solidFill>
              </a:rPr>
              <a:t>HFCC Charge</a:t>
            </a:r>
            <a:endParaRPr dirty="0">
              <a:solidFill>
                <a:srgbClr val="A61C00"/>
              </a:solidFill>
            </a:endParaRPr>
          </a:p>
        </p:txBody>
      </p:sp>
      <p:sp>
        <p:nvSpPr>
          <p:cNvPr id="188" name="Google Shape;188;p33"/>
          <p:cNvSpPr txBox="1"/>
          <p:nvPr/>
        </p:nvSpPr>
        <p:spPr>
          <a:xfrm>
            <a:off x="476250" y="1115650"/>
            <a:ext cx="8515500" cy="3489300"/>
          </a:xfrm>
          <a:prstGeom prst="rect">
            <a:avLst/>
          </a:prstGeom>
          <a:noFill/>
          <a:ln>
            <a:noFill/>
          </a:ln>
        </p:spPr>
        <p:txBody>
          <a:bodyPr spcFirstLastPara="1" wrap="square" lIns="91425" tIns="91425" rIns="91425" bIns="91425" anchor="t" anchorCtr="0">
            <a:spAutoFit/>
          </a:bodyPr>
          <a:lstStyle/>
          <a:p>
            <a:pPr marL="177800" lvl="0" indent="-152400" algn="l" rtl="0">
              <a:lnSpc>
                <a:spcPct val="90000"/>
              </a:lnSpc>
              <a:spcBef>
                <a:spcPts val="0"/>
              </a:spcBef>
              <a:spcAft>
                <a:spcPts val="0"/>
              </a:spcAft>
              <a:buClr>
                <a:srgbClr val="1155CC"/>
              </a:buClr>
              <a:buSzPts val="1800"/>
              <a:buChar char="■"/>
            </a:pPr>
            <a:r>
              <a:rPr lang="en" sz="2100" dirty="0">
                <a:solidFill>
                  <a:srgbClr val="1155CC"/>
                </a:solidFill>
                <a:latin typeface="Calibri"/>
                <a:ea typeface="Calibri"/>
                <a:cs typeface="Calibri"/>
                <a:sym typeface="Calibri"/>
              </a:rPr>
              <a:t> HFCC should coordinate efforts in the following areas: </a:t>
            </a:r>
            <a:endParaRPr sz="2100" dirty="0">
              <a:solidFill>
                <a:srgbClr val="1155CC"/>
              </a:solidFill>
              <a:latin typeface="Calibri"/>
              <a:ea typeface="Calibri"/>
              <a:cs typeface="Calibri"/>
              <a:sym typeface="Calibri"/>
            </a:endParaRPr>
          </a:p>
          <a:p>
            <a:pPr marL="393700" lvl="1" indent="-254000" algn="l" rtl="0">
              <a:lnSpc>
                <a:spcPct val="90000"/>
              </a:lnSpc>
              <a:spcBef>
                <a:spcPts val="1000"/>
              </a:spcBef>
              <a:spcAft>
                <a:spcPts val="0"/>
              </a:spcAft>
              <a:buClr>
                <a:srgbClr val="981E32"/>
              </a:buClr>
              <a:buSzPts val="1800"/>
              <a:buChar char="○"/>
            </a:pPr>
            <a:r>
              <a:rPr lang="en" sz="1800" dirty="0">
                <a:solidFill>
                  <a:schemeClr val="dk1"/>
                </a:solidFill>
                <a:latin typeface="Calibri"/>
                <a:ea typeface="Calibri"/>
                <a:cs typeface="Calibri"/>
                <a:sym typeface="Calibri"/>
              </a:rPr>
              <a:t>Physics and technical feasibility studies, including any associated design and R&amp;D efforts, to advance detector concepts and accelerator designs for a future e+/e- Higgs factory; </a:t>
            </a:r>
            <a:endParaRPr sz="1800" dirty="0">
              <a:solidFill>
                <a:schemeClr val="dk1"/>
              </a:solidFill>
              <a:latin typeface="Calibri"/>
              <a:ea typeface="Calibri"/>
              <a:cs typeface="Calibri"/>
              <a:sym typeface="Calibri"/>
            </a:endParaRPr>
          </a:p>
          <a:p>
            <a:pPr marL="393700" lvl="1" indent="-254000" algn="l" rtl="0">
              <a:lnSpc>
                <a:spcPct val="90000"/>
              </a:lnSpc>
              <a:spcBef>
                <a:spcPts val="1000"/>
              </a:spcBef>
              <a:spcAft>
                <a:spcPts val="0"/>
              </a:spcAft>
              <a:buClr>
                <a:srgbClr val="981E32"/>
              </a:buClr>
              <a:buSzPts val="1800"/>
              <a:buChar char="○"/>
            </a:pPr>
            <a:r>
              <a:rPr lang="en" sz="1800" dirty="0">
                <a:solidFill>
                  <a:schemeClr val="dk1"/>
                </a:solidFill>
                <a:latin typeface="Calibri"/>
                <a:ea typeface="Calibri"/>
                <a:cs typeface="Calibri"/>
                <a:sym typeface="Calibri"/>
              </a:rPr>
              <a:t>Prioritization and stewardship of the national R&amp;D efforts;  </a:t>
            </a:r>
            <a:endParaRPr sz="1800" dirty="0">
              <a:solidFill>
                <a:schemeClr val="dk1"/>
              </a:solidFill>
              <a:latin typeface="Calibri"/>
              <a:ea typeface="Calibri"/>
              <a:cs typeface="Calibri"/>
              <a:sym typeface="Calibri"/>
            </a:endParaRPr>
          </a:p>
          <a:p>
            <a:pPr marL="393700" lvl="1" indent="-254000" algn="l" rtl="0">
              <a:lnSpc>
                <a:spcPct val="90000"/>
              </a:lnSpc>
              <a:spcBef>
                <a:spcPts val="1000"/>
              </a:spcBef>
              <a:spcAft>
                <a:spcPts val="0"/>
              </a:spcAft>
              <a:buClr>
                <a:srgbClr val="981E32"/>
              </a:buClr>
              <a:buSzPts val="1800"/>
              <a:buChar char="○"/>
            </a:pPr>
            <a:r>
              <a:rPr lang="en" sz="1800" dirty="0">
                <a:solidFill>
                  <a:schemeClr val="dk1"/>
                </a:solidFill>
                <a:latin typeface="Calibri"/>
                <a:ea typeface="Calibri"/>
                <a:cs typeface="Calibri"/>
                <a:sym typeface="Calibri"/>
              </a:rPr>
              <a:t>Development of the pre-project R&amp;D scope that will be required to initiate a project; </a:t>
            </a:r>
            <a:endParaRPr sz="1800" dirty="0">
              <a:solidFill>
                <a:schemeClr val="dk1"/>
              </a:solidFill>
              <a:latin typeface="Calibri"/>
              <a:ea typeface="Calibri"/>
              <a:cs typeface="Calibri"/>
              <a:sym typeface="Calibri"/>
            </a:endParaRPr>
          </a:p>
          <a:p>
            <a:pPr marL="393700" lvl="1" indent="-254000" algn="l" rtl="0">
              <a:lnSpc>
                <a:spcPct val="90000"/>
              </a:lnSpc>
              <a:spcBef>
                <a:spcPts val="1000"/>
              </a:spcBef>
              <a:spcAft>
                <a:spcPts val="0"/>
              </a:spcAft>
              <a:buClr>
                <a:srgbClr val="981E32"/>
              </a:buClr>
              <a:buSzPts val="1800"/>
              <a:buChar char="○"/>
            </a:pPr>
            <a:r>
              <a:rPr lang="en" sz="1800" dirty="0">
                <a:solidFill>
                  <a:schemeClr val="dk1"/>
                </a:solidFill>
                <a:latin typeface="Calibri"/>
                <a:ea typeface="Calibri"/>
                <a:cs typeface="Calibri"/>
                <a:sym typeface="Calibri"/>
              </a:rPr>
              <a:t>Conceptualization of the software &amp; computing for the experiments and accelerator; </a:t>
            </a:r>
            <a:endParaRPr sz="1800" dirty="0">
              <a:solidFill>
                <a:schemeClr val="dk1"/>
              </a:solidFill>
              <a:latin typeface="Calibri"/>
              <a:ea typeface="Calibri"/>
              <a:cs typeface="Calibri"/>
              <a:sym typeface="Calibri"/>
            </a:endParaRPr>
          </a:p>
          <a:p>
            <a:pPr marL="393700" lvl="1" indent="-254000" algn="l" rtl="0">
              <a:lnSpc>
                <a:spcPct val="90000"/>
              </a:lnSpc>
              <a:spcBef>
                <a:spcPts val="1000"/>
              </a:spcBef>
              <a:spcAft>
                <a:spcPts val="0"/>
              </a:spcAft>
              <a:buClr>
                <a:srgbClr val="981E32"/>
              </a:buClr>
              <a:buSzPts val="1800"/>
              <a:buChar char="○"/>
            </a:pPr>
            <a:r>
              <a:rPr lang="en" sz="1800" dirty="0">
                <a:solidFill>
                  <a:schemeClr val="dk1"/>
                </a:solidFill>
                <a:latin typeface="Calibri"/>
                <a:ea typeface="Calibri"/>
                <a:cs typeface="Calibri"/>
                <a:sym typeface="Calibri"/>
              </a:rPr>
              <a:t>Develop various funding models that will be required to support the R&amp;D efforts;</a:t>
            </a:r>
            <a:endParaRPr sz="1800" dirty="0">
              <a:solidFill>
                <a:schemeClr val="dk1"/>
              </a:solidFill>
              <a:latin typeface="Calibri"/>
              <a:ea typeface="Calibri"/>
              <a:cs typeface="Calibri"/>
              <a:sym typeface="Calibri"/>
            </a:endParaRPr>
          </a:p>
          <a:p>
            <a:pPr marL="393700" lvl="1" indent="-254000" algn="l" rtl="0">
              <a:lnSpc>
                <a:spcPct val="90000"/>
              </a:lnSpc>
              <a:spcBef>
                <a:spcPts val="1000"/>
              </a:spcBef>
              <a:spcAft>
                <a:spcPts val="1000"/>
              </a:spcAft>
              <a:buClr>
                <a:srgbClr val="981E32"/>
              </a:buClr>
              <a:buSzPts val="1800"/>
              <a:buChar char="○"/>
            </a:pPr>
            <a:r>
              <a:rPr lang="en" sz="1800" dirty="0">
                <a:solidFill>
                  <a:schemeClr val="dk1"/>
                </a:solidFill>
                <a:latin typeface="Calibri"/>
                <a:ea typeface="Calibri"/>
                <a:cs typeface="Calibri"/>
                <a:sym typeface="Calibri"/>
              </a:rPr>
              <a:t>Ensure collaborations by the U.S. with our partners are cost-effectively carried out to advance the future Higgs factory initiatives.  </a:t>
            </a:r>
            <a:endParaRPr dirty="0"/>
          </a:p>
        </p:txBody>
      </p:sp>
      <p:sp>
        <p:nvSpPr>
          <p:cNvPr id="189" name="Google Shape;189;p33"/>
          <p:cNvSpPr txBox="1">
            <a:spLocks noGrp="1"/>
          </p:cNvSpPr>
          <p:nvPr>
            <p:ph type="sldNum" idx="12"/>
          </p:nvPr>
        </p:nvSpPr>
        <p:spPr>
          <a:xfrm>
            <a:off x="6457950" y="4767263"/>
            <a:ext cx="20574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6"/>
          <p:cNvSpPr txBox="1">
            <a:spLocks noGrp="1"/>
          </p:cNvSpPr>
          <p:nvPr>
            <p:ph type="title"/>
          </p:nvPr>
        </p:nvSpPr>
        <p:spPr>
          <a:xfrm>
            <a:off x="628650" y="-83052"/>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a:solidFill>
                  <a:srgbClr val="981E32"/>
                </a:solidFill>
              </a:rPr>
              <a:t>HFSC-A Organization Diagram (2025)</a:t>
            </a:r>
            <a:endParaRPr>
              <a:solidFill>
                <a:srgbClr val="981E32"/>
              </a:solidFill>
            </a:endParaRPr>
          </a:p>
        </p:txBody>
      </p:sp>
      <p:sp>
        <p:nvSpPr>
          <p:cNvPr id="209" name="Google Shape;209;p36"/>
          <p:cNvSpPr txBox="1">
            <a:spLocks noGrp="1"/>
          </p:cNvSpPr>
          <p:nvPr>
            <p:ph type="sldNum" idx="12"/>
          </p:nvPr>
        </p:nvSpPr>
        <p:spPr>
          <a:xfrm>
            <a:off x="6457950" y="4767263"/>
            <a:ext cx="20574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
              <a:t>4</a:t>
            </a:fld>
            <a:endParaRPr/>
          </a:p>
        </p:txBody>
      </p:sp>
      <p:sp>
        <p:nvSpPr>
          <p:cNvPr id="210" name="Google Shape;210;p36"/>
          <p:cNvSpPr txBox="1"/>
          <p:nvPr/>
        </p:nvSpPr>
        <p:spPr>
          <a:xfrm>
            <a:off x="628650" y="1115650"/>
            <a:ext cx="8422500" cy="4341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600"/>
              </a:spcAft>
              <a:buNone/>
            </a:pPr>
            <a:endParaRPr sz="1800">
              <a:solidFill>
                <a:schemeClr val="dk1"/>
              </a:solidFill>
              <a:latin typeface="Calibri"/>
              <a:ea typeface="Calibri"/>
              <a:cs typeface="Calibri"/>
              <a:sym typeface="Calibri"/>
            </a:endParaRPr>
          </a:p>
        </p:txBody>
      </p:sp>
      <p:grpSp>
        <p:nvGrpSpPr>
          <p:cNvPr id="211" name="Google Shape;211;p36"/>
          <p:cNvGrpSpPr/>
          <p:nvPr/>
        </p:nvGrpSpPr>
        <p:grpSpPr>
          <a:xfrm>
            <a:off x="157700" y="916346"/>
            <a:ext cx="8769325" cy="3925572"/>
            <a:chOff x="210267" y="518745"/>
            <a:chExt cx="11692433" cy="3319161"/>
          </a:xfrm>
        </p:grpSpPr>
        <p:sp>
          <p:nvSpPr>
            <p:cNvPr id="212" name="Google Shape;212;p36"/>
            <p:cNvSpPr/>
            <p:nvPr/>
          </p:nvSpPr>
          <p:spPr>
            <a:xfrm>
              <a:off x="3736731" y="518745"/>
              <a:ext cx="3596100" cy="896700"/>
            </a:xfrm>
            <a:prstGeom prst="rect">
              <a:avLst/>
            </a:prstGeom>
            <a:solidFill>
              <a:srgbClr val="F2F2F2"/>
            </a:solidFill>
            <a:ln w="19050" cap="flat" cmpd="sng">
              <a:solidFill>
                <a:srgbClr val="082836"/>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200" b="1" i="0" u="none" strike="noStrike" cap="none">
                  <a:solidFill>
                    <a:schemeClr val="dk1"/>
                  </a:solidFill>
                  <a:latin typeface="Arial"/>
                  <a:ea typeface="Arial"/>
                  <a:cs typeface="Arial"/>
                  <a:sym typeface="Arial"/>
                </a:rPr>
                <a:t>DOE Office of High Energy Physics</a:t>
              </a:r>
              <a:endParaRPr sz="1100"/>
            </a:p>
          </p:txBody>
        </p:sp>
        <p:sp>
          <p:nvSpPr>
            <p:cNvPr id="213" name="Google Shape;213;p36"/>
            <p:cNvSpPr/>
            <p:nvPr/>
          </p:nvSpPr>
          <p:spPr>
            <a:xfrm>
              <a:off x="3736731" y="1664676"/>
              <a:ext cx="3596100" cy="896700"/>
            </a:xfrm>
            <a:prstGeom prst="rect">
              <a:avLst/>
            </a:prstGeom>
            <a:solidFill>
              <a:schemeClr val="lt1"/>
            </a:solidFill>
            <a:ln w="19050" cap="flat" cmpd="sng">
              <a:solidFill>
                <a:srgbClr val="082836"/>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200" b="1" i="0" u="none" strike="noStrike" cap="none">
                  <a:solidFill>
                    <a:schemeClr val="dk1"/>
                  </a:solidFill>
                  <a:latin typeface="Arial"/>
                  <a:ea typeface="Arial"/>
                  <a:cs typeface="Arial"/>
                  <a:sym typeface="Arial"/>
                </a:rPr>
                <a:t>Higgs Factory Steering Committee for Accelerators (HFSC-A)</a:t>
              </a:r>
              <a:endParaRPr sz="1100"/>
            </a:p>
          </p:txBody>
        </p:sp>
        <p:sp>
          <p:nvSpPr>
            <p:cNvPr id="214" name="Google Shape;214;p36"/>
            <p:cNvSpPr/>
            <p:nvPr/>
          </p:nvSpPr>
          <p:spPr>
            <a:xfrm>
              <a:off x="210267" y="2141540"/>
              <a:ext cx="3071400" cy="705000"/>
            </a:xfrm>
            <a:prstGeom prst="rect">
              <a:avLst/>
            </a:prstGeom>
            <a:solidFill>
              <a:schemeClr val="lt1"/>
            </a:solidFill>
            <a:ln w="19050" cap="flat" cmpd="sng">
              <a:solidFill>
                <a:srgbClr val="082836"/>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b="1">
                  <a:solidFill>
                    <a:schemeClr val="dk1"/>
                  </a:solidFill>
                </a:rPr>
                <a:t>US - CERN FCC </a:t>
              </a:r>
              <a:br>
                <a:rPr lang="en" sz="1100" b="1">
                  <a:solidFill>
                    <a:schemeClr val="dk1"/>
                  </a:solidFill>
                </a:rPr>
              </a:br>
              <a:r>
                <a:rPr lang="en" sz="1100" b="1">
                  <a:solidFill>
                    <a:schemeClr val="dk1"/>
                  </a:solidFill>
                </a:rPr>
                <a:t>Coordination Committee</a:t>
              </a:r>
              <a:endParaRPr sz="1100"/>
            </a:p>
          </p:txBody>
        </p:sp>
        <p:sp>
          <p:nvSpPr>
            <p:cNvPr id="215" name="Google Shape;215;p36"/>
            <p:cNvSpPr/>
            <p:nvPr/>
          </p:nvSpPr>
          <p:spPr>
            <a:xfrm>
              <a:off x="7787900" y="2172475"/>
              <a:ext cx="4114800" cy="705000"/>
            </a:xfrm>
            <a:prstGeom prst="rect">
              <a:avLst/>
            </a:prstGeom>
            <a:solidFill>
              <a:schemeClr val="lt1"/>
            </a:solidFill>
            <a:ln w="19050" cap="flat" cmpd="sng">
              <a:solidFill>
                <a:srgbClr val="082836"/>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b="1" i="0" u="none" strike="noStrike" cap="none">
                  <a:solidFill>
                    <a:schemeClr val="dk1"/>
                  </a:solidFill>
                  <a:latin typeface="Arial"/>
                  <a:ea typeface="Arial"/>
                  <a:cs typeface="Arial"/>
                  <a:sym typeface="Arial"/>
                </a:rPr>
                <a:t>External Partners</a:t>
              </a:r>
              <a:endParaRPr sz="1100"/>
            </a:p>
            <a:p>
              <a:pPr marL="0" marR="0" lvl="0" indent="0" algn="ctr" rtl="0">
                <a:spcBef>
                  <a:spcPts val="0"/>
                </a:spcBef>
                <a:spcAft>
                  <a:spcPts val="0"/>
                </a:spcAft>
                <a:buNone/>
              </a:pPr>
              <a:r>
                <a:rPr lang="en" sz="800" b="0" i="0" u="none" strike="noStrike" cap="none">
                  <a:solidFill>
                    <a:schemeClr val="dk1"/>
                  </a:solidFill>
                  <a:latin typeface="Arial"/>
                  <a:ea typeface="Arial"/>
                  <a:cs typeface="Arial"/>
                  <a:sym typeface="Arial"/>
                </a:rPr>
                <a:t>Includes: FCC-ISC representative, ILC-IDT representative, ECFA and ICFA representative, and Other Major Stakeholders </a:t>
              </a:r>
              <a:endParaRPr sz="1100"/>
            </a:p>
          </p:txBody>
        </p:sp>
        <p:sp>
          <p:nvSpPr>
            <p:cNvPr id="216" name="Google Shape;216;p36"/>
            <p:cNvSpPr/>
            <p:nvPr/>
          </p:nvSpPr>
          <p:spPr>
            <a:xfrm>
              <a:off x="7789400" y="1250934"/>
              <a:ext cx="4111800" cy="814800"/>
            </a:xfrm>
            <a:prstGeom prst="rect">
              <a:avLst/>
            </a:prstGeom>
            <a:solidFill>
              <a:schemeClr val="lt1"/>
            </a:solidFill>
            <a:ln w="19050" cap="flat" cmpd="sng">
              <a:solidFill>
                <a:srgbClr val="082836"/>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b="1" i="0" u="none" strike="noStrike" cap="none">
                  <a:solidFill>
                    <a:schemeClr val="dk1"/>
                  </a:solidFill>
                  <a:latin typeface="Arial"/>
                  <a:ea typeface="Arial"/>
                  <a:cs typeface="Arial"/>
                  <a:sym typeface="Arial"/>
                </a:rPr>
                <a:t>Lab Coordination Group for Accelerators (LCG-A)</a:t>
              </a:r>
              <a:endParaRPr sz="1100"/>
            </a:p>
            <a:p>
              <a:pPr marL="0" marR="0" lvl="0" indent="0" algn="ctr" rtl="0">
                <a:spcBef>
                  <a:spcPts val="0"/>
                </a:spcBef>
                <a:spcAft>
                  <a:spcPts val="0"/>
                </a:spcAft>
                <a:buNone/>
              </a:pPr>
              <a:r>
                <a:rPr lang="en" sz="800" b="0" i="0" u="none" strike="noStrike" cap="none">
                  <a:solidFill>
                    <a:schemeClr val="dk1"/>
                  </a:solidFill>
                  <a:latin typeface="Arial"/>
                  <a:ea typeface="Arial"/>
                  <a:cs typeface="Arial"/>
                  <a:sym typeface="Arial"/>
                </a:rPr>
                <a:t>Labs: ANL, BNL, FNAL, JLAB, LBNL, ORNL, and SLAC</a:t>
              </a:r>
              <a:endParaRPr sz="1100"/>
            </a:p>
            <a:p>
              <a:pPr marL="0" marR="0" lvl="0" indent="0" algn="ctr" rtl="0">
                <a:spcBef>
                  <a:spcPts val="0"/>
                </a:spcBef>
                <a:spcAft>
                  <a:spcPts val="0"/>
                </a:spcAft>
                <a:buNone/>
              </a:pPr>
              <a:r>
                <a:rPr lang="en" sz="800" b="0" i="0" u="none" strike="noStrike" cap="none">
                  <a:solidFill>
                    <a:schemeClr val="dk1"/>
                  </a:solidFill>
                  <a:latin typeface="Arial"/>
                  <a:ea typeface="Arial"/>
                  <a:cs typeface="Arial"/>
                  <a:sym typeface="Arial"/>
                </a:rPr>
                <a:t>DOE Program Managers (Ex-Officio)</a:t>
              </a:r>
              <a:endParaRPr sz="1100"/>
            </a:p>
          </p:txBody>
        </p:sp>
        <p:sp>
          <p:nvSpPr>
            <p:cNvPr id="217" name="Google Shape;217;p36"/>
            <p:cNvSpPr/>
            <p:nvPr/>
          </p:nvSpPr>
          <p:spPr>
            <a:xfrm>
              <a:off x="339098" y="3282932"/>
              <a:ext cx="1371600" cy="551100"/>
            </a:xfrm>
            <a:prstGeom prst="rect">
              <a:avLst/>
            </a:prstGeom>
            <a:solidFill>
              <a:schemeClr val="lt1"/>
            </a:solidFill>
            <a:ln w="19050" cap="flat" cmpd="sng">
              <a:solidFill>
                <a:srgbClr val="082836"/>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b="1" i="0" u="none" strike="noStrike" cap="none">
                  <a:solidFill>
                    <a:schemeClr val="dk1"/>
                  </a:solidFill>
                  <a:latin typeface="Arial"/>
                  <a:ea typeface="Arial"/>
                  <a:cs typeface="Arial"/>
                  <a:sym typeface="Arial"/>
                </a:rPr>
                <a:t>Beam Physics</a:t>
              </a:r>
              <a:endParaRPr sz="1100"/>
            </a:p>
          </p:txBody>
        </p:sp>
        <p:sp>
          <p:nvSpPr>
            <p:cNvPr id="218" name="Google Shape;218;p36"/>
            <p:cNvSpPr/>
            <p:nvPr/>
          </p:nvSpPr>
          <p:spPr>
            <a:xfrm>
              <a:off x="4842900" y="3280607"/>
              <a:ext cx="1371600" cy="551100"/>
            </a:xfrm>
            <a:prstGeom prst="rect">
              <a:avLst/>
            </a:prstGeom>
            <a:solidFill>
              <a:schemeClr val="lt1"/>
            </a:solidFill>
            <a:ln w="19050" cap="flat" cmpd="sng">
              <a:solidFill>
                <a:srgbClr val="082836"/>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b="1" i="0" u="none" strike="noStrike" cap="none">
                  <a:solidFill>
                    <a:schemeClr val="dk1"/>
                  </a:solidFill>
                  <a:latin typeface="Arial"/>
                  <a:ea typeface="Arial"/>
                  <a:cs typeface="Arial"/>
                  <a:sym typeface="Arial"/>
                </a:rPr>
                <a:t>Magnet System</a:t>
              </a:r>
              <a:endParaRPr sz="1100"/>
            </a:p>
          </p:txBody>
        </p:sp>
        <p:cxnSp>
          <p:nvCxnSpPr>
            <p:cNvPr id="219" name="Google Shape;219;p36"/>
            <p:cNvCxnSpPr>
              <a:stCxn id="214" idx="3"/>
            </p:cNvCxnSpPr>
            <p:nvPr/>
          </p:nvCxnSpPr>
          <p:spPr>
            <a:xfrm rot="10800000" flipH="1">
              <a:off x="3281667" y="2488340"/>
              <a:ext cx="460500" cy="5700"/>
            </a:xfrm>
            <a:prstGeom prst="straightConnector1">
              <a:avLst/>
            </a:prstGeom>
            <a:noFill/>
            <a:ln w="19050" cap="flat" cmpd="sng">
              <a:solidFill>
                <a:schemeClr val="accent1"/>
              </a:solidFill>
              <a:prstDash val="dash"/>
              <a:miter lim="800000"/>
              <a:headEnd type="none" w="sm" len="sm"/>
              <a:tailEnd type="none" w="sm" len="sm"/>
            </a:ln>
          </p:spPr>
        </p:cxnSp>
        <p:cxnSp>
          <p:nvCxnSpPr>
            <p:cNvPr id="220" name="Google Shape;220;p36"/>
            <p:cNvCxnSpPr>
              <a:stCxn id="213" idx="0"/>
              <a:endCxn id="212" idx="2"/>
            </p:cNvCxnSpPr>
            <p:nvPr/>
          </p:nvCxnSpPr>
          <p:spPr>
            <a:xfrm rot="10800000">
              <a:off x="5534781" y="1415376"/>
              <a:ext cx="0" cy="249300"/>
            </a:xfrm>
            <a:prstGeom prst="straightConnector1">
              <a:avLst/>
            </a:prstGeom>
            <a:noFill/>
            <a:ln w="19050" cap="flat" cmpd="sng">
              <a:solidFill>
                <a:schemeClr val="accent1"/>
              </a:solidFill>
              <a:prstDash val="solid"/>
              <a:miter lim="800000"/>
              <a:headEnd type="none" w="sm" len="sm"/>
              <a:tailEnd type="none" w="sm" len="sm"/>
            </a:ln>
          </p:spPr>
        </p:cxnSp>
        <p:cxnSp>
          <p:nvCxnSpPr>
            <p:cNvPr id="221" name="Google Shape;221;p36"/>
            <p:cNvCxnSpPr>
              <a:stCxn id="217" idx="0"/>
            </p:cNvCxnSpPr>
            <p:nvPr/>
          </p:nvCxnSpPr>
          <p:spPr>
            <a:xfrm rot="10800000">
              <a:off x="1024898" y="2963132"/>
              <a:ext cx="0" cy="319800"/>
            </a:xfrm>
            <a:prstGeom prst="straightConnector1">
              <a:avLst/>
            </a:prstGeom>
            <a:noFill/>
            <a:ln w="19050" cap="flat" cmpd="sng">
              <a:solidFill>
                <a:schemeClr val="accent1"/>
              </a:solidFill>
              <a:prstDash val="solid"/>
              <a:miter lim="800000"/>
              <a:headEnd type="none" w="sm" len="sm"/>
              <a:tailEnd type="none" w="sm" len="sm"/>
            </a:ln>
          </p:spPr>
        </p:cxnSp>
        <p:cxnSp>
          <p:nvCxnSpPr>
            <p:cNvPr id="222" name="Google Shape;222;p36"/>
            <p:cNvCxnSpPr/>
            <p:nvPr/>
          </p:nvCxnSpPr>
          <p:spPr>
            <a:xfrm rot="10800000">
              <a:off x="5540701" y="2963121"/>
              <a:ext cx="0" cy="325200"/>
            </a:xfrm>
            <a:prstGeom prst="straightConnector1">
              <a:avLst/>
            </a:prstGeom>
            <a:noFill/>
            <a:ln w="19050" cap="flat" cmpd="sng">
              <a:solidFill>
                <a:schemeClr val="accent1"/>
              </a:solidFill>
              <a:prstDash val="solid"/>
              <a:miter lim="800000"/>
              <a:headEnd type="none" w="sm" len="sm"/>
              <a:tailEnd type="none" w="sm" len="sm"/>
            </a:ln>
          </p:spPr>
        </p:cxnSp>
        <p:cxnSp>
          <p:nvCxnSpPr>
            <p:cNvPr id="223" name="Google Shape;223;p36"/>
            <p:cNvCxnSpPr/>
            <p:nvPr/>
          </p:nvCxnSpPr>
          <p:spPr>
            <a:xfrm>
              <a:off x="1016375" y="2957616"/>
              <a:ext cx="9136200" cy="16200"/>
            </a:xfrm>
            <a:prstGeom prst="straightConnector1">
              <a:avLst/>
            </a:prstGeom>
            <a:noFill/>
            <a:ln w="19050" cap="flat" cmpd="sng">
              <a:solidFill>
                <a:schemeClr val="accent1"/>
              </a:solidFill>
              <a:prstDash val="solid"/>
              <a:miter lim="800000"/>
              <a:headEnd type="none" w="sm" len="sm"/>
              <a:tailEnd type="none" w="sm" len="sm"/>
            </a:ln>
          </p:spPr>
        </p:cxnSp>
        <p:cxnSp>
          <p:nvCxnSpPr>
            <p:cNvPr id="224" name="Google Shape;224;p36"/>
            <p:cNvCxnSpPr/>
            <p:nvPr/>
          </p:nvCxnSpPr>
          <p:spPr>
            <a:xfrm>
              <a:off x="7332800" y="1727880"/>
              <a:ext cx="455100" cy="0"/>
            </a:xfrm>
            <a:prstGeom prst="straightConnector1">
              <a:avLst/>
            </a:prstGeom>
            <a:noFill/>
            <a:ln w="19050" cap="flat" cmpd="sng">
              <a:solidFill>
                <a:schemeClr val="accent1"/>
              </a:solidFill>
              <a:prstDash val="dash"/>
              <a:miter lim="800000"/>
              <a:headEnd type="none" w="sm" len="sm"/>
              <a:tailEnd type="none" w="sm" len="sm"/>
            </a:ln>
          </p:spPr>
        </p:cxnSp>
        <p:cxnSp>
          <p:nvCxnSpPr>
            <p:cNvPr id="225" name="Google Shape;225;p36"/>
            <p:cNvCxnSpPr>
              <a:endCxn id="215" idx="1"/>
            </p:cNvCxnSpPr>
            <p:nvPr/>
          </p:nvCxnSpPr>
          <p:spPr>
            <a:xfrm rot="10800000" flipH="1">
              <a:off x="7332800" y="2524975"/>
              <a:ext cx="455100" cy="8700"/>
            </a:xfrm>
            <a:prstGeom prst="straightConnector1">
              <a:avLst/>
            </a:prstGeom>
            <a:noFill/>
            <a:ln w="19050" cap="flat" cmpd="sng">
              <a:solidFill>
                <a:schemeClr val="accent1"/>
              </a:solidFill>
              <a:prstDash val="dash"/>
              <a:miter lim="800000"/>
              <a:headEnd type="none" w="sm" len="sm"/>
              <a:tailEnd type="none" w="sm" len="sm"/>
            </a:ln>
          </p:spPr>
        </p:cxnSp>
        <p:sp>
          <p:nvSpPr>
            <p:cNvPr id="226" name="Google Shape;226;p36"/>
            <p:cNvSpPr/>
            <p:nvPr/>
          </p:nvSpPr>
          <p:spPr>
            <a:xfrm>
              <a:off x="3343590" y="3286806"/>
              <a:ext cx="1371600" cy="551100"/>
            </a:xfrm>
            <a:prstGeom prst="rect">
              <a:avLst/>
            </a:prstGeom>
            <a:solidFill>
              <a:schemeClr val="lt1"/>
            </a:solidFill>
            <a:ln w="19050" cap="flat" cmpd="sng">
              <a:solidFill>
                <a:srgbClr val="082836"/>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b="1" i="0" u="none" strike="noStrike" cap="none">
                  <a:solidFill>
                    <a:schemeClr val="dk1"/>
                  </a:solidFill>
                  <a:latin typeface="Arial"/>
                  <a:ea typeface="Arial"/>
                  <a:cs typeface="Arial"/>
                  <a:sym typeface="Arial"/>
                </a:rPr>
                <a:t>RF System</a:t>
              </a:r>
              <a:endParaRPr sz="1100"/>
            </a:p>
          </p:txBody>
        </p:sp>
        <p:sp>
          <p:nvSpPr>
            <p:cNvPr id="227" name="Google Shape;227;p36"/>
            <p:cNvSpPr/>
            <p:nvPr/>
          </p:nvSpPr>
          <p:spPr>
            <a:xfrm>
              <a:off x="1855094" y="3285390"/>
              <a:ext cx="1371600" cy="551100"/>
            </a:xfrm>
            <a:prstGeom prst="rect">
              <a:avLst/>
            </a:prstGeom>
            <a:solidFill>
              <a:schemeClr val="lt1"/>
            </a:solidFill>
            <a:ln w="19050" cap="flat" cmpd="sng">
              <a:solidFill>
                <a:srgbClr val="082836"/>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900" b="1" i="0" u="none" strike="noStrike" cap="none">
                  <a:solidFill>
                    <a:schemeClr val="dk1"/>
                  </a:solidFill>
                  <a:latin typeface="Arial"/>
                  <a:ea typeface="Arial"/>
                  <a:cs typeface="Arial"/>
                  <a:sym typeface="Arial"/>
                </a:rPr>
                <a:t>Diagnostics and Instrumentation</a:t>
              </a:r>
              <a:endParaRPr sz="1100"/>
            </a:p>
          </p:txBody>
        </p:sp>
        <p:cxnSp>
          <p:nvCxnSpPr>
            <p:cNvPr id="228" name="Google Shape;228;p36"/>
            <p:cNvCxnSpPr/>
            <p:nvPr/>
          </p:nvCxnSpPr>
          <p:spPr>
            <a:xfrm rot="10800000">
              <a:off x="2613263" y="2967568"/>
              <a:ext cx="0" cy="325200"/>
            </a:xfrm>
            <a:prstGeom prst="straightConnector1">
              <a:avLst/>
            </a:prstGeom>
            <a:noFill/>
            <a:ln w="19050" cap="flat" cmpd="sng">
              <a:solidFill>
                <a:schemeClr val="accent1"/>
              </a:solidFill>
              <a:prstDash val="solid"/>
              <a:miter lim="800000"/>
              <a:headEnd type="none" w="sm" len="sm"/>
              <a:tailEnd type="none" w="sm" len="sm"/>
            </a:ln>
          </p:spPr>
        </p:cxnSp>
        <p:sp>
          <p:nvSpPr>
            <p:cNvPr id="229" name="Google Shape;229;p36"/>
            <p:cNvSpPr/>
            <p:nvPr/>
          </p:nvSpPr>
          <p:spPr>
            <a:xfrm>
              <a:off x="6312191" y="3273576"/>
              <a:ext cx="1371600" cy="551100"/>
            </a:xfrm>
            <a:prstGeom prst="rect">
              <a:avLst/>
            </a:prstGeom>
            <a:solidFill>
              <a:schemeClr val="lt1"/>
            </a:solidFill>
            <a:ln w="19050" cap="flat" cmpd="sng">
              <a:solidFill>
                <a:srgbClr val="082836"/>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900" b="1" i="0" u="none" strike="noStrike" cap="none">
                  <a:solidFill>
                    <a:schemeClr val="dk1"/>
                  </a:solidFill>
                  <a:latin typeface="Arial"/>
                  <a:ea typeface="Arial"/>
                  <a:cs typeface="Arial"/>
                  <a:sym typeface="Arial"/>
                </a:rPr>
                <a:t>Machine Detector Interface</a:t>
              </a:r>
              <a:endParaRPr sz="1100"/>
            </a:p>
          </p:txBody>
        </p:sp>
        <p:sp>
          <p:nvSpPr>
            <p:cNvPr id="230" name="Google Shape;230;p36"/>
            <p:cNvSpPr/>
            <p:nvPr/>
          </p:nvSpPr>
          <p:spPr>
            <a:xfrm>
              <a:off x="7797828" y="3285390"/>
              <a:ext cx="1463100" cy="551100"/>
            </a:xfrm>
            <a:prstGeom prst="rect">
              <a:avLst/>
            </a:prstGeom>
            <a:solidFill>
              <a:schemeClr val="lt1"/>
            </a:solidFill>
            <a:ln w="19050" cap="flat" cmpd="sng">
              <a:solidFill>
                <a:srgbClr val="082836"/>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b="1" i="0" u="none" strike="noStrike" cap="none">
                  <a:solidFill>
                    <a:schemeClr val="dk1"/>
                  </a:solidFill>
                  <a:latin typeface="Arial"/>
                  <a:ea typeface="Arial"/>
                  <a:cs typeface="Arial"/>
                  <a:sym typeface="Arial"/>
                </a:rPr>
                <a:t>Infrastructure &amp; Engineering</a:t>
              </a:r>
              <a:endParaRPr sz="1100"/>
            </a:p>
          </p:txBody>
        </p:sp>
        <p:cxnSp>
          <p:nvCxnSpPr>
            <p:cNvPr id="231" name="Google Shape;231;p36"/>
            <p:cNvCxnSpPr/>
            <p:nvPr/>
          </p:nvCxnSpPr>
          <p:spPr>
            <a:xfrm rot="10800000">
              <a:off x="4090841" y="2972160"/>
              <a:ext cx="0" cy="325200"/>
            </a:xfrm>
            <a:prstGeom prst="straightConnector1">
              <a:avLst/>
            </a:prstGeom>
            <a:noFill/>
            <a:ln w="19050" cap="flat" cmpd="sng">
              <a:solidFill>
                <a:schemeClr val="accent1"/>
              </a:solidFill>
              <a:prstDash val="solid"/>
              <a:miter lim="800000"/>
              <a:headEnd type="none" w="sm" len="sm"/>
              <a:tailEnd type="none" w="sm" len="sm"/>
            </a:ln>
          </p:spPr>
        </p:cxnSp>
        <p:cxnSp>
          <p:nvCxnSpPr>
            <p:cNvPr id="232" name="Google Shape;232;p36"/>
            <p:cNvCxnSpPr/>
            <p:nvPr/>
          </p:nvCxnSpPr>
          <p:spPr>
            <a:xfrm rot="10800000">
              <a:off x="8509801" y="2972480"/>
              <a:ext cx="0" cy="325200"/>
            </a:xfrm>
            <a:prstGeom prst="straightConnector1">
              <a:avLst/>
            </a:prstGeom>
            <a:noFill/>
            <a:ln w="19050" cap="flat" cmpd="sng">
              <a:solidFill>
                <a:schemeClr val="accent1"/>
              </a:solidFill>
              <a:prstDash val="solid"/>
              <a:miter lim="800000"/>
              <a:headEnd type="none" w="sm" len="sm"/>
              <a:tailEnd type="none" w="sm" len="sm"/>
            </a:ln>
          </p:spPr>
        </p:cxnSp>
        <p:cxnSp>
          <p:nvCxnSpPr>
            <p:cNvPr id="233" name="Google Shape;233;p36"/>
            <p:cNvCxnSpPr/>
            <p:nvPr/>
          </p:nvCxnSpPr>
          <p:spPr>
            <a:xfrm rot="10800000">
              <a:off x="6990450" y="2954177"/>
              <a:ext cx="0" cy="325200"/>
            </a:xfrm>
            <a:prstGeom prst="straightConnector1">
              <a:avLst/>
            </a:prstGeom>
            <a:noFill/>
            <a:ln w="19050" cap="flat" cmpd="sng">
              <a:solidFill>
                <a:schemeClr val="accent1"/>
              </a:solidFill>
              <a:prstDash val="solid"/>
              <a:miter lim="800000"/>
              <a:headEnd type="none" w="sm" len="sm"/>
              <a:tailEnd type="none" w="sm" len="sm"/>
            </a:ln>
          </p:spPr>
        </p:cxnSp>
        <p:cxnSp>
          <p:nvCxnSpPr>
            <p:cNvPr id="234" name="Google Shape;234;p36"/>
            <p:cNvCxnSpPr>
              <a:endCxn id="213" idx="2"/>
            </p:cNvCxnSpPr>
            <p:nvPr/>
          </p:nvCxnSpPr>
          <p:spPr>
            <a:xfrm rot="10800000">
              <a:off x="5534781" y="2561376"/>
              <a:ext cx="0" cy="411000"/>
            </a:xfrm>
            <a:prstGeom prst="straightConnector1">
              <a:avLst/>
            </a:prstGeom>
            <a:noFill/>
            <a:ln w="19050" cap="flat" cmpd="sng">
              <a:solidFill>
                <a:schemeClr val="accent1"/>
              </a:solidFill>
              <a:prstDash val="solid"/>
              <a:miter lim="800000"/>
              <a:headEnd type="none" w="sm" len="sm"/>
              <a:tailEnd type="none" w="sm" len="sm"/>
            </a:ln>
          </p:spPr>
        </p:cxnSp>
        <p:sp>
          <p:nvSpPr>
            <p:cNvPr id="235" name="Google Shape;235;p36"/>
            <p:cNvSpPr/>
            <p:nvPr/>
          </p:nvSpPr>
          <p:spPr>
            <a:xfrm>
              <a:off x="9425167" y="3286367"/>
              <a:ext cx="1463100" cy="551100"/>
            </a:xfrm>
            <a:prstGeom prst="rect">
              <a:avLst/>
            </a:prstGeom>
            <a:solidFill>
              <a:schemeClr val="lt1"/>
            </a:solidFill>
            <a:ln w="19050" cap="flat" cmpd="sng">
              <a:solidFill>
                <a:srgbClr val="082836"/>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b="1" i="0" u="none" strike="noStrike" cap="none">
                  <a:solidFill>
                    <a:schemeClr val="dk1"/>
                  </a:solidFill>
                  <a:latin typeface="Arial"/>
                  <a:ea typeface="Arial"/>
                  <a:cs typeface="Arial"/>
                  <a:sym typeface="Arial"/>
                </a:rPr>
                <a:t>Integration &amp; Sustainability</a:t>
              </a:r>
              <a:endParaRPr sz="1100"/>
            </a:p>
          </p:txBody>
        </p:sp>
        <p:cxnSp>
          <p:nvCxnSpPr>
            <p:cNvPr id="236" name="Google Shape;236;p36"/>
            <p:cNvCxnSpPr/>
            <p:nvPr/>
          </p:nvCxnSpPr>
          <p:spPr>
            <a:xfrm rot="10800000">
              <a:off x="10136822" y="2962151"/>
              <a:ext cx="0" cy="325200"/>
            </a:xfrm>
            <a:prstGeom prst="straightConnector1">
              <a:avLst/>
            </a:prstGeom>
            <a:noFill/>
            <a:ln w="19050" cap="flat" cmpd="sng">
              <a:solidFill>
                <a:schemeClr val="accent1"/>
              </a:solidFill>
              <a:prstDash val="solid"/>
              <a:miter lim="800000"/>
              <a:headEnd type="none" w="sm" len="sm"/>
              <a:tailEnd type="none" w="sm" len="sm"/>
            </a:ln>
          </p:spPr>
        </p:cxnSp>
      </p:grpSp>
      <p:grpSp>
        <p:nvGrpSpPr>
          <p:cNvPr id="237" name="Google Shape;237;p36"/>
          <p:cNvGrpSpPr/>
          <p:nvPr/>
        </p:nvGrpSpPr>
        <p:grpSpPr>
          <a:xfrm>
            <a:off x="161321" y="1893698"/>
            <a:ext cx="2648925" cy="833804"/>
            <a:chOff x="210267" y="2114584"/>
            <a:chExt cx="3531900" cy="705000"/>
          </a:xfrm>
        </p:grpSpPr>
        <p:sp>
          <p:nvSpPr>
            <p:cNvPr id="238" name="Google Shape;238;p36"/>
            <p:cNvSpPr/>
            <p:nvPr/>
          </p:nvSpPr>
          <p:spPr>
            <a:xfrm>
              <a:off x="210267" y="2114584"/>
              <a:ext cx="3071400" cy="705000"/>
            </a:xfrm>
            <a:prstGeom prst="rect">
              <a:avLst/>
            </a:prstGeom>
            <a:solidFill>
              <a:schemeClr val="lt1"/>
            </a:solidFill>
            <a:ln w="19050" cap="flat" cmpd="sng">
              <a:solidFill>
                <a:srgbClr val="082836"/>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100" b="1">
                  <a:solidFill>
                    <a:schemeClr val="dk1"/>
                  </a:solidFill>
                </a:rPr>
                <a:t>Accelerator Advisory Committee - TBD</a:t>
              </a:r>
              <a:endParaRPr sz="1100"/>
            </a:p>
          </p:txBody>
        </p:sp>
        <p:cxnSp>
          <p:nvCxnSpPr>
            <p:cNvPr id="239" name="Google Shape;239;p36"/>
            <p:cNvCxnSpPr>
              <a:stCxn id="238" idx="3"/>
            </p:cNvCxnSpPr>
            <p:nvPr/>
          </p:nvCxnSpPr>
          <p:spPr>
            <a:xfrm rot="10800000" flipH="1">
              <a:off x="3281667" y="2461384"/>
              <a:ext cx="460500" cy="5700"/>
            </a:xfrm>
            <a:prstGeom prst="straightConnector1">
              <a:avLst/>
            </a:prstGeom>
            <a:noFill/>
            <a:ln w="19050" cap="flat" cmpd="sng">
              <a:solidFill>
                <a:schemeClr val="accent1"/>
              </a:solidFill>
              <a:prstDash val="dash"/>
              <a:miter lim="800000"/>
              <a:headEnd type="none" w="sm" len="sm"/>
              <a:tailEnd type="none" w="sm" len="sm"/>
            </a:ln>
          </p:spPr>
        </p:cxn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37"/>
          <p:cNvSpPr txBox="1">
            <a:spLocks noGrp="1"/>
          </p:cNvSpPr>
          <p:nvPr>
            <p:ph type="title"/>
          </p:nvPr>
        </p:nvSpPr>
        <p:spPr>
          <a:xfrm>
            <a:off x="628650" y="50213"/>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a:solidFill>
                  <a:srgbClr val="A61C00"/>
                </a:solidFill>
              </a:rPr>
              <a:t>HF Steering Committee (HFSC-A) </a:t>
            </a:r>
            <a:endParaRPr>
              <a:solidFill>
                <a:srgbClr val="A61C00"/>
              </a:solidFill>
            </a:endParaRPr>
          </a:p>
        </p:txBody>
      </p:sp>
      <p:sp>
        <p:nvSpPr>
          <p:cNvPr id="245" name="Google Shape;245;p37"/>
          <p:cNvSpPr txBox="1"/>
          <p:nvPr/>
        </p:nvSpPr>
        <p:spPr>
          <a:xfrm>
            <a:off x="2429350" y="1044413"/>
            <a:ext cx="3250500" cy="3093900"/>
          </a:xfrm>
          <a:prstGeom prst="rect">
            <a:avLst/>
          </a:prstGeom>
          <a:noFill/>
          <a:ln w="9525" cap="flat" cmpd="sng">
            <a:solidFill>
              <a:srgbClr val="A61C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2100">
                <a:solidFill>
                  <a:schemeClr val="dk1"/>
                </a:solidFill>
                <a:latin typeface="Calibri"/>
                <a:ea typeface="Calibri"/>
                <a:cs typeface="Calibri"/>
                <a:sym typeface="Calibri"/>
              </a:rPr>
              <a:t>HFSC-ACC (2025)</a:t>
            </a:r>
            <a:endParaRPr sz="2100">
              <a:solidFill>
                <a:schemeClr val="dk1"/>
              </a:solidFill>
              <a:latin typeface="Calibri"/>
              <a:ea typeface="Calibri"/>
              <a:cs typeface="Calibri"/>
              <a:sym typeface="Calibri"/>
            </a:endParaRPr>
          </a:p>
          <a:p>
            <a:pPr marL="0" lvl="0" indent="0" algn="l" rtl="0">
              <a:spcBef>
                <a:spcPts val="0"/>
              </a:spcBef>
              <a:spcAft>
                <a:spcPts val="0"/>
              </a:spcAft>
              <a:buNone/>
            </a:pPr>
            <a:endParaRPr sz="21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2100">
                <a:solidFill>
                  <a:schemeClr val="dk1"/>
                </a:solidFill>
                <a:latin typeface="Calibri"/>
                <a:ea typeface="Calibri"/>
                <a:cs typeface="Calibri"/>
                <a:sym typeface="Calibri"/>
              </a:rPr>
              <a:t>Tor Raubenheimer (chair)</a:t>
            </a:r>
            <a:endParaRPr sz="21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2100">
                <a:solidFill>
                  <a:schemeClr val="dk1"/>
                </a:solidFill>
                <a:latin typeface="Calibri"/>
                <a:ea typeface="Calibri"/>
                <a:cs typeface="Calibri"/>
                <a:sym typeface="Calibri"/>
              </a:rPr>
              <a:t>Steve Gourlay (deputy)</a:t>
            </a:r>
            <a:endParaRPr sz="21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2100">
                <a:solidFill>
                  <a:schemeClr val="dk1"/>
                </a:solidFill>
                <a:latin typeface="Calibri"/>
                <a:ea typeface="Calibri"/>
                <a:cs typeface="Calibri"/>
                <a:sym typeface="Calibri"/>
              </a:rPr>
              <a:t>Matthias Liepe</a:t>
            </a:r>
            <a:endParaRPr sz="2100">
              <a:solidFill>
                <a:schemeClr val="dk1"/>
              </a:solidFill>
              <a:latin typeface="Calibri"/>
              <a:ea typeface="Calibri"/>
              <a:cs typeface="Calibri"/>
              <a:sym typeface="Calibri"/>
            </a:endParaRPr>
          </a:p>
          <a:p>
            <a:pPr marL="0" lvl="0" indent="0" algn="l" rtl="0">
              <a:spcBef>
                <a:spcPts val="0"/>
              </a:spcBef>
              <a:spcAft>
                <a:spcPts val="0"/>
              </a:spcAft>
              <a:buNone/>
            </a:pPr>
            <a:r>
              <a:rPr lang="en" sz="2100">
                <a:solidFill>
                  <a:schemeClr val="dk1"/>
                </a:solidFill>
                <a:latin typeface="Calibri"/>
                <a:ea typeface="Calibri"/>
                <a:cs typeface="Calibri"/>
                <a:sym typeface="Calibri"/>
              </a:rPr>
              <a:t>Jean-Luc Vay</a:t>
            </a:r>
            <a:endParaRPr sz="2100">
              <a:solidFill>
                <a:schemeClr val="dk1"/>
              </a:solidFill>
              <a:latin typeface="Calibri"/>
              <a:ea typeface="Calibri"/>
              <a:cs typeface="Calibri"/>
              <a:sym typeface="Calibri"/>
            </a:endParaRPr>
          </a:p>
          <a:p>
            <a:pPr marL="0" lvl="0" indent="0" algn="l" rtl="0">
              <a:spcBef>
                <a:spcPts val="0"/>
              </a:spcBef>
              <a:spcAft>
                <a:spcPts val="0"/>
              </a:spcAft>
              <a:buNone/>
            </a:pPr>
            <a:endParaRPr sz="21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2100">
                <a:solidFill>
                  <a:schemeClr val="dk1"/>
                </a:solidFill>
                <a:latin typeface="Calibri"/>
                <a:ea typeface="Calibri"/>
                <a:cs typeface="Calibri"/>
                <a:sym typeface="Calibri"/>
              </a:rPr>
              <a:t>Vladimir Shiltsev (Community Engagement)</a:t>
            </a:r>
            <a:endParaRPr sz="2100">
              <a:solidFill>
                <a:schemeClr val="dk1"/>
              </a:solidFill>
              <a:latin typeface="Calibri"/>
              <a:ea typeface="Calibri"/>
              <a:cs typeface="Calibri"/>
              <a:sym typeface="Calibri"/>
            </a:endParaRPr>
          </a:p>
        </p:txBody>
      </p:sp>
      <p:sp>
        <p:nvSpPr>
          <p:cNvPr id="247" name="Google Shape;247;p37"/>
          <p:cNvSpPr txBox="1">
            <a:spLocks noGrp="1"/>
          </p:cNvSpPr>
          <p:nvPr>
            <p:ph type="sldNum" idx="12"/>
          </p:nvPr>
        </p:nvSpPr>
        <p:spPr>
          <a:xfrm>
            <a:off x="6457950" y="4767263"/>
            <a:ext cx="20574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
              <a:t>5</a:t>
            </a:fld>
            <a:endParaRPr/>
          </a:p>
        </p:txBody>
      </p:sp>
      <p:sp>
        <p:nvSpPr>
          <p:cNvPr id="250" name="Google Shape;250;p37"/>
          <p:cNvSpPr txBox="1"/>
          <p:nvPr/>
        </p:nvSpPr>
        <p:spPr>
          <a:xfrm>
            <a:off x="188534" y="4301547"/>
            <a:ext cx="8542511" cy="83096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100" dirty="0">
                <a:solidFill>
                  <a:schemeClr val="dk1"/>
                </a:solidFill>
                <a:latin typeface="Calibri"/>
                <a:ea typeface="Calibri"/>
                <a:cs typeface="Calibri"/>
                <a:sym typeface="Calibri"/>
              </a:rPr>
              <a:t>US CERN FCC Coordination Committee: </a:t>
            </a:r>
            <a:br>
              <a:rPr lang="en" sz="2100" dirty="0">
                <a:solidFill>
                  <a:schemeClr val="dk1"/>
                </a:solidFill>
                <a:latin typeface="Calibri"/>
                <a:ea typeface="Calibri"/>
                <a:cs typeface="Calibri"/>
                <a:sym typeface="Calibri"/>
              </a:rPr>
            </a:br>
            <a:r>
              <a:rPr lang="en" sz="2100" dirty="0">
                <a:solidFill>
                  <a:schemeClr val="dk1"/>
                </a:solidFill>
                <a:latin typeface="Calibri"/>
                <a:ea typeface="Calibri"/>
                <a:cs typeface="Calibri"/>
                <a:sym typeface="Calibri"/>
              </a:rPr>
              <a:t>Benedikt, Janot, Rajagopalan, Raubenheimer, Tsesmelis, Zimmermann</a:t>
            </a:r>
            <a:endParaRPr sz="2100" dirty="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39"/>
          <p:cNvSpPr txBox="1">
            <a:spLocks noGrp="1"/>
          </p:cNvSpPr>
          <p:nvPr>
            <p:ph type="title"/>
          </p:nvPr>
        </p:nvSpPr>
        <p:spPr>
          <a:xfrm>
            <a:off x="628650" y="273844"/>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a:solidFill>
                  <a:srgbClr val="981E32"/>
                </a:solidFill>
              </a:rPr>
              <a:t>HFSC-A L2 Members</a:t>
            </a:r>
            <a:endParaRPr>
              <a:solidFill>
                <a:srgbClr val="981E32"/>
              </a:solidFill>
            </a:endParaRPr>
          </a:p>
        </p:txBody>
      </p:sp>
      <p:sp>
        <p:nvSpPr>
          <p:cNvPr id="264" name="Google Shape;264;p39"/>
          <p:cNvSpPr txBox="1">
            <a:spLocks noGrp="1"/>
          </p:cNvSpPr>
          <p:nvPr>
            <p:ph type="sldNum" idx="12"/>
          </p:nvPr>
        </p:nvSpPr>
        <p:spPr>
          <a:xfrm>
            <a:off x="6457950" y="4767263"/>
            <a:ext cx="20574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
              <a:t>6</a:t>
            </a:fld>
            <a:endParaRPr/>
          </a:p>
        </p:txBody>
      </p:sp>
      <p:sp>
        <p:nvSpPr>
          <p:cNvPr id="265" name="Google Shape;265;p39"/>
          <p:cNvSpPr txBox="1"/>
          <p:nvPr/>
        </p:nvSpPr>
        <p:spPr>
          <a:xfrm>
            <a:off x="628650" y="1115650"/>
            <a:ext cx="8422500" cy="4341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600"/>
              </a:spcAft>
              <a:buNone/>
            </a:pPr>
            <a:endParaRPr sz="1800">
              <a:solidFill>
                <a:schemeClr val="dk1"/>
              </a:solidFill>
              <a:latin typeface="Calibri"/>
              <a:ea typeface="Calibri"/>
              <a:cs typeface="Calibri"/>
              <a:sym typeface="Calibri"/>
            </a:endParaRPr>
          </a:p>
        </p:txBody>
      </p:sp>
      <p:graphicFrame>
        <p:nvGraphicFramePr>
          <p:cNvPr id="266" name="Google Shape;266;p39"/>
          <p:cNvGraphicFramePr/>
          <p:nvPr>
            <p:extLst>
              <p:ext uri="{D42A27DB-BD31-4B8C-83A1-F6EECF244321}">
                <p14:modId xmlns:p14="http://schemas.microsoft.com/office/powerpoint/2010/main" val="3620987507"/>
              </p:ext>
            </p:extLst>
          </p:nvPr>
        </p:nvGraphicFramePr>
        <p:xfrm>
          <a:off x="282901" y="1115650"/>
          <a:ext cx="8422525" cy="3651675"/>
        </p:xfrm>
        <a:graphic>
          <a:graphicData uri="http://schemas.openxmlformats.org/drawingml/2006/table">
            <a:tbl>
              <a:tblPr firstRow="1" bandRow="1">
                <a:noFill/>
                <a:tableStyleId>{5BCD63BF-A04B-4CC7-819F-BEE8A458320C}</a:tableStyleId>
              </a:tblPr>
              <a:tblGrid>
                <a:gridCol w="2950275">
                  <a:extLst>
                    <a:ext uri="{9D8B030D-6E8A-4147-A177-3AD203B41FA5}">
                      <a16:colId xmlns:a16="http://schemas.microsoft.com/office/drawing/2014/main" val="20000"/>
                    </a:ext>
                  </a:extLst>
                </a:gridCol>
                <a:gridCol w="2571900">
                  <a:extLst>
                    <a:ext uri="{9D8B030D-6E8A-4147-A177-3AD203B41FA5}">
                      <a16:colId xmlns:a16="http://schemas.microsoft.com/office/drawing/2014/main" val="20001"/>
                    </a:ext>
                  </a:extLst>
                </a:gridCol>
                <a:gridCol w="2900350">
                  <a:extLst>
                    <a:ext uri="{9D8B030D-6E8A-4147-A177-3AD203B41FA5}">
                      <a16:colId xmlns:a16="http://schemas.microsoft.com/office/drawing/2014/main" val="20002"/>
                    </a:ext>
                  </a:extLst>
                </a:gridCol>
              </a:tblGrid>
              <a:tr h="333825">
                <a:tc>
                  <a:txBody>
                    <a:bodyPr/>
                    <a:lstStyle/>
                    <a:p>
                      <a:pPr marL="0" marR="0" lvl="0" indent="0" algn="l" rtl="0">
                        <a:spcBef>
                          <a:spcPts val="0"/>
                        </a:spcBef>
                        <a:spcAft>
                          <a:spcPts val="0"/>
                        </a:spcAft>
                        <a:buNone/>
                      </a:pPr>
                      <a:r>
                        <a:rPr lang="en" sz="1400" u="none" strike="noStrike" cap="none"/>
                        <a:t>L2 Topic</a:t>
                      </a:r>
                      <a:endParaRPr sz="1100"/>
                    </a:p>
                  </a:txBody>
                  <a:tcPr marL="68600" marR="68600" marT="34300" marB="34300"/>
                </a:tc>
                <a:tc>
                  <a:txBody>
                    <a:bodyPr/>
                    <a:lstStyle/>
                    <a:p>
                      <a:pPr marL="0" marR="0" lvl="0" indent="0" algn="l" rtl="0">
                        <a:spcBef>
                          <a:spcPts val="0"/>
                        </a:spcBef>
                        <a:spcAft>
                          <a:spcPts val="0"/>
                        </a:spcAft>
                        <a:buNone/>
                      </a:pPr>
                      <a:endParaRPr sz="1400"/>
                    </a:p>
                  </a:txBody>
                  <a:tcPr marL="68600" marR="68600" marT="34300" marB="34300"/>
                </a:tc>
                <a:tc>
                  <a:txBody>
                    <a:bodyPr/>
                    <a:lstStyle/>
                    <a:p>
                      <a:pPr marL="0" marR="0" lvl="0" indent="0" algn="l" rtl="0">
                        <a:spcBef>
                          <a:spcPts val="0"/>
                        </a:spcBef>
                        <a:spcAft>
                          <a:spcPts val="0"/>
                        </a:spcAft>
                        <a:buNone/>
                      </a:pPr>
                      <a:endParaRPr sz="1400"/>
                    </a:p>
                  </a:txBody>
                  <a:tcPr marL="68600" marR="68600" marT="34300" marB="34300"/>
                </a:tc>
                <a:extLst>
                  <a:ext uri="{0D108BD9-81ED-4DB2-BD59-A6C34878D82A}">
                    <a16:rowId xmlns:a16="http://schemas.microsoft.com/office/drawing/2014/main" val="10000"/>
                  </a:ext>
                </a:extLst>
              </a:tr>
              <a:tr h="333825">
                <a:tc>
                  <a:txBody>
                    <a:bodyPr/>
                    <a:lstStyle/>
                    <a:p>
                      <a:pPr marL="0" marR="0" lvl="0" indent="0" algn="l" rtl="0">
                        <a:spcBef>
                          <a:spcPts val="0"/>
                        </a:spcBef>
                        <a:spcAft>
                          <a:spcPts val="0"/>
                        </a:spcAft>
                        <a:buNone/>
                      </a:pPr>
                      <a:r>
                        <a:rPr lang="en" sz="1400" b="1"/>
                        <a:t>Beam Physics</a:t>
                      </a:r>
                      <a:endParaRPr sz="1100"/>
                    </a:p>
                  </a:txBody>
                  <a:tcPr marL="68600" marR="68600" marT="34300" marB="34300"/>
                </a:tc>
                <a:tc>
                  <a:txBody>
                    <a:bodyPr/>
                    <a:lstStyle/>
                    <a:p>
                      <a:pPr marL="0" marR="0" lvl="0" indent="0" algn="l" rtl="0">
                        <a:spcBef>
                          <a:spcPts val="0"/>
                        </a:spcBef>
                        <a:spcAft>
                          <a:spcPts val="0"/>
                        </a:spcAft>
                        <a:buNone/>
                      </a:pPr>
                      <a:r>
                        <a:rPr lang="en" sz="1400"/>
                        <a:t>Ji Qiang (LBNL)</a:t>
                      </a:r>
                      <a:endParaRPr sz="1100"/>
                    </a:p>
                  </a:txBody>
                  <a:tcPr marL="68600" marR="68600" marT="34300" marB="34300"/>
                </a:tc>
                <a:tc>
                  <a:txBody>
                    <a:bodyPr/>
                    <a:lstStyle/>
                    <a:p>
                      <a:pPr marL="0" marR="0" lvl="0" indent="0" algn="l" rtl="0">
                        <a:spcBef>
                          <a:spcPts val="0"/>
                        </a:spcBef>
                        <a:spcAft>
                          <a:spcPts val="0"/>
                        </a:spcAft>
                        <a:buNone/>
                      </a:pPr>
                      <a:r>
                        <a:rPr lang="en" sz="1400"/>
                        <a:t>Vadim Sajaev (ANL)</a:t>
                      </a:r>
                      <a:endParaRPr sz="1100"/>
                    </a:p>
                  </a:txBody>
                  <a:tcPr marL="68600" marR="68600" marT="34300" marB="34300"/>
                </a:tc>
                <a:extLst>
                  <a:ext uri="{0D108BD9-81ED-4DB2-BD59-A6C34878D82A}">
                    <a16:rowId xmlns:a16="http://schemas.microsoft.com/office/drawing/2014/main" val="10001"/>
                  </a:ext>
                </a:extLst>
              </a:tr>
              <a:tr h="586450">
                <a:tc>
                  <a:txBody>
                    <a:bodyPr/>
                    <a:lstStyle/>
                    <a:p>
                      <a:pPr marL="0" marR="0" lvl="0" indent="0" algn="l" rtl="0">
                        <a:lnSpc>
                          <a:spcPct val="100000"/>
                        </a:lnSpc>
                        <a:spcBef>
                          <a:spcPts val="0"/>
                        </a:spcBef>
                        <a:spcAft>
                          <a:spcPts val="0"/>
                        </a:spcAft>
                        <a:buClr>
                          <a:schemeClr val="dk1"/>
                        </a:buClr>
                        <a:buSzPts val="1400"/>
                        <a:buFont typeface="Arial"/>
                        <a:buNone/>
                      </a:pPr>
                      <a:r>
                        <a:rPr lang="en" sz="1400" b="1">
                          <a:solidFill>
                            <a:schemeClr val="dk1"/>
                          </a:solidFill>
                        </a:rPr>
                        <a:t>Diagnostics and Instrumentation</a:t>
                      </a:r>
                      <a:endParaRPr sz="1100"/>
                    </a:p>
                  </a:txBody>
                  <a:tcPr marL="68600" marR="68600" marT="34300" marB="34300"/>
                </a:tc>
                <a:tc>
                  <a:txBody>
                    <a:bodyPr/>
                    <a:lstStyle/>
                    <a:p>
                      <a:pPr marL="0" marR="0" lvl="0" indent="0" algn="l" rtl="0">
                        <a:spcBef>
                          <a:spcPts val="0"/>
                        </a:spcBef>
                        <a:spcAft>
                          <a:spcPts val="0"/>
                        </a:spcAft>
                        <a:buNone/>
                      </a:pPr>
                      <a:r>
                        <a:rPr lang="en" sz="1400" b="0" i="0">
                          <a:solidFill>
                            <a:schemeClr val="dk1"/>
                          </a:solidFill>
                          <a:latin typeface="Arial"/>
                          <a:ea typeface="Arial"/>
                          <a:cs typeface="Arial"/>
                          <a:sym typeface="Arial"/>
                        </a:rPr>
                        <a:t>Sasha Aleksandrov (ORNL)</a:t>
                      </a:r>
                      <a:endParaRPr sz="1400"/>
                    </a:p>
                  </a:txBody>
                  <a:tcPr marL="68600" marR="68600" marT="34300" marB="34300"/>
                </a:tc>
                <a:tc>
                  <a:txBody>
                    <a:bodyPr/>
                    <a:lstStyle/>
                    <a:p>
                      <a:pPr marL="0" marR="0" lvl="0" indent="0" algn="l" rtl="0">
                        <a:spcBef>
                          <a:spcPts val="0"/>
                        </a:spcBef>
                        <a:spcAft>
                          <a:spcPts val="0"/>
                        </a:spcAft>
                        <a:buNone/>
                      </a:pPr>
                      <a:r>
                        <a:rPr lang="en"/>
                        <a:t>Michiko Minty (BNL)</a:t>
                      </a:r>
                      <a:endParaRPr sz="1400"/>
                    </a:p>
                  </a:txBody>
                  <a:tcPr marL="68600" marR="68600" marT="34300" marB="34300"/>
                </a:tc>
                <a:extLst>
                  <a:ext uri="{0D108BD9-81ED-4DB2-BD59-A6C34878D82A}">
                    <a16:rowId xmlns:a16="http://schemas.microsoft.com/office/drawing/2014/main" val="10002"/>
                  </a:ext>
                </a:extLst>
              </a:tr>
              <a:tr h="586450">
                <a:tc>
                  <a:txBody>
                    <a:bodyPr/>
                    <a:lstStyle/>
                    <a:p>
                      <a:pPr marL="0" marR="0" lvl="0" indent="0" algn="l" rtl="0">
                        <a:lnSpc>
                          <a:spcPct val="100000"/>
                        </a:lnSpc>
                        <a:spcBef>
                          <a:spcPts val="0"/>
                        </a:spcBef>
                        <a:spcAft>
                          <a:spcPts val="0"/>
                        </a:spcAft>
                        <a:buClr>
                          <a:schemeClr val="dk1"/>
                        </a:buClr>
                        <a:buSzPts val="1400"/>
                        <a:buFont typeface="Arial"/>
                        <a:buNone/>
                      </a:pPr>
                      <a:r>
                        <a:rPr lang="en" sz="1400" b="1">
                          <a:solidFill>
                            <a:schemeClr val="dk1"/>
                          </a:solidFill>
                        </a:rPr>
                        <a:t>RF Systems</a:t>
                      </a:r>
                      <a:endParaRPr sz="1100"/>
                    </a:p>
                  </a:txBody>
                  <a:tcPr marL="68600" marR="68600" marT="34300" marB="34300"/>
                </a:tc>
                <a:tc>
                  <a:txBody>
                    <a:bodyPr/>
                    <a:lstStyle/>
                    <a:p>
                      <a:pPr marL="0" marR="0" lvl="0" indent="0" algn="l" rtl="0">
                        <a:spcBef>
                          <a:spcPts val="0"/>
                        </a:spcBef>
                        <a:spcAft>
                          <a:spcPts val="0"/>
                        </a:spcAft>
                        <a:buNone/>
                      </a:pPr>
                      <a:r>
                        <a:rPr lang="en" sz="1400" b="0" i="0">
                          <a:solidFill>
                            <a:schemeClr val="dk1"/>
                          </a:solidFill>
                          <a:latin typeface="Arial"/>
                          <a:ea typeface="Arial"/>
                          <a:cs typeface="Arial"/>
                          <a:sym typeface="Arial"/>
                        </a:rPr>
                        <a:t>Sergey Belomestnykh (FNAL)</a:t>
                      </a:r>
                      <a:endParaRPr sz="1400"/>
                    </a:p>
                  </a:txBody>
                  <a:tcPr marL="68600" marR="68600" marT="34300" marB="34300"/>
                </a:tc>
                <a:tc>
                  <a:txBody>
                    <a:bodyPr/>
                    <a:lstStyle/>
                    <a:p>
                      <a:pPr marL="0" marR="0" lvl="0" indent="0" algn="l" rtl="0">
                        <a:spcBef>
                          <a:spcPts val="0"/>
                        </a:spcBef>
                        <a:spcAft>
                          <a:spcPts val="0"/>
                        </a:spcAft>
                        <a:buNone/>
                      </a:pPr>
                      <a:r>
                        <a:rPr lang="en" i="0" dirty="0">
                          <a:latin typeface="Arial"/>
                          <a:ea typeface="Arial"/>
                          <a:cs typeface="Arial"/>
                          <a:sym typeface="Arial"/>
                        </a:rPr>
                        <a:t>Tianhuan Luo</a:t>
                      </a:r>
                      <a:r>
                        <a:rPr lang="en" sz="1400" b="0" i="0" dirty="0">
                          <a:solidFill>
                            <a:schemeClr val="dk1"/>
                          </a:solidFill>
                          <a:latin typeface="Arial"/>
                          <a:ea typeface="Arial"/>
                          <a:cs typeface="Arial"/>
                          <a:sym typeface="Arial"/>
                        </a:rPr>
                        <a:t> (L</a:t>
                      </a:r>
                      <a:r>
                        <a:rPr lang="en" i="0" dirty="0">
                          <a:latin typeface="Arial"/>
                          <a:ea typeface="Arial"/>
                          <a:cs typeface="Arial"/>
                          <a:sym typeface="Arial"/>
                        </a:rPr>
                        <a:t>BNL</a:t>
                      </a:r>
                      <a:r>
                        <a:rPr lang="en" sz="1400" b="0" i="0" dirty="0">
                          <a:solidFill>
                            <a:schemeClr val="dk1"/>
                          </a:solidFill>
                          <a:latin typeface="Arial"/>
                          <a:ea typeface="Arial"/>
                          <a:cs typeface="Arial"/>
                          <a:sym typeface="Arial"/>
                        </a:rPr>
                        <a:t>)</a:t>
                      </a:r>
                      <a:endParaRPr sz="1400" i="0" dirty="0"/>
                    </a:p>
                  </a:txBody>
                  <a:tcPr marL="68600" marR="68600" marT="34300" marB="34300"/>
                </a:tc>
                <a:extLst>
                  <a:ext uri="{0D108BD9-81ED-4DB2-BD59-A6C34878D82A}">
                    <a16:rowId xmlns:a16="http://schemas.microsoft.com/office/drawing/2014/main" val="10003"/>
                  </a:ext>
                </a:extLst>
              </a:tr>
              <a:tr h="333825">
                <a:tc>
                  <a:txBody>
                    <a:bodyPr/>
                    <a:lstStyle/>
                    <a:p>
                      <a:pPr marL="0" marR="0" lvl="0" indent="0" algn="l" rtl="0">
                        <a:lnSpc>
                          <a:spcPct val="100000"/>
                        </a:lnSpc>
                        <a:spcBef>
                          <a:spcPts val="0"/>
                        </a:spcBef>
                        <a:spcAft>
                          <a:spcPts val="0"/>
                        </a:spcAft>
                        <a:buClr>
                          <a:schemeClr val="dk1"/>
                        </a:buClr>
                        <a:buSzPts val="1400"/>
                        <a:buFont typeface="Arial"/>
                        <a:buNone/>
                      </a:pPr>
                      <a:r>
                        <a:rPr lang="en" sz="1400" b="1">
                          <a:solidFill>
                            <a:schemeClr val="dk1"/>
                          </a:solidFill>
                        </a:rPr>
                        <a:t>Magnet Systems</a:t>
                      </a:r>
                      <a:endParaRPr sz="1100"/>
                    </a:p>
                  </a:txBody>
                  <a:tcPr marL="68600" marR="68600" marT="34300" marB="34300"/>
                </a:tc>
                <a:tc>
                  <a:txBody>
                    <a:bodyPr/>
                    <a:lstStyle/>
                    <a:p>
                      <a:pPr marL="0" marR="0" lvl="0" indent="0" algn="l" rtl="0">
                        <a:spcBef>
                          <a:spcPts val="0"/>
                        </a:spcBef>
                        <a:spcAft>
                          <a:spcPts val="0"/>
                        </a:spcAft>
                        <a:buNone/>
                      </a:pPr>
                      <a:r>
                        <a:rPr lang="en" sz="1400" b="0" i="0">
                          <a:solidFill>
                            <a:schemeClr val="dk1"/>
                          </a:solidFill>
                          <a:latin typeface="Arial"/>
                          <a:ea typeface="Arial"/>
                          <a:cs typeface="Arial"/>
                          <a:sym typeface="Arial"/>
                        </a:rPr>
                        <a:t>Giorgio Ambrosio (FNAL)</a:t>
                      </a:r>
                      <a:endParaRPr sz="1400"/>
                    </a:p>
                  </a:txBody>
                  <a:tcPr marL="68600" marR="68600" marT="34300" marB="34300"/>
                </a:tc>
                <a:tc>
                  <a:txBody>
                    <a:bodyPr/>
                    <a:lstStyle/>
                    <a:p>
                      <a:pPr marL="0" marR="0" lvl="0" indent="0" algn="l" rtl="0">
                        <a:spcBef>
                          <a:spcPts val="0"/>
                        </a:spcBef>
                        <a:spcAft>
                          <a:spcPts val="0"/>
                        </a:spcAft>
                        <a:buNone/>
                      </a:pPr>
                      <a:r>
                        <a:rPr lang="en" sz="1400" b="0" i="0">
                          <a:solidFill>
                            <a:schemeClr val="dk1"/>
                          </a:solidFill>
                          <a:latin typeface="Arial"/>
                          <a:ea typeface="Arial"/>
                          <a:cs typeface="Arial"/>
                          <a:sym typeface="Arial"/>
                        </a:rPr>
                        <a:t>Gianluca Sabbi (LBNL)</a:t>
                      </a:r>
                      <a:endParaRPr sz="1400"/>
                    </a:p>
                  </a:txBody>
                  <a:tcPr marL="68600" marR="68600" marT="34300" marB="34300"/>
                </a:tc>
                <a:extLst>
                  <a:ext uri="{0D108BD9-81ED-4DB2-BD59-A6C34878D82A}">
                    <a16:rowId xmlns:a16="http://schemas.microsoft.com/office/drawing/2014/main" val="10004"/>
                  </a:ext>
                </a:extLst>
              </a:tr>
              <a:tr h="586450">
                <a:tc>
                  <a:txBody>
                    <a:bodyPr/>
                    <a:lstStyle/>
                    <a:p>
                      <a:pPr marL="0" marR="0" lvl="0" indent="0" algn="l" rtl="0">
                        <a:lnSpc>
                          <a:spcPct val="100000"/>
                        </a:lnSpc>
                        <a:spcBef>
                          <a:spcPts val="0"/>
                        </a:spcBef>
                        <a:spcAft>
                          <a:spcPts val="0"/>
                        </a:spcAft>
                        <a:buClr>
                          <a:schemeClr val="dk1"/>
                        </a:buClr>
                        <a:buSzPts val="1400"/>
                        <a:buFont typeface="Arial"/>
                        <a:buNone/>
                      </a:pPr>
                      <a:r>
                        <a:rPr lang="en" sz="1400" b="1">
                          <a:solidFill>
                            <a:schemeClr val="dk1"/>
                          </a:solidFill>
                        </a:rPr>
                        <a:t>Machine Detector Interface (MDI)</a:t>
                      </a:r>
                      <a:endParaRPr sz="1100"/>
                    </a:p>
                  </a:txBody>
                  <a:tcPr marL="68600" marR="68600" marT="34300" marB="34300"/>
                </a:tc>
                <a:tc>
                  <a:txBody>
                    <a:bodyPr/>
                    <a:lstStyle/>
                    <a:p>
                      <a:pPr marL="0" marR="0" lvl="0" indent="0" algn="l" rtl="0">
                        <a:spcBef>
                          <a:spcPts val="0"/>
                        </a:spcBef>
                        <a:spcAft>
                          <a:spcPts val="0"/>
                        </a:spcAft>
                        <a:buNone/>
                      </a:pPr>
                      <a:r>
                        <a:rPr lang="en" sz="1400" b="0" i="0">
                          <a:solidFill>
                            <a:schemeClr val="dk1"/>
                          </a:solidFill>
                          <a:latin typeface="Arial"/>
                          <a:ea typeface="Arial"/>
                          <a:cs typeface="Arial"/>
                          <a:sym typeface="Arial"/>
                        </a:rPr>
                        <a:t>Andrei Seryi (JLAB)</a:t>
                      </a:r>
                      <a:endParaRPr sz="1400"/>
                    </a:p>
                  </a:txBody>
                  <a:tcPr marL="68600" marR="68600" marT="34300" marB="34300"/>
                </a:tc>
                <a:tc>
                  <a:txBody>
                    <a:bodyPr/>
                    <a:lstStyle/>
                    <a:p>
                      <a:pPr marL="0" marR="0" lvl="0" indent="0" algn="l" rtl="0">
                        <a:spcBef>
                          <a:spcPts val="0"/>
                        </a:spcBef>
                        <a:spcAft>
                          <a:spcPts val="0"/>
                        </a:spcAft>
                        <a:buNone/>
                      </a:pPr>
                      <a:r>
                        <a:rPr lang="en" sz="1400" b="0" i="0">
                          <a:solidFill>
                            <a:schemeClr val="dk1"/>
                          </a:solidFill>
                          <a:latin typeface="Arial"/>
                          <a:ea typeface="Arial"/>
                          <a:cs typeface="Arial"/>
                          <a:sym typeface="Arial"/>
                        </a:rPr>
                        <a:t>Spencer Gessner (SLAC)</a:t>
                      </a:r>
                      <a:endParaRPr sz="1400"/>
                    </a:p>
                  </a:txBody>
                  <a:tcPr marL="68600" marR="68600" marT="34300" marB="34300"/>
                </a:tc>
                <a:extLst>
                  <a:ext uri="{0D108BD9-81ED-4DB2-BD59-A6C34878D82A}">
                    <a16:rowId xmlns:a16="http://schemas.microsoft.com/office/drawing/2014/main" val="10005"/>
                  </a:ext>
                </a:extLst>
              </a:tr>
              <a:tr h="445425">
                <a:tc>
                  <a:txBody>
                    <a:bodyPr/>
                    <a:lstStyle/>
                    <a:p>
                      <a:pPr marL="0" marR="0" lvl="0" indent="0" algn="l" rtl="0">
                        <a:lnSpc>
                          <a:spcPct val="100000"/>
                        </a:lnSpc>
                        <a:spcBef>
                          <a:spcPts val="0"/>
                        </a:spcBef>
                        <a:spcAft>
                          <a:spcPts val="0"/>
                        </a:spcAft>
                        <a:buClr>
                          <a:schemeClr val="dk1"/>
                        </a:buClr>
                        <a:buSzPts val="1400"/>
                        <a:buFont typeface="Arial"/>
                        <a:buNone/>
                      </a:pPr>
                      <a:r>
                        <a:rPr lang="en" sz="1400" b="1">
                          <a:solidFill>
                            <a:schemeClr val="dk1"/>
                          </a:solidFill>
                        </a:rPr>
                        <a:t>Infrastructure &amp; Engineering</a:t>
                      </a:r>
                      <a:endParaRPr sz="1100"/>
                    </a:p>
                  </a:txBody>
                  <a:tcPr marL="68600" marR="68600" marT="34300" marB="34300"/>
                </a:tc>
                <a:tc>
                  <a:txBody>
                    <a:bodyPr/>
                    <a:lstStyle/>
                    <a:p>
                      <a:pPr marL="0" marR="0" lvl="0" indent="0" algn="l" rtl="0">
                        <a:spcBef>
                          <a:spcPts val="0"/>
                        </a:spcBef>
                        <a:spcAft>
                          <a:spcPts val="0"/>
                        </a:spcAft>
                        <a:buNone/>
                      </a:pPr>
                      <a:r>
                        <a:rPr lang="en" sz="1400" b="0" i="0">
                          <a:solidFill>
                            <a:schemeClr val="dk1"/>
                          </a:solidFill>
                          <a:latin typeface="Arial"/>
                          <a:ea typeface="Arial"/>
                          <a:cs typeface="Arial"/>
                          <a:sym typeface="Arial"/>
                        </a:rPr>
                        <a:t>Damien Dockery (FNAL)</a:t>
                      </a:r>
                      <a:endParaRPr sz="1400"/>
                    </a:p>
                  </a:txBody>
                  <a:tcPr marL="68600" marR="68600" marT="34300" marB="34300"/>
                </a:tc>
                <a:tc>
                  <a:txBody>
                    <a:bodyPr/>
                    <a:lstStyle/>
                    <a:p>
                      <a:pPr marL="0" marR="0" lvl="0" indent="0" algn="l" rtl="0">
                        <a:spcBef>
                          <a:spcPts val="0"/>
                        </a:spcBef>
                        <a:spcAft>
                          <a:spcPts val="0"/>
                        </a:spcAft>
                        <a:buNone/>
                      </a:pPr>
                      <a:r>
                        <a:rPr lang="en" sz="1400" b="0" i="0">
                          <a:solidFill>
                            <a:schemeClr val="dk1"/>
                          </a:solidFill>
                          <a:latin typeface="Arial"/>
                          <a:ea typeface="Arial"/>
                          <a:cs typeface="Arial"/>
                          <a:sym typeface="Arial"/>
                        </a:rPr>
                        <a:t>Vasiliy Morozov (ORNL)</a:t>
                      </a:r>
                      <a:endParaRPr sz="1400"/>
                    </a:p>
                  </a:txBody>
                  <a:tcPr marL="68600" marR="68600" marT="34300" marB="34300"/>
                </a:tc>
                <a:extLst>
                  <a:ext uri="{0D108BD9-81ED-4DB2-BD59-A6C34878D82A}">
                    <a16:rowId xmlns:a16="http://schemas.microsoft.com/office/drawing/2014/main" val="10006"/>
                  </a:ext>
                </a:extLst>
              </a:tr>
              <a:tr h="445425">
                <a:tc>
                  <a:txBody>
                    <a:bodyPr/>
                    <a:lstStyle/>
                    <a:p>
                      <a:pPr marL="0" marR="0" lvl="0" indent="0" algn="l" rtl="0">
                        <a:lnSpc>
                          <a:spcPct val="100000"/>
                        </a:lnSpc>
                        <a:spcBef>
                          <a:spcPts val="0"/>
                        </a:spcBef>
                        <a:spcAft>
                          <a:spcPts val="0"/>
                        </a:spcAft>
                        <a:buClr>
                          <a:schemeClr val="dk1"/>
                        </a:buClr>
                        <a:buSzPts val="1400"/>
                        <a:buFont typeface="Arial"/>
                        <a:buNone/>
                      </a:pPr>
                      <a:r>
                        <a:rPr lang="en" sz="1400" b="1">
                          <a:solidFill>
                            <a:schemeClr val="dk1"/>
                          </a:solidFill>
                        </a:rPr>
                        <a:t>Integration &amp; Sustainability</a:t>
                      </a:r>
                      <a:endParaRPr sz="1100"/>
                    </a:p>
                  </a:txBody>
                  <a:tcPr marL="68600" marR="68600" marT="34300" marB="34300"/>
                </a:tc>
                <a:tc>
                  <a:txBody>
                    <a:bodyPr/>
                    <a:lstStyle/>
                    <a:p>
                      <a:pPr marL="0" marR="0" lvl="0" indent="0" algn="l" rtl="0">
                        <a:spcBef>
                          <a:spcPts val="0"/>
                        </a:spcBef>
                        <a:spcAft>
                          <a:spcPts val="0"/>
                        </a:spcAft>
                        <a:buNone/>
                      </a:pPr>
                      <a:r>
                        <a:rPr lang="en" sz="1400" b="0" i="0">
                          <a:solidFill>
                            <a:schemeClr val="dk1"/>
                          </a:solidFill>
                          <a:latin typeface="Arial"/>
                          <a:ea typeface="Arial"/>
                          <a:cs typeface="Arial"/>
                          <a:sym typeface="Arial"/>
                        </a:rPr>
                        <a:t>Roger Ruber (JLAB)</a:t>
                      </a:r>
                      <a:endParaRPr sz="1400"/>
                    </a:p>
                  </a:txBody>
                  <a:tcPr marL="68600" marR="68600" marT="34300" marB="34300"/>
                </a:tc>
                <a:tc>
                  <a:txBody>
                    <a:bodyPr/>
                    <a:lstStyle/>
                    <a:p>
                      <a:pPr marL="0" marR="0" lvl="0" indent="0" algn="l" rtl="0">
                        <a:spcBef>
                          <a:spcPts val="0"/>
                        </a:spcBef>
                        <a:spcAft>
                          <a:spcPts val="0"/>
                        </a:spcAft>
                        <a:buNone/>
                      </a:pPr>
                      <a:r>
                        <a:rPr lang="en" sz="1400" b="0" i="0" dirty="0">
                          <a:solidFill>
                            <a:schemeClr val="dk1"/>
                          </a:solidFill>
                          <a:latin typeface="Arial"/>
                          <a:ea typeface="Arial"/>
                          <a:cs typeface="Arial"/>
                          <a:sym typeface="Arial"/>
                        </a:rPr>
                        <a:t>Mei Bei (SLAC)</a:t>
                      </a:r>
                      <a:endParaRPr sz="1400" dirty="0"/>
                    </a:p>
                  </a:txBody>
                  <a:tcPr marL="68600" marR="68600" marT="34300" marB="34300"/>
                </a:tc>
                <a:extLst>
                  <a:ext uri="{0D108BD9-81ED-4DB2-BD59-A6C34878D82A}">
                    <a16:rowId xmlns:a16="http://schemas.microsoft.com/office/drawing/2014/main" val="10007"/>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31"/>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3300"/>
              <a:buFont typeface="Calibri"/>
              <a:buNone/>
            </a:pPr>
            <a:r>
              <a:rPr lang="en" dirty="0">
                <a:solidFill>
                  <a:srgbClr val="A61C00"/>
                </a:solidFill>
              </a:rPr>
              <a:t>HFCC-A Activities over two last years</a:t>
            </a:r>
            <a:endParaRPr dirty="0">
              <a:solidFill>
                <a:srgbClr val="A61C00"/>
              </a:solidFill>
            </a:endParaRPr>
          </a:p>
        </p:txBody>
      </p:sp>
      <p:sp>
        <p:nvSpPr>
          <p:cNvPr id="170" name="Google Shape;170;p3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7</a:t>
            </a:fld>
            <a:endParaRPr/>
          </a:p>
        </p:txBody>
      </p:sp>
      <p:sp>
        <p:nvSpPr>
          <p:cNvPr id="171" name="Google Shape;171;p31"/>
          <p:cNvSpPr txBox="1"/>
          <p:nvPr/>
        </p:nvSpPr>
        <p:spPr>
          <a:xfrm>
            <a:off x="756750" y="1253350"/>
            <a:ext cx="8006250" cy="2617609"/>
          </a:xfrm>
          <a:prstGeom prst="rect">
            <a:avLst/>
          </a:prstGeom>
          <a:noFill/>
          <a:ln>
            <a:noFill/>
          </a:ln>
        </p:spPr>
        <p:txBody>
          <a:bodyPr spcFirstLastPara="1" wrap="square" lIns="68575" tIns="34275" rIns="68575" bIns="34275" anchor="t" anchorCtr="0">
            <a:spAutoFit/>
          </a:bodyPr>
          <a:lstStyle/>
          <a:p>
            <a:pPr marL="457200" lvl="0" indent="-342900" algn="l" rtl="0">
              <a:lnSpc>
                <a:spcPct val="115000"/>
              </a:lnSpc>
              <a:spcBef>
                <a:spcPts val="0"/>
              </a:spcBef>
              <a:spcAft>
                <a:spcPts val="0"/>
              </a:spcAft>
              <a:buClr>
                <a:schemeClr val="dk1"/>
              </a:buClr>
              <a:buSzPts val="1800"/>
              <a:buChar char="■"/>
            </a:pPr>
            <a:r>
              <a:rPr lang="en" sz="1800" dirty="0">
                <a:solidFill>
                  <a:schemeClr val="dk1"/>
                </a:solidFill>
                <a:latin typeface="Calibri"/>
                <a:ea typeface="Calibri"/>
                <a:cs typeface="Calibri"/>
                <a:sym typeface="Calibri"/>
              </a:rPr>
              <a:t>Launch the HFCC-A organization at FNAL in January 2025</a:t>
            </a:r>
            <a:endParaRPr sz="1800" dirty="0">
              <a:solidFill>
                <a:schemeClr val="dk1"/>
              </a:solidFill>
              <a:latin typeface="Calibri"/>
              <a:ea typeface="Calibri"/>
              <a:cs typeface="Calibri"/>
              <a:sym typeface="Calibri"/>
            </a:endParaRPr>
          </a:p>
          <a:p>
            <a:pPr marL="457200" lvl="0" indent="-342900" algn="l" rtl="0">
              <a:lnSpc>
                <a:spcPct val="115000"/>
              </a:lnSpc>
              <a:spcBef>
                <a:spcPts val="0"/>
              </a:spcBef>
              <a:spcAft>
                <a:spcPts val="0"/>
              </a:spcAft>
              <a:buClr>
                <a:schemeClr val="dk1"/>
              </a:buClr>
              <a:buSzPts val="1800"/>
              <a:buFont typeface="Calibri"/>
              <a:buChar char="■"/>
            </a:pPr>
            <a:r>
              <a:rPr lang="en" sz="1800" dirty="0">
                <a:solidFill>
                  <a:schemeClr val="dk1"/>
                </a:solidFill>
                <a:latin typeface="Calibri"/>
                <a:ea typeface="Calibri"/>
                <a:cs typeface="Calibri"/>
                <a:sym typeface="Calibri"/>
              </a:rPr>
              <a:t>Development of HFCC White Paper for ESG in Feb/March, 2025</a:t>
            </a:r>
            <a:endParaRPr sz="1800" dirty="0">
              <a:solidFill>
                <a:schemeClr val="dk1"/>
              </a:solidFill>
              <a:latin typeface="Calibri"/>
              <a:ea typeface="Calibri"/>
              <a:cs typeface="Calibri"/>
              <a:sym typeface="Calibri"/>
            </a:endParaRPr>
          </a:p>
          <a:p>
            <a:pPr marL="457200" lvl="0" indent="-342900" algn="l" rtl="0">
              <a:lnSpc>
                <a:spcPct val="115000"/>
              </a:lnSpc>
              <a:spcBef>
                <a:spcPts val="0"/>
              </a:spcBef>
              <a:spcAft>
                <a:spcPts val="0"/>
              </a:spcAft>
              <a:buClr>
                <a:schemeClr val="dk1"/>
              </a:buClr>
              <a:buSzPts val="1800"/>
              <a:buFont typeface="Calibri"/>
              <a:buChar char="■"/>
            </a:pPr>
            <a:r>
              <a:rPr lang="en" sz="1800" dirty="0">
                <a:solidFill>
                  <a:schemeClr val="dk1"/>
                </a:solidFill>
                <a:latin typeface="Calibri"/>
                <a:ea typeface="Calibri"/>
                <a:cs typeface="Calibri"/>
                <a:sym typeface="Calibri"/>
              </a:rPr>
              <a:t>HFCC-A call for proposals received in June, 2025 and reviewed over summer</a:t>
            </a:r>
            <a:endParaRPr sz="1800" dirty="0">
              <a:solidFill>
                <a:schemeClr val="dk1"/>
              </a:solidFill>
              <a:latin typeface="Calibri"/>
              <a:ea typeface="Calibri"/>
              <a:cs typeface="Calibri"/>
              <a:sym typeface="Calibri"/>
            </a:endParaRPr>
          </a:p>
          <a:p>
            <a:pPr marL="457200" lvl="0" indent="-342900" algn="l" rtl="0">
              <a:lnSpc>
                <a:spcPct val="115000"/>
              </a:lnSpc>
              <a:spcBef>
                <a:spcPts val="0"/>
              </a:spcBef>
              <a:spcAft>
                <a:spcPts val="0"/>
              </a:spcAft>
              <a:buClr>
                <a:schemeClr val="dk1"/>
              </a:buClr>
              <a:buSzPts val="1800"/>
              <a:buFont typeface="Calibri"/>
              <a:buChar char="■"/>
            </a:pPr>
            <a:r>
              <a:rPr lang="en" sz="1800" dirty="0">
                <a:solidFill>
                  <a:schemeClr val="dk1"/>
                </a:solidFill>
                <a:latin typeface="Calibri"/>
                <a:ea typeface="Calibri"/>
                <a:cs typeface="Calibri"/>
                <a:sym typeface="Calibri"/>
              </a:rPr>
              <a:t>FY26 Funding confirmation from DOE in August</a:t>
            </a:r>
            <a:endParaRPr sz="1800" dirty="0">
              <a:solidFill>
                <a:schemeClr val="dk1"/>
              </a:solidFill>
              <a:latin typeface="Calibri"/>
              <a:ea typeface="Calibri"/>
              <a:cs typeface="Calibri"/>
              <a:sym typeface="Calibri"/>
            </a:endParaRPr>
          </a:p>
          <a:p>
            <a:pPr marL="457200" lvl="0" indent="-342900" algn="l" rtl="0">
              <a:lnSpc>
                <a:spcPct val="115000"/>
              </a:lnSpc>
              <a:spcBef>
                <a:spcPts val="0"/>
              </a:spcBef>
              <a:spcAft>
                <a:spcPts val="0"/>
              </a:spcAft>
              <a:buClr>
                <a:schemeClr val="dk1"/>
              </a:buClr>
              <a:buSzPts val="1800"/>
              <a:buFont typeface="Calibri"/>
              <a:buChar char="■"/>
            </a:pPr>
            <a:r>
              <a:rPr lang="en" sz="1800" dirty="0">
                <a:solidFill>
                  <a:schemeClr val="dk1"/>
                </a:solidFill>
                <a:latin typeface="Calibri"/>
                <a:ea typeface="Calibri"/>
                <a:cs typeface="Calibri"/>
                <a:sym typeface="Calibri"/>
              </a:rPr>
              <a:t>Re-organization of HFSC in September</a:t>
            </a:r>
            <a:endParaRPr sz="1800" dirty="0">
              <a:solidFill>
                <a:schemeClr val="dk1"/>
              </a:solidFill>
              <a:latin typeface="Calibri"/>
              <a:ea typeface="Calibri"/>
              <a:cs typeface="Calibri"/>
              <a:sym typeface="Calibri"/>
            </a:endParaRPr>
          </a:p>
          <a:p>
            <a:pPr marL="457200" lvl="0" indent="-342900" algn="l" rtl="0">
              <a:lnSpc>
                <a:spcPct val="115000"/>
              </a:lnSpc>
              <a:spcBef>
                <a:spcPts val="0"/>
              </a:spcBef>
              <a:spcAft>
                <a:spcPts val="0"/>
              </a:spcAft>
              <a:buClr>
                <a:schemeClr val="dk1"/>
              </a:buClr>
              <a:buSzPts val="1800"/>
              <a:buFont typeface="Calibri"/>
              <a:buChar char="■"/>
            </a:pPr>
            <a:r>
              <a:rPr lang="en" sz="1800" dirty="0">
                <a:solidFill>
                  <a:schemeClr val="dk1"/>
                </a:solidFill>
                <a:latin typeface="Calibri"/>
                <a:ea typeface="Calibri"/>
                <a:cs typeface="Calibri"/>
                <a:sym typeface="Calibri"/>
              </a:rPr>
              <a:t>Selection of HFCC-A program in November and efforts started in 2026</a:t>
            </a:r>
            <a:endParaRPr sz="1800" dirty="0">
              <a:solidFill>
                <a:schemeClr val="dk1"/>
              </a:solidFill>
              <a:latin typeface="Calibri"/>
              <a:ea typeface="Calibri"/>
              <a:cs typeface="Calibri"/>
              <a:sym typeface="Calibri"/>
            </a:endParaRPr>
          </a:p>
          <a:p>
            <a:pPr marL="457200" lvl="0" indent="-342900" algn="l" rtl="0">
              <a:lnSpc>
                <a:spcPct val="115000"/>
              </a:lnSpc>
              <a:spcBef>
                <a:spcPts val="0"/>
              </a:spcBef>
              <a:spcAft>
                <a:spcPts val="0"/>
              </a:spcAft>
              <a:buClr>
                <a:schemeClr val="dk1"/>
              </a:buClr>
              <a:buSzPts val="1800"/>
              <a:buFont typeface="Calibri"/>
              <a:buChar char="■"/>
            </a:pPr>
            <a:r>
              <a:rPr lang="en" sz="1800" dirty="0">
                <a:solidFill>
                  <a:schemeClr val="dk1"/>
                </a:solidFill>
                <a:latin typeface="Calibri"/>
                <a:ea typeface="Calibri"/>
                <a:cs typeface="Calibri"/>
                <a:sym typeface="Calibri"/>
              </a:rPr>
              <a:t>Review of program in Spring 2026 with adjustments following FCC Week 2026</a:t>
            </a:r>
          </a:p>
          <a:p>
            <a:pPr marL="457200" lvl="0" indent="-342900" algn="l" rtl="0">
              <a:lnSpc>
                <a:spcPct val="115000"/>
              </a:lnSpc>
              <a:spcBef>
                <a:spcPts val="0"/>
              </a:spcBef>
              <a:spcAft>
                <a:spcPts val="0"/>
              </a:spcAft>
              <a:buClr>
                <a:schemeClr val="dk1"/>
              </a:buClr>
              <a:buSzPts val="1800"/>
              <a:buFont typeface="Calibri"/>
              <a:buChar char="■"/>
            </a:pPr>
            <a:r>
              <a:rPr lang="en" sz="1800" dirty="0">
                <a:solidFill>
                  <a:schemeClr val="dk1"/>
                </a:solidFill>
                <a:latin typeface="Calibri"/>
                <a:ea typeface="Calibri"/>
                <a:cs typeface="Calibri"/>
                <a:sym typeface="Calibri"/>
              </a:rPr>
              <a:t>Planning for 2027 with funding confirmation received in August</a:t>
            </a:r>
            <a:endParaRPr sz="1800" dirty="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44"/>
          <p:cNvSpPr txBox="1">
            <a:spLocks noGrp="1"/>
          </p:cNvSpPr>
          <p:nvPr>
            <p:ph type="title"/>
          </p:nvPr>
        </p:nvSpPr>
        <p:spPr>
          <a:xfrm>
            <a:off x="731300" y="29431"/>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dirty="0">
                <a:solidFill>
                  <a:srgbClr val="981E32"/>
                </a:solidFill>
              </a:rPr>
              <a:t>US Program for FCC-ee</a:t>
            </a:r>
            <a:endParaRPr dirty="0">
              <a:solidFill>
                <a:srgbClr val="981E32"/>
              </a:solidFill>
            </a:endParaRPr>
          </a:p>
        </p:txBody>
      </p:sp>
      <p:sp>
        <p:nvSpPr>
          <p:cNvPr id="301" name="Google Shape;301;p44"/>
          <p:cNvSpPr txBox="1">
            <a:spLocks noGrp="1"/>
          </p:cNvSpPr>
          <p:nvPr>
            <p:ph type="sldNum" idx="12"/>
          </p:nvPr>
        </p:nvSpPr>
        <p:spPr>
          <a:xfrm>
            <a:off x="6457950" y="4767263"/>
            <a:ext cx="20574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8</a:t>
            </a:fld>
            <a:endParaRPr/>
          </a:p>
        </p:txBody>
      </p:sp>
      <p:sp>
        <p:nvSpPr>
          <p:cNvPr id="302" name="Google Shape;302;p44"/>
          <p:cNvSpPr txBox="1"/>
          <p:nvPr/>
        </p:nvSpPr>
        <p:spPr>
          <a:xfrm>
            <a:off x="255500" y="772384"/>
            <a:ext cx="8838300" cy="4519156"/>
          </a:xfrm>
          <a:prstGeom prst="rect">
            <a:avLst/>
          </a:prstGeom>
          <a:noFill/>
          <a:ln>
            <a:noFill/>
          </a:ln>
        </p:spPr>
        <p:txBody>
          <a:bodyPr spcFirstLastPara="1" wrap="square" lIns="91425" tIns="91425" rIns="91425" bIns="91425" anchor="t" anchorCtr="0">
            <a:spAutoFit/>
          </a:bodyPr>
          <a:lstStyle/>
          <a:p>
            <a:pPr marL="177800" lvl="0" indent="-165100" algn="l" rtl="0">
              <a:spcBef>
                <a:spcPts val="400"/>
              </a:spcBef>
              <a:spcAft>
                <a:spcPts val="0"/>
              </a:spcAft>
              <a:buClr>
                <a:srgbClr val="0339B8"/>
              </a:buClr>
              <a:buSzPts val="2000"/>
              <a:buChar char="■"/>
            </a:pPr>
            <a:r>
              <a:rPr lang="en" sz="2000" dirty="0">
                <a:solidFill>
                  <a:srgbClr val="0339B8"/>
                </a:solidFill>
                <a:latin typeface="Calibri"/>
                <a:ea typeface="Calibri"/>
                <a:cs typeface="Calibri"/>
                <a:sym typeface="Calibri"/>
              </a:rPr>
              <a:t>The US will contribute to both the PED and Accelerator</a:t>
            </a:r>
            <a:endParaRPr sz="2000" dirty="0">
              <a:solidFill>
                <a:srgbClr val="0339B8"/>
              </a:solidFill>
              <a:latin typeface="Calibri"/>
              <a:ea typeface="Calibri"/>
              <a:cs typeface="Calibri"/>
              <a:sym typeface="Calibri"/>
            </a:endParaRPr>
          </a:p>
          <a:p>
            <a:pPr marL="520700" lvl="1" indent="-190500" algn="l" rtl="0">
              <a:spcBef>
                <a:spcPts val="1000"/>
              </a:spcBef>
              <a:spcAft>
                <a:spcPts val="0"/>
              </a:spcAft>
              <a:buClr>
                <a:srgbClr val="0339B8"/>
              </a:buClr>
              <a:buSzPts val="2000"/>
              <a:buFont typeface="Calibri"/>
              <a:buChar char="○"/>
            </a:pPr>
            <a:r>
              <a:rPr lang="en" sz="2000" dirty="0">
                <a:solidFill>
                  <a:srgbClr val="0339B8"/>
                </a:solidFill>
                <a:latin typeface="Calibri"/>
                <a:ea typeface="Calibri"/>
                <a:cs typeface="Calibri"/>
                <a:sym typeface="Calibri"/>
              </a:rPr>
              <a:t>US aspires to significant contributions to the detectors, perhaps leading one or more detector collaborations</a:t>
            </a:r>
            <a:endParaRPr sz="2000" dirty="0">
              <a:solidFill>
                <a:srgbClr val="0339B8"/>
              </a:solidFill>
              <a:latin typeface="Calibri"/>
              <a:ea typeface="Calibri"/>
              <a:cs typeface="Calibri"/>
              <a:sym typeface="Calibri"/>
            </a:endParaRPr>
          </a:p>
          <a:p>
            <a:pPr marL="520700" lvl="1" indent="-190500" algn="l" rtl="0">
              <a:spcBef>
                <a:spcPts val="1000"/>
              </a:spcBef>
              <a:spcAft>
                <a:spcPts val="0"/>
              </a:spcAft>
              <a:buClr>
                <a:srgbClr val="0339B8"/>
              </a:buClr>
              <a:buSzPts val="2000"/>
              <a:buFont typeface="Calibri"/>
              <a:buChar char="○"/>
            </a:pPr>
            <a:r>
              <a:rPr lang="en" sz="2000" dirty="0">
                <a:solidFill>
                  <a:srgbClr val="0339B8"/>
                </a:solidFill>
                <a:latin typeface="Calibri"/>
                <a:ea typeface="Calibri"/>
                <a:cs typeface="Calibri"/>
                <a:sym typeface="Calibri"/>
              </a:rPr>
              <a:t>There are some places where the US has clear leadership and can contribute to the accelerator: bulk Nb SRF, IR magnets, HPC+ modeling, Nb3Sn</a:t>
            </a:r>
            <a:endParaRPr sz="2000" dirty="0">
              <a:solidFill>
                <a:srgbClr val="0339B8"/>
              </a:solidFill>
              <a:latin typeface="Calibri"/>
              <a:ea typeface="Calibri"/>
              <a:cs typeface="Calibri"/>
              <a:sym typeface="Calibri"/>
            </a:endParaRPr>
          </a:p>
          <a:p>
            <a:pPr marL="520700" lvl="1" indent="-190500" algn="l" rtl="0">
              <a:spcBef>
                <a:spcPts val="1000"/>
              </a:spcBef>
              <a:spcAft>
                <a:spcPts val="0"/>
              </a:spcAft>
              <a:buClr>
                <a:srgbClr val="0339B8"/>
              </a:buClr>
              <a:buSzPts val="2000"/>
              <a:buFont typeface="Calibri"/>
              <a:buChar char="○"/>
            </a:pPr>
            <a:r>
              <a:rPr lang="en" sz="2000" dirty="0">
                <a:solidFill>
                  <a:srgbClr val="0339B8"/>
                </a:solidFill>
                <a:latin typeface="Calibri"/>
                <a:ea typeface="Calibri"/>
                <a:cs typeface="Calibri"/>
                <a:sym typeface="Calibri"/>
              </a:rPr>
              <a:t>The US has aging but relevant experience with e+/e- and is aiming build the EIC having many synergies with FCC-ee</a:t>
            </a:r>
            <a:endParaRPr sz="2000" dirty="0">
              <a:solidFill>
                <a:srgbClr val="0339B8"/>
              </a:solidFill>
              <a:latin typeface="Calibri"/>
              <a:ea typeface="Calibri"/>
              <a:cs typeface="Calibri"/>
              <a:sym typeface="Calibri"/>
            </a:endParaRPr>
          </a:p>
          <a:p>
            <a:pPr marL="520700" lvl="1" indent="-190500" algn="l" rtl="0">
              <a:spcBef>
                <a:spcPts val="1000"/>
              </a:spcBef>
              <a:spcAft>
                <a:spcPts val="0"/>
              </a:spcAft>
              <a:buClr>
                <a:srgbClr val="0339B8"/>
              </a:buClr>
              <a:buSzPts val="2000"/>
              <a:buFont typeface="Calibri"/>
              <a:buChar char="○"/>
            </a:pPr>
            <a:r>
              <a:rPr lang="en" sz="2000" dirty="0">
                <a:solidFill>
                  <a:srgbClr val="0339B8"/>
                </a:solidFill>
                <a:latin typeface="Calibri"/>
                <a:ea typeface="Calibri"/>
                <a:cs typeface="Calibri"/>
                <a:sym typeface="Calibri"/>
              </a:rPr>
              <a:t>Other topics on the accelerator that nobody really leads: Iron manet/vacuum technologies, diagnostics, controls, RF power sources, power distribution, …</a:t>
            </a:r>
            <a:endParaRPr sz="2000" dirty="0">
              <a:solidFill>
                <a:srgbClr val="0339B8"/>
              </a:solidFill>
              <a:latin typeface="Calibri"/>
              <a:ea typeface="Calibri"/>
              <a:cs typeface="Calibri"/>
              <a:sym typeface="Calibri"/>
            </a:endParaRPr>
          </a:p>
          <a:p>
            <a:pPr marL="177800" lvl="0" indent="-165100" algn="l" rtl="0">
              <a:spcBef>
                <a:spcPts val="1000"/>
              </a:spcBef>
              <a:spcAft>
                <a:spcPts val="0"/>
              </a:spcAft>
              <a:buClr>
                <a:srgbClr val="0339B8"/>
              </a:buClr>
              <a:buSzPts val="2000"/>
              <a:buFont typeface="Calibri"/>
              <a:buChar char="■"/>
            </a:pPr>
            <a:r>
              <a:rPr lang="en" sz="2000" dirty="0">
                <a:solidFill>
                  <a:srgbClr val="0339B8"/>
                </a:solidFill>
                <a:latin typeface="Calibri"/>
                <a:ea typeface="Calibri"/>
                <a:cs typeface="Calibri"/>
                <a:sym typeface="Calibri"/>
              </a:rPr>
              <a:t>Working on the IR and MDI would be a natural synergy with a future PED effort</a:t>
            </a:r>
            <a:endParaRPr sz="2000" dirty="0">
              <a:solidFill>
                <a:srgbClr val="0339B8"/>
              </a:solidFill>
              <a:latin typeface="Calibri"/>
              <a:ea typeface="Calibri"/>
              <a:cs typeface="Calibri"/>
              <a:sym typeface="Calibri"/>
            </a:endParaRPr>
          </a:p>
          <a:p>
            <a:pPr marL="177800" lvl="0" indent="-165100" algn="l" rtl="0">
              <a:spcBef>
                <a:spcPts val="1000"/>
              </a:spcBef>
              <a:spcAft>
                <a:spcPts val="1000"/>
              </a:spcAft>
              <a:buClr>
                <a:srgbClr val="0339B8"/>
              </a:buClr>
              <a:buSzPts val="2000"/>
              <a:buFont typeface="Calibri"/>
              <a:buChar char="■"/>
            </a:pPr>
            <a:r>
              <a:rPr lang="en" sz="2000" dirty="0">
                <a:solidFill>
                  <a:srgbClr val="0339B8"/>
                </a:solidFill>
                <a:latin typeface="Calibri"/>
                <a:ea typeface="Calibri"/>
                <a:cs typeface="Calibri"/>
                <a:sym typeface="Calibri"/>
              </a:rPr>
              <a:t>SRF, HPC+ modeling, and synergies with EIC will augment US capabilities</a:t>
            </a:r>
            <a:endParaRPr sz="2000" dirty="0">
              <a:solidFill>
                <a:srgbClr val="0339B8"/>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40"/>
          <p:cNvSpPr txBox="1">
            <a:spLocks noGrp="1"/>
          </p:cNvSpPr>
          <p:nvPr>
            <p:ph type="title"/>
          </p:nvPr>
        </p:nvSpPr>
        <p:spPr>
          <a:xfrm>
            <a:off x="731300" y="93194"/>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dirty="0">
                <a:solidFill>
                  <a:srgbClr val="981E32"/>
                </a:solidFill>
              </a:rPr>
              <a:t>Guidelines for HFCC-A R&amp;D Contributions</a:t>
            </a:r>
            <a:endParaRPr dirty="0">
              <a:solidFill>
                <a:srgbClr val="981E32"/>
              </a:solidFill>
            </a:endParaRPr>
          </a:p>
        </p:txBody>
      </p:sp>
      <p:sp>
        <p:nvSpPr>
          <p:cNvPr id="272" name="Google Shape;272;p40"/>
          <p:cNvSpPr txBox="1">
            <a:spLocks noGrp="1"/>
          </p:cNvSpPr>
          <p:nvPr>
            <p:ph type="sldNum" idx="12"/>
          </p:nvPr>
        </p:nvSpPr>
        <p:spPr>
          <a:xfrm>
            <a:off x="6457950" y="4767263"/>
            <a:ext cx="20574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
              <a:t>9</a:t>
            </a:fld>
            <a:endParaRPr/>
          </a:p>
        </p:txBody>
      </p:sp>
      <p:sp>
        <p:nvSpPr>
          <p:cNvPr id="273" name="Google Shape;273;p40"/>
          <p:cNvSpPr txBox="1"/>
          <p:nvPr/>
        </p:nvSpPr>
        <p:spPr>
          <a:xfrm>
            <a:off x="255500" y="998752"/>
            <a:ext cx="8838300" cy="4226700"/>
          </a:xfrm>
          <a:prstGeom prst="rect">
            <a:avLst/>
          </a:prstGeom>
          <a:noFill/>
          <a:ln>
            <a:noFill/>
          </a:ln>
        </p:spPr>
        <p:txBody>
          <a:bodyPr spcFirstLastPara="1" wrap="square" lIns="91425" tIns="91425" rIns="91425" bIns="91425" anchor="t" anchorCtr="0">
            <a:spAutoFit/>
          </a:bodyPr>
          <a:lstStyle/>
          <a:p>
            <a:pPr marL="177800" lvl="0" indent="-165100" algn="l" rtl="0">
              <a:spcBef>
                <a:spcPts val="400"/>
              </a:spcBef>
              <a:spcAft>
                <a:spcPts val="0"/>
              </a:spcAft>
              <a:buClr>
                <a:srgbClr val="0339B8"/>
              </a:buClr>
              <a:buSzPts val="2000"/>
              <a:buChar char="■"/>
            </a:pPr>
            <a:r>
              <a:rPr lang="en" sz="2000" dirty="0">
                <a:solidFill>
                  <a:srgbClr val="0339B8"/>
                </a:solidFill>
                <a:latin typeface="Calibri"/>
                <a:ea typeface="Calibri"/>
                <a:cs typeface="Calibri"/>
                <a:sym typeface="Calibri"/>
              </a:rPr>
              <a:t>Identify potential areas where US can make leading and significant contributions grounded on our historical achievements and our expertise &amp; capabilities</a:t>
            </a:r>
            <a:endParaRPr sz="2000" dirty="0">
              <a:solidFill>
                <a:srgbClr val="0339B8"/>
              </a:solidFill>
              <a:latin typeface="Calibri"/>
              <a:ea typeface="Calibri"/>
              <a:cs typeface="Calibri"/>
              <a:sym typeface="Calibri"/>
            </a:endParaRPr>
          </a:p>
          <a:p>
            <a:pPr marL="177800" lvl="0" indent="-165100" algn="l" rtl="0">
              <a:spcBef>
                <a:spcPts val="1000"/>
              </a:spcBef>
              <a:spcAft>
                <a:spcPts val="0"/>
              </a:spcAft>
              <a:buClr>
                <a:srgbClr val="0339B8"/>
              </a:buClr>
              <a:buSzPts val="2000"/>
              <a:buChar char="■"/>
            </a:pPr>
            <a:r>
              <a:rPr lang="en" sz="2000" dirty="0">
                <a:solidFill>
                  <a:srgbClr val="0339B8"/>
                </a:solidFill>
                <a:latin typeface="Calibri"/>
                <a:ea typeface="Calibri"/>
                <a:cs typeface="Calibri"/>
                <a:sym typeface="Calibri"/>
              </a:rPr>
              <a:t>Collect input from community and encourage proposal submissions</a:t>
            </a:r>
            <a:endParaRPr sz="2000" dirty="0">
              <a:solidFill>
                <a:srgbClr val="0339B8"/>
              </a:solidFill>
              <a:latin typeface="Calibri"/>
              <a:ea typeface="Calibri"/>
              <a:cs typeface="Calibri"/>
              <a:sym typeface="Calibri"/>
            </a:endParaRPr>
          </a:p>
          <a:p>
            <a:pPr marL="177800" lvl="0" indent="-165100" algn="l" rtl="0">
              <a:spcBef>
                <a:spcPts val="1000"/>
              </a:spcBef>
              <a:spcAft>
                <a:spcPts val="0"/>
              </a:spcAft>
              <a:buClr>
                <a:srgbClr val="0339B8"/>
              </a:buClr>
              <a:buSzPts val="2000"/>
              <a:buFont typeface="Calibri"/>
              <a:buChar char="■"/>
            </a:pPr>
            <a:r>
              <a:rPr lang="en" sz="2000" dirty="0">
                <a:solidFill>
                  <a:srgbClr val="0339B8"/>
                </a:solidFill>
                <a:latin typeface="Calibri"/>
                <a:ea typeface="Calibri"/>
                <a:cs typeface="Calibri"/>
                <a:sym typeface="Calibri"/>
              </a:rPr>
              <a:t>Think about interplay with HFSC-PED and where joint projects can benefit both</a:t>
            </a:r>
            <a:endParaRPr sz="2000" dirty="0">
              <a:solidFill>
                <a:srgbClr val="0339B8"/>
              </a:solidFill>
              <a:latin typeface="Calibri"/>
              <a:ea typeface="Calibri"/>
              <a:cs typeface="Calibri"/>
              <a:sym typeface="Calibri"/>
            </a:endParaRPr>
          </a:p>
          <a:p>
            <a:pPr marL="177800" lvl="0" indent="-165100" algn="l" rtl="0">
              <a:spcBef>
                <a:spcPts val="1000"/>
              </a:spcBef>
              <a:spcAft>
                <a:spcPts val="0"/>
              </a:spcAft>
              <a:buClr>
                <a:srgbClr val="0339B8"/>
              </a:buClr>
              <a:buSzPts val="2000"/>
              <a:buFont typeface="Calibri"/>
              <a:buChar char="■"/>
            </a:pPr>
            <a:r>
              <a:rPr lang="en" sz="2000" dirty="0">
                <a:solidFill>
                  <a:srgbClr val="0339B8"/>
                </a:solidFill>
                <a:latin typeface="Calibri"/>
                <a:ea typeface="Calibri"/>
                <a:cs typeface="Calibri"/>
                <a:sym typeface="Calibri"/>
              </a:rPr>
              <a:t>Work with project management to ensure our input is relevant and desired</a:t>
            </a:r>
            <a:endParaRPr sz="2000" dirty="0">
              <a:solidFill>
                <a:srgbClr val="0339B8"/>
              </a:solidFill>
              <a:latin typeface="Calibri"/>
              <a:ea typeface="Calibri"/>
              <a:cs typeface="Calibri"/>
              <a:sym typeface="Calibri"/>
            </a:endParaRPr>
          </a:p>
          <a:p>
            <a:pPr marL="177800" lvl="0" indent="-158750" algn="l" rtl="0">
              <a:lnSpc>
                <a:spcPct val="90000"/>
              </a:lnSpc>
              <a:spcBef>
                <a:spcPts val="1000"/>
              </a:spcBef>
              <a:spcAft>
                <a:spcPts val="0"/>
              </a:spcAft>
              <a:buClr>
                <a:schemeClr val="dk1"/>
              </a:buClr>
              <a:buSzPts val="1900"/>
              <a:buFont typeface="Noto Sans Symbols"/>
              <a:buChar char="■"/>
            </a:pPr>
            <a:r>
              <a:rPr lang="en" sz="1900" dirty="0">
                <a:solidFill>
                  <a:schemeClr val="dk1"/>
                </a:solidFill>
                <a:latin typeface="Calibri"/>
                <a:ea typeface="Calibri"/>
                <a:cs typeface="Calibri"/>
                <a:sym typeface="Calibri"/>
              </a:rPr>
              <a:t>There are some collaborations with CERN that have already been established and we will become responsible for tracking and advising on these</a:t>
            </a:r>
            <a:endParaRPr sz="1900" dirty="0">
              <a:solidFill>
                <a:schemeClr val="dk1"/>
              </a:solidFill>
              <a:latin typeface="Calibri"/>
              <a:ea typeface="Calibri"/>
              <a:cs typeface="Calibri"/>
              <a:sym typeface="Calibri"/>
            </a:endParaRPr>
          </a:p>
          <a:p>
            <a:pPr marL="863600" lvl="2" indent="-196850" algn="l" rtl="0">
              <a:lnSpc>
                <a:spcPct val="90000"/>
              </a:lnSpc>
              <a:spcBef>
                <a:spcPts val="800"/>
              </a:spcBef>
              <a:spcAft>
                <a:spcPts val="0"/>
              </a:spcAft>
              <a:buClr>
                <a:schemeClr val="dk1"/>
              </a:buClr>
              <a:buSzPts val="1900"/>
              <a:buChar char="■"/>
            </a:pPr>
            <a:r>
              <a:rPr lang="en" sz="1900" dirty="0">
                <a:solidFill>
                  <a:schemeClr val="dk1"/>
                </a:solidFill>
                <a:latin typeface="Calibri"/>
                <a:ea typeface="Calibri"/>
                <a:cs typeface="Calibri"/>
                <a:sym typeface="Calibri"/>
              </a:rPr>
              <a:t>Civil design work with Fermilab</a:t>
            </a:r>
            <a:endParaRPr sz="1900" dirty="0">
              <a:solidFill>
                <a:schemeClr val="dk1"/>
              </a:solidFill>
              <a:latin typeface="Calibri"/>
              <a:ea typeface="Calibri"/>
              <a:cs typeface="Calibri"/>
              <a:sym typeface="Calibri"/>
            </a:endParaRPr>
          </a:p>
          <a:p>
            <a:pPr marL="863600" lvl="2" indent="-196850" algn="l" rtl="0">
              <a:lnSpc>
                <a:spcPct val="90000"/>
              </a:lnSpc>
              <a:spcBef>
                <a:spcPts val="800"/>
              </a:spcBef>
              <a:spcAft>
                <a:spcPts val="0"/>
              </a:spcAft>
              <a:buClr>
                <a:schemeClr val="dk1"/>
              </a:buClr>
              <a:buSzPts val="1900"/>
              <a:buChar char="■"/>
            </a:pPr>
            <a:r>
              <a:rPr lang="en" sz="1900" dirty="0">
                <a:solidFill>
                  <a:schemeClr val="dk1"/>
                </a:solidFill>
                <a:latin typeface="Calibri"/>
                <a:ea typeface="Calibri"/>
                <a:cs typeface="Calibri"/>
                <a:sym typeface="Calibri"/>
              </a:rPr>
              <a:t>800 MHz cryomodule design with Fermilab</a:t>
            </a:r>
            <a:endParaRPr sz="1900" dirty="0">
              <a:solidFill>
                <a:schemeClr val="dk1"/>
              </a:solidFill>
              <a:latin typeface="Calibri"/>
              <a:ea typeface="Calibri"/>
              <a:cs typeface="Calibri"/>
              <a:sym typeface="Calibri"/>
            </a:endParaRPr>
          </a:p>
          <a:p>
            <a:pPr marL="863600" lvl="2" indent="-196850" algn="l" rtl="0">
              <a:lnSpc>
                <a:spcPct val="90000"/>
              </a:lnSpc>
              <a:spcBef>
                <a:spcPts val="800"/>
              </a:spcBef>
              <a:spcAft>
                <a:spcPts val="0"/>
              </a:spcAft>
              <a:buClr>
                <a:schemeClr val="dk1"/>
              </a:buClr>
              <a:buSzPts val="1900"/>
              <a:buChar char="■"/>
            </a:pPr>
            <a:r>
              <a:rPr lang="en" sz="1900" dirty="0">
                <a:solidFill>
                  <a:schemeClr val="dk1"/>
                </a:solidFill>
                <a:latin typeface="Calibri"/>
                <a:ea typeface="Calibri"/>
                <a:cs typeface="Calibri"/>
                <a:sym typeface="Calibri"/>
              </a:rPr>
              <a:t>Interaction region magnets with Brookhaven</a:t>
            </a:r>
            <a:endParaRPr sz="1900" dirty="0">
              <a:solidFill>
                <a:schemeClr val="dk1"/>
              </a:solidFill>
              <a:latin typeface="Calibri"/>
              <a:ea typeface="Calibri"/>
              <a:cs typeface="Calibri"/>
              <a:sym typeface="Calibri"/>
            </a:endParaRPr>
          </a:p>
          <a:p>
            <a:pPr marL="177800" lvl="0" indent="-158750" algn="l" rtl="0">
              <a:lnSpc>
                <a:spcPct val="90000"/>
              </a:lnSpc>
              <a:spcBef>
                <a:spcPts val="800"/>
              </a:spcBef>
              <a:spcAft>
                <a:spcPts val="0"/>
              </a:spcAft>
              <a:buClr>
                <a:schemeClr val="dk1"/>
              </a:buClr>
              <a:buSzPts val="1900"/>
              <a:buChar char="■"/>
            </a:pPr>
            <a:r>
              <a:rPr lang="en" sz="1900" dirty="0">
                <a:solidFill>
                  <a:schemeClr val="dk1"/>
                </a:solidFill>
                <a:latin typeface="Calibri"/>
                <a:ea typeface="Calibri"/>
                <a:cs typeface="Calibri"/>
                <a:sym typeface="Calibri"/>
              </a:rPr>
              <a:t>Groups in the US developed submitted some initial ideas for contributions to P5</a:t>
            </a:r>
            <a:endParaRPr sz="2000" dirty="0">
              <a:solidFill>
                <a:srgbClr val="0339B8"/>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0">
          <a:extLst>
            <a:ext uri="{FF2B5EF4-FFF2-40B4-BE49-F238E27FC236}">
              <a16:creationId xmlns:a16="http://schemas.microsoft.com/office/drawing/2014/main" id="{D39732A2-3889-A6F3-E4C6-6D7756806F8D}"/>
            </a:ext>
          </a:extLst>
        </p:cNvPr>
        <p:cNvGrpSpPr/>
        <p:nvPr/>
      </p:nvGrpSpPr>
      <p:grpSpPr>
        <a:xfrm>
          <a:off x="0" y="0"/>
          <a:ext cx="0" cy="0"/>
          <a:chOff x="0" y="0"/>
          <a:chExt cx="0" cy="0"/>
        </a:xfrm>
      </p:grpSpPr>
      <p:sp>
        <p:nvSpPr>
          <p:cNvPr id="271" name="Google Shape;271;p40">
            <a:extLst>
              <a:ext uri="{FF2B5EF4-FFF2-40B4-BE49-F238E27FC236}">
                <a16:creationId xmlns:a16="http://schemas.microsoft.com/office/drawing/2014/main" id="{36EAD018-2378-6F67-FFF2-7F211C373D88}"/>
              </a:ext>
            </a:extLst>
          </p:cNvPr>
          <p:cNvSpPr txBox="1">
            <a:spLocks noGrp="1"/>
          </p:cNvSpPr>
          <p:nvPr>
            <p:ph type="title"/>
          </p:nvPr>
        </p:nvSpPr>
        <p:spPr>
          <a:xfrm>
            <a:off x="731300" y="93194"/>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dirty="0">
                <a:solidFill>
                  <a:srgbClr val="981E32"/>
                </a:solidFill>
              </a:rPr>
              <a:t>FCC Contact List</a:t>
            </a:r>
            <a:endParaRPr dirty="0">
              <a:solidFill>
                <a:srgbClr val="981E32"/>
              </a:solidFill>
            </a:endParaRPr>
          </a:p>
        </p:txBody>
      </p:sp>
      <p:sp>
        <p:nvSpPr>
          <p:cNvPr id="272" name="Google Shape;272;p40">
            <a:extLst>
              <a:ext uri="{FF2B5EF4-FFF2-40B4-BE49-F238E27FC236}">
                <a16:creationId xmlns:a16="http://schemas.microsoft.com/office/drawing/2014/main" id="{BE68543C-0B51-121E-27E0-DFB7EA9C8325}"/>
              </a:ext>
            </a:extLst>
          </p:cNvPr>
          <p:cNvSpPr txBox="1">
            <a:spLocks noGrp="1"/>
          </p:cNvSpPr>
          <p:nvPr>
            <p:ph type="sldNum" idx="12"/>
          </p:nvPr>
        </p:nvSpPr>
        <p:spPr>
          <a:xfrm>
            <a:off x="6457950" y="4767263"/>
            <a:ext cx="20574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
              <a:t>10</a:t>
            </a:fld>
            <a:endParaRPr/>
          </a:p>
        </p:txBody>
      </p:sp>
      <p:sp>
        <p:nvSpPr>
          <p:cNvPr id="273" name="Google Shape;273;p40">
            <a:extLst>
              <a:ext uri="{FF2B5EF4-FFF2-40B4-BE49-F238E27FC236}">
                <a16:creationId xmlns:a16="http://schemas.microsoft.com/office/drawing/2014/main" id="{72F30D37-46AC-D3FD-72E9-5D74E27565F6}"/>
              </a:ext>
            </a:extLst>
          </p:cNvPr>
          <p:cNvSpPr txBox="1"/>
          <p:nvPr/>
        </p:nvSpPr>
        <p:spPr>
          <a:xfrm>
            <a:off x="255500" y="998752"/>
            <a:ext cx="8838300" cy="3795881"/>
          </a:xfrm>
          <a:prstGeom prst="rect">
            <a:avLst/>
          </a:prstGeom>
          <a:noFill/>
          <a:ln>
            <a:noFill/>
          </a:ln>
        </p:spPr>
        <p:txBody>
          <a:bodyPr spcFirstLastPara="1" wrap="square" lIns="91425" tIns="91425" rIns="91425" bIns="91425" anchor="t" anchorCtr="0">
            <a:spAutoFit/>
          </a:bodyPr>
          <a:lstStyle/>
          <a:p>
            <a:pPr marL="177800" lvl="0" indent="-165100">
              <a:spcBef>
                <a:spcPts val="400"/>
              </a:spcBef>
              <a:buClr>
                <a:srgbClr val="0339B8"/>
              </a:buClr>
              <a:buSzPts val="2000"/>
              <a:buChar char="■"/>
            </a:pPr>
            <a:r>
              <a:rPr lang="en-US" sz="2000" dirty="0">
                <a:solidFill>
                  <a:srgbClr val="0339B8"/>
                </a:solidFill>
                <a:latin typeface="Calibri" panose="020F0502020204030204" pitchFamily="34" charset="0"/>
                <a:ea typeface="Calibri" panose="020F0502020204030204" pitchFamily="34" charset="0"/>
                <a:cs typeface="Calibri" panose="020F0502020204030204" pitchFamily="34" charset="0"/>
              </a:rPr>
              <a:t>Requested a list of contacts from the FCC project for guidance on topics and help in establishing collaborations</a:t>
            </a:r>
          </a:p>
          <a:p>
            <a:pPr marL="177800" lvl="0" indent="-165100">
              <a:spcBef>
                <a:spcPts val="400"/>
              </a:spcBef>
              <a:buClr>
                <a:srgbClr val="0339B8"/>
              </a:buClr>
              <a:buSzPts val="2000"/>
              <a:buChar char="■"/>
            </a:pPr>
            <a:endParaRPr lang="en-US" sz="2000" dirty="0">
              <a:solidFill>
                <a:srgbClr val="0339B8"/>
              </a:solidFill>
              <a:latin typeface="Calibri" panose="020F0502020204030204" pitchFamily="34" charset="0"/>
              <a:ea typeface="Calibri" panose="020F0502020204030204" pitchFamily="34" charset="0"/>
              <a:cs typeface="Calibri" panose="020F0502020204030204" pitchFamily="34" charset="0"/>
            </a:endParaRPr>
          </a:p>
          <a:p>
            <a:r>
              <a:rPr lang="en-US" b="1" dirty="0"/>
              <a:t>Beam Physics:  	</a:t>
            </a:r>
            <a:r>
              <a:rPr lang="en-US" dirty="0"/>
              <a:t>Katsunobu Oide </a:t>
            </a:r>
            <a:r>
              <a:rPr lang="en-US" dirty="0">
                <a:hlinkClick r:id="rId3"/>
              </a:rPr>
              <a:t>katsunobu.oide@cern.ch</a:t>
            </a:r>
            <a:r>
              <a:rPr lang="en-US" dirty="0"/>
              <a:t> (optics) </a:t>
            </a:r>
          </a:p>
          <a:p>
            <a:r>
              <a:rPr lang="en-US" dirty="0"/>
              <a:t>		Xavier Buffat </a:t>
            </a:r>
            <a:r>
              <a:rPr lang="en-US" dirty="0">
                <a:hlinkClick r:id="rId4"/>
              </a:rPr>
              <a:t>xavier.buffat@cern.ch</a:t>
            </a:r>
            <a:r>
              <a:rPr lang="en-US" dirty="0"/>
              <a:t> (beam-beam) </a:t>
            </a:r>
          </a:p>
          <a:p>
            <a:r>
              <a:rPr lang="en-US" dirty="0"/>
              <a:t>		Mauro Migliorati mauro.migliorati@uniroma1.it (impedances)</a:t>
            </a:r>
            <a:endParaRPr lang="en-US" sz="2000" dirty="0"/>
          </a:p>
          <a:p>
            <a:r>
              <a:rPr lang="en-US" b="1" dirty="0"/>
              <a:t>Diagnostics:</a:t>
            </a:r>
            <a:r>
              <a:rPr lang="en-US" dirty="0"/>
              <a:t> 	Robert Kieffer</a:t>
            </a:r>
            <a:endParaRPr lang="en-US" sz="2000" dirty="0"/>
          </a:p>
          <a:p>
            <a:r>
              <a:rPr lang="en-US" b="1" dirty="0"/>
              <a:t>RF: 		</a:t>
            </a:r>
            <a:r>
              <a:rPr lang="en-US" dirty="0"/>
              <a:t>Olivier Brunner Olivier.Brunner@cern.ch </a:t>
            </a:r>
          </a:p>
          <a:p>
            <a:r>
              <a:rPr lang="en-US" dirty="0"/>
              <a:t>		Franck Peauger Franck.Peauger@cern.ch</a:t>
            </a:r>
            <a:endParaRPr lang="en-US" sz="2000" dirty="0"/>
          </a:p>
          <a:p>
            <a:r>
              <a:rPr lang="en-US" b="1" dirty="0"/>
              <a:t>Magnet Systems: 	</a:t>
            </a:r>
            <a:r>
              <a:rPr lang="en-US" dirty="0"/>
              <a:t>Bernhard Auchmann  bernhard.auchmann@psi.ch (SC, HTS and low field)</a:t>
            </a:r>
          </a:p>
          <a:p>
            <a:r>
              <a:rPr lang="en-US" dirty="0"/>
              <a:t>		Daniel </a:t>
            </a:r>
            <a:r>
              <a:rPr lang="en-US" dirty="0" err="1"/>
              <a:t>Schoerling</a:t>
            </a:r>
            <a:r>
              <a:rPr lang="en-US" dirty="0"/>
              <a:t> Daniel.Schoerling@cern.ch (warm magnets)</a:t>
            </a:r>
            <a:endParaRPr lang="en-US" sz="2000" dirty="0"/>
          </a:p>
          <a:p>
            <a:r>
              <a:rPr lang="en-US" b="1" dirty="0"/>
              <a:t>MDI : </a:t>
            </a:r>
            <a:r>
              <a:rPr lang="en-US" dirty="0"/>
              <a:t> 		Manuela Boscolo Manuela.Boscolo@lnf.infn.it 	</a:t>
            </a:r>
          </a:p>
          <a:p>
            <a:r>
              <a:rPr lang="en-US" dirty="0"/>
              <a:t>		Fabrizio Palla fabrizio.palla@cern.ch</a:t>
            </a:r>
            <a:endParaRPr lang="en-US" sz="2000" dirty="0"/>
          </a:p>
          <a:p>
            <a:r>
              <a:rPr lang="en-US" b="1" dirty="0"/>
              <a:t>Infrastructure &amp; engineering : 	</a:t>
            </a:r>
            <a:r>
              <a:rPr lang="en-US" dirty="0"/>
              <a:t>Jean-Paul Burnet Jean-Paul.Burnet@cern.ch</a:t>
            </a:r>
            <a:endParaRPr lang="en-US" sz="2000" dirty="0"/>
          </a:p>
          <a:p>
            <a:r>
              <a:rPr lang="en-US" b="1" dirty="0"/>
              <a:t>Integration &amp; Sustainability:  	</a:t>
            </a:r>
            <a:r>
              <a:rPr lang="en-US" dirty="0"/>
              <a:t>Johannes Gutleber Johannes.Gutleber@cern.ch</a:t>
            </a:r>
            <a:endParaRPr lang="en-US" sz="2000" dirty="0"/>
          </a:p>
        </p:txBody>
      </p:sp>
    </p:spTree>
    <p:extLst>
      <p:ext uri="{BB962C8B-B14F-4D97-AF65-F5344CB8AC3E}">
        <p14:creationId xmlns:p14="http://schemas.microsoft.com/office/powerpoint/2010/main" val="104694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0">
          <a:extLst>
            <a:ext uri="{FF2B5EF4-FFF2-40B4-BE49-F238E27FC236}">
              <a16:creationId xmlns:a16="http://schemas.microsoft.com/office/drawing/2014/main" id="{7DE4F4A6-ACAF-3297-167C-5DB19CEE0E08}"/>
            </a:ext>
          </a:extLst>
        </p:cNvPr>
        <p:cNvGrpSpPr/>
        <p:nvPr/>
      </p:nvGrpSpPr>
      <p:grpSpPr>
        <a:xfrm>
          <a:off x="0" y="0"/>
          <a:ext cx="0" cy="0"/>
          <a:chOff x="0" y="0"/>
          <a:chExt cx="0" cy="0"/>
        </a:xfrm>
      </p:grpSpPr>
      <p:sp>
        <p:nvSpPr>
          <p:cNvPr id="271" name="Google Shape;271;p40">
            <a:extLst>
              <a:ext uri="{FF2B5EF4-FFF2-40B4-BE49-F238E27FC236}">
                <a16:creationId xmlns:a16="http://schemas.microsoft.com/office/drawing/2014/main" id="{6221D490-D72B-17FC-EA8E-44D510E95897}"/>
              </a:ext>
            </a:extLst>
          </p:cNvPr>
          <p:cNvSpPr txBox="1">
            <a:spLocks noGrp="1"/>
          </p:cNvSpPr>
          <p:nvPr>
            <p:ph type="title"/>
          </p:nvPr>
        </p:nvSpPr>
        <p:spPr>
          <a:xfrm>
            <a:off x="731300" y="93194"/>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dirty="0">
                <a:solidFill>
                  <a:srgbClr val="981E32"/>
                </a:solidFill>
              </a:rPr>
              <a:t>Simplified HFCC Proposal Guidance</a:t>
            </a:r>
            <a:endParaRPr dirty="0">
              <a:solidFill>
                <a:srgbClr val="981E32"/>
              </a:solidFill>
            </a:endParaRPr>
          </a:p>
        </p:txBody>
      </p:sp>
      <p:sp>
        <p:nvSpPr>
          <p:cNvPr id="272" name="Google Shape;272;p40">
            <a:extLst>
              <a:ext uri="{FF2B5EF4-FFF2-40B4-BE49-F238E27FC236}">
                <a16:creationId xmlns:a16="http://schemas.microsoft.com/office/drawing/2014/main" id="{29D3D9C9-9489-0D7B-8BBD-1A64CCF29D5E}"/>
              </a:ext>
            </a:extLst>
          </p:cNvPr>
          <p:cNvSpPr txBox="1">
            <a:spLocks noGrp="1"/>
          </p:cNvSpPr>
          <p:nvPr>
            <p:ph type="sldNum" idx="12"/>
          </p:nvPr>
        </p:nvSpPr>
        <p:spPr>
          <a:xfrm>
            <a:off x="6457950" y="4767263"/>
            <a:ext cx="20574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
              <a:t>11</a:t>
            </a:fld>
            <a:endParaRPr/>
          </a:p>
        </p:txBody>
      </p:sp>
      <p:sp>
        <p:nvSpPr>
          <p:cNvPr id="273" name="Google Shape;273;p40">
            <a:extLst>
              <a:ext uri="{FF2B5EF4-FFF2-40B4-BE49-F238E27FC236}">
                <a16:creationId xmlns:a16="http://schemas.microsoft.com/office/drawing/2014/main" id="{CB5D234A-ED9E-36EE-22B0-EC11CE8D85F4}"/>
              </a:ext>
            </a:extLst>
          </p:cNvPr>
          <p:cNvSpPr txBox="1"/>
          <p:nvPr/>
        </p:nvSpPr>
        <p:spPr>
          <a:xfrm>
            <a:off x="255500" y="998752"/>
            <a:ext cx="8838300" cy="3877954"/>
          </a:xfrm>
          <a:prstGeom prst="rect">
            <a:avLst/>
          </a:prstGeom>
          <a:noFill/>
          <a:ln>
            <a:noFill/>
          </a:ln>
        </p:spPr>
        <p:txBody>
          <a:bodyPr spcFirstLastPara="1" wrap="square" lIns="91425" tIns="91425" rIns="91425" bIns="91425" anchor="t" anchorCtr="0">
            <a:spAutoFit/>
          </a:bodyPr>
          <a:lstStyle/>
          <a:p>
            <a:pPr marL="177800" lvl="0" indent="-165100">
              <a:spcBef>
                <a:spcPts val="400"/>
              </a:spcBef>
              <a:buClr>
                <a:srgbClr val="0339B8"/>
              </a:buClr>
              <a:buSzPts val="2000"/>
              <a:buChar char="■"/>
            </a:pPr>
            <a:r>
              <a:rPr lang="en-US" sz="2000" dirty="0">
                <a:solidFill>
                  <a:srgbClr val="0339B8"/>
                </a:solidFill>
                <a:latin typeface="Calibri" panose="020F0502020204030204" pitchFamily="34" charset="0"/>
                <a:ea typeface="Calibri" panose="020F0502020204030204" pitchFamily="34" charset="0"/>
                <a:cs typeface="Calibri" panose="020F0502020204030204" pitchFamily="34" charset="0"/>
              </a:rPr>
              <a:t>R&amp;D topics </a:t>
            </a:r>
            <a:r>
              <a:rPr lang="en" sz="2000" dirty="0">
                <a:solidFill>
                  <a:srgbClr val="0339B8"/>
                </a:solidFill>
                <a:latin typeface="Calibri"/>
                <a:ea typeface="Calibri"/>
                <a:cs typeface="Calibri"/>
                <a:sym typeface="Calibri"/>
              </a:rPr>
              <a:t>proposals </a:t>
            </a:r>
            <a:r>
              <a:rPr lang="en-US" sz="2000" dirty="0">
                <a:solidFill>
                  <a:srgbClr val="0339B8"/>
                </a:solidFill>
                <a:latin typeface="Calibri" panose="020F0502020204030204" pitchFamily="34" charset="0"/>
                <a:ea typeface="Calibri" panose="020F0502020204030204" pitchFamily="34" charset="0"/>
                <a:cs typeface="Calibri" panose="020F0502020204030204" pitchFamily="34" charset="0"/>
              </a:rPr>
              <a:t>should be relevant to an off-shore Higgs Factory (FCC-ee) that could morph into a significant contribution from the US to such a project</a:t>
            </a:r>
          </a:p>
          <a:p>
            <a:pPr marL="12700" lvl="1">
              <a:spcBef>
                <a:spcPts val="400"/>
              </a:spcBef>
              <a:buClr>
                <a:srgbClr val="0339B8"/>
              </a:buClr>
              <a:buSzPts val="2000"/>
            </a:pPr>
            <a:r>
              <a:rPr lang="en-US" sz="2000" dirty="0">
                <a:solidFill>
                  <a:srgbClr val="0339B8"/>
                </a:solidFill>
                <a:latin typeface="Calibri" panose="020F0502020204030204" pitchFamily="34" charset="0"/>
                <a:ea typeface="Calibri" panose="020F0502020204030204" pitchFamily="34" charset="0"/>
                <a:cs typeface="Calibri" panose="020F0502020204030204" pitchFamily="34" charset="0"/>
              </a:rPr>
              <a:t>	For example:  the 800 MHz CM for FCC-ee </a:t>
            </a:r>
            <a:endParaRPr lang="en-US" sz="2000" dirty="0">
              <a:solidFill>
                <a:srgbClr val="0339B8"/>
              </a:solidFill>
              <a:latin typeface="Calibri" panose="020F0502020204030204" pitchFamily="34" charset="0"/>
              <a:ea typeface="Calibri" panose="020F0502020204030204" pitchFamily="34" charset="0"/>
              <a:cs typeface="Calibri" panose="020F0502020204030204" pitchFamily="34" charset="0"/>
              <a:sym typeface="Calibri"/>
            </a:endParaRPr>
          </a:p>
          <a:p>
            <a:pPr marL="177800" lvl="0" indent="-165100">
              <a:spcBef>
                <a:spcPts val="1000"/>
              </a:spcBef>
              <a:buClr>
                <a:srgbClr val="0339B8"/>
              </a:buClr>
              <a:buSzPts val="2000"/>
              <a:buChar char="■"/>
            </a:pPr>
            <a:r>
              <a:rPr lang="en-US" sz="2000" dirty="0">
                <a:solidFill>
                  <a:srgbClr val="0339B8"/>
                </a:solidFill>
                <a:latin typeface="Calibri" panose="020F0502020204030204" pitchFamily="34" charset="0"/>
                <a:ea typeface="Calibri" panose="020F0502020204030204" pitchFamily="34" charset="0"/>
                <a:cs typeface="Calibri" panose="020F0502020204030204" pitchFamily="34" charset="0"/>
              </a:rPr>
              <a:t>US National efforts should follow DOE programmatic priorities and guidance and be aligned with international initiatives and efforts</a:t>
            </a:r>
            <a:endParaRPr lang="en-US" sz="2000" dirty="0">
              <a:solidFill>
                <a:srgbClr val="0339B8"/>
              </a:solidFill>
              <a:latin typeface="Calibri"/>
              <a:ea typeface="Calibri"/>
              <a:cs typeface="Calibri"/>
              <a:sym typeface="Calibri"/>
            </a:endParaRPr>
          </a:p>
          <a:p>
            <a:pPr marL="177800" lvl="0" indent="-165100">
              <a:spcBef>
                <a:spcPts val="1000"/>
              </a:spcBef>
              <a:buClr>
                <a:srgbClr val="0339B8"/>
              </a:buClr>
              <a:buSzPts val="2000"/>
              <a:buFont typeface="Calibri"/>
              <a:buChar char="■"/>
            </a:pPr>
            <a:r>
              <a:rPr lang="en-US" sz="2000" dirty="0">
                <a:solidFill>
                  <a:srgbClr val="0339B8"/>
                </a:solidFill>
                <a:latin typeface="Calibri" panose="020F0502020204030204" pitchFamily="34" charset="0"/>
                <a:ea typeface="Calibri" panose="020F0502020204030204" pitchFamily="34" charset="0"/>
                <a:cs typeface="Calibri" panose="020F0502020204030204" pitchFamily="34" charset="0"/>
              </a:rPr>
              <a:t>Proposals should identify partner efforts including (but not limited to) HEP GARD, the FCC Feasibility Study, ICFA, ECFA and other major stakeholders</a:t>
            </a:r>
          </a:p>
          <a:p>
            <a:pPr marL="177800" lvl="0" indent="-165100">
              <a:spcBef>
                <a:spcPts val="1000"/>
              </a:spcBef>
              <a:buClr>
                <a:srgbClr val="0339B8"/>
              </a:buClr>
              <a:buSzPts val="2000"/>
              <a:buFont typeface="Calibri"/>
              <a:buChar char="■"/>
            </a:pPr>
            <a:r>
              <a:rPr lang="en-US" sz="2000" dirty="0">
                <a:solidFill>
                  <a:srgbClr val="0339B8"/>
                </a:solidFill>
                <a:latin typeface="Calibri" panose="020F0502020204030204" pitchFamily="34" charset="0"/>
                <a:ea typeface="Calibri" panose="020F0502020204030204" pitchFamily="34" charset="0"/>
                <a:cs typeface="Calibri" panose="020F0502020204030204" pitchFamily="34" charset="0"/>
              </a:rPr>
              <a:t>Consider impact and synergies with other DOE programs such as Muon Collider and Electron Ion Collider</a:t>
            </a:r>
          </a:p>
          <a:p>
            <a:pPr marL="177800" lvl="0" indent="-165100">
              <a:spcBef>
                <a:spcPts val="1000"/>
              </a:spcBef>
              <a:buClr>
                <a:srgbClr val="0339B8"/>
              </a:buClr>
              <a:buSzPts val="2000"/>
              <a:buFont typeface="Calibri"/>
              <a:buChar char="■"/>
            </a:pPr>
            <a:r>
              <a:rPr kumimoji="0" lang="en-US" sz="2000" b="0" i="0" u="none" strike="noStrike" kern="0" cap="none" spc="0" normalizeH="0" baseline="0" noProof="0" dirty="0">
                <a:ln>
                  <a:noFill/>
                </a:ln>
                <a:solidFill>
                  <a:srgbClr val="0339B8"/>
                </a:solidFill>
                <a:effectLst/>
                <a:uLnTx/>
                <a:uFillTx/>
                <a:latin typeface="Calibri" panose="020F0502020204030204" pitchFamily="34" charset="0"/>
                <a:ea typeface="Calibri" panose="020F0502020204030204" pitchFamily="34" charset="0"/>
                <a:cs typeface="Calibri" panose="020F0502020204030204" pitchFamily="34" charset="0"/>
                <a:sym typeface="Arial"/>
              </a:rPr>
              <a:t>Max two pages</a:t>
            </a:r>
          </a:p>
        </p:txBody>
      </p:sp>
    </p:spTree>
    <p:extLst>
      <p:ext uri="{BB962C8B-B14F-4D97-AF65-F5344CB8AC3E}">
        <p14:creationId xmlns:p14="http://schemas.microsoft.com/office/powerpoint/2010/main" val="39360108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41"/>
          <p:cNvSpPr txBox="1">
            <a:spLocks noGrp="1"/>
          </p:cNvSpPr>
          <p:nvPr>
            <p:ph type="title"/>
          </p:nvPr>
        </p:nvSpPr>
        <p:spPr>
          <a:xfrm>
            <a:off x="731300" y="29431"/>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a:solidFill>
                  <a:srgbClr val="981E32"/>
                </a:solidFill>
              </a:rPr>
              <a:t>FY26 Proposals and Review</a:t>
            </a:r>
            <a:endParaRPr>
              <a:solidFill>
                <a:srgbClr val="981E32"/>
              </a:solidFill>
            </a:endParaRPr>
          </a:p>
        </p:txBody>
      </p:sp>
      <p:sp>
        <p:nvSpPr>
          <p:cNvPr id="279" name="Google Shape;279;p41"/>
          <p:cNvSpPr txBox="1">
            <a:spLocks noGrp="1"/>
          </p:cNvSpPr>
          <p:nvPr>
            <p:ph type="sldNum" idx="12"/>
          </p:nvPr>
        </p:nvSpPr>
        <p:spPr>
          <a:xfrm>
            <a:off x="6457950" y="4767263"/>
            <a:ext cx="20574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12</a:t>
            </a:fld>
            <a:endParaRPr/>
          </a:p>
        </p:txBody>
      </p:sp>
      <p:sp>
        <p:nvSpPr>
          <p:cNvPr id="280" name="Google Shape;280;p41"/>
          <p:cNvSpPr txBox="1"/>
          <p:nvPr/>
        </p:nvSpPr>
        <p:spPr>
          <a:xfrm>
            <a:off x="255500" y="772384"/>
            <a:ext cx="8838300" cy="2981100"/>
          </a:xfrm>
          <a:prstGeom prst="rect">
            <a:avLst/>
          </a:prstGeom>
          <a:noFill/>
          <a:ln>
            <a:noFill/>
          </a:ln>
        </p:spPr>
        <p:txBody>
          <a:bodyPr spcFirstLastPara="1" wrap="square" lIns="91425" tIns="91425" rIns="91425" bIns="91425" anchor="t" anchorCtr="0">
            <a:spAutoFit/>
          </a:bodyPr>
          <a:lstStyle/>
          <a:p>
            <a:pPr marL="177800" lvl="0" indent="-165100" algn="l" rtl="0">
              <a:spcBef>
                <a:spcPts val="400"/>
              </a:spcBef>
              <a:spcAft>
                <a:spcPts val="0"/>
              </a:spcAft>
              <a:buClr>
                <a:srgbClr val="0339B8"/>
              </a:buClr>
              <a:buSzPts val="2000"/>
              <a:buChar char="■"/>
            </a:pPr>
            <a:r>
              <a:rPr lang="en" sz="2000" dirty="0">
                <a:solidFill>
                  <a:srgbClr val="0339B8"/>
                </a:solidFill>
                <a:latin typeface="Calibri"/>
                <a:ea typeface="Calibri"/>
                <a:cs typeface="Calibri"/>
                <a:sym typeface="Calibri"/>
              </a:rPr>
              <a:t>43 2-page proposals received by June 10 with funding request exceeded 12 M$</a:t>
            </a:r>
            <a:endParaRPr sz="2000" dirty="0">
              <a:solidFill>
                <a:srgbClr val="0339B8"/>
              </a:solidFill>
              <a:latin typeface="Calibri"/>
              <a:ea typeface="Calibri"/>
              <a:cs typeface="Calibri"/>
              <a:sym typeface="Calibri"/>
            </a:endParaRPr>
          </a:p>
          <a:p>
            <a:pPr marL="177800" lvl="0" indent="-165100" algn="l" rtl="0">
              <a:spcBef>
                <a:spcPts val="1000"/>
              </a:spcBef>
              <a:spcAft>
                <a:spcPts val="0"/>
              </a:spcAft>
              <a:buClr>
                <a:srgbClr val="0339B8"/>
              </a:buClr>
              <a:buSzPts val="2000"/>
              <a:buChar char="■"/>
            </a:pPr>
            <a:r>
              <a:rPr lang="en" sz="2000" dirty="0">
                <a:solidFill>
                  <a:srgbClr val="0339B8"/>
                </a:solidFill>
                <a:latin typeface="Calibri"/>
                <a:ea typeface="Calibri"/>
                <a:cs typeface="Calibri"/>
                <a:sym typeface="Calibri"/>
              </a:rPr>
              <a:t>Proposals reviewed over summer by L2 coordinators (some cases of COI)</a:t>
            </a:r>
            <a:endParaRPr sz="2000" dirty="0">
              <a:solidFill>
                <a:srgbClr val="0339B8"/>
              </a:solidFill>
              <a:latin typeface="Calibri"/>
              <a:ea typeface="Calibri"/>
              <a:cs typeface="Calibri"/>
              <a:sym typeface="Calibri"/>
            </a:endParaRPr>
          </a:p>
          <a:p>
            <a:pPr marL="520700" lvl="1" indent="-190500" algn="l" rtl="0">
              <a:spcBef>
                <a:spcPts val="1000"/>
              </a:spcBef>
              <a:spcAft>
                <a:spcPts val="0"/>
              </a:spcAft>
              <a:buClr>
                <a:srgbClr val="0339B8"/>
              </a:buClr>
              <a:buSzPts val="2000"/>
              <a:buFont typeface="Calibri"/>
              <a:buChar char="○"/>
            </a:pPr>
            <a:r>
              <a:rPr lang="en" sz="2000" dirty="0">
                <a:solidFill>
                  <a:srgbClr val="0339B8"/>
                </a:solidFill>
                <a:latin typeface="Calibri"/>
                <a:ea typeface="Calibri"/>
                <a:cs typeface="Calibri"/>
                <a:sym typeface="Calibri"/>
              </a:rPr>
              <a:t>Relevance to a Future Higgs Factory</a:t>
            </a:r>
            <a:endParaRPr sz="2000" dirty="0">
              <a:solidFill>
                <a:srgbClr val="0339B8"/>
              </a:solidFill>
              <a:latin typeface="Calibri"/>
              <a:ea typeface="Calibri"/>
              <a:cs typeface="Calibri"/>
              <a:sym typeface="Calibri"/>
            </a:endParaRPr>
          </a:p>
          <a:p>
            <a:pPr marL="520700" lvl="1" indent="-190500" algn="l" rtl="0">
              <a:spcBef>
                <a:spcPts val="1000"/>
              </a:spcBef>
              <a:spcAft>
                <a:spcPts val="0"/>
              </a:spcAft>
              <a:buClr>
                <a:srgbClr val="0339B8"/>
              </a:buClr>
              <a:buSzPts val="2000"/>
              <a:buFont typeface="Calibri"/>
              <a:buChar char="○"/>
            </a:pPr>
            <a:r>
              <a:rPr lang="en" sz="2000" dirty="0">
                <a:solidFill>
                  <a:srgbClr val="0339B8"/>
                </a:solidFill>
                <a:latin typeface="Calibri"/>
                <a:ea typeface="Calibri"/>
                <a:cs typeface="Calibri"/>
                <a:sym typeface="Calibri"/>
              </a:rPr>
              <a:t>Benefit to the US program (including MC and EIC)</a:t>
            </a:r>
            <a:endParaRPr sz="2000" dirty="0">
              <a:solidFill>
                <a:srgbClr val="0339B8"/>
              </a:solidFill>
              <a:latin typeface="Calibri"/>
              <a:ea typeface="Calibri"/>
              <a:cs typeface="Calibri"/>
              <a:sym typeface="Calibri"/>
            </a:endParaRPr>
          </a:p>
          <a:p>
            <a:pPr marL="520700" lvl="1" indent="-190500" algn="l" rtl="0">
              <a:spcBef>
                <a:spcPts val="1000"/>
              </a:spcBef>
              <a:spcAft>
                <a:spcPts val="0"/>
              </a:spcAft>
              <a:buClr>
                <a:srgbClr val="0339B8"/>
              </a:buClr>
              <a:buSzPts val="2000"/>
              <a:buFont typeface="Calibri"/>
              <a:buChar char="○"/>
            </a:pPr>
            <a:r>
              <a:rPr lang="en" sz="2000" dirty="0">
                <a:solidFill>
                  <a:srgbClr val="0339B8"/>
                </a:solidFill>
                <a:latin typeface="Calibri"/>
                <a:ea typeface="Calibri"/>
                <a:cs typeface="Calibri"/>
                <a:sym typeface="Calibri"/>
              </a:rPr>
              <a:t>Interest from the Higgs Factory projects</a:t>
            </a:r>
            <a:endParaRPr sz="2000" dirty="0">
              <a:solidFill>
                <a:srgbClr val="0339B8"/>
              </a:solidFill>
              <a:latin typeface="Calibri"/>
              <a:ea typeface="Calibri"/>
              <a:cs typeface="Calibri"/>
              <a:sym typeface="Calibri"/>
            </a:endParaRPr>
          </a:p>
          <a:p>
            <a:pPr marL="177800" lvl="0" indent="-165100" algn="l" rtl="0">
              <a:spcBef>
                <a:spcPts val="1000"/>
              </a:spcBef>
              <a:spcAft>
                <a:spcPts val="1000"/>
              </a:spcAft>
              <a:buClr>
                <a:srgbClr val="0339B8"/>
              </a:buClr>
              <a:buSzPts val="2000"/>
              <a:buFont typeface="Calibri"/>
              <a:buChar char="■"/>
            </a:pPr>
            <a:r>
              <a:rPr lang="en" sz="2000" dirty="0">
                <a:solidFill>
                  <a:srgbClr val="0339B8"/>
                </a:solidFill>
                <a:latin typeface="Calibri"/>
                <a:ea typeface="Calibri"/>
                <a:cs typeface="Calibri"/>
                <a:sym typeface="Calibri"/>
              </a:rPr>
              <a:t>L2’s interacted with proponents to gather additional information and inquired with FCC contacts for clarification and interest in cases</a:t>
            </a:r>
            <a:endParaRPr sz="2000" dirty="0">
              <a:solidFill>
                <a:srgbClr val="0339B8"/>
              </a:solidFill>
              <a:latin typeface="Calibri"/>
              <a:ea typeface="Calibri"/>
              <a:cs typeface="Calibri"/>
              <a:sym typeface="Calibri"/>
            </a:endParaRPr>
          </a:p>
        </p:txBody>
      </p:sp>
      <p:pic>
        <p:nvPicPr>
          <p:cNvPr id="281" name="Google Shape;281;p41"/>
          <p:cNvPicPr preferRelativeResize="0"/>
          <p:nvPr/>
        </p:nvPicPr>
        <p:blipFill>
          <a:blip r:embed="rId3">
            <a:alphaModFix/>
          </a:blip>
          <a:stretch>
            <a:fillRect/>
          </a:stretch>
        </p:blipFill>
        <p:spPr>
          <a:xfrm>
            <a:off x="152400" y="3997135"/>
            <a:ext cx="8839199" cy="1067705"/>
          </a:xfrm>
          <a:prstGeom prst="rect">
            <a:avLst/>
          </a:prstGeom>
          <a:noFill/>
          <a:ln>
            <a:noFill/>
          </a:ln>
        </p:spPr>
      </p:pic>
      <p:sp>
        <p:nvSpPr>
          <p:cNvPr id="282" name="Google Shape;282;p41"/>
          <p:cNvSpPr txBox="1"/>
          <p:nvPr/>
        </p:nvSpPr>
        <p:spPr>
          <a:xfrm>
            <a:off x="2317775" y="3615414"/>
            <a:ext cx="61212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chemeClr val="dk1"/>
                </a:solidFill>
                <a:latin typeface="Calibri"/>
                <a:ea typeface="Calibri"/>
                <a:cs typeface="Calibri"/>
                <a:sym typeface="Calibri"/>
              </a:rPr>
              <a:t>Example: Beam Dynamics</a:t>
            </a:r>
            <a:endParaRPr sz="20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42"/>
          <p:cNvSpPr txBox="1">
            <a:spLocks noGrp="1"/>
          </p:cNvSpPr>
          <p:nvPr>
            <p:ph type="sldNum" idx="12"/>
          </p:nvPr>
        </p:nvSpPr>
        <p:spPr>
          <a:xfrm>
            <a:off x="6457950" y="4767263"/>
            <a:ext cx="20574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13</a:t>
            </a:fld>
            <a:endParaRPr/>
          </a:p>
        </p:txBody>
      </p:sp>
      <p:sp>
        <p:nvSpPr>
          <p:cNvPr id="288" name="Google Shape;288;p42"/>
          <p:cNvSpPr txBox="1"/>
          <p:nvPr/>
        </p:nvSpPr>
        <p:spPr>
          <a:xfrm>
            <a:off x="2317775" y="3615414"/>
            <a:ext cx="61212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chemeClr val="dk1"/>
                </a:solidFill>
                <a:latin typeface="Calibri"/>
                <a:ea typeface="Calibri"/>
                <a:cs typeface="Calibri"/>
                <a:sym typeface="Calibri"/>
              </a:rPr>
              <a:t>Example: Beam Dynamics</a:t>
            </a:r>
            <a:endParaRPr sz="2000">
              <a:solidFill>
                <a:schemeClr val="dk1"/>
              </a:solidFill>
              <a:latin typeface="Calibri"/>
              <a:ea typeface="Calibri"/>
              <a:cs typeface="Calibri"/>
              <a:sym typeface="Calibri"/>
            </a:endParaRPr>
          </a:p>
        </p:txBody>
      </p:sp>
      <p:pic>
        <p:nvPicPr>
          <p:cNvPr id="289" name="Google Shape;289;p42"/>
          <p:cNvPicPr preferRelativeResize="0"/>
          <p:nvPr/>
        </p:nvPicPr>
        <p:blipFill>
          <a:blip r:embed="rId3">
            <a:alphaModFix/>
          </a:blip>
          <a:stretch>
            <a:fillRect/>
          </a:stretch>
        </p:blipFill>
        <p:spPr>
          <a:xfrm>
            <a:off x="1131149" y="0"/>
            <a:ext cx="6881703" cy="51435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3"/>
          <p:cNvSpPr txBox="1">
            <a:spLocks noGrp="1"/>
          </p:cNvSpPr>
          <p:nvPr>
            <p:ph type="sldNum" idx="12"/>
          </p:nvPr>
        </p:nvSpPr>
        <p:spPr>
          <a:xfrm>
            <a:off x="6457950" y="4767263"/>
            <a:ext cx="20574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14</a:t>
            </a:fld>
            <a:endParaRPr/>
          </a:p>
        </p:txBody>
      </p:sp>
      <p:pic>
        <p:nvPicPr>
          <p:cNvPr id="295" name="Google Shape;295;p43"/>
          <p:cNvPicPr preferRelativeResize="0"/>
          <p:nvPr/>
        </p:nvPicPr>
        <p:blipFill>
          <a:blip r:embed="rId3">
            <a:alphaModFix/>
          </a:blip>
          <a:stretch>
            <a:fillRect/>
          </a:stretch>
        </p:blipFill>
        <p:spPr>
          <a:xfrm>
            <a:off x="1172598" y="0"/>
            <a:ext cx="6976409" cy="51434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45"/>
          <p:cNvSpPr txBox="1">
            <a:spLocks noGrp="1"/>
          </p:cNvSpPr>
          <p:nvPr>
            <p:ph type="title"/>
          </p:nvPr>
        </p:nvSpPr>
        <p:spPr>
          <a:xfrm>
            <a:off x="731300" y="29431"/>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dirty="0">
                <a:solidFill>
                  <a:srgbClr val="981E32"/>
                </a:solidFill>
              </a:rPr>
              <a:t>Selected Program</a:t>
            </a:r>
            <a:endParaRPr dirty="0">
              <a:solidFill>
                <a:srgbClr val="981E32"/>
              </a:solidFill>
            </a:endParaRPr>
          </a:p>
        </p:txBody>
      </p:sp>
      <p:sp>
        <p:nvSpPr>
          <p:cNvPr id="308" name="Google Shape;308;p45"/>
          <p:cNvSpPr txBox="1">
            <a:spLocks noGrp="1"/>
          </p:cNvSpPr>
          <p:nvPr>
            <p:ph type="sldNum" idx="12"/>
          </p:nvPr>
        </p:nvSpPr>
        <p:spPr>
          <a:xfrm>
            <a:off x="6457950" y="4767263"/>
            <a:ext cx="20574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15</a:t>
            </a:fld>
            <a:endParaRPr/>
          </a:p>
        </p:txBody>
      </p:sp>
      <p:sp>
        <p:nvSpPr>
          <p:cNvPr id="309" name="Google Shape;309;p45"/>
          <p:cNvSpPr txBox="1"/>
          <p:nvPr/>
        </p:nvSpPr>
        <p:spPr>
          <a:xfrm>
            <a:off x="255500" y="772384"/>
            <a:ext cx="8838300" cy="3724066"/>
          </a:xfrm>
          <a:prstGeom prst="rect">
            <a:avLst/>
          </a:prstGeom>
          <a:noFill/>
          <a:ln>
            <a:noFill/>
          </a:ln>
        </p:spPr>
        <p:txBody>
          <a:bodyPr spcFirstLastPara="1" wrap="square" lIns="91425" tIns="91425" rIns="91425" bIns="91425" anchor="t" anchorCtr="0">
            <a:spAutoFit/>
          </a:bodyPr>
          <a:lstStyle/>
          <a:p>
            <a:pPr marL="177800" lvl="0" indent="-165100" algn="l" rtl="0">
              <a:spcBef>
                <a:spcPts val="400"/>
              </a:spcBef>
              <a:spcAft>
                <a:spcPts val="0"/>
              </a:spcAft>
              <a:buClr>
                <a:srgbClr val="0339B8"/>
              </a:buClr>
              <a:buSzPts val="2000"/>
              <a:buChar char="■"/>
            </a:pPr>
            <a:r>
              <a:rPr lang="en" sz="2000" dirty="0">
                <a:solidFill>
                  <a:srgbClr val="0339B8"/>
                </a:solidFill>
                <a:latin typeface="Calibri"/>
                <a:ea typeface="Calibri"/>
                <a:cs typeface="Calibri"/>
                <a:sym typeface="Calibri"/>
              </a:rPr>
              <a:t>FY26 funding is $500k and told to expect $500k / yr in FY27/FY28</a:t>
            </a:r>
            <a:endParaRPr sz="2000" dirty="0">
              <a:solidFill>
                <a:srgbClr val="0339B8"/>
              </a:solidFill>
              <a:latin typeface="Calibri"/>
              <a:ea typeface="Calibri"/>
              <a:cs typeface="Calibri"/>
              <a:sym typeface="Calibri"/>
            </a:endParaRPr>
          </a:p>
          <a:p>
            <a:pPr marL="520700" lvl="1" indent="-190500" algn="l" rtl="0">
              <a:spcBef>
                <a:spcPts val="1000"/>
              </a:spcBef>
              <a:spcAft>
                <a:spcPts val="0"/>
              </a:spcAft>
              <a:buClr>
                <a:srgbClr val="0339B8"/>
              </a:buClr>
              <a:buSzPts val="2000"/>
              <a:buFont typeface="Calibri"/>
              <a:buChar char="○"/>
            </a:pPr>
            <a:r>
              <a:rPr lang="en" sz="2000" dirty="0">
                <a:solidFill>
                  <a:srgbClr val="0339B8"/>
                </a:solidFill>
                <a:latin typeface="Calibri"/>
                <a:ea typeface="Calibri"/>
                <a:cs typeface="Calibri"/>
                <a:sym typeface="Calibri"/>
              </a:rPr>
              <a:t>Hard to support effort toward FCC-ee TDR with $500k/yr</a:t>
            </a:r>
            <a:endParaRPr sz="2000" dirty="0">
              <a:solidFill>
                <a:srgbClr val="0339B8"/>
              </a:solidFill>
              <a:latin typeface="Calibri"/>
              <a:ea typeface="Calibri"/>
              <a:cs typeface="Calibri"/>
              <a:sym typeface="Calibri"/>
            </a:endParaRPr>
          </a:p>
          <a:p>
            <a:pPr marL="520700" lvl="1" indent="-190500" algn="l" rtl="0">
              <a:spcBef>
                <a:spcPts val="1000"/>
              </a:spcBef>
              <a:spcAft>
                <a:spcPts val="0"/>
              </a:spcAft>
              <a:buClr>
                <a:srgbClr val="0339B8"/>
              </a:buClr>
              <a:buSzPts val="2000"/>
              <a:buFont typeface="Calibri"/>
              <a:buChar char="○"/>
            </a:pPr>
            <a:r>
              <a:rPr lang="en" sz="2000" dirty="0">
                <a:solidFill>
                  <a:srgbClr val="0339B8"/>
                </a:solidFill>
                <a:latin typeface="Calibri"/>
                <a:ea typeface="Calibri"/>
                <a:cs typeface="Calibri"/>
                <a:sym typeface="Calibri"/>
              </a:rPr>
              <a:t>Leverage other funding sources, e.g. GARD, LDRD, ….</a:t>
            </a:r>
            <a:endParaRPr sz="2000" dirty="0">
              <a:solidFill>
                <a:srgbClr val="0339B8"/>
              </a:solidFill>
              <a:latin typeface="Calibri"/>
              <a:ea typeface="Calibri"/>
              <a:cs typeface="Calibri"/>
              <a:sym typeface="Calibri"/>
            </a:endParaRPr>
          </a:p>
          <a:p>
            <a:pPr marL="177800" lvl="0" indent="-165100" algn="l" rtl="0">
              <a:spcBef>
                <a:spcPts val="1000"/>
              </a:spcBef>
              <a:spcAft>
                <a:spcPts val="0"/>
              </a:spcAft>
              <a:buClr>
                <a:srgbClr val="0339B8"/>
              </a:buClr>
              <a:buSzPts val="2000"/>
              <a:buFont typeface="Calibri"/>
              <a:buChar char="■"/>
            </a:pPr>
            <a:r>
              <a:rPr lang="en" sz="2000" dirty="0">
                <a:solidFill>
                  <a:srgbClr val="0339B8"/>
                </a:solidFill>
                <a:latin typeface="Calibri"/>
                <a:ea typeface="Calibri"/>
                <a:cs typeface="Calibri"/>
                <a:sym typeface="Calibri"/>
              </a:rPr>
              <a:t>Selected program is well aligned with FCC-ee and US strengths</a:t>
            </a:r>
            <a:endParaRPr sz="2000" dirty="0">
              <a:solidFill>
                <a:srgbClr val="0339B8"/>
              </a:solidFill>
              <a:latin typeface="Calibri"/>
              <a:ea typeface="Calibri"/>
              <a:cs typeface="Calibri"/>
              <a:sym typeface="Calibri"/>
            </a:endParaRPr>
          </a:p>
          <a:p>
            <a:pPr marL="520700" lvl="1" indent="-190500" algn="l" rtl="0">
              <a:spcBef>
                <a:spcPts val="1000"/>
              </a:spcBef>
              <a:spcAft>
                <a:spcPts val="0"/>
              </a:spcAft>
              <a:buClr>
                <a:srgbClr val="0339B8"/>
              </a:buClr>
              <a:buSzPts val="2000"/>
              <a:buFont typeface="Calibri"/>
              <a:buChar char="○"/>
            </a:pPr>
            <a:r>
              <a:rPr lang="en" sz="2000" dirty="0">
                <a:solidFill>
                  <a:srgbClr val="0339B8"/>
                </a:solidFill>
                <a:latin typeface="Calibri"/>
                <a:ea typeface="Calibri"/>
                <a:cs typeface="Calibri"/>
                <a:sym typeface="Calibri"/>
              </a:rPr>
              <a:t>SRF technology, Beam-Physics, MDI</a:t>
            </a:r>
            <a:endParaRPr sz="2000" dirty="0">
              <a:solidFill>
                <a:srgbClr val="0339B8"/>
              </a:solidFill>
              <a:latin typeface="Calibri"/>
              <a:ea typeface="Calibri"/>
              <a:cs typeface="Calibri"/>
              <a:sym typeface="Calibri"/>
            </a:endParaRPr>
          </a:p>
          <a:p>
            <a:pPr marL="0" lvl="0" indent="0" algn="l" rtl="0">
              <a:spcBef>
                <a:spcPts val="1000"/>
              </a:spcBef>
              <a:spcAft>
                <a:spcPts val="0"/>
              </a:spcAft>
              <a:buNone/>
            </a:pPr>
            <a:endParaRPr sz="2000" dirty="0">
              <a:solidFill>
                <a:srgbClr val="0339B8"/>
              </a:solidFill>
              <a:latin typeface="Calibri"/>
              <a:ea typeface="Calibri"/>
              <a:cs typeface="Calibri"/>
              <a:sym typeface="Calibri"/>
            </a:endParaRPr>
          </a:p>
          <a:p>
            <a:pPr marL="0" lvl="0" indent="0" algn="l" rtl="0">
              <a:spcBef>
                <a:spcPts val="1000"/>
              </a:spcBef>
              <a:spcAft>
                <a:spcPts val="0"/>
              </a:spcAft>
              <a:buNone/>
            </a:pPr>
            <a:endParaRPr sz="2000" dirty="0">
              <a:solidFill>
                <a:srgbClr val="0339B8"/>
              </a:solidFill>
              <a:latin typeface="Calibri"/>
              <a:ea typeface="Calibri"/>
              <a:cs typeface="Calibri"/>
              <a:sym typeface="Calibri"/>
            </a:endParaRPr>
          </a:p>
          <a:p>
            <a:pPr marL="177800" lvl="0" indent="0" algn="l" rtl="0">
              <a:spcBef>
                <a:spcPts val="1000"/>
              </a:spcBef>
              <a:spcAft>
                <a:spcPts val="1000"/>
              </a:spcAft>
              <a:buNone/>
            </a:pPr>
            <a:endParaRPr sz="2000" dirty="0">
              <a:solidFill>
                <a:srgbClr val="0339B8"/>
              </a:solidFill>
              <a:latin typeface="Calibri"/>
              <a:ea typeface="Calibri"/>
              <a:cs typeface="Calibri"/>
              <a:sym typeface="Calibri"/>
            </a:endParaRPr>
          </a:p>
        </p:txBody>
      </p:sp>
      <p:graphicFrame>
        <p:nvGraphicFramePr>
          <p:cNvPr id="310" name="Google Shape;310;p45"/>
          <p:cNvGraphicFramePr/>
          <p:nvPr/>
        </p:nvGraphicFramePr>
        <p:xfrm>
          <a:off x="952500" y="2985407"/>
          <a:ext cx="7886750" cy="2011560"/>
        </p:xfrm>
        <a:graphic>
          <a:graphicData uri="http://schemas.openxmlformats.org/drawingml/2006/table">
            <a:tbl>
              <a:tblPr>
                <a:noFill/>
                <a:tableStyleId>{AC2B9C1C-7EBD-49EB-9CCE-788A5CB4FC46}</a:tableStyleId>
              </a:tblPr>
              <a:tblGrid>
                <a:gridCol w="2144175">
                  <a:extLst>
                    <a:ext uri="{9D8B030D-6E8A-4147-A177-3AD203B41FA5}">
                      <a16:colId xmlns:a16="http://schemas.microsoft.com/office/drawing/2014/main" val="20000"/>
                    </a:ext>
                  </a:extLst>
                </a:gridCol>
                <a:gridCol w="1682325">
                  <a:extLst>
                    <a:ext uri="{9D8B030D-6E8A-4147-A177-3AD203B41FA5}">
                      <a16:colId xmlns:a16="http://schemas.microsoft.com/office/drawing/2014/main" val="20001"/>
                    </a:ext>
                  </a:extLst>
                </a:gridCol>
                <a:gridCol w="1577375">
                  <a:extLst>
                    <a:ext uri="{9D8B030D-6E8A-4147-A177-3AD203B41FA5}">
                      <a16:colId xmlns:a16="http://schemas.microsoft.com/office/drawing/2014/main" val="20002"/>
                    </a:ext>
                  </a:extLst>
                </a:gridCol>
                <a:gridCol w="1262425">
                  <a:extLst>
                    <a:ext uri="{9D8B030D-6E8A-4147-A177-3AD203B41FA5}">
                      <a16:colId xmlns:a16="http://schemas.microsoft.com/office/drawing/2014/main" val="20003"/>
                    </a:ext>
                  </a:extLst>
                </a:gridCol>
                <a:gridCol w="1220450">
                  <a:extLst>
                    <a:ext uri="{9D8B030D-6E8A-4147-A177-3AD203B41FA5}">
                      <a16:colId xmlns:a16="http://schemas.microsoft.com/office/drawing/2014/main" val="20004"/>
                    </a:ext>
                  </a:extLst>
                </a:gridCol>
              </a:tblGrid>
              <a:tr h="381000">
                <a:tc>
                  <a:txBody>
                    <a:bodyPr/>
                    <a:lstStyle/>
                    <a:p>
                      <a:pPr marL="0" lvl="0" indent="0" algn="l" rtl="0">
                        <a:spcBef>
                          <a:spcPts val="0"/>
                        </a:spcBef>
                        <a:spcAft>
                          <a:spcPts val="0"/>
                        </a:spcAft>
                        <a:buNone/>
                      </a:pPr>
                      <a:r>
                        <a:rPr lang="en"/>
                        <a:t>800 MHz SRF CM</a:t>
                      </a:r>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a:t>Kellen McGee</a:t>
                      </a:r>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a:t>FNAL et al</a:t>
                      </a:r>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a:t>$1305k</a:t>
                      </a:r>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a:t>250k</a:t>
                      </a:r>
                      <a:endParaRPr/>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a:t>Beam-Physics and SuperKEKB</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a:t>Ji Qiang / Chad Mitchell</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a:t>LBNL et al</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a:t>$1100k</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a:t>100k</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a:t>Luminosity meas. systematics</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a:t>Spencer Gessner</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a:t>SLAC et al</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a:t>$750k</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a:t>50k</a:t>
                      </a:r>
                      <a:endParaRPr/>
                    </a:p>
                    <a:p>
                      <a:pPr marL="0" lvl="0" indent="0" algn="l" rtl="0">
                        <a:spcBef>
                          <a:spcPts val="0"/>
                        </a:spcBef>
                        <a:spcAft>
                          <a:spcPts val="0"/>
                        </a:spcAft>
                        <a:buNone/>
                      </a:pP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
                        <a:t>MDI CM Engineering</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a:t>John Seeman</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a:t>SLAC et al</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a:t>$250k</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a:t>50k</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311" name="Google Shape;311;p45"/>
          <p:cNvSpPr txBox="1"/>
          <p:nvPr/>
        </p:nvSpPr>
        <p:spPr>
          <a:xfrm>
            <a:off x="6404475" y="2522125"/>
            <a:ext cx="31902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100">
                <a:solidFill>
                  <a:schemeClr val="dk1"/>
                </a:solidFill>
                <a:latin typeface="Calibri"/>
                <a:ea typeface="Calibri"/>
                <a:cs typeface="Calibri"/>
                <a:sym typeface="Calibri"/>
              </a:rPr>
              <a:t>Request     FY26 Funding</a:t>
            </a:r>
            <a:endParaRPr sz="21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6">
          <a:extLst>
            <a:ext uri="{FF2B5EF4-FFF2-40B4-BE49-F238E27FC236}">
              <a16:creationId xmlns:a16="http://schemas.microsoft.com/office/drawing/2014/main" id="{C20AB7CF-34F2-091D-4467-E2AAFE9D0FD6}"/>
            </a:ext>
          </a:extLst>
        </p:cNvPr>
        <p:cNvGrpSpPr/>
        <p:nvPr/>
      </p:nvGrpSpPr>
      <p:grpSpPr>
        <a:xfrm>
          <a:off x="0" y="0"/>
          <a:ext cx="0" cy="0"/>
          <a:chOff x="0" y="0"/>
          <a:chExt cx="0" cy="0"/>
        </a:xfrm>
      </p:grpSpPr>
      <p:sp>
        <p:nvSpPr>
          <p:cNvPr id="307" name="Google Shape;307;p45">
            <a:extLst>
              <a:ext uri="{FF2B5EF4-FFF2-40B4-BE49-F238E27FC236}">
                <a16:creationId xmlns:a16="http://schemas.microsoft.com/office/drawing/2014/main" id="{234E439D-9D74-A27B-772F-C6E8CBE2C36E}"/>
              </a:ext>
            </a:extLst>
          </p:cNvPr>
          <p:cNvSpPr txBox="1">
            <a:spLocks noGrp="1"/>
          </p:cNvSpPr>
          <p:nvPr>
            <p:ph type="title"/>
          </p:nvPr>
        </p:nvSpPr>
        <p:spPr>
          <a:xfrm>
            <a:off x="731300" y="29431"/>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dirty="0">
                <a:solidFill>
                  <a:srgbClr val="981E32"/>
                </a:solidFill>
              </a:rPr>
              <a:t>R&amp;D Progress</a:t>
            </a:r>
            <a:endParaRPr dirty="0">
              <a:solidFill>
                <a:srgbClr val="981E32"/>
              </a:solidFill>
            </a:endParaRPr>
          </a:p>
        </p:txBody>
      </p:sp>
      <p:sp>
        <p:nvSpPr>
          <p:cNvPr id="308" name="Google Shape;308;p45">
            <a:extLst>
              <a:ext uri="{FF2B5EF4-FFF2-40B4-BE49-F238E27FC236}">
                <a16:creationId xmlns:a16="http://schemas.microsoft.com/office/drawing/2014/main" id="{BA814FB6-7C63-C79B-0F25-63897DFC3821}"/>
              </a:ext>
            </a:extLst>
          </p:cNvPr>
          <p:cNvSpPr txBox="1">
            <a:spLocks noGrp="1"/>
          </p:cNvSpPr>
          <p:nvPr>
            <p:ph type="sldNum" idx="12"/>
          </p:nvPr>
        </p:nvSpPr>
        <p:spPr>
          <a:xfrm>
            <a:off x="6457950" y="4767263"/>
            <a:ext cx="20574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16</a:t>
            </a:fld>
            <a:endParaRPr/>
          </a:p>
        </p:txBody>
      </p:sp>
      <p:sp>
        <p:nvSpPr>
          <p:cNvPr id="309" name="Google Shape;309;p45">
            <a:extLst>
              <a:ext uri="{FF2B5EF4-FFF2-40B4-BE49-F238E27FC236}">
                <a16:creationId xmlns:a16="http://schemas.microsoft.com/office/drawing/2014/main" id="{79D08A3A-DD66-A7D7-8A93-45BA871F441E}"/>
              </a:ext>
            </a:extLst>
          </p:cNvPr>
          <p:cNvSpPr txBox="1"/>
          <p:nvPr/>
        </p:nvSpPr>
        <p:spPr>
          <a:xfrm>
            <a:off x="240002" y="911975"/>
            <a:ext cx="4316500" cy="5519429"/>
          </a:xfrm>
          <a:prstGeom prst="rect">
            <a:avLst/>
          </a:prstGeom>
          <a:noFill/>
          <a:ln>
            <a:noFill/>
          </a:ln>
        </p:spPr>
        <p:txBody>
          <a:bodyPr spcFirstLastPara="1" wrap="square" lIns="91425" tIns="91425" rIns="91425" bIns="91425" anchor="t" anchorCtr="0">
            <a:spAutoFit/>
          </a:bodyPr>
          <a:lstStyle/>
          <a:p>
            <a:pPr marL="0" lvl="0" indent="0" algn="l" rtl="0">
              <a:spcBef>
                <a:spcPts val="1000"/>
              </a:spcBef>
              <a:spcAft>
                <a:spcPts val="0"/>
              </a:spcAft>
              <a:buNone/>
            </a:pPr>
            <a:r>
              <a:rPr lang="en-US" sz="2000" dirty="0">
                <a:solidFill>
                  <a:srgbClr val="0339B8"/>
                </a:solidFill>
                <a:latin typeface="Calibri"/>
                <a:ea typeface="Calibri"/>
                <a:cs typeface="Calibri"/>
                <a:sym typeface="Calibri"/>
              </a:rPr>
              <a:t>Presentations by all efforts directly supported by HFCC-ACC Tuesday pm</a:t>
            </a:r>
          </a:p>
          <a:p>
            <a:pPr marL="0" lvl="0" indent="0" algn="l" rtl="0">
              <a:spcBef>
                <a:spcPts val="1000"/>
              </a:spcBef>
              <a:spcAft>
                <a:spcPts val="0"/>
              </a:spcAft>
              <a:buNone/>
            </a:pPr>
            <a:r>
              <a:rPr lang="en-US" sz="2000" dirty="0">
                <a:solidFill>
                  <a:srgbClr val="0339B8"/>
                </a:solidFill>
                <a:latin typeface="Calibri"/>
                <a:ea typeface="Calibri"/>
                <a:cs typeface="Calibri"/>
                <a:sym typeface="Calibri"/>
              </a:rPr>
              <a:t>There are other on-going efforts:</a:t>
            </a:r>
          </a:p>
          <a:p>
            <a:pPr marL="342900" lvl="0" indent="-342900" algn="l" rtl="0">
              <a:spcBef>
                <a:spcPts val="1000"/>
              </a:spcBef>
              <a:spcAft>
                <a:spcPts val="0"/>
              </a:spcAft>
              <a:buFont typeface="Arial" panose="020B0604020202020204" pitchFamily="34" charset="0"/>
              <a:buChar char="•"/>
            </a:pPr>
            <a:r>
              <a:rPr lang="en-US" sz="2000" dirty="0">
                <a:solidFill>
                  <a:srgbClr val="0339B8"/>
                </a:solidFill>
                <a:latin typeface="Calibri"/>
                <a:ea typeface="Calibri"/>
                <a:cs typeface="Calibri"/>
                <a:sym typeface="Calibri"/>
              </a:rPr>
              <a:t>BNL LDRD supporting IR magnet studies based on direct-wind</a:t>
            </a:r>
          </a:p>
          <a:p>
            <a:pPr marL="342900" lvl="0" indent="-342900" algn="l" rtl="0">
              <a:spcBef>
                <a:spcPts val="1000"/>
              </a:spcBef>
              <a:spcAft>
                <a:spcPts val="0"/>
              </a:spcAft>
              <a:buFont typeface="Arial" panose="020B0604020202020204" pitchFamily="34" charset="0"/>
              <a:buChar char="•"/>
            </a:pPr>
            <a:r>
              <a:rPr lang="en-US" sz="2000" dirty="0">
                <a:solidFill>
                  <a:srgbClr val="0339B8"/>
                </a:solidFill>
                <a:latin typeface="Calibri"/>
                <a:ea typeface="Calibri"/>
                <a:cs typeface="Calibri"/>
                <a:sym typeface="Calibri"/>
              </a:rPr>
              <a:t>Studies at FACET on Injector beam dynamics</a:t>
            </a:r>
          </a:p>
          <a:p>
            <a:pPr marL="0" lvl="0" indent="0" algn="l" rtl="0">
              <a:spcBef>
                <a:spcPts val="1000"/>
              </a:spcBef>
              <a:spcAft>
                <a:spcPts val="0"/>
              </a:spcAft>
              <a:buNone/>
            </a:pPr>
            <a:r>
              <a:rPr lang="en-US" sz="2000" dirty="0">
                <a:solidFill>
                  <a:srgbClr val="0339B8"/>
                </a:solidFill>
                <a:latin typeface="Calibri"/>
                <a:ea typeface="Calibri"/>
                <a:cs typeface="Calibri"/>
                <a:sym typeface="Calibri"/>
              </a:rPr>
              <a:t>Two new LDRD’s will be started: LBNL on HTS magnets and SLAC on MDI. </a:t>
            </a:r>
            <a:br>
              <a:rPr lang="en-US" sz="2000" dirty="0">
                <a:solidFill>
                  <a:srgbClr val="0339B8"/>
                </a:solidFill>
                <a:latin typeface="Calibri"/>
                <a:ea typeface="Calibri"/>
                <a:cs typeface="Calibri"/>
                <a:sym typeface="Calibri"/>
              </a:rPr>
            </a:br>
            <a:r>
              <a:rPr lang="en-US" sz="2000" dirty="0">
                <a:solidFill>
                  <a:srgbClr val="0339B8"/>
                </a:solidFill>
                <a:latin typeface="Calibri"/>
                <a:ea typeface="Calibri"/>
                <a:cs typeface="Calibri"/>
                <a:sym typeface="Calibri"/>
              </a:rPr>
              <a:t>Plus there are three additional LDRD or PD’s under review at SLAC and Fermilab</a:t>
            </a:r>
            <a:br>
              <a:rPr lang="en-US" sz="2000" dirty="0">
                <a:solidFill>
                  <a:srgbClr val="0339B8"/>
                </a:solidFill>
                <a:latin typeface="Calibri"/>
                <a:ea typeface="Calibri"/>
                <a:cs typeface="Calibri"/>
                <a:sym typeface="Calibri"/>
              </a:rPr>
            </a:br>
            <a:r>
              <a:rPr lang="en-US" sz="2000" dirty="0">
                <a:solidFill>
                  <a:srgbClr val="0339B8"/>
                </a:solidFill>
                <a:latin typeface="Calibri"/>
                <a:ea typeface="Calibri"/>
                <a:cs typeface="Calibri"/>
                <a:sym typeface="Calibri"/>
              </a:rPr>
              <a:t> </a:t>
            </a:r>
            <a:endParaRPr sz="2000" dirty="0">
              <a:solidFill>
                <a:srgbClr val="0339B8"/>
              </a:solidFill>
              <a:latin typeface="Calibri"/>
              <a:ea typeface="Calibri"/>
              <a:cs typeface="Calibri"/>
              <a:sym typeface="Calibri"/>
            </a:endParaRPr>
          </a:p>
          <a:p>
            <a:pPr marL="0" lvl="0" indent="0" algn="l" rtl="0">
              <a:spcBef>
                <a:spcPts val="1000"/>
              </a:spcBef>
              <a:spcAft>
                <a:spcPts val="0"/>
              </a:spcAft>
              <a:buNone/>
            </a:pPr>
            <a:endParaRPr sz="2000" dirty="0">
              <a:solidFill>
                <a:srgbClr val="0339B8"/>
              </a:solidFill>
              <a:latin typeface="Calibri"/>
              <a:ea typeface="Calibri"/>
              <a:cs typeface="Calibri"/>
              <a:sym typeface="Calibri"/>
            </a:endParaRPr>
          </a:p>
          <a:p>
            <a:pPr marL="177800" lvl="0" indent="0" algn="l" rtl="0">
              <a:spcBef>
                <a:spcPts val="1000"/>
              </a:spcBef>
              <a:spcAft>
                <a:spcPts val="1000"/>
              </a:spcAft>
              <a:buNone/>
            </a:pPr>
            <a:endParaRPr sz="2000" dirty="0">
              <a:solidFill>
                <a:srgbClr val="0339B8"/>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1A2A466C-1174-D176-B8C1-895AC3F46BD7}"/>
              </a:ext>
            </a:extLst>
          </p:cNvPr>
          <p:cNvPicPr>
            <a:picLocks noChangeAspect="1"/>
          </p:cNvPicPr>
          <p:nvPr/>
        </p:nvPicPr>
        <p:blipFill>
          <a:blip r:embed="rId3"/>
          <a:stretch>
            <a:fillRect/>
          </a:stretch>
        </p:blipFill>
        <p:spPr>
          <a:xfrm>
            <a:off x="4470617" y="824548"/>
            <a:ext cx="4661928" cy="4318952"/>
          </a:xfrm>
          <a:prstGeom prst="rect">
            <a:avLst/>
          </a:prstGeom>
        </p:spPr>
      </p:pic>
    </p:spTree>
    <p:extLst>
      <p:ext uri="{BB962C8B-B14F-4D97-AF65-F5344CB8AC3E}">
        <p14:creationId xmlns:p14="http://schemas.microsoft.com/office/powerpoint/2010/main" val="2805079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5">
          <a:extLst>
            <a:ext uri="{FF2B5EF4-FFF2-40B4-BE49-F238E27FC236}">
              <a16:creationId xmlns:a16="http://schemas.microsoft.com/office/drawing/2014/main" id="{32ED0543-B9AF-3F00-4BDB-88971B4BA090}"/>
            </a:ext>
          </a:extLst>
        </p:cNvPr>
        <p:cNvGrpSpPr/>
        <p:nvPr/>
      </p:nvGrpSpPr>
      <p:grpSpPr>
        <a:xfrm>
          <a:off x="0" y="0"/>
          <a:ext cx="0" cy="0"/>
          <a:chOff x="0" y="0"/>
          <a:chExt cx="0" cy="0"/>
        </a:xfrm>
      </p:grpSpPr>
      <p:sp>
        <p:nvSpPr>
          <p:cNvPr id="176" name="Google Shape;176;p32">
            <a:extLst>
              <a:ext uri="{FF2B5EF4-FFF2-40B4-BE49-F238E27FC236}">
                <a16:creationId xmlns:a16="http://schemas.microsoft.com/office/drawing/2014/main" id="{F833417C-3DF3-5AB4-EB5F-9858B5C5AF92}"/>
              </a:ext>
            </a:extLst>
          </p:cNvPr>
          <p:cNvSpPr txBox="1">
            <a:spLocks noGrp="1"/>
          </p:cNvSpPr>
          <p:nvPr>
            <p:ph type="title"/>
          </p:nvPr>
        </p:nvSpPr>
        <p:spPr>
          <a:xfrm>
            <a:off x="435234" y="-172622"/>
            <a:ext cx="8153305" cy="994200"/>
          </a:xfrm>
          <a:prstGeom prst="rect">
            <a:avLst/>
          </a:prstGeom>
        </p:spPr>
        <p:txBody>
          <a:bodyPr spcFirstLastPara="1" wrap="square" lIns="68575" tIns="34275" rIns="68575" bIns="34275" anchor="ctr" anchorCtr="0">
            <a:normAutofit/>
          </a:bodyPr>
          <a:lstStyle/>
          <a:p>
            <a:pPr marL="0" lvl="0" indent="0" algn="ctr" rtl="0">
              <a:spcBef>
                <a:spcPts val="0"/>
              </a:spcBef>
              <a:spcAft>
                <a:spcPts val="0"/>
              </a:spcAft>
              <a:buNone/>
            </a:pPr>
            <a:r>
              <a:rPr lang="en" sz="3000" dirty="0">
                <a:solidFill>
                  <a:srgbClr val="A61C00"/>
                </a:solidFill>
              </a:rPr>
              <a:t>FCC Accelerator R&amp;D Currently Underway in the US</a:t>
            </a:r>
            <a:endParaRPr sz="3000" dirty="0">
              <a:solidFill>
                <a:srgbClr val="A61C00"/>
              </a:solidFill>
            </a:endParaRPr>
          </a:p>
        </p:txBody>
      </p:sp>
      <p:sp>
        <p:nvSpPr>
          <p:cNvPr id="180" name="Google Shape;180;p32">
            <a:extLst>
              <a:ext uri="{FF2B5EF4-FFF2-40B4-BE49-F238E27FC236}">
                <a16:creationId xmlns:a16="http://schemas.microsoft.com/office/drawing/2014/main" id="{BDA6AAB1-E8F4-DF6C-0F3D-800273D72326}"/>
              </a:ext>
            </a:extLst>
          </p:cNvPr>
          <p:cNvSpPr txBox="1">
            <a:spLocks noGrp="1"/>
          </p:cNvSpPr>
          <p:nvPr>
            <p:ph type="sldNum" idx="12"/>
          </p:nvPr>
        </p:nvSpPr>
        <p:spPr>
          <a:xfrm>
            <a:off x="6457950" y="4767263"/>
            <a:ext cx="20574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
              <a:t>17</a:t>
            </a:fld>
            <a:endParaRPr/>
          </a:p>
        </p:txBody>
      </p:sp>
      <p:sp>
        <p:nvSpPr>
          <p:cNvPr id="2" name="TextBox 1">
            <a:extLst>
              <a:ext uri="{FF2B5EF4-FFF2-40B4-BE49-F238E27FC236}">
                <a16:creationId xmlns:a16="http://schemas.microsoft.com/office/drawing/2014/main" id="{723ACAB9-FAB3-F80C-E216-4B1E53F1A01B}"/>
              </a:ext>
            </a:extLst>
          </p:cNvPr>
          <p:cNvSpPr txBox="1"/>
          <p:nvPr/>
        </p:nvSpPr>
        <p:spPr>
          <a:xfrm>
            <a:off x="119270" y="727361"/>
            <a:ext cx="643125" cy="307777"/>
          </a:xfrm>
          <a:prstGeom prst="rect">
            <a:avLst/>
          </a:prstGeom>
          <a:noFill/>
        </p:spPr>
        <p:txBody>
          <a:bodyPr wrap="none" rtlCol="0">
            <a:spAutoFit/>
          </a:bodyPr>
          <a:lstStyle/>
          <a:p>
            <a:r>
              <a:rPr lang="en-US" dirty="0"/>
              <a:t>FNAL</a:t>
            </a:r>
          </a:p>
        </p:txBody>
      </p:sp>
      <p:sp>
        <p:nvSpPr>
          <p:cNvPr id="3" name="TextBox 2">
            <a:extLst>
              <a:ext uri="{FF2B5EF4-FFF2-40B4-BE49-F238E27FC236}">
                <a16:creationId xmlns:a16="http://schemas.microsoft.com/office/drawing/2014/main" id="{7D63817C-517B-320B-7D65-DC1C04EBC2BE}"/>
              </a:ext>
            </a:extLst>
          </p:cNvPr>
          <p:cNvSpPr txBox="1"/>
          <p:nvPr/>
        </p:nvSpPr>
        <p:spPr>
          <a:xfrm>
            <a:off x="134242" y="2827831"/>
            <a:ext cx="654346" cy="307777"/>
          </a:xfrm>
          <a:prstGeom prst="rect">
            <a:avLst/>
          </a:prstGeom>
          <a:noFill/>
        </p:spPr>
        <p:txBody>
          <a:bodyPr wrap="none" rtlCol="0">
            <a:spAutoFit/>
          </a:bodyPr>
          <a:lstStyle/>
          <a:p>
            <a:r>
              <a:rPr lang="en-US" dirty="0"/>
              <a:t>SLAC</a:t>
            </a:r>
          </a:p>
        </p:txBody>
      </p:sp>
      <p:sp>
        <p:nvSpPr>
          <p:cNvPr id="4" name="TextBox 3">
            <a:extLst>
              <a:ext uri="{FF2B5EF4-FFF2-40B4-BE49-F238E27FC236}">
                <a16:creationId xmlns:a16="http://schemas.microsoft.com/office/drawing/2014/main" id="{19118EDA-B68B-98B4-5CCA-94648535BCE0}"/>
              </a:ext>
            </a:extLst>
          </p:cNvPr>
          <p:cNvSpPr txBox="1"/>
          <p:nvPr/>
        </p:nvSpPr>
        <p:spPr>
          <a:xfrm>
            <a:off x="4244827" y="727360"/>
            <a:ext cx="534121" cy="307777"/>
          </a:xfrm>
          <a:prstGeom prst="rect">
            <a:avLst/>
          </a:prstGeom>
          <a:noFill/>
        </p:spPr>
        <p:txBody>
          <a:bodyPr wrap="none" rtlCol="0">
            <a:spAutoFit/>
          </a:bodyPr>
          <a:lstStyle/>
          <a:p>
            <a:r>
              <a:rPr lang="en-US" dirty="0"/>
              <a:t>BNL</a:t>
            </a:r>
          </a:p>
        </p:txBody>
      </p:sp>
      <p:sp>
        <p:nvSpPr>
          <p:cNvPr id="5" name="TextBox 4">
            <a:extLst>
              <a:ext uri="{FF2B5EF4-FFF2-40B4-BE49-F238E27FC236}">
                <a16:creationId xmlns:a16="http://schemas.microsoft.com/office/drawing/2014/main" id="{11809988-B411-C3A9-8687-F7AC8DEFF99D}"/>
              </a:ext>
            </a:extLst>
          </p:cNvPr>
          <p:cNvSpPr txBox="1"/>
          <p:nvPr/>
        </p:nvSpPr>
        <p:spPr>
          <a:xfrm>
            <a:off x="4244827" y="2827830"/>
            <a:ext cx="633507" cy="307777"/>
          </a:xfrm>
          <a:prstGeom prst="rect">
            <a:avLst/>
          </a:prstGeom>
          <a:noFill/>
        </p:spPr>
        <p:txBody>
          <a:bodyPr wrap="none" rtlCol="0">
            <a:spAutoFit/>
          </a:bodyPr>
          <a:lstStyle/>
          <a:p>
            <a:r>
              <a:rPr lang="en-US" dirty="0"/>
              <a:t>LBNL</a:t>
            </a:r>
          </a:p>
        </p:txBody>
      </p:sp>
      <p:pic>
        <p:nvPicPr>
          <p:cNvPr id="6" name="Picture 5">
            <a:extLst>
              <a:ext uri="{FF2B5EF4-FFF2-40B4-BE49-F238E27FC236}">
                <a16:creationId xmlns:a16="http://schemas.microsoft.com/office/drawing/2014/main" id="{5E9BE093-CCB6-4918-2D00-CBBAE2CD4B53}"/>
              </a:ext>
            </a:extLst>
          </p:cNvPr>
          <p:cNvPicPr>
            <a:picLocks noChangeAspect="1"/>
          </p:cNvPicPr>
          <p:nvPr/>
        </p:nvPicPr>
        <p:blipFill>
          <a:blip r:embed="rId3"/>
          <a:stretch>
            <a:fillRect/>
          </a:stretch>
        </p:blipFill>
        <p:spPr>
          <a:xfrm>
            <a:off x="1582310" y="3977717"/>
            <a:ext cx="2461874" cy="998057"/>
          </a:xfrm>
          <a:prstGeom prst="rect">
            <a:avLst/>
          </a:prstGeom>
          <a:effectLst>
            <a:outerShdw blurRad="63500" sx="102000" sy="102000" algn="ctr" rotWithShape="0">
              <a:prstClr val="black">
                <a:alpha val="40000"/>
              </a:prstClr>
            </a:outerShdw>
          </a:effectLst>
        </p:spPr>
      </p:pic>
      <p:sp>
        <p:nvSpPr>
          <p:cNvPr id="11" name="TextBox 10">
            <a:extLst>
              <a:ext uri="{FF2B5EF4-FFF2-40B4-BE49-F238E27FC236}">
                <a16:creationId xmlns:a16="http://schemas.microsoft.com/office/drawing/2014/main" id="{A011CF15-C643-F744-F537-F666C5866927}"/>
              </a:ext>
            </a:extLst>
          </p:cNvPr>
          <p:cNvSpPr txBox="1"/>
          <p:nvPr/>
        </p:nvSpPr>
        <p:spPr>
          <a:xfrm>
            <a:off x="195016" y="3245726"/>
            <a:ext cx="4683318" cy="1384995"/>
          </a:xfrm>
          <a:prstGeom prst="rect">
            <a:avLst/>
          </a:prstGeom>
          <a:noFill/>
        </p:spPr>
        <p:txBody>
          <a:bodyPr wrap="square" rtlCol="0">
            <a:spAutoFit/>
          </a:bodyPr>
          <a:lstStyle/>
          <a:p>
            <a:pPr marL="285750" indent="-285750">
              <a:buFont typeface="Arial" panose="020B0604020202020204" pitchFamily="34" charset="0"/>
              <a:buChar char="•"/>
            </a:pPr>
            <a:r>
              <a:rPr lang="en-US" dirty="0"/>
              <a:t>MDI design with BNL</a:t>
            </a:r>
          </a:p>
          <a:p>
            <a:pPr marL="285750" indent="-285750">
              <a:buFont typeface="Arial" panose="020B0604020202020204" pitchFamily="34" charset="0"/>
              <a:buChar char="•"/>
            </a:pPr>
            <a:r>
              <a:rPr lang="en-US" dirty="0"/>
              <a:t>Beam-beam modeling with LBNL</a:t>
            </a:r>
          </a:p>
          <a:p>
            <a:pPr marL="285750" indent="-285750">
              <a:buFont typeface="Arial" panose="020B0604020202020204" pitchFamily="34" charset="0"/>
              <a:buChar char="•"/>
            </a:pPr>
            <a:r>
              <a:rPr lang="en-US" dirty="0"/>
              <a:t>Injector tests at FACET</a:t>
            </a:r>
          </a:p>
          <a:p>
            <a:pPr marL="285750" indent="-285750">
              <a:buFont typeface="Arial" panose="020B0604020202020204" pitchFamily="34" charset="0"/>
              <a:buChar char="•"/>
            </a:pPr>
            <a:r>
              <a:rPr lang="en-US" dirty="0"/>
              <a:t>RF sources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12" name="TextBox 11">
            <a:extLst>
              <a:ext uri="{FF2B5EF4-FFF2-40B4-BE49-F238E27FC236}">
                <a16:creationId xmlns:a16="http://schemas.microsoft.com/office/drawing/2014/main" id="{5943761F-872E-918A-D803-B57824B552C2}"/>
              </a:ext>
            </a:extLst>
          </p:cNvPr>
          <p:cNvSpPr txBox="1"/>
          <p:nvPr/>
        </p:nvSpPr>
        <p:spPr>
          <a:xfrm>
            <a:off x="195016" y="1029063"/>
            <a:ext cx="4683318" cy="523220"/>
          </a:xfrm>
          <a:prstGeom prst="rect">
            <a:avLst/>
          </a:prstGeom>
          <a:noFill/>
        </p:spPr>
        <p:txBody>
          <a:bodyPr wrap="square" rtlCol="0">
            <a:spAutoFit/>
          </a:bodyPr>
          <a:lstStyle/>
          <a:p>
            <a:pPr marL="285750" indent="-285750">
              <a:buFont typeface="Arial" panose="020B0604020202020204" pitchFamily="34" charset="0"/>
              <a:buChar char="•"/>
            </a:pPr>
            <a:r>
              <a:rPr lang="en-US" dirty="0"/>
              <a:t>800 MHz SRF design</a:t>
            </a:r>
          </a:p>
          <a:p>
            <a:pPr marL="285750" indent="-285750">
              <a:buFont typeface="Arial" panose="020B0604020202020204" pitchFamily="34" charset="0"/>
              <a:buChar char="•"/>
            </a:pPr>
            <a:endParaRPr lang="en-US" dirty="0"/>
          </a:p>
        </p:txBody>
      </p:sp>
      <p:pic>
        <p:nvPicPr>
          <p:cNvPr id="13" name="Picture 12">
            <a:extLst>
              <a:ext uri="{FF2B5EF4-FFF2-40B4-BE49-F238E27FC236}">
                <a16:creationId xmlns:a16="http://schemas.microsoft.com/office/drawing/2014/main" id="{92612813-EB0F-3100-90F8-2F1E0D52BD5D}"/>
              </a:ext>
            </a:extLst>
          </p:cNvPr>
          <p:cNvPicPr>
            <a:picLocks noChangeAspect="1"/>
          </p:cNvPicPr>
          <p:nvPr/>
        </p:nvPicPr>
        <p:blipFill rotWithShape="1">
          <a:blip r:embed="rId4"/>
          <a:srcRect t="17586" b="18963"/>
          <a:stretch/>
        </p:blipFill>
        <p:spPr>
          <a:xfrm>
            <a:off x="1073461" y="1459352"/>
            <a:ext cx="2618727" cy="1246214"/>
          </a:xfrm>
          <a:prstGeom prst="rect">
            <a:avLst/>
          </a:prstGeom>
          <a:effectLst>
            <a:outerShdw blurRad="63500" sx="102000" sy="102000" algn="ctr" rotWithShape="0">
              <a:prstClr val="black">
                <a:alpha val="40000"/>
              </a:prstClr>
            </a:outerShdw>
          </a:effectLst>
        </p:spPr>
      </p:pic>
      <p:sp>
        <p:nvSpPr>
          <p:cNvPr id="14" name="TextBox 13">
            <a:extLst>
              <a:ext uri="{FF2B5EF4-FFF2-40B4-BE49-F238E27FC236}">
                <a16:creationId xmlns:a16="http://schemas.microsoft.com/office/drawing/2014/main" id="{3B19E1FE-A83C-384C-FCE9-2E865140D70D}"/>
              </a:ext>
            </a:extLst>
          </p:cNvPr>
          <p:cNvSpPr txBox="1"/>
          <p:nvPr/>
        </p:nvSpPr>
        <p:spPr>
          <a:xfrm>
            <a:off x="4440830" y="1005911"/>
            <a:ext cx="4683318" cy="523220"/>
          </a:xfrm>
          <a:prstGeom prst="rect">
            <a:avLst/>
          </a:prstGeom>
          <a:noFill/>
        </p:spPr>
        <p:txBody>
          <a:bodyPr wrap="square" rtlCol="0">
            <a:spAutoFit/>
          </a:bodyPr>
          <a:lstStyle/>
          <a:p>
            <a:pPr marL="285750" indent="-285750">
              <a:buFont typeface="Arial" panose="020B0604020202020204" pitchFamily="34" charset="0"/>
              <a:buChar char="•"/>
            </a:pPr>
            <a:r>
              <a:rPr lang="en-US" dirty="0"/>
              <a:t>Direct wind magnets for MDI</a:t>
            </a:r>
          </a:p>
          <a:p>
            <a:pPr marL="285750" indent="-285750">
              <a:buFont typeface="Arial" panose="020B0604020202020204" pitchFamily="34" charset="0"/>
              <a:buChar char="•"/>
            </a:pPr>
            <a:endParaRPr lang="en-US" dirty="0"/>
          </a:p>
        </p:txBody>
      </p:sp>
      <p:pic>
        <p:nvPicPr>
          <p:cNvPr id="15" name="Picture 14" descr="Brett Parker | Superconducting Magnet Division">
            <a:extLst>
              <a:ext uri="{FF2B5EF4-FFF2-40B4-BE49-F238E27FC236}">
                <a16:creationId xmlns:a16="http://schemas.microsoft.com/office/drawing/2014/main" id="{EFC84D8A-024E-0BF0-F72E-8A15F9756859}"/>
              </a:ext>
            </a:extLst>
          </p:cNvPr>
          <p:cNvPicPr>
            <a:picLocks noChangeAspect="1"/>
          </p:cNvPicPr>
          <p:nvPr/>
        </p:nvPicPr>
        <p:blipFill>
          <a:blip r:embed="rId5"/>
          <a:stretch>
            <a:fillRect/>
          </a:stretch>
        </p:blipFill>
        <p:spPr>
          <a:xfrm>
            <a:off x="5811900" y="1459352"/>
            <a:ext cx="2354090" cy="1319239"/>
          </a:xfrm>
          <a:prstGeom prst="rect">
            <a:avLst/>
          </a:prstGeom>
          <a:effectLst>
            <a:outerShdw blurRad="63500" sx="102000" sy="102000" algn="ctr" rotWithShape="0">
              <a:prstClr val="black">
                <a:alpha val="40000"/>
              </a:prstClr>
            </a:outerShdw>
          </a:effectLst>
        </p:spPr>
      </p:pic>
      <p:sp>
        <p:nvSpPr>
          <p:cNvPr id="16" name="TextBox 15">
            <a:extLst>
              <a:ext uri="{FF2B5EF4-FFF2-40B4-BE49-F238E27FC236}">
                <a16:creationId xmlns:a16="http://schemas.microsoft.com/office/drawing/2014/main" id="{1F89D556-985A-B47F-A347-1E990472EA95}"/>
              </a:ext>
            </a:extLst>
          </p:cNvPr>
          <p:cNvSpPr txBox="1"/>
          <p:nvPr/>
        </p:nvSpPr>
        <p:spPr>
          <a:xfrm>
            <a:off x="4561580" y="3222574"/>
            <a:ext cx="4683318" cy="523220"/>
          </a:xfrm>
          <a:prstGeom prst="rect">
            <a:avLst/>
          </a:prstGeom>
          <a:noFill/>
        </p:spPr>
        <p:txBody>
          <a:bodyPr wrap="square" rtlCol="0">
            <a:spAutoFit/>
          </a:bodyPr>
          <a:lstStyle/>
          <a:p>
            <a:pPr marL="285750" indent="-285750">
              <a:buFont typeface="Arial" panose="020B0604020202020204" pitchFamily="34" charset="0"/>
              <a:buChar char="•"/>
            </a:pPr>
            <a:r>
              <a:rPr lang="en-US" dirty="0"/>
              <a:t>Advanced accelerator modeling</a:t>
            </a:r>
          </a:p>
          <a:p>
            <a:pPr marL="285750" indent="-285750">
              <a:buFont typeface="Arial" panose="020B0604020202020204" pitchFamily="34" charset="0"/>
              <a:buChar char="•"/>
            </a:pPr>
            <a:endParaRPr lang="en-US" dirty="0"/>
          </a:p>
        </p:txBody>
      </p:sp>
      <p:pic>
        <p:nvPicPr>
          <p:cNvPr id="17" name="Picture 16" descr="Inputs and Outputs — WarpX 23.04 documentation">
            <a:extLst>
              <a:ext uri="{FF2B5EF4-FFF2-40B4-BE49-F238E27FC236}">
                <a16:creationId xmlns:a16="http://schemas.microsoft.com/office/drawing/2014/main" id="{0A185B85-CF73-E18D-A294-EEDE77C253DE}"/>
              </a:ext>
            </a:extLst>
          </p:cNvPr>
          <p:cNvPicPr>
            <a:picLocks noChangeAspect="1"/>
          </p:cNvPicPr>
          <p:nvPr/>
        </p:nvPicPr>
        <p:blipFill>
          <a:blip r:embed="rId6"/>
          <a:stretch>
            <a:fillRect/>
          </a:stretch>
        </p:blipFill>
        <p:spPr>
          <a:xfrm>
            <a:off x="5811900" y="3539959"/>
            <a:ext cx="2354090" cy="150140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8363707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49"/>
          <p:cNvSpPr txBox="1">
            <a:spLocks noGrp="1"/>
          </p:cNvSpPr>
          <p:nvPr>
            <p:ph type="title"/>
          </p:nvPr>
        </p:nvSpPr>
        <p:spPr>
          <a:xfrm>
            <a:off x="731300" y="29431"/>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dirty="0">
                <a:solidFill>
                  <a:srgbClr val="981E32"/>
                </a:solidFill>
              </a:rPr>
              <a:t>Plans for FY27</a:t>
            </a:r>
            <a:endParaRPr dirty="0">
              <a:solidFill>
                <a:srgbClr val="981E32"/>
              </a:solidFill>
            </a:endParaRPr>
          </a:p>
        </p:txBody>
      </p:sp>
      <p:sp>
        <p:nvSpPr>
          <p:cNvPr id="338" name="Google Shape;338;p49"/>
          <p:cNvSpPr txBox="1">
            <a:spLocks noGrp="1"/>
          </p:cNvSpPr>
          <p:nvPr>
            <p:ph type="sldNum" idx="12"/>
          </p:nvPr>
        </p:nvSpPr>
        <p:spPr>
          <a:xfrm>
            <a:off x="6457950" y="4767263"/>
            <a:ext cx="20574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18</a:t>
            </a:fld>
            <a:endParaRPr/>
          </a:p>
        </p:txBody>
      </p:sp>
      <p:sp>
        <p:nvSpPr>
          <p:cNvPr id="339" name="Google Shape;339;p49"/>
          <p:cNvSpPr txBox="1"/>
          <p:nvPr/>
        </p:nvSpPr>
        <p:spPr>
          <a:xfrm>
            <a:off x="200100" y="1143850"/>
            <a:ext cx="8943900" cy="3672770"/>
          </a:xfrm>
          <a:prstGeom prst="rect">
            <a:avLst/>
          </a:prstGeom>
          <a:noFill/>
          <a:ln>
            <a:noFill/>
          </a:ln>
        </p:spPr>
        <p:txBody>
          <a:bodyPr spcFirstLastPara="1" wrap="square" lIns="91425" tIns="91425" rIns="91425" bIns="91425" anchor="t" anchorCtr="0">
            <a:spAutoFit/>
          </a:bodyPr>
          <a:lstStyle/>
          <a:p>
            <a:pPr marL="177800" lvl="0" indent="-165100" algn="l" rtl="0">
              <a:spcBef>
                <a:spcPts val="400"/>
              </a:spcBef>
              <a:spcAft>
                <a:spcPts val="0"/>
              </a:spcAft>
              <a:buClr>
                <a:srgbClr val="0339B8"/>
              </a:buClr>
              <a:buSzPts val="2000"/>
              <a:buFont typeface="Calibri"/>
              <a:buChar char="■"/>
            </a:pPr>
            <a:r>
              <a:rPr lang="en" sz="2000" dirty="0">
                <a:solidFill>
                  <a:srgbClr val="0339B8"/>
                </a:solidFill>
                <a:latin typeface="Calibri"/>
                <a:ea typeface="Calibri"/>
                <a:cs typeface="Calibri"/>
                <a:sym typeface="Calibri"/>
              </a:rPr>
              <a:t>Funding guidance of $500k for FY27</a:t>
            </a:r>
          </a:p>
          <a:p>
            <a:pPr marL="177800" lvl="0" indent="-165100" algn="l" rtl="0">
              <a:spcBef>
                <a:spcPts val="400"/>
              </a:spcBef>
              <a:spcAft>
                <a:spcPts val="0"/>
              </a:spcAft>
              <a:buClr>
                <a:srgbClr val="0339B8"/>
              </a:buClr>
              <a:buSzPts val="2000"/>
              <a:buFont typeface="Calibri"/>
              <a:buChar char="■"/>
            </a:pPr>
            <a:r>
              <a:rPr lang="en" sz="2000" dirty="0">
                <a:solidFill>
                  <a:srgbClr val="0339B8"/>
                </a:solidFill>
                <a:latin typeface="Calibri"/>
                <a:ea typeface="Calibri"/>
                <a:cs typeface="Calibri"/>
                <a:sym typeface="Calibri"/>
              </a:rPr>
              <a:t>This collaboration meeting is being used to review program and consider new contributions</a:t>
            </a:r>
          </a:p>
          <a:p>
            <a:pPr marL="177800" lvl="0" indent="-165100">
              <a:spcBef>
                <a:spcPts val="400"/>
              </a:spcBef>
              <a:buClr>
                <a:srgbClr val="0339B8"/>
              </a:buClr>
              <a:buSzPts val="2000"/>
              <a:buFont typeface="Calibri"/>
              <a:buChar char="■"/>
            </a:pPr>
            <a:r>
              <a:rPr lang="en" sz="2000" dirty="0">
                <a:solidFill>
                  <a:srgbClr val="0339B8"/>
                </a:solidFill>
                <a:latin typeface="Calibri"/>
                <a:ea typeface="Calibri"/>
                <a:cs typeface="Calibri"/>
                <a:sym typeface="Calibri"/>
              </a:rPr>
              <a:t>Adjust as FCC Design evolves, e.g. SRF Review and HTS plan update this Fall </a:t>
            </a:r>
          </a:p>
          <a:p>
            <a:pPr marL="177800" lvl="0" indent="-165100" algn="l" rtl="0">
              <a:spcBef>
                <a:spcPts val="400"/>
              </a:spcBef>
              <a:spcAft>
                <a:spcPts val="0"/>
              </a:spcAft>
              <a:buClr>
                <a:srgbClr val="0339B8"/>
              </a:buClr>
              <a:buSzPts val="2000"/>
              <a:buFont typeface="Calibri"/>
              <a:buChar char="■"/>
            </a:pPr>
            <a:r>
              <a:rPr lang="en" sz="2000" dirty="0">
                <a:solidFill>
                  <a:srgbClr val="0339B8"/>
                </a:solidFill>
                <a:latin typeface="Calibri"/>
                <a:ea typeface="Calibri"/>
                <a:cs typeface="Calibri"/>
                <a:sym typeface="Calibri"/>
              </a:rPr>
              <a:t>Meet with OHENP in late Fall to clarify future program </a:t>
            </a:r>
          </a:p>
          <a:p>
            <a:pPr marL="177800" lvl="0" indent="-165100" algn="l" rtl="0">
              <a:spcBef>
                <a:spcPts val="1000"/>
              </a:spcBef>
              <a:spcAft>
                <a:spcPts val="0"/>
              </a:spcAft>
              <a:buClr>
                <a:srgbClr val="0339B8"/>
              </a:buClr>
              <a:buSzPts val="2000"/>
              <a:buFont typeface="Calibri"/>
              <a:buChar char="■"/>
            </a:pPr>
            <a:r>
              <a:rPr lang="en" sz="2000" dirty="0">
                <a:solidFill>
                  <a:srgbClr val="0339B8"/>
                </a:solidFill>
                <a:latin typeface="Calibri"/>
                <a:ea typeface="Calibri"/>
                <a:cs typeface="Calibri"/>
                <a:sym typeface="Calibri"/>
              </a:rPr>
              <a:t>Hold in-person L2 meeting on February timescale, before FCC Week 2027</a:t>
            </a:r>
            <a:endParaRPr sz="2000" dirty="0">
              <a:solidFill>
                <a:srgbClr val="0339B8"/>
              </a:solidFill>
              <a:latin typeface="Calibri"/>
              <a:ea typeface="Calibri"/>
              <a:cs typeface="Calibri"/>
              <a:sym typeface="Calibri"/>
            </a:endParaRPr>
          </a:p>
          <a:p>
            <a:pPr marL="177800" lvl="0" indent="-165100" algn="l" rtl="0">
              <a:spcBef>
                <a:spcPts val="1000"/>
              </a:spcBef>
              <a:spcAft>
                <a:spcPts val="0"/>
              </a:spcAft>
              <a:buClr>
                <a:srgbClr val="0339B8"/>
              </a:buClr>
              <a:buSzPts val="2000"/>
              <a:buFont typeface="Calibri"/>
              <a:buChar char="■"/>
            </a:pPr>
            <a:r>
              <a:rPr lang="en" sz="2000" dirty="0">
                <a:solidFill>
                  <a:srgbClr val="0339B8"/>
                </a:solidFill>
                <a:latin typeface="Calibri"/>
                <a:ea typeface="Calibri"/>
                <a:cs typeface="Calibri"/>
                <a:sym typeface="Calibri"/>
              </a:rPr>
              <a:t>Update proposals for FY28 in late Spring </a:t>
            </a:r>
            <a:endParaRPr sz="2000" dirty="0">
              <a:solidFill>
                <a:srgbClr val="0339B8"/>
              </a:solidFill>
              <a:latin typeface="Calibri"/>
              <a:ea typeface="Calibri"/>
              <a:cs typeface="Calibri"/>
              <a:sym typeface="Calibri"/>
            </a:endParaRPr>
          </a:p>
          <a:p>
            <a:pPr marL="177800" lvl="0" indent="-165100" algn="l" rtl="0">
              <a:spcBef>
                <a:spcPts val="1000"/>
              </a:spcBef>
              <a:spcAft>
                <a:spcPts val="0"/>
              </a:spcAft>
              <a:buClr>
                <a:srgbClr val="0339B8"/>
              </a:buClr>
              <a:buSzPts val="2000"/>
              <a:buFont typeface="Calibri"/>
              <a:buChar char="■"/>
            </a:pPr>
            <a:r>
              <a:rPr lang="en" sz="2000" dirty="0">
                <a:solidFill>
                  <a:srgbClr val="0339B8"/>
                </a:solidFill>
                <a:latin typeface="Calibri"/>
                <a:ea typeface="Calibri"/>
                <a:cs typeface="Calibri"/>
                <a:sym typeface="Calibri"/>
              </a:rPr>
              <a:t>Hold 5</a:t>
            </a:r>
            <a:r>
              <a:rPr lang="en" sz="2000" baseline="30000" dirty="0">
                <a:solidFill>
                  <a:srgbClr val="0339B8"/>
                </a:solidFill>
                <a:latin typeface="Calibri"/>
                <a:ea typeface="Calibri"/>
                <a:cs typeface="Calibri"/>
                <a:sym typeface="Calibri"/>
              </a:rPr>
              <a:t>th</a:t>
            </a:r>
            <a:r>
              <a:rPr lang="en" sz="2000" dirty="0">
                <a:solidFill>
                  <a:srgbClr val="0339B8"/>
                </a:solidFill>
                <a:latin typeface="Calibri"/>
                <a:ea typeface="Calibri"/>
                <a:cs typeface="Calibri"/>
                <a:sym typeface="Calibri"/>
              </a:rPr>
              <a:t> US HFCC meeting in early September 2027</a:t>
            </a:r>
          </a:p>
          <a:p>
            <a:pPr marL="177800" lvl="0" indent="-165100" algn="l" rtl="0">
              <a:spcBef>
                <a:spcPts val="1000"/>
              </a:spcBef>
              <a:spcAft>
                <a:spcPts val="0"/>
              </a:spcAft>
              <a:buClr>
                <a:srgbClr val="0339B8"/>
              </a:buClr>
              <a:buSzPts val="2000"/>
              <a:buFont typeface="Calibri"/>
              <a:buChar char="■"/>
            </a:pPr>
            <a:r>
              <a:rPr lang="en" sz="2000" dirty="0">
                <a:solidFill>
                  <a:srgbClr val="0339B8"/>
                </a:solidFill>
                <a:latin typeface="Calibri"/>
                <a:ea typeface="Calibri"/>
                <a:cs typeface="Calibri"/>
                <a:sym typeface="Calibri"/>
              </a:rPr>
              <a:t>Leverage US GARD funding as well as laboratory LDRD and PD funding</a:t>
            </a:r>
            <a:endParaRPr sz="2000" dirty="0">
              <a:solidFill>
                <a:srgbClr val="0339B8"/>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50"/>
          <p:cNvSpPr txBox="1">
            <a:spLocks noGrp="1"/>
          </p:cNvSpPr>
          <p:nvPr>
            <p:ph type="title"/>
          </p:nvPr>
        </p:nvSpPr>
        <p:spPr>
          <a:xfrm>
            <a:off x="731300" y="29431"/>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a:solidFill>
                  <a:srgbClr val="981E32"/>
                </a:solidFill>
              </a:rPr>
              <a:t>Summary</a:t>
            </a:r>
            <a:endParaRPr>
              <a:solidFill>
                <a:srgbClr val="981E32"/>
              </a:solidFill>
            </a:endParaRPr>
          </a:p>
        </p:txBody>
      </p:sp>
      <p:sp>
        <p:nvSpPr>
          <p:cNvPr id="345" name="Google Shape;345;p50"/>
          <p:cNvSpPr txBox="1">
            <a:spLocks noGrp="1"/>
          </p:cNvSpPr>
          <p:nvPr>
            <p:ph type="sldNum" idx="12"/>
          </p:nvPr>
        </p:nvSpPr>
        <p:spPr>
          <a:xfrm>
            <a:off x="6457950" y="4767263"/>
            <a:ext cx="20574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19</a:t>
            </a:fld>
            <a:endParaRPr/>
          </a:p>
        </p:txBody>
      </p:sp>
      <p:sp>
        <p:nvSpPr>
          <p:cNvPr id="346" name="Google Shape;346;p50"/>
          <p:cNvSpPr txBox="1"/>
          <p:nvPr/>
        </p:nvSpPr>
        <p:spPr>
          <a:xfrm>
            <a:off x="255500" y="875227"/>
            <a:ext cx="8838300" cy="4211379"/>
          </a:xfrm>
          <a:prstGeom prst="rect">
            <a:avLst/>
          </a:prstGeom>
          <a:noFill/>
          <a:ln>
            <a:noFill/>
          </a:ln>
        </p:spPr>
        <p:txBody>
          <a:bodyPr spcFirstLastPara="1" wrap="square" lIns="91425" tIns="91425" rIns="91425" bIns="91425" anchor="t" anchorCtr="0">
            <a:spAutoFit/>
          </a:bodyPr>
          <a:lstStyle/>
          <a:p>
            <a:pPr marL="177800" lvl="0" indent="-165100" algn="l" rtl="0">
              <a:spcBef>
                <a:spcPts val="400"/>
              </a:spcBef>
              <a:spcAft>
                <a:spcPts val="0"/>
              </a:spcAft>
              <a:buClr>
                <a:srgbClr val="0339B8"/>
              </a:buClr>
              <a:buSzPts val="2000"/>
              <a:buFont typeface="Calibri"/>
              <a:buChar char="■"/>
            </a:pPr>
            <a:r>
              <a:rPr lang="en" sz="2000" dirty="0">
                <a:solidFill>
                  <a:srgbClr val="0339B8"/>
                </a:solidFill>
                <a:latin typeface="Calibri"/>
                <a:ea typeface="Calibri"/>
                <a:cs typeface="Calibri"/>
                <a:sym typeface="Calibri"/>
              </a:rPr>
              <a:t>HFCC-A program has begun</a:t>
            </a:r>
            <a:endParaRPr sz="2000" dirty="0">
              <a:solidFill>
                <a:srgbClr val="0339B8"/>
              </a:solidFill>
              <a:latin typeface="Calibri"/>
              <a:ea typeface="Calibri"/>
              <a:cs typeface="Calibri"/>
              <a:sym typeface="Calibri"/>
            </a:endParaRPr>
          </a:p>
          <a:p>
            <a:pPr marL="177800" lvl="0" indent="-165100" algn="l" rtl="0">
              <a:spcBef>
                <a:spcPts val="1000"/>
              </a:spcBef>
              <a:spcAft>
                <a:spcPts val="0"/>
              </a:spcAft>
              <a:buClr>
                <a:srgbClr val="0339B8"/>
              </a:buClr>
              <a:buSzPts val="2000"/>
              <a:buFont typeface="Calibri"/>
              <a:buChar char="■"/>
            </a:pPr>
            <a:r>
              <a:rPr lang="en" sz="2000" dirty="0">
                <a:solidFill>
                  <a:srgbClr val="0339B8"/>
                </a:solidFill>
                <a:latin typeface="Calibri"/>
                <a:ea typeface="Calibri"/>
                <a:cs typeface="Calibri"/>
                <a:sym typeface="Calibri"/>
              </a:rPr>
              <a:t>Start was slower than expected</a:t>
            </a:r>
            <a:endParaRPr sz="2000" dirty="0">
              <a:solidFill>
                <a:srgbClr val="0339B8"/>
              </a:solidFill>
              <a:latin typeface="Calibri"/>
              <a:ea typeface="Calibri"/>
              <a:cs typeface="Calibri"/>
              <a:sym typeface="Calibri"/>
            </a:endParaRPr>
          </a:p>
          <a:p>
            <a:pPr marL="177800" lvl="0" indent="-165100" algn="l" rtl="0">
              <a:spcBef>
                <a:spcPts val="1000"/>
              </a:spcBef>
              <a:spcAft>
                <a:spcPts val="1000"/>
              </a:spcAft>
              <a:buClr>
                <a:srgbClr val="0339B8"/>
              </a:buClr>
              <a:buSzPts val="2000"/>
              <a:buFont typeface="Calibri"/>
              <a:buChar char="■"/>
            </a:pPr>
            <a:r>
              <a:rPr lang="en-US" sz="2000" dirty="0">
                <a:solidFill>
                  <a:srgbClr val="0339B8"/>
                </a:solidFill>
                <a:latin typeface="Calibri"/>
                <a:ea typeface="Calibri"/>
                <a:cs typeface="Calibri"/>
                <a:sym typeface="Calibri"/>
              </a:rPr>
              <a:t>R&amp;D efforts for FY26 were launched and plans for FY27 are being developed  </a:t>
            </a:r>
          </a:p>
          <a:p>
            <a:pPr marL="520700" lvl="1" indent="-190500" algn="l" rtl="0">
              <a:spcBef>
                <a:spcPts val="1000"/>
              </a:spcBef>
              <a:spcAft>
                <a:spcPts val="0"/>
              </a:spcAft>
              <a:buClr>
                <a:srgbClr val="0339B8"/>
              </a:buClr>
              <a:buSzPts val="2000"/>
              <a:buFont typeface="Calibri"/>
              <a:buChar char="○"/>
            </a:pPr>
            <a:r>
              <a:rPr lang="en" sz="2000" dirty="0">
                <a:solidFill>
                  <a:srgbClr val="0339B8"/>
                </a:solidFill>
                <a:latin typeface="Calibri"/>
                <a:ea typeface="Calibri"/>
                <a:cs typeface="Calibri"/>
                <a:sym typeface="Calibri"/>
              </a:rPr>
              <a:t>Some redirection of efforts has been required as CERN plans and FCC design have evolved during the Reference Design</a:t>
            </a:r>
          </a:p>
          <a:p>
            <a:pPr marL="520700" lvl="1" indent="-190500" algn="l" rtl="0">
              <a:spcBef>
                <a:spcPts val="1000"/>
              </a:spcBef>
              <a:spcAft>
                <a:spcPts val="0"/>
              </a:spcAft>
              <a:buClr>
                <a:srgbClr val="0339B8"/>
              </a:buClr>
              <a:buSzPts val="2000"/>
              <a:buFont typeface="Calibri"/>
              <a:buChar char="○"/>
            </a:pPr>
            <a:r>
              <a:rPr lang="en" sz="2000" dirty="0">
                <a:solidFill>
                  <a:srgbClr val="0339B8"/>
                </a:solidFill>
                <a:latin typeface="Calibri"/>
                <a:ea typeface="Calibri"/>
                <a:cs typeface="Calibri"/>
                <a:sym typeface="Calibri"/>
              </a:rPr>
              <a:t>Need to work with evolving FCC Project to clarify HFCC - FCC interaction</a:t>
            </a:r>
          </a:p>
          <a:p>
            <a:pPr marL="520700" lvl="1" indent="-190500" algn="l" rtl="0">
              <a:spcBef>
                <a:spcPts val="1000"/>
              </a:spcBef>
              <a:spcAft>
                <a:spcPts val="0"/>
              </a:spcAft>
              <a:buClr>
                <a:srgbClr val="0339B8"/>
              </a:buClr>
              <a:buSzPts val="2000"/>
              <a:buFont typeface="Calibri"/>
              <a:buChar char="○"/>
            </a:pPr>
            <a:r>
              <a:rPr lang="en" sz="2000" dirty="0">
                <a:solidFill>
                  <a:srgbClr val="0339B8"/>
                </a:solidFill>
                <a:latin typeface="Calibri"/>
                <a:ea typeface="Calibri"/>
                <a:cs typeface="Calibri"/>
                <a:sym typeface="Calibri"/>
              </a:rPr>
              <a:t>Working to have impact by establishing collaborations however given funding levels have limited participation in building prototypes </a:t>
            </a:r>
            <a:endParaRPr sz="2000" dirty="0">
              <a:solidFill>
                <a:srgbClr val="0339B8"/>
              </a:solidFill>
              <a:latin typeface="Calibri"/>
              <a:ea typeface="Calibri"/>
              <a:cs typeface="Calibri"/>
              <a:sym typeface="Calibri"/>
            </a:endParaRPr>
          </a:p>
          <a:p>
            <a:pPr marL="520700" lvl="1" indent="-190500" algn="l" rtl="0">
              <a:spcBef>
                <a:spcPts val="1000"/>
              </a:spcBef>
              <a:spcAft>
                <a:spcPts val="0"/>
              </a:spcAft>
              <a:buClr>
                <a:srgbClr val="0339B8"/>
              </a:buClr>
              <a:buSzPts val="2000"/>
              <a:buFont typeface="Calibri"/>
              <a:buChar char="○"/>
            </a:pPr>
            <a:r>
              <a:rPr lang="en" sz="2000" dirty="0">
                <a:solidFill>
                  <a:srgbClr val="0339B8"/>
                </a:solidFill>
                <a:latin typeface="Calibri"/>
                <a:ea typeface="Calibri"/>
                <a:cs typeface="Calibri"/>
                <a:sym typeface="Calibri"/>
              </a:rPr>
              <a:t>Looking to establish broader programs in SRF and RF power similar to magnet R&amp;D program</a:t>
            </a:r>
            <a:endParaRPr sz="2000" dirty="0">
              <a:solidFill>
                <a:srgbClr val="0339B8"/>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3">
          <a:extLst>
            <a:ext uri="{FF2B5EF4-FFF2-40B4-BE49-F238E27FC236}">
              <a16:creationId xmlns:a16="http://schemas.microsoft.com/office/drawing/2014/main" id="{F41E956F-F984-0E22-2166-5EA38B92865C}"/>
            </a:ext>
          </a:extLst>
        </p:cNvPr>
        <p:cNvGrpSpPr/>
        <p:nvPr/>
      </p:nvGrpSpPr>
      <p:grpSpPr>
        <a:xfrm>
          <a:off x="0" y="0"/>
          <a:ext cx="0" cy="0"/>
          <a:chOff x="0" y="0"/>
          <a:chExt cx="0" cy="0"/>
        </a:xfrm>
      </p:grpSpPr>
      <p:sp>
        <p:nvSpPr>
          <p:cNvPr id="344" name="Google Shape;344;p50">
            <a:extLst>
              <a:ext uri="{FF2B5EF4-FFF2-40B4-BE49-F238E27FC236}">
                <a16:creationId xmlns:a16="http://schemas.microsoft.com/office/drawing/2014/main" id="{93B85503-D47E-B08C-5BAC-AE82DA2D7193}"/>
              </a:ext>
            </a:extLst>
          </p:cNvPr>
          <p:cNvSpPr txBox="1">
            <a:spLocks noGrp="1"/>
          </p:cNvSpPr>
          <p:nvPr>
            <p:ph type="title"/>
          </p:nvPr>
        </p:nvSpPr>
        <p:spPr>
          <a:xfrm>
            <a:off x="201257" y="29431"/>
            <a:ext cx="88383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dirty="0">
                <a:solidFill>
                  <a:srgbClr val="981E32"/>
                </a:solidFill>
              </a:rPr>
              <a:t>US FCC Collaboration Meeting Accelerator Parallels</a:t>
            </a:r>
            <a:endParaRPr dirty="0">
              <a:solidFill>
                <a:srgbClr val="981E32"/>
              </a:solidFill>
            </a:endParaRPr>
          </a:p>
        </p:txBody>
      </p:sp>
      <p:sp>
        <p:nvSpPr>
          <p:cNvPr id="345" name="Google Shape;345;p50">
            <a:extLst>
              <a:ext uri="{FF2B5EF4-FFF2-40B4-BE49-F238E27FC236}">
                <a16:creationId xmlns:a16="http://schemas.microsoft.com/office/drawing/2014/main" id="{6E39AD37-9BB6-3E5E-9345-4199B92CBF81}"/>
              </a:ext>
            </a:extLst>
          </p:cNvPr>
          <p:cNvSpPr txBox="1">
            <a:spLocks noGrp="1"/>
          </p:cNvSpPr>
          <p:nvPr>
            <p:ph type="sldNum" idx="12"/>
          </p:nvPr>
        </p:nvSpPr>
        <p:spPr>
          <a:xfrm>
            <a:off x="6457950" y="4767263"/>
            <a:ext cx="20574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20</a:t>
            </a:fld>
            <a:endParaRPr/>
          </a:p>
        </p:txBody>
      </p:sp>
      <p:sp>
        <p:nvSpPr>
          <p:cNvPr id="346" name="Google Shape;346;p50">
            <a:extLst>
              <a:ext uri="{FF2B5EF4-FFF2-40B4-BE49-F238E27FC236}">
                <a16:creationId xmlns:a16="http://schemas.microsoft.com/office/drawing/2014/main" id="{B76C1494-145A-38BC-D96B-3F0198EA8BE3}"/>
              </a:ext>
            </a:extLst>
          </p:cNvPr>
          <p:cNvSpPr txBox="1"/>
          <p:nvPr/>
        </p:nvSpPr>
        <p:spPr>
          <a:xfrm>
            <a:off x="255500" y="875227"/>
            <a:ext cx="8838300" cy="1851759"/>
          </a:xfrm>
          <a:prstGeom prst="rect">
            <a:avLst/>
          </a:prstGeom>
          <a:noFill/>
          <a:ln>
            <a:noFill/>
          </a:ln>
        </p:spPr>
        <p:txBody>
          <a:bodyPr spcFirstLastPara="1" wrap="square" lIns="91425" tIns="91425" rIns="91425" bIns="91425" anchor="t" anchorCtr="0">
            <a:spAutoFit/>
          </a:bodyPr>
          <a:lstStyle/>
          <a:p>
            <a:pPr marL="177800" lvl="0" indent="-165100" algn="l" rtl="0">
              <a:spcBef>
                <a:spcPts val="400"/>
              </a:spcBef>
              <a:spcAft>
                <a:spcPts val="0"/>
              </a:spcAft>
              <a:buClr>
                <a:srgbClr val="0339B8"/>
              </a:buClr>
              <a:buSzPts val="2000"/>
              <a:buFont typeface="Calibri"/>
              <a:buChar char="■"/>
            </a:pPr>
            <a:r>
              <a:rPr lang="en-US" sz="2000" dirty="0">
                <a:solidFill>
                  <a:srgbClr val="0339B8"/>
                </a:solidFill>
                <a:latin typeface="Calibri"/>
                <a:ea typeface="Calibri"/>
                <a:cs typeface="Calibri"/>
                <a:sym typeface="Calibri"/>
              </a:rPr>
              <a:t>Tuesday afternoon: 	review of on-going R&amp;D programs</a:t>
            </a:r>
            <a:endParaRPr sz="2000" dirty="0">
              <a:solidFill>
                <a:srgbClr val="0339B8"/>
              </a:solidFill>
              <a:latin typeface="Calibri"/>
              <a:ea typeface="Calibri"/>
              <a:cs typeface="Calibri"/>
              <a:sym typeface="Calibri"/>
            </a:endParaRPr>
          </a:p>
          <a:p>
            <a:pPr marL="177800" lvl="0" indent="-165100" algn="l" rtl="0">
              <a:spcBef>
                <a:spcPts val="1000"/>
              </a:spcBef>
              <a:spcAft>
                <a:spcPts val="0"/>
              </a:spcAft>
              <a:buClr>
                <a:srgbClr val="0339B8"/>
              </a:buClr>
              <a:buSzPts val="2000"/>
              <a:buFont typeface="Calibri"/>
              <a:buChar char="■"/>
            </a:pPr>
            <a:r>
              <a:rPr lang="en-US" sz="2000" dirty="0">
                <a:solidFill>
                  <a:srgbClr val="0339B8"/>
                </a:solidFill>
                <a:latin typeface="Calibri"/>
                <a:ea typeface="Calibri"/>
                <a:cs typeface="Calibri"/>
                <a:sym typeface="Calibri"/>
              </a:rPr>
              <a:t>Wednesday afternoon:	US Accelerator R&amp;D and FCC-ee R&amp;D opportunities</a:t>
            </a:r>
          </a:p>
          <a:p>
            <a:pPr marL="177800" lvl="0" indent="-165100" algn="l" rtl="0">
              <a:spcBef>
                <a:spcPts val="1000"/>
              </a:spcBef>
              <a:spcAft>
                <a:spcPts val="0"/>
              </a:spcAft>
              <a:buClr>
                <a:srgbClr val="0339B8"/>
              </a:buClr>
              <a:buSzPts val="2000"/>
              <a:buFont typeface="Calibri"/>
              <a:buChar char="■"/>
            </a:pPr>
            <a:r>
              <a:rPr lang="en-US" sz="2000" dirty="0">
                <a:solidFill>
                  <a:srgbClr val="0339B8"/>
                </a:solidFill>
                <a:latin typeface="Calibri"/>
                <a:ea typeface="Calibri"/>
                <a:cs typeface="Calibri"/>
                <a:sym typeface="Calibri"/>
              </a:rPr>
              <a:t>Thursday morning:	New R&amp;D opportunities for the US</a:t>
            </a:r>
          </a:p>
          <a:p>
            <a:pPr marL="177800" lvl="0" indent="-165100" algn="l" rtl="0">
              <a:spcBef>
                <a:spcPts val="1000"/>
              </a:spcBef>
              <a:spcAft>
                <a:spcPts val="0"/>
              </a:spcAft>
              <a:buClr>
                <a:srgbClr val="0339B8"/>
              </a:buClr>
              <a:buSzPts val="2000"/>
              <a:buFont typeface="Calibri"/>
              <a:buChar char="■"/>
            </a:pPr>
            <a:r>
              <a:rPr lang="en-US" sz="2000" dirty="0">
                <a:solidFill>
                  <a:srgbClr val="0339B8"/>
                </a:solidFill>
                <a:latin typeface="Calibri"/>
                <a:ea typeface="Calibri"/>
                <a:cs typeface="Calibri"/>
                <a:sym typeface="Calibri"/>
              </a:rPr>
              <a:t>Thursday afternoon:	Discussion and prioritization </a:t>
            </a:r>
            <a:endParaRPr sz="2000" dirty="0">
              <a:solidFill>
                <a:srgbClr val="0339B8"/>
              </a:solidFill>
              <a:latin typeface="Calibri"/>
              <a:ea typeface="Calibri"/>
              <a:cs typeface="Calibri"/>
              <a:sym typeface="Calibri"/>
            </a:endParaRPr>
          </a:p>
        </p:txBody>
      </p:sp>
    </p:spTree>
    <p:extLst>
      <p:ext uri="{BB962C8B-B14F-4D97-AF65-F5344CB8AC3E}">
        <p14:creationId xmlns:p14="http://schemas.microsoft.com/office/powerpoint/2010/main" val="3764185942"/>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TotalTime>
  <Words>1658</Words>
  <Application>Microsoft Office PowerPoint</Application>
  <PresentationFormat>On-screen Show (16:9)</PresentationFormat>
  <Paragraphs>213</Paragraphs>
  <Slides>20</Slides>
  <Notes>20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20</vt:i4>
      </vt:variant>
    </vt:vector>
  </HeadingPairs>
  <TitlesOfParts>
    <vt:vector size="25" baseType="lpstr">
      <vt:lpstr>Arial</vt:lpstr>
      <vt:lpstr>Calibri</vt:lpstr>
      <vt:lpstr>Noto Sans Symbols</vt:lpstr>
      <vt:lpstr>Simple Light</vt:lpstr>
      <vt:lpstr>Office Theme</vt:lpstr>
      <vt:lpstr>4th US FCC Collaboration Meeting  US FCC Accelerator Efforts September 9, 2026  Tor Raubenheimer</vt:lpstr>
      <vt:lpstr>2025 U.S. Higgs Factory Circular Collider (HFCC)</vt:lpstr>
      <vt:lpstr>HFCC Charge</vt:lpstr>
      <vt:lpstr>HFSC-A Organization Diagram (2025)</vt:lpstr>
      <vt:lpstr>HF Steering Committee (HFSC-A) </vt:lpstr>
      <vt:lpstr>HFSC-A L2 Members</vt:lpstr>
      <vt:lpstr>HFCC-A Activities over two last years</vt:lpstr>
      <vt:lpstr>US Program for FCC-ee</vt:lpstr>
      <vt:lpstr>Guidelines for HFCC-A R&amp;D Contributions</vt:lpstr>
      <vt:lpstr>FCC Contact List</vt:lpstr>
      <vt:lpstr>Simplified HFCC Proposal Guidance</vt:lpstr>
      <vt:lpstr>FY26 Proposals and Review</vt:lpstr>
      <vt:lpstr>PowerPoint Presentation</vt:lpstr>
      <vt:lpstr>PowerPoint Presentation</vt:lpstr>
      <vt:lpstr>Selected Program</vt:lpstr>
      <vt:lpstr>R&amp;D Progress</vt:lpstr>
      <vt:lpstr>FCC Accelerator R&amp;D Currently Underway in the US</vt:lpstr>
      <vt:lpstr>Plans for FY27</vt:lpstr>
      <vt:lpstr>Summary</vt:lpstr>
      <vt:lpstr>US FCC Collaboration Meeting Accelerator Parallels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Raubenheimer, Tor O.</cp:lastModifiedBy>
  <cp:revision>17</cp:revision>
  <dcterms:modified xsi:type="dcterms:W3CDTF">2026-09-09T19:34:03Z</dcterms:modified>
</cp:coreProperties>
</file>